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6858000" cy="9144000"/>
  <p:embeddedFontLs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g+bXfkZQV6EQCEjlYC030QAfxo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8.xml"/><Relationship Id="rId44" Type="http://schemas.openxmlformats.org/officeDocument/2006/relationships/font" Target="fonts/CenturyGothic-boldItalic.fntdata"/><Relationship Id="rId21" Type="http://schemas.openxmlformats.org/officeDocument/2006/relationships/slide" Target="slides/slide17.xml"/><Relationship Id="rId43" Type="http://schemas.openxmlformats.org/officeDocument/2006/relationships/font" Target="fonts/CenturyGothic-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8"/>
          <p:cNvSpPr txBox="1"/>
          <p:nvPr>
            <p:ph type="ctrTitle"/>
          </p:nvPr>
        </p:nvSpPr>
        <p:spPr>
          <a:xfrm>
            <a:off x="1751012" y="609601"/>
            <a:ext cx="8676222" cy="32004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8"/>
          <p:cNvSpPr txBox="1"/>
          <p:nvPr>
            <p:ph idx="1" type="subTitle"/>
          </p:nvPr>
        </p:nvSpPr>
        <p:spPr>
          <a:xfrm>
            <a:off x="1751012" y="3886200"/>
            <a:ext cx="8676222" cy="1905000"/>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100"/>
              <a:buNone/>
              <a:defRPr sz="2100">
                <a:solidFill>
                  <a:schemeClr val="lt1"/>
                </a:solidFill>
              </a:defRPr>
            </a:lvl1pPr>
            <a:lvl2pPr lvl="1" algn="ctr">
              <a:spcBef>
                <a:spcPts val="600"/>
              </a:spcBef>
              <a:spcAft>
                <a:spcPts val="0"/>
              </a:spcAft>
              <a:buSzPts val="1800"/>
              <a:buNone/>
              <a:defRPr>
                <a:solidFill>
                  <a:schemeClr val="lt1"/>
                </a:solidFill>
              </a:defRPr>
            </a:lvl2pPr>
            <a:lvl3pPr lvl="2" algn="ctr">
              <a:spcBef>
                <a:spcPts val="600"/>
              </a:spcBef>
              <a:spcAft>
                <a:spcPts val="0"/>
              </a:spcAft>
              <a:buSzPts val="1600"/>
              <a:buNone/>
              <a:defRPr>
                <a:solidFill>
                  <a:schemeClr val="lt1"/>
                </a:solidFill>
              </a:defRPr>
            </a:lvl3pPr>
            <a:lvl4pPr lvl="3" algn="ctr">
              <a:spcBef>
                <a:spcPts val="600"/>
              </a:spcBef>
              <a:spcAft>
                <a:spcPts val="0"/>
              </a:spcAft>
              <a:buSzPts val="1400"/>
              <a:buNone/>
              <a:defRPr>
                <a:solidFill>
                  <a:schemeClr val="lt1"/>
                </a:solidFill>
              </a:defRPr>
            </a:lvl4pPr>
            <a:lvl5pPr lvl="4" algn="ctr">
              <a:spcBef>
                <a:spcPts val="600"/>
              </a:spcBef>
              <a:spcAft>
                <a:spcPts val="0"/>
              </a:spcAft>
              <a:buSzPts val="14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p:txBody>
      </p:sp>
      <p:sp>
        <p:nvSpPr>
          <p:cNvPr id="14" name="Google Shape;14;p38"/>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8"/>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8"/>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68" name="Shape 68"/>
        <p:cNvGrpSpPr/>
        <p:nvPr/>
      </p:nvGrpSpPr>
      <p:grpSpPr>
        <a:xfrm>
          <a:off x="0" y="0"/>
          <a:ext cx="0" cy="0"/>
          <a:chOff x="0" y="0"/>
          <a:chExt cx="0" cy="0"/>
        </a:xfrm>
      </p:grpSpPr>
      <p:sp>
        <p:nvSpPr>
          <p:cNvPr id="69" name="Google Shape;69;p47"/>
          <p:cNvSpPr txBox="1"/>
          <p:nvPr>
            <p:ph type="title"/>
          </p:nvPr>
        </p:nvSpPr>
        <p:spPr>
          <a:xfrm>
            <a:off x="1141413" y="4732865"/>
            <a:ext cx="99060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7"/>
          <p:cNvSpPr/>
          <p:nvPr>
            <p:ph idx="2" type="pic"/>
          </p:nvPr>
        </p:nvSpPr>
        <p:spPr>
          <a:xfrm>
            <a:off x="1979612" y="932112"/>
            <a:ext cx="8225944" cy="3164976"/>
          </a:xfrm>
          <a:prstGeom prst="roundRect">
            <a:avLst>
              <a:gd fmla="val 4380" name="adj"/>
            </a:avLst>
          </a:prstGeom>
          <a:noFill/>
          <a:ln cap="flat" cmpd="sng" w="38100">
            <a:solidFill>
              <a:schemeClr val="dk2"/>
            </a:solidFill>
            <a:prstDash val="solid"/>
            <a:round/>
            <a:headEnd len="sm" w="sm" type="none"/>
            <a:tailEnd len="sm" w="sm" type="none"/>
          </a:ln>
        </p:spPr>
      </p:sp>
      <p:sp>
        <p:nvSpPr>
          <p:cNvPr id="71" name="Google Shape;71;p47"/>
          <p:cNvSpPr txBox="1"/>
          <p:nvPr>
            <p:ph idx="1" type="body"/>
          </p:nvPr>
        </p:nvSpPr>
        <p:spPr>
          <a:xfrm>
            <a:off x="1141413" y="5299603"/>
            <a:ext cx="9906000" cy="493712"/>
          </a:xfrm>
          <a:prstGeom prst="rect">
            <a:avLst/>
          </a:prstGeom>
          <a:noFill/>
          <a:ln>
            <a:noFill/>
          </a:ln>
        </p:spPr>
        <p:txBody>
          <a:bodyPr anchorCtr="0" anchor="ctr"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2" name="Google Shape;72;p47"/>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7"/>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7"/>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5" name="Shape 75"/>
        <p:cNvGrpSpPr/>
        <p:nvPr/>
      </p:nvGrpSpPr>
      <p:grpSpPr>
        <a:xfrm>
          <a:off x="0" y="0"/>
          <a:ext cx="0" cy="0"/>
          <a:chOff x="0" y="0"/>
          <a:chExt cx="0" cy="0"/>
        </a:xfrm>
      </p:grpSpPr>
      <p:sp>
        <p:nvSpPr>
          <p:cNvPr id="76" name="Google Shape;76;p48"/>
          <p:cNvSpPr txBox="1"/>
          <p:nvPr>
            <p:ph type="title"/>
          </p:nvPr>
        </p:nvSpPr>
        <p:spPr>
          <a:xfrm>
            <a:off x="1141412" y="609601"/>
            <a:ext cx="9905999" cy="3124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8"/>
          <p:cNvSpPr txBox="1"/>
          <p:nvPr>
            <p:ph idx="1" type="body"/>
          </p:nvPr>
        </p:nvSpPr>
        <p:spPr>
          <a:xfrm>
            <a:off x="1141411" y="4343400"/>
            <a:ext cx="9906000"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None/>
              <a:defRPr sz="20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78" name="Google Shape;78;p48"/>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8"/>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8"/>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1" name="Shape 81"/>
        <p:cNvGrpSpPr/>
        <p:nvPr/>
      </p:nvGrpSpPr>
      <p:grpSpPr>
        <a:xfrm>
          <a:off x="0" y="0"/>
          <a:ext cx="0" cy="0"/>
          <a:chOff x="0" y="0"/>
          <a:chExt cx="0" cy="0"/>
        </a:xfrm>
      </p:grpSpPr>
      <p:sp>
        <p:nvSpPr>
          <p:cNvPr id="82" name="Google Shape;82;p49"/>
          <p:cNvSpPr txBox="1"/>
          <p:nvPr/>
        </p:nvSpPr>
        <p:spPr>
          <a:xfrm>
            <a:off x="836612"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8000"/>
              <a:buFont typeface="Century Gothic"/>
              <a:buNone/>
            </a:pPr>
            <a:r>
              <a:rPr b="0" lang="en-US" sz="8000" cap="none">
                <a:solidFill>
                  <a:schemeClr val="accent1"/>
                </a:solidFill>
                <a:latin typeface="Century Gothic"/>
                <a:ea typeface="Century Gothic"/>
                <a:cs typeface="Century Gothic"/>
                <a:sym typeface="Century Gothic"/>
              </a:rPr>
              <a:t>“</a:t>
            </a:r>
            <a:endParaRPr/>
          </a:p>
        </p:txBody>
      </p:sp>
      <p:sp>
        <p:nvSpPr>
          <p:cNvPr id="83" name="Google Shape;83;p49"/>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accent1"/>
              </a:buClr>
              <a:buSzPts val="8000"/>
              <a:buFont typeface="Century Gothic"/>
              <a:buNone/>
            </a:pPr>
            <a:r>
              <a:rPr b="0" lang="en-US" sz="8000" cap="none">
                <a:solidFill>
                  <a:schemeClr val="accent1"/>
                </a:solidFill>
                <a:latin typeface="Century Gothic"/>
                <a:ea typeface="Century Gothic"/>
                <a:cs typeface="Century Gothic"/>
                <a:sym typeface="Century Gothic"/>
              </a:rPr>
              <a:t>”</a:t>
            </a:r>
            <a:endParaRPr/>
          </a:p>
        </p:txBody>
      </p:sp>
      <p:sp>
        <p:nvSpPr>
          <p:cNvPr id="84" name="Google Shape;84;p49"/>
          <p:cNvSpPr txBox="1"/>
          <p:nvPr>
            <p:ph type="title"/>
          </p:nvPr>
        </p:nvSpPr>
        <p:spPr>
          <a:xfrm>
            <a:off x="1446213" y="609601"/>
            <a:ext cx="9296398"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9"/>
          <p:cNvSpPr txBox="1"/>
          <p:nvPr>
            <p:ph idx="1" type="body"/>
          </p:nvPr>
        </p:nvSpPr>
        <p:spPr>
          <a:xfrm>
            <a:off x="1674812" y="3352800"/>
            <a:ext cx="8839202"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Font typeface="Century Gothic"/>
              <a:buNone/>
              <a:defRPr/>
            </a:lvl1pPr>
            <a:lvl2pPr indent="-228600" lvl="1" marL="914400" algn="l">
              <a:spcBef>
                <a:spcPts val="600"/>
              </a:spcBef>
              <a:spcAft>
                <a:spcPts val="0"/>
              </a:spcAft>
              <a:buSzPts val="1800"/>
              <a:buFont typeface="Century Gothic"/>
              <a:buNone/>
              <a:defRPr/>
            </a:lvl2pPr>
            <a:lvl3pPr indent="-228600" lvl="2" marL="1371600" algn="l">
              <a:spcBef>
                <a:spcPts val="600"/>
              </a:spcBef>
              <a:spcAft>
                <a:spcPts val="0"/>
              </a:spcAft>
              <a:buSzPts val="1600"/>
              <a:buFont typeface="Century Gothic"/>
              <a:buNone/>
              <a:defRPr/>
            </a:lvl3pPr>
            <a:lvl4pPr indent="-228600" lvl="3" marL="1828800" algn="l">
              <a:spcBef>
                <a:spcPts val="600"/>
              </a:spcBef>
              <a:spcAft>
                <a:spcPts val="0"/>
              </a:spcAft>
              <a:buSzPts val="1400"/>
              <a:buFont typeface="Century Gothic"/>
              <a:buNone/>
              <a:defRPr/>
            </a:lvl4pPr>
            <a:lvl5pPr indent="-228600" lvl="4" marL="2286000" algn="l">
              <a:spcBef>
                <a:spcPts val="600"/>
              </a:spcBef>
              <a:spcAft>
                <a:spcPts val="0"/>
              </a:spcAft>
              <a:buSzPts val="1400"/>
              <a:buFont typeface="Century Gothic"/>
              <a:buNone/>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86" name="Google Shape;86;p49"/>
          <p:cNvSpPr txBox="1"/>
          <p:nvPr>
            <p:ph idx="2" type="body"/>
          </p:nvPr>
        </p:nvSpPr>
        <p:spPr>
          <a:xfrm>
            <a:off x="1141411" y="4343400"/>
            <a:ext cx="9906000"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None/>
              <a:defRPr sz="2000">
                <a:solidFill>
                  <a:schemeClr val="lt1"/>
                </a:solidFill>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87" name="Google Shape;87;p49"/>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9"/>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9"/>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0" name="Shape 90"/>
        <p:cNvGrpSpPr/>
        <p:nvPr/>
      </p:nvGrpSpPr>
      <p:grpSpPr>
        <a:xfrm>
          <a:off x="0" y="0"/>
          <a:ext cx="0" cy="0"/>
          <a:chOff x="0" y="0"/>
          <a:chExt cx="0" cy="0"/>
        </a:xfrm>
      </p:grpSpPr>
      <p:sp>
        <p:nvSpPr>
          <p:cNvPr id="91" name="Google Shape;91;p50"/>
          <p:cNvSpPr txBox="1"/>
          <p:nvPr>
            <p:ph type="title"/>
          </p:nvPr>
        </p:nvSpPr>
        <p:spPr>
          <a:xfrm>
            <a:off x="1141412" y="3308581"/>
            <a:ext cx="9906000"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0"/>
          <p:cNvSpPr txBox="1"/>
          <p:nvPr>
            <p:ph idx="1" type="body"/>
          </p:nvPr>
        </p:nvSpPr>
        <p:spPr>
          <a:xfrm>
            <a:off x="1141410" y="4777381"/>
            <a:ext cx="9906001" cy="860400"/>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SzPts val="2000"/>
              <a:buChar char="•"/>
              <a:defRPr sz="2000">
                <a:solidFill>
                  <a:schemeClr val="lt1"/>
                </a:solidFill>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3" name="Google Shape;93;p50"/>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0"/>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0"/>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96" name="Shape 96"/>
        <p:cNvGrpSpPr/>
        <p:nvPr/>
      </p:nvGrpSpPr>
      <p:grpSpPr>
        <a:xfrm>
          <a:off x="0" y="0"/>
          <a:ext cx="0" cy="0"/>
          <a:chOff x="0" y="0"/>
          <a:chExt cx="0" cy="0"/>
        </a:xfrm>
      </p:grpSpPr>
      <p:sp>
        <p:nvSpPr>
          <p:cNvPr id="97" name="Google Shape;97;p51"/>
          <p:cNvSpPr txBox="1"/>
          <p:nvPr/>
        </p:nvSpPr>
        <p:spPr>
          <a:xfrm>
            <a:off x="836612"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8000"/>
              <a:buFont typeface="Century Gothic"/>
              <a:buNone/>
            </a:pPr>
            <a:r>
              <a:rPr b="0" lang="en-US" sz="8000" cap="none">
                <a:solidFill>
                  <a:schemeClr val="accent1"/>
                </a:solidFill>
                <a:latin typeface="Century Gothic"/>
                <a:ea typeface="Century Gothic"/>
                <a:cs typeface="Century Gothic"/>
                <a:sym typeface="Century Gothic"/>
              </a:rPr>
              <a:t>“</a:t>
            </a:r>
            <a:endParaRPr/>
          </a:p>
        </p:txBody>
      </p:sp>
      <p:sp>
        <p:nvSpPr>
          <p:cNvPr id="98" name="Google Shape;98;p51"/>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accent1"/>
              </a:buClr>
              <a:buSzPts val="8000"/>
              <a:buFont typeface="Century Gothic"/>
              <a:buNone/>
            </a:pPr>
            <a:r>
              <a:rPr b="0" lang="en-US" sz="8000" cap="none">
                <a:solidFill>
                  <a:schemeClr val="accent1"/>
                </a:solidFill>
                <a:latin typeface="Century Gothic"/>
                <a:ea typeface="Century Gothic"/>
                <a:cs typeface="Century Gothic"/>
                <a:sym typeface="Century Gothic"/>
              </a:rPr>
              <a:t>”</a:t>
            </a:r>
            <a:endParaRPr/>
          </a:p>
        </p:txBody>
      </p:sp>
      <p:sp>
        <p:nvSpPr>
          <p:cNvPr id="99" name="Google Shape;99;p51"/>
          <p:cNvSpPr txBox="1"/>
          <p:nvPr>
            <p:ph type="title"/>
          </p:nvPr>
        </p:nvSpPr>
        <p:spPr>
          <a:xfrm>
            <a:off x="1446213" y="609601"/>
            <a:ext cx="9296398"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1"/>
          <p:cNvSpPr txBox="1"/>
          <p:nvPr>
            <p:ph idx="1" type="body"/>
          </p:nvPr>
        </p:nvSpPr>
        <p:spPr>
          <a:xfrm>
            <a:off x="1141412" y="3886200"/>
            <a:ext cx="9906000" cy="8890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2400"/>
              <a:buNone/>
              <a:defRPr b="0" sz="2400" cap="none">
                <a:solidFill>
                  <a:schemeClr val="lt1"/>
                </a:solidFill>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1" name="Google Shape;101;p51"/>
          <p:cNvSpPr txBox="1"/>
          <p:nvPr>
            <p:ph idx="2" type="body"/>
          </p:nvPr>
        </p:nvSpPr>
        <p:spPr>
          <a:xfrm>
            <a:off x="1141411" y="4775200"/>
            <a:ext cx="9906000"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102" name="Google Shape;102;p51"/>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51"/>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1"/>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05" name="Shape 105"/>
        <p:cNvGrpSpPr/>
        <p:nvPr/>
      </p:nvGrpSpPr>
      <p:grpSpPr>
        <a:xfrm>
          <a:off x="0" y="0"/>
          <a:ext cx="0" cy="0"/>
          <a:chOff x="0" y="0"/>
          <a:chExt cx="0" cy="0"/>
        </a:xfrm>
      </p:grpSpPr>
      <p:sp>
        <p:nvSpPr>
          <p:cNvPr id="106" name="Google Shape;106;p52"/>
          <p:cNvSpPr txBox="1"/>
          <p:nvPr>
            <p:ph type="title"/>
          </p:nvPr>
        </p:nvSpPr>
        <p:spPr>
          <a:xfrm>
            <a:off x="1141412" y="609601"/>
            <a:ext cx="99059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2"/>
          <p:cNvSpPr txBox="1"/>
          <p:nvPr>
            <p:ph idx="1" type="body"/>
          </p:nvPr>
        </p:nvSpPr>
        <p:spPr>
          <a:xfrm>
            <a:off x="1141412" y="3505200"/>
            <a:ext cx="99060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SzPts val="2800"/>
              <a:buNone/>
              <a:defRPr b="0" sz="2800" cap="none">
                <a:solidFill>
                  <a:schemeClr val="lt1"/>
                </a:solidFill>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8" name="Google Shape;108;p52"/>
          <p:cNvSpPr txBox="1"/>
          <p:nvPr>
            <p:ph idx="2" type="body"/>
          </p:nvPr>
        </p:nvSpPr>
        <p:spPr>
          <a:xfrm>
            <a:off x="1141411" y="4343400"/>
            <a:ext cx="9906000"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109" name="Google Shape;109;p52"/>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2"/>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52"/>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2" name="Shape 112"/>
        <p:cNvGrpSpPr/>
        <p:nvPr/>
      </p:nvGrpSpPr>
      <p:grpSpPr>
        <a:xfrm>
          <a:off x="0" y="0"/>
          <a:ext cx="0" cy="0"/>
          <a:chOff x="0" y="0"/>
          <a:chExt cx="0" cy="0"/>
        </a:xfrm>
      </p:grpSpPr>
      <p:sp>
        <p:nvSpPr>
          <p:cNvPr id="113" name="Google Shape;113;p53"/>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3"/>
          <p:cNvSpPr txBox="1"/>
          <p:nvPr>
            <p:ph idx="1" type="body"/>
          </p:nvPr>
        </p:nvSpPr>
        <p:spPr>
          <a:xfrm rot="5400000">
            <a:off x="4532312" y="-723899"/>
            <a:ext cx="3124201" cy="990599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15" name="Google Shape;115;p53"/>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53"/>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3"/>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8" name="Shape 118"/>
        <p:cNvGrpSpPr/>
        <p:nvPr/>
      </p:nvGrpSpPr>
      <p:grpSpPr>
        <a:xfrm>
          <a:off x="0" y="0"/>
          <a:ext cx="0" cy="0"/>
          <a:chOff x="0" y="0"/>
          <a:chExt cx="0" cy="0"/>
        </a:xfrm>
      </p:grpSpPr>
      <p:sp>
        <p:nvSpPr>
          <p:cNvPr id="119" name="Google Shape;119;p54"/>
          <p:cNvSpPr txBox="1"/>
          <p:nvPr>
            <p:ph type="title"/>
          </p:nvPr>
        </p:nvSpPr>
        <p:spPr>
          <a:xfrm rot="5400000">
            <a:off x="7351354" y="2095143"/>
            <a:ext cx="5181601" cy="2210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4"/>
          <p:cNvSpPr txBox="1"/>
          <p:nvPr>
            <p:ph idx="1" type="body"/>
          </p:nvPr>
        </p:nvSpPr>
        <p:spPr>
          <a:xfrm rot="5400000">
            <a:off x="2322512" y="-571500"/>
            <a:ext cx="5181600" cy="7543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21" name="Google Shape;121;p54"/>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4"/>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4"/>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9"/>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9"/>
          <p:cNvSpPr txBox="1"/>
          <p:nvPr>
            <p:ph idx="1" type="body"/>
          </p:nvPr>
        </p:nvSpPr>
        <p:spPr>
          <a:xfrm>
            <a:off x="1141413" y="2666999"/>
            <a:ext cx="9905998" cy="3124201"/>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20" name="Google Shape;20;p39"/>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9"/>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9"/>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0"/>
          <p:cNvSpPr txBox="1"/>
          <p:nvPr>
            <p:ph type="title"/>
          </p:nvPr>
        </p:nvSpPr>
        <p:spPr>
          <a:xfrm>
            <a:off x="1751013" y="3308581"/>
            <a:ext cx="8686800" cy="146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0"/>
          <p:cNvSpPr txBox="1"/>
          <p:nvPr>
            <p:ph idx="1" type="body"/>
          </p:nvPr>
        </p:nvSpPr>
        <p:spPr>
          <a:xfrm>
            <a:off x="1751011" y="4777381"/>
            <a:ext cx="8686801"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000"/>
              <a:buNone/>
              <a:defRPr sz="20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26" name="Google Shape;26;p40"/>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0"/>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0"/>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41"/>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1"/>
          <p:cNvSpPr txBox="1"/>
          <p:nvPr>
            <p:ph idx="1" type="body"/>
          </p:nvPr>
        </p:nvSpPr>
        <p:spPr>
          <a:xfrm>
            <a:off x="1141412" y="2666999"/>
            <a:ext cx="4876800" cy="3124201"/>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32" name="Google Shape;32;p41"/>
          <p:cNvSpPr txBox="1"/>
          <p:nvPr>
            <p:ph idx="2" type="body"/>
          </p:nvPr>
        </p:nvSpPr>
        <p:spPr>
          <a:xfrm>
            <a:off x="6170612" y="2667000"/>
            <a:ext cx="4876800" cy="3124200"/>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33" name="Google Shape;33;p41"/>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1"/>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1"/>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42"/>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2"/>
          <p:cNvSpPr txBox="1"/>
          <p:nvPr>
            <p:ph idx="1" type="body"/>
          </p:nvPr>
        </p:nvSpPr>
        <p:spPr>
          <a:xfrm>
            <a:off x="1429280" y="2658533"/>
            <a:ext cx="4588931"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39" name="Google Shape;39;p42"/>
          <p:cNvSpPr txBox="1"/>
          <p:nvPr>
            <p:ph idx="2" type="body"/>
          </p:nvPr>
        </p:nvSpPr>
        <p:spPr>
          <a:xfrm>
            <a:off x="1141412" y="3243262"/>
            <a:ext cx="4876800" cy="254793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40" name="Google Shape;40;p42"/>
          <p:cNvSpPr txBox="1"/>
          <p:nvPr>
            <p:ph idx="3" type="body"/>
          </p:nvPr>
        </p:nvSpPr>
        <p:spPr>
          <a:xfrm>
            <a:off x="6443133" y="2667000"/>
            <a:ext cx="46042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41" name="Google Shape;41;p42"/>
          <p:cNvSpPr txBox="1"/>
          <p:nvPr>
            <p:ph idx="4" type="body"/>
          </p:nvPr>
        </p:nvSpPr>
        <p:spPr>
          <a:xfrm>
            <a:off x="6170612" y="3243262"/>
            <a:ext cx="4876801" cy="254793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42" name="Google Shape;42;p42"/>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2"/>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2"/>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3"/>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3"/>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3"/>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3"/>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4"/>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4"/>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4"/>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5"/>
          <p:cNvSpPr txBox="1"/>
          <p:nvPr>
            <p:ph type="title"/>
          </p:nvPr>
        </p:nvSpPr>
        <p:spPr>
          <a:xfrm>
            <a:off x="1141411" y="1600200"/>
            <a:ext cx="3549121"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5"/>
          <p:cNvSpPr txBox="1"/>
          <p:nvPr>
            <p:ph idx="1" type="body"/>
          </p:nvPr>
        </p:nvSpPr>
        <p:spPr>
          <a:xfrm>
            <a:off x="5103812" y="609601"/>
            <a:ext cx="5943601" cy="5181600"/>
          </a:xfrm>
          <a:prstGeom prst="rect">
            <a:avLst/>
          </a:prstGeom>
          <a:noFill/>
          <a:ln>
            <a:noFill/>
          </a:ln>
        </p:spPr>
        <p:txBody>
          <a:bodyPr anchorCtr="0" anchor="ctr"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600"/>
              </a:spcBef>
              <a:spcAft>
                <a:spcPts val="0"/>
              </a:spcAft>
              <a:buSzPts val="1800"/>
              <a:buChar char="•"/>
              <a:defRPr sz="1800"/>
            </a:lvl2pPr>
            <a:lvl3pPr indent="-330200" lvl="2" marL="1371600" algn="l">
              <a:spcBef>
                <a:spcPts val="600"/>
              </a:spcBef>
              <a:spcAft>
                <a:spcPts val="0"/>
              </a:spcAft>
              <a:buSzPts val="1600"/>
              <a:buChar char="•"/>
              <a:defRPr sz="1600"/>
            </a:lvl3pPr>
            <a:lvl4pPr indent="-317500" lvl="3" marL="1828800" algn="l">
              <a:spcBef>
                <a:spcPts val="600"/>
              </a:spcBef>
              <a:spcAft>
                <a:spcPts val="0"/>
              </a:spcAft>
              <a:buSzPts val="1400"/>
              <a:buChar char="•"/>
              <a:defRPr sz="1400"/>
            </a:lvl4pPr>
            <a:lvl5pPr indent="-317500" lvl="4" marL="2286000" algn="l">
              <a:spcBef>
                <a:spcPts val="600"/>
              </a:spcBef>
              <a:spcAft>
                <a:spcPts val="0"/>
              </a:spcAft>
              <a:buSzPts val="1400"/>
              <a:buChar char="•"/>
              <a:defRPr sz="1400"/>
            </a:lvl5pPr>
            <a:lvl6pPr indent="-317500" lvl="5" marL="2743200" algn="l">
              <a:spcBef>
                <a:spcPts val="600"/>
              </a:spcBef>
              <a:spcAft>
                <a:spcPts val="0"/>
              </a:spcAft>
              <a:buSzPts val="1400"/>
              <a:buChar char="•"/>
              <a:defRPr sz="1400"/>
            </a:lvl6pPr>
            <a:lvl7pPr indent="-317500" lvl="6" marL="3200400" algn="l">
              <a:spcBef>
                <a:spcPts val="600"/>
              </a:spcBef>
              <a:spcAft>
                <a:spcPts val="0"/>
              </a:spcAft>
              <a:buSzPts val="1400"/>
              <a:buChar char="•"/>
              <a:defRPr sz="1400"/>
            </a:lvl7pPr>
            <a:lvl8pPr indent="-317500" lvl="7" marL="3657600" algn="l">
              <a:spcBef>
                <a:spcPts val="600"/>
              </a:spcBef>
              <a:spcAft>
                <a:spcPts val="0"/>
              </a:spcAft>
              <a:buSzPts val="1400"/>
              <a:buChar char="•"/>
              <a:defRPr sz="1400"/>
            </a:lvl8pPr>
            <a:lvl9pPr indent="-317500" lvl="8" marL="4114800" algn="l">
              <a:spcBef>
                <a:spcPts val="600"/>
              </a:spcBef>
              <a:spcAft>
                <a:spcPts val="600"/>
              </a:spcAft>
              <a:buSzPts val="1400"/>
              <a:buChar char="•"/>
              <a:defRPr sz="1400"/>
            </a:lvl9pPr>
          </a:lstStyle>
          <a:p/>
        </p:txBody>
      </p:sp>
      <p:sp>
        <p:nvSpPr>
          <p:cNvPr id="57" name="Google Shape;57;p45"/>
          <p:cNvSpPr txBox="1"/>
          <p:nvPr>
            <p:ph idx="2" type="body"/>
          </p:nvPr>
        </p:nvSpPr>
        <p:spPr>
          <a:xfrm>
            <a:off x="1141411" y="2971800"/>
            <a:ext cx="3549121" cy="1828800"/>
          </a:xfrm>
          <a:prstGeom prst="rect">
            <a:avLst/>
          </a:prstGeom>
          <a:noFill/>
          <a:ln>
            <a:noFill/>
          </a:ln>
        </p:spPr>
        <p:txBody>
          <a:bodyPr anchorCtr="0" anchor="ctr" bIns="45700" lIns="91425" spcFirstLastPara="1" rIns="91425" wrap="square" tIns="45700">
            <a:norm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58" name="Google Shape;58;p45"/>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5"/>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5"/>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6"/>
          <p:cNvSpPr txBox="1"/>
          <p:nvPr>
            <p:ph type="title"/>
          </p:nvPr>
        </p:nvSpPr>
        <p:spPr>
          <a:xfrm>
            <a:off x="1141411" y="1600200"/>
            <a:ext cx="5334001"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6"/>
          <p:cNvSpPr/>
          <p:nvPr>
            <p:ph idx="2" type="pic"/>
          </p:nvPr>
        </p:nvSpPr>
        <p:spPr>
          <a:xfrm>
            <a:off x="7433733" y="-18288"/>
            <a:ext cx="3276599" cy="6903720"/>
          </a:xfrm>
          <a:prstGeom prst="rect">
            <a:avLst/>
          </a:prstGeom>
          <a:noFill/>
          <a:ln cap="flat" cmpd="sng" w="38100">
            <a:solidFill>
              <a:schemeClr val="dk2"/>
            </a:solidFill>
            <a:prstDash val="solid"/>
            <a:round/>
            <a:headEnd len="sm" w="sm" type="none"/>
            <a:tailEnd len="sm" w="sm" type="none"/>
          </a:ln>
        </p:spPr>
      </p:sp>
      <p:sp>
        <p:nvSpPr>
          <p:cNvPr id="64" name="Google Shape;64;p46"/>
          <p:cNvSpPr txBox="1"/>
          <p:nvPr>
            <p:ph idx="1" type="body"/>
          </p:nvPr>
        </p:nvSpPr>
        <p:spPr>
          <a:xfrm>
            <a:off x="1141411" y="2971800"/>
            <a:ext cx="5334001" cy="1828800"/>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800"/>
              <a:buNone/>
              <a:defRPr sz="18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65" name="Google Shape;65;p46"/>
          <p:cNvSpPr txBox="1"/>
          <p:nvPr>
            <p:ph idx="10" type="dt"/>
          </p:nvPr>
        </p:nvSpPr>
        <p:spPr>
          <a:xfrm>
            <a:off x="6399212" y="5883275"/>
            <a:ext cx="914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6"/>
          <p:cNvSpPr txBox="1"/>
          <p:nvPr>
            <p:ph idx="11" type="ftr"/>
          </p:nvPr>
        </p:nvSpPr>
        <p:spPr>
          <a:xfrm>
            <a:off x="1141412" y="5883275"/>
            <a:ext cx="5105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6"/>
          <p:cNvSpPr txBox="1"/>
          <p:nvPr>
            <p:ph idx="12" type="sldNum"/>
          </p:nvPr>
        </p:nvSpPr>
        <p:spPr>
          <a:xfrm>
            <a:off x="10742612" y="5883275"/>
            <a:ext cx="3225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7"/>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200"/>
              <a:buFont typeface="Century Gothic"/>
              <a:buNone/>
              <a:defRPr b="0" i="0" sz="32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37"/>
          <p:cNvSpPr txBox="1"/>
          <p:nvPr>
            <p:ph idx="1" type="body"/>
          </p:nvPr>
        </p:nvSpPr>
        <p:spPr>
          <a:xfrm>
            <a:off x="1141413" y="2666999"/>
            <a:ext cx="9905998" cy="3124201"/>
          </a:xfrm>
          <a:prstGeom prst="rect">
            <a:avLst/>
          </a:prstGeom>
          <a:noFill/>
          <a:ln>
            <a:noFill/>
          </a:ln>
        </p:spPr>
        <p:txBody>
          <a:bodyPr anchorCtr="0" anchor="ctr" bIns="45700" lIns="91425" spcFirstLastPara="1" rIns="91425" wrap="square" tIns="45700">
            <a:normAutofit/>
          </a:bodyPr>
          <a:lstStyle>
            <a:lvl1pPr indent="-355600" lvl="0" marL="457200" marR="0" rtl="0" algn="l">
              <a:spcBef>
                <a:spcPts val="400"/>
              </a:spcBef>
              <a:spcAft>
                <a:spcPts val="0"/>
              </a:spcAft>
              <a:buClr>
                <a:schemeClr val="lt1"/>
              </a:buClr>
              <a:buSzPts val="2000"/>
              <a:buFont typeface="Arial"/>
              <a:buChar char="•"/>
              <a:defRPr b="0" i="0" sz="2000" u="none" cap="small" strike="noStrike">
                <a:solidFill>
                  <a:schemeClr val="lt1"/>
                </a:solidFill>
                <a:latin typeface="Century Gothic"/>
                <a:ea typeface="Century Gothic"/>
                <a:cs typeface="Century Gothic"/>
                <a:sym typeface="Century Gothic"/>
              </a:defRPr>
            </a:lvl1pPr>
            <a:lvl2pPr indent="-342900" lvl="1" marL="914400" marR="0" rtl="0" algn="l">
              <a:spcBef>
                <a:spcPts val="600"/>
              </a:spcBef>
              <a:spcAft>
                <a:spcPts val="0"/>
              </a:spcAft>
              <a:buClr>
                <a:schemeClr val="lt1"/>
              </a:buClr>
              <a:buSzPts val="1800"/>
              <a:buFont typeface="Arial"/>
              <a:buChar char="•"/>
              <a:defRPr b="0" i="0" sz="1800" u="none" cap="small" strike="noStrike">
                <a:solidFill>
                  <a:schemeClr val="lt1"/>
                </a:solidFill>
                <a:latin typeface="Century Gothic"/>
                <a:ea typeface="Century Gothic"/>
                <a:cs typeface="Century Gothic"/>
                <a:sym typeface="Century Gothic"/>
              </a:defRPr>
            </a:lvl2pPr>
            <a:lvl3pPr indent="-330200" lvl="2" marL="1371600" marR="0" rtl="0" algn="l">
              <a:spcBef>
                <a:spcPts val="600"/>
              </a:spcBef>
              <a:spcAft>
                <a:spcPts val="0"/>
              </a:spcAft>
              <a:buClr>
                <a:schemeClr val="lt1"/>
              </a:buClr>
              <a:buSzPts val="1600"/>
              <a:buFont typeface="Arial"/>
              <a:buChar char="•"/>
              <a:defRPr b="0" i="0" sz="1600" u="none" cap="small" strike="noStrike">
                <a:solidFill>
                  <a:schemeClr val="lt1"/>
                </a:solidFill>
                <a:latin typeface="Century Gothic"/>
                <a:ea typeface="Century Gothic"/>
                <a:cs typeface="Century Gothic"/>
                <a:sym typeface="Century Gothic"/>
              </a:defRPr>
            </a:lvl3pPr>
            <a:lvl4pPr indent="-317500" lvl="3" marL="1828800" marR="0" rtl="0" algn="l">
              <a:spcBef>
                <a:spcPts val="6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4pPr>
            <a:lvl5pPr indent="-317500" lvl="4" marL="2286000" marR="0" rtl="0" algn="l">
              <a:spcBef>
                <a:spcPts val="6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9pPr>
          </a:lstStyle>
          <a:p/>
        </p:txBody>
      </p:sp>
      <p:sp>
        <p:nvSpPr>
          <p:cNvPr id="8" name="Google Shape;8;p37"/>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900" u="none" cap="none" strike="noStrike">
                <a:solidFill>
                  <a:srgbClr val="BFBFB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 name="Google Shape;9;p37"/>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900" u="none" cap="none" strike="noStrike">
                <a:solidFill>
                  <a:srgbClr val="BFBFB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37"/>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900" u="none" cap="none" strike="noStrike">
                <a:solidFill>
                  <a:srgbClr val="BFBFBF"/>
                </a:solidFill>
                <a:latin typeface="Century Gothic"/>
                <a:ea typeface="Century Gothic"/>
                <a:cs typeface="Century Gothic"/>
                <a:sym typeface="Century Gothic"/>
              </a:defRPr>
            </a:lvl1pPr>
            <a:lvl2pPr indent="0" lvl="1" marL="0" marR="0" rtl="0" algn="r">
              <a:spcBef>
                <a:spcPts val="0"/>
              </a:spcBef>
              <a:buNone/>
              <a:defRPr b="1" i="0" sz="900" u="none" cap="none" strike="noStrike">
                <a:solidFill>
                  <a:srgbClr val="BFBFBF"/>
                </a:solidFill>
                <a:latin typeface="Century Gothic"/>
                <a:ea typeface="Century Gothic"/>
                <a:cs typeface="Century Gothic"/>
                <a:sym typeface="Century Gothic"/>
              </a:defRPr>
            </a:lvl2pPr>
            <a:lvl3pPr indent="0" lvl="2" marL="0" marR="0" rtl="0" algn="r">
              <a:spcBef>
                <a:spcPts val="0"/>
              </a:spcBef>
              <a:buNone/>
              <a:defRPr b="1" i="0" sz="900" u="none" cap="none" strike="noStrike">
                <a:solidFill>
                  <a:srgbClr val="BFBFBF"/>
                </a:solidFill>
                <a:latin typeface="Century Gothic"/>
                <a:ea typeface="Century Gothic"/>
                <a:cs typeface="Century Gothic"/>
                <a:sym typeface="Century Gothic"/>
              </a:defRPr>
            </a:lvl3pPr>
            <a:lvl4pPr indent="0" lvl="3" marL="0" marR="0" rtl="0" algn="r">
              <a:spcBef>
                <a:spcPts val="0"/>
              </a:spcBef>
              <a:buNone/>
              <a:defRPr b="1" i="0" sz="900" u="none" cap="none" strike="noStrike">
                <a:solidFill>
                  <a:srgbClr val="BFBFBF"/>
                </a:solidFill>
                <a:latin typeface="Century Gothic"/>
                <a:ea typeface="Century Gothic"/>
                <a:cs typeface="Century Gothic"/>
                <a:sym typeface="Century Gothic"/>
              </a:defRPr>
            </a:lvl4pPr>
            <a:lvl5pPr indent="0" lvl="4" marL="0" marR="0" rtl="0" algn="r">
              <a:spcBef>
                <a:spcPts val="0"/>
              </a:spcBef>
              <a:buNone/>
              <a:defRPr b="1" i="0" sz="900" u="none" cap="none" strike="noStrike">
                <a:solidFill>
                  <a:srgbClr val="BFBFBF"/>
                </a:solidFill>
                <a:latin typeface="Century Gothic"/>
                <a:ea typeface="Century Gothic"/>
                <a:cs typeface="Century Gothic"/>
                <a:sym typeface="Century Gothic"/>
              </a:defRPr>
            </a:lvl5pPr>
            <a:lvl6pPr indent="0" lvl="5" marL="0" marR="0" rtl="0" algn="r">
              <a:spcBef>
                <a:spcPts val="0"/>
              </a:spcBef>
              <a:buNone/>
              <a:defRPr b="1" i="0" sz="900" u="none" cap="none" strike="noStrike">
                <a:solidFill>
                  <a:srgbClr val="BFBFBF"/>
                </a:solidFill>
                <a:latin typeface="Century Gothic"/>
                <a:ea typeface="Century Gothic"/>
                <a:cs typeface="Century Gothic"/>
                <a:sym typeface="Century Gothic"/>
              </a:defRPr>
            </a:lvl6pPr>
            <a:lvl7pPr indent="0" lvl="6" marL="0" marR="0" rtl="0" algn="r">
              <a:spcBef>
                <a:spcPts val="0"/>
              </a:spcBef>
              <a:buNone/>
              <a:defRPr b="1" i="0" sz="900" u="none" cap="none" strike="noStrike">
                <a:solidFill>
                  <a:srgbClr val="BFBFBF"/>
                </a:solidFill>
                <a:latin typeface="Century Gothic"/>
                <a:ea typeface="Century Gothic"/>
                <a:cs typeface="Century Gothic"/>
                <a:sym typeface="Century Gothic"/>
              </a:defRPr>
            </a:lvl7pPr>
            <a:lvl8pPr indent="0" lvl="7" marL="0" marR="0" rtl="0" algn="r">
              <a:spcBef>
                <a:spcPts val="0"/>
              </a:spcBef>
              <a:buNone/>
              <a:defRPr b="1" i="0" sz="900" u="none" cap="none" strike="noStrike">
                <a:solidFill>
                  <a:srgbClr val="BFBFBF"/>
                </a:solidFill>
                <a:latin typeface="Century Gothic"/>
                <a:ea typeface="Century Gothic"/>
                <a:cs typeface="Century Gothic"/>
                <a:sym typeface="Century Gothic"/>
              </a:defRPr>
            </a:lvl8pPr>
            <a:lvl9pPr indent="0" lvl="8" marL="0" marR="0" rtl="0" algn="r">
              <a:spcBef>
                <a:spcPts val="0"/>
              </a:spcBef>
              <a:buNone/>
              <a:defRPr b="1" i="0" sz="9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type="ctrTitle"/>
          </p:nvPr>
        </p:nvSpPr>
        <p:spPr>
          <a:xfrm>
            <a:off x="1751012" y="1236133"/>
            <a:ext cx="8676222" cy="2573868"/>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4800"/>
              <a:buFont typeface="Century Gothic"/>
              <a:buNone/>
            </a:pPr>
            <a:r>
              <a:rPr lang="en-US"/>
              <a:t>PRAGMATISM, TRUTH AND POLITICS</a:t>
            </a:r>
            <a:endParaRPr/>
          </a:p>
        </p:txBody>
      </p:sp>
      <p:sp>
        <p:nvSpPr>
          <p:cNvPr id="129" name="Google Shape;129;p1"/>
          <p:cNvSpPr txBox="1"/>
          <p:nvPr>
            <p:ph idx="1" type="subTitle"/>
          </p:nvPr>
        </p:nvSpPr>
        <p:spPr>
          <a:xfrm>
            <a:off x="1751012" y="3886200"/>
            <a:ext cx="8676222" cy="1905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100"/>
              <a:buNone/>
            </a:pPr>
            <a:r>
              <a:t/>
            </a:r>
            <a:endParaRPr/>
          </a:p>
          <a:p>
            <a:pPr indent="0" lvl="0" marL="0" rtl="0" algn="ctr">
              <a:spcBef>
                <a:spcPts val="1020"/>
              </a:spcBef>
              <a:spcAft>
                <a:spcPts val="0"/>
              </a:spcAft>
              <a:buSzPts val="2100"/>
              <a:buNone/>
            </a:pPr>
            <a:r>
              <a:rPr lang="en-US"/>
              <a:t>Cheryl Misak, University of Toronto</a:t>
            </a:r>
            <a:endParaRPr/>
          </a:p>
          <a:p>
            <a:pPr indent="0" lvl="0" marL="0" rtl="0" algn="ctr">
              <a:spcBef>
                <a:spcPts val="1020"/>
              </a:spcBef>
              <a:spcAft>
                <a:spcPts val="0"/>
              </a:spcAft>
              <a:buSzPts val="2100"/>
              <a:buNone/>
            </a:pPr>
            <a:r>
              <a:rPr lang="en-US"/>
              <a:t>Robert Talisse, Vanderbilt University</a:t>
            </a:r>
            <a:endParaRPr/>
          </a:p>
        </p:txBody>
      </p:sp>
      <p:sp>
        <p:nvSpPr>
          <p:cNvPr id="130" name="Google Shape;130;p1"/>
          <p:cNvSpPr txBox="1"/>
          <p:nvPr/>
        </p:nvSpPr>
        <p:spPr>
          <a:xfrm>
            <a:off x="10593659" y="424934"/>
            <a:ext cx="131729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FFFF00"/>
                </a:solidFill>
                <a:latin typeface="Century Gothic"/>
                <a:ea typeface="Century Gothic"/>
                <a:cs typeface="Century Gothic"/>
                <a:sym typeface="Century Gothic"/>
              </a:rPr>
              <a:t>With time stamps for recording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1143001" y="367145"/>
            <a:ext cx="9905998" cy="89361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SOME TAXONOMY</a:t>
            </a:r>
            <a:endParaRPr sz="2800"/>
          </a:p>
        </p:txBody>
      </p:sp>
      <p:sp>
        <p:nvSpPr>
          <p:cNvPr id="191" name="Google Shape;191;p10"/>
          <p:cNvSpPr txBox="1"/>
          <p:nvPr>
            <p:ph idx="1" type="body"/>
          </p:nvPr>
        </p:nvSpPr>
        <p:spPr>
          <a:xfrm>
            <a:off x="1143001" y="1302326"/>
            <a:ext cx="9905998" cy="425334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latin typeface="Century Gothic"/>
                <a:ea typeface="Century Gothic"/>
                <a:cs typeface="Century Gothic"/>
                <a:sym typeface="Century Gothic"/>
              </a:rPr>
              <a:t>Epistemic justifications vs </a:t>
            </a:r>
            <a:r>
              <a:rPr i="1" lang="en-US" sz="2800">
                <a:latin typeface="Century Gothic"/>
                <a:ea typeface="Century Gothic"/>
                <a:cs typeface="Century Gothic"/>
                <a:sym typeface="Century Gothic"/>
              </a:rPr>
              <a:t>moral </a:t>
            </a:r>
            <a:r>
              <a:rPr lang="en-US" sz="2800">
                <a:latin typeface="Century Gothic"/>
                <a:ea typeface="Century Gothic"/>
                <a:cs typeface="Century Gothic"/>
                <a:sym typeface="Century Gothic"/>
              </a:rPr>
              <a:t>justifications </a:t>
            </a:r>
            <a:endParaRPr sz="2800">
              <a:latin typeface="Century Gothic"/>
              <a:ea typeface="Century Gothic"/>
              <a:cs typeface="Century Gothic"/>
              <a:sym typeface="Century Gothic"/>
            </a:endParaRPr>
          </a:p>
          <a:p>
            <a:pPr indent="0" lvl="0" marL="0" rtl="0" algn="l">
              <a:spcBef>
                <a:spcPts val="1160"/>
              </a:spcBef>
              <a:spcAft>
                <a:spcPts val="0"/>
              </a:spcAft>
              <a:buSzPts val="2800"/>
              <a:buNone/>
            </a:pPr>
            <a:r>
              <a:t/>
            </a:r>
            <a:endParaRPr sz="2800">
              <a:latin typeface="Century Gothic"/>
              <a:ea typeface="Century Gothic"/>
              <a:cs typeface="Century Gothic"/>
              <a:sym typeface="Century Gothic"/>
            </a:endParaRPr>
          </a:p>
          <a:p>
            <a:pPr indent="0" lvl="0" marL="0" rtl="0" algn="l">
              <a:spcBef>
                <a:spcPts val="1160"/>
              </a:spcBef>
              <a:spcAft>
                <a:spcPts val="0"/>
              </a:spcAft>
              <a:buSzPts val="2800"/>
              <a:buNone/>
            </a:pPr>
            <a:r>
              <a:rPr lang="en-US" sz="2800">
                <a:latin typeface="Century Gothic"/>
                <a:ea typeface="Century Gothic"/>
                <a:cs typeface="Century Gothic"/>
                <a:sym typeface="Century Gothic"/>
              </a:rPr>
              <a:t>	Moral justification: democratic arrangements are	 	justified not because they realize an epistemic good, but	 	instead because they satisfy some moral requirement, such 	as that governments must treat persons as equals, 	disperses power, avoid domination or achieve a properly 	inclusive society</a:t>
            </a:r>
            <a:endParaRPr sz="2800">
              <a:latin typeface="Century Gothic"/>
              <a:ea typeface="Century Gothic"/>
              <a:cs typeface="Century Gothic"/>
              <a:sym typeface="Century Gothic"/>
            </a:endParaRPr>
          </a:p>
        </p:txBody>
      </p:sp>
      <p:sp>
        <p:nvSpPr>
          <p:cNvPr id="192" name="Google Shape;192;p10"/>
          <p:cNvSpPr txBox="1"/>
          <p:nvPr/>
        </p:nvSpPr>
        <p:spPr>
          <a:xfrm>
            <a:off x="10671717" y="424934"/>
            <a:ext cx="12392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11:15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type="title"/>
          </p:nvPr>
        </p:nvSpPr>
        <p:spPr>
          <a:xfrm>
            <a:off x="1143001" y="152400"/>
            <a:ext cx="9905998"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SOME TAXONOMY</a:t>
            </a:r>
            <a:endParaRPr sz="2800"/>
          </a:p>
        </p:txBody>
      </p:sp>
      <p:sp>
        <p:nvSpPr>
          <p:cNvPr id="198" name="Google Shape;198;p11"/>
          <p:cNvSpPr txBox="1"/>
          <p:nvPr>
            <p:ph idx="1" type="body"/>
          </p:nvPr>
        </p:nvSpPr>
        <p:spPr>
          <a:xfrm>
            <a:off x="1141413" y="1468582"/>
            <a:ext cx="9905998" cy="392083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t>Standard Epistemic Justification for Democracy </a:t>
            </a:r>
            <a:endParaRPr sz="2800"/>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First: Identify a decidedly epistemic good or value</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Then: Claim that democracy best realizes or respects it</a:t>
            </a:r>
            <a:endParaRPr sz="2800"/>
          </a:p>
          <a:p>
            <a:pPr indent="0" lvl="0" marL="0" rtl="0" algn="l">
              <a:spcBef>
                <a:spcPts val="1000"/>
              </a:spcBef>
              <a:spcAft>
                <a:spcPts val="0"/>
              </a:spcAft>
              <a:buSzPts val="2000"/>
              <a:buNone/>
            </a:pPr>
            <a:r>
              <a:t/>
            </a:r>
            <a:endParaRPr/>
          </a:p>
        </p:txBody>
      </p:sp>
      <p:sp>
        <p:nvSpPr>
          <p:cNvPr id="199" name="Google Shape;199;p11"/>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13:10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type="title"/>
          </p:nvPr>
        </p:nvSpPr>
        <p:spPr>
          <a:xfrm>
            <a:off x="1143001" y="180109"/>
            <a:ext cx="9905998" cy="94210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SOME TAXONOMY</a:t>
            </a:r>
            <a:endParaRPr/>
          </a:p>
        </p:txBody>
      </p:sp>
      <p:sp>
        <p:nvSpPr>
          <p:cNvPr id="205" name="Google Shape;205;p12"/>
          <p:cNvSpPr txBox="1"/>
          <p:nvPr>
            <p:ph idx="1" type="body"/>
          </p:nvPr>
        </p:nvSpPr>
        <p:spPr>
          <a:xfrm>
            <a:off x="1143001" y="994063"/>
            <a:ext cx="9905998" cy="486987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Conceptions of Democracy: Thin and Thick</a:t>
            </a:r>
            <a:endParaRPr sz="2800"/>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Thin: 	conceive of democracy in strictly procedural or		institutional terms</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Thick: conceive of democracy as a </a:t>
            </a:r>
            <a:r>
              <a:rPr i="1" lang="en-US" sz="2800"/>
              <a:t>kind of society, </a:t>
            </a:r>
            <a:r>
              <a:rPr lang="en-US" sz="2800"/>
              <a:t>a 	collection of persons organized around a core value, 	such 	as 	equality</a:t>
            </a:r>
            <a:endParaRPr sz="2800"/>
          </a:p>
        </p:txBody>
      </p:sp>
      <p:sp>
        <p:nvSpPr>
          <p:cNvPr id="206" name="Google Shape;206;p12"/>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14:40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1143001" y="166254"/>
            <a:ext cx="9905998" cy="88669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SOME TAXONOMY</a:t>
            </a:r>
            <a:endParaRPr/>
          </a:p>
        </p:txBody>
      </p:sp>
      <p:sp>
        <p:nvSpPr>
          <p:cNvPr id="212" name="Google Shape;212;p13"/>
          <p:cNvSpPr txBox="1"/>
          <p:nvPr>
            <p:ph idx="1" type="body"/>
          </p:nvPr>
        </p:nvSpPr>
        <p:spPr>
          <a:xfrm>
            <a:off x="1143001" y="1077191"/>
            <a:ext cx="9905998" cy="470361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Our Peircean view:  An epistemic justification for a conception that is thick, but thoroughly epistemic</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We see democracy as a social order that facilitates certain valuable epistemic</a:t>
            </a:r>
            <a:r>
              <a:rPr i="1" lang="en-US" sz="2800"/>
              <a:t> </a:t>
            </a:r>
            <a:r>
              <a:rPr lang="en-US" sz="2800"/>
              <a:t>dynamics relating to the pooling of information, the sharing of knowledge, and the open contestation of ideas</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democracy is centrally a kind of </a:t>
            </a:r>
            <a:r>
              <a:rPr i="1" lang="en-US" sz="2800"/>
              <a:t>social-epistemic order</a:t>
            </a:r>
            <a:endParaRPr sz="2800"/>
          </a:p>
        </p:txBody>
      </p:sp>
      <p:sp>
        <p:nvSpPr>
          <p:cNvPr id="213" name="Google Shape;213;p13"/>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16:50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type="title"/>
          </p:nvPr>
        </p:nvSpPr>
        <p:spPr>
          <a:xfrm>
            <a:off x="1143001" y="374073"/>
            <a:ext cx="9905998" cy="92825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THE DEWEYAN MISTAKE</a:t>
            </a:r>
            <a:endParaRPr/>
          </a:p>
        </p:txBody>
      </p:sp>
      <p:sp>
        <p:nvSpPr>
          <p:cNvPr id="219" name="Google Shape;219;p14"/>
          <p:cNvSpPr txBox="1"/>
          <p:nvPr>
            <p:ph idx="1" type="body"/>
          </p:nvPr>
        </p:nvSpPr>
        <p:spPr>
          <a:xfrm>
            <a:off x="1143001" y="1326572"/>
            <a:ext cx="9905998" cy="420485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t>The Bright Side:  Dewey adopted a good idea from Peirce </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inquiry is an experimental </a:t>
            </a:r>
            <a:r>
              <a:rPr i="1" lang="en-US" sz="2800"/>
              <a:t>problem-solving</a:t>
            </a:r>
            <a:r>
              <a:rPr lang="en-US" sz="2800"/>
              <a:t> circuit of successive doing and undergoing.  His first contribution to the Peircean project was to emphasis the origins of pragmatism as rooted in a philosophical extrapolation of Darwinism on which an experience-driven inquiry is a process of an organism interacting with its environment.  </a:t>
            </a:r>
            <a:endParaRPr sz="2800"/>
          </a:p>
        </p:txBody>
      </p:sp>
      <p:sp>
        <p:nvSpPr>
          <p:cNvPr id="220" name="Google Shape;220;p14"/>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18:45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5"/>
          <p:cNvSpPr txBox="1"/>
          <p:nvPr>
            <p:ph type="title"/>
          </p:nvPr>
        </p:nvSpPr>
        <p:spPr>
          <a:xfrm>
            <a:off x="1141413" y="290946"/>
            <a:ext cx="9905998" cy="95596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THE DEWEYAN MISTAKE</a:t>
            </a:r>
            <a:endParaRPr/>
          </a:p>
        </p:txBody>
      </p:sp>
      <p:sp>
        <p:nvSpPr>
          <p:cNvPr id="226" name="Google Shape;226;p15"/>
          <p:cNvSpPr txBox="1"/>
          <p:nvPr>
            <p:ph idx="1" type="body"/>
          </p:nvPr>
        </p:nvSpPr>
        <p:spPr>
          <a:xfrm>
            <a:off x="1141413" y="1246910"/>
            <a:ext cx="9905998" cy="543098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More Bright Side:</a:t>
            </a:r>
            <a:endParaRPr/>
          </a:p>
          <a:p>
            <a:pPr indent="0" lvl="0" marL="0" rtl="0" algn="l">
              <a:spcBef>
                <a:spcPts val="1160"/>
              </a:spcBef>
              <a:spcAft>
                <a:spcPts val="0"/>
              </a:spcAft>
              <a:buSzPts val="2800"/>
              <a:buNone/>
            </a:pPr>
            <a:r>
              <a:rPr lang="en-US" sz="2800"/>
              <a:t>Dewey argued that democracy is the method that will give us the fittest beliefs. It is the mode of social living that releases human experience from artificial constraints and facilitates free inquiry across all domains of experience</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Democracy is the application of the experimental method and collective intelligence to social problems. The fundamental political activity is the “give and take” of free and open discussion, where citizens can “convince and be convinced by reason”</a:t>
            </a:r>
            <a:endParaRPr sz="2800"/>
          </a:p>
        </p:txBody>
      </p:sp>
      <p:sp>
        <p:nvSpPr>
          <p:cNvPr id="227" name="Google Shape;227;p15"/>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20:25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ph type="title"/>
          </p:nvPr>
        </p:nvSpPr>
        <p:spPr>
          <a:xfrm>
            <a:off x="1143001" y="263236"/>
            <a:ext cx="9905998" cy="98367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THE DEWEYAN MISTAKE</a:t>
            </a:r>
            <a:endParaRPr/>
          </a:p>
        </p:txBody>
      </p:sp>
      <p:sp>
        <p:nvSpPr>
          <p:cNvPr id="233" name="Google Shape;233;p16"/>
          <p:cNvSpPr txBox="1"/>
          <p:nvPr>
            <p:ph idx="1" type="body"/>
          </p:nvPr>
        </p:nvSpPr>
        <p:spPr>
          <a:xfrm>
            <a:off x="1143001" y="1246909"/>
            <a:ext cx="9905998" cy="4876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BUT . .  . </a:t>
            </a:r>
            <a:endParaRPr/>
          </a:p>
          <a:p>
            <a:pPr indent="0" lvl="0" marL="0" rtl="0" algn="l">
              <a:spcBef>
                <a:spcPts val="1160"/>
              </a:spcBef>
              <a:spcAft>
                <a:spcPts val="0"/>
              </a:spcAft>
              <a:buSzPts val="2800"/>
              <a:buNone/>
            </a:pPr>
            <a:r>
              <a:rPr lang="en-US" sz="2800"/>
              <a:t>Dewey’s conception of democracy is fundamentally moral, resting on a moral </a:t>
            </a:r>
            <a:r>
              <a:rPr i="1" lang="en-US" sz="2800"/>
              <a:t>ethos</a:t>
            </a:r>
            <a:r>
              <a:rPr lang="en-US" sz="2800"/>
              <a:t> according to which democracy requires the “possession and continual use of certain attitudes” that form their “personal character” and which “[determine] desire and purpose in all the relations of life”</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democracy is not a “means for obtaining something for individuals… but for </a:t>
            </a:r>
            <a:r>
              <a:rPr i="1" lang="en-US" sz="2800"/>
              <a:t>creating </a:t>
            </a:r>
            <a:r>
              <a:rPr lang="en-US" sz="2800"/>
              <a:t>individuals”</a:t>
            </a:r>
            <a:endParaRPr sz="2800"/>
          </a:p>
        </p:txBody>
      </p:sp>
      <p:sp>
        <p:nvSpPr>
          <p:cNvPr id="234" name="Google Shape;234;p16"/>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21:25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ph type="title"/>
          </p:nvPr>
        </p:nvSpPr>
        <p:spPr>
          <a:xfrm>
            <a:off x="1143001" y="277090"/>
            <a:ext cx="9905998" cy="96981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THE DEWEYAN MISTAKE</a:t>
            </a:r>
            <a:endParaRPr/>
          </a:p>
        </p:txBody>
      </p:sp>
      <p:sp>
        <p:nvSpPr>
          <p:cNvPr id="240" name="Google Shape;240;p17"/>
          <p:cNvSpPr txBox="1"/>
          <p:nvPr>
            <p:ph idx="1" type="body"/>
          </p:nvPr>
        </p:nvSpPr>
        <p:spPr>
          <a:xfrm>
            <a:off x="1143001" y="1246909"/>
            <a:ext cx="9905998" cy="480752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Dewey bases his epistemic conception of democracy in a moral theory of human flourishing</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Thus: success at cultivating the proper kind of individual is the “criterion”, “standard”, and “supreme test” of whether a society is democratic</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Hence his striking claim that “Democracy and the one, ultimate, ethical ideal of humanity are . . . synonyms”</a:t>
            </a:r>
            <a:endParaRPr sz="2800"/>
          </a:p>
        </p:txBody>
      </p:sp>
      <p:sp>
        <p:nvSpPr>
          <p:cNvPr id="241" name="Google Shape;241;p17"/>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22:00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8"/>
          <p:cNvSpPr txBox="1"/>
          <p:nvPr>
            <p:ph type="title"/>
          </p:nvPr>
        </p:nvSpPr>
        <p:spPr>
          <a:xfrm>
            <a:off x="1143001" y="249382"/>
            <a:ext cx="9905998" cy="98367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THE DEWEYAN MISTAKE</a:t>
            </a:r>
            <a:endParaRPr/>
          </a:p>
        </p:txBody>
      </p:sp>
      <p:sp>
        <p:nvSpPr>
          <p:cNvPr id="247" name="Google Shape;247;p18"/>
          <p:cNvSpPr txBox="1"/>
          <p:nvPr>
            <p:ph idx="1" type="body"/>
          </p:nvPr>
        </p:nvSpPr>
        <p:spPr>
          <a:xfrm>
            <a:off x="1143001" y="1866899"/>
            <a:ext cx="9905998" cy="312420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t>Whether a society is democratic depends upon whether its institutions, policies, laws, and practices contribute to Dewey’s distinctive – and idiosyncratic – conception of human flourishing, which identifies “growth” as the “only moral end”</a:t>
            </a:r>
            <a:endParaRPr/>
          </a:p>
        </p:txBody>
      </p:sp>
      <p:sp>
        <p:nvSpPr>
          <p:cNvPr id="248" name="Google Shape;248;p18"/>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23:30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txBox="1"/>
          <p:nvPr>
            <p:ph type="title"/>
          </p:nvPr>
        </p:nvSpPr>
        <p:spPr>
          <a:xfrm>
            <a:off x="1141413" y="277091"/>
            <a:ext cx="9905998" cy="9005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200"/>
              <a:buFont typeface="Century Gothic"/>
              <a:buNone/>
            </a:pPr>
            <a:br>
              <a:rPr lang="en-US"/>
            </a:br>
            <a:r>
              <a:rPr lang="en-US" u="sng"/>
              <a:t>THE DEWEYAN MISTAKE</a:t>
            </a:r>
            <a:br>
              <a:rPr lang="en-US" u="sng"/>
            </a:br>
            <a:endParaRPr/>
          </a:p>
        </p:txBody>
      </p:sp>
      <p:sp>
        <p:nvSpPr>
          <p:cNvPr id="254" name="Google Shape;254;p19"/>
          <p:cNvSpPr txBox="1"/>
          <p:nvPr>
            <p:ph idx="1" type="body"/>
          </p:nvPr>
        </p:nvSpPr>
        <p:spPr>
          <a:xfrm>
            <a:off x="1141413" y="1108363"/>
            <a:ext cx="9905998" cy="464127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Growth is not a termination, target, or destination</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Growth is a stable tendency towards </a:t>
            </a:r>
            <a:r>
              <a:rPr i="1" lang="en-US" sz="2800"/>
              <a:t>further growth</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the continued deepening and expansion of human capability</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growth answers to no normative standard beyond itself – there “is nothing to which growth is relative”</a:t>
            </a:r>
            <a:endParaRPr sz="2800"/>
          </a:p>
        </p:txBody>
      </p:sp>
      <p:sp>
        <p:nvSpPr>
          <p:cNvPr id="255" name="Google Shape;255;p19"/>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23:30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
          <p:cNvSpPr txBox="1"/>
          <p:nvPr>
            <p:ph type="title"/>
          </p:nvPr>
        </p:nvSpPr>
        <p:spPr>
          <a:xfrm>
            <a:off x="1143001" y="374073"/>
            <a:ext cx="9905998" cy="105294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TODAY’S AGENDA</a:t>
            </a:r>
            <a:endParaRPr/>
          </a:p>
        </p:txBody>
      </p:sp>
      <p:sp>
        <p:nvSpPr>
          <p:cNvPr id="136" name="Google Shape;136;p2"/>
          <p:cNvSpPr txBox="1"/>
          <p:nvPr>
            <p:ph idx="1" type="body"/>
          </p:nvPr>
        </p:nvSpPr>
        <p:spPr>
          <a:xfrm>
            <a:off x="1143001" y="1866899"/>
            <a:ext cx="9905998" cy="3124201"/>
          </a:xfrm>
          <a:prstGeom prst="rect">
            <a:avLst/>
          </a:prstGeom>
          <a:noFill/>
          <a:ln>
            <a:noFill/>
          </a:ln>
        </p:spPr>
        <p:txBody>
          <a:bodyPr anchorCtr="0" anchor="ctr" bIns="45700" lIns="91425" spcFirstLastPara="1" rIns="91425" wrap="square" tIns="45700">
            <a:normAutofit/>
          </a:bodyPr>
          <a:lstStyle/>
          <a:p>
            <a:pPr indent="-514350" lvl="0" marL="514350" rtl="0" algn="l">
              <a:spcBef>
                <a:spcPts val="0"/>
              </a:spcBef>
              <a:spcAft>
                <a:spcPts val="0"/>
              </a:spcAft>
              <a:buSzPts val="2800"/>
              <a:buAutoNum type="arabicPeriod"/>
            </a:pPr>
            <a:r>
              <a:rPr lang="en-US" sz="2800"/>
              <a:t>Introductory: Peirce, Hookway, and Our Project</a:t>
            </a:r>
            <a:endParaRPr/>
          </a:p>
          <a:p>
            <a:pPr indent="-514350" lvl="0" marL="514350" rtl="0" algn="l">
              <a:spcBef>
                <a:spcPts val="1160"/>
              </a:spcBef>
              <a:spcAft>
                <a:spcPts val="0"/>
              </a:spcAft>
              <a:buSzPts val="2800"/>
              <a:buAutoNum type="arabicPeriod"/>
            </a:pPr>
            <a:r>
              <a:rPr lang="en-US" sz="2800"/>
              <a:t>Some Taxonomy</a:t>
            </a:r>
            <a:endParaRPr/>
          </a:p>
          <a:p>
            <a:pPr indent="-514350" lvl="0" marL="514350" rtl="0" algn="l">
              <a:spcBef>
                <a:spcPts val="1160"/>
              </a:spcBef>
              <a:spcAft>
                <a:spcPts val="0"/>
              </a:spcAft>
              <a:buSzPts val="2800"/>
              <a:buAutoNum type="arabicPeriod"/>
            </a:pPr>
            <a:r>
              <a:rPr lang="en-US" sz="2800"/>
              <a:t>The Deweyan Mistake</a:t>
            </a:r>
            <a:endParaRPr/>
          </a:p>
          <a:p>
            <a:pPr indent="-514350" lvl="0" marL="514350" rtl="0" algn="l">
              <a:spcBef>
                <a:spcPts val="1160"/>
              </a:spcBef>
              <a:spcAft>
                <a:spcPts val="0"/>
              </a:spcAft>
              <a:buSzPts val="2800"/>
              <a:buAutoNum type="arabicPeriod"/>
            </a:pPr>
            <a:r>
              <a:rPr lang="en-US" sz="2800"/>
              <a:t>A Peircean Alternative</a:t>
            </a:r>
            <a:endParaRPr/>
          </a:p>
          <a:p>
            <a:pPr indent="-514350" lvl="0" marL="514350" rtl="0" algn="l">
              <a:spcBef>
                <a:spcPts val="1160"/>
              </a:spcBef>
              <a:spcAft>
                <a:spcPts val="0"/>
              </a:spcAft>
              <a:buSzPts val="2800"/>
              <a:buAutoNum type="arabicPeriod"/>
            </a:pPr>
            <a:r>
              <a:rPr lang="en-US" sz="2800"/>
              <a:t>Avoiding a Peirce-Inspired Mistake</a:t>
            </a:r>
            <a:endParaRPr/>
          </a:p>
        </p:txBody>
      </p:sp>
      <p:sp>
        <p:nvSpPr>
          <p:cNvPr id="137" name="Google Shape;137;p2"/>
          <p:cNvSpPr txBox="1"/>
          <p:nvPr/>
        </p:nvSpPr>
        <p:spPr>
          <a:xfrm>
            <a:off x="10894741" y="535259"/>
            <a:ext cx="11708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FFFF00"/>
                </a:solidFill>
                <a:latin typeface="Century Gothic"/>
                <a:ea typeface="Century Gothic"/>
                <a:cs typeface="Century Gothic"/>
                <a:sym typeface="Century Gothic"/>
              </a:rPr>
              <a:t>3:00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txBox="1"/>
          <p:nvPr>
            <p:ph type="title"/>
          </p:nvPr>
        </p:nvSpPr>
        <p:spPr>
          <a:xfrm>
            <a:off x="1141413" y="214745"/>
            <a:ext cx="9905998" cy="81049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200"/>
              <a:buFont typeface="Century Gothic"/>
              <a:buNone/>
            </a:pPr>
            <a:r>
              <a:rPr lang="en-US" u="sng"/>
              <a:t>THE DEWEYAN MISTAKE</a:t>
            </a:r>
            <a:endParaRPr/>
          </a:p>
        </p:txBody>
      </p:sp>
      <p:sp>
        <p:nvSpPr>
          <p:cNvPr id="261" name="Google Shape;261;p20"/>
          <p:cNvSpPr txBox="1"/>
          <p:nvPr>
            <p:ph idx="1" type="body"/>
          </p:nvPr>
        </p:nvSpPr>
        <p:spPr>
          <a:xfrm>
            <a:off x="1141413" y="1226128"/>
            <a:ext cx="9905998" cy="491143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t>Two Problems: </a:t>
            </a:r>
            <a:endParaRPr/>
          </a:p>
          <a:p>
            <a:pPr indent="-514350" lvl="0" marL="514350" rtl="0" algn="l">
              <a:spcBef>
                <a:spcPts val="1160"/>
              </a:spcBef>
              <a:spcAft>
                <a:spcPts val="0"/>
              </a:spcAft>
              <a:buSzPts val="2800"/>
              <a:buAutoNum type="arabicPeriod"/>
            </a:pPr>
            <a:r>
              <a:rPr lang="en-US" sz="2800"/>
              <a:t>Dewey must take as incoherent the idea that human capacities can be expanded and cultivated in the wrong way or put towards improper ends. One must take it for granted that all bads are stifling and repressive</a:t>
            </a:r>
            <a:endParaRPr/>
          </a:p>
          <a:p>
            <a:pPr indent="-336550" lvl="0" marL="514350" rtl="0" algn="l">
              <a:spcBef>
                <a:spcPts val="1160"/>
              </a:spcBef>
              <a:spcAft>
                <a:spcPts val="0"/>
              </a:spcAft>
              <a:buSzPts val="2800"/>
              <a:buNone/>
            </a:pPr>
            <a:r>
              <a:t/>
            </a:r>
            <a:endParaRPr sz="2800"/>
          </a:p>
          <a:p>
            <a:pPr indent="-514350" lvl="0" marL="514350" rtl="0" algn="l">
              <a:spcBef>
                <a:spcPts val="1160"/>
              </a:spcBef>
              <a:spcAft>
                <a:spcPts val="0"/>
              </a:spcAft>
              <a:buSzPts val="2800"/>
              <a:buAutoNum type="arabicPeriod"/>
            </a:pPr>
            <a:r>
              <a:rPr lang="en-US" sz="2800"/>
              <a:t>Dewey must regard a society as failing at democracy if it is divided over questions of what human flourishing is and whether politics should aim to promote it</a:t>
            </a:r>
            <a:endParaRPr/>
          </a:p>
        </p:txBody>
      </p:sp>
      <p:sp>
        <p:nvSpPr>
          <p:cNvPr id="262" name="Google Shape;262;p20"/>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24:00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1"/>
          <p:cNvSpPr txBox="1"/>
          <p:nvPr>
            <p:ph type="title"/>
          </p:nvPr>
        </p:nvSpPr>
        <p:spPr>
          <a:xfrm>
            <a:off x="1143001" y="173181"/>
            <a:ext cx="9905998" cy="92132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200"/>
              <a:buFont typeface="Century Gothic"/>
              <a:buNone/>
            </a:pPr>
            <a:r>
              <a:rPr lang="en-US" u="sng"/>
              <a:t>THE DEWEYAN MISTAKE</a:t>
            </a:r>
            <a:endParaRPr/>
          </a:p>
        </p:txBody>
      </p:sp>
      <p:sp>
        <p:nvSpPr>
          <p:cNvPr id="268" name="Google Shape;268;p21"/>
          <p:cNvSpPr txBox="1"/>
          <p:nvPr>
            <p:ph idx="1" type="body"/>
          </p:nvPr>
        </p:nvSpPr>
        <p:spPr>
          <a:xfrm>
            <a:off x="1143001" y="1866899"/>
            <a:ext cx="9905998" cy="312420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t>The Deweyan Mistake suggests the following corrective: </a:t>
            </a:r>
            <a:endParaRPr/>
          </a:p>
          <a:p>
            <a:pPr indent="0" lvl="0" marL="0" rtl="0" algn="l">
              <a:spcBef>
                <a:spcPts val="1160"/>
              </a:spcBef>
              <a:spcAft>
                <a:spcPts val="0"/>
              </a:spcAft>
              <a:buSzPts val="2800"/>
              <a:buNone/>
            </a:pPr>
            <a:br>
              <a:rPr lang="en-US" sz="2800"/>
            </a:br>
            <a:r>
              <a:rPr lang="en-US" sz="2800"/>
              <a:t>The task for the pragmatist political philosopher is to devise a thick conception of democracy that can accommodate the full range of moral diversity that a reasonably well-functioning democratic society encourages</a:t>
            </a:r>
            <a:endParaRPr sz="2800"/>
          </a:p>
        </p:txBody>
      </p:sp>
      <p:sp>
        <p:nvSpPr>
          <p:cNvPr id="269" name="Google Shape;269;p21"/>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26:50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2"/>
          <p:cNvSpPr txBox="1"/>
          <p:nvPr>
            <p:ph type="title"/>
          </p:nvPr>
        </p:nvSpPr>
        <p:spPr>
          <a:xfrm>
            <a:off x="1143001" y="249382"/>
            <a:ext cx="9905998" cy="99752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A</a:t>
            </a:r>
            <a:r>
              <a:rPr lang="en-US" sz="3200" u="sng"/>
              <a:t> PEIRCEAN </a:t>
            </a:r>
            <a:r>
              <a:rPr lang="en-US" u="sng"/>
              <a:t>ALTERNATIVE</a:t>
            </a:r>
            <a:endParaRPr u="sng"/>
          </a:p>
        </p:txBody>
      </p:sp>
      <p:sp>
        <p:nvSpPr>
          <p:cNvPr id="275" name="Google Shape;275;p22"/>
          <p:cNvSpPr txBox="1"/>
          <p:nvPr>
            <p:ph idx="1" type="body"/>
          </p:nvPr>
        </p:nvSpPr>
        <p:spPr>
          <a:xfrm>
            <a:off x="1143001" y="1963882"/>
            <a:ext cx="9905998" cy="201583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t>We aim to produce: </a:t>
            </a:r>
            <a:endParaRPr/>
          </a:p>
          <a:p>
            <a:pPr indent="0" lvl="0" marL="0" rtl="0" algn="l">
              <a:spcBef>
                <a:spcPts val="1160"/>
              </a:spcBef>
              <a:spcAft>
                <a:spcPts val="0"/>
              </a:spcAft>
              <a:buSzPts val="2800"/>
              <a:buNone/>
            </a:pPr>
            <a:r>
              <a:rPr lang="en-US" sz="2800"/>
              <a:t>a justification and conception of democracy that appeals only to noncontroversial epistemic values</a:t>
            </a:r>
            <a:endParaRPr sz="2800"/>
          </a:p>
        </p:txBody>
      </p:sp>
      <p:sp>
        <p:nvSpPr>
          <p:cNvPr id="276" name="Google Shape;276;p22"/>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28:10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3"/>
          <p:cNvSpPr txBox="1"/>
          <p:nvPr>
            <p:ph type="title"/>
          </p:nvPr>
        </p:nvSpPr>
        <p:spPr>
          <a:xfrm>
            <a:off x="1141413" y="207818"/>
            <a:ext cx="9905998" cy="109450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A</a:t>
            </a:r>
            <a:r>
              <a:rPr lang="en-US" sz="3200" u="sng"/>
              <a:t> PEIRCEAN </a:t>
            </a:r>
            <a:r>
              <a:rPr lang="en-US" u="sng"/>
              <a:t>ALTERNATIVE</a:t>
            </a:r>
            <a:endParaRPr/>
          </a:p>
        </p:txBody>
      </p:sp>
      <p:sp>
        <p:nvSpPr>
          <p:cNvPr id="282" name="Google Shape;282;p23"/>
          <p:cNvSpPr txBox="1"/>
          <p:nvPr>
            <p:ph idx="1" type="body"/>
          </p:nvPr>
        </p:nvSpPr>
        <p:spPr>
          <a:xfrm>
            <a:off x="1141413" y="1302327"/>
            <a:ext cx="9905998" cy="5070764"/>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2800"/>
              <a:buNone/>
            </a:pPr>
            <a:r>
              <a:rPr lang="en-US" sz="2800"/>
              <a:t>“The Fixation of Belief” is our touchstone</a:t>
            </a:r>
            <a:endParaRPr/>
          </a:p>
          <a:p>
            <a:pPr indent="-285750" lvl="0" marL="285750" rtl="0" algn="l">
              <a:spcBef>
                <a:spcPts val="1160"/>
              </a:spcBef>
              <a:spcAft>
                <a:spcPts val="0"/>
              </a:spcAft>
              <a:buSzPts val="2800"/>
              <a:buNone/>
            </a:pPr>
            <a:r>
              <a:t/>
            </a:r>
            <a:endParaRPr sz="2800"/>
          </a:p>
          <a:p>
            <a:pPr indent="-285750" lvl="0" marL="285750" rtl="0" algn="l">
              <a:spcBef>
                <a:spcPts val="1160"/>
              </a:spcBef>
              <a:spcAft>
                <a:spcPts val="0"/>
              </a:spcAft>
              <a:buSzPts val="2800"/>
              <a:buNone/>
            </a:pPr>
            <a:r>
              <a:rPr lang="en-US" sz="2800"/>
              <a:t>A crucial insight:  It’s a “mere tautology” to assert of a belief that one holds that it is true</a:t>
            </a:r>
            <a:endParaRPr/>
          </a:p>
          <a:p>
            <a:pPr indent="-285750" lvl="0" marL="285750" rtl="0" algn="l">
              <a:spcBef>
                <a:spcPts val="1160"/>
              </a:spcBef>
              <a:spcAft>
                <a:spcPts val="0"/>
              </a:spcAft>
              <a:buSzPts val="2800"/>
              <a:buNone/>
            </a:pPr>
            <a:r>
              <a:t/>
            </a:r>
            <a:endParaRPr sz="2800"/>
          </a:p>
          <a:p>
            <a:pPr indent="-285750" lvl="0" marL="285750" rtl="0" algn="l">
              <a:spcBef>
                <a:spcPts val="1160"/>
              </a:spcBef>
              <a:spcAft>
                <a:spcPts val="0"/>
              </a:spcAft>
              <a:buSzPts val="2800"/>
              <a:buNone/>
            </a:pPr>
            <a:r>
              <a:rPr lang="en-US" sz="2800"/>
              <a:t>To hold a belief </a:t>
            </a:r>
            <a:r>
              <a:rPr i="1" lang="en-US" sz="2800"/>
              <a:t>simply is </a:t>
            </a:r>
            <a:r>
              <a:rPr lang="en-US" sz="2800"/>
              <a:t>to take it to be true</a:t>
            </a:r>
            <a:endParaRPr/>
          </a:p>
          <a:p>
            <a:pPr indent="-285750" lvl="0" marL="285750" rtl="0" algn="l">
              <a:spcBef>
                <a:spcPts val="1160"/>
              </a:spcBef>
              <a:spcAft>
                <a:spcPts val="0"/>
              </a:spcAft>
              <a:buSzPts val="2800"/>
              <a:buNone/>
            </a:pPr>
            <a:r>
              <a:t/>
            </a:r>
            <a:endParaRPr sz="2800"/>
          </a:p>
          <a:p>
            <a:pPr indent="-285750" lvl="0" marL="285750" rtl="0" algn="l">
              <a:spcBef>
                <a:spcPts val="1160"/>
              </a:spcBef>
              <a:spcAft>
                <a:spcPts val="0"/>
              </a:spcAft>
              <a:buSzPts val="2800"/>
              <a:buNone/>
            </a:pPr>
            <a:r>
              <a:rPr lang="en-US" sz="2800"/>
              <a:t>Beliefs aspire to be true </a:t>
            </a:r>
            <a:endParaRPr/>
          </a:p>
        </p:txBody>
      </p:sp>
      <p:sp>
        <p:nvSpPr>
          <p:cNvPr id="283" name="Google Shape;283;p23"/>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29:00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4"/>
          <p:cNvSpPr txBox="1"/>
          <p:nvPr>
            <p:ph type="title"/>
          </p:nvPr>
        </p:nvSpPr>
        <p:spPr>
          <a:xfrm>
            <a:off x="1141413" y="387927"/>
            <a:ext cx="9905998" cy="80356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600"/>
              <a:buFont typeface="Century Gothic"/>
              <a:buNone/>
            </a:pPr>
            <a:r>
              <a:rPr lang="en-US" sz="3600" u="sng"/>
              <a:t>A PEIRCEAN ALTERNATIVE</a:t>
            </a:r>
            <a:endParaRPr sz="3600"/>
          </a:p>
        </p:txBody>
      </p:sp>
      <p:sp>
        <p:nvSpPr>
          <p:cNvPr id="289" name="Google Shape;289;p24"/>
          <p:cNvSpPr txBox="1"/>
          <p:nvPr>
            <p:ph idx="1" type="body"/>
          </p:nvPr>
        </p:nvSpPr>
        <p:spPr>
          <a:xfrm>
            <a:off x="1141413" y="1191491"/>
            <a:ext cx="9905998" cy="4572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t>Another route to the crucial insight: Moore’s Paradox</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“I believe that </a:t>
            </a:r>
            <a:r>
              <a:rPr i="1" lang="en-US" sz="2800"/>
              <a:t>p</a:t>
            </a:r>
            <a:r>
              <a:rPr lang="en-US" sz="2800"/>
              <a:t>, but </a:t>
            </a:r>
            <a:r>
              <a:rPr i="1" lang="en-US" sz="2800"/>
              <a:t>p </a:t>
            </a:r>
            <a:r>
              <a:rPr lang="en-US" sz="2800"/>
              <a:t>is false” is a “contradiction in thought” as a first-personal assessment </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UPSHOT:  </a:t>
            </a:r>
            <a:endParaRPr/>
          </a:p>
          <a:p>
            <a:pPr indent="0" lvl="0" marL="0" rtl="0" algn="l">
              <a:spcBef>
                <a:spcPts val="1160"/>
              </a:spcBef>
              <a:spcAft>
                <a:spcPts val="0"/>
              </a:spcAft>
              <a:buSzPts val="2800"/>
              <a:buNone/>
            </a:pPr>
            <a:r>
              <a:rPr lang="en-US" sz="2800"/>
              <a:t>Beliefs are governed by the norm of </a:t>
            </a:r>
            <a:r>
              <a:rPr i="1" lang="en-US" sz="2800"/>
              <a:t>truth-aspiration</a:t>
            </a:r>
            <a:endParaRPr/>
          </a:p>
        </p:txBody>
      </p:sp>
      <p:sp>
        <p:nvSpPr>
          <p:cNvPr id="290" name="Google Shape;290;p24"/>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30:45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5"/>
          <p:cNvSpPr txBox="1"/>
          <p:nvPr>
            <p:ph type="title"/>
          </p:nvPr>
        </p:nvSpPr>
        <p:spPr>
          <a:xfrm>
            <a:off x="1143001" y="214744"/>
            <a:ext cx="9905998" cy="67887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sz="3200" u="sng"/>
              <a:t>A PEIRCEAN ALTERNATIVE</a:t>
            </a:r>
            <a:endParaRPr/>
          </a:p>
        </p:txBody>
      </p:sp>
      <p:sp>
        <p:nvSpPr>
          <p:cNvPr id="296" name="Google Shape;296;p25"/>
          <p:cNvSpPr txBox="1"/>
          <p:nvPr>
            <p:ph idx="1" type="body"/>
          </p:nvPr>
        </p:nvSpPr>
        <p:spPr>
          <a:xfrm>
            <a:off x="1141413" y="1142999"/>
            <a:ext cx="9905998" cy="490451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Truth-aspiration pragmatically implicates additional first-personal doxastic norms</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To see our beliefs as truth-aspiring, we must be able to see them as responsive to evidence and reasons</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Hence, a Quasi-Moorean Paradox: </a:t>
            </a:r>
            <a:endParaRPr/>
          </a:p>
          <a:p>
            <a:pPr indent="0" lvl="0" marL="0" rtl="0" algn="l">
              <a:spcBef>
                <a:spcPts val="1160"/>
              </a:spcBef>
              <a:spcAft>
                <a:spcPts val="0"/>
              </a:spcAft>
              <a:buSzPts val="2800"/>
              <a:buNone/>
            </a:pPr>
            <a:r>
              <a:rPr lang="en-US" sz="2800"/>
              <a:t>	I believe that p, but all of my evidence counts against p</a:t>
            </a:r>
            <a:endParaRPr/>
          </a:p>
          <a:p>
            <a:pPr indent="0" lvl="0" marL="0" rtl="0" algn="l">
              <a:spcBef>
                <a:spcPts val="1160"/>
              </a:spcBef>
              <a:spcAft>
                <a:spcPts val="0"/>
              </a:spcAft>
              <a:buSzPts val="2800"/>
              <a:buNone/>
            </a:pPr>
            <a:r>
              <a:rPr lang="en-US" sz="2800"/>
              <a:t>	I believe that p, but for no reason whatsoever</a:t>
            </a:r>
            <a:endParaRPr/>
          </a:p>
        </p:txBody>
      </p:sp>
      <p:sp>
        <p:nvSpPr>
          <p:cNvPr id="297" name="Google Shape;297;p25"/>
          <p:cNvSpPr txBox="1"/>
          <p:nvPr/>
        </p:nvSpPr>
        <p:spPr>
          <a:xfrm>
            <a:off x="1044431" y="1870364"/>
            <a:ext cx="9905998" cy="344978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t/>
            </a:r>
            <a:endParaRPr sz="2800" cap="small">
              <a:solidFill>
                <a:schemeClr val="lt1"/>
              </a:solidFill>
              <a:latin typeface="Century Gothic"/>
              <a:ea typeface="Century Gothic"/>
              <a:cs typeface="Century Gothic"/>
              <a:sym typeface="Century Gothic"/>
            </a:endParaRPr>
          </a:p>
        </p:txBody>
      </p:sp>
      <p:sp>
        <p:nvSpPr>
          <p:cNvPr id="298" name="Google Shape;298;p25"/>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32:10</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6"/>
          <p:cNvSpPr txBox="1"/>
          <p:nvPr>
            <p:ph type="title"/>
          </p:nvPr>
        </p:nvSpPr>
        <p:spPr>
          <a:xfrm>
            <a:off x="1141412" y="124691"/>
            <a:ext cx="9905998" cy="77585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sz="3200" u="sng"/>
              <a:t>A PEIRCEAN ALTERNATIVE</a:t>
            </a:r>
            <a:endParaRPr/>
          </a:p>
        </p:txBody>
      </p:sp>
      <p:sp>
        <p:nvSpPr>
          <p:cNvPr id="304" name="Google Shape;304;p26"/>
          <p:cNvSpPr txBox="1"/>
          <p:nvPr>
            <p:ph idx="1" type="body"/>
          </p:nvPr>
        </p:nvSpPr>
        <p:spPr>
          <a:xfrm>
            <a:off x="851800" y="900546"/>
            <a:ext cx="10485221" cy="5527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The First-personal Doxastic Norms Implicate Interpersonal Doxastic Norms</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To see our beliefs as satisfying the first-personal norms, we must be ale to see them as durable against others’ reasons, evidence, and criticisms </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Hence, another Quasi-Moorean Paradox: </a:t>
            </a:r>
            <a:endParaRPr/>
          </a:p>
          <a:p>
            <a:pPr indent="0" lvl="0" marL="0" rtl="0" algn="l">
              <a:spcBef>
                <a:spcPts val="1160"/>
              </a:spcBef>
              <a:spcAft>
                <a:spcPts val="0"/>
              </a:spcAft>
              <a:buSzPts val="2800"/>
              <a:buNone/>
            </a:pPr>
            <a:r>
              <a:rPr lang="en-US" sz="2800"/>
              <a:t>	I believe that p, but cannot reply to p’s critics</a:t>
            </a:r>
            <a:endParaRPr/>
          </a:p>
          <a:p>
            <a:pPr indent="0" lvl="0" marL="0" rtl="0" algn="l">
              <a:spcBef>
                <a:spcPts val="1160"/>
              </a:spcBef>
              <a:spcAft>
                <a:spcPts val="0"/>
              </a:spcAft>
              <a:buSzPts val="2800"/>
              <a:buNone/>
            </a:pPr>
            <a:r>
              <a:rPr lang="en-US" sz="2800"/>
              <a:t>	I believe that p, but I always lose arguments about whether p </a:t>
            </a:r>
            <a:endParaRPr sz="2800"/>
          </a:p>
        </p:txBody>
      </p:sp>
      <p:sp>
        <p:nvSpPr>
          <p:cNvPr id="305" name="Google Shape;305;p26"/>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35:40</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7"/>
          <p:cNvSpPr txBox="1"/>
          <p:nvPr>
            <p:ph type="title"/>
          </p:nvPr>
        </p:nvSpPr>
        <p:spPr>
          <a:xfrm>
            <a:off x="1141413" y="96982"/>
            <a:ext cx="9905998" cy="83127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sz="3200" u="sng"/>
              <a:t>A PEIRCEAN ALTERNATIVE</a:t>
            </a:r>
            <a:endParaRPr/>
          </a:p>
        </p:txBody>
      </p:sp>
      <p:sp>
        <p:nvSpPr>
          <p:cNvPr id="311" name="Google Shape;311;p27"/>
          <p:cNvSpPr txBox="1"/>
          <p:nvPr>
            <p:ph idx="1" type="body"/>
          </p:nvPr>
        </p:nvSpPr>
        <p:spPr>
          <a:xfrm>
            <a:off x="1141413" y="928255"/>
            <a:ext cx="9905998" cy="5791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First-personal Doxastic Norms and Interpersonal Doxastic Norms implicate social-epistemic doxastic norms</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To see our beliefs as truth-aspiring, reason-responsive, and interpersonally durable, we must be ale to see them as products of a reliable social epistemic system</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Hence, further Quasi-Moorean Paradox: </a:t>
            </a:r>
            <a:endParaRPr/>
          </a:p>
          <a:p>
            <a:pPr indent="0" lvl="0" marL="0" rtl="0" algn="l">
              <a:spcBef>
                <a:spcPts val="1160"/>
              </a:spcBef>
              <a:spcAft>
                <a:spcPts val="0"/>
              </a:spcAft>
              <a:buSzPts val="2800"/>
              <a:buNone/>
            </a:pPr>
            <a:r>
              <a:rPr lang="en-US" sz="2800"/>
              <a:t>	I believe that p, but all of the evidence has been cooked</a:t>
            </a:r>
            <a:endParaRPr/>
          </a:p>
          <a:p>
            <a:pPr indent="0" lvl="0" marL="0" rtl="0" algn="l">
              <a:spcBef>
                <a:spcPts val="1160"/>
              </a:spcBef>
              <a:spcAft>
                <a:spcPts val="0"/>
              </a:spcAft>
              <a:buSzPts val="2800"/>
              <a:buNone/>
            </a:pPr>
            <a:r>
              <a:rPr lang="en-US" sz="2800"/>
              <a:t>	I believe that p, but p’s critics have been silenced</a:t>
            </a:r>
            <a:endParaRPr/>
          </a:p>
          <a:p>
            <a:pPr indent="0" lvl="0" marL="0" rtl="0" algn="l">
              <a:spcBef>
                <a:spcPts val="1160"/>
              </a:spcBef>
              <a:spcAft>
                <a:spcPts val="0"/>
              </a:spcAft>
              <a:buSzPts val="2800"/>
              <a:buNone/>
            </a:pPr>
            <a:r>
              <a:rPr lang="en-US" sz="2800"/>
              <a:t>	I believe that p, but it’s a crime to do otherwise </a:t>
            </a:r>
            <a:endParaRPr sz="2800"/>
          </a:p>
        </p:txBody>
      </p:sp>
      <p:sp>
        <p:nvSpPr>
          <p:cNvPr id="312" name="Google Shape;312;p27"/>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37:45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8"/>
          <p:cNvSpPr txBox="1"/>
          <p:nvPr>
            <p:ph type="title"/>
          </p:nvPr>
        </p:nvSpPr>
        <p:spPr>
          <a:xfrm>
            <a:off x="1143001" y="152401"/>
            <a:ext cx="9905998" cy="90054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A PEIRCEAN ALTERNATIVE</a:t>
            </a:r>
            <a:endParaRPr/>
          </a:p>
        </p:txBody>
      </p:sp>
      <p:sp>
        <p:nvSpPr>
          <p:cNvPr id="318" name="Google Shape;318;p28"/>
          <p:cNvSpPr txBox="1"/>
          <p:nvPr>
            <p:ph idx="1" type="body"/>
          </p:nvPr>
        </p:nvSpPr>
        <p:spPr>
          <a:xfrm>
            <a:off x="1143001" y="969818"/>
            <a:ext cx="9905998" cy="573578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Summary: </a:t>
            </a:r>
            <a:endParaRPr/>
          </a:p>
          <a:p>
            <a:pPr indent="0" lvl="0" marL="0" rtl="0" algn="ctr">
              <a:spcBef>
                <a:spcPts val="1160"/>
              </a:spcBef>
              <a:spcAft>
                <a:spcPts val="0"/>
              </a:spcAft>
              <a:buSzPts val="2800"/>
              <a:buNone/>
            </a:pPr>
            <a:r>
              <a:rPr i="1" lang="en-US" sz="2800"/>
              <a:t>first-personal</a:t>
            </a:r>
            <a:r>
              <a:rPr lang="en-US" sz="2800"/>
              <a:t> </a:t>
            </a:r>
            <a:r>
              <a:rPr i="1" lang="en-US" sz="2800"/>
              <a:t>doxastic norms </a:t>
            </a:r>
            <a:endParaRPr/>
          </a:p>
          <a:p>
            <a:pPr indent="0" lvl="0" marL="0" rtl="0" algn="ctr">
              <a:spcBef>
                <a:spcPts val="1160"/>
              </a:spcBef>
              <a:spcAft>
                <a:spcPts val="0"/>
              </a:spcAft>
              <a:buSzPts val="2800"/>
              <a:buNone/>
            </a:pPr>
            <a:r>
              <a:rPr lang="en-US" sz="2800"/>
              <a:t>(truth-aspiration and reason-responsiveness) </a:t>
            </a:r>
            <a:endParaRPr/>
          </a:p>
          <a:p>
            <a:pPr indent="0" lvl="0" marL="0" rtl="0" algn="ctr">
              <a:spcBef>
                <a:spcPts val="1160"/>
              </a:spcBef>
              <a:spcAft>
                <a:spcPts val="0"/>
              </a:spcAft>
              <a:buSzPts val="2800"/>
              <a:buNone/>
            </a:pPr>
            <a:r>
              <a:t/>
            </a:r>
            <a:endParaRPr i="1" sz="2800"/>
          </a:p>
          <a:p>
            <a:pPr indent="0" lvl="0" marL="0" rtl="0" algn="ctr">
              <a:spcBef>
                <a:spcPts val="1160"/>
              </a:spcBef>
              <a:spcAft>
                <a:spcPts val="0"/>
              </a:spcAft>
              <a:buSzPts val="2800"/>
              <a:buNone/>
            </a:pPr>
            <a:r>
              <a:rPr i="1" lang="en-US" sz="2800"/>
              <a:t>Implicate interpersonal doxastic norms </a:t>
            </a:r>
            <a:endParaRPr/>
          </a:p>
          <a:p>
            <a:pPr indent="0" lvl="0" marL="0" rtl="0" algn="ctr">
              <a:spcBef>
                <a:spcPts val="1160"/>
              </a:spcBef>
              <a:spcAft>
                <a:spcPts val="0"/>
              </a:spcAft>
              <a:buSzPts val="2800"/>
              <a:buNone/>
            </a:pPr>
            <a:r>
              <a:rPr lang="en-US" sz="2800"/>
              <a:t>(durability against others’ reasons, experiences, criticisms)</a:t>
            </a:r>
            <a:endParaRPr/>
          </a:p>
          <a:p>
            <a:pPr indent="0" lvl="0" marL="0" rtl="0" algn="ctr">
              <a:spcBef>
                <a:spcPts val="1160"/>
              </a:spcBef>
              <a:spcAft>
                <a:spcPts val="0"/>
              </a:spcAft>
              <a:buSzPts val="2800"/>
              <a:buNone/>
            </a:pPr>
            <a:r>
              <a:t/>
            </a:r>
            <a:endParaRPr i="1" sz="2800"/>
          </a:p>
          <a:p>
            <a:pPr indent="0" lvl="0" marL="0" rtl="0" algn="ctr">
              <a:spcBef>
                <a:spcPts val="1160"/>
              </a:spcBef>
              <a:spcAft>
                <a:spcPts val="0"/>
              </a:spcAft>
              <a:buSzPts val="2800"/>
              <a:buNone/>
            </a:pPr>
            <a:r>
              <a:rPr i="1" lang="en-US" sz="2800"/>
              <a:t>Implicate social epistemic norms </a:t>
            </a:r>
            <a:endParaRPr/>
          </a:p>
          <a:p>
            <a:pPr indent="0" lvl="0" marL="0" rtl="0" algn="ctr">
              <a:spcBef>
                <a:spcPts val="1160"/>
              </a:spcBef>
              <a:spcAft>
                <a:spcPts val="0"/>
              </a:spcAft>
              <a:buSzPts val="2800"/>
              <a:buNone/>
            </a:pPr>
            <a:r>
              <a:rPr lang="en-US" sz="2800"/>
              <a:t>(open access to reliable sources of information, freedom to share information and to draw one’s own conclusions)</a:t>
            </a:r>
            <a:endParaRPr i="1" sz="2800"/>
          </a:p>
        </p:txBody>
      </p:sp>
      <p:sp>
        <p:nvSpPr>
          <p:cNvPr id="319" name="Google Shape;319;p28"/>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39:15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9"/>
          <p:cNvSpPr txBox="1"/>
          <p:nvPr>
            <p:ph type="title"/>
          </p:nvPr>
        </p:nvSpPr>
        <p:spPr>
          <a:xfrm>
            <a:off x="1141413" y="258496"/>
            <a:ext cx="9905998" cy="96981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A PEIRCEAN ALTERNATIVE</a:t>
            </a:r>
            <a:endParaRPr>
              <a:latin typeface="Century Gothic"/>
              <a:ea typeface="Century Gothic"/>
              <a:cs typeface="Century Gothic"/>
              <a:sym typeface="Century Gothic"/>
            </a:endParaRPr>
          </a:p>
        </p:txBody>
      </p:sp>
      <p:sp>
        <p:nvSpPr>
          <p:cNvPr id="325" name="Google Shape;325;p29"/>
          <p:cNvSpPr txBox="1"/>
          <p:nvPr>
            <p:ph idx="1" type="body"/>
          </p:nvPr>
        </p:nvSpPr>
        <p:spPr>
          <a:xfrm>
            <a:off x="1141413" y="1257299"/>
            <a:ext cx="9905998" cy="434340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br>
              <a:rPr lang="en-US" sz="2800">
                <a:latin typeface="Century Gothic"/>
                <a:ea typeface="Century Gothic"/>
                <a:cs typeface="Century Gothic"/>
                <a:sym typeface="Century Gothic"/>
              </a:rPr>
            </a:br>
            <a:r>
              <a:rPr lang="en-US" sz="2800">
                <a:latin typeface="Century Gothic"/>
                <a:ea typeface="Century Gothic"/>
                <a:cs typeface="Century Gothic"/>
                <a:sym typeface="Century Gothic"/>
              </a:rPr>
              <a:t>Two Upshots of the account</a:t>
            </a:r>
            <a:endParaRPr/>
          </a:p>
          <a:p>
            <a:pPr indent="0" lvl="0" marL="0" rtl="0" algn="l">
              <a:spcBef>
                <a:spcPts val="1160"/>
              </a:spcBef>
              <a:spcAft>
                <a:spcPts val="0"/>
              </a:spcAft>
              <a:buSzPts val="2800"/>
              <a:buNone/>
            </a:pPr>
            <a:r>
              <a:t/>
            </a:r>
            <a:endParaRPr sz="2800">
              <a:latin typeface="Century Gothic"/>
              <a:ea typeface="Century Gothic"/>
              <a:cs typeface="Century Gothic"/>
              <a:sym typeface="Century Gothic"/>
            </a:endParaRPr>
          </a:p>
          <a:p>
            <a:pPr indent="-514350" lvl="0" marL="514350" rtl="0" algn="l">
              <a:spcBef>
                <a:spcPts val="1160"/>
              </a:spcBef>
              <a:spcAft>
                <a:spcPts val="0"/>
              </a:spcAft>
              <a:buSzPts val="2800"/>
              <a:buAutoNum type="arabicPeriod"/>
            </a:pPr>
            <a:r>
              <a:rPr lang="en-US" sz="2800">
                <a:latin typeface="Century Gothic"/>
                <a:ea typeface="Century Gothic"/>
                <a:cs typeface="Century Gothic"/>
                <a:sym typeface="Century Gothic"/>
              </a:rPr>
              <a:t>We have special reason to attend to the experiences of the marginalized and disempowered</a:t>
            </a:r>
            <a:endParaRPr/>
          </a:p>
          <a:p>
            <a:pPr indent="-336550" lvl="0" marL="514350" rtl="0" algn="l">
              <a:spcBef>
                <a:spcPts val="1160"/>
              </a:spcBef>
              <a:spcAft>
                <a:spcPts val="0"/>
              </a:spcAft>
              <a:buSzPts val="2800"/>
              <a:buNone/>
            </a:pPr>
            <a:r>
              <a:t/>
            </a:r>
            <a:endParaRPr sz="2800">
              <a:latin typeface="Century Gothic"/>
              <a:ea typeface="Century Gothic"/>
              <a:cs typeface="Century Gothic"/>
              <a:sym typeface="Century Gothic"/>
            </a:endParaRPr>
          </a:p>
          <a:p>
            <a:pPr indent="-514350" lvl="0" marL="514350" rtl="0" algn="l">
              <a:spcBef>
                <a:spcPts val="1160"/>
              </a:spcBef>
              <a:spcAft>
                <a:spcPts val="0"/>
              </a:spcAft>
              <a:buSzPts val="2800"/>
              <a:buAutoNum type="arabicPeriod"/>
            </a:pPr>
            <a:r>
              <a:rPr lang="en-US" sz="2800">
                <a:latin typeface="Century Gothic"/>
                <a:ea typeface="Century Gothic"/>
                <a:cs typeface="Century Gothic"/>
                <a:sym typeface="Century Gothic"/>
              </a:rPr>
              <a:t>We need not talk to all objectors all the time</a:t>
            </a:r>
            <a:endParaRPr/>
          </a:p>
          <a:p>
            <a:pPr indent="-336550" lvl="0" marL="514350" rtl="0" algn="l">
              <a:spcBef>
                <a:spcPts val="1160"/>
              </a:spcBef>
              <a:spcAft>
                <a:spcPts val="0"/>
              </a:spcAft>
              <a:buSzPts val="2800"/>
              <a:buNone/>
            </a:pPr>
            <a:r>
              <a:t/>
            </a:r>
            <a:endParaRPr sz="2800"/>
          </a:p>
          <a:p>
            <a:pPr indent="0" lvl="0" marL="0" rtl="0" algn="l">
              <a:spcBef>
                <a:spcPts val="1160"/>
              </a:spcBef>
              <a:spcAft>
                <a:spcPts val="0"/>
              </a:spcAft>
              <a:buSzPts val="2800"/>
              <a:buNone/>
            </a:pPr>
            <a:r>
              <a:t/>
            </a:r>
            <a:endParaRPr sz="2800"/>
          </a:p>
        </p:txBody>
      </p:sp>
      <p:sp>
        <p:nvSpPr>
          <p:cNvPr id="326" name="Google Shape;326;p29"/>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40:30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type="title"/>
          </p:nvPr>
        </p:nvSpPr>
        <p:spPr>
          <a:xfrm>
            <a:off x="1143001" y="374073"/>
            <a:ext cx="9905998" cy="11776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IN THE SPIRIT OF C.S. PEIRCE</a:t>
            </a:r>
            <a:endParaRPr/>
          </a:p>
        </p:txBody>
      </p:sp>
      <p:sp>
        <p:nvSpPr>
          <p:cNvPr id="143" name="Google Shape;143;p3"/>
          <p:cNvSpPr txBox="1"/>
          <p:nvPr>
            <p:ph idx="1" type="body"/>
          </p:nvPr>
        </p:nvSpPr>
        <p:spPr>
          <a:xfrm>
            <a:off x="1143001" y="1551709"/>
            <a:ext cx="9905998" cy="465512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t>We see ethics and politics as, amongst other things, a branch of human inquiry, which is the struggle to </a:t>
            </a:r>
            <a:r>
              <a:rPr i="1" lang="en-US" sz="2800"/>
              <a:t>find things out</a:t>
            </a:r>
            <a:endParaRPr i="1" sz="2800"/>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inquiry of any kind is something we </a:t>
            </a:r>
            <a:r>
              <a:rPr i="1" lang="en-US" sz="2800"/>
              <a:t>do</a:t>
            </a:r>
            <a:r>
              <a:rPr lang="en-US" sz="2800"/>
              <a:t>, and when it succeeds, the result is something new</a:t>
            </a:r>
            <a:endParaRPr sz="2800"/>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the fundamental norm of philosophy to preserve the conditions under which inquiry can proceed</a:t>
            </a:r>
            <a:endParaRPr sz="2800"/>
          </a:p>
        </p:txBody>
      </p:sp>
      <p:sp>
        <p:nvSpPr>
          <p:cNvPr id="144" name="Google Shape;144;p3"/>
          <p:cNvSpPr txBox="1"/>
          <p:nvPr/>
        </p:nvSpPr>
        <p:spPr>
          <a:xfrm>
            <a:off x="10897530" y="491218"/>
            <a:ext cx="109003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3:15</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0"/>
          <p:cNvSpPr txBox="1"/>
          <p:nvPr>
            <p:ph type="title"/>
          </p:nvPr>
        </p:nvSpPr>
        <p:spPr>
          <a:xfrm>
            <a:off x="1143001" y="193964"/>
            <a:ext cx="9905998" cy="74814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A PEIRCEAN ALTERNATIVE</a:t>
            </a:r>
            <a:endParaRPr/>
          </a:p>
        </p:txBody>
      </p:sp>
      <p:sp>
        <p:nvSpPr>
          <p:cNvPr id="332" name="Google Shape;332;p30"/>
          <p:cNvSpPr txBox="1"/>
          <p:nvPr>
            <p:ph idx="1" type="body"/>
          </p:nvPr>
        </p:nvSpPr>
        <p:spPr>
          <a:xfrm>
            <a:off x="1143001" y="942109"/>
            <a:ext cx="9905998" cy="50707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Thus, Our Peircean-epistemic justification of democracy: </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First-personal doxastic norms that are constitutive of 	belief can be reliably satisfied only within the kind of 	social-epistemic environment that is most readily secured 	under democratic political conditions</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Given what we need our beliefs to be, we each have 	reasons of an epistemic kind to favor and uphold 	democracy</a:t>
            </a:r>
            <a:endParaRPr sz="2800"/>
          </a:p>
        </p:txBody>
      </p:sp>
      <p:sp>
        <p:nvSpPr>
          <p:cNvPr id="333" name="Google Shape;333;p30"/>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42:10</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1"/>
          <p:cNvSpPr txBox="1"/>
          <p:nvPr>
            <p:ph type="title"/>
          </p:nvPr>
        </p:nvSpPr>
        <p:spPr>
          <a:xfrm>
            <a:off x="1143001" y="200890"/>
            <a:ext cx="9905998" cy="89361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AVOIDING A PEIRCE-INSPIRED MISTAKE</a:t>
            </a:r>
            <a:endParaRPr u="sng"/>
          </a:p>
        </p:txBody>
      </p:sp>
      <p:sp>
        <p:nvSpPr>
          <p:cNvPr id="339" name="Google Shape;339;p31"/>
          <p:cNvSpPr txBox="1"/>
          <p:nvPr>
            <p:ph idx="1" type="body"/>
          </p:nvPr>
        </p:nvSpPr>
        <p:spPr>
          <a:xfrm>
            <a:off x="1020979" y="2214996"/>
            <a:ext cx="10150042" cy="24280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It is tempting to say that we have </a:t>
            </a:r>
            <a:r>
              <a:rPr i="1" lang="en-US" sz="2800"/>
              <a:t>proven</a:t>
            </a:r>
            <a:r>
              <a:rPr lang="en-US" sz="2800"/>
              <a:t> that the democratic norms are correct, via a transcendental argument</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Habermas and Apel make this mistake </a:t>
            </a:r>
            <a:endParaRPr sz="2800"/>
          </a:p>
        </p:txBody>
      </p:sp>
      <p:sp>
        <p:nvSpPr>
          <p:cNvPr id="340" name="Google Shape;340;p31"/>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43:15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2"/>
          <p:cNvSpPr txBox="1"/>
          <p:nvPr>
            <p:ph type="title"/>
          </p:nvPr>
        </p:nvSpPr>
        <p:spPr>
          <a:xfrm>
            <a:off x="1143001" y="152400"/>
            <a:ext cx="9905998" cy="103909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AVOIDING A PEIRCE-INSPIRED MISTAKE</a:t>
            </a:r>
            <a:endParaRPr u="sng"/>
          </a:p>
        </p:txBody>
      </p:sp>
      <p:sp>
        <p:nvSpPr>
          <p:cNvPr id="346" name="Google Shape;346;p32"/>
          <p:cNvSpPr txBox="1"/>
          <p:nvPr>
            <p:ph idx="1" type="body"/>
          </p:nvPr>
        </p:nvSpPr>
        <p:spPr>
          <a:xfrm>
            <a:off x="1143001" y="1371600"/>
            <a:ext cx="9905998" cy="469669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Habermas and Apel reach for too much . . . </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A person who refuses to enter into argumentation, 	"voluntarily terminates his membership in the community		 of beings who argue" and “By refusing to argue ... he 	cannot, even indirectly, deny that he moves in a shared 	sociocultural form of life, 	that he grew up in a web of 	communicative action and	that he reproduces himself in 	that web"</a:t>
            </a:r>
            <a:endParaRPr sz="2800"/>
          </a:p>
        </p:txBody>
      </p:sp>
      <p:sp>
        <p:nvSpPr>
          <p:cNvPr id="347" name="Google Shape;347;p32"/>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44:00</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3"/>
          <p:cNvSpPr txBox="1"/>
          <p:nvPr>
            <p:ph type="title"/>
          </p:nvPr>
        </p:nvSpPr>
        <p:spPr>
          <a:xfrm>
            <a:off x="1141413" y="290947"/>
            <a:ext cx="9905998" cy="74814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AVOIDING A PEIRCE-INSPIRED MISTAKE</a:t>
            </a:r>
            <a:endParaRPr u="sng">
              <a:latin typeface="Century Gothic"/>
              <a:ea typeface="Century Gothic"/>
              <a:cs typeface="Century Gothic"/>
              <a:sym typeface="Century Gothic"/>
            </a:endParaRPr>
          </a:p>
        </p:txBody>
      </p:sp>
      <p:sp>
        <p:nvSpPr>
          <p:cNvPr id="353" name="Google Shape;353;p33"/>
          <p:cNvSpPr txBox="1"/>
          <p:nvPr>
            <p:ph idx="1" type="body"/>
          </p:nvPr>
        </p:nvSpPr>
        <p:spPr>
          <a:xfrm>
            <a:off x="1141413" y="1184563"/>
            <a:ext cx="9905998" cy="448887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latin typeface="Century Gothic"/>
                <a:ea typeface="Century Gothic"/>
                <a:cs typeface="Century Gothic"/>
                <a:sym typeface="Century Gothic"/>
              </a:rPr>
              <a:t>there are dangers of appealing to a transcendental argument that supplies necessary conditions</a:t>
            </a:r>
            <a:endParaRPr sz="2800"/>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one can end up saying something absurd about those who don’t meet them. We should stick with Peirce’s more modest idea that what we have are regulative assumptions underpinning our practices of inquiry and the search for truth—assumptions that we are loathe to give up, as we would give up too much that is important to us</a:t>
            </a:r>
            <a:endParaRPr/>
          </a:p>
        </p:txBody>
      </p:sp>
      <p:sp>
        <p:nvSpPr>
          <p:cNvPr id="354" name="Google Shape;354;p33"/>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44:45</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4"/>
          <p:cNvSpPr txBox="1"/>
          <p:nvPr>
            <p:ph type="title"/>
          </p:nvPr>
        </p:nvSpPr>
        <p:spPr>
          <a:xfrm>
            <a:off x="1143001" y="290946"/>
            <a:ext cx="9905998" cy="7481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AVOIDING A PEIRCE-INSPIRED MISTAKE</a:t>
            </a:r>
            <a:endParaRPr/>
          </a:p>
        </p:txBody>
      </p:sp>
      <p:sp>
        <p:nvSpPr>
          <p:cNvPr id="360" name="Google Shape;360;p34"/>
          <p:cNvSpPr txBox="1"/>
          <p:nvPr>
            <p:ph idx="1" type="body"/>
          </p:nvPr>
        </p:nvSpPr>
        <p:spPr>
          <a:xfrm>
            <a:off x="1143001" y="1866899"/>
            <a:ext cx="9905998" cy="312420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t>We follow Peirce in naturalising Kant:</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“I am not one of those transcendental apothecaries, as I 	call them—they are so skillful in making up a bill—who 	call for a quantity of big admissions, as indispensable   	</a:t>
            </a:r>
            <a:r>
              <a:rPr i="1" lang="en-US" sz="2800"/>
              <a:t>Voraussetzungen</a:t>
            </a:r>
            <a:r>
              <a:rPr lang="en-US" sz="2800"/>
              <a:t> of logic.”</a:t>
            </a:r>
            <a:endParaRPr sz="2800"/>
          </a:p>
        </p:txBody>
      </p:sp>
      <p:sp>
        <p:nvSpPr>
          <p:cNvPr id="361" name="Google Shape;361;p34"/>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46:00</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5"/>
          <p:cNvSpPr txBox="1"/>
          <p:nvPr>
            <p:ph type="title"/>
          </p:nvPr>
        </p:nvSpPr>
        <p:spPr>
          <a:xfrm>
            <a:off x="1143000" y="152401"/>
            <a:ext cx="9905998" cy="90054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TO CONCLUDE</a:t>
            </a:r>
            <a:endParaRPr/>
          </a:p>
        </p:txBody>
      </p:sp>
      <p:sp>
        <p:nvSpPr>
          <p:cNvPr id="367" name="Google Shape;367;p35"/>
          <p:cNvSpPr txBox="1"/>
          <p:nvPr>
            <p:ph idx="1" type="body"/>
          </p:nvPr>
        </p:nvSpPr>
        <p:spPr>
          <a:xfrm>
            <a:off x="450271" y="1440872"/>
            <a:ext cx="11291455" cy="501534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Building on Peirce and Hookway, we have sketched an </a:t>
            </a:r>
            <a:r>
              <a:rPr i="1" lang="en-US" sz="2800"/>
              <a:t>epistemic </a:t>
            </a:r>
            <a:r>
              <a:rPr lang="en-US" sz="2800"/>
              <a:t>justification for an </a:t>
            </a:r>
            <a:r>
              <a:rPr i="1" lang="en-US" sz="2800"/>
              <a:t>epistemic </a:t>
            </a:r>
            <a:r>
              <a:rPr lang="en-US" sz="2800"/>
              <a:t>conception of democracy</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the justification: 	We each have weighty reasons of an epistemic kind to favor and uphold democratic arrangements, rooted in the doxastic norms we already embrace</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The conception: 	Democracy is a mode of political association that reflects and facilitates our epistemic aims</a:t>
            </a:r>
            <a:endParaRPr/>
          </a:p>
        </p:txBody>
      </p:sp>
      <p:sp>
        <p:nvSpPr>
          <p:cNvPr id="368" name="Google Shape;368;p35"/>
          <p:cNvSpPr txBox="1"/>
          <p:nvPr/>
        </p:nvSpPr>
        <p:spPr>
          <a:xfrm>
            <a:off x="450272" y="1440873"/>
            <a:ext cx="11291455" cy="5015345"/>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lt1"/>
              </a:buClr>
              <a:buSzPts val="2800"/>
              <a:buFont typeface="Arial"/>
              <a:buNone/>
            </a:pPr>
            <a:r>
              <a:t/>
            </a:r>
            <a:endParaRPr sz="2800" cap="small">
              <a:solidFill>
                <a:schemeClr val="lt1"/>
              </a:solidFill>
              <a:latin typeface="Century Gothic"/>
              <a:ea typeface="Century Gothic"/>
              <a:cs typeface="Century Gothic"/>
              <a:sym typeface="Century Gothic"/>
            </a:endParaRPr>
          </a:p>
        </p:txBody>
      </p:sp>
      <p:sp>
        <p:nvSpPr>
          <p:cNvPr id="369" name="Google Shape;369;p35"/>
          <p:cNvSpPr txBox="1"/>
          <p:nvPr/>
        </p:nvSpPr>
        <p:spPr>
          <a:xfrm>
            <a:off x="10593659" y="424934"/>
            <a:ext cx="13172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46:40</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6"/>
          <p:cNvSpPr txBox="1"/>
          <p:nvPr>
            <p:ph type="ctrTitle"/>
          </p:nvPr>
        </p:nvSpPr>
        <p:spPr>
          <a:xfrm>
            <a:off x="1751012" y="1236133"/>
            <a:ext cx="8676222" cy="2573868"/>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4800"/>
              <a:buFont typeface="Century Gothic"/>
              <a:buNone/>
            </a:pPr>
            <a:r>
              <a:rPr lang="en-US"/>
              <a:t>PRAGMATISM, TRUTH AND POLITICS</a:t>
            </a:r>
            <a:endParaRPr/>
          </a:p>
        </p:txBody>
      </p:sp>
      <p:sp>
        <p:nvSpPr>
          <p:cNvPr id="375" name="Google Shape;375;p36"/>
          <p:cNvSpPr txBox="1"/>
          <p:nvPr>
            <p:ph idx="1" type="subTitle"/>
          </p:nvPr>
        </p:nvSpPr>
        <p:spPr>
          <a:xfrm>
            <a:off x="1751012" y="3886200"/>
            <a:ext cx="8676222" cy="1905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100"/>
              <a:buNone/>
            </a:pPr>
            <a:r>
              <a:t/>
            </a:r>
            <a:endParaRPr/>
          </a:p>
          <a:p>
            <a:pPr indent="0" lvl="0" marL="0" rtl="0" algn="ctr">
              <a:spcBef>
                <a:spcPts val="1020"/>
              </a:spcBef>
              <a:spcAft>
                <a:spcPts val="0"/>
              </a:spcAft>
              <a:buSzPts val="2100"/>
              <a:buNone/>
            </a:pPr>
            <a:r>
              <a:rPr lang="en-US"/>
              <a:t>Cheryl Misak, University of Toronto</a:t>
            </a:r>
            <a:endParaRPr/>
          </a:p>
          <a:p>
            <a:pPr indent="0" lvl="0" marL="0" rtl="0" algn="ctr">
              <a:spcBef>
                <a:spcPts val="1020"/>
              </a:spcBef>
              <a:spcAft>
                <a:spcPts val="0"/>
              </a:spcAft>
              <a:buSzPts val="2100"/>
              <a:buNone/>
            </a:pPr>
            <a:r>
              <a:rPr lang="en-US"/>
              <a:t>Robert Talisse, Vanderbilt University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4"/>
          <p:cNvSpPr txBox="1"/>
          <p:nvPr>
            <p:ph type="title"/>
          </p:nvPr>
        </p:nvSpPr>
        <p:spPr>
          <a:xfrm>
            <a:off x="6759859" y="2251587"/>
            <a:ext cx="4798142" cy="2354825"/>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entury Gothic"/>
              <a:buNone/>
            </a:pPr>
            <a:r>
              <a:rPr lang="en-US" sz="5400"/>
              <a:t>IN THE SPIRIT OF </a:t>
            </a:r>
            <a:br>
              <a:rPr lang="en-US" sz="5400"/>
            </a:br>
            <a:r>
              <a:rPr lang="en-US" sz="5400"/>
              <a:t>CHRIS HOOKWAY</a:t>
            </a:r>
            <a:endParaRPr/>
          </a:p>
        </p:txBody>
      </p:sp>
      <p:pic>
        <p:nvPicPr>
          <p:cNvPr descr="A person wearing glasses and smiling&#10;&#10;AI-generated content may be incorrect." id="150" name="Google Shape;150;p4"/>
          <p:cNvPicPr preferRelativeResize="0"/>
          <p:nvPr>
            <p:ph idx="1" type="body"/>
          </p:nvPr>
        </p:nvPicPr>
        <p:blipFill rotWithShape="1">
          <a:blip r:embed="rId4">
            <a:alphaModFix/>
          </a:blip>
          <a:srcRect b="16287" l="0" r="-1" t="6636"/>
          <a:stretch/>
        </p:blipFill>
        <p:spPr>
          <a:xfrm>
            <a:off x="633999" y="636640"/>
            <a:ext cx="5462001" cy="5591541"/>
          </a:xfrm>
          <a:prstGeom prst="roundRect">
            <a:avLst>
              <a:gd fmla="val 3517" name="adj"/>
            </a:avLst>
          </a:prstGeom>
          <a:noFill/>
          <a:ln cap="flat" cmpd="sng" w="38100">
            <a:solidFill>
              <a:srgbClr val="363D46"/>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ph type="title"/>
          </p:nvPr>
        </p:nvSpPr>
        <p:spPr>
          <a:xfrm>
            <a:off x="1141413" y="609601"/>
            <a:ext cx="9905998" cy="72043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200"/>
              <a:buFont typeface="Century Gothic"/>
              <a:buNone/>
            </a:pPr>
            <a:r>
              <a:rPr lang="en-US" u="sng"/>
              <a:t>CHRIS HOOKWAY</a:t>
            </a:r>
            <a:endParaRPr/>
          </a:p>
        </p:txBody>
      </p:sp>
      <p:sp>
        <p:nvSpPr>
          <p:cNvPr id="156" name="Google Shape;156;p5"/>
          <p:cNvSpPr txBox="1"/>
          <p:nvPr>
            <p:ph idx="1" type="body"/>
          </p:nvPr>
        </p:nvSpPr>
        <p:spPr>
          <a:xfrm>
            <a:off x="1141413" y="1579417"/>
            <a:ext cx="9905998" cy="412865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lang="en-US" sz="2800"/>
              <a:t>the 20</a:t>
            </a:r>
            <a:r>
              <a:rPr baseline="30000" lang="en-US" sz="2800"/>
              <a:t>th</a:t>
            </a:r>
            <a:r>
              <a:rPr lang="en-US" sz="2800"/>
              <a:t> Century pragmatist to emphasize that epistemology is Largely the study of </a:t>
            </a:r>
            <a:r>
              <a:rPr i="1" lang="en-US" sz="2800"/>
              <a:t>conduct</a:t>
            </a:r>
            <a:br>
              <a:rPr i="1" lang="en-US" sz="2800"/>
            </a:br>
            <a:endParaRPr sz="2800"/>
          </a:p>
          <a:p>
            <a:pPr indent="0" lvl="0" marL="0" rtl="0" algn="l">
              <a:spcBef>
                <a:spcPts val="1160"/>
              </a:spcBef>
              <a:spcAft>
                <a:spcPts val="0"/>
              </a:spcAft>
              <a:buSzPts val="2800"/>
              <a:buNone/>
            </a:pPr>
            <a:r>
              <a:rPr lang="en-US" sz="2800"/>
              <a:t>pragmatist idioms in the popular Deweyan modes had dismissed epistemology as irrelevant, Hookway insisted on the idea that the Peircean injunction “do not block the way of inquiry” was a call to a greater self-command in epistemic matters</a:t>
            </a:r>
            <a:endParaRPr/>
          </a:p>
        </p:txBody>
      </p:sp>
      <p:sp>
        <p:nvSpPr>
          <p:cNvPr id="157" name="Google Shape;157;p5"/>
          <p:cNvSpPr txBox="1"/>
          <p:nvPr/>
        </p:nvSpPr>
        <p:spPr>
          <a:xfrm>
            <a:off x="10872440" y="424934"/>
            <a:ext cx="103851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4:12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ph type="title"/>
          </p:nvPr>
        </p:nvSpPr>
        <p:spPr>
          <a:xfrm>
            <a:off x="1141413" y="332509"/>
            <a:ext cx="9905998" cy="80356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OUR PROJECT</a:t>
            </a:r>
            <a:endParaRPr sz="2800"/>
          </a:p>
        </p:txBody>
      </p:sp>
      <p:sp>
        <p:nvSpPr>
          <p:cNvPr id="163" name="Google Shape;163;p6"/>
          <p:cNvSpPr txBox="1"/>
          <p:nvPr>
            <p:ph idx="1" type="body"/>
          </p:nvPr>
        </p:nvSpPr>
        <p:spPr>
          <a:xfrm>
            <a:off x="1141413" y="1659081"/>
            <a:ext cx="9905998" cy="35398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In a nutshell: </a:t>
            </a:r>
            <a:endParaRPr/>
          </a:p>
          <a:p>
            <a:pPr indent="0" lvl="0" marL="0" rtl="0" algn="l">
              <a:spcBef>
                <a:spcPts val="1160"/>
              </a:spcBef>
              <a:spcAft>
                <a:spcPts val="0"/>
              </a:spcAft>
              <a:buSzPts val="2800"/>
              <a:buNone/>
            </a:pPr>
            <a:r>
              <a:rPr lang="en-US" sz="2800"/>
              <a:t>	a renewed case for an epistemic pragmatism about ethics 	and politics</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One that recognizes, to use James’s evocative phrase, 	that the human serpent is over everything, yet affirms that 	we aim at truth. </a:t>
            </a:r>
            <a:endParaRPr sz="2800"/>
          </a:p>
        </p:txBody>
      </p:sp>
      <p:sp>
        <p:nvSpPr>
          <p:cNvPr id="164" name="Google Shape;164;p6"/>
          <p:cNvSpPr txBox="1"/>
          <p:nvPr/>
        </p:nvSpPr>
        <p:spPr>
          <a:xfrm>
            <a:off x="10872440" y="424934"/>
            <a:ext cx="103851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4:50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ph type="title"/>
          </p:nvPr>
        </p:nvSpPr>
        <p:spPr>
          <a:xfrm>
            <a:off x="1141413" y="360219"/>
            <a:ext cx="9905998" cy="81741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OUR PROJECT</a:t>
            </a:r>
            <a:endParaRPr/>
          </a:p>
        </p:txBody>
      </p:sp>
      <p:sp>
        <p:nvSpPr>
          <p:cNvPr id="170" name="Google Shape;170;p7"/>
          <p:cNvSpPr txBox="1"/>
          <p:nvPr>
            <p:ph idx="1" type="body"/>
          </p:nvPr>
        </p:nvSpPr>
        <p:spPr>
          <a:xfrm>
            <a:off x="1141413" y="1676400"/>
            <a:ext cx="9905998" cy="482138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Any pragmatist theory of truth or objectivity in politics is bound up with the idea of democracy</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Our argument takes off from Peirce’s idea that if we are to aim at truth, we must take into account all the relevant experience and sustain the conditions under which prevailing arrangements may be contested, an idea which is aligned with democracy.  The result is a novel epistemic conception of democracy, as it casts democracy’s value in terms of the epistemic goods it secures and fosters </a:t>
            </a:r>
            <a:endParaRPr sz="2800"/>
          </a:p>
        </p:txBody>
      </p:sp>
      <p:sp>
        <p:nvSpPr>
          <p:cNvPr id="171" name="Google Shape;171;p7"/>
          <p:cNvSpPr txBox="1"/>
          <p:nvPr/>
        </p:nvSpPr>
        <p:spPr>
          <a:xfrm>
            <a:off x="10872440" y="424934"/>
            <a:ext cx="103851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5:45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ph type="title"/>
          </p:nvPr>
        </p:nvSpPr>
        <p:spPr>
          <a:xfrm>
            <a:off x="1141413" y="387927"/>
            <a:ext cx="9905998" cy="80356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SOME TAXONOMY</a:t>
            </a:r>
            <a:endParaRPr sz="2800"/>
          </a:p>
        </p:txBody>
      </p:sp>
      <p:sp>
        <p:nvSpPr>
          <p:cNvPr id="177" name="Google Shape;177;p8"/>
          <p:cNvSpPr txBox="1"/>
          <p:nvPr>
            <p:ph idx="1" type="body"/>
          </p:nvPr>
        </p:nvSpPr>
        <p:spPr>
          <a:xfrm>
            <a:off x="1143001" y="1350817"/>
            <a:ext cx="9905998" cy="456507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sz="2800"/>
              <a:t>Democratic Theory and The “Epistemological Turn”</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Theorists tend to look to democracy’s track record 	with respect to various epistemic goods: wise decisions, 	informed citizens, rational policymaking, cogent public 	discourse, etc.</a:t>
            </a:r>
            <a:endParaRPr sz="2800"/>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Contrast: Strictly </a:t>
            </a:r>
            <a:r>
              <a:rPr i="1" lang="en-US" sz="2800"/>
              <a:t>moral </a:t>
            </a:r>
            <a:r>
              <a:rPr lang="en-US" sz="2800"/>
              <a:t>approaches…</a:t>
            </a:r>
            <a:endParaRPr sz="2800"/>
          </a:p>
        </p:txBody>
      </p:sp>
      <p:sp>
        <p:nvSpPr>
          <p:cNvPr id="178" name="Google Shape;178;p8"/>
          <p:cNvSpPr txBox="1"/>
          <p:nvPr/>
        </p:nvSpPr>
        <p:spPr>
          <a:xfrm>
            <a:off x="10872440" y="424934"/>
            <a:ext cx="103851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6:40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1143001" y="235528"/>
            <a:ext cx="9905998" cy="88669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u="sng"/>
              <a:t>SOME TAXONOMY</a:t>
            </a:r>
            <a:endParaRPr sz="2800"/>
          </a:p>
        </p:txBody>
      </p:sp>
      <p:sp>
        <p:nvSpPr>
          <p:cNvPr id="184" name="Google Shape;184;p9"/>
          <p:cNvSpPr txBox="1"/>
          <p:nvPr>
            <p:ph idx="1" type="body"/>
          </p:nvPr>
        </p:nvSpPr>
        <p:spPr>
          <a:xfrm>
            <a:off x="1143001" y="1482436"/>
            <a:ext cx="9905998" cy="497378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i="1" lang="en-US" sz="2800"/>
              <a:t>Justifications </a:t>
            </a:r>
            <a:r>
              <a:rPr lang="en-US" sz="2800"/>
              <a:t>vs </a:t>
            </a:r>
            <a:r>
              <a:rPr i="1" lang="en-US" sz="2800"/>
              <a:t>Conceptions</a:t>
            </a:r>
            <a:endParaRPr sz="2800"/>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	Justification: </a:t>
            </a:r>
            <a:r>
              <a:rPr i="1" lang="en-US" sz="2800"/>
              <a:t>Why democracy?</a:t>
            </a:r>
            <a:endParaRPr sz="2800"/>
          </a:p>
          <a:p>
            <a:pPr indent="0" lvl="0" marL="0" rtl="0" algn="l">
              <a:spcBef>
                <a:spcPts val="1160"/>
              </a:spcBef>
              <a:spcAft>
                <a:spcPts val="0"/>
              </a:spcAft>
              <a:buSzPts val="2800"/>
              <a:buNone/>
            </a:pPr>
            <a:r>
              <a:rPr lang="en-US" sz="2800"/>
              <a:t>	Conception: </a:t>
            </a:r>
            <a:r>
              <a:rPr i="1" lang="en-US" sz="2800"/>
              <a:t>What is a democracy?</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Our Peircean view is primarily a </a:t>
            </a:r>
            <a:r>
              <a:rPr i="1" lang="en-US" sz="2800"/>
              <a:t>justification</a:t>
            </a:r>
            <a:r>
              <a:rPr lang="en-US" sz="2800"/>
              <a:t> – an account of </a:t>
            </a:r>
            <a:r>
              <a:rPr i="1" lang="en-US" sz="2800"/>
              <a:t>why </a:t>
            </a:r>
            <a:r>
              <a:rPr lang="en-US" sz="2800"/>
              <a:t>one should endorse democratic political arrangements.  Specifically, it is an </a:t>
            </a:r>
            <a:r>
              <a:rPr i="1" lang="en-US" sz="2800"/>
              <a:t>epistemic</a:t>
            </a:r>
            <a:r>
              <a:rPr lang="en-US" sz="2800"/>
              <a:t> justification for democracy. </a:t>
            </a:r>
            <a:endParaRPr sz="2800"/>
          </a:p>
        </p:txBody>
      </p:sp>
      <p:sp>
        <p:nvSpPr>
          <p:cNvPr id="185" name="Google Shape;185;p9"/>
          <p:cNvSpPr txBox="1"/>
          <p:nvPr/>
        </p:nvSpPr>
        <p:spPr>
          <a:xfrm>
            <a:off x="10872440" y="424934"/>
            <a:ext cx="103851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entury Gothic"/>
                <a:ea typeface="Century Gothic"/>
                <a:cs typeface="Century Gothic"/>
                <a:sym typeface="Century Gothic"/>
              </a:rPr>
              <a:t>9:30</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sh">
  <a:themeElements>
    <a:clrScheme name="Mesh">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2023-07-07T09:52:51Z</dcterms:created>
  <dc:creator>Cheryl Misak</dc:creator>
</cp:coreProperties>
</file>