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4400213" cy="8999538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1081308-BC3B-BF2D-EBD6-7286725512E4}" name="Diana Papaioannou" initials="DP" userId="S::D.Papaioannou@sheffield.ac.uk::3d412a2b-6685-41c6-a2fe-14227d25de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9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27" y="1472842"/>
            <a:ext cx="10800160" cy="3133172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4726842"/>
            <a:ext cx="10800160" cy="2172804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35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38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2" y="479142"/>
            <a:ext cx="3105046" cy="76266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479142"/>
            <a:ext cx="9135135" cy="76266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45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4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4" y="2243636"/>
            <a:ext cx="12420184" cy="3743557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4" y="6022609"/>
            <a:ext cx="12420184" cy="1968648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0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2395710"/>
            <a:ext cx="6120091" cy="571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2395710"/>
            <a:ext cx="6120091" cy="571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84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479143"/>
            <a:ext cx="12420184" cy="1739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1" y="2206137"/>
            <a:ext cx="6091965" cy="1081194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1" y="3287331"/>
            <a:ext cx="6091965" cy="4835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8" y="2206137"/>
            <a:ext cx="6121966" cy="1081194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8" y="3287331"/>
            <a:ext cx="6121966" cy="4835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74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67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591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599969"/>
            <a:ext cx="4644443" cy="209989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1295767"/>
            <a:ext cx="7290108" cy="6395505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699862"/>
            <a:ext cx="4644443" cy="500182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0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599969"/>
            <a:ext cx="4644443" cy="209989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1295767"/>
            <a:ext cx="7290108" cy="6395505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699862"/>
            <a:ext cx="4644443" cy="500182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66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479143"/>
            <a:ext cx="12420184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2395710"/>
            <a:ext cx="12420184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8341239"/>
            <a:ext cx="3240048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2F793-C2C1-4685-8108-505A0E632E19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8341239"/>
            <a:ext cx="4860072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8341239"/>
            <a:ext cx="3240048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36BA5-B9A2-4F39-BA94-FF3229FA2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95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" Type="http://schemas.openxmlformats.org/officeDocument/2006/relationships/hyperlink" Target="https://docs.google.com/document/d/19d2O6JN2bLARpQVTs0G7tNrYdB1J2OjCUam6aDTJFgw/edit?usp=sharing" TargetMode="External"/><Relationship Id="rId21" Type="http://schemas.openxmlformats.org/officeDocument/2006/relationships/image" Target="../media/image18.svg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17" Type="http://schemas.openxmlformats.org/officeDocument/2006/relationships/image" Target="../media/image14.svg"/><Relationship Id="rId25" Type="http://schemas.openxmlformats.org/officeDocument/2006/relationships/image" Target="../media/image22.svg"/><Relationship Id="rId2" Type="http://schemas.openxmlformats.org/officeDocument/2006/relationships/hyperlink" Target="https://docs.google.com/document/d/1gGCA1tvrXqdOW63-Yem3-913IRa_Co1lN3kty9mWxkQ/edit?usp=sharing" TargetMode="Externa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24" Type="http://schemas.openxmlformats.org/officeDocument/2006/relationships/image" Target="../media/image21.png"/><Relationship Id="rId5" Type="http://schemas.openxmlformats.org/officeDocument/2006/relationships/image" Target="../media/image2.svg"/><Relationship Id="rId15" Type="http://schemas.openxmlformats.org/officeDocument/2006/relationships/image" Target="../media/image12.svg"/><Relationship Id="rId23" Type="http://schemas.openxmlformats.org/officeDocument/2006/relationships/image" Target="../media/image20.sv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856A20D-EC3E-9723-A687-FDC5B7FCF9A1}"/>
              </a:ext>
            </a:extLst>
          </p:cNvPr>
          <p:cNvGrpSpPr/>
          <p:nvPr/>
        </p:nvGrpSpPr>
        <p:grpSpPr>
          <a:xfrm>
            <a:off x="-27410" y="180174"/>
            <a:ext cx="14585569" cy="8900322"/>
            <a:chOff x="-27410" y="180174"/>
            <a:chExt cx="14585569" cy="890032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B6FD293-30AC-4B06-9446-F4C4A1DF1679}"/>
                </a:ext>
              </a:extLst>
            </p:cNvPr>
            <p:cNvSpPr/>
            <p:nvPr/>
          </p:nvSpPr>
          <p:spPr>
            <a:xfrm>
              <a:off x="7449495" y="1176923"/>
              <a:ext cx="7108664" cy="7785701"/>
            </a:xfrm>
            <a:prstGeom prst="rect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55277BF-B0CC-4C48-9919-177E340B7309}"/>
                </a:ext>
              </a:extLst>
            </p:cNvPr>
            <p:cNvSpPr/>
            <p:nvPr/>
          </p:nvSpPr>
          <p:spPr>
            <a:xfrm>
              <a:off x="9251" y="1108758"/>
              <a:ext cx="6981665" cy="7853866"/>
            </a:xfrm>
            <a:prstGeom prst="rect">
              <a:avLst/>
            </a:prstGeom>
            <a:ln w="381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18A1F0D3-BF7A-4596-AB18-A204039F1307}"/>
                </a:ext>
              </a:extLst>
            </p:cNvPr>
            <p:cNvSpPr/>
            <p:nvPr/>
          </p:nvSpPr>
          <p:spPr>
            <a:xfrm>
              <a:off x="0" y="784494"/>
              <a:ext cx="7018539" cy="3668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TUOS Blake" panose="020B0503040000020004" pitchFamily="34" charset="0"/>
                </a:rPr>
                <a:t>Identifying anticipated harms (before the trial begins) </a:t>
              </a:r>
              <a:endParaRPr lang="en-GB" b="1" dirty="0">
                <a:highlight>
                  <a:srgbClr val="FFFF00"/>
                </a:highlight>
                <a:latin typeface="TUOS Blake" panose="020B0503040000020004" pitchFamily="34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C9E0AD5-664B-4158-89C4-F4D76AD4EB16}"/>
                </a:ext>
              </a:extLst>
            </p:cNvPr>
            <p:cNvSpPr/>
            <p:nvPr/>
          </p:nvSpPr>
          <p:spPr>
            <a:xfrm>
              <a:off x="7440907" y="745406"/>
              <a:ext cx="7108664" cy="46015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TUOS Blake" panose="020B0503040000020004" pitchFamily="34" charset="0"/>
                </a:rPr>
                <a:t>Collecting harms (during the trial)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7B6906-8BE8-4D83-8BD7-36CCDA68B78B}"/>
                </a:ext>
              </a:extLst>
            </p:cNvPr>
            <p:cNvSpPr/>
            <p:nvPr/>
          </p:nvSpPr>
          <p:spPr>
            <a:xfrm>
              <a:off x="8502045" y="1531971"/>
              <a:ext cx="5658715" cy="16403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GB" sz="1700" b="1" dirty="0">
                  <a:latin typeface="TUOS Blake" panose="020B0503040000020004" pitchFamily="34" charset="0"/>
                </a:rPr>
                <a:t>Use a range of data collection methods:</a:t>
              </a: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Trial outcome measures:  worsening rather than improvement</a:t>
              </a: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Direct questions </a:t>
              </a: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Open-ended questions </a:t>
              </a: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Qualitative research</a:t>
              </a: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Instruments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4D525E2-DD26-4C78-BAB0-5DB38FB6B2B7}"/>
                </a:ext>
              </a:extLst>
            </p:cNvPr>
            <p:cNvSpPr/>
            <p:nvPr/>
          </p:nvSpPr>
          <p:spPr>
            <a:xfrm>
              <a:off x="1059729" y="4530651"/>
              <a:ext cx="5808049" cy="103113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GB" sz="1700" b="1" dirty="0">
                  <a:latin typeface="TUOS Blake" panose="020B0503040000020004" pitchFamily="34" charset="0"/>
                </a:rPr>
                <a:t>3. Consider all perspectives</a:t>
              </a:r>
            </a:p>
            <a:p>
              <a:pPr>
                <a:lnSpc>
                  <a:spcPct val="150000"/>
                </a:lnSpc>
              </a:pPr>
              <a:r>
                <a:rPr lang="en-GB" sz="1400" dirty="0">
                  <a:latin typeface="TUOS Blake" panose="020B0503040000020004" pitchFamily="34" charset="0"/>
                </a:rPr>
                <a:t>Stakeholders, for e.g. individuals delivering an intervention, PPI. 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8B85220-BB4C-4B27-8E18-4595E6004B0E}"/>
                </a:ext>
              </a:extLst>
            </p:cNvPr>
            <p:cNvSpPr/>
            <p:nvPr/>
          </p:nvSpPr>
          <p:spPr>
            <a:xfrm>
              <a:off x="1081690" y="2719648"/>
              <a:ext cx="5045548" cy="112813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42900" indent="-342900">
                <a:lnSpc>
                  <a:spcPct val="150000"/>
                </a:lnSpc>
                <a:buAutoNum type="arabicPeriod"/>
              </a:pPr>
              <a:r>
                <a:rPr lang="en-GB" sz="1700" b="1" dirty="0">
                  <a:latin typeface="TUOS Blake" panose="020B0503040000020004" pitchFamily="34" charset="0"/>
                </a:rPr>
                <a:t>Theorise</a:t>
              </a:r>
              <a:endParaRPr lang="en-GB" sz="1500" dirty="0">
                <a:latin typeface="TUOS Blake" panose="020B0503040000020004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GB" sz="1400" dirty="0">
                  <a:latin typeface="TUOS Blake" panose="020B0503040000020004" pitchFamily="34" charset="0"/>
                </a:rPr>
                <a:t>Consider </a:t>
              </a:r>
              <a:r>
                <a:rPr lang="en-GB" sz="1400" dirty="0">
                  <a:latin typeface="TUOS Blake" panose="020B0503040000020004" pitchFamily="34" charset="0"/>
                  <a:hlinkClick r:id="rId2"/>
                </a:rPr>
                <a:t>mechanisms</a:t>
              </a:r>
              <a:r>
                <a:rPr lang="en-GB" sz="1400" dirty="0">
                  <a:latin typeface="TUOS Blake" panose="020B0503040000020004" pitchFamily="34" charset="0"/>
                </a:rPr>
                <a:t> and </a:t>
              </a:r>
              <a:r>
                <a:rPr lang="en-GB" sz="1400" dirty="0">
                  <a:latin typeface="TUOS Blake" panose="020B0503040000020004" pitchFamily="34" charset="0"/>
                  <a:hlinkClick r:id="rId3"/>
                </a:rPr>
                <a:t>categories</a:t>
              </a:r>
              <a:r>
                <a:rPr lang="en-GB" sz="1400" dirty="0">
                  <a:latin typeface="TUOS Blake" panose="020B0503040000020004" pitchFamily="34" charset="0"/>
                </a:rPr>
                <a:t> of harms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127474A-00B3-40E5-8A6F-82A41F3B53C0}"/>
                </a:ext>
              </a:extLst>
            </p:cNvPr>
            <p:cNvSpPr/>
            <p:nvPr/>
          </p:nvSpPr>
          <p:spPr>
            <a:xfrm>
              <a:off x="101775" y="2163963"/>
              <a:ext cx="6766004" cy="7580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GB" sz="1700" dirty="0">
                  <a:latin typeface="TUOS Blake" panose="020B0503040000020004" pitchFamily="34" charset="0"/>
                </a:rPr>
                <a:t>Identify </a:t>
              </a:r>
              <a:r>
                <a:rPr lang="en-GB" sz="1700" b="1" dirty="0">
                  <a:latin typeface="TUOS Blake" panose="020B0503040000020004" pitchFamily="34" charset="0"/>
                </a:rPr>
                <a:t>anticipated </a:t>
              </a:r>
              <a:r>
                <a:rPr lang="en-GB" sz="1700" dirty="0">
                  <a:latin typeface="TUOS Blake" panose="020B0503040000020004" pitchFamily="34" charset="0"/>
                </a:rPr>
                <a:t>harms plausible from an intervention (or research  procedures) in 3 steps</a:t>
              </a:r>
              <a:r>
                <a:rPr lang="en-GB" sz="1700" baseline="30000" dirty="0">
                  <a:latin typeface="TUOS Blake" panose="020B0503040000020004" pitchFamily="34" charset="0"/>
                </a:rPr>
                <a:t> b </a:t>
              </a:r>
              <a:r>
                <a:rPr lang="en-GB" sz="1700" dirty="0">
                  <a:latin typeface="TUOS Blake" panose="020B0503040000020004" pitchFamily="34" charset="0"/>
                </a:rPr>
                <a:t>: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8D27C1D-2536-4238-875D-CC25D1A3DC63}"/>
                </a:ext>
              </a:extLst>
            </p:cNvPr>
            <p:cNvSpPr/>
            <p:nvPr/>
          </p:nvSpPr>
          <p:spPr>
            <a:xfrm>
              <a:off x="8607607" y="4823214"/>
              <a:ext cx="5913976" cy="8218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1700" b="1" dirty="0">
                  <a:latin typeface="TUOS Blake" panose="020B0503040000020004" pitchFamily="34" charset="0"/>
                </a:rPr>
                <a:t>Ensure all staff are trained and aware harms are possible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D062247-47F6-4AE1-BF47-96CF7EF48277}"/>
                </a:ext>
              </a:extLst>
            </p:cNvPr>
            <p:cNvSpPr/>
            <p:nvPr/>
          </p:nvSpPr>
          <p:spPr>
            <a:xfrm>
              <a:off x="814624" y="5564441"/>
              <a:ext cx="6165818" cy="139272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GB" sz="1700" b="1" dirty="0">
                  <a:latin typeface="TUOS Blake" panose="020B0503040000020004" pitchFamily="34" charset="0"/>
                </a:rPr>
                <a:t>What is a harm?</a:t>
              </a:r>
              <a:endParaRPr lang="en-GB" sz="1700" b="1" baseline="30000" dirty="0">
                <a:latin typeface="TUOS Blake" panose="020B0503040000020004" pitchFamily="34" charset="0"/>
              </a:endParaRP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en-GB" altLang="en-US" sz="1400" dirty="0">
                  <a:solidFill>
                    <a:schemeClr val="tx1"/>
                  </a:solidFill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A</a:t>
              </a:r>
              <a:r>
                <a:rPr kumimoji="0" lang="en-GB" altLang="en-US" sz="14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re the anticipated harms captured by the ICH GCP definition of harm?</a:t>
              </a:r>
              <a:endParaRPr lang="en-GB" sz="1400" dirty="0">
                <a:latin typeface="TUOS Blake" panose="020B0503040000020004" pitchFamily="34" charset="0"/>
              </a:endParaRP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Consider to whom: e.g. trial participants, significant other/family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Of ‘significant concern?’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487A183-AAF7-4453-AF92-E3574D81477E}"/>
                </a:ext>
              </a:extLst>
            </p:cNvPr>
            <p:cNvSpPr/>
            <p:nvPr/>
          </p:nvSpPr>
          <p:spPr>
            <a:xfrm>
              <a:off x="862494" y="7185549"/>
              <a:ext cx="5898751" cy="112446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1700" b="1" dirty="0">
                  <a:latin typeface="TUOS Blake" panose="020B0503040000020004" pitchFamily="34" charset="0"/>
                </a:rPr>
                <a:t>Proportionate recording</a:t>
              </a:r>
            </a:p>
            <a:p>
              <a:endParaRPr lang="en-GB" sz="500" dirty="0">
                <a:latin typeface="TUOS Blake" panose="020B05030400000200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Focus on the most plausible and important harms</a:t>
              </a: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Consider high frequency harms expected in the trial population</a:t>
              </a:r>
            </a:p>
            <a:p>
              <a:pPr marL="285750" indent="-285750"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Risk of omitting from recording e.g. serious/important harms</a:t>
              </a:r>
            </a:p>
            <a:p>
              <a:endParaRPr lang="en-GB" sz="1700" dirty="0">
                <a:latin typeface="TUOS Blake" panose="020B0503040000020004" pitchFamily="34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D9A3405-3B4E-4172-82C9-F8466AFCB80F}"/>
                </a:ext>
              </a:extLst>
            </p:cNvPr>
            <p:cNvSpPr/>
            <p:nvPr/>
          </p:nvSpPr>
          <p:spPr>
            <a:xfrm>
              <a:off x="814624" y="8168355"/>
              <a:ext cx="6165818" cy="74069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GB" sz="1700" b="1" dirty="0">
                  <a:latin typeface="TUOS Blake" panose="020B0503040000020004" pitchFamily="34" charset="0"/>
                </a:rPr>
                <a:t>Transparency </a:t>
              </a:r>
            </a:p>
            <a:p>
              <a:r>
                <a:rPr lang="en-GB" sz="1300" dirty="0">
                  <a:latin typeface="TUOS Blake" panose="020B0503040000020004" pitchFamily="34" charset="0"/>
                </a:rPr>
                <a:t>- </a:t>
              </a:r>
              <a:r>
                <a:rPr lang="en-GB" sz="1400" dirty="0">
                  <a:latin typeface="TUOS Blake" panose="020B0503040000020004" pitchFamily="34" charset="0"/>
                </a:rPr>
                <a:t>Document harms to be recorded including the decision-making process</a:t>
              </a:r>
              <a:endParaRPr lang="en-GB" sz="1300" dirty="0">
                <a:latin typeface="TUOS Blake" panose="020B0503040000020004" pitchFamily="34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95877A4-E60D-4929-A0AE-BAD40A7A6734}"/>
                </a:ext>
              </a:extLst>
            </p:cNvPr>
            <p:cNvSpPr/>
            <p:nvPr/>
          </p:nvSpPr>
          <p:spPr>
            <a:xfrm>
              <a:off x="8584234" y="3228694"/>
              <a:ext cx="4853377" cy="15085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GB" sz="1700" b="1" dirty="0">
                  <a:latin typeface="TUOS Blake" panose="020B0503040000020004" pitchFamily="34" charset="0"/>
                </a:rPr>
                <a:t>Monitoring and Adapting</a:t>
              </a:r>
            </a:p>
            <a:p>
              <a:pPr marL="285750" indent="-285750" eaLnBrk="0" fontAlgn="base" hangingPunct="0">
                <a:spcBef>
                  <a:spcPts val="600"/>
                </a:spcBef>
                <a:spcAft>
                  <a:spcPct val="0"/>
                </a:spcAft>
                <a:buFontTx/>
                <a:buChar char="-"/>
              </a:pPr>
              <a:r>
                <a:rPr lang="en-GB" altLang="en-US" sz="1400" dirty="0"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Identify over-reporting of unrelated events</a:t>
              </a:r>
            </a:p>
            <a:p>
              <a:pPr marL="285750" indent="-285750" eaLnBrk="0" fontAlgn="base" hangingPunct="0">
                <a:spcBef>
                  <a:spcPts val="600"/>
                </a:spcBef>
                <a:spcAft>
                  <a:spcPct val="0"/>
                </a:spcAft>
                <a:buFontTx/>
                <a:buChar char="-"/>
              </a:pPr>
              <a:r>
                <a:rPr kumimoji="0" lang="en-GB" altLang="en-US" sz="14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Consider feedback on potential harms missed e.g. qualitative research</a:t>
              </a:r>
              <a:endParaRPr lang="en-GB" altLang="en-US" sz="1400" dirty="0">
                <a:latin typeface="TUOS Blake" panose="020B05030400000200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</a:pPr>
              <a:endParaRPr lang="en-GB" sz="1300" dirty="0">
                <a:latin typeface="TUOS Blake" panose="020B0503040000020004" pitchFamily="34" charset="0"/>
              </a:endParaRPr>
            </a:p>
          </p:txBody>
        </p:sp>
        <p:pic>
          <p:nvPicPr>
            <p:cNvPr id="70" name="Graphic 69" descr="Group brainstorm outline">
              <a:extLst>
                <a:ext uri="{FF2B5EF4-FFF2-40B4-BE49-F238E27FC236}">
                  <a16:creationId xmlns:a16="http://schemas.microsoft.com/office/drawing/2014/main" id="{11C1BC52-FB60-4F0D-976F-0025274DD8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45330" y="4599163"/>
              <a:ext cx="914400" cy="908921"/>
            </a:xfrm>
            <a:prstGeom prst="rect">
              <a:avLst/>
            </a:prstGeom>
          </p:spPr>
        </p:pic>
        <p:pic>
          <p:nvPicPr>
            <p:cNvPr id="72" name="Graphic 71" descr="Research outline">
              <a:extLst>
                <a:ext uri="{FF2B5EF4-FFF2-40B4-BE49-F238E27FC236}">
                  <a16:creationId xmlns:a16="http://schemas.microsoft.com/office/drawing/2014/main" id="{8603A3EB-6CFC-4AA6-9C1A-B2C0E555C2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84571" y="3783029"/>
              <a:ext cx="726397" cy="722045"/>
            </a:xfrm>
            <a:prstGeom prst="rect">
              <a:avLst/>
            </a:prstGeom>
          </p:spPr>
        </p:pic>
        <p:pic>
          <p:nvPicPr>
            <p:cNvPr id="78" name="Graphic 77" descr="Classroom outline">
              <a:extLst>
                <a:ext uri="{FF2B5EF4-FFF2-40B4-BE49-F238E27FC236}">
                  <a16:creationId xmlns:a16="http://schemas.microsoft.com/office/drawing/2014/main" id="{4D85462F-379F-4B84-9F94-2C03297E19F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556173" y="4794114"/>
              <a:ext cx="885399" cy="880094"/>
            </a:xfrm>
            <a:prstGeom prst="rect">
              <a:avLst/>
            </a:prstGeom>
          </p:spPr>
        </p:pic>
        <p:pic>
          <p:nvPicPr>
            <p:cNvPr id="80" name="Graphic 79" descr="Lightbulb and gear outline">
              <a:extLst>
                <a:ext uri="{FF2B5EF4-FFF2-40B4-BE49-F238E27FC236}">
                  <a16:creationId xmlns:a16="http://schemas.microsoft.com/office/drawing/2014/main" id="{0E8B276C-C89B-487C-B13A-45DF0B14C9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32328" y="5782052"/>
              <a:ext cx="762619" cy="758050"/>
            </a:xfrm>
            <a:prstGeom prst="rect">
              <a:avLst/>
            </a:prstGeom>
          </p:spPr>
        </p:pic>
        <p:pic>
          <p:nvPicPr>
            <p:cNvPr id="82" name="Graphic 81" descr="Document outline">
              <a:extLst>
                <a:ext uri="{FF2B5EF4-FFF2-40B4-BE49-F238E27FC236}">
                  <a16:creationId xmlns:a16="http://schemas.microsoft.com/office/drawing/2014/main" id="{6E690211-C0AE-4B0B-89F6-6640D06BE85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585336" y="1719504"/>
              <a:ext cx="914400" cy="908921"/>
            </a:xfrm>
            <a:prstGeom prst="rect">
              <a:avLst/>
            </a:prstGeom>
          </p:spPr>
        </p:pic>
        <p:pic>
          <p:nvPicPr>
            <p:cNvPr id="84" name="Graphic 83" descr="Scales of justice outline">
              <a:extLst>
                <a:ext uri="{FF2B5EF4-FFF2-40B4-BE49-F238E27FC236}">
                  <a16:creationId xmlns:a16="http://schemas.microsoft.com/office/drawing/2014/main" id="{CE8C6F85-3E22-4ADB-861C-4F6CA7986F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36213" y="7117626"/>
              <a:ext cx="832315" cy="827328"/>
            </a:xfrm>
            <a:prstGeom prst="rect">
              <a:avLst/>
            </a:prstGeom>
          </p:spPr>
        </p:pic>
        <p:pic>
          <p:nvPicPr>
            <p:cNvPr id="86" name="Graphic 85" descr="Transfer outline">
              <a:extLst>
                <a:ext uri="{FF2B5EF4-FFF2-40B4-BE49-F238E27FC236}">
                  <a16:creationId xmlns:a16="http://schemas.microsoft.com/office/drawing/2014/main" id="{E7E86D76-2FB0-46E4-A225-C262E9FA8131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7579225" y="3307038"/>
              <a:ext cx="832315" cy="772233"/>
            </a:xfrm>
            <a:prstGeom prst="rect">
              <a:avLst/>
            </a:prstGeom>
          </p:spPr>
        </p:pic>
        <p:pic>
          <p:nvPicPr>
            <p:cNvPr id="96" name="Graphic 95" descr="Blackboard outline">
              <a:extLst>
                <a:ext uri="{FF2B5EF4-FFF2-40B4-BE49-F238E27FC236}">
                  <a16:creationId xmlns:a16="http://schemas.microsoft.com/office/drawing/2014/main" id="{345E05C3-629D-49D1-8B03-0BB28D1B66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-27410" y="8100752"/>
              <a:ext cx="985650" cy="979744"/>
            </a:xfrm>
            <a:prstGeom prst="rect">
              <a:avLst/>
            </a:prstGeom>
          </p:spPr>
        </p:pic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6F508C9-FB83-4B22-800D-A59E8D6D1D2F}"/>
                </a:ext>
              </a:extLst>
            </p:cNvPr>
            <p:cNvSpPr/>
            <p:nvPr/>
          </p:nvSpPr>
          <p:spPr>
            <a:xfrm>
              <a:off x="8607607" y="7215304"/>
              <a:ext cx="5727864" cy="169374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GB" sz="1700" b="1" dirty="0">
                  <a:latin typeface="TUOS Blake" panose="020B0503040000020004" pitchFamily="34" charset="0"/>
                </a:rPr>
                <a:t>Attempt to assess if a harm is caused by the intervention or research procedure: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May be difficult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en-GB" sz="1400" dirty="0">
                  <a:latin typeface="TUOS Blake" panose="020B0503040000020004" pitchFamily="34" charset="0"/>
                </a:rPr>
                <a:t>Can depend on what information is available </a:t>
              </a:r>
            </a:p>
          </p:txBody>
        </p:sp>
        <p:pic>
          <p:nvPicPr>
            <p:cNvPr id="6" name="Graphic 5" descr="Clipboard outline">
              <a:extLst>
                <a:ext uri="{FF2B5EF4-FFF2-40B4-BE49-F238E27FC236}">
                  <a16:creationId xmlns:a16="http://schemas.microsoft.com/office/drawing/2014/main" id="{FC92E7D1-7457-48C4-849C-8B7CF9E175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7602925" y="7590987"/>
              <a:ext cx="914400" cy="908921"/>
            </a:xfrm>
            <a:prstGeom prst="rect">
              <a:avLst/>
            </a:prstGeom>
          </p:spPr>
        </p:pic>
        <p:pic>
          <p:nvPicPr>
            <p:cNvPr id="5" name="Graphic 4" descr="Exclamation mark with solid fill">
              <a:extLst>
                <a:ext uri="{FF2B5EF4-FFF2-40B4-BE49-F238E27FC236}">
                  <a16:creationId xmlns:a16="http://schemas.microsoft.com/office/drawing/2014/main" id="{DA347988-3F2F-4CA9-9E35-496162958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44295" y="1410574"/>
              <a:ext cx="558235" cy="554890"/>
            </a:xfrm>
            <a:prstGeom prst="rect">
              <a:avLst/>
            </a:prstGeom>
          </p:spPr>
        </p:pic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2AC8516-1E87-4484-A27C-E9A1107D443E}"/>
                </a:ext>
              </a:extLst>
            </p:cNvPr>
            <p:cNvSpPr/>
            <p:nvPr/>
          </p:nvSpPr>
          <p:spPr>
            <a:xfrm>
              <a:off x="513638" y="1436640"/>
              <a:ext cx="6275555" cy="3746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t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en-GB" sz="1700" b="1" kern="1200" dirty="0">
                  <a:solidFill>
                    <a:srgbClr val="000000"/>
                  </a:solidFill>
                  <a:effectLst/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Harms are possible from behaviour change interventions</a:t>
              </a:r>
              <a:endParaRPr lang="en-GB" sz="1700" b="1" dirty="0">
                <a:effectLst/>
                <a:latin typeface="TUOS Blake" panose="020B0503040000020004" pitchFamily="34" charset="0"/>
                <a:ea typeface="DengXian" panose="0201060003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en-GB" sz="1500" kern="1200" dirty="0">
                  <a:solidFill>
                    <a:srgbClr val="000000"/>
                  </a:solidFill>
                  <a:effectLst/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	</a:t>
              </a:r>
              <a:endParaRPr lang="en-GB" sz="12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081CBF6-F73E-465F-9B7C-501776C635FF}"/>
                </a:ext>
              </a:extLst>
            </p:cNvPr>
            <p:cNvSpPr/>
            <p:nvPr/>
          </p:nvSpPr>
          <p:spPr>
            <a:xfrm>
              <a:off x="0" y="180174"/>
              <a:ext cx="14553865" cy="59431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GB" sz="1900" b="1" kern="1200" dirty="0">
                  <a:solidFill>
                    <a:schemeClr val="accent1">
                      <a:lumMod val="50000"/>
                    </a:schemeClr>
                  </a:solidFill>
                  <a:effectLst/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Involve the multi-disciplinary team</a:t>
              </a:r>
            </a:p>
            <a:p>
              <a:pPr algn="ctr"/>
              <a:r>
                <a:rPr lang="en-GB" sz="1200" b="1" kern="1200" dirty="0">
                  <a:solidFill>
                    <a:schemeClr val="accent1">
                      <a:lumMod val="50000"/>
                    </a:schemeClr>
                  </a:solidFill>
                  <a:effectLst/>
                  <a:latin typeface="TUOS Blake" panose="020B05030400000200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e.g. Chief investigator, Principal Investigators, trial manager, oversight committee members, multi-disciplinary clinicians and methodologists, Patient and public representatives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A1D3842-36E5-4DCC-A38F-1843E06E2B4D}"/>
                </a:ext>
              </a:extLst>
            </p:cNvPr>
            <p:cNvSpPr/>
            <p:nvPr/>
          </p:nvSpPr>
          <p:spPr>
            <a:xfrm>
              <a:off x="8554402" y="6136396"/>
              <a:ext cx="5967181" cy="874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>
                <a:lnSpc>
                  <a:spcPct val="150000"/>
                </a:lnSpc>
              </a:pPr>
              <a:r>
                <a:rPr lang="en-GB" sz="1700" b="1" dirty="0">
                  <a:latin typeface="TUOS Blake" panose="020B0503040000020004" pitchFamily="34" charset="0"/>
                </a:rPr>
                <a:t>Consider potential of reporting bias between trial arms</a:t>
              </a:r>
            </a:p>
            <a:p>
              <a:pPr>
                <a:lnSpc>
                  <a:spcPct val="150000"/>
                </a:lnSpc>
              </a:pPr>
              <a:r>
                <a:rPr lang="en-GB" sz="1400" dirty="0">
                  <a:latin typeface="TUOS Blake" panose="020B0503040000020004" pitchFamily="34" charset="0"/>
                </a:rPr>
                <a:t>- For example, if the intervention arm has more study visits </a:t>
              </a:r>
              <a:endParaRPr lang="en-GB" sz="1100" dirty="0">
                <a:latin typeface="TUOS Blake" panose="020B0503040000020004" pitchFamily="34" charset="0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F3FBC87-9C19-4514-A320-A7C8E2DB66DD}"/>
                </a:ext>
              </a:extLst>
            </p:cNvPr>
            <p:cNvSpPr/>
            <p:nvPr/>
          </p:nvSpPr>
          <p:spPr>
            <a:xfrm>
              <a:off x="1028407" y="3693154"/>
              <a:ext cx="4996881" cy="92291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42900" indent="-342900">
                <a:lnSpc>
                  <a:spcPct val="150000"/>
                </a:lnSpc>
                <a:buAutoNum type="arabicPeriod" startAt="2"/>
              </a:pPr>
              <a:r>
                <a:rPr lang="en-GB" sz="1700" b="1" dirty="0">
                  <a:latin typeface="TUOS Blake" panose="020B0503040000020004" pitchFamily="34" charset="0"/>
                </a:rPr>
                <a:t>Explore the literature: </a:t>
              </a:r>
            </a:p>
            <a:p>
              <a:pPr>
                <a:lnSpc>
                  <a:spcPct val="150000"/>
                </a:lnSpc>
              </a:pPr>
              <a:r>
                <a:rPr lang="en-GB" sz="1400" dirty="0">
                  <a:latin typeface="TUOS Blake" panose="020B0503040000020004" pitchFamily="34" charset="0"/>
                </a:rPr>
                <a:t>Are there harms documented from similar interventions?</a:t>
              </a:r>
            </a:p>
          </p:txBody>
        </p:sp>
        <p:pic>
          <p:nvPicPr>
            <p:cNvPr id="10" name="Graphic 9" descr="Brain in head with solid fill">
              <a:extLst>
                <a:ext uri="{FF2B5EF4-FFF2-40B4-BE49-F238E27FC236}">
                  <a16:creationId xmlns:a16="http://schemas.microsoft.com/office/drawing/2014/main" id="{714ED538-E9FB-48CA-882D-868515896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209926" y="3120512"/>
              <a:ext cx="699082" cy="621817"/>
            </a:xfrm>
            <a:prstGeom prst="rect">
              <a:avLst/>
            </a:prstGeom>
          </p:spPr>
        </p:pic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B50CE296-E34D-3236-7977-2A0BD32456F9}"/>
                </a:ext>
              </a:extLst>
            </p:cNvPr>
            <p:cNvSpPr/>
            <p:nvPr/>
          </p:nvSpPr>
          <p:spPr>
            <a:xfrm>
              <a:off x="7018539" y="4003961"/>
              <a:ext cx="406361" cy="900556"/>
            </a:xfrm>
            <a:prstGeom prst="rightArrow">
              <a:avLst/>
            </a:prstGeom>
            <a:solidFill>
              <a:srgbClr val="9933FF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Graphic 15" descr="Thought with solid fill">
              <a:extLst>
                <a:ext uri="{FF2B5EF4-FFF2-40B4-BE49-F238E27FC236}">
                  <a16:creationId xmlns:a16="http://schemas.microsoft.com/office/drawing/2014/main" id="{4713495C-C73D-1334-6259-6E3BCDBBAC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7535718" y="6044475"/>
              <a:ext cx="966568" cy="966568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D14BD80-BCFA-2878-B04E-73F651562D68}"/>
                </a:ext>
              </a:extLst>
            </p:cNvPr>
            <p:cNvSpPr/>
            <p:nvPr/>
          </p:nvSpPr>
          <p:spPr>
            <a:xfrm>
              <a:off x="124493" y="2158732"/>
              <a:ext cx="6742141" cy="3266237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1000"/>
              </a:schemeClr>
            </a:solidFill>
            <a:ln>
              <a:solidFill>
                <a:schemeClr val="accent1">
                  <a:shade val="50000"/>
                  <a:alpha val="8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549620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2508</TotalTime>
  <Words>288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TUOS Blake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Papaioannou</dc:creator>
  <cp:lastModifiedBy>Diana Papaioannou</cp:lastModifiedBy>
  <cp:revision>80</cp:revision>
  <cp:lastPrinted>2023-02-01T11:48:51Z</cp:lastPrinted>
  <dcterms:created xsi:type="dcterms:W3CDTF">2022-09-11T15:41:20Z</dcterms:created>
  <dcterms:modified xsi:type="dcterms:W3CDTF">2025-02-06T09:56:10Z</dcterms:modified>
</cp:coreProperties>
</file>