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271" r:id="rId3"/>
    <p:sldId id="257" r:id="rId4"/>
    <p:sldId id="258" r:id="rId5"/>
    <p:sldId id="259" r:id="rId6"/>
    <p:sldId id="260" r:id="rId7"/>
    <p:sldId id="261" r:id="rId8"/>
    <p:sldId id="263" r:id="rId9"/>
    <p:sldId id="266" r:id="rId10"/>
    <p:sldId id="269" r:id="rId11"/>
    <p:sldId id="268" r:id="rId12"/>
    <p:sldId id="265" r:id="rId13"/>
    <p:sldId id="267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959" autoAdjust="0"/>
  </p:normalViewPr>
  <p:slideViewPr>
    <p:cSldViewPr>
      <p:cViewPr>
        <p:scale>
          <a:sx n="109" d="100"/>
          <a:sy n="109" d="100"/>
        </p:scale>
        <p:origin x="-858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G:\work\experiments\2015\FISH%20TANK\concentration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40763188474553869"/>
          <c:y val="3.4335551587079141E-2"/>
          <c:w val="0.47839541852707046"/>
          <c:h val="0.7569323766279874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trendline>
            <c:trendlineType val="linear"/>
            <c:intercept val="0"/>
            <c:dispRSqr val="1"/>
            <c:dispEq val="1"/>
            <c:trendlineLbl>
              <c:layout>
                <c:manualLayout>
                  <c:x val="1.131408573928259E-2"/>
                  <c:y val="0.31134332166812484"/>
                </c:manualLayout>
              </c:layout>
              <c:numFmt formatCode="#,##0.000" sourceLinked="0"/>
            </c:trendlineLbl>
          </c:trendline>
          <c:xVal>
            <c:numRef>
              <c:f>test2!$G$3:$G$32</c:f>
              <c:numCache>
                <c:formatCode>0.00E+00</c:formatCode>
                <c:ptCount val="30"/>
                <c:pt idx="0">
                  <c:v>0</c:v>
                </c:pt>
                <c:pt idx="1">
                  <c:v>4.9975037468784342E-7</c:v>
                </c:pt>
                <c:pt idx="2">
                  <c:v>9.9900199700499202E-7</c:v>
                </c:pt>
                <c:pt idx="3">
                  <c:v>1.4977556132135994E-6</c:v>
                </c:pt>
                <c:pt idx="4">
                  <c:v>1.9960119680877605E-6</c:v>
                </c:pt>
                <c:pt idx="5">
                  <c:v>2.4937718049172193E-6</c:v>
                </c:pt>
                <c:pt idx="6">
                  <c:v>2.9910358655110631E-6</c:v>
                </c:pt>
                <c:pt idx="7">
                  <c:v>3.4808674122684662E-6</c:v>
                </c:pt>
                <c:pt idx="8">
                  <c:v>3.9682697153560132E-6</c:v>
                </c:pt>
                <c:pt idx="9">
                  <c:v>4.4532608012603718E-6</c:v>
                </c:pt>
                <c:pt idx="10">
                  <c:v>4.9358585185514245E-6</c:v>
                </c:pt>
                <c:pt idx="11">
                  <c:v>5.416080540071857E-6</c:v>
                </c:pt>
                <c:pt idx="12">
                  <c:v>5.8939443650944911E-6</c:v>
                </c:pt>
                <c:pt idx="13">
                  <c:v>6.3694673214479086E-6</c:v>
                </c:pt>
                <c:pt idx="14">
                  <c:v>6.8426665676109235E-6</c:v>
                </c:pt>
                <c:pt idx="15">
                  <c:v>7.3135590947764148E-6</c:v>
                </c:pt>
                <c:pt idx="16">
                  <c:v>7.7821617288850527E-6</c:v>
                </c:pt>
                <c:pt idx="17">
                  <c:v>8.2484911326294347E-6</c:v>
                </c:pt>
                <c:pt idx="18">
                  <c:v>8.7125638074291127E-6</c:v>
                </c:pt>
                <c:pt idx="19">
                  <c:v>9.1743960953770302E-6</c:v>
                </c:pt>
                <c:pt idx="20">
                  <c:v>9.6340041811578237E-6</c:v>
                </c:pt>
                <c:pt idx="21">
                  <c:v>1.0091404093938489E-5</c:v>
                </c:pt>
                <c:pt idx="22">
                  <c:v>1.0546611709231846E-5</c:v>
                </c:pt>
                <c:pt idx="23">
                  <c:v>1.0999642750733284E-5</c:v>
                </c:pt>
                <c:pt idx="24">
                  <c:v>1.1450512792131224E-5</c:v>
                </c:pt>
                <c:pt idx="25">
                  <c:v>1.3803141499811297E-5</c:v>
                </c:pt>
                <c:pt idx="26">
                  <c:v>1.6144610121910821E-5</c:v>
                </c:pt>
                <c:pt idx="27">
                  <c:v>1.8474997880112447E-5</c:v>
                </c:pt>
                <c:pt idx="28">
                  <c:v>2.0794383248044883E-5</c:v>
                </c:pt>
                <c:pt idx="29">
                  <c:v>2.5460337038283896E-5</c:v>
                </c:pt>
              </c:numCache>
            </c:numRef>
          </c:xVal>
          <c:yVal>
            <c:numRef>
              <c:f>test2!$R$3:$R$32</c:f>
              <c:numCache>
                <c:formatCode>0.00E+00</c:formatCode>
                <c:ptCount val="30"/>
                <c:pt idx="0">
                  <c:v>4.0000000000000003E-7</c:v>
                </c:pt>
                <c:pt idx="1">
                  <c:v>7.1999999999999999E-7</c:v>
                </c:pt>
                <c:pt idx="2">
                  <c:v>1.1200000000000001E-6</c:v>
                </c:pt>
                <c:pt idx="3">
                  <c:v>1.4800000000000002E-6</c:v>
                </c:pt>
                <c:pt idx="4">
                  <c:v>1.8700000000000003E-6</c:v>
                </c:pt>
                <c:pt idx="5">
                  <c:v>2.9800000000000003E-6</c:v>
                </c:pt>
                <c:pt idx="6">
                  <c:v>2.9100000000000001E-6</c:v>
                </c:pt>
                <c:pt idx="7">
                  <c:v>3.2000000000000003E-6</c:v>
                </c:pt>
                <c:pt idx="8">
                  <c:v>3.7699999999999999E-6</c:v>
                </c:pt>
                <c:pt idx="9">
                  <c:v>4.3100000000000002E-6</c:v>
                </c:pt>
                <c:pt idx="10">
                  <c:v>4.9200000000000003E-6</c:v>
                </c:pt>
                <c:pt idx="11">
                  <c:v>5.4399999999999996E-6</c:v>
                </c:pt>
                <c:pt idx="12">
                  <c:v>5.8900000000000004E-6</c:v>
                </c:pt>
                <c:pt idx="13">
                  <c:v>6.3400000000000003E-6</c:v>
                </c:pt>
                <c:pt idx="14">
                  <c:v>7.0499999999999994E-6</c:v>
                </c:pt>
                <c:pt idx="15">
                  <c:v>7.2100000000000004E-6</c:v>
                </c:pt>
                <c:pt idx="16">
                  <c:v>7.5399999999999998E-6</c:v>
                </c:pt>
                <c:pt idx="17">
                  <c:v>8.1300000000000001E-6</c:v>
                </c:pt>
                <c:pt idx="18">
                  <c:v>8.6799999999999999E-6</c:v>
                </c:pt>
                <c:pt idx="19">
                  <c:v>9.4299999999999995E-6</c:v>
                </c:pt>
                <c:pt idx="20">
                  <c:v>9.5699999999999999E-6</c:v>
                </c:pt>
                <c:pt idx="21">
                  <c:v>9.91E-6</c:v>
                </c:pt>
                <c:pt idx="22">
                  <c:v>1.03E-5</c:v>
                </c:pt>
                <c:pt idx="23">
                  <c:v>1.0820000000000001E-5</c:v>
                </c:pt>
                <c:pt idx="24">
                  <c:v>1.1430000000000001E-5</c:v>
                </c:pt>
                <c:pt idx="25">
                  <c:v>1.4230000000000001E-5</c:v>
                </c:pt>
                <c:pt idx="26">
                  <c:v>1.662E-5</c:v>
                </c:pt>
                <c:pt idx="27">
                  <c:v>1.8770000000000002E-5</c:v>
                </c:pt>
                <c:pt idx="28">
                  <c:v>2.1090000000000003E-5</c:v>
                </c:pt>
                <c:pt idx="29">
                  <c:v>2.472E-5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D3CB-4615-A024-6B0E45DB61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389376"/>
        <c:axId val="34391552"/>
      </c:scatterChart>
      <c:valAx>
        <c:axId val="343893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Controlled Concentration</a:t>
                </a:r>
                <a:endParaRPr lang="en-US" dirty="0"/>
              </a:p>
            </c:rich>
          </c:tx>
          <c:layout/>
          <c:overlay val="0"/>
        </c:title>
        <c:numFmt formatCode="0.00E+00" sourceLinked="1"/>
        <c:majorTickMark val="out"/>
        <c:minorTickMark val="none"/>
        <c:tickLblPos val="nextTo"/>
        <c:crossAx val="34391552"/>
        <c:crosses val="autoZero"/>
        <c:crossBetween val="midCat"/>
      </c:valAx>
      <c:valAx>
        <c:axId val="3439155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 Concentration (Camera)</a:t>
                </a:r>
                <a:endParaRPr lang="en-US" dirty="0"/>
              </a:p>
            </c:rich>
          </c:tx>
          <c:layout/>
          <c:overlay val="0"/>
        </c:title>
        <c:numFmt formatCode="0.00E+00" sourceLinked="1"/>
        <c:majorTickMark val="out"/>
        <c:minorTickMark val="none"/>
        <c:tickLblPos val="nextTo"/>
        <c:crossAx val="34389376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AEA8C5-39BF-4B65-8BBF-85AFFCC34C6B}" type="datetimeFigureOut">
              <a:rPr lang="en-GB" smtClean="0"/>
              <a:t>15/10/2018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B9C248-CADE-4A53-93F9-DAED46788F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323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Many complexities…..concentrations and life in wastewater, in sewer processes,</a:t>
            </a:r>
            <a:r>
              <a:rPr lang="en-GB" baseline="0" dirty="0" smtClean="0"/>
              <a:t> attachments to sediments, temperature, transfer to surface, life in surface waters, deposition etc.</a:t>
            </a:r>
          </a:p>
          <a:p>
            <a:endParaRPr lang="en-GB" baseline="0" dirty="0" smtClean="0"/>
          </a:p>
          <a:p>
            <a:r>
              <a:rPr lang="en-GB" baseline="0" dirty="0" smtClean="0"/>
              <a:t>One aspect o be studied – initial advection and dispersion in surface waters. I.e. soluble material will be moves and dispersed.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9C248-CADE-4A53-93F9-DAED46788FE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826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Longstanding theoretical background to mixing….plot…..variance increases with time.</a:t>
            </a:r>
          </a:p>
          <a:p>
            <a:r>
              <a:rPr lang="en-GB" dirty="0" smtClean="0"/>
              <a:t>Applied to pipes,</a:t>
            </a:r>
            <a:r>
              <a:rPr lang="en-GB" baseline="0" dirty="0" smtClean="0"/>
              <a:t> rivers, other surface waters. Long history of use. Lack of use and calibration data in shallow overland flood flows.</a:t>
            </a:r>
          </a:p>
          <a:p>
            <a:r>
              <a:rPr lang="en-GB" baseline="0" dirty="0" err="1" smtClean="0"/>
              <a:t>Dx</a:t>
            </a:r>
            <a:r>
              <a:rPr lang="en-GB" baseline="0" dirty="0" smtClean="0"/>
              <a:t> from elder due to velocity shear over depth (mostly at higher depths). Transverse more challenging, experimental data from straight lab channels (note aspect ratio).</a:t>
            </a:r>
          </a:p>
          <a:p>
            <a:r>
              <a:rPr lang="en-GB" baseline="0" dirty="0" smtClean="0"/>
              <a:t>Can we measure this on our facility?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9C248-CADE-4A53-93F9-DAED46788FE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8982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31DB9-6C32-4C93-A77B-ADACB4A84593}" type="datetimeFigureOut">
              <a:rPr lang="en-GB" smtClean="0"/>
              <a:t>15/10/2018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77A53-BD41-4702-9F69-C6A933BECB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3993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31DB9-6C32-4C93-A77B-ADACB4A84593}" type="datetimeFigureOut">
              <a:rPr lang="en-GB" smtClean="0"/>
              <a:t>15/10/2018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77A53-BD41-4702-9F69-C6A933BECB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7546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31DB9-6C32-4C93-A77B-ADACB4A84593}" type="datetimeFigureOut">
              <a:rPr lang="en-GB" smtClean="0"/>
              <a:t>15/10/2018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77A53-BD41-4702-9F69-C6A933BECB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04645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8787A19-1681-4923-8A22-0490060DECA1}" type="datetimeFigureOut">
              <a:rPr lang="it-IT" smtClean="0"/>
              <a:t>15/10/2018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AC63577-B62A-40EE-8CB1-F8CC827F41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78549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8787A19-1681-4923-8A22-0490060DECA1}" type="datetimeFigureOut">
              <a:rPr lang="it-IT" smtClean="0"/>
              <a:t>15/10/2018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AC63577-B62A-40EE-8CB1-F8CC827F41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0159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31DB9-6C32-4C93-A77B-ADACB4A84593}" type="datetimeFigureOut">
              <a:rPr lang="en-GB" smtClean="0"/>
              <a:t>15/10/2018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77A53-BD41-4702-9F69-C6A933BECB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0660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31DB9-6C32-4C93-A77B-ADACB4A84593}" type="datetimeFigureOut">
              <a:rPr lang="en-GB" smtClean="0"/>
              <a:t>15/10/2018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77A53-BD41-4702-9F69-C6A933BECB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2542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31DB9-6C32-4C93-A77B-ADACB4A84593}" type="datetimeFigureOut">
              <a:rPr lang="en-GB" smtClean="0"/>
              <a:t>15/10/2018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77A53-BD41-4702-9F69-C6A933BECB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2976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31DB9-6C32-4C93-A77B-ADACB4A84593}" type="datetimeFigureOut">
              <a:rPr lang="en-GB" smtClean="0"/>
              <a:t>15/10/2018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77A53-BD41-4702-9F69-C6A933BECB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6536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31DB9-6C32-4C93-A77B-ADACB4A84593}" type="datetimeFigureOut">
              <a:rPr lang="en-GB" smtClean="0"/>
              <a:t>15/10/2018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77A53-BD41-4702-9F69-C6A933BECB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5507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31DB9-6C32-4C93-A77B-ADACB4A84593}" type="datetimeFigureOut">
              <a:rPr lang="en-GB" smtClean="0"/>
              <a:t>15/10/2018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77A53-BD41-4702-9F69-C6A933BECB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62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31DB9-6C32-4C93-A77B-ADACB4A84593}" type="datetimeFigureOut">
              <a:rPr lang="en-GB" smtClean="0"/>
              <a:t>15/10/2018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77A53-BD41-4702-9F69-C6A933BECB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204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31DB9-6C32-4C93-A77B-ADACB4A84593}" type="datetimeFigureOut">
              <a:rPr lang="en-GB" smtClean="0"/>
              <a:t>15/10/2018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77A53-BD41-4702-9F69-C6A933BECB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0304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theme" Target="../theme/them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31DB9-6C32-4C93-A77B-ADACB4A84593}" type="datetimeFigureOut">
              <a:rPr lang="en-GB" smtClean="0"/>
              <a:t>15/10/2018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77A53-BD41-4702-9F69-C6A933BECB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9466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7" r="74651"/>
          <a:stretch/>
        </p:blipFill>
        <p:spPr>
          <a:xfrm>
            <a:off x="8290125" y="86200"/>
            <a:ext cx="822741" cy="774000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 rot="10800000">
            <a:off x="-1951" y="5536911"/>
            <a:ext cx="9144000" cy="913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it-IT" sz="135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35570" y="143662"/>
            <a:ext cx="784412" cy="774000"/>
          </a:xfrm>
          <a:prstGeom prst="rect">
            <a:avLst/>
          </a:prstGeom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 rotWithShape="1">
          <a:blip r:embed="rId6" cstate="print"/>
          <a:srcRect t="10460" b="14416"/>
          <a:stretch/>
        </p:blipFill>
        <p:spPr bwMode="auto">
          <a:xfrm>
            <a:off x="5960512" y="106397"/>
            <a:ext cx="1336853" cy="7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9" t="-920" r="9749" b="39156"/>
          <a:stretch/>
        </p:blipFill>
        <p:spPr>
          <a:xfrm>
            <a:off x="7840987" y="1003447"/>
            <a:ext cx="678134" cy="77400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7" t="11381" r="56632" b="14090"/>
          <a:stretch/>
        </p:blipFill>
        <p:spPr>
          <a:xfrm>
            <a:off x="6799202" y="1005571"/>
            <a:ext cx="796243" cy="774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0" y="2466994"/>
            <a:ext cx="9144000" cy="3069143"/>
          </a:xfrm>
          <a:prstGeom prst="rect">
            <a:avLst/>
          </a:prstGeom>
          <a:blipFill dpi="0" rotWithShape="1">
            <a:blip r:embed="rId9">
              <a:alphaModFix amt="21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3" y="0"/>
            <a:ext cx="5934660" cy="1854581"/>
          </a:xfrm>
          <a:prstGeom prst="rect">
            <a:avLst/>
          </a:prstGeom>
        </p:spPr>
      </p:pic>
      <p:sp>
        <p:nvSpPr>
          <p:cNvPr id="22" name="Rettangolo 21"/>
          <p:cNvSpPr/>
          <p:nvPr/>
        </p:nvSpPr>
        <p:spPr>
          <a:xfrm rot="10800000">
            <a:off x="0" y="2383708"/>
            <a:ext cx="9144000" cy="913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</p:spTree>
    <p:extLst>
      <p:ext uri="{BB962C8B-B14F-4D97-AF65-F5344CB8AC3E}">
        <p14:creationId xmlns:p14="http://schemas.microsoft.com/office/powerpoint/2010/main" val="232207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16/j.jhydrol.2017.06.024" TargetMode="External"/><Relationship Id="rId2" Type="http://schemas.openxmlformats.org/officeDocument/2006/relationships/hyperlink" Target="http://dx.doi.org/10.1029/2018WR022782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x.doi.org/10.1080/1573062X.2018.1424217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19"/>
          <p:cNvSpPr/>
          <p:nvPr/>
        </p:nvSpPr>
        <p:spPr>
          <a:xfrm>
            <a:off x="103368" y="2444193"/>
            <a:ext cx="88418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Pollutant 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Transport in Urban Floodwater </a:t>
            </a: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using 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Physical Scale </a:t>
            </a: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381161" y="3974365"/>
            <a:ext cx="82375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James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Shucksmith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Matteo 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Rubinato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Ricardo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Martins,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Georges 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Kesserwani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Jorge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Leandro, Slobodan 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Djordjevic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37595" y="6121400"/>
            <a:ext cx="132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Logo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513667" y="6121400"/>
            <a:ext cx="132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Logo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941736" y="6121400"/>
            <a:ext cx="132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Logo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35" y="5756743"/>
            <a:ext cx="1738401" cy="871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461" y="5811894"/>
            <a:ext cx="2043787" cy="815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TUM â Technical University of Muni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Muni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118" y="5825320"/>
            <a:ext cx="2264894" cy="73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University of Exeter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160" y="5894414"/>
            <a:ext cx="1933575" cy="7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42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06000" y="385532"/>
            <a:ext cx="61975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4000" b="1" i="1" u="sng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Conclusions</a:t>
            </a:r>
            <a:endParaRPr lang="en-GB" altLang="en-US" sz="400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50048" y="1412776"/>
            <a:ext cx="8453481" cy="5112568"/>
          </a:xfrm>
        </p:spPr>
        <p:txBody>
          <a:bodyPr>
            <a:normAutofit/>
          </a:bodyPr>
          <a:lstStyle/>
          <a:p>
            <a:r>
              <a:rPr lang="en-GB" dirty="0" smtClean="0"/>
              <a:t>Accurate modelling of concentrations is challenging</a:t>
            </a:r>
          </a:p>
          <a:p>
            <a:r>
              <a:rPr lang="en-GB" dirty="0" smtClean="0"/>
              <a:t>Surcharge, local depths and velocities must be accurately predicted</a:t>
            </a:r>
          </a:p>
          <a:p>
            <a:r>
              <a:rPr lang="en-GB" dirty="0" smtClean="0"/>
              <a:t>Dispersion heavily affected by local velocities </a:t>
            </a:r>
          </a:p>
          <a:p>
            <a:pPr lvl="1"/>
            <a:r>
              <a:rPr lang="en-GB" dirty="0" smtClean="0"/>
              <a:t>High resolution required</a:t>
            </a:r>
          </a:p>
          <a:p>
            <a:r>
              <a:rPr lang="en-GB" dirty="0" smtClean="0"/>
              <a:t>Lack of velocity validation data a barrier to confidence in pollutant transport models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747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508103" y="385532"/>
            <a:ext cx="31954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4000" b="1" i="1" u="sng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Work</a:t>
            </a:r>
            <a:endParaRPr lang="en-GB" altLang="en-US" sz="400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50049" y="1745432"/>
            <a:ext cx="8453481" cy="5112568"/>
          </a:xfrm>
        </p:spPr>
        <p:txBody>
          <a:bodyPr>
            <a:normAutofit/>
          </a:bodyPr>
          <a:lstStyle/>
          <a:p>
            <a:r>
              <a:rPr lang="en-GB" dirty="0" smtClean="0"/>
              <a:t>Calibrate 2D ADE and validate performance over range of tests</a:t>
            </a:r>
          </a:p>
          <a:p>
            <a:r>
              <a:rPr lang="en-GB" dirty="0" smtClean="0"/>
              <a:t>Consider In-manhole dynamics</a:t>
            </a:r>
          </a:p>
          <a:p>
            <a:r>
              <a:rPr lang="en-GB" dirty="0" smtClean="0"/>
              <a:t>Behaviour of sediments</a:t>
            </a:r>
          </a:p>
          <a:p>
            <a:r>
              <a:rPr lang="en-GB" dirty="0" smtClean="0"/>
              <a:t>Microbiology?</a:t>
            </a:r>
          </a:p>
          <a:p>
            <a:r>
              <a:rPr lang="en-GB" dirty="0" smtClean="0"/>
              <a:t>Fieldwork?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848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1"/>
          <p:cNvSpPr/>
          <p:nvPr/>
        </p:nvSpPr>
        <p:spPr>
          <a:xfrm>
            <a:off x="3498850" y="233363"/>
            <a:ext cx="5084763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i="1" u="sng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5" name="Rettangolo 2"/>
          <p:cNvSpPr>
            <a:spLocks noChangeArrowheads="1"/>
          </p:cNvSpPr>
          <p:nvPr/>
        </p:nvSpPr>
        <p:spPr bwMode="auto">
          <a:xfrm>
            <a:off x="899592" y="1628800"/>
            <a:ext cx="7545388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altLang="en-US" sz="3200" dirty="0"/>
              <a:t>Project funded by EPSRC (EP/K040405/1</a:t>
            </a:r>
            <a:r>
              <a:rPr lang="en-GB" altLang="en-US" sz="3200" dirty="0" smtClean="0"/>
              <a:t>)</a:t>
            </a:r>
          </a:p>
          <a:p>
            <a:pPr algn="ctr"/>
            <a:r>
              <a:rPr lang="en-GB" altLang="en-US" sz="3200" dirty="0" smtClean="0"/>
              <a:t>Open data can be found at</a:t>
            </a:r>
            <a:r>
              <a:rPr lang="en-GB" altLang="en-US" sz="3600" dirty="0" smtClean="0"/>
              <a:t>:</a:t>
            </a:r>
          </a:p>
          <a:p>
            <a:pPr algn="ctr"/>
            <a:r>
              <a:rPr lang="en-GB" altLang="en-US" sz="2800" dirty="0">
                <a:solidFill>
                  <a:schemeClr val="tx2"/>
                </a:solidFill>
              </a:rPr>
              <a:t>https://www.sheffield.ac.uk/floodinteract/outputs</a:t>
            </a:r>
            <a:endParaRPr lang="en-GB" altLang="en-US" sz="2800" dirty="0" smtClean="0">
              <a:solidFill>
                <a:schemeClr val="tx2"/>
              </a:solidFill>
            </a:endParaRPr>
          </a:p>
          <a:p>
            <a:pPr algn="ctr"/>
            <a:r>
              <a:rPr lang="en-GB" altLang="en-US" sz="3600" dirty="0" smtClean="0"/>
              <a:t> </a:t>
            </a:r>
            <a:endParaRPr lang="en-GB" altLang="en-US" sz="3600" dirty="0"/>
          </a:p>
        </p:txBody>
      </p:sp>
      <p:sp>
        <p:nvSpPr>
          <p:cNvPr id="6" name="Rectangle 5"/>
          <p:cNvSpPr/>
          <p:nvPr/>
        </p:nvSpPr>
        <p:spPr>
          <a:xfrm>
            <a:off x="174992" y="4005064"/>
            <a:ext cx="88259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/>
              <a:t>Fernández-Pato</a:t>
            </a:r>
            <a:r>
              <a:rPr lang="en-GB" sz="1400" dirty="0"/>
              <a:t>, J.; </a:t>
            </a:r>
            <a:r>
              <a:rPr lang="en-GB" sz="1400" dirty="0" err="1"/>
              <a:t>García</a:t>
            </a:r>
            <a:r>
              <a:rPr lang="en-GB" sz="1400" dirty="0"/>
              <a:t>-Navarro, P</a:t>
            </a:r>
            <a:r>
              <a:rPr lang="en-GB" sz="1400" dirty="0" smtClean="0"/>
              <a:t>. (2018) Development </a:t>
            </a:r>
            <a:r>
              <a:rPr lang="en-GB" sz="1400" dirty="0"/>
              <a:t>of a New Simulation Tool Coupling a 2D Finite Volume Overland Flow Model and a Drainage Network Model. </a:t>
            </a:r>
            <a:r>
              <a:rPr lang="en-GB" sz="1400" dirty="0" smtClean="0"/>
              <a:t>Geosciences, </a:t>
            </a:r>
            <a:r>
              <a:rPr lang="en-GB" sz="1400" dirty="0"/>
              <a:t>8, 288</a:t>
            </a:r>
            <a:r>
              <a:rPr lang="en-GB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Min Yan, Rene </a:t>
            </a:r>
            <a:r>
              <a:rPr lang="en-GB" sz="1400" dirty="0" err="1" smtClean="0"/>
              <a:t>Kahawita</a:t>
            </a:r>
            <a:r>
              <a:rPr lang="en-GB" sz="1400" dirty="0" smtClean="0"/>
              <a:t>, (2007) Simulating </a:t>
            </a:r>
            <a:r>
              <a:rPr lang="en-GB" sz="1400" dirty="0"/>
              <a:t>the evolution of non-point source pollutants in a shallow water </a:t>
            </a:r>
            <a:r>
              <a:rPr lang="en-GB" sz="1400" dirty="0" smtClean="0"/>
              <a:t>environment, Chemosphere, Volume </a:t>
            </a:r>
            <a:r>
              <a:rPr lang="en-GB" sz="1400" dirty="0"/>
              <a:t>67, Issue </a:t>
            </a:r>
            <a:r>
              <a:rPr lang="en-GB" sz="1400" dirty="0" smtClean="0"/>
              <a:t>5, 2007, Pages </a:t>
            </a:r>
            <a:r>
              <a:rPr lang="en-GB" sz="1400" dirty="0"/>
              <a:t>879-885,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Martins </a:t>
            </a:r>
            <a:r>
              <a:rPr lang="en-GB" sz="1400" dirty="0"/>
              <a:t>R, </a:t>
            </a:r>
            <a:r>
              <a:rPr lang="en-GB" sz="1400" dirty="0" err="1"/>
              <a:t>Rubinato</a:t>
            </a:r>
            <a:r>
              <a:rPr lang="en-GB" sz="1400" dirty="0"/>
              <a:t> M, </a:t>
            </a:r>
            <a:r>
              <a:rPr lang="en-GB" sz="1400" dirty="0" err="1"/>
              <a:t>Kesserwani</a:t>
            </a:r>
            <a:r>
              <a:rPr lang="en-GB" sz="1400" dirty="0"/>
              <a:t> G, Leandro J, </a:t>
            </a:r>
            <a:r>
              <a:rPr lang="en-GB" sz="1400" dirty="0" err="1"/>
              <a:t>Djordjević</a:t>
            </a:r>
            <a:r>
              <a:rPr lang="en-GB" sz="1400" dirty="0"/>
              <a:t> S &amp; </a:t>
            </a:r>
            <a:r>
              <a:rPr lang="en-GB" sz="1400" dirty="0" err="1"/>
              <a:t>Shucksmith</a:t>
            </a:r>
            <a:r>
              <a:rPr lang="en-GB" sz="1400" dirty="0"/>
              <a:t> J (2018) </a:t>
            </a:r>
            <a:r>
              <a:rPr lang="en-GB" sz="1400" u="sng" dirty="0">
                <a:hlinkClick r:id="rId2"/>
              </a:rPr>
              <a:t>On the Characteristics of Velocities Fields on the Vicinity of Manhole Inlet Grates during Flood Events</a:t>
            </a:r>
            <a:r>
              <a:rPr lang="en-GB" sz="1400" dirty="0"/>
              <a:t>. Water Resources </a:t>
            </a:r>
            <a:r>
              <a:rPr lang="en-GB" sz="1400" dirty="0" smtClean="0"/>
              <a:t>Research (In Press)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/>
              <a:t>Rubinato</a:t>
            </a:r>
            <a:r>
              <a:rPr lang="en-GB" sz="1400" dirty="0"/>
              <a:t> M, Martins R, </a:t>
            </a:r>
            <a:r>
              <a:rPr lang="en-GB" sz="1400" dirty="0" err="1"/>
              <a:t>Kesserwani</a:t>
            </a:r>
            <a:r>
              <a:rPr lang="en-GB" sz="1400" dirty="0"/>
              <a:t> G, Leandro J, </a:t>
            </a:r>
            <a:r>
              <a:rPr lang="en-GB" sz="1400" dirty="0" err="1"/>
              <a:t>Djordjević</a:t>
            </a:r>
            <a:r>
              <a:rPr lang="en-GB" sz="1400" dirty="0"/>
              <a:t> S &amp; </a:t>
            </a:r>
            <a:r>
              <a:rPr lang="en-GB" sz="1400" dirty="0" err="1"/>
              <a:t>Shucksmith</a:t>
            </a:r>
            <a:r>
              <a:rPr lang="en-GB" sz="1400" dirty="0"/>
              <a:t> J (2017) </a:t>
            </a:r>
            <a:r>
              <a:rPr lang="en-GB" sz="1400" u="sng" dirty="0">
                <a:hlinkClick r:id="rId3"/>
              </a:rPr>
              <a:t>Experimental calibration and validation of sewer/surface flow exchange equations in steady and unsteady flow conditions</a:t>
            </a:r>
            <a:r>
              <a:rPr lang="en-GB" sz="1400" dirty="0"/>
              <a:t>. Journal of Hydrology, 552, </a:t>
            </a:r>
            <a:r>
              <a:rPr lang="en-GB" sz="1400" dirty="0" smtClean="0"/>
              <a:t>421-432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/>
              <a:t>Rubinato</a:t>
            </a:r>
            <a:r>
              <a:rPr lang="en-GB" sz="1400" dirty="0"/>
              <a:t> M, Martins R &amp; </a:t>
            </a:r>
            <a:r>
              <a:rPr lang="en-GB" sz="1400" dirty="0" err="1"/>
              <a:t>Shucksmith</a:t>
            </a:r>
            <a:r>
              <a:rPr lang="en-GB" sz="1400" dirty="0"/>
              <a:t> JD (2018) </a:t>
            </a:r>
            <a:r>
              <a:rPr lang="en-GB" sz="1400" u="sng" dirty="0">
                <a:hlinkClick r:id="rId4"/>
              </a:rPr>
              <a:t>Quantification of energy losses at a surcharging manhole</a:t>
            </a:r>
            <a:r>
              <a:rPr lang="en-GB" sz="1400" dirty="0"/>
              <a:t>. Urban Water Journal, 15(3), 234-241</a:t>
            </a:r>
            <a:r>
              <a:rPr lang="en-GB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Rutherford (1994) River Mixing; John Wiley and Sons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7710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1"/>
          <p:cNvSpPr/>
          <p:nvPr/>
        </p:nvSpPr>
        <p:spPr>
          <a:xfrm>
            <a:off x="3707904" y="259737"/>
            <a:ext cx="51727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u="sng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Background</a:t>
            </a:r>
            <a:endParaRPr lang="en-US" sz="4000" b="1" i="1" u="sng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tangolo 2"/>
          <p:cNvSpPr/>
          <p:nvPr/>
        </p:nvSpPr>
        <p:spPr>
          <a:xfrm>
            <a:off x="223852" y="1052736"/>
            <a:ext cx="8470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Provide high quality datasets to verify and improve urban flood modelling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Physical + Numerical Modelling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Open Access Data</a:t>
            </a:r>
            <a:endParaRPr lang="en-US" sz="3600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3" r="32544" b="-3383"/>
          <a:stretch/>
        </p:blipFill>
        <p:spPr bwMode="auto">
          <a:xfrm>
            <a:off x="4860032" y="3429000"/>
            <a:ext cx="4002891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J:\Dissemination event 25012018\Papers and figures to use\Paper UWJ\Figure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73014"/>
            <a:ext cx="4108561" cy="2240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5949280"/>
            <a:ext cx="4180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Above / below ground physical model</a:t>
            </a:r>
          </a:p>
          <a:p>
            <a:r>
              <a:rPr lang="en-GB" dirty="0" smtClean="0"/>
              <a:t>(from </a:t>
            </a:r>
            <a:r>
              <a:rPr lang="en-GB" dirty="0" err="1" smtClean="0"/>
              <a:t>Rubinato</a:t>
            </a:r>
            <a:r>
              <a:rPr lang="en-GB" dirty="0" smtClean="0"/>
              <a:t> et al 2018)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4880657" y="5959067"/>
            <a:ext cx="41805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Numerical model testing (</a:t>
            </a:r>
            <a:r>
              <a:rPr lang="en-GB" dirty="0" err="1" smtClean="0"/>
              <a:t>Fernández-Pato</a:t>
            </a:r>
            <a:r>
              <a:rPr lang="en-GB" dirty="0" smtClean="0"/>
              <a:t> and </a:t>
            </a:r>
            <a:r>
              <a:rPr lang="en-GB" dirty="0" err="1" smtClean="0"/>
              <a:t>García</a:t>
            </a:r>
            <a:r>
              <a:rPr lang="en-GB" dirty="0" smtClean="0"/>
              <a:t>-Navarro 2018, using data from </a:t>
            </a:r>
            <a:r>
              <a:rPr lang="en-GB" dirty="0" err="1" smtClean="0"/>
              <a:t>Rubinato</a:t>
            </a:r>
            <a:r>
              <a:rPr lang="en-GB" dirty="0" smtClean="0"/>
              <a:t> et al 2017)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291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11760" y="404664"/>
            <a:ext cx="62824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i="1" u="sng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Impacts of Floods</a:t>
            </a:r>
            <a:endParaRPr lang="en-US" sz="4000" b="1" i="1" u="sng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95536" y="1268760"/>
            <a:ext cx="4563552" cy="500017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/>
              <a:t>Urban floods (especially </a:t>
            </a:r>
            <a:r>
              <a:rPr lang="en-GB" dirty="0" smtClean="0"/>
              <a:t>from combined </a:t>
            </a:r>
            <a:r>
              <a:rPr lang="en-GB" dirty="0"/>
              <a:t>sewers) contain high levels of pathogens and other harmful bacteria</a:t>
            </a:r>
          </a:p>
          <a:p>
            <a:pPr lvl="1">
              <a:defRPr/>
            </a:pPr>
            <a:r>
              <a:rPr lang="en-GB" dirty="0"/>
              <a:t>Direct and indirect contamination </a:t>
            </a:r>
            <a:r>
              <a:rPr lang="en-GB" dirty="0" smtClean="0"/>
              <a:t>risk</a:t>
            </a:r>
          </a:p>
          <a:p>
            <a:pPr>
              <a:defRPr/>
            </a:pPr>
            <a:r>
              <a:rPr lang="en-GB" dirty="0" smtClean="0"/>
              <a:t>Modelling tools starting to be developed to predict infection risk </a:t>
            </a:r>
          </a:p>
          <a:p>
            <a:pPr lvl="1"/>
            <a:r>
              <a:rPr lang="en-GB" dirty="0" smtClean="0"/>
              <a:t>Is this a good idea?</a:t>
            </a:r>
          </a:p>
          <a:p>
            <a:pPr lvl="1"/>
            <a:r>
              <a:rPr lang="en-GB" dirty="0" smtClean="0"/>
              <a:t>Calibration data?</a:t>
            </a:r>
          </a:p>
          <a:p>
            <a:pPr lvl="1"/>
            <a:endParaRPr lang="en-GB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3" t="20349" r="38801" b="46970"/>
          <a:stretch/>
        </p:blipFill>
        <p:spPr bwMode="auto">
          <a:xfrm>
            <a:off x="4994605" y="4299120"/>
            <a:ext cx="3735389" cy="199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553004" y="6268930"/>
            <a:ext cx="2979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Madsen et al,  ICUD (2017)</a:t>
            </a:r>
            <a:endParaRPr lang="en-GB" dirty="0"/>
          </a:p>
        </p:txBody>
      </p:sp>
      <p:pic>
        <p:nvPicPr>
          <p:cNvPr id="2050" name="Picture 2" descr="Image result for urban floods u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894" y="1233873"/>
            <a:ext cx="3146212" cy="234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994618" y="3538012"/>
            <a:ext cx="42924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/>
              <a:t>“England is the home of rain. It is traditional. That’s why you should always carry an umbrella”.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96895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332656"/>
            <a:ext cx="85430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000" b="1" i="1" u="sng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Mixing / Transport in Floodwater</a:t>
            </a:r>
            <a:endParaRPr lang="en-US" sz="4000" b="1" i="1" u="sng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07504" y="1189237"/>
            <a:ext cx="4896544" cy="56687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2D (depth averaged) ADE used to describe evolution of concentration distribution</a:t>
            </a:r>
          </a:p>
          <a:p>
            <a:pPr lvl="1"/>
            <a:r>
              <a:rPr lang="en-GB" dirty="0" smtClean="0"/>
              <a:t>Rivers / Surface Waters </a:t>
            </a:r>
          </a:p>
          <a:p>
            <a:r>
              <a:rPr lang="en-GB" dirty="0" smtClean="0"/>
              <a:t>Little data on performance or for calibration at low flow depths/ flood conditions</a:t>
            </a:r>
          </a:p>
          <a:p>
            <a:r>
              <a:rPr lang="en-GB" dirty="0" smtClean="0"/>
              <a:t>Diffusivity terms?</a:t>
            </a:r>
          </a:p>
          <a:p>
            <a:pPr lvl="1"/>
            <a:r>
              <a:rPr lang="en-GB" dirty="0" err="1" smtClean="0"/>
              <a:t>Dx</a:t>
            </a:r>
            <a:r>
              <a:rPr lang="en-GB" dirty="0" smtClean="0"/>
              <a:t> = 5.93hu*? </a:t>
            </a:r>
            <a:r>
              <a:rPr lang="en-GB" dirty="0" err="1" smtClean="0"/>
              <a:t>Dy</a:t>
            </a:r>
            <a:r>
              <a:rPr lang="en-GB" dirty="0" smtClean="0"/>
              <a:t> = ?</a:t>
            </a:r>
          </a:p>
          <a:p>
            <a:r>
              <a:rPr lang="en-GB" dirty="0" smtClean="0"/>
              <a:t>Field experiments are challenging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019165"/>
            <a:ext cx="4067945" cy="3001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24128" y="5805264"/>
            <a:ext cx="3744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/>
              <a:t>Experimental data on transverse diffusivity vs aspect ratio in straight lab channels (Rutherford 94) </a:t>
            </a:r>
            <a:endParaRPr lang="en-GB" i="1" dirty="0"/>
          </a:p>
        </p:txBody>
      </p:sp>
      <p:pic>
        <p:nvPicPr>
          <p:cNvPr id="1027" name="Picture 3" descr="C:\Users\ci1jds\Downloads\543698304499712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81" b="34410"/>
          <a:stretch/>
        </p:blipFill>
        <p:spPr bwMode="auto">
          <a:xfrm>
            <a:off x="5480938" y="1189237"/>
            <a:ext cx="3343275" cy="1805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644008" y="293801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i="1" dirty="0" smtClean="0"/>
              <a:t>2D ADE for overland flow (Yan + </a:t>
            </a:r>
            <a:r>
              <a:rPr lang="en-GB" i="1" dirty="0" err="1" smtClean="0"/>
              <a:t>Kahawita</a:t>
            </a:r>
            <a:r>
              <a:rPr lang="en-GB" i="1" dirty="0" smtClean="0"/>
              <a:t>, 07)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48715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49458"/>
            <a:ext cx="4978896" cy="5400600"/>
          </a:xfrm>
        </p:spPr>
        <p:txBody>
          <a:bodyPr>
            <a:normAutofit/>
          </a:bodyPr>
          <a:lstStyle/>
          <a:p>
            <a:r>
              <a:rPr lang="en-GB" dirty="0" smtClean="0"/>
              <a:t>4 X 8 m ‘surface’</a:t>
            </a:r>
          </a:p>
          <a:p>
            <a:pPr lvl="1"/>
            <a:r>
              <a:rPr lang="en-GB" dirty="0" smtClean="0"/>
              <a:t>Surface input</a:t>
            </a:r>
          </a:p>
          <a:p>
            <a:pPr lvl="1"/>
            <a:r>
              <a:rPr lang="en-GB" dirty="0" smtClean="0"/>
              <a:t>Sewer surcharge via manhole</a:t>
            </a:r>
          </a:p>
          <a:p>
            <a:r>
              <a:rPr lang="en-GB" dirty="0" smtClean="0"/>
              <a:t>Real time control/measurement</a:t>
            </a:r>
          </a:p>
          <a:p>
            <a:pPr lvl="1"/>
            <a:r>
              <a:rPr lang="en-GB" dirty="0" smtClean="0"/>
              <a:t>Flow </a:t>
            </a:r>
          </a:p>
          <a:p>
            <a:pPr lvl="1"/>
            <a:r>
              <a:rPr lang="en-GB" dirty="0" smtClean="0"/>
              <a:t>Depth</a:t>
            </a:r>
          </a:p>
          <a:p>
            <a:r>
              <a:rPr lang="en-GB" dirty="0" smtClean="0"/>
              <a:t>2D velocity via </a:t>
            </a:r>
            <a:r>
              <a:rPr lang="en-GB" dirty="0" err="1" smtClean="0"/>
              <a:t>sPIV</a:t>
            </a:r>
            <a:endParaRPr lang="en-GB" dirty="0" smtClean="0"/>
          </a:p>
          <a:p>
            <a:r>
              <a:rPr lang="en-GB" dirty="0" smtClean="0"/>
              <a:t>Installation of obstructions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0" y="152860"/>
            <a:ext cx="85430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000" b="1" i="1" u="sng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Facility and Instrumentation</a:t>
            </a:r>
            <a:endParaRPr lang="en-US" sz="4000" b="1" i="1" u="sng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789040"/>
            <a:ext cx="3404625" cy="2553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25401" y="6211669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Velocities around inlet grate, Martins et al. (2018)</a:t>
            </a:r>
            <a:endParaRPr lang="en-GB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192" y="1066800"/>
            <a:ext cx="5010897" cy="2722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15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049" y="1052736"/>
            <a:ext cx="4474840" cy="5472608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Planar Conc. Analysis system</a:t>
            </a:r>
          </a:p>
          <a:p>
            <a:r>
              <a:rPr lang="en-GB" dirty="0" smtClean="0"/>
              <a:t>Soluble traceable dye</a:t>
            </a:r>
          </a:p>
          <a:p>
            <a:pPr lvl="1"/>
            <a:r>
              <a:rPr lang="en-GB" dirty="0" smtClean="0"/>
              <a:t>Injected into sewer flow</a:t>
            </a:r>
          </a:p>
          <a:p>
            <a:r>
              <a:rPr lang="en-GB" dirty="0" smtClean="0"/>
              <a:t>Calibration of observed light intensity vs concentration over whole surface </a:t>
            </a:r>
          </a:p>
          <a:p>
            <a:pPr lvl="1"/>
            <a:r>
              <a:rPr lang="en-GB" dirty="0" smtClean="0"/>
              <a:t>For each depth</a:t>
            </a:r>
          </a:p>
          <a:p>
            <a:pPr lvl="1"/>
            <a:r>
              <a:rPr lang="en-GB" dirty="0" smtClean="0"/>
              <a:t>Validated vs point measurement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0" y="152860"/>
            <a:ext cx="85430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000" b="1" i="1" u="sng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Facility and Instrumentation</a:t>
            </a:r>
            <a:endParaRPr lang="en-US" sz="4000" b="1" i="1" u="sng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35250" y="1052736"/>
            <a:ext cx="3395028" cy="20082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27277316"/>
              </p:ext>
            </p:extLst>
          </p:nvPr>
        </p:nvGraphicFramePr>
        <p:xfrm>
          <a:off x="6660232" y="3060998"/>
          <a:ext cx="2664296" cy="16641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2" descr="https://lh3.googleusercontent.com/FmLqecR3ppWiZgAfbOqn3i2IVxjAIgZbQrzVxFYOhwcZ9ySwUxH78ZR9hiK0f26sc97iFLMwO7M4z_4o6UigNQT_H7O33CoKSftFXVm5OV_7SSmY7Ev3uhxB5dV1n4PFqe19IbfTEo83Wd8K9BEqEyijqERy_OsOKddTFjcTmLaF-Ihht025g0G7y8CCvT6Vst3PTPQIzjAlxqMmlJZ3VzCdsHIwWkeKk51-v41ooJ3vM1KfgcYGmhpg145S2v7w66aVPUBphQBbmOht80269ISEAc8lnSLCOIlNJzxvg1gR8x6pJyLbCT7HG1mohFkrNCT3s0V4XbHKsdBYX-fzxRsSXNR7qsHmzpEcb8t2RtxQjQSVe-MRz7kjxuIQESwgmaTd3jeTAFUYQTotRMrfNoemAfCIFCeeF4a_iP67m26Rm9YfLwWT0HhendS9OuHmjVPphGXSxLHZ4vsvVLhDTofgs0f_1QbkDM61FdIFrkKKAPoVX0hDckoF8zbzXaGyx8FWMBwrDixB59hzEaz1jpse58xjHWK5lKHe_nDqtrqR--ek7fOLfe6g1X8mD4o1dK2oG3nEEIGV63NwxUa1ObWgGY5BQpQ2w3MYt9w=w1160-h870-n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365104"/>
            <a:ext cx="2946053" cy="220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53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-896938" y="-171400"/>
            <a:ext cx="10691813" cy="1143001"/>
          </a:xfrm>
        </p:spPr>
        <p:txBody>
          <a:bodyPr>
            <a:normAutofit/>
          </a:bodyPr>
          <a:lstStyle/>
          <a:p>
            <a:r>
              <a:rPr lang="en-US" sz="3600" b="1" i="1" u="sng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configurations (from upstream)</a:t>
            </a:r>
            <a:endParaRPr lang="en-GB" altLang="en-US" sz="3600" dirty="0" smtClean="0"/>
          </a:p>
        </p:txBody>
      </p:sp>
      <p:pic>
        <p:nvPicPr>
          <p:cNvPr id="5427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684213"/>
            <a:ext cx="2220913" cy="296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513" y="684213"/>
            <a:ext cx="2220912" cy="296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13" y="684213"/>
            <a:ext cx="2212975" cy="294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" y="3770313"/>
            <a:ext cx="2211388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513" y="3795713"/>
            <a:ext cx="2211387" cy="294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13" y="3822700"/>
            <a:ext cx="2173287" cy="289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 flipV="1">
            <a:off x="8675688" y="2205038"/>
            <a:ext cx="0" cy="2879725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805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est180.avi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9450.5968" end="16399.526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45963" y="1323369"/>
            <a:ext cx="6034087" cy="4525963"/>
          </a:xfrm>
        </p:spPr>
      </p:pic>
      <p:sp>
        <p:nvSpPr>
          <p:cNvPr id="6" name="TextBox 5"/>
          <p:cNvSpPr txBox="1"/>
          <p:nvPr/>
        </p:nvSpPr>
        <p:spPr>
          <a:xfrm>
            <a:off x="3131840" y="141277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(cm)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364088" y="5085184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(cm)</a:t>
            </a:r>
            <a:endParaRPr lang="en-GB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764704" y="180368"/>
            <a:ext cx="10691813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b="1" i="1" u="sng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Results</a:t>
            </a:r>
            <a:endParaRPr lang="en-GB" altLang="en-US" sz="36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5688124" y="1458942"/>
            <a:ext cx="37444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Upstream depth = 20mm</a:t>
            </a:r>
          </a:p>
          <a:p>
            <a:r>
              <a:rPr lang="en-GB" dirty="0" smtClean="0"/>
              <a:t>Upstream mean velocity = 0.11m/s</a:t>
            </a:r>
          </a:p>
          <a:p>
            <a:endParaRPr lang="en-GB" dirty="0"/>
          </a:p>
          <a:p>
            <a:r>
              <a:rPr lang="en-GB" dirty="0" smtClean="0"/>
              <a:t>Manhole diameter 0.24m</a:t>
            </a:r>
          </a:p>
          <a:p>
            <a:r>
              <a:rPr lang="en-GB" dirty="0" smtClean="0"/>
              <a:t>Max surcharge = 3.1 l/s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569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9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1764704" y="180368"/>
            <a:ext cx="10691813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b="1" i="1" u="sng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modelling</a:t>
            </a:r>
            <a:endParaRPr lang="en-GB" altLang="en-US" sz="3600" dirty="0" smtClean="0"/>
          </a:p>
        </p:txBody>
      </p:sp>
      <p:pic>
        <p:nvPicPr>
          <p:cNvPr id="2" name="3D_171_v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146" end="176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79768" y="2132856"/>
            <a:ext cx="6228527" cy="461843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23369"/>
            <a:ext cx="3923928" cy="5427919"/>
          </a:xfrm>
        </p:spPr>
        <p:txBody>
          <a:bodyPr>
            <a:normAutofit/>
          </a:bodyPr>
          <a:lstStyle/>
          <a:p>
            <a:r>
              <a:rPr lang="en-GB" dirty="0" smtClean="0"/>
              <a:t>2D SWE with Advection/Diffusion terms</a:t>
            </a:r>
          </a:p>
          <a:p>
            <a:r>
              <a:rPr lang="en-GB" dirty="0" smtClean="0"/>
              <a:t>SWE validated vs hydraulic data </a:t>
            </a:r>
          </a:p>
          <a:p>
            <a:r>
              <a:rPr lang="en-GB" dirty="0" smtClean="0"/>
              <a:t>ADE validated against analytical solution</a:t>
            </a:r>
          </a:p>
          <a:p>
            <a:pPr lvl="1"/>
            <a:r>
              <a:rPr lang="en-GB" dirty="0" err="1" smtClean="0"/>
              <a:t>Dx</a:t>
            </a:r>
            <a:r>
              <a:rPr lang="en-GB" dirty="0" smtClean="0"/>
              <a:t> = 5.93hu*</a:t>
            </a:r>
          </a:p>
          <a:p>
            <a:pPr lvl="1"/>
            <a:r>
              <a:rPr lang="en-GB" dirty="0" err="1" smtClean="0"/>
              <a:t>Dy</a:t>
            </a:r>
            <a:r>
              <a:rPr lang="en-GB" dirty="0" smtClean="0"/>
              <a:t> = 0.15hu*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548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675</Words>
  <Application>Microsoft Office PowerPoint</Application>
  <PresentationFormat>On-screen Show (4:3)</PresentationFormat>
  <Paragraphs>96</Paragraphs>
  <Slides>12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Office Theme</vt:lpstr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configurations (from upstream)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ci1jds</dc:creator>
  <cp:lastModifiedBy>cip10mr</cp:lastModifiedBy>
  <cp:revision>38</cp:revision>
  <dcterms:created xsi:type="dcterms:W3CDTF">2018-09-18T09:51:51Z</dcterms:created>
  <dcterms:modified xsi:type="dcterms:W3CDTF">2018-10-15T11:57:09Z</dcterms:modified>
</cp:coreProperties>
</file>