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256" r:id="rId2"/>
    <p:sldId id="278" r:id="rId3"/>
    <p:sldId id="279" r:id="rId4"/>
    <p:sldId id="289" r:id="rId5"/>
    <p:sldId id="257" r:id="rId6"/>
    <p:sldId id="262" r:id="rId7"/>
    <p:sldId id="282" r:id="rId8"/>
    <p:sldId id="298" r:id="rId9"/>
    <p:sldId id="259" r:id="rId10"/>
    <p:sldId id="258" r:id="rId11"/>
    <p:sldId id="290" r:id="rId12"/>
    <p:sldId id="271" r:id="rId13"/>
    <p:sldId id="277" r:id="rId14"/>
    <p:sldId id="299" r:id="rId15"/>
    <p:sldId id="300" r:id="rId16"/>
    <p:sldId id="301" r:id="rId17"/>
    <p:sldId id="261" r:id="rId18"/>
    <p:sldId id="270" r:id="rId19"/>
    <p:sldId id="260" r:id="rId20"/>
    <p:sldId id="272" r:id="rId21"/>
    <p:sldId id="281" r:id="rId22"/>
    <p:sldId id="273" r:id="rId23"/>
    <p:sldId id="275" r:id="rId24"/>
    <p:sldId id="268" r:id="rId25"/>
    <p:sldId id="283" r:id="rId26"/>
    <p:sldId id="284" r:id="rId27"/>
    <p:sldId id="285" r:id="rId28"/>
    <p:sldId id="286" r:id="rId29"/>
    <p:sldId id="269" r:id="rId30"/>
    <p:sldId id="264" r:id="rId31"/>
    <p:sldId id="265" r:id="rId32"/>
    <p:sldId id="287" r:id="rId33"/>
    <p:sldId id="292" r:id="rId34"/>
    <p:sldId id="293" r:id="rId35"/>
    <p:sldId id="294" r:id="rId36"/>
    <p:sldId id="295" r:id="rId37"/>
    <p:sldId id="296" r:id="rId38"/>
    <p:sldId id="297" r:id="rId39"/>
    <p:sldId id="276" r:id="rId40"/>
    <p:sldId id="267" r:id="rId41"/>
    <p:sldId id="288" r:id="rId42"/>
    <p:sldId id="266" r:id="rId4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3" autoAdjust="0"/>
    <p:restoredTop sz="69395" autoAdjust="0"/>
  </p:normalViewPr>
  <p:slideViewPr>
    <p:cSldViewPr snapToGrid="0">
      <p:cViewPr>
        <p:scale>
          <a:sx n="80" d="100"/>
          <a:sy n="80" d="100"/>
        </p:scale>
        <p:origin x="-672" y="-78"/>
      </p:cViewPr>
      <p:guideLst>
        <p:guide orient="horz" pos="2160"/>
        <p:guide pos="3840"/>
      </p:guideLst>
    </p:cSldViewPr>
  </p:slideViewPr>
  <p:notesTextViewPr>
    <p:cViewPr>
      <p:scale>
        <a:sx n="1" d="1"/>
        <a:sy n="1" d="1"/>
      </p:scale>
      <p:origin x="0" y="5790"/>
    </p:cViewPr>
  </p:notesTextViewPr>
  <p:notesViewPr>
    <p:cSldViewPr snapToGrid="0">
      <p:cViewPr>
        <p:scale>
          <a:sx n="70" d="100"/>
          <a:sy n="70" d="100"/>
        </p:scale>
        <p:origin x="-3246" y="870"/>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722FE27-AF3B-49B7-93E7-872F6163B9BB}" type="datetimeFigureOut">
              <a:rPr lang="en-GB" smtClean="0"/>
              <a:pPr/>
              <a:t>22/08/2017</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39D4A3B-3FF6-4801-8087-036DAC8C6D75}" type="slidenum">
              <a:rPr lang="en-GB" smtClean="0"/>
              <a:pPr/>
              <a:t>‹#›</a:t>
            </a:fld>
            <a:endParaRPr lang="en-GB"/>
          </a:p>
        </p:txBody>
      </p:sp>
    </p:spTree>
    <p:extLst>
      <p:ext uri="{BB962C8B-B14F-4D97-AF65-F5344CB8AC3E}">
        <p14:creationId xmlns:p14="http://schemas.microsoft.com/office/powerpoint/2010/main" xmlns="" val="3846451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Throwing_Like_a_Girl:_A_Phenomenology_of_Feminine_Body_Comportment_Motility_and_Spatialit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www.equalitynow.org/content/penal-code-1" TargetMode="External"/><Relationship Id="rId13" Type="http://schemas.openxmlformats.org/officeDocument/2006/relationships/hyperlink" Target="http://www.equalitynow.org/content/civil-code-republic-guinea" TargetMode="External"/><Relationship Id="rId18" Type="http://schemas.openxmlformats.org/officeDocument/2006/relationships/hyperlink" Target="http://www.equalitynow.org/content/immigration-and-nationality-act" TargetMode="External"/><Relationship Id="rId3" Type="http://schemas.openxmlformats.org/officeDocument/2006/relationships/hyperlink" Target="http://www.equalitynow.org/content/criminal-code" TargetMode="External"/><Relationship Id="rId7" Type="http://schemas.openxmlformats.org/officeDocument/2006/relationships/hyperlink" Target="http://www.equalitynow.org/content/penal-code-no-58-1937" TargetMode="External"/><Relationship Id="rId12" Type="http://schemas.openxmlformats.org/officeDocument/2006/relationships/hyperlink" Target="http://www.equalitynow.org/content/civil-status-registration-ordinance-no-81-02-29-june-1981" TargetMode="External"/><Relationship Id="rId17" Type="http://schemas.openxmlformats.org/officeDocument/2006/relationships/hyperlink" Target="http://www.equalitynow.org/content/resolution-no-162-25-february-2000-and-labor-code-federal-law-no-197-fz-2001" TargetMode="External"/><Relationship Id="rId2" Type="http://schemas.openxmlformats.org/officeDocument/2006/relationships/slide" Target="../slides/slide13.xml"/><Relationship Id="rId16" Type="http://schemas.openxmlformats.org/officeDocument/2006/relationships/hyperlink" Target="http://www.equalitynow.org/content/labour-act-1994" TargetMode="External"/><Relationship Id="rId1" Type="http://schemas.openxmlformats.org/officeDocument/2006/relationships/notesMaster" Target="../notesMasters/notesMaster1.xml"/><Relationship Id="rId6" Type="http://schemas.openxmlformats.org/officeDocument/2006/relationships/hyperlink" Target="http://www.equalitynow.org/content/personal-status-code-1956" TargetMode="External"/><Relationship Id="rId11" Type="http://schemas.openxmlformats.org/officeDocument/2006/relationships/hyperlink" Target="http://www.equalitynow.org/content/law-no-2011-%E2%80%93-087-december-30-2011-relating-code-persons-and-family" TargetMode="External"/><Relationship Id="rId5" Type="http://schemas.openxmlformats.org/officeDocument/2006/relationships/hyperlink" Target="http://www.equalitynow.org/content/fatwa-women%E2%80%99s-driving-automobiles-shaikh-abdel-aziz-bin-abdallah-bin-baz-1990" TargetMode="External"/><Relationship Id="rId15" Type="http://schemas.openxmlformats.org/officeDocument/2006/relationships/hyperlink" Target="http://www.worldbank.org/en/news/opinion/2015/09/10/discriminating-against-women-keeps-countries-poorer" TargetMode="External"/><Relationship Id="rId10" Type="http://schemas.openxmlformats.org/officeDocument/2006/relationships/hyperlink" Target="http://www.equalitynow.org/content/rabbinical-courts-jurisdiction-marriage-and-divorce-law-5713-1953" TargetMode="External"/><Relationship Id="rId4" Type="http://schemas.openxmlformats.org/officeDocument/2006/relationships/hyperlink" Target="http://www.equalitynow.org/content/penal-code" TargetMode="External"/><Relationship Id="rId9" Type="http://schemas.openxmlformats.org/officeDocument/2006/relationships/hyperlink" Target="http://www.equalitynow.org/content/islamic-penal-code-2013-books-i-ii-and-v" TargetMode="External"/><Relationship Id="rId14" Type="http://schemas.openxmlformats.org/officeDocument/2006/relationships/hyperlink" Target="http://wbl.worldbank.org/~/media/WBG/WBL/Documents/Reports/2016/Women-Business-and-the-Law-2016.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go.redirectingat.com/?id=74679X1524629&amp;sref=https://www.buzzfeed.com/krystieyandoli/if-men-in-politics-were-described-like-women-in-politics&amp;url=http://www.washingtonpost.com/wp-dyn/content/article/2007/07/19/AR2007071902668.html&amp;xcust=3499613|BFLITE&amp;xs=1" TargetMode="External"/><Relationship Id="rId13" Type="http://schemas.openxmlformats.org/officeDocument/2006/relationships/hyperlink" Target="https://go.redirectingat.com/?id=74679X1524629&amp;sref=https://www.buzzfeed.com/krystieyandoli/if-men-in-politics-were-described-like-women-in-politics&amp;url=http://www.nytimes.com/2007/09/28/us/politics/28web-healy.html&amp;xcust=3499613|BFLITE&amp;xs=1" TargetMode="External"/><Relationship Id="rId18" Type="http://schemas.openxmlformats.org/officeDocument/2006/relationships/hyperlink" Target="https://go.redirectingat.com/?id=74679X1524629&amp;sref=https://www.buzzfeed.com/krystieyandoli/if-men-in-politics-were-described-like-women-in-politics&amp;url=https://twitter.com/alexwagner/status/428370707399966720&amp;xcust=3499613|BFLITE&amp;xs=1" TargetMode="External"/><Relationship Id="rId3" Type="http://schemas.openxmlformats.org/officeDocument/2006/relationships/hyperlink" Target="http://money.cnn.com/2015/09/09/media/donald-trump-rolling-stone-carly-fiorina/" TargetMode="External"/><Relationship Id="rId7" Type="http://schemas.openxmlformats.org/officeDocument/2006/relationships/hyperlink" Target="https://go.redirectingat.com/?id=74679X1524629&amp;sref=https://www.buzzfeed.com/krystieyandoli/if-men-in-politics-were-described-like-women-in-politics&amp;url=http://wmc.3cdn.net/d70ffb626bbc4b58d8_ecm6vgfl1.pdf&amp;xcust=3499613|BFLITE&amp;xs=1" TargetMode="External"/><Relationship Id="rId12" Type="http://schemas.openxmlformats.org/officeDocument/2006/relationships/hyperlink" Target="http://www.buzzfeed.com/andrewkaczynski/tom-harkin-dont-be-fooled-because-joni-ernst-is-really-attra" TargetMode="External"/><Relationship Id="rId17" Type="http://schemas.openxmlformats.org/officeDocument/2006/relationships/hyperlink" Target="https://go.redirectingat.com/?id=74679X1524629&amp;sref=https://www.buzzfeed.com/krystieyandoli/if-men-in-politics-were-described-like-women-in-politics&amp;url=http://www.lamonitor.com/content/fight-governor&amp;xcust=3499613|BFLITE&amp;xs=1" TargetMode="External"/><Relationship Id="rId2" Type="http://schemas.openxmlformats.org/officeDocument/2006/relationships/slide" Target="../slides/slide17.xml"/><Relationship Id="rId16" Type="http://schemas.openxmlformats.org/officeDocument/2006/relationships/hyperlink" Target="https://go.redirectingat.com/?id=74679X1524629&amp;sref=https://www.buzzfeed.com/krystieyandoli/if-men-in-politics-were-described-like-women-in-politics&amp;url=http://www.nytimes.com/2013/03/26/nyregion/in-private-quinn-displays-a-volatile-side.html?pagewanted=2&amp;_r=0&amp;smid=tw-share&amp;pagewanted=all&amp;xcust=3499613|BFLITE&amp;xs=1" TargetMode="External"/><Relationship Id="rId20" Type="http://schemas.openxmlformats.org/officeDocument/2006/relationships/hyperlink" Target="https://go.redirectingat.com/?id=74679X1524629&amp;sref=https://www.buzzfeed.com/krystieyandoli/if-men-in-politics-were-described-like-women-in-politics&amp;url=http://thinkprogress.org/politics/2010/04/23/93148/sutton-kitchen/&amp;xcust=3499613|BFLITE&amp;xs=1" TargetMode="External"/><Relationship Id="rId1" Type="http://schemas.openxmlformats.org/officeDocument/2006/relationships/notesMaster" Target="../notesMasters/notesMaster1.xml"/><Relationship Id="rId6" Type="http://schemas.openxmlformats.org/officeDocument/2006/relationships/hyperlink" Target="https://go.redirectingat.com/?id=74679X1524629&amp;sref=https://www.buzzfeed.com/krystieyandoli/if-men-in-politics-were-described-like-women-in-politics&amp;url=http://mediamatters.org/research/2008/01/04/fox-news-graphic-rudov-clintons-nagging-voice-i/142056&amp;xcust=3499613|BFLITE&amp;xs=1" TargetMode="External"/><Relationship Id="rId11" Type="http://schemas.openxmlformats.org/officeDocument/2006/relationships/hyperlink" Target="https://go.redirectingat.com/?id=74679X1524629&amp;sref=https://www.buzzfeed.com/krystieyandoli/if-men-in-politics-were-described-like-women-in-politics&amp;url=http://www.alternet.org/speakeasy/2010/10/05/take-back-the-mic-condemn-sexist-media-treatment-of-politicians&amp;xcust=3499613|BFLITE&amp;xs=1" TargetMode="External"/><Relationship Id="rId5" Type="http://schemas.openxmlformats.org/officeDocument/2006/relationships/hyperlink" Target="https://go.redirectingat.com/?id=74679X1524629&amp;sref=https://www.buzzfeed.com/krystieyandoli/if-men-in-politics-were-described-like-women-in-politics&amp;url=http://thinkprogress.org/election/2014/06/18/3450175/how-to-interview-a-female-candidate-without-being-sexist/&amp;xcust=3499613|BFLITE&amp;xs=1" TargetMode="External"/><Relationship Id="rId15" Type="http://schemas.openxmlformats.org/officeDocument/2006/relationships/hyperlink" Target="https://go.redirectingat.com/?id=74679X1524629&amp;sref=https://www.buzzfeed.com/krystieyandoli/if-men-in-politics-were-described-like-women-in-politics&amp;url=http://www.salon.com/2008/05/28/sexism_sells/&amp;xcust=3499613|BFLITE&amp;xs=1" TargetMode="External"/><Relationship Id="rId10" Type="http://schemas.openxmlformats.org/officeDocument/2006/relationships/hyperlink" Target="https://go.redirectingat.com/?id=74679X1524629&amp;sref=https://www.buzzfeed.com/krystieyandoli/if-men-in-politics-were-described-like-women-in-politics&amp;url=http://mediamatters.org/research/2008/01/23/all-male-morning-joe-panel-laughed-as-barnicle/142264&amp;xcust=3499613|BFLITE&amp;xs=1" TargetMode="External"/><Relationship Id="rId19" Type="http://schemas.openxmlformats.org/officeDocument/2006/relationships/hyperlink" Target="https://go.redirectingat.com/?id=74679X1524629&amp;sref=https://www.buzzfeed.com/krystieyandoli/if-men-in-politics-were-described-like-women-in-politics&amp;url=http://www.washingtonpost.com/lifestyle/style/nikki-haley-south-carolinas-hard-charging-gop-governor/2011/11/28/gIQA10vhwO_story.html&amp;xcust=3499613|BFLITE&amp;xs=1" TargetMode="External"/><Relationship Id="rId4" Type="http://schemas.openxmlformats.org/officeDocument/2006/relationships/hyperlink" Target="http://publicreligion.org/research/2016/04/prri-atlantic-2016-survey/" TargetMode="External"/><Relationship Id="rId9" Type="http://schemas.openxmlformats.org/officeDocument/2006/relationships/hyperlink" Target="https://go.redirectingat.com/?id=74679X1524629&amp;sref=https://www.buzzfeed.com/krystieyandoli/if-men-in-politics-were-described-like-women-in-politics&amp;url=http://www.change.org/p/tell-the-chicago-sun-times-that-sexism-has-no-place-in-their-political-coverage&amp;xcust=3499613|BFLITE&amp;xs=1" TargetMode="External"/><Relationship Id="rId14" Type="http://schemas.openxmlformats.org/officeDocument/2006/relationships/hyperlink" Target="https://go.redirectingat.com/?id=74679X1524629&amp;sref=https://www.buzzfeed.com/krystieyandoli/if-men-in-politics-were-described-like-women-in-politics&amp;url=http://articles.latimes.com/2012/nov/18/opinion/la-oe-allen-palin-for-president-20121118&amp;xcust=3499613|BFLITE&amp;xs=1"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artsonline.monash.edu.au/thebordercrossingobservatory/files/2013/02/UNDPA-Women%E2%80%99s-Political-Participation-in-Asia-and-the-Pacific.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onlinelibrary.wiley.com/doi/10.1111/2041-9066.12094/ful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un.org/womenwatch/daw/beijing/platform/"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un.org/womenwatch/daw/csw/51sess.htm" TargetMode="External"/><Relationship Id="rId4" Type="http://schemas.openxmlformats.org/officeDocument/2006/relationships/hyperlink" Target="http://www.un.org/womenwatch/daw/followup/beijing+5.ht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wcettsociety.org.uk/Pages/News/Category/gender-pay-gap/"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n.wikipedia.org/wiki/Romanian_orphans" TargetMode="External"/><Relationship Id="rId3" Type="http://schemas.openxmlformats.org/officeDocument/2006/relationships/hyperlink" Target="https://www.theguardian.com/books/2017/feb/11/margaret-atwood-handmaids-tale-sales-trump" TargetMode="External"/><Relationship Id="rId7" Type="http://schemas.openxmlformats.org/officeDocument/2006/relationships/hyperlink" Target="http://www.slate.com/blogs/xx_factor/2016/09/06/phyllis_schlafly_is_doomed_to_represent_the_feminism_she_hated.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stylist.co.uk/life/female-genital-mutilation-time-to-take-a-stand" TargetMode="External"/><Relationship Id="rId5" Type="http://schemas.openxmlformats.org/officeDocument/2006/relationships/hyperlink" Target="http://www.irishcentral.com/news/2000-irish-children-were-illegally-adopted-in-us-from-magdalene-laundries-189789961-237563011" TargetMode="External"/><Relationship Id="rId4" Type="http://schemas.openxmlformats.org/officeDocument/2006/relationships/hyperlink" Target="https://www.creativespirits.info/aboriginalculture/politics/a-guide-to-australias-stolen-generations" TargetMode="External"/><Relationship Id="rId9" Type="http://schemas.openxmlformats.org/officeDocument/2006/relationships/hyperlink" Target="https://en.wikipedia.org/wiki/Romanian_Revolution_of_198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huffingtonpost.com/entry/in-arkansas-women-now-need-permission-from-men-to-get-abortions_us_59637d02e4b02e9bdb0e17bb"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legislature.ohio.gov/legislation/legislation-summary?id=GA132-SB-145" TargetMode="External"/><Relationship Id="rId5" Type="http://schemas.openxmlformats.org/officeDocument/2006/relationships/hyperlink" Target="https://www.guttmacher.org/fact-sheet/state-facts-about-abortion-arkansas" TargetMode="External"/><Relationship Id="rId4" Type="http://schemas.openxmlformats.org/officeDocument/2006/relationships/hyperlink" Target="http://www.independent.co.uk/News/world/americas/women-arkansas-abortion-men-permission-male-us-pro-choice-life-planned-parenthood-termination-a7834861.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Offences_against_the_Person_Act_1861"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n.wikipedia.org/wiki/Abortion_in_the_United_Kingdom"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ndex.php?title=Infant_Life_Preservation_Act_1929&amp;action=edit&amp;redlink=1"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en.wikipedia.org/wiki/Abortion_in_the_United_Kingdom"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Abortion_in_the_United_Kingdom"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en.wikipedia.org/wiki/Article_8_of_the_European_Convention_on_Human_Rights" TargetMode="External"/><Relationship Id="rId5" Type="http://schemas.openxmlformats.org/officeDocument/2006/relationships/hyperlink" Target="https://en.wikipedia.org/wiki/Human_Rights_Act_1998" TargetMode="External"/><Relationship Id="rId4" Type="http://schemas.openxmlformats.org/officeDocument/2006/relationships/hyperlink" Target="https://en.wikipedia.org/wiki/Declaration_of_incompatibility"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www.wluml.org/action/international-statement-feminist-and-womens-organisations-very-limited-and-concerning-resul-1" TargetMode="External"/><Relationship Id="rId13" Type="http://schemas.openxmlformats.org/officeDocument/2006/relationships/hyperlink" Target="https://www.guttmacher.org/state-policy/explore/counseling-and-waiting-periods-abortion" TargetMode="External"/><Relationship Id="rId3" Type="http://schemas.openxmlformats.org/officeDocument/2006/relationships/hyperlink" Target="https://www.theguardian.com/global-development/2017/jan/26/global-gag-rule-jeopardises-asia-health-initiatives-campaigners-trump" TargetMode="External"/><Relationship Id="rId7" Type="http://schemas.openxmlformats.org/officeDocument/2006/relationships/hyperlink" Target="http://www.familyplanning2020.org/about" TargetMode="External"/><Relationship Id="rId12" Type="http://schemas.openxmlformats.org/officeDocument/2006/relationships/hyperlink" Target="https://www.theguardian.com/global-development/2017/mar/02/uk-donors-unite-us-global-gag-rule-shortfall-trump-she-decides-conference-brussels" TargetMode="External"/><Relationship Id="rId17" Type="http://schemas.openxmlformats.org/officeDocument/2006/relationships/hyperlink" Target="http://www.idahostatesman.com/news/politics-government/state-politics/article125859554.html?utm_content=buffer70e0f&amp;utm_medium=social&amp;utm_source=twitter.com&amp;utm_campaign=buffer" TargetMode="External"/><Relationship Id="rId2" Type="http://schemas.openxmlformats.org/officeDocument/2006/relationships/slide" Target="../slides/slide30.xml"/><Relationship Id="rId16" Type="http://schemas.openxmlformats.org/officeDocument/2006/relationships/hyperlink" Target="http://gpg.com/gpg-survey-trump-voters-december-2016/" TargetMode="External"/><Relationship Id="rId1" Type="http://schemas.openxmlformats.org/officeDocument/2006/relationships/notesMaster" Target="../notesMasters/notesMaster1.xml"/><Relationship Id="rId6" Type="http://schemas.openxmlformats.org/officeDocument/2006/relationships/hyperlink" Target="https://www.theguardian.com/world/2009/jan/23/barack-obama-foreign-abortion-aid" TargetMode="External"/><Relationship Id="rId11" Type="http://schemas.openxmlformats.org/officeDocument/2006/relationships/hyperlink" Target="https://www.theguardian.com/world/2017/jan/23/trump-abortion-gag-rule-international-ngo-funding" TargetMode="External"/><Relationship Id="rId5" Type="http://schemas.openxmlformats.org/officeDocument/2006/relationships/hyperlink" Target="https://www.guttmacher.org/gpr/2013/09/abortion-restrictions-us-foreign-aid-history-and-harms-helms-amendment" TargetMode="External"/><Relationship Id="rId15" Type="http://schemas.openxmlformats.org/officeDocument/2006/relationships/hyperlink" Target="https://www.bloomberg.com/politics/articles/2016-03-30/trump-says-abortion-ban-should-carry-punishment-for-women" TargetMode="External"/><Relationship Id="rId10" Type="http://schemas.openxmlformats.org/officeDocument/2006/relationships/hyperlink" Target="http://www.who.int/reproductivehealth/topics/fgm/prevalence/en/" TargetMode="External"/><Relationship Id="rId4" Type="http://schemas.openxmlformats.org/officeDocument/2006/relationships/hyperlink" Target="https://www.theguardian.com/global-development/global-gag-rule" TargetMode="External"/><Relationship Id="rId9" Type="http://schemas.openxmlformats.org/officeDocument/2006/relationships/hyperlink" Target="http://www.npwj.org/node/5986" TargetMode="External"/><Relationship Id="rId14" Type="http://schemas.openxmlformats.org/officeDocument/2006/relationships/hyperlink" Target="https://www.guttmacher.org/journals/psrh/2017/01/abortion-incidence-and-service-availability-united-states-2014"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theguardian.com/business/2017/jul/20/boots-faces-boycott-over-refusal-to-lower-cost-of-morning-after-pil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twitter.com/BootsUK"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theory.org.uk/ctr-fouc.htm"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culturalstudiesnow.blogspot.com/2011/07/judith-butler-gender-trouble-drag.html" TargetMode="External"/><Relationship Id="rId4" Type="http://schemas.openxmlformats.org/officeDocument/2006/relationships/hyperlink" Target="http://culturalstudiesnow.blogspot.com/2011/07/judith-butler-gender-trouble-gender.html"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www.theweek.co.uk/defence/51198/will-british-army-allow-women-serve-combat-roles" TargetMode="External"/><Relationship Id="rId3" Type="http://schemas.openxmlformats.org/officeDocument/2006/relationships/hyperlink" Target="http://greatbritishcommunity.org/gender-roles-for-children-does-education-support-traditional-gender-roles/" TargetMode="External"/><Relationship Id="rId7" Type="http://schemas.openxmlformats.org/officeDocument/2006/relationships/hyperlink" Target="http://www.fabianwomen.co.uk/wp-content/uploads/2013/02/FabianaSpring2013red.pdf"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smith-institute.org.uk/file/Women%20in%20SET.pdf" TargetMode="External"/><Relationship Id="rId5" Type="http://schemas.openxmlformats.org/officeDocument/2006/relationships/hyperlink" Target="http://www.thecrimson.com/article/2005/1/14/summers-comments-on-women-and-science/" TargetMode="External"/><Relationship Id="rId10" Type="http://schemas.openxmlformats.org/officeDocument/2006/relationships/hyperlink" Target="http://www.telegraph.co.uk/women/womens-politics/9709076/British-army-women-should-fight-their-way-to-the-front-line.html" TargetMode="External"/><Relationship Id="rId4" Type="http://schemas.openxmlformats.org/officeDocument/2006/relationships/hyperlink" Target="http://www.bbc.co.uk/programmes/b01pkh7r" TargetMode="External"/><Relationship Id="rId9" Type="http://schemas.openxmlformats.org/officeDocument/2006/relationships/hyperlink" Target="http://www.theguardian.com/uk/defence-and-security-blog/2013/jan/24/reason-and-uk-and-army-and-wom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Accounting" TargetMode="External"/><Relationship Id="rId13" Type="http://schemas.openxmlformats.org/officeDocument/2006/relationships/hyperlink" Target="https://en.wikipedia.org/wiki/Cook_(profession)" TargetMode="External"/><Relationship Id="rId18" Type="http://schemas.openxmlformats.org/officeDocument/2006/relationships/hyperlink" Target="https://en.wikipedia.org/wiki/Gender_inequality" TargetMode="External"/><Relationship Id="rId3" Type="http://schemas.openxmlformats.org/officeDocument/2006/relationships/hyperlink" Target="https://en.wikipedia.org/wiki/Gender_stereotypes" TargetMode="External"/><Relationship Id="rId7" Type="http://schemas.openxmlformats.org/officeDocument/2006/relationships/hyperlink" Target="https://en.wikipedia.org/wiki/Teaching" TargetMode="External"/><Relationship Id="rId12" Type="http://schemas.openxmlformats.org/officeDocument/2006/relationships/hyperlink" Target="https://en.wikipedia.org/wiki/Housekeeping" TargetMode="External"/><Relationship Id="rId17" Type="http://schemas.openxmlformats.org/officeDocument/2006/relationships/hyperlink" Target="https://en.wikipedia.org/wiki/Occupational_segregation" TargetMode="External"/><Relationship Id="rId2" Type="http://schemas.openxmlformats.org/officeDocument/2006/relationships/slide" Target="../slides/slide8.xml"/><Relationship Id="rId16" Type="http://schemas.openxmlformats.org/officeDocument/2006/relationships/hyperlink" Target="https://en.wikipedia.org/wiki/Nursing" TargetMode="External"/><Relationship Id="rId1" Type="http://schemas.openxmlformats.org/officeDocument/2006/relationships/notesMaster" Target="../notesMasters/notesMaster1.xml"/><Relationship Id="rId6" Type="http://schemas.openxmlformats.org/officeDocument/2006/relationships/hyperlink" Target="https://en.wikipedia.org/wiki/Midwifery" TargetMode="External"/><Relationship Id="rId11" Type="http://schemas.openxmlformats.org/officeDocument/2006/relationships/hyperlink" Target="https://en.wikipedia.org/wiki/Receptionist" TargetMode="External"/><Relationship Id="rId5" Type="http://schemas.openxmlformats.org/officeDocument/2006/relationships/hyperlink" Target="https://en.wikipedia.org/wiki/Femininity" TargetMode="External"/><Relationship Id="rId15" Type="http://schemas.openxmlformats.org/officeDocument/2006/relationships/hyperlink" Target="https://en.wikipedia.org/wiki/Social_work" TargetMode="External"/><Relationship Id="rId10" Type="http://schemas.openxmlformats.org/officeDocument/2006/relationships/hyperlink" Target="https://en.wikipedia.org/wiki/Cashier" TargetMode="External"/><Relationship Id="rId19" Type="http://schemas.openxmlformats.org/officeDocument/2006/relationships/hyperlink" Target="https://en.wikipedia.org/wiki/Gender_pay_gap" TargetMode="External"/><Relationship Id="rId4" Type="http://schemas.openxmlformats.org/officeDocument/2006/relationships/hyperlink" Target="https://en.wikipedia.org/wiki/Microaggression" TargetMode="External"/><Relationship Id="rId9" Type="http://schemas.openxmlformats.org/officeDocument/2006/relationships/hyperlink" Target="https://en.wikipedia.org/wiki/Data_entry_clerk" TargetMode="External"/><Relationship Id="rId14" Type="http://schemas.openxmlformats.org/officeDocument/2006/relationships/hyperlink" Target="https://en.wikipedia.org/wiki/Maid"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riticalmediaproject.org/cml/glossary/media/"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criticalmediaproject.org/cml/glossary/hierarchical/" TargetMode="External"/><Relationship Id="rId5" Type="http://schemas.openxmlformats.org/officeDocument/2006/relationships/hyperlink" Target="http://www.criticalmediaproject.org/cml/glossary/ideology/" TargetMode="External"/><Relationship Id="rId4" Type="http://schemas.openxmlformats.org/officeDocument/2006/relationships/hyperlink" Target="http://www.criticalmediaproject.org/cml/glossary/interse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712788"/>
            <a:ext cx="4919663" cy="2768600"/>
          </a:xfrm>
        </p:spPr>
      </p:sp>
      <p:sp>
        <p:nvSpPr>
          <p:cNvPr id="3" name="Notes Placeholder 2"/>
          <p:cNvSpPr>
            <a:spLocks noGrp="1"/>
          </p:cNvSpPr>
          <p:nvPr>
            <p:ph type="body" idx="1"/>
          </p:nvPr>
        </p:nvSpPr>
        <p:spPr>
          <a:xfrm>
            <a:off x="679768" y="3493171"/>
            <a:ext cx="5438140" cy="5440803"/>
          </a:xfrm>
        </p:spPr>
        <p:txBody>
          <a:bodyPr/>
          <a:lstStyle/>
          <a:p>
            <a:r>
              <a:rPr lang="en-GB" b="1" dirty="0"/>
              <a:t>Gender trouble/ troubling gender: gender assumptions and the role of patriarchy in contemporary and everyday politics.</a:t>
            </a:r>
            <a:endParaRPr lang="en-GB" dirty="0"/>
          </a:p>
          <a:p>
            <a:r>
              <a:rPr lang="en-GB" dirty="0"/>
              <a:t>The role of feminism and feminist discourses in our everyday lives has been both something to celebrate but has also been problematic. Whilst there has been a backlash against modern day feminism and what it represents, gendered ideals and practices are present in everyday life. Drawing on recent discussions in feminist geography, this discussion looks at the role of gender in politics- including recent political campaigns and more mundane elements of gender, sexism and the role of patriarchy which includes online discussion forums and campaigns regarding women’s reproductive rights. In looking at the connection between these debates, this event explores the question of ‘gender trouble’ and the continued role that assumptions about how different genders behave continue to be a prominent feature in our everyday lives.</a:t>
            </a:r>
          </a:p>
          <a:p>
            <a:endParaRPr lang="en-GB" dirty="0"/>
          </a:p>
          <a:p>
            <a:r>
              <a:rPr lang="en-GB" sz="1200" kern="1200" dirty="0">
                <a:solidFill>
                  <a:schemeClr val="tx1"/>
                </a:solidFill>
                <a:effectLst/>
                <a:latin typeface="+mn-lt"/>
                <a:ea typeface="+mn-ea"/>
                <a:cs typeface="+mn-cs"/>
              </a:rPr>
              <a:t>general advances in women’s position in the labour market in Europe, </a:t>
            </a:r>
            <a:r>
              <a:rPr lang="en-GB" sz="1200" kern="1200" dirty="0" smtClean="0">
                <a:solidFill>
                  <a:schemeClr val="tx1"/>
                </a:solidFill>
                <a:effectLst/>
                <a:latin typeface="+mn-lt"/>
                <a:ea typeface="+mn-ea"/>
                <a:cs typeface="+mn-cs"/>
              </a:rPr>
              <a:t>North America </a:t>
            </a:r>
            <a:r>
              <a:rPr lang="en-GB" sz="1200" kern="1200" dirty="0">
                <a:solidFill>
                  <a:schemeClr val="tx1"/>
                </a:solidFill>
                <a:effectLst/>
                <a:latin typeface="+mn-lt"/>
                <a:ea typeface="+mn-ea"/>
                <a:cs typeface="+mn-cs"/>
              </a:rPr>
              <a:t>and Australasia over the last few decades have led to popular claims </a:t>
            </a:r>
            <a:r>
              <a:rPr lang="en-GB" sz="1200" kern="1200" dirty="0" smtClean="0">
                <a:solidFill>
                  <a:schemeClr val="tx1"/>
                </a:solidFill>
                <a:effectLst/>
                <a:latin typeface="+mn-lt"/>
                <a:ea typeface="+mn-ea"/>
                <a:cs typeface="+mn-cs"/>
              </a:rPr>
              <a:t>that feminism </a:t>
            </a:r>
            <a:r>
              <a:rPr lang="en-GB" sz="1200" kern="1200" dirty="0">
                <a:solidFill>
                  <a:schemeClr val="tx1"/>
                </a:solidFill>
                <a:effectLst/>
                <a:latin typeface="+mn-lt"/>
                <a:ea typeface="+mn-ea"/>
                <a:cs typeface="+mn-cs"/>
              </a:rPr>
              <a:t>is less pertinent to younger generations of women, and by implication to </a:t>
            </a:r>
            <a:r>
              <a:rPr lang="en-GB" sz="1200" kern="1200" dirty="0" smtClean="0">
                <a:solidFill>
                  <a:schemeClr val="tx1"/>
                </a:solidFill>
                <a:effectLst/>
                <a:latin typeface="+mn-lt"/>
                <a:ea typeface="+mn-ea"/>
                <a:cs typeface="+mn-cs"/>
              </a:rPr>
              <a:t>suggest that </a:t>
            </a:r>
            <a:r>
              <a:rPr lang="en-GB" sz="1200" kern="1200" dirty="0">
                <a:solidFill>
                  <a:schemeClr val="tx1"/>
                </a:solidFill>
                <a:effectLst/>
                <a:latin typeface="+mn-lt"/>
                <a:ea typeface="+mn-ea"/>
                <a:cs typeface="+mn-cs"/>
              </a:rPr>
              <a:t>sexism as a form of prejudice may be disappearing</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sexism and gender hate as forms of discrimination </a:t>
            </a:r>
            <a:r>
              <a:rPr lang="en-GB" sz="1200" kern="1200" dirty="0" smtClean="0">
                <a:solidFill>
                  <a:schemeClr val="tx1"/>
                </a:solidFill>
                <a:effectLst/>
                <a:latin typeface="+mn-lt"/>
                <a:ea typeface="+mn-ea"/>
                <a:cs typeface="+mn-cs"/>
              </a:rPr>
              <a:t>and prejudice </a:t>
            </a:r>
            <a:r>
              <a:rPr lang="en-GB" sz="1200" kern="1200" dirty="0">
                <a:solidFill>
                  <a:schemeClr val="tx1"/>
                </a:solidFill>
                <a:effectLst/>
                <a:latin typeface="+mn-lt"/>
                <a:ea typeface="+mn-ea"/>
                <a:cs typeface="+mn-cs"/>
              </a:rPr>
              <a:t>appear to have largely dropped off the geographical map. Yet, cursory </a:t>
            </a:r>
            <a:r>
              <a:rPr lang="en-GB" sz="1200" kern="1200" dirty="0" smtClean="0">
                <a:solidFill>
                  <a:schemeClr val="tx1"/>
                </a:solidFill>
                <a:effectLst/>
                <a:latin typeface="+mn-lt"/>
                <a:ea typeface="+mn-ea"/>
                <a:cs typeface="+mn-cs"/>
              </a:rPr>
              <a:t>attention to </a:t>
            </a:r>
            <a:r>
              <a:rPr lang="en-GB" sz="1200" kern="1200" dirty="0">
                <a:solidFill>
                  <a:schemeClr val="tx1"/>
                </a:solidFill>
                <a:effectLst/>
                <a:latin typeface="+mn-lt"/>
                <a:ea typeface="+mn-ea"/>
                <a:cs typeface="+mn-cs"/>
              </a:rPr>
              <a:t>public life exposes the apparent persistence of sexism and gender hate crime, from </a:t>
            </a:r>
            <a:r>
              <a:rPr lang="en-GB" sz="1200" kern="1200" dirty="0" smtClean="0">
                <a:solidFill>
                  <a:schemeClr val="tx1"/>
                </a:solidFill>
                <a:effectLst/>
                <a:latin typeface="+mn-lt"/>
                <a:ea typeface="+mn-ea"/>
                <a:cs typeface="+mn-cs"/>
              </a:rPr>
              <a:t>the British </a:t>
            </a:r>
            <a:r>
              <a:rPr lang="en-GB" sz="1200" kern="1200" dirty="0">
                <a:solidFill>
                  <a:schemeClr val="tx1"/>
                </a:solidFill>
                <a:effectLst/>
                <a:latin typeface="+mn-lt"/>
                <a:ea typeface="+mn-ea"/>
                <a:cs typeface="+mn-cs"/>
              </a:rPr>
              <a:t>Prime Minister David Cameron’s banal put-down ‘calm down dear’ to a </a:t>
            </a:r>
            <a:r>
              <a:rPr lang="en-GB" sz="1200" kern="1200" dirty="0" smtClean="0">
                <a:solidFill>
                  <a:schemeClr val="tx1"/>
                </a:solidFill>
                <a:effectLst/>
                <a:latin typeface="+mn-lt"/>
                <a:ea typeface="+mn-ea"/>
                <a:cs typeface="+mn-cs"/>
              </a:rPr>
              <a:t>female opposition </a:t>
            </a:r>
            <a:r>
              <a:rPr lang="en-GB" sz="1200" kern="1200" dirty="0">
                <a:solidFill>
                  <a:schemeClr val="tx1"/>
                </a:solidFill>
                <a:effectLst/>
                <a:latin typeface="+mn-lt"/>
                <a:ea typeface="+mn-ea"/>
                <a:cs typeface="+mn-cs"/>
              </a:rPr>
              <a:t>minister, to the repetitive misogynistic abuse of the Australian Prime Minister</a:t>
            </a:r>
          </a:p>
          <a:p>
            <a:r>
              <a:rPr lang="en-GB" sz="1200" kern="1200" dirty="0">
                <a:solidFill>
                  <a:schemeClr val="tx1"/>
                </a:solidFill>
                <a:effectLst/>
                <a:latin typeface="+mn-lt"/>
                <a:ea typeface="+mn-ea"/>
                <a:cs typeface="+mn-cs"/>
              </a:rPr>
              <a:t>Julia Gillard (Mclean and </a:t>
            </a:r>
            <a:r>
              <a:rPr lang="en-GB" sz="1200" kern="1200" dirty="0" err="1">
                <a:solidFill>
                  <a:schemeClr val="tx1"/>
                </a:solidFill>
                <a:effectLst/>
                <a:latin typeface="+mn-lt"/>
                <a:ea typeface="+mn-ea"/>
                <a:cs typeface="+mn-cs"/>
              </a:rPr>
              <a:t>Maalsen</a:t>
            </a:r>
            <a:r>
              <a:rPr lang="en-GB" sz="1200" kern="1200" dirty="0">
                <a:solidFill>
                  <a:schemeClr val="tx1"/>
                </a:solidFill>
                <a:effectLst/>
                <a:latin typeface="+mn-lt"/>
                <a:ea typeface="+mn-ea"/>
                <a:cs typeface="+mn-cs"/>
              </a:rPr>
              <a:t> 2013) and violent rapes in India and Kenya which </a:t>
            </a:r>
            <a:r>
              <a:rPr lang="en-GB" sz="1200" kern="1200" dirty="0" smtClean="0">
                <a:solidFill>
                  <a:schemeClr val="tx1"/>
                </a:solidFill>
                <a:effectLst/>
                <a:latin typeface="+mn-lt"/>
                <a:ea typeface="+mn-ea"/>
                <a:cs typeface="+mn-cs"/>
              </a:rPr>
              <a:t>have bought </a:t>
            </a:r>
            <a:r>
              <a:rPr lang="en-GB" sz="1200" kern="1200" dirty="0">
                <a:solidFill>
                  <a:schemeClr val="tx1"/>
                </a:solidFill>
                <a:effectLst/>
                <a:latin typeface="+mn-lt"/>
                <a:ea typeface="+mn-ea"/>
                <a:cs typeface="+mn-cs"/>
              </a:rPr>
              <a:t>thousands of people onto the streets in protest.</a:t>
            </a:r>
          </a:p>
          <a:p>
            <a:endParaRPr lang="en-GB" dirty="0"/>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1</a:t>
            </a:fld>
            <a:endParaRPr lang="en-GB"/>
          </a:p>
        </p:txBody>
      </p:sp>
    </p:spTree>
    <p:extLst>
      <p:ext uri="{BB962C8B-B14F-4D97-AF65-F5344CB8AC3E}">
        <p14:creationId xmlns:p14="http://schemas.microsoft.com/office/powerpoint/2010/main" xmlns="" val="4077084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436563"/>
            <a:ext cx="2132013" cy="1200150"/>
          </a:xfrm>
        </p:spPr>
      </p:sp>
      <p:sp>
        <p:nvSpPr>
          <p:cNvPr id="3" name="Notes Placeholder 2"/>
          <p:cNvSpPr>
            <a:spLocks noGrp="1"/>
          </p:cNvSpPr>
          <p:nvPr>
            <p:ph type="body" idx="1"/>
          </p:nvPr>
        </p:nvSpPr>
        <p:spPr>
          <a:xfrm>
            <a:off x="378605" y="1746586"/>
            <a:ext cx="6080620" cy="6939223"/>
          </a:xfrm>
        </p:spPr>
        <p:txBody>
          <a:bodyPr/>
          <a:lstStyle/>
          <a:p>
            <a:r>
              <a:rPr lang="en-GB" b="1" dirty="0" smtClean="0"/>
              <a:t>l</a:t>
            </a:r>
            <a:r>
              <a:rPr lang="en-GB" sz="1200" b="0" i="0" kern="1200" dirty="0" smtClean="0">
                <a:solidFill>
                  <a:schemeClr val="tx1"/>
                </a:solidFill>
                <a:effectLst/>
                <a:latin typeface="+mn-lt"/>
                <a:ea typeface="+mn-ea"/>
                <a:cs typeface="+mn-cs"/>
              </a:rPr>
              <a:t>ooks </a:t>
            </a:r>
            <a:r>
              <a:rPr lang="en-GB" sz="1200" b="0" i="0" kern="1200" dirty="0">
                <a:solidFill>
                  <a:schemeClr val="tx1"/>
                </a:solidFill>
                <a:effectLst/>
                <a:latin typeface="+mn-lt"/>
                <a:ea typeface="+mn-ea"/>
                <a:cs typeface="+mn-cs"/>
              </a:rPr>
              <a:t>at differences in feminine and masculine movement norms in the context of a gendered and embodied phenomenological perspective. </a:t>
            </a:r>
            <a:r>
              <a:rPr lang="en-GB" sz="1200" b="0" i="0" kern="1200" dirty="0" smtClean="0">
                <a:solidFill>
                  <a:schemeClr val="tx1"/>
                </a:solidFill>
                <a:effectLst/>
                <a:latin typeface="+mn-lt"/>
                <a:ea typeface="+mn-ea"/>
                <a:cs typeface="+mn-cs"/>
              </a:rPr>
              <a:t>It examines </a:t>
            </a:r>
            <a:r>
              <a:rPr lang="en-GB" sz="1200" b="0" i="0" kern="1200" dirty="0">
                <a:solidFill>
                  <a:schemeClr val="tx1"/>
                </a:solidFill>
                <a:effectLst/>
                <a:latin typeface="+mn-lt"/>
                <a:ea typeface="+mn-ea"/>
                <a:cs typeface="+mn-cs"/>
              </a:rPr>
              <a:t>how perceptions of the body relate to task performance and confidence.</a:t>
            </a:r>
          </a:p>
          <a:p>
            <a:endParaRPr lang="en-GB" sz="1200" b="0" i="0" kern="1200" dirty="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Her </a:t>
            </a:r>
            <a:r>
              <a:rPr lang="en-GB" sz="1200" b="0" i="0" kern="1200" dirty="0">
                <a:solidFill>
                  <a:schemeClr val="tx1"/>
                </a:solidFill>
                <a:effectLst/>
                <a:latin typeface="+mn-lt"/>
                <a:ea typeface="+mn-ea"/>
                <a:cs typeface="+mn-cs"/>
              </a:rPr>
              <a:t>point is not that there are no physical or muscular differences between the sexes, but rather that women have a different mindset when it comes to performing tasks. They do not see themselves as capable, do not “summon the full possibilities of our muscular coordination, position, poise, and bearing”, do not put their whole bodies into it with the ease that men do.</a:t>
            </a:r>
            <a:r>
              <a:rPr lang="en-GB" sz="1200" b="0" i="0" u="none" strike="noStrike" kern="1200" baseline="30000" dirty="0">
                <a:solidFill>
                  <a:schemeClr val="tx1"/>
                </a:solidFill>
                <a:effectLst/>
                <a:latin typeface="+mn-lt"/>
                <a:ea typeface="+mn-ea"/>
                <a:cs typeface="+mn-cs"/>
                <a:hlinkClick r:id="rId3"/>
              </a:rPr>
              <a:t>[3]</a:t>
            </a:r>
            <a:r>
              <a:rPr lang="en-GB" sz="1200" b="0" i="0" kern="1200" dirty="0">
                <a:solidFill>
                  <a:schemeClr val="tx1"/>
                </a:solidFill>
                <a:effectLst/>
                <a:latin typeface="+mn-lt"/>
                <a:ea typeface="+mn-ea"/>
                <a:cs typeface="+mn-cs"/>
              </a:rPr>
              <a:t> So, when someone says that they throw like a girl, climb like a girl, hit like a girl, etc. it is not a compliment. It means that the person is not putting their whole body into it, that it is falling short. Young says that women tend to wait for and react to things, rather than meeting them. They lack confidence; they hesitate; they think of their bodies as fragile. This keeps them distracted from paying attention to what they want to accomplish. This extends beyond sports to other realms of life as well.</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She </a:t>
            </a:r>
            <a:r>
              <a:rPr lang="en-GB" sz="1200" b="0" i="0" kern="1200" dirty="0">
                <a:solidFill>
                  <a:schemeClr val="tx1"/>
                </a:solidFill>
                <a:effectLst/>
                <a:latin typeface="+mn-lt"/>
                <a:ea typeface="+mn-ea"/>
                <a:cs typeface="+mn-cs"/>
              </a:rPr>
              <a:t>says the cause is often from lack of practice. Women become used to thinking “I can’t” rather than “I can” and approach tasks this way. Thus, “Feminine bodily existence is an inhibited intentionality.</a:t>
            </a:r>
            <a:r>
              <a:rPr lang="en-GB" sz="1200" b="0" i="0" u="none" strike="noStrike" kern="1200" baseline="30000" dirty="0">
                <a:solidFill>
                  <a:schemeClr val="tx1"/>
                </a:solidFill>
                <a:effectLst/>
                <a:latin typeface="+mn-lt"/>
                <a:ea typeface="+mn-ea"/>
                <a:cs typeface="+mn-cs"/>
                <a:hlinkClick r:id="rId3"/>
              </a:rPr>
              <a:t>[4]</a:t>
            </a:r>
            <a:r>
              <a:rPr lang="en-GB" sz="1200" b="0" i="0" kern="1200" dirty="0">
                <a:solidFill>
                  <a:schemeClr val="tx1"/>
                </a:solidFill>
                <a:effectLst/>
                <a:latin typeface="+mn-lt"/>
                <a:ea typeface="+mn-ea"/>
                <a:cs typeface="+mn-cs"/>
              </a:rPr>
              <a:t> By contrast, an uninhibited intentionality “projects the aim to be accomplished and connects the body’s motion toward that end in an unbroken directedness which organizes and unifies the body’s activity”.</a:t>
            </a:r>
            <a:r>
              <a:rPr lang="en-GB" sz="1200" b="0" i="0" u="none" strike="noStrike" kern="1200" baseline="30000" dirty="0">
                <a:solidFill>
                  <a:schemeClr val="tx1"/>
                </a:solidFill>
                <a:effectLst/>
                <a:latin typeface="+mn-lt"/>
                <a:ea typeface="+mn-ea"/>
                <a:cs typeface="+mn-cs"/>
                <a:hlinkClick r:id="rId3"/>
              </a:rPr>
              <a:t>[5]</a:t>
            </a:r>
            <a:r>
              <a:rPr lang="en-GB" sz="1200" b="0" i="0" kern="1200" dirty="0">
                <a:solidFill>
                  <a:schemeClr val="tx1"/>
                </a:solidFill>
                <a:effectLst/>
                <a:latin typeface="+mn-lt"/>
                <a:ea typeface="+mn-ea"/>
                <a:cs typeface="+mn-cs"/>
              </a:rPr>
              <a:t> </a:t>
            </a:r>
            <a:endParaRPr lang="en-GB" sz="1200" b="0" i="0" kern="1200" dirty="0" smtClean="0">
              <a:solidFill>
                <a:schemeClr val="tx1"/>
              </a:solidFill>
              <a:effectLst/>
              <a:latin typeface="+mn-lt"/>
              <a:ea typeface="+mn-ea"/>
              <a:cs typeface="+mn-cs"/>
            </a:endParaRPr>
          </a:p>
          <a:p>
            <a:endParaRPr lang="en-GB" dirty="0" smtClean="0"/>
          </a:p>
          <a:p>
            <a:r>
              <a:rPr lang="en-GB" sz="1200" b="0" i="0" kern="1200" dirty="0" smtClean="0">
                <a:solidFill>
                  <a:schemeClr val="tx1"/>
                </a:solidFill>
                <a:effectLst/>
                <a:latin typeface="+mn-lt"/>
                <a:ea typeface="+mn-ea"/>
                <a:cs typeface="+mn-cs"/>
              </a:rPr>
              <a:t>Young’s </a:t>
            </a:r>
            <a:r>
              <a:rPr lang="en-GB" sz="1200" b="0" i="0" kern="1200" dirty="0">
                <a:solidFill>
                  <a:schemeClr val="tx1"/>
                </a:solidFill>
                <a:effectLst/>
                <a:latin typeface="+mn-lt"/>
                <a:ea typeface="+mn-ea"/>
                <a:cs typeface="+mn-cs"/>
              </a:rPr>
              <a:t>point is that having an uninhibited intentionality makes a difference in how people think of themselves. For example, if someone sees a goal and put their whole body into reaching it, rather than shying away from full exertion, it will make a difference in whether or not the outcome is successful. </a:t>
            </a:r>
            <a:endParaRPr lang="en-GB" sz="1200" b="0" i="0" kern="1200" dirty="0" smtClean="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means, though, that the body cannot exist as an object. But women often think of themselves as the objects of motion instead of subjects making the motion happen. They are uncertain of their body’s capabilities and feel like their bodies are not completely under their control (perhaps due to factors such as puberty or pregnancy). Her closing point is that “Women in sexist society are physically handicapped” which means that they are “physically inhibited, confined, positioned, and objectified.</a:t>
            </a:r>
            <a:r>
              <a:rPr lang="en-GB" sz="1200" b="0" i="0" u="none" strike="noStrike" kern="1200" baseline="30000" dirty="0">
                <a:solidFill>
                  <a:schemeClr val="tx1"/>
                </a:solidFill>
                <a:effectLst/>
                <a:latin typeface="+mn-lt"/>
                <a:ea typeface="+mn-ea"/>
                <a:cs typeface="+mn-cs"/>
                <a:hlinkClick r:id="rId3"/>
              </a:rPr>
              <a:t>[6]</a:t>
            </a:r>
            <a:r>
              <a:rPr lang="en-GB" sz="1200" b="0" i="0" kern="1200" dirty="0">
                <a:solidFill>
                  <a:schemeClr val="tx1"/>
                </a:solidFill>
                <a:effectLst/>
                <a:latin typeface="+mn-lt"/>
                <a:ea typeface="+mn-ea"/>
                <a:cs typeface="+mn-cs"/>
              </a:rPr>
              <a:t> </a:t>
            </a:r>
            <a:endParaRPr lang="en-GB" sz="1200" b="0" i="0" kern="1200" dirty="0" smtClean="0">
              <a:solidFill>
                <a:schemeClr val="tx1"/>
              </a:solidFill>
              <a:effectLst/>
              <a:latin typeface="+mn-lt"/>
              <a:ea typeface="+mn-ea"/>
              <a:cs typeface="+mn-cs"/>
            </a:endParaRPr>
          </a:p>
          <a:p>
            <a:endParaRPr lang="en-GB" dirty="0" smtClean="0"/>
          </a:p>
          <a:p>
            <a:r>
              <a:rPr lang="en-GB" sz="1200" b="0" i="0" kern="1200" dirty="0" smtClean="0">
                <a:solidFill>
                  <a:schemeClr val="tx1"/>
                </a:solidFill>
                <a:effectLst/>
                <a:latin typeface="+mn-lt"/>
                <a:ea typeface="+mn-ea"/>
                <a:cs typeface="+mn-cs"/>
              </a:rPr>
              <a:t>Girls </a:t>
            </a:r>
            <a:r>
              <a:rPr lang="en-GB" sz="1200" b="0" i="0" kern="1200" dirty="0">
                <a:solidFill>
                  <a:schemeClr val="tx1"/>
                </a:solidFill>
                <a:effectLst/>
                <a:latin typeface="+mn-lt"/>
                <a:ea typeface="+mn-ea"/>
                <a:cs typeface="+mn-cs"/>
              </a:rPr>
              <a:t>are not encouraged to use their bodies as freely as boys are, and this socialization follows them throughout life. They learn how to actively hamper their movements and act like little ladies </a:t>
            </a:r>
            <a:r>
              <a:rPr lang="en-GB" sz="1200" b="0" i="0" kern="1200" dirty="0" smtClean="0">
                <a:solidFill>
                  <a:schemeClr val="tx1"/>
                </a:solidFill>
                <a:effectLst/>
                <a:latin typeface="+mn-lt"/>
                <a:ea typeface="+mn-ea"/>
                <a:cs typeface="+mn-cs"/>
              </a:rPr>
              <a:t>and </a:t>
            </a:r>
            <a:r>
              <a:rPr lang="en-GB" sz="1200" b="0" i="0" kern="1200" dirty="0">
                <a:solidFill>
                  <a:schemeClr val="tx1"/>
                </a:solidFill>
                <a:effectLst/>
                <a:latin typeface="+mn-lt"/>
                <a:ea typeface="+mn-ea"/>
                <a:cs typeface="+mn-cs"/>
              </a:rPr>
              <a:t>then see themselves as fragile. Even those who want to be bold and move their bodies openly face multiple threats—including being objectified, touched, or raped—and these threats serve to police women’s bodies and keep them confined, physically and mentally. She ends with the speculation that “the general lack of confidence that we frequently have about our cognitive or leadership abilities, is traceable in part to an original doubt in our body’s capacity”.</a:t>
            </a:r>
            <a:r>
              <a:rPr lang="en-GB" sz="1200" b="0" i="0" u="none" strike="noStrike" kern="1200" baseline="30000" dirty="0">
                <a:solidFill>
                  <a:schemeClr val="tx1"/>
                </a:solidFill>
                <a:effectLst/>
                <a:latin typeface="+mn-lt"/>
                <a:ea typeface="+mn-ea"/>
                <a:cs typeface="+mn-cs"/>
                <a:hlinkClick r:id="rId3"/>
              </a:rPr>
              <a:t>[7]</a:t>
            </a:r>
            <a:endParaRPr lang="en-GB" sz="1200" b="0" i="0" u="none" strike="noStrike" kern="1200" baseline="30000" dirty="0">
              <a:solidFill>
                <a:schemeClr val="tx1"/>
              </a:solidFill>
              <a:effectLst/>
              <a:latin typeface="+mn-lt"/>
              <a:ea typeface="+mn-ea"/>
              <a:cs typeface="+mn-cs"/>
            </a:endParaRPr>
          </a:p>
          <a:p>
            <a:endParaRPr lang="en-GB" sz="1200" b="0" i="0" u="none" strike="noStrike" kern="1200" baseline="30000" dirty="0">
              <a:solidFill>
                <a:schemeClr val="tx1"/>
              </a:solidFill>
              <a:effectLst/>
              <a:latin typeface="+mn-lt"/>
              <a:ea typeface="+mn-ea"/>
              <a:cs typeface="+mn-cs"/>
            </a:endParaRPr>
          </a:p>
          <a:p>
            <a:endParaRPr lang="en-GB" sz="1200" b="0" i="0" u="none" strike="noStrike" kern="1200" baseline="300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But it’s not just lack of physical training that leads to women under-utilising their bodies, according to Young. She argues that it is also manifested in the way women sit and take up space. This is easy to observe in daily life. Check out the different ways men and women use their bodies. Public transport is a good place to do this. Men take up more space when sitting, they generally take longer strides when walking. Women tend to sit cross-legged and hold their hands and arms close to their bodies.</a:t>
            </a:r>
          </a:p>
          <a:p>
            <a:r>
              <a:rPr lang="en-GB" sz="1200" b="0" i="0" kern="1200" dirty="0">
                <a:solidFill>
                  <a:schemeClr val="tx1"/>
                </a:solidFill>
                <a:effectLst/>
                <a:latin typeface="+mn-lt"/>
                <a:ea typeface="+mn-ea"/>
                <a:cs typeface="+mn-cs"/>
              </a:rPr>
              <a:t>Young attributes these differing modes of movement and use of space to a number of factors. She argues that women are conditioned by sexist society to limit their bodily capacity. For example, she says that girls play games that are largely sedentary and enclosing, and that they aren’t encouraged to develop bodily skills in the same way boys are.</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10</a:t>
            </a:fld>
            <a:endParaRPr lang="en-GB"/>
          </a:p>
        </p:txBody>
      </p:sp>
    </p:spTree>
    <p:extLst>
      <p:ext uri="{BB962C8B-B14F-4D97-AF65-F5344CB8AC3E}">
        <p14:creationId xmlns:p14="http://schemas.microsoft.com/office/powerpoint/2010/main" xmlns="" val="890949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7363" y="500063"/>
            <a:ext cx="3130550" cy="1762125"/>
          </a:xfrm>
        </p:spPr>
      </p:sp>
      <p:sp>
        <p:nvSpPr>
          <p:cNvPr id="3" name="Notes Placeholder 2"/>
          <p:cNvSpPr>
            <a:spLocks noGrp="1"/>
          </p:cNvSpPr>
          <p:nvPr>
            <p:ph type="body" idx="1"/>
          </p:nvPr>
        </p:nvSpPr>
        <p:spPr>
          <a:xfrm>
            <a:off x="413024" y="2261766"/>
            <a:ext cx="5704884" cy="6424043"/>
          </a:xfrm>
        </p:spPr>
        <p:txBody>
          <a:bodyPr/>
          <a:lstStyle/>
          <a:p>
            <a:r>
              <a:rPr lang="en-GB" sz="1200" b="0" i="0" kern="1200" dirty="0">
                <a:solidFill>
                  <a:schemeClr val="tx1"/>
                </a:solidFill>
                <a:effectLst/>
                <a:latin typeface="+mn-lt"/>
                <a:ea typeface="+mn-ea"/>
                <a:cs typeface="+mn-cs"/>
              </a:rPr>
              <a:t>Sex is a label — male or female — that you’re assigned by a doctor at birth based on the genitals you’re born with and the chromosomes you have. It goes on your birth certificate.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Gender is much more complex: It’s a social and legal status, and set of expectations from society, about </a:t>
            </a:r>
            <a:r>
              <a:rPr lang="en-GB" sz="1200" b="0" i="0" kern="1200" dirty="0" err="1">
                <a:solidFill>
                  <a:schemeClr val="tx1"/>
                </a:solidFill>
                <a:effectLst/>
                <a:latin typeface="+mn-lt"/>
                <a:ea typeface="+mn-ea"/>
                <a:cs typeface="+mn-cs"/>
              </a:rPr>
              <a:t>behaviors</a:t>
            </a:r>
            <a:r>
              <a:rPr lang="en-GB" sz="1200" b="0" i="0" kern="1200" dirty="0">
                <a:solidFill>
                  <a:schemeClr val="tx1"/>
                </a:solidFill>
                <a:effectLst/>
                <a:latin typeface="+mn-lt"/>
                <a:ea typeface="+mn-ea"/>
                <a:cs typeface="+mn-cs"/>
              </a:rPr>
              <a:t>, characteristics, and thoughts. Each culture has standards about the way that people should behave based on their gender. This is also generally male or female. But instead of being about body parts, it’s more about how you’re expected to act, because of your sex.</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Gender identity is how you feel inside and how you express your gender through clothing,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and personal appearance. It’s a feeling that begins very early in life.</a:t>
            </a:r>
          </a:p>
          <a:p>
            <a:endParaRPr lang="en-GB" sz="1200" b="0"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historically and cross-culturally women have been regarded as subordinate to men –</a:t>
            </a:r>
          </a:p>
          <a:p>
            <a:r>
              <a:rPr lang="en-GB" sz="1200" kern="1200" dirty="0">
                <a:solidFill>
                  <a:schemeClr val="tx1"/>
                </a:solidFill>
                <a:effectLst/>
                <a:latin typeface="+mn-lt"/>
                <a:ea typeface="+mn-ea"/>
                <a:cs typeface="+mn-cs"/>
              </a:rPr>
              <a:t>perceived as less intelligent, strong, competent, competitive and so on (cf. Longhurst</a:t>
            </a:r>
          </a:p>
          <a:p>
            <a:r>
              <a:rPr lang="en-GB" sz="1200" kern="1200" dirty="0">
                <a:solidFill>
                  <a:schemeClr val="tx1"/>
                </a:solidFill>
                <a:effectLst/>
                <a:latin typeface="+mn-lt"/>
                <a:ea typeface="+mn-ea"/>
                <a:cs typeface="+mn-cs"/>
              </a:rPr>
              <a:t>1995; Rose 1993). The representation of women as weak, in need of protection and </a:t>
            </a:r>
            <a:r>
              <a:rPr lang="en-GB" sz="1200" kern="1200" dirty="0" smtClean="0">
                <a:solidFill>
                  <a:schemeClr val="tx1"/>
                </a:solidFill>
                <a:effectLst/>
                <a:latin typeface="+mn-lt"/>
                <a:ea typeface="+mn-ea"/>
                <a:cs typeface="+mn-cs"/>
              </a:rPr>
              <a:t>caring is </a:t>
            </a:r>
            <a:r>
              <a:rPr lang="en-GB" sz="1200" kern="1200" dirty="0">
                <a:solidFill>
                  <a:schemeClr val="tx1"/>
                </a:solidFill>
                <a:effectLst/>
                <a:latin typeface="+mn-lt"/>
                <a:ea typeface="+mn-ea"/>
                <a:cs typeface="+mn-cs"/>
              </a:rPr>
              <a:t>a benevolent form of prejudice, often lacking the blatant aggression of common forms </a:t>
            </a:r>
            <a:r>
              <a:rPr lang="en-GB" sz="1200" kern="1200" dirty="0" smtClean="0">
                <a:solidFill>
                  <a:schemeClr val="tx1"/>
                </a:solidFill>
                <a:effectLst/>
                <a:latin typeface="+mn-lt"/>
                <a:ea typeface="+mn-ea"/>
                <a:cs typeface="+mn-cs"/>
              </a:rPr>
              <a:t>of racism </a:t>
            </a:r>
            <a:r>
              <a:rPr lang="en-GB" sz="1200" kern="1200" dirty="0">
                <a:solidFill>
                  <a:schemeClr val="tx1"/>
                </a:solidFill>
                <a:effectLst/>
                <a:latin typeface="+mn-lt"/>
                <a:ea typeface="+mn-ea"/>
                <a:cs typeface="+mn-cs"/>
              </a:rPr>
              <a:t>and homophobia (Valentine 2010). Although, the emergence of the women’s </a:t>
            </a:r>
            <a:r>
              <a:rPr lang="en-GB" sz="1200" kern="1200" dirty="0" smtClean="0">
                <a:solidFill>
                  <a:schemeClr val="tx1"/>
                </a:solidFill>
                <a:effectLst/>
                <a:latin typeface="+mn-lt"/>
                <a:ea typeface="+mn-ea"/>
                <a:cs typeface="+mn-cs"/>
              </a:rPr>
              <a:t>rights movements </a:t>
            </a:r>
            <a:r>
              <a:rPr lang="en-GB" sz="1200" kern="1200" dirty="0">
                <a:solidFill>
                  <a:schemeClr val="tx1"/>
                </a:solidFill>
                <a:effectLst/>
                <a:latin typeface="+mn-lt"/>
                <a:ea typeface="+mn-ea"/>
                <a:cs typeface="+mn-cs"/>
              </a:rPr>
              <a:t>in western countries over the last century led to the gradual (albeit </a:t>
            </a:r>
            <a:r>
              <a:rPr lang="en-GB" sz="1200" kern="1200" dirty="0" smtClean="0">
                <a:solidFill>
                  <a:schemeClr val="tx1"/>
                </a:solidFill>
                <a:effectLst/>
                <a:latin typeface="+mn-lt"/>
                <a:ea typeface="+mn-ea"/>
                <a:cs typeface="+mn-cs"/>
              </a:rPr>
              <a:t>uneven) development </a:t>
            </a:r>
            <a:r>
              <a:rPr lang="en-GB" sz="1200" kern="1200" dirty="0">
                <a:solidFill>
                  <a:schemeClr val="tx1"/>
                </a:solidFill>
                <a:effectLst/>
                <a:latin typeface="+mn-lt"/>
                <a:ea typeface="+mn-ea"/>
                <a:cs typeface="+mn-cs"/>
              </a:rPr>
              <a:t>of gender equality legislation in these societies, nonetheless sexism as a </a:t>
            </a:r>
            <a:r>
              <a:rPr lang="en-GB" sz="1200" kern="1200" dirty="0" smtClean="0">
                <a:solidFill>
                  <a:schemeClr val="tx1"/>
                </a:solidFill>
                <a:effectLst/>
                <a:latin typeface="+mn-lt"/>
                <a:ea typeface="+mn-ea"/>
                <a:cs typeface="+mn-cs"/>
              </a:rPr>
              <a:t>form of </a:t>
            </a:r>
            <a:r>
              <a:rPr lang="en-GB" sz="1200" kern="1200" dirty="0">
                <a:solidFill>
                  <a:schemeClr val="tx1"/>
                </a:solidFill>
                <a:effectLst/>
                <a:latin typeface="+mn-lt"/>
                <a:ea typeface="+mn-ea"/>
                <a:cs typeface="+mn-cs"/>
              </a:rPr>
              <a:t>prejudice persists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prejudice persists.</a:t>
            </a:r>
          </a:p>
          <a:p>
            <a:r>
              <a:rPr lang="en-GB" sz="1200" kern="1200" dirty="0">
                <a:solidFill>
                  <a:schemeClr val="tx1"/>
                </a:solidFill>
                <a:effectLst/>
                <a:latin typeface="+mn-lt"/>
                <a:ea typeface="+mn-ea"/>
                <a:cs typeface="+mn-cs"/>
              </a:rPr>
              <a:t>In the 1980s and 1990s, feminist geography identified occupational segregation by</a:t>
            </a:r>
          </a:p>
          <a:p>
            <a:r>
              <a:rPr lang="en-GB" sz="1200" kern="1200" dirty="0">
                <a:solidFill>
                  <a:schemeClr val="tx1"/>
                </a:solidFill>
                <a:effectLst/>
                <a:latin typeface="+mn-lt"/>
                <a:ea typeface="+mn-ea"/>
                <a:cs typeface="+mn-cs"/>
              </a:rPr>
              <a:t>gender (albeit that this process is not stable or consistent), observing the way both</a:t>
            </a:r>
          </a:p>
          <a:p>
            <a:r>
              <a:rPr lang="en-GB" sz="1200" kern="1200" dirty="0">
                <a:solidFill>
                  <a:schemeClr val="tx1"/>
                </a:solidFill>
                <a:effectLst/>
                <a:latin typeface="+mn-lt"/>
                <a:ea typeface="+mn-ea"/>
                <a:cs typeface="+mn-cs"/>
              </a:rPr>
              <a:t>essentialist (e.g. about gendered bodily competencies) and moral explanations (about how</a:t>
            </a:r>
          </a:p>
          <a:p>
            <a:r>
              <a:rPr lang="en-GB" sz="1200" kern="1200" dirty="0">
                <a:solidFill>
                  <a:schemeClr val="tx1"/>
                </a:solidFill>
                <a:effectLst/>
                <a:latin typeface="+mn-lt"/>
                <a:ea typeface="+mn-ea"/>
                <a:cs typeface="+mn-cs"/>
              </a:rPr>
              <a:t>men and women ‘ought’ to behave) were used to justify these patterns (e.g. McDowell</a:t>
            </a:r>
          </a:p>
          <a:p>
            <a:r>
              <a:rPr lang="en-GB" sz="1200" kern="1200" dirty="0">
                <a:solidFill>
                  <a:schemeClr val="tx1"/>
                </a:solidFill>
                <a:effectLst/>
                <a:latin typeface="+mn-lt"/>
                <a:ea typeface="+mn-ea"/>
                <a:cs typeface="+mn-cs"/>
              </a:rPr>
              <a:t>1997; Halford and Savage 1998). In this sense, as Morgan (2002, 71) argues, ‘gender is a</a:t>
            </a:r>
          </a:p>
          <a:p>
            <a:r>
              <a:rPr lang="en-GB" sz="1200" kern="1200" dirty="0">
                <a:solidFill>
                  <a:schemeClr val="tx1"/>
                </a:solidFill>
                <a:effectLst/>
                <a:latin typeface="+mn-lt"/>
                <a:ea typeface="+mn-ea"/>
                <a:cs typeface="+mn-cs"/>
              </a:rPr>
              <a:t>social practice that constantly refers to bodies and what bodies do’.</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11</a:t>
            </a:fld>
            <a:endParaRPr lang="en-GB"/>
          </a:p>
        </p:txBody>
      </p:sp>
    </p:spTree>
    <p:extLst>
      <p:ext uri="{BB962C8B-B14F-4D97-AF65-F5344CB8AC3E}">
        <p14:creationId xmlns:p14="http://schemas.microsoft.com/office/powerpoint/2010/main" xmlns="" val="928784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https://www.change.org/p/uk-childrenswear-retailers-time-to-let-clothes-be-clothes-stop-selling-children-s-clothes-as-for-girls-or-for-boys </a:t>
            </a:r>
          </a:p>
        </p:txBody>
      </p:sp>
      <p:sp>
        <p:nvSpPr>
          <p:cNvPr id="4" name="Slide Number Placeholder 3"/>
          <p:cNvSpPr>
            <a:spLocks noGrp="1"/>
          </p:cNvSpPr>
          <p:nvPr>
            <p:ph type="sldNum" sz="quarter" idx="10"/>
          </p:nvPr>
        </p:nvSpPr>
        <p:spPr/>
        <p:txBody>
          <a:bodyPr/>
          <a:lstStyle/>
          <a:p>
            <a:fld id="{B39D4A3B-3FF6-4801-8087-036DAC8C6D75}"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4838" y="700088"/>
            <a:ext cx="1992312" cy="1122362"/>
          </a:xfrm>
        </p:spPr>
      </p:sp>
      <p:sp>
        <p:nvSpPr>
          <p:cNvPr id="3" name="Notes Placeholder 2"/>
          <p:cNvSpPr>
            <a:spLocks noGrp="1"/>
          </p:cNvSpPr>
          <p:nvPr>
            <p:ph type="body" idx="1"/>
          </p:nvPr>
        </p:nvSpPr>
        <p:spPr>
          <a:xfrm>
            <a:off x="321240" y="1759151"/>
            <a:ext cx="6137985" cy="6926657"/>
          </a:xfrm>
        </p:spPr>
        <p:txBody>
          <a:bodyPr/>
          <a:lstStyle/>
          <a:p>
            <a:r>
              <a:rPr lang="en-GB" dirty="0"/>
              <a:t>https://www.one.org/us/2017/03/30/these-10-anti-women-laws-will-shock-you/?gclid=Cj0KCQjwqvvLBRDIARIsAMYuvBHCCM2ij3yhXLW1BvdxQi1CFdbRAf_WyeG2xwfTdFJZz7MmYmzgi3oaAiq9EALw_wcB </a:t>
            </a:r>
          </a:p>
          <a:p>
            <a:r>
              <a:rPr lang="en-GB" dirty="0"/>
              <a:t>Rachel Tillman 330</a:t>
            </a:r>
            <a:r>
              <a:rPr lang="en-GB" baseline="30000" dirty="0"/>
              <a:t>th</a:t>
            </a:r>
            <a:r>
              <a:rPr lang="en-GB" dirty="0"/>
              <a:t> march 2017 “These 10 anti-women laws will shock you”</a:t>
            </a:r>
          </a:p>
          <a:p>
            <a:endParaRPr lang="en-GB" dirty="0"/>
          </a:p>
          <a:p>
            <a:r>
              <a:rPr lang="en-GB" sz="1200" b="1" i="0" kern="1200" dirty="0">
                <a:solidFill>
                  <a:schemeClr val="tx1"/>
                </a:solidFill>
                <a:effectLst/>
                <a:latin typeface="+mn-lt"/>
                <a:ea typeface="+mn-ea"/>
                <a:cs typeface="+mn-cs"/>
              </a:rPr>
              <a:t>1. Women can be kidnapped</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a:t>
            </a:r>
            <a:r>
              <a:rPr lang="en-GB" sz="1200" b="0" i="0" u="none" strike="noStrike" kern="1200" dirty="0">
                <a:solidFill>
                  <a:schemeClr val="tx1"/>
                </a:solidFill>
                <a:effectLst/>
                <a:latin typeface="+mn-lt"/>
                <a:ea typeface="+mn-ea"/>
                <a:cs typeface="+mn-cs"/>
                <a:hlinkClick r:id="rId3"/>
              </a:rPr>
              <a:t>Malta</a:t>
            </a:r>
            <a:r>
              <a:rPr lang="en-GB" sz="1200" b="0" i="0" kern="1200" dirty="0">
                <a:solidFill>
                  <a:schemeClr val="tx1"/>
                </a:solidFill>
                <a:effectLst/>
                <a:latin typeface="+mn-lt"/>
                <a:ea typeface="+mn-ea"/>
                <a:cs typeface="+mn-cs"/>
              </a:rPr>
              <a:t>, if a man who abducts a woman intends to marry her, his sentence is automatically reduced. If the man marries his victim after the abduction, he is subsequently exempt from any and all prosecution and punishment. A similar law is in place in </a:t>
            </a:r>
            <a:r>
              <a:rPr lang="en-GB" sz="1200" b="0" i="0" u="none" strike="noStrike" kern="1200" dirty="0">
                <a:solidFill>
                  <a:schemeClr val="tx1"/>
                </a:solidFill>
                <a:effectLst/>
                <a:latin typeface="+mn-lt"/>
                <a:ea typeface="+mn-ea"/>
                <a:cs typeface="+mn-cs"/>
                <a:hlinkClick r:id="rId4"/>
              </a:rPr>
              <a:t>Lebanon</a:t>
            </a:r>
            <a:r>
              <a:rPr lang="en-GB" sz="1200" b="0" i="0" kern="1200" dirty="0">
                <a:solidFill>
                  <a:schemeClr val="tx1"/>
                </a:solidFill>
                <a:effectLst/>
                <a:latin typeface="+mn-lt"/>
                <a:ea typeface="+mn-ea"/>
                <a:cs typeface="+mn-cs"/>
              </a:rPr>
              <a:t>, where a man who commits a rape or kidnapping cannot be prosecuted if he marries the victim after the crime.</a:t>
            </a:r>
          </a:p>
          <a:p>
            <a:r>
              <a:rPr lang="en-GB" sz="1200" b="1" i="0" kern="1200" dirty="0">
                <a:solidFill>
                  <a:schemeClr val="tx1"/>
                </a:solidFill>
                <a:effectLst/>
                <a:latin typeface="+mn-lt"/>
                <a:ea typeface="+mn-ea"/>
                <a:cs typeface="+mn-cs"/>
              </a:rPr>
              <a:t>2. Women are forbidden to drive</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countries such as </a:t>
            </a:r>
            <a:r>
              <a:rPr lang="en-GB" sz="1200" b="0" i="0" u="none" strike="noStrike" kern="1200" dirty="0">
                <a:solidFill>
                  <a:schemeClr val="tx1"/>
                </a:solidFill>
                <a:effectLst/>
                <a:latin typeface="+mn-lt"/>
                <a:ea typeface="+mn-ea"/>
                <a:cs typeface="+mn-cs"/>
                <a:hlinkClick r:id="rId5"/>
              </a:rPr>
              <a:t>Saudi Arabia</a:t>
            </a:r>
            <a:r>
              <a:rPr lang="en-GB" sz="1200" b="0" i="0" kern="1200" dirty="0">
                <a:solidFill>
                  <a:schemeClr val="tx1"/>
                </a:solidFill>
                <a:effectLst/>
                <a:latin typeface="+mn-lt"/>
                <a:ea typeface="+mn-ea"/>
                <a:cs typeface="+mn-cs"/>
              </a:rPr>
              <a:t>, it is illegal for women to receive driver’s licenses. In 1990, a fatwa on Women’s Driving Automobiles was declared, for fear that men and women would use cars for secret rendezvous and would tempt both parties into committing lewd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a:t>
            </a:r>
          </a:p>
          <a:p>
            <a:r>
              <a:rPr lang="en-GB" sz="1200" b="1" i="0" kern="1200" dirty="0">
                <a:solidFill>
                  <a:schemeClr val="tx1"/>
                </a:solidFill>
                <a:effectLst/>
                <a:latin typeface="+mn-lt"/>
                <a:ea typeface="+mn-ea"/>
                <a:cs typeface="+mn-cs"/>
              </a:rPr>
              <a:t>3. Women inherit less than their brothers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Different versions of this law exist in various countries. In </a:t>
            </a:r>
            <a:r>
              <a:rPr lang="en-GB" sz="1200" b="0" i="0" u="none" strike="noStrike" kern="1200" dirty="0">
                <a:solidFill>
                  <a:schemeClr val="tx1"/>
                </a:solidFill>
                <a:effectLst/>
                <a:latin typeface="+mn-lt"/>
                <a:ea typeface="+mn-ea"/>
                <a:cs typeface="+mn-cs"/>
                <a:hlinkClick r:id="rId6"/>
              </a:rPr>
              <a:t>Tunisia</a:t>
            </a:r>
            <a:r>
              <a:rPr lang="en-GB" sz="1200" b="0" i="0" kern="1200" dirty="0">
                <a:solidFill>
                  <a:schemeClr val="tx1"/>
                </a:solidFill>
                <a:effectLst/>
                <a:latin typeface="+mn-lt"/>
                <a:ea typeface="+mn-ea"/>
                <a:cs typeface="+mn-cs"/>
              </a:rPr>
              <a:t>, for example, women only inherit half of what their brothers do.</a:t>
            </a:r>
          </a:p>
          <a:p>
            <a:r>
              <a:rPr lang="en-GB" sz="1200" b="1" i="0" kern="1200" dirty="0">
                <a:solidFill>
                  <a:schemeClr val="tx1"/>
                </a:solidFill>
                <a:effectLst/>
                <a:latin typeface="+mn-lt"/>
                <a:ea typeface="+mn-ea"/>
                <a:cs typeface="+mn-cs"/>
              </a:rPr>
              <a:t>4. Men receive less punishment for “</a:t>
            </a:r>
            <a:r>
              <a:rPr lang="en-GB" sz="1200" b="1" i="0" kern="1200" dirty="0" err="1">
                <a:solidFill>
                  <a:schemeClr val="tx1"/>
                </a:solidFill>
                <a:effectLst/>
                <a:latin typeface="+mn-lt"/>
                <a:ea typeface="+mn-ea"/>
                <a:cs typeface="+mn-cs"/>
              </a:rPr>
              <a:t>honor</a:t>
            </a:r>
            <a:r>
              <a:rPr lang="en-GB" sz="1200" b="1" i="0" kern="1200" dirty="0">
                <a:solidFill>
                  <a:schemeClr val="tx1"/>
                </a:solidFill>
                <a:effectLst/>
                <a:latin typeface="+mn-lt"/>
                <a:ea typeface="+mn-ea"/>
                <a:cs typeface="+mn-cs"/>
              </a:rPr>
              <a:t> killings”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law has come under intense fire in many different countries. In </a:t>
            </a:r>
            <a:r>
              <a:rPr lang="en-GB" sz="1200" b="0" i="0" u="none" strike="noStrike" kern="1200" dirty="0">
                <a:solidFill>
                  <a:schemeClr val="tx1"/>
                </a:solidFill>
                <a:effectLst/>
                <a:latin typeface="+mn-lt"/>
                <a:ea typeface="+mn-ea"/>
                <a:cs typeface="+mn-cs"/>
                <a:hlinkClick r:id="rId7"/>
              </a:rPr>
              <a:t>Egypt</a:t>
            </a:r>
            <a:r>
              <a:rPr lang="en-GB" sz="1200" b="0" i="0" kern="1200" dirty="0">
                <a:solidFill>
                  <a:schemeClr val="tx1"/>
                </a:solidFill>
                <a:effectLst/>
                <a:latin typeface="+mn-lt"/>
                <a:ea typeface="+mn-ea"/>
                <a:cs typeface="+mn-cs"/>
              </a:rPr>
              <a:t>, a man who kills his wife upon discovering her in an act of adultery is automatically given a lesser sentence than for other forms of murder. In </a:t>
            </a:r>
            <a:r>
              <a:rPr lang="en-GB" sz="1200" b="0" i="0" u="none" strike="noStrike" kern="1200" dirty="0">
                <a:solidFill>
                  <a:schemeClr val="tx1"/>
                </a:solidFill>
                <a:effectLst/>
                <a:latin typeface="+mn-lt"/>
                <a:ea typeface="+mn-ea"/>
                <a:cs typeface="+mn-cs"/>
                <a:hlinkClick r:id="rId8"/>
              </a:rPr>
              <a:t>Syria</a:t>
            </a:r>
            <a:r>
              <a:rPr lang="en-GB" sz="1200" b="0" i="0" kern="1200" dirty="0">
                <a:solidFill>
                  <a:schemeClr val="tx1"/>
                </a:solidFill>
                <a:effectLst/>
                <a:latin typeface="+mn-lt"/>
                <a:ea typeface="+mn-ea"/>
                <a:cs typeface="+mn-cs"/>
              </a:rPr>
              <a:t>, a man who murders his mother, sister, or wife due to catching them in an “illegitimate sexual act” can receive no more than seven years in prison. Until 2009, there were no legal ramifications for this crime in Syria.</a:t>
            </a:r>
          </a:p>
          <a:p>
            <a:r>
              <a:rPr lang="en-GB" sz="1200" b="1" i="0" kern="1200" dirty="0">
                <a:solidFill>
                  <a:schemeClr val="tx1"/>
                </a:solidFill>
                <a:effectLst/>
                <a:latin typeface="+mn-lt"/>
                <a:ea typeface="+mn-ea"/>
                <a:cs typeface="+mn-cs"/>
              </a:rPr>
              <a:t>5. A woman’s testimony counts for half of that of a man’s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a:t>
            </a:r>
            <a:r>
              <a:rPr lang="en-GB" sz="1200" b="0" i="0" u="none" strike="noStrike" kern="1200" dirty="0">
                <a:solidFill>
                  <a:schemeClr val="tx1"/>
                </a:solidFill>
                <a:effectLst/>
                <a:latin typeface="+mn-lt"/>
                <a:ea typeface="+mn-ea"/>
                <a:cs typeface="+mn-cs"/>
                <a:hlinkClick r:id="rId9"/>
              </a:rPr>
              <a:t>Iran</a:t>
            </a:r>
            <a:r>
              <a:rPr lang="en-GB" sz="1200" b="0" i="0" kern="1200" dirty="0">
                <a:solidFill>
                  <a:schemeClr val="tx1"/>
                </a:solidFill>
                <a:effectLst/>
                <a:latin typeface="+mn-lt"/>
                <a:ea typeface="+mn-ea"/>
                <a:cs typeface="+mn-cs"/>
              </a:rPr>
              <a:t>, a woman’s testimony in court is less valuable than that of a man in cases such as adultery. In most of these cases, there must be testimony from at least double the number of women as there are men. In cases where the punishment may be severe, a minimum of two men and four women must testify.</a:t>
            </a:r>
          </a:p>
          <a:p>
            <a:r>
              <a:rPr lang="en-GB" sz="1200" b="1" i="0" kern="1200" dirty="0">
                <a:solidFill>
                  <a:schemeClr val="tx1"/>
                </a:solidFill>
                <a:effectLst/>
                <a:latin typeface="+mn-lt"/>
                <a:ea typeface="+mn-ea"/>
                <a:cs typeface="+mn-cs"/>
              </a:rPr>
              <a:t>6. Husbands have more rights than their wives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a:t>
            </a:r>
            <a:r>
              <a:rPr lang="en-GB" sz="1200" b="0" i="0" u="none" strike="noStrike" kern="1200" dirty="0">
                <a:solidFill>
                  <a:schemeClr val="tx1"/>
                </a:solidFill>
                <a:effectLst/>
                <a:latin typeface="+mn-lt"/>
                <a:ea typeface="+mn-ea"/>
                <a:cs typeface="+mn-cs"/>
                <a:hlinkClick r:id="rId10"/>
              </a:rPr>
              <a:t>Israel</a:t>
            </a:r>
            <a:r>
              <a:rPr lang="en-GB" sz="1200" b="0" i="0" kern="1200" dirty="0">
                <a:solidFill>
                  <a:schemeClr val="tx1"/>
                </a:solidFill>
                <a:effectLst/>
                <a:latin typeface="+mn-lt"/>
                <a:ea typeface="+mn-ea"/>
                <a:cs typeface="+mn-cs"/>
              </a:rPr>
              <a:t>, divorce depends solely on the will of the husband. Half a world away in </a:t>
            </a:r>
            <a:r>
              <a:rPr lang="en-GB" sz="1200" b="0" i="0" u="none" strike="noStrike" kern="1200" dirty="0">
                <a:solidFill>
                  <a:schemeClr val="tx1"/>
                </a:solidFill>
                <a:effectLst/>
                <a:latin typeface="+mn-lt"/>
                <a:ea typeface="+mn-ea"/>
                <a:cs typeface="+mn-cs"/>
                <a:hlinkClick r:id="rId11"/>
              </a:rPr>
              <a:t>Mali</a:t>
            </a:r>
            <a:r>
              <a:rPr lang="en-GB" sz="1200" b="0" i="0" kern="1200" dirty="0">
                <a:solidFill>
                  <a:schemeClr val="tx1"/>
                </a:solidFill>
                <a:effectLst/>
                <a:latin typeface="+mn-lt"/>
                <a:ea typeface="+mn-ea"/>
                <a:cs typeface="+mn-cs"/>
              </a:rPr>
              <a:t>, a 2011 law upheld the man’s status as head of the household and mandates a wife’s obedience to him. It also declared that women must wait three months to get remarried after a divorce or death; men have no such restriction.</a:t>
            </a:r>
          </a:p>
          <a:p>
            <a:r>
              <a:rPr lang="en-GB" sz="1200" b="1" i="0" kern="1200" dirty="0">
                <a:solidFill>
                  <a:schemeClr val="tx1"/>
                </a:solidFill>
                <a:effectLst/>
                <a:latin typeface="+mn-lt"/>
                <a:ea typeface="+mn-ea"/>
                <a:cs typeface="+mn-cs"/>
              </a:rPr>
              <a:t>7. Men can choose where women work</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countries such as </a:t>
            </a:r>
            <a:r>
              <a:rPr lang="en-GB" sz="1200" b="0" i="0" u="none" strike="noStrike" kern="1200" dirty="0">
                <a:solidFill>
                  <a:schemeClr val="tx1"/>
                </a:solidFill>
                <a:effectLst/>
                <a:latin typeface="+mn-lt"/>
                <a:ea typeface="+mn-ea"/>
                <a:cs typeface="+mn-cs"/>
                <a:hlinkClick r:id="rId12"/>
              </a:rPr>
              <a:t>Cameroon</a:t>
            </a:r>
            <a:r>
              <a:rPr lang="en-GB" sz="1200" b="0" i="0" kern="1200" dirty="0">
                <a:solidFill>
                  <a:schemeClr val="tx1"/>
                </a:solidFill>
                <a:effectLst/>
                <a:latin typeface="+mn-lt"/>
                <a:ea typeface="+mn-ea"/>
                <a:cs typeface="+mn-cs"/>
              </a:rPr>
              <a:t> and </a:t>
            </a:r>
            <a:r>
              <a:rPr lang="en-GB" sz="1200" b="0" i="0" u="none" strike="noStrike" kern="1200" dirty="0">
                <a:solidFill>
                  <a:schemeClr val="tx1"/>
                </a:solidFill>
                <a:effectLst/>
                <a:latin typeface="+mn-lt"/>
                <a:ea typeface="+mn-ea"/>
                <a:cs typeface="+mn-cs"/>
                <a:hlinkClick r:id="rId13"/>
              </a:rPr>
              <a:t>Guinea</a:t>
            </a:r>
            <a:r>
              <a:rPr lang="en-GB" sz="1200" b="0" i="0" kern="1200" dirty="0">
                <a:solidFill>
                  <a:schemeClr val="tx1"/>
                </a:solidFill>
                <a:effectLst/>
                <a:latin typeface="+mn-lt"/>
                <a:ea typeface="+mn-ea"/>
                <a:cs typeface="+mn-cs"/>
              </a:rPr>
              <a:t>, men have more of a say in where their wives will work than the women themselves. For example, in Cameroon, a husband may prohibit his wife from taking a job in a different trade or profession than him if it is in the best interest of his marriage and children. Cameroon is one of </a:t>
            </a:r>
            <a:r>
              <a:rPr lang="en-GB" sz="1200" b="0" i="0" u="none" strike="noStrike" kern="1200" dirty="0">
                <a:solidFill>
                  <a:schemeClr val="tx1"/>
                </a:solidFill>
                <a:effectLst/>
                <a:latin typeface="+mn-lt"/>
                <a:ea typeface="+mn-ea"/>
                <a:cs typeface="+mn-cs"/>
                <a:hlinkClick r:id="rId14"/>
              </a:rPr>
              <a:t>18</a:t>
            </a:r>
            <a:br>
              <a:rPr lang="en-GB" sz="1200" b="0" i="0" u="none" strike="noStrike" kern="1200" dirty="0">
                <a:solidFill>
                  <a:schemeClr val="tx1"/>
                </a:solidFill>
                <a:effectLst/>
                <a:latin typeface="+mn-lt"/>
                <a:ea typeface="+mn-ea"/>
                <a:cs typeface="+mn-cs"/>
                <a:hlinkClick r:id="rId14"/>
              </a:rPr>
            </a:br>
            <a:r>
              <a:rPr lang="en-GB" sz="1200" b="0" i="0" u="none" strike="noStrike" kern="1200" dirty="0">
                <a:solidFill>
                  <a:schemeClr val="tx1"/>
                </a:solidFill>
                <a:effectLst/>
                <a:latin typeface="+mn-lt"/>
                <a:ea typeface="+mn-ea"/>
                <a:cs typeface="+mn-cs"/>
                <a:hlinkClick r:id="rId14"/>
              </a:rPr>
              <a:t>countries</a:t>
            </a:r>
            <a:r>
              <a:rPr lang="en-GB" sz="1200" b="0" i="0" kern="1200" dirty="0">
                <a:solidFill>
                  <a:schemeClr val="tx1"/>
                </a:solidFill>
                <a:effectLst/>
                <a:latin typeface="+mn-lt"/>
                <a:ea typeface="+mn-ea"/>
                <a:cs typeface="+mn-cs"/>
              </a:rPr>
              <a:t> where women cannot get a job if their husbands feel it is not in their family’s interest.</a:t>
            </a:r>
          </a:p>
          <a:p>
            <a:r>
              <a:rPr lang="en-GB" sz="1200" b="1" i="0" kern="1200" dirty="0">
                <a:solidFill>
                  <a:schemeClr val="tx1"/>
                </a:solidFill>
                <a:effectLst/>
                <a:latin typeface="+mn-lt"/>
                <a:ea typeface="+mn-ea"/>
                <a:cs typeface="+mn-cs"/>
              </a:rPr>
              <a:t>8. Women can be beaten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Laws such as this are not uncommon—in fact, </a:t>
            </a:r>
            <a:r>
              <a:rPr lang="en-GB" sz="1200" b="0" i="0" u="none" strike="noStrike" kern="1200" dirty="0">
                <a:solidFill>
                  <a:schemeClr val="tx1"/>
                </a:solidFill>
                <a:effectLst/>
                <a:latin typeface="+mn-lt"/>
                <a:ea typeface="+mn-ea"/>
                <a:cs typeface="+mn-cs"/>
                <a:hlinkClick r:id="rId15"/>
              </a:rPr>
              <a:t>46 countries</a:t>
            </a:r>
            <a:r>
              <a:rPr lang="en-GB" sz="1200" b="0" i="0" kern="1200" dirty="0">
                <a:solidFill>
                  <a:schemeClr val="tx1"/>
                </a:solidFill>
                <a:effectLst/>
                <a:latin typeface="+mn-lt"/>
                <a:ea typeface="+mn-ea"/>
                <a:cs typeface="+mn-cs"/>
              </a:rPr>
              <a:t> have no laws protecting women from domestic violence.</a:t>
            </a:r>
          </a:p>
          <a:p>
            <a:r>
              <a:rPr lang="en-GB" sz="1200" b="1" i="0" kern="1200" dirty="0">
                <a:solidFill>
                  <a:schemeClr val="tx1"/>
                </a:solidFill>
                <a:effectLst/>
                <a:latin typeface="+mn-lt"/>
                <a:ea typeface="+mn-ea"/>
                <a:cs typeface="+mn-cs"/>
              </a:rPr>
              <a:t>9. Women cannot perform physical </a:t>
            </a:r>
            <a:r>
              <a:rPr lang="en-GB" sz="1200" b="1" i="0" kern="1200" dirty="0" err="1">
                <a:solidFill>
                  <a:schemeClr val="tx1"/>
                </a:solidFill>
                <a:effectLst/>
                <a:latin typeface="+mn-lt"/>
                <a:ea typeface="+mn-ea"/>
                <a:cs typeface="+mn-cs"/>
              </a:rPr>
              <a:t>labor</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a:t>
            </a:r>
            <a:r>
              <a:rPr lang="en-GB" sz="1200" b="0" i="0" u="none" strike="noStrike" kern="1200" dirty="0">
                <a:solidFill>
                  <a:schemeClr val="tx1"/>
                </a:solidFill>
                <a:effectLst/>
                <a:latin typeface="+mn-lt"/>
                <a:ea typeface="+mn-ea"/>
                <a:cs typeface="+mn-cs"/>
                <a:hlinkClick r:id="rId16"/>
              </a:rPr>
              <a:t>China</a:t>
            </a:r>
            <a:r>
              <a:rPr lang="en-GB" sz="1200" b="0" i="0" kern="1200" dirty="0">
                <a:solidFill>
                  <a:schemeClr val="tx1"/>
                </a:solidFill>
                <a:effectLst/>
                <a:latin typeface="+mn-lt"/>
                <a:ea typeface="+mn-ea"/>
                <a:cs typeface="+mn-cs"/>
              </a:rPr>
              <a:t>, women are forbidden from working in mines, and more broadly are prohibited from performing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physical </a:t>
            </a:r>
            <a:r>
              <a:rPr lang="en-GB" sz="1200" b="0" i="0" kern="1200" dirty="0" err="1">
                <a:solidFill>
                  <a:schemeClr val="tx1"/>
                </a:solidFill>
                <a:effectLst/>
                <a:latin typeface="+mn-lt"/>
                <a:ea typeface="+mn-ea"/>
                <a:cs typeface="+mn-cs"/>
              </a:rPr>
              <a:t>labor</a:t>
            </a:r>
            <a:r>
              <a:rPr lang="en-GB" sz="1200" b="0" i="0" kern="1200" dirty="0">
                <a:solidFill>
                  <a:schemeClr val="tx1"/>
                </a:solidFill>
                <a:effectLst/>
                <a:latin typeface="+mn-lt"/>
                <a:ea typeface="+mn-ea"/>
                <a:cs typeface="+mn-cs"/>
              </a:rPr>
              <a:t> or work that female workers “should avoid.” In </a:t>
            </a:r>
            <a:r>
              <a:rPr lang="en-GB" sz="1200" b="0" i="0" u="none" strike="noStrike" kern="1200" dirty="0">
                <a:solidFill>
                  <a:schemeClr val="tx1"/>
                </a:solidFill>
                <a:effectLst/>
                <a:latin typeface="+mn-lt"/>
                <a:ea typeface="+mn-ea"/>
                <a:cs typeface="+mn-cs"/>
                <a:hlinkClick r:id="rId17"/>
              </a:rPr>
              <a:t>Russia</a:t>
            </a:r>
            <a:r>
              <a:rPr lang="en-GB" sz="1200" b="0" i="0" kern="1200" dirty="0">
                <a:solidFill>
                  <a:schemeClr val="tx1"/>
                </a:solidFill>
                <a:effectLst/>
                <a:latin typeface="+mn-lt"/>
                <a:ea typeface="+mn-ea"/>
                <a:cs typeface="+mn-cs"/>
              </a:rPr>
              <a:t>, a similar law stops women from partaking in hard, dangerous, or unhealthy trades. This sweeping law includes many different types of jobs, from frontline firefighting to sailing—456 types of work in total!</a:t>
            </a:r>
          </a:p>
          <a:p>
            <a:r>
              <a:rPr lang="en-GB" sz="1200" b="1" i="0" kern="1200" dirty="0">
                <a:solidFill>
                  <a:schemeClr val="tx1"/>
                </a:solidFill>
                <a:effectLst/>
                <a:latin typeface="+mn-lt"/>
                <a:ea typeface="+mn-ea"/>
                <a:cs typeface="+mn-cs"/>
              </a:rPr>
              <a:t>10. Women cannot pass on citizenship in the same way as men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Even in the </a:t>
            </a:r>
            <a:r>
              <a:rPr lang="en-GB" sz="1200" b="0" i="0" u="none" strike="noStrike" kern="1200" dirty="0">
                <a:solidFill>
                  <a:schemeClr val="tx1"/>
                </a:solidFill>
                <a:effectLst/>
                <a:latin typeface="+mn-lt"/>
                <a:ea typeface="+mn-ea"/>
                <a:cs typeface="+mn-cs"/>
                <a:hlinkClick r:id="rId18"/>
              </a:rPr>
              <a:t>United States</a:t>
            </a:r>
            <a:r>
              <a:rPr lang="en-GB" sz="1200" b="0" i="0" kern="1200" dirty="0">
                <a:solidFill>
                  <a:schemeClr val="tx1"/>
                </a:solidFill>
                <a:effectLst/>
                <a:latin typeface="+mn-lt"/>
                <a:ea typeface="+mn-ea"/>
                <a:cs typeface="+mn-cs"/>
              </a:rPr>
              <a:t>, men and women are viewed differently under the law. A child born out of wedlock to a foreign mother and American father has a </a:t>
            </a:r>
            <a:r>
              <a:rPr lang="en-GB" sz="1200" b="0" i="0" kern="1200" dirty="0" err="1">
                <a:solidFill>
                  <a:schemeClr val="tx1"/>
                </a:solidFill>
                <a:effectLst/>
                <a:latin typeface="+mn-lt"/>
                <a:ea typeface="+mn-ea"/>
                <a:cs typeface="+mn-cs"/>
              </a:rPr>
              <a:t>grueling</a:t>
            </a:r>
            <a:r>
              <a:rPr lang="en-GB" sz="1200" b="0" i="0" kern="1200" dirty="0">
                <a:solidFill>
                  <a:schemeClr val="tx1"/>
                </a:solidFill>
                <a:effectLst/>
                <a:latin typeface="+mn-lt"/>
                <a:ea typeface="+mn-ea"/>
                <a:cs typeface="+mn-cs"/>
              </a:rPr>
              <a:t> process to becoming an American citizen, and there are more requirements to meet if the mother is not a US citizen and the father is. At least </a:t>
            </a:r>
            <a:r>
              <a:rPr lang="en-GB" sz="1200" b="0" i="0" u="none" strike="noStrike" kern="1200" dirty="0">
                <a:solidFill>
                  <a:schemeClr val="tx1"/>
                </a:solidFill>
                <a:effectLst/>
                <a:latin typeface="+mn-lt"/>
                <a:ea typeface="+mn-ea"/>
                <a:cs typeface="+mn-cs"/>
                <a:hlinkClick r:id="rId14"/>
              </a:rPr>
              <a:t>22 countries</a:t>
            </a:r>
            <a:r>
              <a:rPr lang="en-GB" sz="1200" b="0" i="0" kern="1200" dirty="0">
                <a:solidFill>
                  <a:schemeClr val="tx1"/>
                </a:solidFill>
                <a:effectLst/>
                <a:latin typeface="+mn-lt"/>
                <a:ea typeface="+mn-ea"/>
                <a:cs typeface="+mn-cs"/>
              </a:rPr>
              <a:t> do not allow married women to pass citizenship to their children as fathers can and </a:t>
            </a:r>
            <a:r>
              <a:rPr lang="en-GB" sz="1200" b="0" i="0" u="none" strike="noStrike" kern="1200" dirty="0">
                <a:solidFill>
                  <a:schemeClr val="tx1"/>
                </a:solidFill>
                <a:effectLst/>
                <a:latin typeface="+mn-lt"/>
                <a:ea typeface="+mn-ea"/>
                <a:cs typeface="+mn-cs"/>
                <a:hlinkClick r:id="rId14"/>
              </a:rPr>
              <a:t>44 countries</a:t>
            </a:r>
            <a:r>
              <a:rPr lang="en-GB" sz="1200" b="0" i="0" kern="1200" dirty="0">
                <a:solidFill>
                  <a:schemeClr val="tx1"/>
                </a:solidFill>
                <a:effectLst/>
                <a:latin typeface="+mn-lt"/>
                <a:ea typeface="+mn-ea"/>
                <a:cs typeface="+mn-cs"/>
              </a:rPr>
              <a:t> do not allow married women to pass citizenship to their spouses as married men can.</a:t>
            </a:r>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13</a:t>
            </a:fld>
            <a:endParaRPr lang="en-GB"/>
          </a:p>
        </p:txBody>
      </p:sp>
    </p:spTree>
    <p:extLst>
      <p:ext uri="{BB962C8B-B14F-4D97-AF65-F5344CB8AC3E}">
        <p14:creationId xmlns:p14="http://schemas.microsoft.com/office/powerpoint/2010/main" xmlns="" val="2792556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However, men who were interviewed in our research did not consider the gendered </a:t>
            </a:r>
            <a:r>
              <a:rPr lang="en-GB" sz="1200" kern="1200" dirty="0" smtClean="0">
                <a:solidFill>
                  <a:schemeClr val="tx1"/>
                </a:solidFill>
                <a:effectLst/>
                <a:latin typeface="+mn-lt"/>
                <a:ea typeface="+mn-ea"/>
                <a:cs typeface="+mn-cs"/>
              </a:rPr>
              <a:t>nature of </a:t>
            </a:r>
            <a:r>
              <a:rPr lang="en-GB" sz="1200" kern="1200" dirty="0">
                <a:solidFill>
                  <a:schemeClr val="tx1"/>
                </a:solidFill>
                <a:effectLst/>
                <a:latin typeface="+mn-lt"/>
                <a:ea typeface="+mn-ea"/>
                <a:cs typeface="+mn-cs"/>
              </a:rPr>
              <a:t>the gym a problem, usually describing it in essentialised terms as ‘natural’: a product </a:t>
            </a:r>
            <a:r>
              <a:rPr lang="en-GB" sz="1200" kern="1200" dirty="0" smtClean="0">
                <a:solidFill>
                  <a:schemeClr val="tx1"/>
                </a:solidFill>
                <a:effectLst/>
                <a:latin typeface="+mn-lt"/>
                <a:ea typeface="+mn-ea"/>
                <a:cs typeface="+mn-cs"/>
              </a:rPr>
              <a:t>of choice </a:t>
            </a:r>
            <a:r>
              <a:rPr lang="en-GB" sz="1200" kern="1200" dirty="0">
                <a:solidFill>
                  <a:schemeClr val="tx1"/>
                </a:solidFill>
                <a:effectLst/>
                <a:latin typeface="+mn-lt"/>
                <a:ea typeface="+mn-ea"/>
                <a:cs typeface="+mn-cs"/>
              </a:rPr>
              <a:t>because of the perceived different interests, and preferences of the </a:t>
            </a:r>
            <a:r>
              <a:rPr lang="en-GB" sz="1200" kern="1200" dirty="0" smtClean="0">
                <a:solidFill>
                  <a:schemeClr val="tx1"/>
                </a:solidFill>
                <a:effectLst/>
                <a:latin typeface="+mn-lt"/>
                <a:ea typeface="+mn-ea"/>
                <a:cs typeface="+mn-cs"/>
              </a:rPr>
              <a:t>sexes. In </a:t>
            </a:r>
            <a:r>
              <a:rPr lang="en-GB" sz="1200" kern="1200" dirty="0">
                <a:solidFill>
                  <a:schemeClr val="tx1"/>
                </a:solidFill>
                <a:effectLst/>
                <a:latin typeface="+mn-lt"/>
                <a:ea typeface="+mn-ea"/>
                <a:cs typeface="+mn-cs"/>
              </a:rPr>
              <a:t>contrast, women interviewees described how their freedom to use the space of the </a:t>
            </a:r>
            <a:r>
              <a:rPr lang="en-GB" sz="1200" kern="1200" dirty="0" smtClean="0">
                <a:solidFill>
                  <a:schemeClr val="tx1"/>
                </a:solidFill>
                <a:effectLst/>
                <a:latin typeface="+mn-lt"/>
                <a:ea typeface="+mn-ea"/>
                <a:cs typeface="+mn-cs"/>
              </a:rPr>
              <a:t>gym was </a:t>
            </a:r>
            <a:r>
              <a:rPr lang="en-GB" sz="1200" kern="1200" dirty="0">
                <a:solidFill>
                  <a:schemeClr val="tx1"/>
                </a:solidFill>
                <a:effectLst/>
                <a:latin typeface="+mn-lt"/>
                <a:ea typeface="+mn-ea"/>
                <a:cs typeface="+mn-cs"/>
              </a:rPr>
              <a:t>constrained by the behaviour of male gym members. In particular, women of all </a:t>
            </a:r>
            <a:r>
              <a:rPr lang="en-GB" sz="1200" kern="1200" dirty="0" smtClean="0">
                <a:solidFill>
                  <a:schemeClr val="tx1"/>
                </a:solidFill>
                <a:effectLst/>
                <a:latin typeface="+mn-lt"/>
                <a:ea typeface="+mn-ea"/>
                <a:cs typeface="+mn-cs"/>
              </a:rPr>
              <a:t>ages recounted </a:t>
            </a:r>
            <a:r>
              <a:rPr lang="en-GB" sz="1200" kern="1200" dirty="0">
                <a:solidFill>
                  <a:schemeClr val="tx1"/>
                </a:solidFill>
                <a:effectLst/>
                <a:latin typeface="+mn-lt"/>
                <a:ea typeface="+mn-ea"/>
                <a:cs typeface="+mn-cs"/>
              </a:rPr>
              <a:t>being subject to the normalising judgement of the male gaze within the </a:t>
            </a:r>
            <a:r>
              <a:rPr lang="en-GB" sz="1200" kern="1200" dirty="0" smtClean="0">
                <a:solidFill>
                  <a:schemeClr val="tx1"/>
                </a:solidFill>
                <a:effectLst/>
                <a:latin typeface="+mn-lt"/>
                <a:ea typeface="+mn-ea"/>
                <a:cs typeface="+mn-cs"/>
              </a:rPr>
              <a:t>context of </a:t>
            </a:r>
            <a:r>
              <a:rPr lang="en-GB" sz="1200" kern="1200" dirty="0">
                <a:solidFill>
                  <a:schemeClr val="tx1"/>
                </a:solidFill>
                <a:effectLst/>
                <a:latin typeface="+mn-lt"/>
                <a:ea typeface="+mn-ea"/>
                <a:cs typeface="+mn-cs"/>
              </a:rPr>
              <a:t>heteronormativity which has the disciplinary effect (after Foucault 1977) of </a:t>
            </a:r>
            <a:r>
              <a:rPr lang="en-GB" sz="1200" kern="1200" dirty="0" smtClean="0">
                <a:solidFill>
                  <a:schemeClr val="tx1"/>
                </a:solidFill>
                <a:effectLst/>
                <a:latin typeface="+mn-lt"/>
                <a:ea typeface="+mn-ea"/>
                <a:cs typeface="+mn-cs"/>
              </a:rPr>
              <a:t>causing them </a:t>
            </a:r>
            <a:r>
              <a:rPr lang="en-GB" sz="1200" kern="1200" dirty="0">
                <a:solidFill>
                  <a:schemeClr val="tx1"/>
                </a:solidFill>
                <a:effectLst/>
                <a:latin typeface="+mn-lt"/>
                <a:ea typeface="+mn-ea"/>
                <a:cs typeface="+mn-cs"/>
              </a:rPr>
              <a:t>to self-regulate their bodies and use of space (cf. </a:t>
            </a:r>
            <a:r>
              <a:rPr lang="en-GB" sz="1200" kern="1200" dirty="0" err="1">
                <a:solidFill>
                  <a:schemeClr val="tx1"/>
                </a:solidFill>
                <a:effectLst/>
                <a:latin typeface="+mn-lt"/>
                <a:ea typeface="+mn-ea"/>
                <a:cs typeface="+mn-cs"/>
              </a:rPr>
              <a:t>Bartky</a:t>
            </a:r>
            <a:r>
              <a:rPr lang="en-GB" sz="1200" kern="1200" dirty="0">
                <a:solidFill>
                  <a:schemeClr val="tx1"/>
                </a:solidFill>
                <a:effectLst/>
                <a:latin typeface="+mn-lt"/>
                <a:ea typeface="+mn-ea"/>
                <a:cs typeface="+mn-cs"/>
              </a:rPr>
              <a:t> 1990; Johnston 1996).</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As </a:t>
            </a:r>
            <a:r>
              <a:rPr lang="en-GB" sz="1200" kern="1200" dirty="0">
                <a:solidFill>
                  <a:schemeClr val="tx1"/>
                </a:solidFill>
                <a:effectLst/>
                <a:latin typeface="+mn-lt"/>
                <a:ea typeface="+mn-ea"/>
                <a:cs typeface="+mn-cs"/>
              </a:rPr>
              <a:t>Young (1990) has argued in her seminal essay, Throwing Like a Girl, the patriarchal</a:t>
            </a:r>
          </a:p>
          <a:p>
            <a:pPr lvl="0"/>
            <a:r>
              <a:rPr lang="en-GB" sz="1200" kern="1200" dirty="0">
                <a:solidFill>
                  <a:schemeClr val="tx1"/>
                </a:solidFill>
                <a:effectLst/>
                <a:latin typeface="+mn-lt"/>
                <a:ea typeface="+mn-ea"/>
                <a:cs typeface="+mn-cs"/>
              </a:rPr>
              <a:t>gaze systematically positions feminine bodies as objects and in response women come </a:t>
            </a:r>
            <a:r>
              <a:rPr lang="en-GB" sz="1200" kern="1200" dirty="0" smtClean="0">
                <a:solidFill>
                  <a:schemeClr val="tx1"/>
                </a:solidFill>
                <a:effectLst/>
                <a:latin typeface="+mn-lt"/>
                <a:ea typeface="+mn-ea"/>
                <a:cs typeface="+mn-cs"/>
              </a:rPr>
              <a:t>to live </a:t>
            </a:r>
            <a:r>
              <a:rPr lang="en-GB" sz="1200" kern="1200" dirty="0">
                <a:solidFill>
                  <a:schemeClr val="tx1"/>
                </a:solidFill>
                <a:effectLst/>
                <a:latin typeface="+mn-lt"/>
                <a:ea typeface="+mn-ea"/>
                <a:cs typeface="+mn-cs"/>
              </a:rPr>
              <a:t>their bodies in such terms.</a:t>
            </a:r>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14</a:t>
            </a:fld>
            <a:endParaRPr lang="en-GB"/>
          </a:p>
        </p:txBody>
      </p:sp>
    </p:spTree>
    <p:extLst>
      <p:ext uri="{BB962C8B-B14F-4D97-AF65-F5344CB8AC3E}">
        <p14:creationId xmlns:p14="http://schemas.microsoft.com/office/powerpoint/2010/main" xmlns="" val="2791829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When challenged about women’s rationale for why there is gender segregation within </a:t>
            </a:r>
            <a:r>
              <a:rPr lang="en-GB" sz="1200" b="0" i="0" u="none" strike="noStrike" kern="1200" baseline="0" dirty="0" smtClean="0">
                <a:solidFill>
                  <a:schemeClr val="tx1"/>
                </a:solidFill>
                <a:latin typeface="+mn-lt"/>
                <a:ea typeface="+mn-ea"/>
                <a:cs typeface="+mn-cs"/>
              </a:rPr>
              <a:t>the</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gym</a:t>
            </a:r>
            <a:r>
              <a:rPr lang="en-GB" sz="1200" b="0" i="0" u="none" strike="noStrike" kern="1200" baseline="0" dirty="0">
                <a:solidFill>
                  <a:schemeClr val="tx1"/>
                </a:solidFill>
                <a:latin typeface="+mn-lt"/>
                <a:ea typeface="+mn-ea"/>
                <a:cs typeface="+mn-cs"/>
              </a:rPr>
              <a:t>, male interviewees failed to recognise a problem arguing it is ‘normal’ – </a:t>
            </a:r>
            <a:r>
              <a:rPr lang="en-GB" sz="1200" b="0" i="0" u="none" strike="noStrike" kern="1200" baseline="0" dirty="0" smtClean="0">
                <a:solidFill>
                  <a:schemeClr val="tx1"/>
                </a:solidFill>
                <a:latin typeface="+mn-lt"/>
                <a:ea typeface="+mn-ea"/>
                <a:cs typeface="+mn-cs"/>
              </a:rPr>
              <a:t>thereby</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implicitly </a:t>
            </a:r>
            <a:r>
              <a:rPr lang="en-GB" sz="1200" b="0" i="0" u="none" strike="noStrike" kern="1200" baseline="0" dirty="0">
                <a:solidFill>
                  <a:schemeClr val="tx1"/>
                </a:solidFill>
                <a:latin typeface="+mn-lt"/>
                <a:ea typeface="+mn-ea"/>
                <a:cs typeface="+mn-cs"/>
              </a:rPr>
              <a:t>invoking the taken for granted hegemony of heterosexuality (Valentine 1993) </a:t>
            </a:r>
            <a:r>
              <a:rPr lang="en-GB" sz="1200" b="0" i="0" u="none" strike="noStrike" kern="1200" baseline="0" dirty="0" smtClean="0">
                <a:solidFill>
                  <a:schemeClr val="tx1"/>
                </a:solidFill>
                <a:latin typeface="+mn-lt"/>
                <a:ea typeface="+mn-ea"/>
                <a:cs typeface="+mn-cs"/>
              </a:rPr>
              <a:t>–</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for </a:t>
            </a:r>
            <a:r>
              <a:rPr lang="en-GB" sz="1200" b="0" i="0" u="none" strike="noStrike" kern="1200" baseline="0" dirty="0">
                <a:solidFill>
                  <a:schemeClr val="tx1"/>
                </a:solidFill>
                <a:latin typeface="+mn-lt"/>
                <a:ea typeface="+mn-ea"/>
                <a:cs typeface="+mn-cs"/>
              </a:rPr>
              <a:t>men to look at women in this way. Yet, as Cooper (2004, 96) has observed, </a:t>
            </a:r>
            <a:r>
              <a:rPr lang="en-GB" sz="1200" b="0" i="0" u="none" strike="noStrike" kern="1200" baseline="0" dirty="0" smtClean="0">
                <a:solidFill>
                  <a:schemeClr val="tx1"/>
                </a:solidFill>
                <a:latin typeface="+mn-lt"/>
                <a:ea typeface="+mn-ea"/>
                <a:cs typeface="+mn-cs"/>
              </a:rPr>
              <a:t>historically</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inequality </a:t>
            </a:r>
            <a:r>
              <a:rPr lang="en-GB" sz="1200" b="0" i="0" u="none" strike="noStrike" kern="1200" baseline="0" dirty="0">
                <a:solidFill>
                  <a:schemeClr val="tx1"/>
                </a:solidFill>
                <a:latin typeface="+mn-lt"/>
                <a:ea typeface="+mn-ea"/>
                <a:cs typeface="+mn-cs"/>
              </a:rPr>
              <a:t>is secured through particular forms of differentiation and segregation being </a:t>
            </a:r>
            <a:r>
              <a:rPr lang="en-GB" sz="1200" b="0" i="0" u="none" strike="noStrike" kern="1200" baseline="0" dirty="0" smtClean="0">
                <a:solidFill>
                  <a:schemeClr val="tx1"/>
                </a:solidFill>
                <a:latin typeface="+mn-lt"/>
                <a:ea typeface="+mn-ea"/>
                <a:cs typeface="+mn-cs"/>
              </a:rPr>
              <a:t>read</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as </a:t>
            </a:r>
            <a:r>
              <a:rPr lang="en-GB" sz="1200" b="0" i="0" u="none" strike="noStrike" kern="1200" baseline="0" dirty="0">
                <a:solidFill>
                  <a:schemeClr val="tx1"/>
                </a:solidFill>
                <a:latin typeface="+mn-lt"/>
                <a:ea typeface="+mn-ea"/>
                <a:cs typeface="+mn-cs"/>
              </a:rPr>
              <a:t>‘natural’ or ‘normal’. In particular, we develop habitual or socially </a:t>
            </a:r>
            <a:r>
              <a:rPr lang="en-GB" sz="1200" b="0" i="0" u="none" strike="noStrike" kern="1200" baseline="0" dirty="0" err="1">
                <a:solidFill>
                  <a:schemeClr val="tx1"/>
                </a:solidFill>
                <a:latin typeface="+mn-lt"/>
                <a:ea typeface="+mn-ea"/>
                <a:cs typeface="+mn-cs"/>
              </a:rPr>
              <a:t>sedimented</a:t>
            </a:r>
            <a:r>
              <a:rPr lang="en-GB" sz="1200" b="0" i="0" u="none" strike="noStrike" kern="1200" baseline="0" dirty="0">
                <a:solidFill>
                  <a:schemeClr val="tx1"/>
                </a:solidFill>
                <a:latin typeface="+mn-lt"/>
                <a:ea typeface="+mn-ea"/>
                <a:cs typeface="+mn-cs"/>
              </a:rPr>
              <a:t> ways </a:t>
            </a:r>
            <a:r>
              <a:rPr lang="en-GB" sz="1200" b="0" i="0" u="none" strike="noStrike" kern="1200" baseline="0" dirty="0" smtClean="0">
                <a:solidFill>
                  <a:schemeClr val="tx1"/>
                </a:solidFill>
                <a:latin typeface="+mn-lt"/>
                <a:ea typeface="+mn-ea"/>
                <a:cs typeface="+mn-cs"/>
              </a:rPr>
              <a:t>of</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seeing </a:t>
            </a:r>
            <a:r>
              <a:rPr lang="en-GB" sz="1200" b="0" i="0" u="none" strike="noStrike" kern="1200" baseline="0" dirty="0">
                <a:solidFill>
                  <a:schemeClr val="tx1"/>
                </a:solidFill>
                <a:latin typeface="+mn-lt"/>
                <a:ea typeface="+mn-ea"/>
                <a:cs typeface="+mn-cs"/>
              </a:rPr>
              <a:t>which mean some dimensions of difference become salient and others less </a:t>
            </a:r>
            <a:r>
              <a:rPr lang="en-GB" sz="1200" b="0" i="0" u="none" strike="noStrike" kern="1200" baseline="0" dirty="0" smtClean="0">
                <a:solidFill>
                  <a:schemeClr val="tx1"/>
                </a:solidFill>
                <a:latin typeface="+mn-lt"/>
                <a:ea typeface="+mn-ea"/>
                <a:cs typeface="+mn-cs"/>
              </a:rPr>
              <a:t>visible</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or </a:t>
            </a:r>
            <a:r>
              <a:rPr lang="en-GB" sz="1200" b="0" i="0" u="none" strike="noStrike" kern="1200" baseline="0" dirty="0">
                <a:solidFill>
                  <a:schemeClr val="tx1"/>
                </a:solidFill>
                <a:latin typeface="+mn-lt"/>
                <a:ea typeface="+mn-ea"/>
                <a:cs typeface="+mn-cs"/>
              </a:rPr>
              <a:t>invisible (Al-</a:t>
            </a:r>
            <a:r>
              <a:rPr lang="en-GB" sz="1200" b="0" i="0" u="none" strike="noStrike" kern="1200" baseline="0" dirty="0" err="1">
                <a:solidFill>
                  <a:schemeClr val="tx1"/>
                </a:solidFill>
                <a:latin typeface="+mn-lt"/>
                <a:ea typeface="+mn-ea"/>
                <a:cs typeface="+mn-cs"/>
              </a:rPr>
              <a:t>Saji</a:t>
            </a:r>
            <a:r>
              <a:rPr lang="en-GB" sz="1200" b="0" i="0" u="none" strike="noStrike" kern="1200" baseline="0" dirty="0">
                <a:solidFill>
                  <a:schemeClr val="tx1"/>
                </a:solidFill>
                <a:latin typeface="+mn-lt"/>
                <a:ea typeface="+mn-ea"/>
                <a:cs typeface="+mn-cs"/>
              </a:rPr>
              <a:t> 2009). In this way, sexism is lived as habit and enacted as </a:t>
            </a:r>
            <a:r>
              <a:rPr lang="en-GB" sz="1200" b="0" i="0" u="none" strike="noStrike" kern="1200" baseline="0" dirty="0" smtClean="0">
                <a:solidFill>
                  <a:schemeClr val="tx1"/>
                </a:solidFill>
                <a:latin typeface="+mn-lt"/>
                <a:ea typeface="+mn-ea"/>
                <a:cs typeface="+mn-cs"/>
              </a:rPr>
              <a:t>embodied</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everyday </a:t>
            </a:r>
            <a:r>
              <a:rPr lang="en-GB" sz="1200" b="0" i="0" u="none" strike="noStrike" kern="1200" baseline="0" dirty="0">
                <a:solidFill>
                  <a:schemeClr val="tx1"/>
                </a:solidFill>
                <a:latin typeface="+mn-lt"/>
                <a:ea typeface="+mn-ea"/>
                <a:cs typeface="+mn-cs"/>
              </a:rPr>
              <a:t>practices and through this repetition this particular ordering of </a:t>
            </a:r>
            <a:r>
              <a:rPr lang="en-GB" sz="1200" b="0" i="0" u="none" strike="noStrike" kern="1200" baseline="0" dirty="0" smtClean="0">
                <a:solidFill>
                  <a:schemeClr val="tx1"/>
                </a:solidFill>
                <a:latin typeface="+mn-lt"/>
                <a:ea typeface="+mn-ea"/>
                <a:cs typeface="+mn-cs"/>
              </a:rPr>
              <a:t>difference</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becomes </a:t>
            </a:r>
            <a:r>
              <a:rPr lang="en-GB" sz="1200" b="0" i="0" u="none" strike="noStrike" kern="1200" baseline="0" dirty="0">
                <a:solidFill>
                  <a:schemeClr val="tx1"/>
                </a:solidFill>
                <a:latin typeface="+mn-lt"/>
                <a:ea typeface="+mn-ea"/>
                <a:cs typeface="+mn-cs"/>
              </a:rPr>
              <a:t>the norm with the consequence that patriarchy as a power structure </a:t>
            </a:r>
            <a:r>
              <a:rPr lang="en-GB" sz="1200" b="0" i="0" u="none" strike="noStrike" kern="1200" baseline="0" dirty="0" smtClean="0">
                <a:solidFill>
                  <a:schemeClr val="tx1"/>
                </a:solidFill>
                <a:latin typeface="+mn-lt"/>
                <a:ea typeface="+mn-ea"/>
                <a:cs typeface="+mn-cs"/>
              </a:rPr>
              <a:t>which</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operates </a:t>
            </a:r>
            <a:r>
              <a:rPr lang="en-GB" sz="1200" b="0" i="0" u="none" strike="noStrike" kern="1200" baseline="0" dirty="0">
                <a:solidFill>
                  <a:schemeClr val="tx1"/>
                </a:solidFill>
                <a:latin typeface="+mn-lt"/>
                <a:ea typeface="+mn-ea"/>
                <a:cs typeface="+mn-cs"/>
              </a:rPr>
              <a:t>in and through particular spaces to systematically (re)produce gender </a:t>
            </a:r>
            <a:r>
              <a:rPr lang="en-GB" sz="1200" b="0" i="0" u="none" strike="noStrike" kern="1200" baseline="0" dirty="0" smtClean="0">
                <a:solidFill>
                  <a:schemeClr val="tx1"/>
                </a:solidFill>
                <a:latin typeface="+mn-lt"/>
                <a:ea typeface="+mn-ea"/>
                <a:cs typeface="+mn-cs"/>
              </a:rPr>
              <a:t>inequalities</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is </a:t>
            </a:r>
            <a:r>
              <a:rPr lang="en-GB" sz="1200" b="0" i="0" u="none" strike="noStrike" kern="1200" baseline="0" dirty="0">
                <a:solidFill>
                  <a:schemeClr val="tx1"/>
                </a:solidFill>
                <a:latin typeface="+mn-lt"/>
                <a:ea typeface="+mn-ea"/>
                <a:cs typeface="+mn-cs"/>
              </a:rPr>
              <a:t>obscured. In the following section, we reflect in more detail on the visibility </a:t>
            </a:r>
            <a:r>
              <a:rPr lang="en-GB" sz="1200" b="0" i="0" u="none" strike="noStrike" kern="1200" baseline="0" dirty="0" smtClean="0">
                <a:solidFill>
                  <a:schemeClr val="tx1"/>
                </a:solidFill>
                <a:latin typeface="+mn-lt"/>
                <a:ea typeface="+mn-ea"/>
                <a:cs typeface="+mn-cs"/>
              </a:rPr>
              <a:t>of</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contemporary </a:t>
            </a:r>
            <a:r>
              <a:rPr lang="en-GB" sz="1200" b="0" i="0" u="none" strike="noStrike" kern="1200" baseline="0" dirty="0">
                <a:solidFill>
                  <a:schemeClr val="tx1"/>
                </a:solidFill>
                <a:latin typeface="+mn-lt"/>
                <a:ea typeface="+mn-ea"/>
                <a:cs typeface="+mn-cs"/>
              </a:rPr>
              <a:t>sexism.</a:t>
            </a:r>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15</a:t>
            </a:fld>
            <a:endParaRPr lang="en-GB"/>
          </a:p>
        </p:txBody>
      </p:sp>
    </p:spTree>
    <p:extLst>
      <p:ext uri="{BB962C8B-B14F-4D97-AF65-F5344CB8AC3E}">
        <p14:creationId xmlns:p14="http://schemas.microsoft.com/office/powerpoint/2010/main" xmlns="" val="766492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825500"/>
            <a:ext cx="2033588" cy="1144588"/>
          </a:xfrm>
        </p:spPr>
      </p:sp>
      <p:sp>
        <p:nvSpPr>
          <p:cNvPr id="3" name="Notes Placeholder 2"/>
          <p:cNvSpPr>
            <a:spLocks noGrp="1"/>
          </p:cNvSpPr>
          <p:nvPr>
            <p:ph type="body" idx="1"/>
          </p:nvPr>
        </p:nvSpPr>
        <p:spPr>
          <a:xfrm>
            <a:off x="447442" y="1960198"/>
            <a:ext cx="5908528" cy="6725611"/>
          </a:xfrm>
        </p:spPr>
        <p:txBody>
          <a:bodyPr/>
          <a:lstStyle/>
          <a:p>
            <a:r>
              <a:rPr lang="en-GB" sz="1200" b="0" i="0" u="none" strike="noStrike" kern="1200" baseline="0" dirty="0">
                <a:solidFill>
                  <a:schemeClr val="tx1"/>
                </a:solidFill>
                <a:latin typeface="+mn-lt"/>
                <a:ea typeface="+mn-ea"/>
                <a:cs typeface="+mn-cs"/>
              </a:rPr>
              <a:t>Our case study research with the Fire and Rescue Service found that traditional</a:t>
            </a:r>
          </a:p>
          <a:p>
            <a:r>
              <a:rPr lang="en-GB" sz="1200" b="0" i="0" u="none" strike="noStrike" kern="1200" baseline="0" dirty="0">
                <a:solidFill>
                  <a:schemeClr val="tx1"/>
                </a:solidFill>
                <a:latin typeface="+mn-lt"/>
                <a:ea typeface="+mn-ea"/>
                <a:cs typeface="+mn-cs"/>
              </a:rPr>
              <a:t>stereotypes about men and women’s bodily capacities persist. Firefighting is a </a:t>
            </a:r>
            <a:r>
              <a:rPr lang="en-GB" sz="1200" b="0" i="0" u="none" strike="noStrike" kern="1200" baseline="0" dirty="0" smtClean="0">
                <a:solidFill>
                  <a:schemeClr val="tx1"/>
                </a:solidFill>
                <a:latin typeface="+mn-lt"/>
                <a:ea typeface="+mn-ea"/>
                <a:cs typeface="+mn-cs"/>
              </a:rPr>
              <a:t>traditional</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class-based </a:t>
            </a:r>
            <a:r>
              <a:rPr lang="en-GB" sz="1200" b="0" i="0" u="none" strike="noStrike" kern="1200" baseline="0" dirty="0">
                <a:solidFill>
                  <a:schemeClr val="tx1"/>
                </a:solidFill>
                <a:latin typeface="+mn-lt"/>
                <a:ea typeface="+mn-ea"/>
                <a:cs typeface="+mn-cs"/>
              </a:rPr>
              <a:t>occupation associated with a hard, physical and heroic masculinity that </a:t>
            </a:r>
            <a:r>
              <a:rPr lang="en-GB" sz="1200" b="0" i="0" u="none" strike="noStrike" kern="1200" baseline="0" dirty="0" smtClean="0">
                <a:solidFill>
                  <a:schemeClr val="tx1"/>
                </a:solidFill>
                <a:latin typeface="+mn-lt"/>
                <a:ea typeface="+mn-ea"/>
                <a:cs typeface="+mn-cs"/>
              </a:rPr>
              <a:t>has</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allowed </a:t>
            </a:r>
            <a:r>
              <a:rPr lang="en-GB" sz="1200" b="0" i="0" u="none" strike="noStrike" kern="1200" baseline="0" dirty="0">
                <a:solidFill>
                  <a:schemeClr val="tx1"/>
                </a:solidFill>
                <a:latin typeface="+mn-lt"/>
                <a:ea typeface="+mn-ea"/>
                <a:cs typeface="+mn-cs"/>
              </a:rPr>
              <a:t>firefighters to distance themselves from women and other men employed </a:t>
            </a:r>
            <a:r>
              <a:rPr lang="en-GB" sz="1200" b="0" i="0" u="none" strike="noStrike" kern="1200" baseline="0" dirty="0" smtClean="0">
                <a:solidFill>
                  <a:schemeClr val="tx1"/>
                </a:solidFill>
                <a:latin typeface="+mn-lt"/>
                <a:ea typeface="+mn-ea"/>
                <a:cs typeface="+mn-cs"/>
              </a:rPr>
              <a:t>in</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‘feminized</a:t>
            </a:r>
            <a:r>
              <a:rPr lang="en-GB" sz="1200" b="0" i="0" u="none" strike="noStrike" kern="1200" baseline="0" dirty="0">
                <a:solidFill>
                  <a:schemeClr val="tx1"/>
                </a:solidFill>
                <a:latin typeface="+mn-lt"/>
                <a:ea typeface="+mn-ea"/>
                <a:cs typeface="+mn-cs"/>
              </a:rPr>
              <a:t>’ office employment (Hall, Hockey, and Robinson 2007). In this </a:t>
            </a:r>
            <a:r>
              <a:rPr lang="en-GB" sz="1200" b="0" i="0" u="none" strike="noStrike" kern="1200" baseline="0" dirty="0" smtClean="0">
                <a:solidFill>
                  <a:schemeClr val="tx1"/>
                </a:solidFill>
                <a:latin typeface="+mn-lt"/>
                <a:ea typeface="+mn-ea"/>
                <a:cs typeface="+mn-cs"/>
              </a:rPr>
              <a:t>context,</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teamwork </a:t>
            </a:r>
            <a:r>
              <a:rPr lang="en-GB" sz="1200" b="0" i="0" u="none" strike="noStrike" kern="1200" baseline="0" dirty="0">
                <a:solidFill>
                  <a:schemeClr val="tx1"/>
                </a:solidFill>
                <a:latin typeface="+mn-lt"/>
                <a:ea typeface="+mn-ea"/>
                <a:cs typeface="+mn-cs"/>
              </a:rPr>
              <a:t>is highly valued, producing a culture predicated on male sociability. </a:t>
            </a:r>
            <a:r>
              <a:rPr lang="en-GB" sz="1200" b="0" i="0" u="none" strike="noStrike" kern="1200" baseline="0" dirty="0" smtClean="0">
                <a:solidFill>
                  <a:schemeClr val="tx1"/>
                </a:solidFill>
                <a:latin typeface="+mn-lt"/>
                <a:ea typeface="+mn-ea"/>
                <a:cs typeface="+mn-cs"/>
              </a:rPr>
              <a:t>The</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gradual </a:t>
            </a:r>
            <a:r>
              <a:rPr lang="en-GB" sz="1200" b="0" i="0" u="none" strike="noStrike" kern="1200" baseline="0" dirty="0">
                <a:solidFill>
                  <a:schemeClr val="tx1"/>
                </a:solidFill>
                <a:latin typeface="+mn-lt"/>
                <a:ea typeface="+mn-ea"/>
                <a:cs typeface="+mn-cs"/>
              </a:rPr>
              <a:t>entry of women into this occupation has led to a focus on embodiment </a:t>
            </a:r>
            <a:r>
              <a:rPr lang="en-GB" sz="1200" b="0" i="0" u="none" strike="noStrike" kern="1200" baseline="0" dirty="0" smtClean="0">
                <a:solidFill>
                  <a:schemeClr val="tx1"/>
                </a:solidFill>
                <a:latin typeface="+mn-lt"/>
                <a:ea typeface="+mn-ea"/>
                <a:cs typeface="+mn-cs"/>
              </a:rPr>
              <a:t>and</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specifically </a:t>
            </a:r>
            <a:r>
              <a:rPr lang="en-GB" sz="1200" b="0" i="0" u="none" strike="noStrike" kern="1200" baseline="0" dirty="0">
                <a:solidFill>
                  <a:schemeClr val="tx1"/>
                </a:solidFill>
                <a:latin typeface="+mn-lt"/>
                <a:ea typeface="+mn-ea"/>
                <a:cs typeface="+mn-cs"/>
              </a:rPr>
              <a:t>the gendered nature of ‘natural’ capabilities. Some of the male </a:t>
            </a:r>
            <a:r>
              <a:rPr lang="en-GB" sz="1200" b="0" i="0" u="none" strike="noStrike" kern="1200" baseline="0" dirty="0" err="1" smtClean="0">
                <a:solidFill>
                  <a:schemeClr val="tx1"/>
                </a:solidFill>
                <a:latin typeface="+mn-lt"/>
                <a:ea typeface="+mn-ea"/>
                <a:cs typeface="+mn-cs"/>
              </a:rPr>
              <a:t>firefighters</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interviewed </a:t>
            </a:r>
            <a:r>
              <a:rPr lang="en-GB" sz="1200" b="0" i="0" u="none" strike="noStrike" kern="1200" baseline="0" dirty="0">
                <a:solidFill>
                  <a:schemeClr val="tx1"/>
                </a:solidFill>
                <a:latin typeface="+mn-lt"/>
                <a:ea typeface="+mn-ea"/>
                <a:cs typeface="+mn-cs"/>
              </a:rPr>
              <a:t>reproduced traditional discourses about women’s unsuitability for </a:t>
            </a:r>
            <a:r>
              <a:rPr lang="en-GB" sz="1200" b="0" i="0" u="none" strike="noStrike" kern="1200" baseline="0" dirty="0" smtClean="0">
                <a:solidFill>
                  <a:schemeClr val="tx1"/>
                </a:solidFill>
                <a:latin typeface="+mn-lt"/>
                <a:ea typeface="+mn-ea"/>
                <a:cs typeface="+mn-cs"/>
              </a:rPr>
              <a:t>this</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physically </a:t>
            </a:r>
            <a:r>
              <a:rPr lang="en-GB" sz="1200" b="0" i="0" u="none" strike="noStrike" kern="1200" baseline="0" dirty="0">
                <a:solidFill>
                  <a:schemeClr val="tx1"/>
                </a:solidFill>
                <a:latin typeface="+mn-lt"/>
                <a:ea typeface="+mn-ea"/>
                <a:cs typeface="+mn-cs"/>
              </a:rPr>
              <a:t>demanding work drawing on what they considered ‘common-sense’ </a:t>
            </a:r>
            <a:r>
              <a:rPr lang="en-GB" sz="1200" b="0" i="0" u="none" strike="noStrike" kern="1200" baseline="0" dirty="0" smtClean="0">
                <a:solidFill>
                  <a:schemeClr val="tx1"/>
                </a:solidFill>
                <a:latin typeface="+mn-lt"/>
                <a:ea typeface="+mn-ea"/>
                <a:cs typeface="+mn-cs"/>
              </a:rPr>
              <a:t>arguments</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about </a:t>
            </a:r>
            <a:r>
              <a:rPr lang="en-GB" sz="1200" b="0" i="0" u="none" strike="noStrike" kern="1200" baseline="0" dirty="0">
                <a:solidFill>
                  <a:schemeClr val="tx1"/>
                </a:solidFill>
                <a:latin typeface="+mn-lt"/>
                <a:ea typeface="+mn-ea"/>
                <a:cs typeface="+mn-cs"/>
              </a:rPr>
              <a:t>embodied differences between men and women which fail to acknowledge </a:t>
            </a:r>
            <a:r>
              <a:rPr lang="en-GB" sz="1200" b="0" i="0" u="none" strike="noStrike" kern="1200" baseline="0" dirty="0" smtClean="0">
                <a:solidFill>
                  <a:schemeClr val="tx1"/>
                </a:solidFill>
                <a:latin typeface="+mn-lt"/>
                <a:ea typeface="+mn-ea"/>
                <a:cs typeface="+mn-cs"/>
              </a:rPr>
              <a:t>the</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complexity </a:t>
            </a:r>
            <a:r>
              <a:rPr lang="en-GB" sz="1200" b="0" i="0" u="none" strike="noStrike" kern="1200" baseline="0" dirty="0">
                <a:solidFill>
                  <a:schemeClr val="tx1"/>
                </a:solidFill>
                <a:latin typeface="+mn-lt"/>
                <a:ea typeface="+mn-ea"/>
                <a:cs typeface="+mn-cs"/>
              </a:rPr>
              <a:t>of bodily realities. In particular, a common claim was made that the </a:t>
            </a:r>
            <a:r>
              <a:rPr lang="en-GB" sz="1200" b="0" i="0" u="none" strike="noStrike" kern="1200" baseline="0" dirty="0" smtClean="0">
                <a:solidFill>
                  <a:schemeClr val="tx1"/>
                </a:solidFill>
                <a:latin typeface="+mn-lt"/>
                <a:ea typeface="+mn-ea"/>
                <a:cs typeface="+mn-cs"/>
              </a:rPr>
              <a:t>physical</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entry </a:t>
            </a:r>
            <a:r>
              <a:rPr lang="en-GB" sz="1200" b="0" i="0" u="none" strike="noStrike" kern="1200" baseline="0" dirty="0">
                <a:solidFill>
                  <a:schemeClr val="tx1"/>
                </a:solidFill>
                <a:latin typeface="+mn-lt"/>
                <a:ea typeface="+mn-ea"/>
                <a:cs typeface="+mn-cs"/>
              </a:rPr>
              <a:t>standard to the Fire and Rescue Service has been reduced to accommodate women.</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This</a:t>
            </a:r>
            <a:r>
              <a:rPr lang="en-GB" sz="1200" b="0" i="0" u="none" strike="noStrike" kern="1200" baseline="0" dirty="0">
                <a:solidFill>
                  <a:schemeClr val="tx1"/>
                </a:solidFill>
                <a:latin typeface="+mn-lt"/>
                <a:ea typeface="+mn-ea"/>
                <a:cs typeface="+mn-cs"/>
              </a:rPr>
              <a:t>, it was claimed, is leading to consequent erosion of the skills and professionalism </a:t>
            </a:r>
            <a:r>
              <a:rPr lang="en-GB" sz="1200" b="0" i="0" u="none" strike="noStrike" kern="1200" baseline="0" dirty="0" smtClean="0">
                <a:solidFill>
                  <a:schemeClr val="tx1"/>
                </a:solidFill>
                <a:latin typeface="+mn-lt"/>
                <a:ea typeface="+mn-ea"/>
                <a:cs typeface="+mn-cs"/>
              </a:rPr>
              <a:t>of</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the </a:t>
            </a:r>
            <a:r>
              <a:rPr lang="en-GB" sz="1200" b="0" i="0" u="none" strike="noStrike" kern="1200" baseline="0" dirty="0">
                <a:solidFill>
                  <a:schemeClr val="tx1"/>
                </a:solidFill>
                <a:latin typeface="+mn-lt"/>
                <a:ea typeface="+mn-ea"/>
                <a:cs typeface="+mn-cs"/>
              </a:rPr>
              <a:t>occupation, and placing a greater burden of responsibility on male firefighters to </a:t>
            </a:r>
            <a:r>
              <a:rPr lang="en-GB" sz="1200" b="0" i="0" u="none" strike="noStrike" kern="1200" baseline="0" dirty="0" smtClean="0">
                <a:solidFill>
                  <a:schemeClr val="tx1"/>
                </a:solidFill>
                <a:latin typeface="+mn-lt"/>
                <a:ea typeface="+mn-ea"/>
                <a:cs typeface="+mn-cs"/>
              </a:rPr>
              <a:t>cover</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for </a:t>
            </a:r>
            <a:r>
              <a:rPr lang="en-GB" sz="1200" b="0" i="0" u="none" strike="noStrike" kern="1200" baseline="0" dirty="0">
                <a:solidFill>
                  <a:schemeClr val="tx1"/>
                </a:solidFill>
                <a:latin typeface="+mn-lt"/>
                <a:ea typeface="+mn-ea"/>
                <a:cs typeface="+mn-cs"/>
              </a:rPr>
              <a:t>the physical inadequacies of female colleagues.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As you can see from the quotes- there is an insistence on bodily differences which is used to justify attitudinal judgements- think also of the military and women’s ability </a:t>
            </a:r>
            <a:r>
              <a:rPr lang="en-GB" sz="1200" b="0" i="0" u="none" strike="noStrike" kern="1200" baseline="0" dirty="0" err="1">
                <a:solidFill>
                  <a:schemeClr val="tx1"/>
                </a:solidFill>
                <a:latin typeface="+mn-lt"/>
                <a:ea typeface="+mn-ea"/>
                <a:cs typeface="+mn-cs"/>
              </a:rPr>
              <a:t>ot</a:t>
            </a:r>
            <a:r>
              <a:rPr lang="en-GB" sz="1200" b="0" i="0" u="none" strike="noStrike" kern="1200" baseline="0" dirty="0">
                <a:solidFill>
                  <a:schemeClr val="tx1"/>
                </a:solidFill>
                <a:latin typeface="+mn-lt"/>
                <a:ea typeface="+mn-ea"/>
                <a:cs typeface="+mn-cs"/>
              </a:rPr>
              <a:t> serve in frontline combat positions- the fear of women getting hurt because they are weaker than the other soldiers. </a:t>
            </a:r>
          </a:p>
          <a:p>
            <a:r>
              <a:rPr lang="en-GB" sz="1200" b="0" i="0" u="none" strike="noStrike" kern="1200" baseline="0" dirty="0">
                <a:solidFill>
                  <a:schemeClr val="tx1"/>
                </a:solidFill>
                <a:latin typeface="+mn-lt"/>
                <a:ea typeface="+mn-ea"/>
                <a:cs typeface="+mn-cs"/>
              </a:rPr>
              <a:t>introduction </a:t>
            </a:r>
            <a:r>
              <a:rPr lang="en-GB" sz="1200" b="0" i="0" u="none" strike="noStrike" kern="1200" baseline="0" dirty="0" smtClean="0">
                <a:solidFill>
                  <a:schemeClr val="tx1"/>
                </a:solidFill>
                <a:latin typeface="+mn-lt"/>
                <a:ea typeface="+mn-ea"/>
                <a:cs typeface="+mn-cs"/>
              </a:rPr>
              <a:t>of</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the </a:t>
            </a:r>
            <a:r>
              <a:rPr lang="en-GB" sz="1200" b="0" i="0" u="none" strike="noStrike" kern="1200" baseline="0" dirty="0">
                <a:solidFill>
                  <a:schemeClr val="tx1"/>
                </a:solidFill>
                <a:latin typeface="+mn-lt"/>
                <a:ea typeface="+mn-ea"/>
                <a:cs typeface="+mn-cs"/>
              </a:rPr>
              <a:t>Equality Act (2010) to level up and extend this protection. This legislation </a:t>
            </a:r>
            <a:r>
              <a:rPr lang="en-GB" sz="1200" b="0" i="0" u="none" strike="noStrike" kern="1200" baseline="0" dirty="0" smtClean="0">
                <a:solidFill>
                  <a:schemeClr val="tx1"/>
                </a:solidFill>
                <a:latin typeface="+mn-lt"/>
                <a:ea typeface="+mn-ea"/>
                <a:cs typeface="+mn-cs"/>
              </a:rPr>
              <a:t>requires</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people </a:t>
            </a:r>
            <a:r>
              <a:rPr lang="en-GB" sz="1200" b="0" i="0" u="none" strike="noStrike" kern="1200" baseline="0" dirty="0">
                <a:solidFill>
                  <a:schemeClr val="tx1"/>
                </a:solidFill>
                <a:latin typeface="+mn-lt"/>
                <a:ea typeface="+mn-ea"/>
                <a:cs typeface="+mn-cs"/>
              </a:rPr>
              <a:t>to be treated equally in most aspects of public life, regardless of the </a:t>
            </a:r>
            <a:r>
              <a:rPr lang="en-GB" sz="1200" b="0" i="0" u="none" strike="noStrike" kern="1200" baseline="0" dirty="0" smtClean="0">
                <a:solidFill>
                  <a:schemeClr val="tx1"/>
                </a:solidFill>
                <a:latin typeface="+mn-lt"/>
                <a:ea typeface="+mn-ea"/>
                <a:cs typeface="+mn-cs"/>
              </a:rPr>
              <a:t>protected</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characteristics </a:t>
            </a:r>
            <a:r>
              <a:rPr lang="en-GB" sz="1200" b="0" i="0" u="none" strike="noStrike" kern="1200" baseline="0" dirty="0">
                <a:solidFill>
                  <a:schemeClr val="tx1"/>
                </a:solidFill>
                <a:latin typeface="+mn-lt"/>
                <a:ea typeface="+mn-ea"/>
                <a:cs typeface="+mn-cs"/>
              </a:rPr>
              <a:t>of age, disability, gender, gender reassignment, marriage and civil</a:t>
            </a:r>
          </a:p>
          <a:p>
            <a:r>
              <a:rPr lang="en-GB" sz="1200" b="0" i="0" u="none" strike="noStrike" kern="1200" baseline="0" dirty="0">
                <a:solidFill>
                  <a:schemeClr val="tx1"/>
                </a:solidFill>
                <a:latin typeface="+mn-lt"/>
                <a:ea typeface="+mn-ea"/>
                <a:cs typeface="+mn-cs"/>
              </a:rPr>
              <a:t>partnership, race, religion or belief, sex and sexual orientation. Such equality legislation –</a:t>
            </a:r>
          </a:p>
          <a:p>
            <a:r>
              <a:rPr lang="en-GB" sz="1200" b="0" i="0" u="none" strike="noStrike" kern="1200" baseline="0" dirty="0">
                <a:solidFill>
                  <a:schemeClr val="tx1"/>
                </a:solidFill>
                <a:latin typeface="+mn-lt"/>
                <a:ea typeface="+mn-ea"/>
                <a:cs typeface="+mn-cs"/>
              </a:rPr>
              <a:t>popularly described as political correctness – is perceived to be redefining spatial</a:t>
            </a:r>
          </a:p>
          <a:p>
            <a:r>
              <a:rPr lang="en-GB" sz="1200" b="0" i="0" u="none" strike="noStrike" kern="1200" baseline="0" dirty="0" err="1">
                <a:solidFill>
                  <a:schemeClr val="tx1"/>
                </a:solidFill>
                <a:latin typeface="+mn-lt"/>
                <a:ea typeface="+mn-ea"/>
                <a:cs typeface="+mn-cs"/>
              </a:rPr>
              <a:t>normativities</a:t>
            </a:r>
            <a:r>
              <a:rPr lang="en-GB" sz="1200" b="0" i="0" u="none" strike="noStrike" kern="1200" baseline="0" dirty="0">
                <a:solidFill>
                  <a:schemeClr val="tx1"/>
                </a:solidFill>
                <a:latin typeface="+mn-lt"/>
                <a:ea typeface="+mn-ea"/>
                <a:cs typeface="+mn-cs"/>
              </a:rPr>
              <a:t> about how people should talk and behave in public environments, such as the</a:t>
            </a:r>
          </a:p>
          <a:p>
            <a:r>
              <a:rPr lang="en-GB" sz="1200" b="0" i="0" u="none" strike="noStrike" kern="1200" baseline="0" dirty="0">
                <a:solidFill>
                  <a:schemeClr val="tx1"/>
                </a:solidFill>
                <a:latin typeface="+mn-lt"/>
                <a:ea typeface="+mn-ea"/>
                <a:cs typeface="+mn-cs"/>
              </a:rPr>
              <a:t>workplace, de-legitimising certain language, practices and uses of space = male firefights know how they OUGHT to behave even if they don’t believe in such </a:t>
            </a:r>
            <a:r>
              <a:rPr lang="en-GB" sz="1200" b="0" i="0" u="none" strike="noStrike" kern="1200" baseline="0" dirty="0" err="1">
                <a:solidFill>
                  <a:schemeClr val="tx1"/>
                </a:solidFill>
                <a:latin typeface="+mn-lt"/>
                <a:ea typeface="+mn-ea"/>
                <a:cs typeface="+mn-cs"/>
              </a:rPr>
              <a:t>normativities</a:t>
            </a:r>
            <a:r>
              <a:rPr lang="en-GB" sz="1200" b="0" i="0" u="none" strike="noStrike" kern="1200" baseline="0" dirty="0">
                <a:solidFill>
                  <a:schemeClr val="tx1"/>
                </a:solidFill>
                <a:latin typeface="+mn-lt"/>
                <a:ea typeface="+mn-ea"/>
                <a:cs typeface="+mn-cs"/>
              </a:rPr>
              <a:t>  and therefore contemporary sexism is manifest in more subtle ways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What </a:t>
            </a:r>
            <a:r>
              <a:rPr lang="en-GB" sz="1200" b="0" i="0" u="none" strike="noStrike" kern="1200" baseline="0" dirty="0">
                <a:solidFill>
                  <a:schemeClr val="tx1"/>
                </a:solidFill>
                <a:latin typeface="+mn-lt"/>
                <a:ea typeface="+mn-ea"/>
                <a:cs typeface="+mn-cs"/>
              </a:rPr>
              <a:t>these examples show is that sexism is INGRAINED IN CULTURAL NORMATIVITIES- the idea of </a:t>
            </a:r>
            <a:r>
              <a:rPr lang="en-GB" sz="1200" b="0" i="0" u="none" strike="noStrike" kern="1200" baseline="0" dirty="0" err="1">
                <a:solidFill>
                  <a:schemeClr val="tx1"/>
                </a:solidFill>
                <a:latin typeface="+mn-lt"/>
                <a:ea typeface="+mn-ea"/>
                <a:cs typeface="+mn-cs"/>
              </a:rPr>
              <a:t>mens</a:t>
            </a:r>
            <a:r>
              <a:rPr lang="en-GB" sz="1200" b="0" i="0" u="none" strike="noStrike" kern="1200" baseline="0" dirty="0">
                <a:solidFill>
                  <a:schemeClr val="tx1"/>
                </a:solidFill>
                <a:latin typeface="+mn-lt"/>
                <a:ea typeface="+mn-ea"/>
                <a:cs typeface="+mn-cs"/>
              </a:rPr>
              <a:t> jobs and </a:t>
            </a:r>
            <a:r>
              <a:rPr lang="en-GB" sz="1200" b="0" i="0" u="none" strike="noStrike" kern="1200" baseline="0" dirty="0" err="1">
                <a:solidFill>
                  <a:schemeClr val="tx1"/>
                </a:solidFill>
                <a:latin typeface="+mn-lt"/>
                <a:ea typeface="+mn-ea"/>
                <a:cs typeface="+mn-cs"/>
              </a:rPr>
              <a:t>womens</a:t>
            </a:r>
            <a:r>
              <a:rPr lang="en-GB" sz="1200" b="0" i="0" u="none" strike="noStrike" kern="1200" baseline="0" dirty="0">
                <a:solidFill>
                  <a:schemeClr val="tx1"/>
                </a:solidFill>
                <a:latin typeface="+mn-lt"/>
                <a:ea typeface="+mn-ea"/>
                <a:cs typeface="+mn-cs"/>
              </a:rPr>
              <a:t> jobs which we can see in a number of specific examples………………………..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By normalising these assumptions and using them in everyday society it encourages underlying, sexist discourses to prevail – </a:t>
            </a:r>
            <a:r>
              <a:rPr lang="en-GB" sz="1200" b="0" i="0" u="none" strike="noStrike" kern="1200" baseline="0" dirty="0" err="1">
                <a:solidFill>
                  <a:schemeClr val="tx1"/>
                </a:solidFill>
                <a:latin typeface="+mn-lt"/>
                <a:ea typeface="+mn-ea"/>
                <a:cs typeface="+mn-cs"/>
              </a:rPr>
              <a:t>i.e</a:t>
            </a:r>
            <a:r>
              <a:rPr lang="en-GB" sz="1200" b="0" i="0" u="none" strike="noStrike" kern="1200" baseline="0" dirty="0">
                <a:solidFill>
                  <a:schemeClr val="tx1"/>
                </a:solidFill>
                <a:latin typeface="+mn-lt"/>
                <a:ea typeface="+mn-ea"/>
                <a:cs typeface="+mn-cs"/>
              </a:rPr>
              <a:t> there will be a continuation of ‘girls clothes’ and ‘boys clothes’ toys etc- it becomes ‘common knowledge’ and assumed behaviour</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What is dangerous is when such assumptions regarding gender ideology, ‘normal’ behaviour etc are written into political legacies………</a:t>
            </a:r>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16</a:t>
            </a:fld>
            <a:endParaRPr lang="en-GB"/>
          </a:p>
        </p:txBody>
      </p:sp>
    </p:spTree>
    <p:extLst>
      <p:ext uri="{BB962C8B-B14F-4D97-AF65-F5344CB8AC3E}">
        <p14:creationId xmlns:p14="http://schemas.microsoft.com/office/powerpoint/2010/main" xmlns="" val="647085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7525" y="776288"/>
            <a:ext cx="2984500" cy="1679575"/>
          </a:xfrm>
        </p:spPr>
      </p:sp>
      <p:sp>
        <p:nvSpPr>
          <p:cNvPr id="3" name="Notes Placeholder 2"/>
          <p:cNvSpPr>
            <a:spLocks noGrp="1"/>
          </p:cNvSpPr>
          <p:nvPr>
            <p:ph type="body" idx="1"/>
          </p:nvPr>
        </p:nvSpPr>
        <p:spPr>
          <a:xfrm>
            <a:off x="309767" y="2437682"/>
            <a:ext cx="6103567" cy="6248127"/>
          </a:xfrm>
        </p:spPr>
        <p:txBody>
          <a:bodyPr/>
          <a:lstStyle/>
          <a:p>
            <a:r>
              <a:rPr lang="en-GB" dirty="0"/>
              <a:t>Judgements about female politicians looks over their political policies (Nichola sturgeon and Theresa may headline)</a:t>
            </a:r>
          </a:p>
          <a:p>
            <a:endParaRPr lang="en-GB" dirty="0"/>
          </a:p>
          <a:p>
            <a:endParaRPr lang="en-GB" dirty="0"/>
          </a:p>
          <a:p>
            <a:r>
              <a:rPr lang="en-GB" dirty="0"/>
              <a:t>On Clinton’s campaign</a:t>
            </a:r>
          </a:p>
          <a:p>
            <a:r>
              <a:rPr lang="en-GB" sz="1200" b="0" i="0" kern="1200" dirty="0">
                <a:solidFill>
                  <a:schemeClr val="tx1"/>
                </a:solidFill>
                <a:effectLst/>
                <a:latin typeface="+mn-lt"/>
                <a:ea typeface="+mn-ea"/>
                <a:cs typeface="+mn-cs"/>
              </a:rPr>
              <a:t>The reaction to her candidacy, however, has been unconventional. The percentage of Americans who hold a “strongly </a:t>
            </a:r>
            <a:r>
              <a:rPr lang="en-GB" sz="1200" b="0" i="0" kern="1200" dirty="0" err="1">
                <a:solidFill>
                  <a:schemeClr val="tx1"/>
                </a:solidFill>
                <a:effectLst/>
                <a:latin typeface="+mn-lt"/>
                <a:ea typeface="+mn-ea"/>
                <a:cs typeface="+mn-cs"/>
              </a:rPr>
              <a:t>unfavorable</a:t>
            </a:r>
            <a:r>
              <a:rPr lang="en-GB" sz="1200" b="0" i="0" kern="1200" dirty="0">
                <a:solidFill>
                  <a:schemeClr val="tx1"/>
                </a:solidFill>
                <a:effectLst/>
                <a:latin typeface="+mn-lt"/>
                <a:ea typeface="+mn-ea"/>
                <a:cs typeface="+mn-cs"/>
              </a:rPr>
              <a:t>” view of her substantially exceeds the percentage for any other Democratic nominee since 1980, </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According </a:t>
            </a:r>
            <a:r>
              <a:rPr lang="en-GB" sz="1200" b="0" i="0" kern="1200" dirty="0">
                <a:solidFill>
                  <a:schemeClr val="tx1"/>
                </a:solidFill>
                <a:effectLst/>
                <a:latin typeface="+mn-lt"/>
                <a:ea typeface="+mn-ea"/>
                <a:cs typeface="+mn-cs"/>
              </a:rPr>
              <a:t>to the Public Religion Research Institute, 52 percent of white men hold a “very </a:t>
            </a:r>
            <a:r>
              <a:rPr lang="en-GB" sz="1200" b="0" i="0" kern="1200" dirty="0" err="1">
                <a:solidFill>
                  <a:schemeClr val="tx1"/>
                </a:solidFill>
                <a:effectLst/>
                <a:latin typeface="+mn-lt"/>
                <a:ea typeface="+mn-ea"/>
                <a:cs typeface="+mn-cs"/>
              </a:rPr>
              <a:t>unfavorable</a:t>
            </a:r>
            <a:r>
              <a:rPr lang="en-GB" sz="1200" b="0" i="0" kern="1200" dirty="0">
                <a:solidFill>
                  <a:schemeClr val="tx1"/>
                </a:solidFill>
                <a:effectLst/>
                <a:latin typeface="+mn-lt"/>
                <a:ea typeface="+mn-ea"/>
                <a:cs typeface="+mn-cs"/>
              </a:rPr>
              <a:t>” view of Clinton.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At the Republican National Convention, this fervent hostility was hard to miss. Inside the hall, delegates repeatedly broke into chants of “Lock her up.” Outside the hall, vendors sold campaign paraphernalia. As I walked around, I recorded the merchandise on display. Here’s a </a:t>
            </a:r>
            <a:r>
              <a:rPr lang="en-GB" sz="1200" b="0" i="0" kern="1200" dirty="0" smtClean="0">
                <a:solidFill>
                  <a:schemeClr val="tx1"/>
                </a:solidFill>
                <a:effectLst/>
                <a:latin typeface="+mn-lt"/>
                <a:ea typeface="+mn-ea"/>
                <a:cs typeface="+mn-cs"/>
              </a:rPr>
              <a:t>sampling:</a:t>
            </a:r>
          </a:p>
          <a:p>
            <a:pPr>
              <a:buFontTx/>
              <a:buChar char="-"/>
            </a:pPr>
            <a:r>
              <a:rPr lang="en-GB" sz="1200" b="0" i="0" kern="1200" dirty="0" smtClean="0">
                <a:solidFill>
                  <a:schemeClr val="tx1"/>
                </a:solidFill>
                <a:effectLst/>
                <a:latin typeface="+mn-lt"/>
                <a:ea typeface="+mn-ea"/>
                <a:cs typeface="+mn-cs"/>
              </a:rPr>
              <a:t>Black </a:t>
            </a:r>
            <a:r>
              <a:rPr lang="en-GB" sz="1200" b="0" i="0" kern="1200" dirty="0">
                <a:solidFill>
                  <a:schemeClr val="tx1"/>
                </a:solidFill>
                <a:effectLst/>
                <a:latin typeface="+mn-lt"/>
                <a:ea typeface="+mn-ea"/>
                <a:cs typeface="+mn-cs"/>
              </a:rPr>
              <a:t>pin reading </a:t>
            </a:r>
            <a:r>
              <a:rPr lang="en-GB" sz="1200" b="0" i="0" kern="1200" cap="small" dirty="0">
                <a:solidFill>
                  <a:schemeClr val="tx1"/>
                </a:solidFill>
                <a:effectLst/>
                <a:latin typeface="+mn-lt"/>
                <a:ea typeface="+mn-ea"/>
                <a:cs typeface="+mn-cs"/>
              </a:rPr>
              <a:t>don’t be a pussy. vote for trump in 2016</a:t>
            </a:r>
            <a:r>
              <a:rPr lang="en-GB" sz="1200" b="0" i="0" kern="1200" dirty="0">
                <a:solidFill>
                  <a:schemeClr val="tx1"/>
                </a:solidFill>
                <a:effectLst/>
                <a:latin typeface="+mn-lt"/>
                <a:ea typeface="+mn-ea"/>
                <a:cs typeface="+mn-cs"/>
              </a:rPr>
              <a:t>. </a:t>
            </a:r>
            <a:endParaRPr lang="en-GB" sz="1200" b="0" i="0" kern="1200" dirty="0" smtClean="0">
              <a:solidFill>
                <a:schemeClr val="tx1"/>
              </a:solidFill>
              <a:effectLst/>
              <a:latin typeface="+mn-lt"/>
              <a:ea typeface="+mn-ea"/>
              <a:cs typeface="+mn-cs"/>
            </a:endParaRPr>
          </a:p>
          <a:p>
            <a:pPr>
              <a:buFontTx/>
              <a:buChar char="-"/>
            </a:pPr>
            <a:r>
              <a:rPr lang="en-GB" sz="1200" b="0" i="0" kern="1200" dirty="0" smtClean="0">
                <a:solidFill>
                  <a:schemeClr val="tx1"/>
                </a:solidFill>
                <a:effectLst/>
                <a:latin typeface="+mn-lt"/>
                <a:ea typeface="+mn-ea"/>
                <a:cs typeface="+mn-cs"/>
              </a:rPr>
              <a:t>Black-and-red </a:t>
            </a:r>
            <a:r>
              <a:rPr lang="en-GB" sz="1200" b="0" i="0" kern="1200" dirty="0">
                <a:solidFill>
                  <a:schemeClr val="tx1"/>
                </a:solidFill>
                <a:effectLst/>
                <a:latin typeface="+mn-lt"/>
                <a:ea typeface="+mn-ea"/>
                <a:cs typeface="+mn-cs"/>
              </a:rPr>
              <a:t>pin reading </a:t>
            </a:r>
            <a:r>
              <a:rPr lang="en-GB" sz="1200" b="0" i="0" kern="1200" cap="small" dirty="0">
                <a:solidFill>
                  <a:schemeClr val="tx1"/>
                </a:solidFill>
                <a:effectLst/>
                <a:latin typeface="+mn-lt"/>
                <a:ea typeface="+mn-ea"/>
                <a:cs typeface="+mn-cs"/>
              </a:rPr>
              <a:t>trump 2016: finally someone with balls</a:t>
            </a:r>
            <a:r>
              <a:rPr lang="en-GB" sz="1200" b="0" i="0" kern="1200" dirty="0">
                <a:solidFill>
                  <a:schemeClr val="tx1"/>
                </a:solidFill>
                <a:effectLst/>
                <a:latin typeface="+mn-lt"/>
                <a:ea typeface="+mn-ea"/>
                <a:cs typeface="+mn-cs"/>
              </a:rPr>
              <a:t>. </a:t>
            </a:r>
            <a:endParaRPr lang="en-GB" sz="1200" b="0" i="0" kern="1200" dirty="0" smtClean="0">
              <a:solidFill>
                <a:schemeClr val="tx1"/>
              </a:solidFill>
              <a:effectLst/>
              <a:latin typeface="+mn-lt"/>
              <a:ea typeface="+mn-ea"/>
              <a:cs typeface="+mn-cs"/>
            </a:endParaRPr>
          </a:p>
          <a:p>
            <a:pPr>
              <a:buFontTx/>
              <a:buChar char="-"/>
            </a:pPr>
            <a:r>
              <a:rPr lang="en-GB" sz="1200" b="0" i="0" kern="1200" dirty="0" smtClean="0">
                <a:solidFill>
                  <a:schemeClr val="tx1"/>
                </a:solidFill>
                <a:effectLst/>
                <a:latin typeface="+mn-lt"/>
                <a:ea typeface="+mn-ea"/>
                <a:cs typeface="+mn-cs"/>
              </a:rPr>
              <a:t>White </a:t>
            </a:r>
            <a:r>
              <a:rPr lang="en-GB" sz="1200" b="0" i="0" kern="1200" dirty="0">
                <a:solidFill>
                  <a:schemeClr val="tx1"/>
                </a:solidFill>
                <a:effectLst/>
                <a:latin typeface="+mn-lt"/>
                <a:ea typeface="+mn-ea"/>
                <a:cs typeface="+mn-cs"/>
              </a:rPr>
              <a:t>T-shirt reading </a:t>
            </a:r>
            <a:r>
              <a:rPr lang="en-GB" sz="1200" b="0" i="0" kern="1200" cap="small" dirty="0">
                <a:solidFill>
                  <a:schemeClr val="tx1"/>
                </a:solidFill>
                <a:effectLst/>
                <a:latin typeface="+mn-lt"/>
                <a:ea typeface="+mn-ea"/>
                <a:cs typeface="+mn-cs"/>
              </a:rPr>
              <a:t>trump that bitch</a:t>
            </a:r>
            <a:r>
              <a:rPr lang="en-GB" sz="1200" b="0" i="0" kern="1200" dirty="0">
                <a:solidFill>
                  <a:schemeClr val="tx1"/>
                </a:solidFill>
                <a:effectLst/>
                <a:latin typeface="+mn-lt"/>
                <a:ea typeface="+mn-ea"/>
                <a:cs typeface="+mn-cs"/>
              </a:rPr>
              <a:t>. </a:t>
            </a:r>
            <a:endParaRPr lang="en-GB" sz="1200" b="0" i="0" kern="1200" dirty="0" smtClean="0">
              <a:solidFill>
                <a:schemeClr val="tx1"/>
              </a:solidFill>
              <a:effectLst/>
              <a:latin typeface="+mn-lt"/>
              <a:ea typeface="+mn-ea"/>
              <a:cs typeface="+mn-cs"/>
            </a:endParaRPr>
          </a:p>
          <a:p>
            <a:pPr>
              <a:buFontTx/>
              <a:buChar char="-"/>
            </a:pPr>
            <a:r>
              <a:rPr lang="en-GB" sz="1200" b="0" i="0" kern="1200" dirty="0" smtClean="0">
                <a:solidFill>
                  <a:schemeClr val="tx1"/>
                </a:solidFill>
                <a:effectLst/>
                <a:latin typeface="+mn-lt"/>
                <a:ea typeface="+mn-ea"/>
                <a:cs typeface="+mn-cs"/>
              </a:rPr>
              <a:t>White </a:t>
            </a:r>
            <a:r>
              <a:rPr lang="en-GB" sz="1200" b="0" i="0" kern="1200" dirty="0">
                <a:solidFill>
                  <a:schemeClr val="tx1"/>
                </a:solidFill>
                <a:effectLst/>
                <a:latin typeface="+mn-lt"/>
                <a:ea typeface="+mn-ea"/>
                <a:cs typeface="+mn-cs"/>
              </a:rPr>
              <a:t>T‑shirt reading </a:t>
            </a:r>
            <a:r>
              <a:rPr lang="en-GB" sz="1200" b="0" i="0" kern="1200" cap="small" dirty="0" err="1">
                <a:solidFill>
                  <a:schemeClr val="tx1"/>
                </a:solidFill>
                <a:effectLst/>
                <a:latin typeface="+mn-lt"/>
                <a:ea typeface="+mn-ea"/>
                <a:cs typeface="+mn-cs"/>
              </a:rPr>
              <a:t>hillary</a:t>
            </a:r>
            <a:r>
              <a:rPr lang="en-GB" sz="1200" b="0" i="0" kern="1200" cap="small" dirty="0">
                <a:solidFill>
                  <a:schemeClr val="tx1"/>
                </a:solidFill>
                <a:effectLst/>
                <a:latin typeface="+mn-lt"/>
                <a:ea typeface="+mn-ea"/>
                <a:cs typeface="+mn-cs"/>
              </a:rPr>
              <a:t> sucks but not like </a:t>
            </a:r>
            <a:r>
              <a:rPr lang="en-GB" sz="1200" b="0" i="0" kern="1200" cap="small" dirty="0" err="1">
                <a:solidFill>
                  <a:schemeClr val="tx1"/>
                </a:solidFill>
                <a:effectLst/>
                <a:latin typeface="+mn-lt"/>
                <a:ea typeface="+mn-ea"/>
                <a:cs typeface="+mn-cs"/>
              </a:rPr>
              <a:t>monica</a:t>
            </a:r>
            <a:r>
              <a:rPr lang="en-GB" sz="1200" b="0" i="0" kern="1200" dirty="0">
                <a:solidFill>
                  <a:schemeClr val="tx1"/>
                </a:solidFill>
                <a:effectLst/>
                <a:latin typeface="+mn-lt"/>
                <a:ea typeface="+mn-ea"/>
                <a:cs typeface="+mn-cs"/>
              </a:rPr>
              <a:t>. </a:t>
            </a:r>
            <a:endParaRPr lang="en-GB" sz="1200" b="0" i="0" kern="1200" dirty="0" smtClean="0">
              <a:solidFill>
                <a:schemeClr val="tx1"/>
              </a:solidFill>
              <a:effectLst/>
              <a:latin typeface="+mn-lt"/>
              <a:ea typeface="+mn-ea"/>
              <a:cs typeface="+mn-cs"/>
            </a:endParaRPr>
          </a:p>
          <a:p>
            <a:pPr>
              <a:buFontTx/>
              <a:buChar char="-"/>
            </a:pPr>
            <a:r>
              <a:rPr lang="en-GB" sz="1200" b="0" i="0" kern="1200" dirty="0" smtClean="0">
                <a:solidFill>
                  <a:schemeClr val="tx1"/>
                </a:solidFill>
                <a:effectLst/>
                <a:latin typeface="+mn-lt"/>
                <a:ea typeface="+mn-ea"/>
                <a:cs typeface="+mn-cs"/>
              </a:rPr>
              <a:t>Red </a:t>
            </a:r>
            <a:r>
              <a:rPr lang="en-GB" sz="1200" b="0" i="0" kern="1200" dirty="0">
                <a:solidFill>
                  <a:schemeClr val="tx1"/>
                </a:solidFill>
                <a:effectLst/>
                <a:latin typeface="+mn-lt"/>
                <a:ea typeface="+mn-ea"/>
                <a:cs typeface="+mn-cs"/>
              </a:rPr>
              <a:t>pin reading </a:t>
            </a:r>
            <a:r>
              <a:rPr lang="en-GB" sz="1200" b="0" i="0" kern="1200" cap="small" dirty="0">
                <a:solidFill>
                  <a:schemeClr val="tx1"/>
                </a:solidFill>
                <a:effectLst/>
                <a:latin typeface="+mn-lt"/>
                <a:ea typeface="+mn-ea"/>
                <a:cs typeface="+mn-cs"/>
              </a:rPr>
              <a:t>life’s a bitch: don’t vote for one</a:t>
            </a:r>
            <a:r>
              <a:rPr lang="en-GB" sz="1200" b="0" i="0" kern="1200" dirty="0">
                <a:solidFill>
                  <a:schemeClr val="tx1"/>
                </a:solidFill>
                <a:effectLst/>
                <a:latin typeface="+mn-lt"/>
                <a:ea typeface="+mn-ea"/>
                <a:cs typeface="+mn-cs"/>
              </a:rPr>
              <a:t>. </a:t>
            </a:r>
            <a:endParaRPr lang="en-GB" sz="1200" b="0" i="0" kern="1200" dirty="0" smtClean="0">
              <a:solidFill>
                <a:schemeClr val="tx1"/>
              </a:solidFill>
              <a:effectLst/>
              <a:latin typeface="+mn-lt"/>
              <a:ea typeface="+mn-ea"/>
              <a:cs typeface="+mn-cs"/>
            </a:endParaRPr>
          </a:p>
          <a:p>
            <a:pPr>
              <a:buFontTx/>
              <a:buChar char="-"/>
            </a:pPr>
            <a:r>
              <a:rPr lang="en-GB" sz="1200" b="0" i="0" kern="1200" dirty="0" smtClean="0">
                <a:solidFill>
                  <a:schemeClr val="tx1"/>
                </a:solidFill>
                <a:effectLst/>
                <a:latin typeface="+mn-lt"/>
                <a:ea typeface="+mn-ea"/>
                <a:cs typeface="+mn-cs"/>
              </a:rPr>
              <a:t>White </a:t>
            </a:r>
            <a:r>
              <a:rPr lang="en-GB" sz="1200" b="0" i="0" kern="1200" dirty="0">
                <a:solidFill>
                  <a:schemeClr val="tx1"/>
                </a:solidFill>
                <a:effectLst/>
                <a:latin typeface="+mn-lt"/>
                <a:ea typeface="+mn-ea"/>
                <a:cs typeface="+mn-cs"/>
              </a:rPr>
              <a:t>pin depicting a boy urinating on the word </a:t>
            </a:r>
            <a:r>
              <a:rPr lang="en-GB" sz="1200" b="0" i="1" kern="1200" dirty="0">
                <a:solidFill>
                  <a:schemeClr val="tx1"/>
                </a:solidFill>
                <a:effectLst/>
                <a:latin typeface="+mn-lt"/>
                <a:ea typeface="+mn-ea"/>
                <a:cs typeface="+mn-cs"/>
              </a:rPr>
              <a:t>Hillary</a:t>
            </a:r>
            <a:r>
              <a:rPr lang="en-GB" sz="1200" b="0" i="0" kern="1200" dirty="0">
                <a:solidFill>
                  <a:schemeClr val="tx1"/>
                </a:solidFill>
                <a:effectLst/>
                <a:latin typeface="+mn-lt"/>
                <a:ea typeface="+mn-ea"/>
                <a:cs typeface="+mn-cs"/>
              </a:rPr>
              <a:t>. </a:t>
            </a:r>
            <a:endParaRPr lang="en-GB" sz="1200" b="0" i="0" kern="1200" dirty="0" smtClean="0">
              <a:solidFill>
                <a:schemeClr val="tx1"/>
              </a:solidFill>
              <a:effectLst/>
              <a:latin typeface="+mn-lt"/>
              <a:ea typeface="+mn-ea"/>
              <a:cs typeface="+mn-cs"/>
            </a:endParaRPr>
          </a:p>
          <a:p>
            <a:pPr>
              <a:buFontTx/>
              <a:buChar char="-"/>
            </a:pPr>
            <a:r>
              <a:rPr lang="en-GB" sz="1200" b="0" i="0" kern="1200" dirty="0" smtClean="0">
                <a:solidFill>
                  <a:schemeClr val="tx1"/>
                </a:solidFill>
                <a:effectLst/>
                <a:latin typeface="+mn-lt"/>
                <a:ea typeface="+mn-ea"/>
                <a:cs typeface="+mn-cs"/>
              </a:rPr>
              <a:t>Black </a:t>
            </a:r>
            <a:r>
              <a:rPr lang="en-GB" sz="1200" b="0" i="0" kern="1200" dirty="0">
                <a:solidFill>
                  <a:schemeClr val="tx1"/>
                </a:solidFill>
                <a:effectLst/>
                <a:latin typeface="+mn-lt"/>
                <a:ea typeface="+mn-ea"/>
                <a:cs typeface="+mn-cs"/>
              </a:rPr>
              <a:t>T-shirt depicting Trump as a biker and Clinton falling off the motorcycle’s back alongside the words </a:t>
            </a:r>
            <a:r>
              <a:rPr lang="en-GB" sz="1200" b="0" i="0" kern="1200" cap="small" dirty="0">
                <a:solidFill>
                  <a:schemeClr val="tx1"/>
                </a:solidFill>
                <a:effectLst/>
                <a:latin typeface="+mn-lt"/>
                <a:ea typeface="+mn-ea"/>
                <a:cs typeface="+mn-cs"/>
              </a:rPr>
              <a:t>if you can read this, the bitch fell off</a:t>
            </a:r>
            <a:r>
              <a:rPr lang="en-GB" sz="1200" b="0" i="0" kern="1200" dirty="0">
                <a:solidFill>
                  <a:schemeClr val="tx1"/>
                </a:solidFill>
                <a:effectLst/>
                <a:latin typeface="+mn-lt"/>
                <a:ea typeface="+mn-ea"/>
                <a:cs typeface="+mn-cs"/>
              </a:rPr>
              <a:t>. </a:t>
            </a:r>
            <a:endParaRPr lang="en-GB" sz="1200" b="0" i="0" kern="1200" dirty="0" smtClean="0">
              <a:solidFill>
                <a:schemeClr val="tx1"/>
              </a:solidFill>
              <a:effectLst/>
              <a:latin typeface="+mn-lt"/>
              <a:ea typeface="+mn-ea"/>
              <a:cs typeface="+mn-cs"/>
            </a:endParaRPr>
          </a:p>
          <a:p>
            <a:pPr>
              <a:buFontTx/>
              <a:buChar char="-"/>
            </a:pPr>
            <a:r>
              <a:rPr lang="en-GB" sz="1200" b="0" i="0" kern="1200" dirty="0" smtClean="0">
                <a:solidFill>
                  <a:schemeClr val="tx1"/>
                </a:solidFill>
                <a:effectLst/>
                <a:latin typeface="+mn-lt"/>
                <a:ea typeface="+mn-ea"/>
                <a:cs typeface="+mn-cs"/>
              </a:rPr>
              <a:t>Black </a:t>
            </a:r>
            <a:r>
              <a:rPr lang="en-GB" sz="1200" b="0" i="0" kern="1200" dirty="0">
                <a:solidFill>
                  <a:schemeClr val="tx1"/>
                </a:solidFill>
                <a:effectLst/>
                <a:latin typeface="+mn-lt"/>
                <a:ea typeface="+mn-ea"/>
                <a:cs typeface="+mn-cs"/>
              </a:rPr>
              <a:t>T-shirt depicting Trump as a boxer having just knocked Clinton to the floor of the ring, where she lies </a:t>
            </a:r>
            <a:r>
              <a:rPr lang="en-GB" sz="1200" b="0" i="0" kern="1200" dirty="0" err="1">
                <a:solidFill>
                  <a:schemeClr val="tx1"/>
                </a:solidFill>
                <a:effectLst/>
                <a:latin typeface="+mn-lt"/>
                <a:ea typeface="+mn-ea"/>
                <a:cs typeface="+mn-cs"/>
              </a:rPr>
              <a:t>faceup</a:t>
            </a:r>
            <a:r>
              <a:rPr lang="en-GB" sz="1200" b="0" i="0" kern="1200" dirty="0">
                <a:solidFill>
                  <a:schemeClr val="tx1"/>
                </a:solidFill>
                <a:effectLst/>
                <a:latin typeface="+mn-lt"/>
                <a:ea typeface="+mn-ea"/>
                <a:cs typeface="+mn-cs"/>
              </a:rPr>
              <a:t> in a clingy tank top</a:t>
            </a:r>
            <a:r>
              <a:rPr lang="en-GB" sz="1200" b="0" i="0" kern="1200" dirty="0" smtClean="0">
                <a:solidFill>
                  <a:schemeClr val="tx1"/>
                </a:solidFill>
                <a:effectLst/>
                <a:latin typeface="+mn-lt"/>
                <a:ea typeface="+mn-ea"/>
                <a:cs typeface="+mn-cs"/>
              </a:rPr>
              <a:t>.</a:t>
            </a:r>
          </a:p>
          <a:p>
            <a:pPr>
              <a:buFontTx/>
              <a:buChar char="-"/>
            </a:pPr>
            <a:r>
              <a:rPr lang="en-GB" sz="1200" b="0" i="0" kern="1200" dirty="0" smtClean="0">
                <a:solidFill>
                  <a:schemeClr val="tx1"/>
                </a:solidFill>
                <a:effectLst/>
                <a:latin typeface="+mn-lt"/>
                <a:ea typeface="+mn-ea"/>
                <a:cs typeface="+mn-cs"/>
              </a:rPr>
              <a:t> </a:t>
            </a:r>
            <a:r>
              <a:rPr lang="en-GB" sz="1200" b="0" i="0" kern="1200" dirty="0">
                <a:solidFill>
                  <a:schemeClr val="tx1"/>
                </a:solidFill>
                <a:effectLst/>
                <a:latin typeface="+mn-lt"/>
                <a:ea typeface="+mn-ea"/>
                <a:cs typeface="+mn-cs"/>
              </a:rPr>
              <a:t>White pin advertising </a:t>
            </a:r>
            <a:r>
              <a:rPr lang="en-GB" sz="1200" b="0" i="0" kern="1200" cap="small" dirty="0" err="1">
                <a:solidFill>
                  <a:schemeClr val="tx1"/>
                </a:solidFill>
                <a:effectLst/>
                <a:latin typeface="+mn-lt"/>
                <a:ea typeface="+mn-ea"/>
                <a:cs typeface="+mn-cs"/>
              </a:rPr>
              <a:t>kfc</a:t>
            </a:r>
            <a:r>
              <a:rPr lang="en-GB" sz="1200" b="0" i="0" kern="1200" cap="small" dirty="0">
                <a:solidFill>
                  <a:schemeClr val="tx1"/>
                </a:solidFill>
                <a:effectLst/>
                <a:latin typeface="+mn-lt"/>
                <a:ea typeface="+mn-ea"/>
                <a:cs typeface="+mn-cs"/>
              </a:rPr>
              <a:t> </a:t>
            </a:r>
            <a:r>
              <a:rPr lang="en-GB" sz="1200" b="0" i="0" kern="1200" cap="small" dirty="0" err="1">
                <a:solidFill>
                  <a:schemeClr val="tx1"/>
                </a:solidFill>
                <a:effectLst/>
                <a:latin typeface="+mn-lt"/>
                <a:ea typeface="+mn-ea"/>
                <a:cs typeface="+mn-cs"/>
              </a:rPr>
              <a:t>hillary</a:t>
            </a:r>
            <a:r>
              <a:rPr lang="en-GB" sz="1200" b="0" i="0" kern="1200" cap="small" dirty="0">
                <a:solidFill>
                  <a:schemeClr val="tx1"/>
                </a:solidFill>
                <a:effectLst/>
                <a:latin typeface="+mn-lt"/>
                <a:ea typeface="+mn-ea"/>
                <a:cs typeface="+mn-cs"/>
              </a:rPr>
              <a:t> special. 2 fat thighs. 2 small breasts … left wing</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Never in my lifetime has there been more misogyny on display than during the 2016 election. It was disgusting. The biggest offender: Donald Trump. The flat-out derisive language and more subtle "messaging" were so prevalent that we began to accept it.</a:t>
            </a:r>
          </a:p>
          <a:p>
            <a:r>
              <a:rPr lang="en-GB" sz="1200" b="0" i="0" kern="1200" dirty="0">
                <a:solidFill>
                  <a:schemeClr val="tx1"/>
                </a:solidFill>
                <a:effectLst/>
                <a:latin typeface="+mn-lt"/>
                <a:ea typeface="+mn-ea"/>
                <a:cs typeface="+mn-cs"/>
              </a:rPr>
              <a:t>From </a:t>
            </a:r>
            <a:r>
              <a:rPr lang="en-GB" sz="1200" b="0" i="0" u="none" strike="noStrike" kern="1200" dirty="0">
                <a:solidFill>
                  <a:schemeClr val="tx1"/>
                </a:solidFill>
                <a:effectLst/>
                <a:latin typeface="+mn-lt"/>
                <a:ea typeface="+mn-ea"/>
                <a:cs typeface="+mn-cs"/>
                <a:hlinkClick r:id="rId3"/>
              </a:rPr>
              <a:t>attacking Carly Fiorina's appearance</a:t>
            </a:r>
            <a:r>
              <a:rPr lang="en-GB" sz="1200" b="0" i="0" kern="1200" dirty="0">
                <a:solidFill>
                  <a:schemeClr val="tx1"/>
                </a:solidFill>
                <a:effectLst/>
                <a:latin typeface="+mn-lt"/>
                <a:ea typeface="+mn-ea"/>
                <a:cs typeface="+mn-cs"/>
              </a:rPr>
              <a:t> ("Look at that face. Would anyone vote for that?") to questioning the integrity of Fox host Megyn Kelly when she asked him in a debate about his long list of sexist comments ("She had blood coming out of her wherever," he later said), it was an endless barrage against women.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Of course, using sexism is also the laziest way to demean a woman. If you can't debate her ideas, just slam her appearance, her personality, her relationships and her likeability. Trump crossed the line all the time. Flustered during the debate because he couldn't out debate Clinton on policy, he just leaned into the mic and dismissed her entirely: "nasty woman.“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at</a:t>
            </a:r>
            <a:r>
              <a:rPr lang="en-GB" sz="1200" b="0" i="0" u="none" strike="noStrike" kern="1200" dirty="0">
                <a:solidFill>
                  <a:schemeClr val="tx1"/>
                </a:solidFill>
                <a:effectLst/>
                <a:latin typeface="+mn-lt"/>
                <a:ea typeface="+mn-ea"/>
                <a:cs typeface="+mn-cs"/>
                <a:hlinkClick r:id="rId4"/>
              </a:rPr>
              <a:t> a 2016 PRRI/Atlantic poll</a:t>
            </a:r>
            <a:r>
              <a:rPr lang="en-GB" sz="1200" b="0" i="0" kern="1200" dirty="0">
                <a:solidFill>
                  <a:schemeClr val="tx1"/>
                </a:solidFill>
                <a:effectLst/>
                <a:latin typeface="+mn-lt"/>
                <a:ea typeface="+mn-ea"/>
                <a:cs typeface="+mn-cs"/>
              </a:rPr>
              <a:t> found that 40% of respondents believe that America would be better off if women would "stick to the jobs and tasks they are naturally suited for" and that number is even higher among Trump supporters. This poll is not an outlier.</a:t>
            </a:r>
          </a:p>
          <a:p>
            <a:r>
              <a:rPr lang="en-GB" sz="1200" b="0" i="0" kern="1200" dirty="0">
                <a:solidFill>
                  <a:schemeClr val="tx1"/>
                </a:solidFill>
                <a:effectLst/>
                <a:latin typeface="+mn-lt"/>
                <a:ea typeface="+mn-ea"/>
                <a:cs typeface="+mn-cs"/>
              </a:rPr>
              <a:t/>
            </a:r>
            <a:br>
              <a:rPr lang="en-GB" sz="1200" b="0" i="0" kern="1200" dirty="0">
                <a:solidFill>
                  <a:schemeClr val="tx1"/>
                </a:solidFill>
                <a:effectLst/>
                <a:latin typeface="+mn-lt"/>
                <a:ea typeface="+mn-ea"/>
                <a:cs typeface="+mn-cs"/>
              </a:rPr>
            </a:br>
            <a:r>
              <a:rPr lang="en-GB" dirty="0" smtClean="0"/>
              <a:t>social </a:t>
            </a:r>
            <a:r>
              <a:rPr lang="en-GB" dirty="0"/>
              <a:t>psychologists call “precarious manhood” theory. The theory posits that while womanhood is typically viewed as natural and permanent, manhood must be “earned and maintained</a:t>
            </a:r>
            <a:r>
              <a:rPr lang="en-GB" dirty="0" smtClean="0"/>
              <a:t>.”</a:t>
            </a:r>
            <a:endParaRPr lang="en-GB" dirty="0"/>
          </a:p>
          <a:p>
            <a:r>
              <a:rPr lang="en-GB" sz="1200" b="0" i="0" kern="1200" dirty="0">
                <a:solidFill>
                  <a:schemeClr val="tx1"/>
                </a:solidFill>
                <a:effectLst/>
                <a:latin typeface="+mn-lt"/>
                <a:ea typeface="+mn-ea"/>
                <a:cs typeface="+mn-cs"/>
              </a:rPr>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**Among the emasculations men most fear is subordination to women. (Some women who prize traditional gender roles find male subordination threatening too.) This fear isn’t wholly irrational. A 2011 study in the </a:t>
            </a:r>
            <a:r>
              <a:rPr lang="en-GB" sz="1200" b="0" i="1" kern="1200" dirty="0">
                <a:solidFill>
                  <a:schemeClr val="tx1"/>
                </a:solidFill>
                <a:effectLst/>
                <a:latin typeface="+mn-lt"/>
                <a:ea typeface="+mn-ea"/>
                <a:cs typeface="+mn-cs"/>
              </a:rPr>
              <a:t>Journal of Experimental Social Psychology </a:t>
            </a:r>
            <a:r>
              <a:rPr lang="en-GB" sz="1200" b="0" i="0" kern="1200" dirty="0">
                <a:solidFill>
                  <a:schemeClr val="tx1"/>
                </a:solidFill>
                <a:effectLst/>
                <a:latin typeface="+mn-lt"/>
                <a:ea typeface="+mn-ea"/>
                <a:cs typeface="+mn-cs"/>
              </a:rPr>
              <a:t>found that men who have female supervisors earn less, and enjoy less prestige, than men whose bosses are male.</a:t>
            </a:r>
          </a:p>
          <a:p>
            <a:r>
              <a:rPr lang="en-GB" sz="1200" b="0" i="0" kern="1200" dirty="0">
                <a:solidFill>
                  <a:schemeClr val="tx1"/>
                </a:solidFill>
                <a:effectLst/>
                <a:latin typeface="+mn-lt"/>
                <a:ea typeface="+mn-ea"/>
                <a:cs typeface="+mn-cs"/>
              </a:rPr>
              <a:t>Given the anxieties that powerful women provoke, it’s not surprising that both men and women judge them more harshly than they judge powerful men.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a study of several hundred people, Jennifer </a:t>
            </a:r>
            <a:r>
              <a:rPr lang="en-GB" sz="1200" b="0" i="0" kern="1200" dirty="0" err="1">
                <a:solidFill>
                  <a:schemeClr val="tx1"/>
                </a:solidFill>
                <a:effectLst/>
                <a:latin typeface="+mn-lt"/>
                <a:ea typeface="+mn-ea"/>
                <a:cs typeface="+mn-cs"/>
              </a:rPr>
              <a:t>Berdahl</a:t>
            </a:r>
            <a:r>
              <a:rPr lang="en-GB" sz="1200" b="0" i="0" kern="1200" dirty="0">
                <a:solidFill>
                  <a:schemeClr val="tx1"/>
                </a:solidFill>
                <a:effectLst/>
                <a:latin typeface="+mn-lt"/>
                <a:ea typeface="+mn-ea"/>
                <a:cs typeface="+mn-cs"/>
              </a:rPr>
              <a:t> of the University of British Columbia found that women who “deviated from traditional gender roles—by occupying a ‘man’s’ job or having a ‘masculine’ personality” were disproportionately targeted for sexual harassment.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To be sure, some women leaders—Margaret Thatcher, Angela Merkel, Indira Gandhi—have thrived despite sexist opposition. Still, research suggests that women leaders are less likely than their male counterparts to be accepted as legitimate, a problem that plagued both Australian Prime Minister Julia Gillard, who was ousted in 2013 after only three years, and Brazilian President Dilma Rousseff, who was impeached earlier this year for corruption even though her male predecessors and some of her key male tormentors had likely done worse.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Because women in positions of power are seen as less legitimate than men in comparable positions, a study led by Yale’s Andrea Vial warns, their mind-set can come to resemble that of “illegitimate authorities.” A “self-reinforcing cycle” develops: In the face of disrespect, a woman’s leadership style can become overly tentative or aggressive. People in turn attack her, and she responds with more self-defeating defensiveness. In their 2007 biography of Clinton, the former </a:t>
            </a:r>
            <a:r>
              <a:rPr lang="en-GB" sz="1200" b="0" i="1" kern="1200" dirty="0">
                <a:solidFill>
                  <a:schemeClr val="tx1"/>
                </a:solidFill>
                <a:effectLst/>
                <a:latin typeface="+mn-lt"/>
                <a:ea typeface="+mn-ea"/>
                <a:cs typeface="+mn-cs"/>
              </a:rPr>
              <a:t>New York Times </a:t>
            </a:r>
            <a:r>
              <a:rPr lang="en-GB" sz="1200" b="0" i="0" kern="1200" dirty="0">
                <a:solidFill>
                  <a:schemeClr val="tx1"/>
                </a:solidFill>
                <a:effectLst/>
                <a:latin typeface="+mn-lt"/>
                <a:ea typeface="+mn-ea"/>
                <a:cs typeface="+mn-cs"/>
              </a:rPr>
              <a:t>reporters Jeff </a:t>
            </a:r>
            <a:r>
              <a:rPr lang="en-GB" sz="1200" b="0" i="0" kern="1200" dirty="0" err="1">
                <a:solidFill>
                  <a:schemeClr val="tx1"/>
                </a:solidFill>
                <a:effectLst/>
                <a:latin typeface="+mn-lt"/>
                <a:ea typeface="+mn-ea"/>
                <a:cs typeface="+mn-cs"/>
              </a:rPr>
              <a:t>Gerth</a:t>
            </a:r>
            <a:r>
              <a:rPr lang="en-GB" sz="1200" b="0" i="0" kern="1200" dirty="0">
                <a:solidFill>
                  <a:schemeClr val="tx1"/>
                </a:solidFill>
                <a:effectLst/>
                <a:latin typeface="+mn-lt"/>
                <a:ea typeface="+mn-ea"/>
                <a:cs typeface="+mn-cs"/>
              </a:rPr>
              <a:t> and Don Van Natta Jr. write:</a:t>
            </a:r>
            <a:endParaRPr lang="en-GB" dirty="0"/>
          </a:p>
          <a:p>
            <a:endParaRPr lang="en-GB" dirty="0"/>
          </a:p>
          <a:p>
            <a:r>
              <a:rPr lang="en-GB" dirty="0" err="1" smtClean="0"/>
              <a:t>Buzzfeed</a:t>
            </a:r>
            <a:r>
              <a:rPr lang="en-GB" dirty="0"/>
              <a:t>: if men in politics were described like women in politics</a:t>
            </a:r>
          </a:p>
          <a:p>
            <a:r>
              <a:rPr lang="en-GB" sz="1200" b="0" i="0" kern="1200" dirty="0">
                <a:solidFill>
                  <a:schemeClr val="tx1"/>
                </a:solidFill>
                <a:effectLst/>
                <a:latin typeface="+mn-lt"/>
                <a:ea typeface="+mn-ea"/>
                <a:cs typeface="+mn-cs"/>
              </a:rPr>
              <a:t>"Can you </a:t>
            </a:r>
            <a:r>
              <a:rPr lang="en-GB" sz="1200" b="0" i="0" kern="1200" dirty="0" err="1">
                <a:solidFill>
                  <a:schemeClr val="tx1"/>
                </a:solidFill>
                <a:effectLst/>
                <a:latin typeface="+mn-lt"/>
                <a:ea typeface="+mn-ea"/>
                <a:cs typeface="+mn-cs"/>
              </a:rPr>
              <a:t>savor</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a:rPr>
              <a:t>being a grandfather</a:t>
            </a:r>
            <a:r>
              <a:rPr lang="en-GB" sz="1200" b="0" i="0" kern="1200" dirty="0">
                <a:solidFill>
                  <a:schemeClr val="tx1"/>
                </a:solidFill>
                <a:effectLst/>
                <a:latin typeface="+mn-lt"/>
                <a:ea typeface="+mn-ea"/>
                <a:cs typeface="+mn-cs"/>
              </a:rPr>
              <a:t> and be president?"</a:t>
            </a:r>
          </a:p>
          <a:p>
            <a:r>
              <a:rPr lang="en-GB" sz="1200" b="0" i="0" kern="1200" dirty="0">
                <a:solidFill>
                  <a:schemeClr val="tx1"/>
                </a:solidFill>
                <a:effectLst/>
                <a:latin typeface="+mn-lt"/>
                <a:ea typeface="+mn-ea"/>
                <a:cs typeface="+mn-cs"/>
              </a:rPr>
              <a:t>"His </a:t>
            </a:r>
            <a:r>
              <a:rPr lang="en-GB" sz="1200" b="0" i="0" u="none" strike="noStrike" kern="1200" dirty="0">
                <a:solidFill>
                  <a:schemeClr val="tx1"/>
                </a:solidFill>
                <a:effectLst/>
                <a:latin typeface="+mn-lt"/>
                <a:ea typeface="+mn-ea"/>
                <a:cs typeface="+mn-cs"/>
                <a:hlinkClick r:id="rId6"/>
              </a:rPr>
              <a:t>nagging voice</a:t>
            </a:r>
            <a:r>
              <a:rPr lang="en-GB" sz="1200" b="0" i="0" kern="1200" dirty="0">
                <a:solidFill>
                  <a:schemeClr val="tx1"/>
                </a:solidFill>
                <a:effectLst/>
                <a:latin typeface="+mn-lt"/>
                <a:ea typeface="+mn-ea"/>
                <a:cs typeface="+mn-cs"/>
              </a:rPr>
              <a:t> is the reason he lost male vote. When she speaks, men hear, 'Take off for the future.' And when he speaks, men hear, 'Take out the garbage.'"</a:t>
            </a:r>
          </a:p>
          <a:p>
            <a:r>
              <a:rPr lang="en-GB" sz="1200" b="0" i="0" kern="1200" dirty="0">
                <a:solidFill>
                  <a:schemeClr val="tx1"/>
                </a:solidFill>
                <a:effectLst/>
                <a:latin typeface="+mn-lt"/>
                <a:ea typeface="+mn-ea"/>
                <a:cs typeface="+mn-cs"/>
              </a:rPr>
              <a:t>"How do you relate to him and his struggles </a:t>
            </a:r>
            <a:r>
              <a:rPr lang="en-GB" sz="1200" b="0" i="0" u="none" strike="noStrike" kern="1200" dirty="0">
                <a:solidFill>
                  <a:schemeClr val="tx1"/>
                </a:solidFill>
                <a:effectLst/>
                <a:latin typeface="+mn-lt"/>
                <a:ea typeface="+mn-ea"/>
                <a:cs typeface="+mn-cs"/>
                <a:hlinkClick r:id="rId5"/>
              </a:rPr>
              <a:t>as a father</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"He gave a really </a:t>
            </a:r>
            <a:r>
              <a:rPr lang="en-GB" sz="1200" b="0" i="0" u="none" strike="noStrike" kern="1200" dirty="0">
                <a:solidFill>
                  <a:schemeClr val="tx1"/>
                </a:solidFill>
                <a:effectLst/>
                <a:latin typeface="+mn-lt"/>
                <a:ea typeface="+mn-ea"/>
                <a:cs typeface="+mn-cs"/>
                <a:hlinkClick r:id="rId7"/>
              </a:rPr>
              <a:t>aggressive, feisty</a:t>
            </a:r>
            <a:r>
              <a:rPr lang="en-GB" sz="1200" b="0" i="0" kern="1200" dirty="0">
                <a:solidFill>
                  <a:schemeClr val="tx1"/>
                </a:solidFill>
                <a:effectLst/>
                <a:latin typeface="+mn-lt"/>
                <a:ea typeface="+mn-ea"/>
                <a:cs typeface="+mn-cs"/>
              </a:rPr>
              <a:t> interview."</a:t>
            </a:r>
          </a:p>
          <a:p>
            <a:r>
              <a:rPr lang="en-GB" sz="1200" b="0" i="0" kern="1200" dirty="0">
                <a:solidFill>
                  <a:schemeClr val="tx1"/>
                </a:solidFill>
                <a:effectLst/>
                <a:latin typeface="+mn-lt"/>
                <a:ea typeface="+mn-ea"/>
                <a:cs typeface="+mn-cs"/>
              </a:rPr>
              <a:t>"There was a </a:t>
            </a:r>
            <a:r>
              <a:rPr lang="en-GB" sz="1200" b="0" i="0" u="none" strike="noStrike" kern="1200" dirty="0">
                <a:solidFill>
                  <a:schemeClr val="tx1"/>
                </a:solidFill>
                <a:effectLst/>
                <a:latin typeface="+mn-lt"/>
                <a:ea typeface="+mn-ea"/>
                <a:cs typeface="+mn-cs"/>
                <a:hlinkClick r:id="rId8"/>
              </a:rPr>
              <a:t>bulge on display</a:t>
            </a:r>
            <a:r>
              <a:rPr lang="en-GB" sz="1200" b="0" i="0" kern="1200" dirty="0">
                <a:solidFill>
                  <a:schemeClr val="tx1"/>
                </a:solidFill>
                <a:effectLst/>
                <a:latin typeface="+mn-lt"/>
                <a:ea typeface="+mn-ea"/>
                <a:cs typeface="+mn-cs"/>
              </a:rPr>
              <a:t> Wednesday afternoon on C-SPAN2. It belonged to President Barack Obama."</a:t>
            </a:r>
          </a:p>
          <a:p>
            <a:r>
              <a:rPr lang="en-GB" sz="1200" b="0" i="0" kern="1200" dirty="0">
                <a:solidFill>
                  <a:schemeClr val="tx1"/>
                </a:solidFill>
                <a:effectLst/>
                <a:latin typeface="+mn-lt"/>
                <a:ea typeface="+mn-ea"/>
                <a:cs typeface="+mn-cs"/>
              </a:rPr>
              <a:t>"He was asked whether he could serve as governor and still </a:t>
            </a:r>
            <a:r>
              <a:rPr lang="en-GB" sz="1200" b="0" i="0" u="none" strike="noStrike" kern="1200" dirty="0">
                <a:solidFill>
                  <a:schemeClr val="tx1"/>
                </a:solidFill>
                <a:effectLst/>
                <a:latin typeface="+mn-lt"/>
                <a:ea typeface="+mn-ea"/>
                <a:cs typeface="+mn-cs"/>
                <a:hlinkClick r:id="rId9"/>
              </a:rPr>
              <a:t>raise his kids</a:t>
            </a:r>
            <a:r>
              <a:rPr lang="en-GB" sz="1200" b="0" i="0" kern="1200" dirty="0">
                <a:solidFill>
                  <a:schemeClr val="tx1"/>
                </a:solidFill>
                <a:effectLst/>
                <a:latin typeface="+mn-lt"/>
                <a:ea typeface="+mn-ea"/>
                <a:cs typeface="+mn-cs"/>
              </a:rPr>
              <a:t> the way he wants to. Pressed further on whether he could simultaneously hold both jobs — governor and dad — he said, 'I can be the attorney general and do that. There are plenty of men who juggle.'"</a:t>
            </a:r>
          </a:p>
          <a:p>
            <a:r>
              <a:rPr lang="en-GB" sz="1200" b="0" i="0" kern="1200" dirty="0">
                <a:solidFill>
                  <a:schemeClr val="tx1"/>
                </a:solidFill>
                <a:effectLst/>
                <a:latin typeface="+mn-lt"/>
                <a:ea typeface="+mn-ea"/>
                <a:cs typeface="+mn-cs"/>
              </a:rPr>
              <a:t>"What's his </a:t>
            </a:r>
            <a:r>
              <a:rPr lang="en-GB" sz="1200" b="0" i="0" u="none" strike="noStrike" kern="1200" dirty="0">
                <a:solidFill>
                  <a:schemeClr val="tx1"/>
                </a:solidFill>
                <a:effectLst/>
                <a:latin typeface="+mn-lt"/>
                <a:ea typeface="+mn-ea"/>
                <a:cs typeface="+mn-cs"/>
                <a:hlinkClick r:id="rId10"/>
              </a:rPr>
              <a:t>likeability aspect</a:t>
            </a:r>
            <a:r>
              <a:rPr lang="en-GB" sz="1200" b="0" i="0" kern="1200" dirty="0">
                <a:solidFill>
                  <a:schemeClr val="tx1"/>
                </a:solidFill>
                <a:effectLst/>
                <a:latin typeface="+mn-lt"/>
                <a:ea typeface="+mn-ea"/>
                <a:cs typeface="+mn-cs"/>
              </a:rPr>
              <a:t>? He comes off as not a very likable person."</a:t>
            </a:r>
          </a:p>
          <a:p>
            <a:r>
              <a:rPr lang="en-GB" sz="1200" b="0" i="0" kern="1200" dirty="0">
                <a:solidFill>
                  <a:schemeClr val="tx1"/>
                </a:solidFill>
                <a:effectLst/>
                <a:latin typeface="+mn-lt"/>
                <a:ea typeface="+mn-ea"/>
                <a:cs typeface="+mn-cs"/>
              </a:rPr>
              <a:t>"I think he's hot. He's tiny, he's short. He's got a banging little body on him. Facial-wise, I give him about a seven. Body-wise, I give him about an eight-and-a-half. Tight little butt. </a:t>
            </a:r>
            <a:r>
              <a:rPr lang="en-GB" sz="1200" b="0" i="0" u="none" strike="noStrike" kern="1200" dirty="0">
                <a:solidFill>
                  <a:schemeClr val="tx1"/>
                </a:solidFill>
                <a:effectLst/>
                <a:latin typeface="+mn-lt"/>
                <a:ea typeface="+mn-ea"/>
                <a:cs typeface="+mn-cs"/>
                <a:hlinkClick r:id="rId11"/>
              </a:rPr>
              <a:t>I endorse him</a:t>
            </a:r>
            <a:r>
              <a:rPr lang="en-GB" sz="1200" b="0" i="0" kern="1200" dirty="0">
                <a:solidFill>
                  <a:schemeClr val="tx1"/>
                </a:solidFill>
                <a:effectLst/>
                <a:latin typeface="+mn-lt"/>
                <a:ea typeface="+mn-ea"/>
                <a:cs typeface="+mn-cs"/>
              </a:rPr>
              <a:t> for State Treasurer."</a:t>
            </a:r>
          </a:p>
          <a:p>
            <a:r>
              <a:rPr lang="en-GB" sz="1200" b="0" i="0" kern="1200" dirty="0">
                <a:solidFill>
                  <a:schemeClr val="tx1"/>
                </a:solidFill>
                <a:effectLst/>
                <a:latin typeface="+mn-lt"/>
                <a:ea typeface="+mn-ea"/>
                <a:cs typeface="+mn-cs"/>
              </a:rPr>
              <a:t>"When he reacts the way he reacts with just the look, the look toward her, looking like </a:t>
            </a:r>
            <a:r>
              <a:rPr lang="en-GB" sz="1200" b="0" i="0" u="none" strike="noStrike" kern="1200" dirty="0">
                <a:solidFill>
                  <a:schemeClr val="tx1"/>
                </a:solidFill>
                <a:effectLst/>
                <a:latin typeface="+mn-lt"/>
                <a:ea typeface="+mn-ea"/>
                <a:cs typeface="+mn-cs"/>
                <a:hlinkClick r:id="rId10"/>
              </a:rPr>
              <a:t>everyone's first husband</a:t>
            </a:r>
            <a:r>
              <a:rPr lang="en-GB" sz="1200" b="0" i="0" kern="1200" dirty="0">
                <a:solidFill>
                  <a:schemeClr val="tx1"/>
                </a:solidFill>
                <a:effectLst/>
                <a:latin typeface="+mn-lt"/>
                <a:ea typeface="+mn-ea"/>
                <a:cs typeface="+mn-cs"/>
              </a:rPr>
              <a:t> standing outside a probate court. When he looks at her that way, it's all I could think of."</a:t>
            </a:r>
          </a:p>
          <a:p>
            <a:r>
              <a:rPr lang="en-GB" sz="1200" b="0" i="0" kern="1200" dirty="0">
                <a:solidFill>
                  <a:schemeClr val="tx1"/>
                </a:solidFill>
                <a:effectLst/>
                <a:latin typeface="+mn-lt"/>
                <a:ea typeface="+mn-ea"/>
                <a:cs typeface="+mn-cs"/>
              </a:rPr>
              <a:t>"He is really attractive, and </a:t>
            </a:r>
            <a:r>
              <a:rPr lang="en-GB" sz="1200" b="0" i="0" u="none" strike="noStrike" kern="1200" dirty="0">
                <a:solidFill>
                  <a:schemeClr val="tx1"/>
                </a:solidFill>
                <a:effectLst/>
                <a:latin typeface="+mn-lt"/>
                <a:ea typeface="+mn-ea"/>
                <a:cs typeface="+mn-cs"/>
                <a:hlinkClick r:id="rId12"/>
              </a:rPr>
              <a:t>he sounds nice</a:t>
            </a:r>
            <a:r>
              <a:rPr lang="en-GB" sz="1200" b="0" i="0" kern="1200" dirty="0">
                <a:solidFill>
                  <a:schemeClr val="tx1"/>
                </a:solidFill>
                <a:effectLst/>
                <a:latin typeface="+mn-lt"/>
                <a:ea typeface="+mn-ea"/>
                <a:cs typeface="+mn-cs"/>
              </a:rPr>
              <a:t>. But I don't care if he's as good looking as Ryan Gosling or as nice as Mr. Rogers."</a:t>
            </a:r>
          </a:p>
          <a:p>
            <a:r>
              <a:rPr lang="en-GB" sz="1200" b="0" i="0" kern="1200" dirty="0">
                <a:solidFill>
                  <a:schemeClr val="tx1"/>
                </a:solidFill>
                <a:effectLst/>
                <a:latin typeface="+mn-lt"/>
                <a:ea typeface="+mn-ea"/>
                <a:cs typeface="+mn-cs"/>
              </a:rPr>
              <a:t>"That was my first close encounter with Sen. Chuck Schumer, and with </a:t>
            </a:r>
            <a:r>
              <a:rPr lang="en-GB" sz="1200" b="0" i="0" u="none" strike="noStrike" kern="1200" dirty="0">
                <a:solidFill>
                  <a:schemeClr val="tx1"/>
                </a:solidFill>
                <a:effectLst/>
                <a:latin typeface="+mn-lt"/>
                <a:ea typeface="+mn-ea"/>
                <a:cs typeface="+mn-cs"/>
                <a:hlinkClick r:id="rId13"/>
              </a:rPr>
              <a:t>The Cackle</a:t>
            </a:r>
            <a:r>
              <a:rPr lang="en-GB" sz="1200" b="0" i="0" kern="1200" dirty="0">
                <a:solidFill>
                  <a:schemeClr val="tx1"/>
                </a:solidFill>
                <a:effectLst/>
                <a:latin typeface="+mn-lt"/>
                <a:ea typeface="+mn-ea"/>
                <a:cs typeface="+mn-cs"/>
              </a:rPr>
              <a:t>. At that moment, the laugh seemed like the equivalent of an eye-roll — he felt he was being nit-picked, so he shamed his inquisitors by chuckling at them (or their queries)."</a:t>
            </a:r>
          </a:p>
          <a:p>
            <a:r>
              <a:rPr lang="en-GB" sz="1200" b="0" i="0" kern="1200" dirty="0">
                <a:solidFill>
                  <a:schemeClr val="tx1"/>
                </a:solidFill>
                <a:effectLst/>
                <a:latin typeface="+mn-lt"/>
                <a:ea typeface="+mn-ea"/>
                <a:cs typeface="+mn-cs"/>
              </a:rPr>
              <a:t>"He's hot, he's blue collar, </a:t>
            </a:r>
            <a:r>
              <a:rPr lang="en-GB" sz="1200" b="0" i="0" u="none" strike="noStrike" kern="1200" dirty="0">
                <a:solidFill>
                  <a:schemeClr val="tx1"/>
                </a:solidFill>
                <a:effectLst/>
                <a:latin typeface="+mn-lt"/>
                <a:ea typeface="+mn-ea"/>
                <a:cs typeface="+mn-cs"/>
                <a:hlinkClick r:id="rId14"/>
              </a:rPr>
              <a:t>he's electable</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"When </a:t>
            </a:r>
            <a:r>
              <a:rPr lang="en-GB" sz="1200" b="0" i="0" u="none" strike="noStrike" kern="1200" dirty="0">
                <a:solidFill>
                  <a:schemeClr val="tx1"/>
                </a:solidFill>
                <a:effectLst/>
                <a:latin typeface="+mn-lt"/>
                <a:ea typeface="+mn-ea"/>
                <a:cs typeface="+mn-cs"/>
                <a:hlinkClick r:id="rId15"/>
              </a:rPr>
              <a:t>he comes on television</a:t>
            </a:r>
            <a:r>
              <a:rPr lang="en-GB" sz="1200" b="0" i="0" kern="1200" dirty="0">
                <a:solidFill>
                  <a:schemeClr val="tx1"/>
                </a:solidFill>
                <a:effectLst/>
                <a:latin typeface="+mn-lt"/>
                <a:ea typeface="+mn-ea"/>
                <a:cs typeface="+mn-cs"/>
              </a:rPr>
              <a:t>, I involuntarily cross my legs."</a:t>
            </a:r>
          </a:p>
          <a:p>
            <a:r>
              <a:rPr lang="en-GB" sz="1200" b="0" i="0" kern="1200" dirty="0">
                <a:solidFill>
                  <a:schemeClr val="tx1"/>
                </a:solidFill>
                <a:effectLst/>
                <a:latin typeface="+mn-lt"/>
                <a:ea typeface="+mn-ea"/>
                <a:cs typeface="+mn-cs"/>
              </a:rPr>
              <a:t>"He isn't afraid to </a:t>
            </a:r>
            <a:r>
              <a:rPr lang="en-GB" sz="1200" b="0" i="0" u="none" strike="noStrike" kern="1200" dirty="0">
                <a:solidFill>
                  <a:schemeClr val="tx1"/>
                </a:solidFill>
                <a:effectLst/>
                <a:latin typeface="+mn-lt"/>
                <a:ea typeface="+mn-ea"/>
                <a:cs typeface="+mn-cs"/>
                <a:hlinkClick r:id="rId16"/>
              </a:rPr>
              <a:t>let his fury</a:t>
            </a:r>
            <a:r>
              <a:rPr lang="en-GB" sz="1200" b="0" i="0" kern="1200" dirty="0">
                <a:solidFill>
                  <a:schemeClr val="tx1"/>
                </a:solidFill>
                <a:effectLst/>
                <a:latin typeface="+mn-lt"/>
                <a:ea typeface="+mn-ea"/>
                <a:cs typeface="+mn-cs"/>
              </a:rPr>
              <a:t> fly."</a:t>
            </a:r>
          </a:p>
          <a:p>
            <a:r>
              <a:rPr lang="en-GB" sz="1200" b="0" i="0" kern="1200" dirty="0">
                <a:solidFill>
                  <a:schemeClr val="tx1"/>
                </a:solidFill>
                <a:effectLst/>
                <a:latin typeface="+mn-lt"/>
                <a:ea typeface="+mn-ea"/>
                <a:cs typeface="+mn-cs"/>
              </a:rPr>
              <a:t>"The defining issue that will decide this race between two men is mud wrestling. So far, these guys have displayed such </a:t>
            </a:r>
            <a:r>
              <a:rPr lang="en-GB" sz="1200" b="0" i="0" u="none" strike="noStrike" kern="1200" dirty="0">
                <a:solidFill>
                  <a:schemeClr val="tx1"/>
                </a:solidFill>
                <a:effectLst/>
                <a:latin typeface="+mn-lt"/>
                <a:ea typeface="+mn-ea"/>
                <a:cs typeface="+mn-cs"/>
                <a:hlinkClick r:id="rId17"/>
              </a:rPr>
              <a:t>lack of class</a:t>
            </a:r>
            <a:r>
              <a:rPr lang="en-GB" sz="1200" b="0" i="0" kern="1200" dirty="0">
                <a:solidFill>
                  <a:schemeClr val="tx1"/>
                </a:solidFill>
                <a:effectLst/>
                <a:latin typeface="+mn-lt"/>
                <a:ea typeface="+mn-ea"/>
                <a:cs typeface="+mn-cs"/>
              </a:rPr>
              <a:t> we're beginning to think, </a:t>
            </a:r>
            <a:r>
              <a:rPr lang="en-GB" sz="1200" b="0" i="1" kern="1200" dirty="0">
                <a:solidFill>
                  <a:schemeClr val="tx1"/>
                </a:solidFill>
                <a:effectLst/>
                <a:latin typeface="+mn-lt"/>
                <a:ea typeface="+mn-ea"/>
                <a:cs typeface="+mn-cs"/>
              </a:rPr>
              <a:t>Strip down and get '</a:t>
            </a:r>
            <a:r>
              <a:rPr lang="en-GB" sz="1200" b="0" i="1" kern="1200" dirty="0" err="1">
                <a:solidFill>
                  <a:schemeClr val="tx1"/>
                </a:solidFill>
                <a:effectLst/>
                <a:latin typeface="+mn-lt"/>
                <a:ea typeface="+mn-ea"/>
                <a:cs typeface="+mn-cs"/>
              </a:rPr>
              <a:t>er</a:t>
            </a:r>
            <a:r>
              <a:rPr lang="en-GB" sz="1200" b="0" i="1" kern="1200" dirty="0">
                <a:solidFill>
                  <a:schemeClr val="tx1"/>
                </a:solidFill>
                <a:effectLst/>
                <a:latin typeface="+mn-lt"/>
                <a:ea typeface="+mn-ea"/>
                <a:cs typeface="+mn-cs"/>
              </a:rPr>
              <a:t> on, dudes.</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"Living room. Gentleman on a settee. Where's </a:t>
            </a:r>
            <a:r>
              <a:rPr lang="en-GB" sz="1200" b="0" i="0" u="none" strike="noStrike" kern="1200" dirty="0">
                <a:solidFill>
                  <a:schemeClr val="tx1"/>
                </a:solidFill>
                <a:effectLst/>
                <a:latin typeface="+mn-lt"/>
                <a:ea typeface="+mn-ea"/>
                <a:cs typeface="+mn-cs"/>
                <a:hlinkClick r:id="rId18"/>
              </a:rPr>
              <a:t>the needlepoint</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"In person, he cuts an indefatigable and </a:t>
            </a:r>
            <a:r>
              <a:rPr lang="en-GB" sz="1200" b="0" i="0" u="none" strike="noStrike" kern="1200" dirty="0">
                <a:solidFill>
                  <a:schemeClr val="tx1"/>
                </a:solidFill>
                <a:effectLst/>
                <a:latin typeface="+mn-lt"/>
                <a:ea typeface="+mn-ea"/>
                <a:cs typeface="+mn-cs"/>
                <a:hlinkClick r:id="rId19"/>
              </a:rPr>
              <a:t>glamourous figure</a:t>
            </a:r>
            <a:r>
              <a:rPr lang="en-GB" sz="1200" b="0" i="0" kern="1200" dirty="0">
                <a:solidFill>
                  <a:schemeClr val="tx1"/>
                </a:solidFill>
                <a:effectLst/>
                <a:latin typeface="+mn-lt"/>
                <a:ea typeface="+mn-ea"/>
                <a:cs typeface="+mn-cs"/>
              </a:rPr>
              <a:t>. He eschews a Church Man mien for something more </a:t>
            </a:r>
            <a:r>
              <a:rPr lang="en-GB" sz="1200" b="0" i="1" kern="1200" dirty="0">
                <a:solidFill>
                  <a:schemeClr val="tx1"/>
                </a:solidFill>
                <a:effectLst/>
                <a:latin typeface="+mn-lt"/>
                <a:ea typeface="+mn-ea"/>
                <a:cs typeface="+mn-cs"/>
              </a:rPr>
              <a:t>The Bachelor</a:t>
            </a:r>
            <a:r>
              <a:rPr lang="en-GB" sz="1200" b="0" i="0" kern="1200" dirty="0">
                <a:solidFill>
                  <a:schemeClr val="tx1"/>
                </a:solidFill>
                <a:effectLst/>
                <a:latin typeface="+mn-lt"/>
                <a:ea typeface="+mn-ea"/>
                <a:cs typeface="+mn-cs"/>
              </a:rPr>
              <a:t>: fit, attractive, and encased in suits that stop just below the wrist and just above the ankle."</a:t>
            </a:r>
          </a:p>
          <a:p>
            <a:r>
              <a:rPr lang="en-GB" sz="1200" b="0" i="0" kern="1200" dirty="0">
                <a:solidFill>
                  <a:schemeClr val="tx1"/>
                </a:solidFill>
                <a:effectLst/>
                <a:latin typeface="+mn-lt"/>
                <a:ea typeface="+mn-ea"/>
                <a:cs typeface="+mn-cs"/>
              </a:rPr>
              <a:t>"Take him out of the House and put him </a:t>
            </a:r>
            <a:r>
              <a:rPr lang="en-GB" sz="1200" b="0" i="0" u="none" strike="noStrike" kern="1200" dirty="0">
                <a:solidFill>
                  <a:schemeClr val="tx1"/>
                </a:solidFill>
                <a:effectLst/>
                <a:latin typeface="+mn-lt"/>
                <a:ea typeface="+mn-ea"/>
                <a:cs typeface="+mn-cs"/>
                <a:hlinkClick r:id="rId20"/>
              </a:rPr>
              <a:t>back in the kitchen</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Article on ‘how to dress women in politics’ </a:t>
            </a:r>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17</a:t>
            </a:fld>
            <a:endParaRPr lang="en-GB"/>
          </a:p>
        </p:txBody>
      </p:sp>
    </p:spTree>
    <p:extLst>
      <p:ext uri="{BB962C8B-B14F-4D97-AF65-F5344CB8AC3E}">
        <p14:creationId xmlns:p14="http://schemas.microsoft.com/office/powerpoint/2010/main" xmlns="" val="1286008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725488"/>
            <a:ext cx="987425" cy="555625"/>
          </a:xfrm>
        </p:spPr>
      </p:sp>
      <p:sp>
        <p:nvSpPr>
          <p:cNvPr id="3" name="Notes Placeholder 2"/>
          <p:cNvSpPr>
            <a:spLocks noGrp="1"/>
          </p:cNvSpPr>
          <p:nvPr>
            <p:ph type="body" idx="1"/>
          </p:nvPr>
        </p:nvSpPr>
        <p:spPr>
          <a:xfrm>
            <a:off x="326710" y="1211974"/>
            <a:ext cx="6154794" cy="8249746"/>
          </a:xfrm>
        </p:spPr>
        <p:txBody>
          <a:bodyPr>
            <a:noAutofit/>
          </a:bodyPr>
          <a:lstStyle/>
          <a:p>
            <a:r>
              <a:rPr lang="en-GB" sz="1000" b="1" i="0" kern="1200" cap="all" dirty="0">
                <a:solidFill>
                  <a:schemeClr val="tx1"/>
                </a:solidFill>
                <a:latin typeface="+mn-lt"/>
                <a:ea typeface="+mn-ea"/>
                <a:cs typeface="+mn-cs"/>
              </a:rPr>
              <a:t>WOMEN’S REPRESENTATION IN PARLIAMENT STALLS AT 32% AFTER GENERAL ELECTION 2017</a:t>
            </a:r>
          </a:p>
          <a:p>
            <a:r>
              <a:rPr lang="en-GB" sz="1000" dirty="0"/>
              <a:t>https://www.fawcettsociety.org.uk/news/womens-representation-parliament-stalls-general-election-2017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t>- 207 women MPs returned to Parliament, 11 more than before the election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t>-</a:t>
            </a:r>
            <a:r>
              <a:rPr lang="en-GB" sz="1000" baseline="0" dirty="0"/>
              <a:t> </a:t>
            </a:r>
            <a:r>
              <a:rPr lang="en-GB" sz="1000" dirty="0"/>
              <a:t>Labour have 31 more women MPs and Conservatives lose three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b="0" i="0" kern="1200" dirty="0">
                <a:solidFill>
                  <a:schemeClr val="tx1"/>
                </a:solidFill>
                <a:latin typeface="+mn-lt"/>
                <a:ea typeface="+mn-ea"/>
                <a:cs typeface="+mn-cs"/>
              </a:rPr>
              <a:t>The June 2017 general election has seen women’s representation in Parliament break the 200 barrier for the first time, with 207 women winning seats. However, this represents only a 2 percentage point increase. If the UK only improves by this much at each election, we will not see equal representation in Parliament until 2062.</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0" i="0" kern="1200" dirty="0">
              <a:solidFill>
                <a:schemeClr val="tx1"/>
              </a:solidFill>
              <a:latin typeface="+mn-lt"/>
              <a:ea typeface="+mn-ea"/>
              <a:cs typeface="+mn-cs"/>
            </a:endParaRPr>
          </a:p>
          <a:p>
            <a:r>
              <a:rPr lang="en-GB" sz="1000" b="1" i="0" kern="1200" dirty="0">
                <a:solidFill>
                  <a:schemeClr val="tx1"/>
                </a:solidFill>
                <a:latin typeface="+mn-lt"/>
                <a:ea typeface="+mn-ea"/>
                <a:cs typeface="+mn-cs"/>
              </a:rPr>
              <a:t>Women are under-represented in positions of power and politics.</a:t>
            </a:r>
            <a:endParaRPr lang="en-GB" sz="1000" b="0" i="0" kern="1200" dirty="0">
              <a:solidFill>
                <a:schemeClr val="tx1"/>
              </a:solidFill>
              <a:latin typeface="+mn-lt"/>
              <a:ea typeface="+mn-ea"/>
              <a:cs typeface="+mn-cs"/>
            </a:endParaRPr>
          </a:p>
          <a:p>
            <a:r>
              <a:rPr lang="en-GB" sz="1000" b="0" i="0" kern="1200" dirty="0">
                <a:solidFill>
                  <a:schemeClr val="tx1"/>
                </a:solidFill>
                <a:latin typeface="+mn-lt"/>
                <a:ea typeface="+mn-ea"/>
                <a:cs typeface="+mn-cs"/>
              </a:rPr>
              <a:t>Only 1 in 4 non-executive directors and just 1 in 10 executive directors of FTSE 100 companies are women. In politics, the lack of women in Westminster is increasingly reported yet the dearth of women in local government is very often forgotten.</a:t>
            </a:r>
          </a:p>
          <a:p>
            <a:endParaRPr lang="en-GB" sz="1000" b="0" i="0" kern="1200" dirty="0">
              <a:solidFill>
                <a:schemeClr val="tx1"/>
              </a:solidFill>
              <a:latin typeface="+mn-lt"/>
              <a:ea typeface="+mn-ea"/>
              <a:cs typeface="+mn-cs"/>
            </a:endParaRPr>
          </a:p>
          <a:p>
            <a:r>
              <a:rPr lang="en-GB" sz="1000" b="1" i="0" kern="1200" cap="all" dirty="0">
                <a:solidFill>
                  <a:schemeClr val="tx1"/>
                </a:solidFill>
                <a:latin typeface="+mn-lt"/>
                <a:ea typeface="+mn-ea"/>
                <a:cs typeface="+mn-cs"/>
              </a:rPr>
              <a:t>WHY DOES IT MATTER?</a:t>
            </a:r>
          </a:p>
          <a:p>
            <a:r>
              <a:rPr lang="en-GB" sz="1000" b="0" i="0" kern="1200" dirty="0" smtClean="0">
                <a:solidFill>
                  <a:schemeClr val="tx1"/>
                </a:solidFill>
                <a:latin typeface="+mn-lt"/>
                <a:ea typeface="+mn-ea"/>
                <a:cs typeface="+mn-cs"/>
              </a:rPr>
              <a:t>Ongoing </a:t>
            </a:r>
            <a:r>
              <a:rPr lang="en-GB" sz="1000" b="0" i="0" kern="1200" dirty="0">
                <a:solidFill>
                  <a:schemeClr val="tx1"/>
                </a:solidFill>
                <a:latin typeface="+mn-lt"/>
                <a:ea typeface="+mn-ea"/>
                <a:cs typeface="+mn-cs"/>
              </a:rPr>
              <a:t>cuts to local government spending are having a hugely disproportionate impact on women, undermining access to key services such as childcare, social care and special services such as protection from domestic violence. A lack of female voices around local decision-making tables will only exacerbate this situation.</a:t>
            </a:r>
          </a:p>
          <a:p>
            <a:endParaRPr lang="en-GB" sz="1000" b="0" i="0" kern="1200" dirty="0">
              <a:solidFill>
                <a:schemeClr val="tx1"/>
              </a:solidFill>
              <a:latin typeface="+mn-lt"/>
              <a:ea typeface="+mn-ea"/>
              <a:cs typeface="+mn-cs"/>
            </a:endParaRPr>
          </a:p>
          <a:p>
            <a:r>
              <a:rPr lang="en-GB" sz="1000" b="0" i="0" kern="1200" dirty="0" smtClean="0">
                <a:solidFill>
                  <a:schemeClr val="tx1"/>
                </a:solidFill>
                <a:effectLst/>
                <a:latin typeface="+mn-lt"/>
                <a:ea typeface="+mn-ea"/>
                <a:cs typeface="+mn-cs"/>
              </a:rPr>
              <a:t>challenges </a:t>
            </a:r>
            <a:r>
              <a:rPr lang="en-GB" sz="1000" b="0" i="0" kern="1200" dirty="0">
                <a:solidFill>
                  <a:schemeClr val="tx1"/>
                </a:solidFill>
                <a:effectLst/>
                <a:latin typeface="+mn-lt"/>
                <a:ea typeface="+mn-ea"/>
                <a:cs typeface="+mn-cs"/>
              </a:rPr>
              <a:t>facing women who run for office. “Political parties are male dominated. When there isn’t a specific measure in place, women fall off the ground. Men tend to choose those who are made in their own image.”</a:t>
            </a:r>
          </a:p>
          <a:p>
            <a:endParaRPr lang="en-GB" sz="1000" b="0" i="0" kern="1200" dirty="0" smtClean="0">
              <a:solidFill>
                <a:schemeClr val="tx1"/>
              </a:solidFill>
              <a:effectLst/>
              <a:latin typeface="+mn-lt"/>
              <a:ea typeface="+mn-ea"/>
              <a:cs typeface="+mn-cs"/>
            </a:endParaRPr>
          </a:p>
          <a:p>
            <a:r>
              <a:rPr lang="en-GB" sz="1000" b="0" i="0" kern="1200" dirty="0" smtClean="0">
                <a:solidFill>
                  <a:schemeClr val="tx1"/>
                </a:solidFill>
                <a:effectLst/>
                <a:latin typeface="+mn-lt"/>
                <a:ea typeface="+mn-ea"/>
                <a:cs typeface="+mn-cs"/>
              </a:rPr>
              <a:t>She </a:t>
            </a:r>
            <a:r>
              <a:rPr lang="en-GB" sz="1000" b="0" i="0" kern="1200" dirty="0">
                <a:solidFill>
                  <a:schemeClr val="tx1"/>
                </a:solidFill>
                <a:effectLst/>
                <a:latin typeface="+mn-lt"/>
                <a:ea typeface="+mn-ea"/>
                <a:cs typeface="+mn-cs"/>
              </a:rPr>
              <a:t>noted that some women also experience pushback from men, including physical violence, taunting and bullying; while the media sometimes focuses too much on women’s physical attributes rather than their experiences and political platforms.</a:t>
            </a:r>
          </a:p>
          <a:p>
            <a:r>
              <a:rPr lang="en-GB" sz="1000" b="0" i="0" kern="1200" dirty="0">
                <a:solidFill>
                  <a:schemeClr val="tx1"/>
                </a:solidFill>
                <a:effectLst/>
                <a:latin typeface="+mn-lt"/>
                <a:ea typeface="+mn-ea"/>
                <a:cs typeface="+mn-cs"/>
              </a:rPr>
              <a:t>“In 2016, we saw confirmation of a trend we had been seeing, when it comes to representation of women in parliament, there is progress but the progress is excruciatingly slow. At this rate, it will take 50 years to reach 50-50 parity,” Mr. </a:t>
            </a:r>
            <a:r>
              <a:rPr lang="en-GB" sz="1000" b="0" i="0" kern="1200" dirty="0" err="1">
                <a:solidFill>
                  <a:schemeClr val="tx1"/>
                </a:solidFill>
                <a:effectLst/>
                <a:latin typeface="+mn-lt"/>
                <a:ea typeface="+mn-ea"/>
                <a:cs typeface="+mn-cs"/>
              </a:rPr>
              <a:t>Chungong</a:t>
            </a:r>
            <a:r>
              <a:rPr lang="en-GB" sz="1000" b="0" i="0" kern="1200" dirty="0">
                <a:solidFill>
                  <a:schemeClr val="tx1"/>
                </a:solidFill>
                <a:effectLst/>
                <a:latin typeface="+mn-lt"/>
                <a:ea typeface="+mn-ea"/>
                <a:cs typeface="+mn-cs"/>
              </a:rPr>
              <a:t> told the press. “This is a warning signal; we have to do something about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t>http://magdalene.co/news-507--low-representation-of-women-in-politics-hampers-development.html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err="1"/>
              <a:t>Aqila</a:t>
            </a:r>
            <a:r>
              <a:rPr lang="en-GB" sz="1000" dirty="0"/>
              <a:t> </a:t>
            </a:r>
            <a:r>
              <a:rPr lang="en-GB" sz="1000" dirty="0" err="1"/>
              <a:t>Putri</a:t>
            </a:r>
            <a:r>
              <a:rPr lang="en-GB" sz="1000" dirty="0"/>
              <a:t> (2015) ‘</a:t>
            </a:r>
            <a:r>
              <a:rPr lang="en-GB" sz="1000" b="1" i="0" kern="1200" dirty="0">
                <a:solidFill>
                  <a:schemeClr val="tx1"/>
                </a:solidFill>
                <a:effectLst/>
                <a:latin typeface="+mn-lt"/>
                <a:ea typeface="+mn-ea"/>
                <a:cs typeface="+mn-cs"/>
              </a:rPr>
              <a:t>Low Representation of Women in Politics Hampers Development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000" b="0" i="0" kern="1200" dirty="0">
                <a:solidFill>
                  <a:schemeClr val="tx1"/>
                </a:solidFill>
                <a:effectLst/>
                <a:latin typeface="+mn-lt"/>
                <a:ea typeface="+mn-ea"/>
                <a:cs typeface="+mn-cs"/>
              </a:rPr>
              <a:t>A </a:t>
            </a:r>
            <a:r>
              <a:rPr lang="en-GB" sz="1000" b="1" i="0" u="none" strike="noStrike" kern="1200" dirty="0">
                <a:solidFill>
                  <a:schemeClr val="tx1"/>
                </a:solidFill>
                <a:effectLst/>
                <a:latin typeface="+mn-lt"/>
                <a:ea typeface="+mn-ea"/>
                <a:cs typeface="+mn-cs"/>
                <a:hlinkClick r:id="rId3"/>
              </a:rPr>
              <a:t>paper</a:t>
            </a:r>
            <a:r>
              <a:rPr lang="en-GB" sz="1000" b="0" i="0" kern="1200" dirty="0">
                <a:solidFill>
                  <a:schemeClr val="tx1"/>
                </a:solidFill>
                <a:effectLst/>
                <a:latin typeface="+mn-lt"/>
                <a:ea typeface="+mn-ea"/>
                <a:cs typeface="+mn-cs"/>
              </a:rPr>
              <a:t> published by Social Science Research Council (SRRC) says that there is a “strong resistance to women’s participation in public life.” The report says cultural, customary, and religious practices are used to show that women’s place is not in the politics. Violence against women who are politically active by speaking up in public, running for office, or defending human rights, is also a big obstacle, especially in conflict-prone countries</a:t>
            </a:r>
            <a:r>
              <a:rPr lang="en-GB" sz="1000" b="0" i="0" kern="1200" dirty="0" smtClean="0">
                <a:solidFill>
                  <a:schemeClr val="tx1"/>
                </a:solidFill>
                <a:effectLst/>
                <a:latin typeface="+mn-lt"/>
                <a:ea typeface="+mn-ea"/>
                <a:cs typeface="+mn-cs"/>
              </a:rPr>
              <a:t>.</a:t>
            </a:r>
            <a:endParaRPr lang="en-GB" sz="1000" b="0" i="0" kern="1200" dirty="0">
              <a:solidFill>
                <a:schemeClr val="tx1"/>
              </a:solidFill>
              <a:effectLst/>
              <a:latin typeface="+mn-lt"/>
              <a:ea typeface="+mn-ea"/>
              <a:cs typeface="+mn-cs"/>
            </a:endParaRPr>
          </a:p>
          <a:p>
            <a:endParaRPr lang="en-GB" sz="1000" b="0" i="0" kern="1200" dirty="0">
              <a:solidFill>
                <a:schemeClr val="tx1"/>
              </a:solidFill>
              <a:effectLst/>
              <a:latin typeface="+mn-lt"/>
              <a:ea typeface="+mn-ea"/>
              <a:cs typeface="+mn-cs"/>
            </a:endParaRPr>
          </a:p>
          <a:p>
            <a:r>
              <a:rPr lang="en-GB" sz="1000" b="0" i="0" kern="1200" dirty="0">
                <a:solidFill>
                  <a:schemeClr val="tx1"/>
                </a:solidFill>
                <a:effectLst/>
                <a:latin typeface="+mn-lt"/>
                <a:ea typeface="+mn-ea"/>
                <a:cs typeface="+mn-cs"/>
              </a:rPr>
              <a:t>Barriers to women in politics in the UK</a:t>
            </a:r>
          </a:p>
          <a:p>
            <a:r>
              <a:rPr lang="en-GB" sz="1000" b="0" i="0" kern="1200" dirty="0">
                <a:solidFill>
                  <a:schemeClr val="tx1"/>
                </a:solidFill>
                <a:effectLst/>
                <a:latin typeface="+mn-lt"/>
                <a:ea typeface="+mn-ea"/>
                <a:cs typeface="+mn-cs"/>
              </a:rPr>
              <a:t>- In Britain, however, research overwhelmingly demonstrates that the central issue is one of demand rather than supply – in other words, women aren't the problem, parties are. Several studies have found evidence of well-entrenched gender bias in British party politics, including widespread incidences of direct and indirect discrimination by party selectors towards women candidates, ranging from gendered assumptions regarding women's traditional roles to explicit sexual harassment (see for example </a:t>
            </a:r>
            <a:r>
              <a:rPr lang="en-GB" sz="1000" b="0" i="0" kern="1200" dirty="0" err="1">
                <a:solidFill>
                  <a:schemeClr val="tx1"/>
                </a:solidFill>
                <a:effectLst/>
                <a:latin typeface="+mn-lt"/>
                <a:ea typeface="+mn-ea"/>
                <a:cs typeface="+mn-cs"/>
              </a:rPr>
              <a:t>Lovenduski</a:t>
            </a:r>
            <a:r>
              <a:rPr lang="en-GB" sz="1000" b="0" i="0" kern="1200" dirty="0">
                <a:solidFill>
                  <a:schemeClr val="tx1"/>
                </a:solidFill>
                <a:effectLst/>
                <a:latin typeface="+mn-lt"/>
                <a:ea typeface="+mn-ea"/>
                <a:cs typeface="+mn-cs"/>
              </a:rPr>
              <a:t> </a:t>
            </a:r>
            <a:r>
              <a:rPr lang="en-GB" sz="1000" b="0" i="0" u="none" strike="noStrike" kern="1200" dirty="0">
                <a:solidFill>
                  <a:schemeClr val="tx1"/>
                </a:solidFill>
                <a:effectLst/>
                <a:latin typeface="+mn-lt"/>
                <a:ea typeface="+mn-ea"/>
                <a:cs typeface="+mn-cs"/>
                <a:hlinkClick r:id="rId4" tooltip="Link to bibliographic citation"/>
              </a:rPr>
              <a:t>2005</a:t>
            </a:r>
            <a:r>
              <a:rPr lang="en-GB" sz="1000" b="0" i="0" kern="1200" dirty="0">
                <a:solidFill>
                  <a:schemeClr val="tx1"/>
                </a:solidFill>
                <a:effectLst/>
                <a:latin typeface="+mn-lt"/>
                <a:ea typeface="+mn-ea"/>
                <a:cs typeface="+mn-cs"/>
              </a:rPr>
              <a:t>). This is not to suggest that supply-side factors aren't still important in explaining women's political under-representation, but rather to highlight, first, that party demand shapes supply. While there are no standard or universally recognised qualifications to be selected as a candidate, formal and informal requirements such as party service, resources, and experience influence who decides to run for office and shape the supply of candidates along gendered lines (which may also result in women ‘self-selecting’ themselves out of the process due to anticipated failure or perceived discrimination). And, second, even if there are gender imbalances in the eligibility pool for public office, there are generally sufficient numbers of women candidates to be selected for winnable seats if parties chose to do so. Indeed, when parties are required to select women – through measures such as gender quotas – they usually manage to find that they had women who'd been willing to stand all along. Both Wales and Scotland, for example, managed to find women to stand for election to the new devolved institutions, achieving record levels of women's representation in 1999 and 2003. Problems of supply are, therefore, easier to overcome when party demand increases.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sz="500"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6263" y="1241425"/>
            <a:ext cx="2403475" cy="1352550"/>
          </a:xfrm>
        </p:spPr>
      </p:sp>
      <p:sp>
        <p:nvSpPr>
          <p:cNvPr id="3" name="Notes Placeholder 2"/>
          <p:cNvSpPr>
            <a:spLocks noGrp="1"/>
          </p:cNvSpPr>
          <p:nvPr>
            <p:ph type="body" idx="1"/>
          </p:nvPr>
        </p:nvSpPr>
        <p:spPr>
          <a:xfrm>
            <a:off x="679768" y="2654798"/>
            <a:ext cx="5438140" cy="6031010"/>
          </a:xfrm>
        </p:spPr>
        <p:txBody>
          <a:bodyPr>
            <a:normAutofit fontScale="92500" lnSpcReduction="10000"/>
          </a:bodyPr>
          <a:lstStyle/>
          <a:p>
            <a:r>
              <a:rPr lang="en-GB" sz="1200" b="1" kern="1200" cap="all" dirty="0">
                <a:solidFill>
                  <a:schemeClr val="tx1"/>
                </a:solidFill>
                <a:latin typeface="+mn-lt"/>
                <a:ea typeface="+mn-ea"/>
                <a:cs typeface="+mn-cs"/>
              </a:rPr>
              <a:t>‘MISSING EIGHT MILLION’ WOMEN SAY THEY ARE UNCERTAIN TO VOTE AS FAWCETT RELEASES WOMEN’S MANIFESTO</a:t>
            </a:r>
          </a:p>
          <a:p>
            <a:r>
              <a:rPr lang="en-GB" sz="1200" b="0" i="0" kern="1200" dirty="0">
                <a:solidFill>
                  <a:schemeClr val="tx1"/>
                </a:solidFill>
                <a:latin typeface="+mn-lt"/>
                <a:ea typeface="+mn-ea"/>
                <a:cs typeface="+mn-cs"/>
              </a:rPr>
              <a:t/>
            </a:r>
            <a:br>
              <a:rPr lang="en-GB" sz="1200" b="0" i="0" kern="1200" dirty="0">
                <a:solidFill>
                  <a:schemeClr val="tx1"/>
                </a:solidFill>
                <a:latin typeface="+mn-lt"/>
                <a:ea typeface="+mn-ea"/>
                <a:cs typeface="+mn-cs"/>
              </a:rPr>
            </a:br>
            <a:r>
              <a:rPr lang="en-GB" sz="1200" b="0" i="0" kern="1200" dirty="0">
                <a:solidFill>
                  <a:schemeClr val="tx1"/>
                </a:solidFill>
                <a:latin typeface="+mn-lt"/>
                <a:ea typeface="+mn-ea"/>
                <a:cs typeface="+mn-cs"/>
              </a:rPr>
              <a:t>https://www.fawcettsociety.org.uk/news/missing-eight-million-women-uncertain-vote-womens-manifesto </a:t>
            </a:r>
            <a:endParaRPr lang="en-GB" dirty="0"/>
          </a:p>
          <a:p>
            <a:endParaRPr lang="en-GB" dirty="0"/>
          </a:p>
          <a:p>
            <a:r>
              <a:rPr lang="en-GB" sz="1200" b="0" i="0" kern="1200" dirty="0">
                <a:solidFill>
                  <a:schemeClr val="tx1"/>
                </a:solidFill>
                <a:latin typeface="+mn-lt"/>
                <a:ea typeface="+mn-ea"/>
                <a:cs typeface="+mn-cs"/>
              </a:rPr>
              <a:t>New Fawcett Society analysis of recent polling data finds that a ‘missing eight million’ women say that they aren’t necessarily going to vote in the 2017 general election. An average of recent polling shows that 2.5% points fewer women than men say they are certain to vote. When applied to 2015 turnout levels this could see 8 million women not exercising their rights, half a million more than the 7.5 million men who are not certain they’ll vote.</a:t>
            </a:r>
          </a:p>
          <a:p>
            <a:endParaRPr lang="en-GB" sz="1200" b="0" i="0" kern="1200" dirty="0">
              <a:solidFill>
                <a:schemeClr val="tx1"/>
              </a:solidFill>
              <a:latin typeface="+mn-lt"/>
              <a:ea typeface="+mn-ea"/>
              <a:cs typeface="+mn-cs"/>
            </a:endParaRPr>
          </a:p>
          <a:p>
            <a:pPr fontAlgn="base"/>
            <a:r>
              <a:rPr lang="en-GB" sz="1200" b="0" i="0" kern="1200" dirty="0">
                <a:solidFill>
                  <a:schemeClr val="tx1"/>
                </a:solidFill>
                <a:effectLst/>
                <a:latin typeface="+mn-lt"/>
                <a:ea typeface="+mn-ea"/>
                <a:cs typeface="+mn-cs"/>
              </a:rPr>
              <a:t>During the Commission’s annual two-week session, representatives of UN Member States, civil society organizations and UN entities gather at UN headquarters in New York. They discuss progress and gaps in the implementation of the 1995 </a:t>
            </a:r>
            <a:r>
              <a:rPr lang="en-GB" sz="1200" b="0" i="0" u="none" strike="noStrike" kern="1200" dirty="0">
                <a:solidFill>
                  <a:schemeClr val="tx1"/>
                </a:solidFill>
                <a:effectLst/>
                <a:latin typeface="+mn-lt"/>
                <a:ea typeface="+mn-ea"/>
                <a:cs typeface="+mn-cs"/>
                <a:hlinkClick r:id="rId3"/>
              </a:rPr>
              <a:t>Beijing Declaration and Platform for Action</a:t>
            </a:r>
            <a:r>
              <a:rPr lang="en-GB" sz="1200" b="0" i="0" kern="1200" dirty="0">
                <a:solidFill>
                  <a:schemeClr val="tx1"/>
                </a:solidFill>
                <a:effectLst/>
                <a:latin typeface="+mn-lt"/>
                <a:ea typeface="+mn-ea"/>
                <a:cs typeface="+mn-cs"/>
              </a:rPr>
              <a:t>, the key global policy document on gender equality, and the </a:t>
            </a:r>
            <a:r>
              <a:rPr lang="en-GB" sz="1200" b="0" i="0" u="none" strike="noStrike" kern="1200" dirty="0">
                <a:solidFill>
                  <a:schemeClr val="tx1"/>
                </a:solidFill>
                <a:effectLst/>
                <a:latin typeface="+mn-lt"/>
                <a:ea typeface="+mn-ea"/>
                <a:cs typeface="+mn-cs"/>
                <a:hlinkClick r:id="rId4"/>
              </a:rPr>
              <a:t>23rd special session of the General Assembly</a:t>
            </a:r>
            <a:r>
              <a:rPr lang="en-GB" sz="1200" b="0" i="0" kern="1200" dirty="0">
                <a:solidFill>
                  <a:schemeClr val="tx1"/>
                </a:solidFill>
                <a:effectLst/>
                <a:latin typeface="+mn-lt"/>
                <a:ea typeface="+mn-ea"/>
                <a:cs typeface="+mn-cs"/>
              </a:rPr>
              <a:t> held in 2000 (Beijing+5), as well as emerging issues that affect gender equality and the empowerment of women. Member States agree on further actions to accelerate progress and promote women’s enjoyment of their rights in political, economic and social fields. The outcomes and recommendations of each session are forwarded to ECOSOC for follow-up.</a:t>
            </a:r>
          </a:p>
          <a:p>
            <a:pPr fontAlgn="base"/>
            <a:r>
              <a:rPr lang="en-GB" sz="1200" b="0" i="0" kern="1200" dirty="0">
                <a:solidFill>
                  <a:schemeClr val="tx1"/>
                </a:solidFill>
                <a:effectLst/>
                <a:latin typeface="+mn-lt"/>
                <a:ea typeface="+mn-ea"/>
                <a:cs typeface="+mn-cs"/>
              </a:rPr>
              <a:t>UN Women supports all aspects of the Commission’s work. The Entity also facilitates the participation of civil society representatives.</a:t>
            </a:r>
          </a:p>
          <a:p>
            <a:endParaRPr lang="en-GB" dirty="0"/>
          </a:p>
          <a:p>
            <a:pPr fontAlgn="base"/>
            <a:r>
              <a:rPr lang="en-GB" sz="1200" b="1" i="0" kern="1200" dirty="0">
                <a:solidFill>
                  <a:schemeClr val="tx1"/>
                </a:solidFill>
                <a:effectLst/>
                <a:latin typeface="+mn-lt"/>
                <a:ea typeface="+mn-ea"/>
                <a:cs typeface="+mn-cs"/>
              </a:rPr>
              <a:t>2017:</a:t>
            </a:r>
            <a:r>
              <a:rPr lang="en-GB" sz="1200" b="0" i="0" kern="1200" dirty="0">
                <a:solidFill>
                  <a:schemeClr val="tx1"/>
                </a:solidFill>
                <a:effectLst/>
                <a:latin typeface="+mn-lt"/>
                <a:ea typeface="+mn-ea"/>
                <a:cs typeface="+mn-cs"/>
              </a:rPr>
              <a:t> Priority theme: Women’s economic empowerment in the changing world of work. Review theme: Challenges and achievements in the implementation of the Millennium Development Goals for women and girls, from the </a:t>
            </a:r>
            <a:r>
              <a:rPr lang="en-GB" sz="1200" b="0" i="0" u="none" strike="noStrike" kern="1200" dirty="0">
                <a:solidFill>
                  <a:schemeClr val="tx1"/>
                </a:solidFill>
                <a:effectLst/>
                <a:latin typeface="+mn-lt"/>
                <a:ea typeface="+mn-ea"/>
                <a:cs typeface="+mn-cs"/>
                <a:hlinkClick r:id="rId5"/>
              </a:rPr>
              <a:t>58th session</a:t>
            </a:r>
            <a:r>
              <a:rPr lang="en-GB" sz="1200" b="0" i="0" kern="1200" dirty="0">
                <a:solidFill>
                  <a:schemeClr val="tx1"/>
                </a:solidFill>
                <a:effectLst/>
                <a:latin typeface="+mn-lt"/>
                <a:ea typeface="+mn-ea"/>
                <a:cs typeface="+mn-cs"/>
              </a:rPr>
              <a:t> of the CSW.</a:t>
            </a:r>
          </a:p>
          <a:p>
            <a:pPr fontAlgn="base"/>
            <a:r>
              <a:rPr lang="en-GB" sz="1200" b="1" i="0" kern="1200" dirty="0">
                <a:solidFill>
                  <a:schemeClr val="tx1"/>
                </a:solidFill>
                <a:effectLst/>
                <a:latin typeface="+mn-lt"/>
                <a:ea typeface="+mn-ea"/>
                <a:cs typeface="+mn-cs"/>
              </a:rPr>
              <a:t>2018:</a:t>
            </a:r>
            <a:r>
              <a:rPr lang="en-GB" sz="1200" b="0" i="0" kern="1200" dirty="0">
                <a:solidFill>
                  <a:schemeClr val="tx1"/>
                </a:solidFill>
                <a:effectLst/>
                <a:latin typeface="+mn-lt"/>
                <a:ea typeface="+mn-ea"/>
                <a:cs typeface="+mn-cs"/>
              </a:rPr>
              <a:t> Priority theme: Challenges and opportunities in achieving gender equality and the empowerment of rural women and girls. Review theme: Participation in and access of women to the media, and information and communications technologies and their impact on and use as an instrument for the advancement and empowerment of women, from the </a:t>
            </a:r>
            <a:r>
              <a:rPr lang="en-GB" sz="1200" b="0" i="0" u="none" strike="noStrike" kern="1200" dirty="0">
                <a:solidFill>
                  <a:schemeClr val="tx1"/>
                </a:solidFill>
                <a:effectLst/>
                <a:latin typeface="+mn-lt"/>
                <a:ea typeface="+mn-ea"/>
                <a:cs typeface="+mn-cs"/>
                <a:hlinkClick r:id="rId5"/>
              </a:rPr>
              <a:t>47th session</a:t>
            </a:r>
            <a:r>
              <a:rPr lang="en-GB" sz="1200" b="0" i="0" kern="1200" dirty="0">
                <a:solidFill>
                  <a:schemeClr val="tx1"/>
                </a:solidFill>
                <a:effectLst/>
                <a:latin typeface="+mn-lt"/>
                <a:ea typeface="+mn-ea"/>
                <a:cs typeface="+mn-cs"/>
              </a:rPr>
              <a:t> of the CSW.</a:t>
            </a:r>
          </a:p>
          <a:p>
            <a:pPr fontAlgn="base"/>
            <a:r>
              <a:rPr lang="en-GB" sz="1200" b="1" i="0" kern="1200" dirty="0">
                <a:solidFill>
                  <a:schemeClr val="tx1"/>
                </a:solidFill>
                <a:effectLst/>
                <a:latin typeface="+mn-lt"/>
                <a:ea typeface="+mn-ea"/>
                <a:cs typeface="+mn-cs"/>
              </a:rPr>
              <a:t>2019:</a:t>
            </a:r>
            <a:r>
              <a:rPr lang="en-GB" sz="1200" b="0" i="0" kern="1200" dirty="0">
                <a:solidFill>
                  <a:schemeClr val="tx1"/>
                </a:solidFill>
                <a:effectLst/>
                <a:latin typeface="+mn-lt"/>
                <a:ea typeface="+mn-ea"/>
                <a:cs typeface="+mn-cs"/>
              </a:rPr>
              <a:t> Priority theme: Social protection systems, access to public services and sustainable infrastructure for gender equality and the empowerment of women and girls. Review theme: Women’s empowerment and the link to sustainable development, from the </a:t>
            </a:r>
            <a:r>
              <a:rPr lang="en-GB" sz="1200" b="0" i="0" u="none" strike="noStrike" kern="1200" dirty="0">
                <a:solidFill>
                  <a:schemeClr val="tx1"/>
                </a:solidFill>
                <a:effectLst/>
                <a:latin typeface="+mn-lt"/>
                <a:ea typeface="+mn-ea"/>
                <a:cs typeface="+mn-cs"/>
                <a:hlinkClick r:id="rId5"/>
              </a:rPr>
              <a:t>60th session</a:t>
            </a:r>
            <a:r>
              <a:rPr lang="en-GB" sz="1200" b="0" i="0" kern="1200" dirty="0">
                <a:solidFill>
                  <a:schemeClr val="tx1"/>
                </a:solidFill>
                <a:effectLst/>
                <a:latin typeface="+mn-lt"/>
                <a:ea typeface="+mn-ea"/>
                <a:cs typeface="+mn-cs"/>
              </a:rPr>
              <a:t> of the CSW.</a:t>
            </a:r>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801688"/>
            <a:ext cx="4972050" cy="2797175"/>
          </a:xfrm>
        </p:spPr>
      </p:sp>
      <p:sp>
        <p:nvSpPr>
          <p:cNvPr id="3" name="Notes Placeholder 2"/>
          <p:cNvSpPr>
            <a:spLocks noGrp="1"/>
          </p:cNvSpPr>
          <p:nvPr>
            <p:ph type="body" idx="1"/>
          </p:nvPr>
        </p:nvSpPr>
        <p:spPr>
          <a:xfrm>
            <a:off x="679768" y="3656522"/>
            <a:ext cx="5438140" cy="5029287"/>
          </a:xfrm>
        </p:spPr>
        <p:txBody>
          <a:bodyPr/>
          <a:lstStyle/>
          <a:p>
            <a:pPr eaLnBrk="1" hangingPunct="1">
              <a:lnSpc>
                <a:spcPct val="80000"/>
              </a:lnSpc>
              <a:defRPr/>
            </a:pPr>
            <a:endParaRPr lang="en-GB" sz="1400" dirty="0" smtClean="0"/>
          </a:p>
          <a:p>
            <a:pPr eaLnBrk="1" hangingPunct="1">
              <a:lnSpc>
                <a:spcPct val="80000"/>
              </a:lnSpc>
              <a:defRPr/>
            </a:pPr>
            <a:r>
              <a:rPr lang="en-GB" sz="1400" dirty="0" smtClean="0"/>
              <a:t>Socially </a:t>
            </a:r>
            <a:r>
              <a:rPr lang="en-GB" sz="1400" dirty="0"/>
              <a:t>constructed meanings vary with changing context</a:t>
            </a:r>
          </a:p>
          <a:p>
            <a:pPr lvl="1" eaLnBrk="1" hangingPunct="1">
              <a:lnSpc>
                <a:spcPct val="80000"/>
              </a:lnSpc>
              <a:defRPr/>
            </a:pPr>
            <a:r>
              <a:rPr lang="en-GB" sz="1400" dirty="0"/>
              <a:t>E.g. Islamophobia in current political context means embodiment of Islamic identity (e.g. headscarf) marks Muslim bodies as ‘out of place’</a:t>
            </a:r>
          </a:p>
          <a:p>
            <a:pPr lvl="1" eaLnBrk="1" hangingPunct="1">
              <a:lnSpc>
                <a:spcPct val="80000"/>
              </a:lnSpc>
              <a:defRPr/>
            </a:pPr>
            <a:endParaRPr lang="en-GB" sz="1400" dirty="0"/>
          </a:p>
          <a:p>
            <a:pPr eaLnBrk="1" hangingPunct="1">
              <a:lnSpc>
                <a:spcPct val="80000"/>
              </a:lnSpc>
              <a:defRPr/>
            </a:pPr>
            <a:r>
              <a:rPr lang="en-GB" sz="1400" dirty="0"/>
              <a:t>Bodies signify certain qualities e.g.</a:t>
            </a:r>
          </a:p>
          <a:p>
            <a:pPr lvl="1" eaLnBrk="1" hangingPunct="1">
              <a:lnSpc>
                <a:spcPct val="80000"/>
              </a:lnSpc>
              <a:defRPr/>
            </a:pPr>
            <a:r>
              <a:rPr lang="en-GB" sz="1400" dirty="0"/>
              <a:t>Fat bodies: lazy, irresponsible</a:t>
            </a:r>
          </a:p>
          <a:p>
            <a:pPr eaLnBrk="1" hangingPunct="1">
              <a:lnSpc>
                <a:spcPct val="80000"/>
              </a:lnSpc>
              <a:defRPr/>
            </a:pPr>
            <a:endParaRPr lang="en-GB" sz="1400" dirty="0"/>
          </a:p>
          <a:p>
            <a:pPr eaLnBrk="1" hangingPunct="1">
              <a:lnSpc>
                <a:spcPct val="80000"/>
              </a:lnSpc>
              <a:defRPr/>
            </a:pPr>
            <a:r>
              <a:rPr lang="en-GB" sz="1400" dirty="0"/>
              <a:t>Unequal power relations caused by social interpretations of biological differences</a:t>
            </a:r>
          </a:p>
          <a:p>
            <a:pPr lvl="1" eaLnBrk="1" hangingPunct="1">
              <a:lnSpc>
                <a:spcPct val="80000"/>
              </a:lnSpc>
              <a:defRPr/>
            </a:pPr>
            <a:r>
              <a:rPr lang="en-GB" sz="1400" dirty="0"/>
              <a:t>Therefore prejudice, discrimination etc. can be challenged</a:t>
            </a:r>
          </a:p>
          <a:p>
            <a:endParaRPr lang="en-GB" sz="1400" dirty="0"/>
          </a:p>
          <a:p>
            <a:pPr eaLnBrk="1" hangingPunct="1">
              <a:lnSpc>
                <a:spcPct val="80000"/>
              </a:lnSpc>
              <a:defRPr/>
            </a:pPr>
            <a:r>
              <a:rPr lang="en-GB" sz="1400" dirty="0"/>
              <a:t>Feminist and Critical Geographers are interested in questioning:</a:t>
            </a:r>
          </a:p>
          <a:p>
            <a:pPr eaLnBrk="1" hangingPunct="1">
              <a:lnSpc>
                <a:spcPct val="80000"/>
              </a:lnSpc>
              <a:defRPr/>
            </a:pPr>
            <a:endParaRPr lang="en-GB" sz="1400" dirty="0"/>
          </a:p>
          <a:p>
            <a:pPr eaLnBrk="1" hangingPunct="1">
              <a:lnSpc>
                <a:spcPct val="80000"/>
              </a:lnSpc>
              <a:defRPr/>
            </a:pPr>
            <a:r>
              <a:rPr lang="en-GB" sz="1400" dirty="0"/>
              <a:t>How do particular bodies get associated with particular meanings</a:t>
            </a:r>
          </a:p>
          <a:p>
            <a:pPr eaLnBrk="1" hangingPunct="1">
              <a:lnSpc>
                <a:spcPct val="80000"/>
              </a:lnSpc>
              <a:defRPr/>
            </a:pPr>
            <a:r>
              <a:rPr lang="en-GB" sz="1400" dirty="0"/>
              <a:t>How is knowledge produced about particular bodies</a:t>
            </a:r>
          </a:p>
          <a:p>
            <a:pPr eaLnBrk="1" hangingPunct="1">
              <a:lnSpc>
                <a:spcPct val="80000"/>
              </a:lnSpc>
              <a:defRPr/>
            </a:pPr>
            <a:r>
              <a:rPr lang="en-GB" sz="1400" dirty="0"/>
              <a:t>What forms of power are evident in the production of knowledge about bodies</a:t>
            </a:r>
          </a:p>
          <a:p>
            <a:pPr eaLnBrk="1" hangingPunct="1">
              <a:lnSpc>
                <a:spcPct val="80000"/>
              </a:lnSpc>
              <a:defRPr/>
            </a:pPr>
            <a:r>
              <a:rPr lang="en-GB" sz="1400" dirty="0"/>
              <a:t>How do meanings circulate through language, images, music, film etc.</a:t>
            </a:r>
          </a:p>
          <a:p>
            <a:pPr eaLnBrk="1" hangingPunct="1">
              <a:lnSpc>
                <a:spcPct val="80000"/>
              </a:lnSpc>
              <a:defRPr/>
            </a:pPr>
            <a:r>
              <a:rPr lang="en-GB" sz="1400" dirty="0"/>
              <a:t>How does power circulate in similar ways?</a:t>
            </a:r>
          </a:p>
          <a:p>
            <a:pPr lvl="2" eaLnBrk="1" hangingPunct="1">
              <a:defRPr/>
            </a:pPr>
            <a:r>
              <a:rPr lang="en-GB" sz="1400" dirty="0"/>
              <a:t>e.g. patriarchy not just about unequal ‘laws’ but perpetuated through discourse (language, text, media, etc) e.g. ‘That takes balls’</a:t>
            </a:r>
          </a:p>
          <a:p>
            <a:pPr>
              <a:defRPr/>
            </a:pPr>
            <a:r>
              <a:rPr lang="en-GB" sz="1400" dirty="0"/>
              <a:t>Not just about media but also questioning circulation of medical and policy knowledge/power</a:t>
            </a:r>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2</a:t>
            </a:fld>
            <a:endParaRPr lang="en-GB"/>
          </a:p>
        </p:txBody>
      </p:sp>
    </p:spTree>
    <p:extLst>
      <p:ext uri="{BB962C8B-B14F-4D97-AF65-F5344CB8AC3E}">
        <p14:creationId xmlns:p14="http://schemas.microsoft.com/office/powerpoint/2010/main" xmlns="" val="3820812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9288" y="720725"/>
            <a:ext cx="1930400" cy="1087438"/>
          </a:xfrm>
        </p:spPr>
      </p:sp>
      <p:sp>
        <p:nvSpPr>
          <p:cNvPr id="3" name="Notes Placeholder 2"/>
          <p:cNvSpPr>
            <a:spLocks noGrp="1"/>
          </p:cNvSpPr>
          <p:nvPr>
            <p:ph type="body" idx="1"/>
          </p:nvPr>
        </p:nvSpPr>
        <p:spPr>
          <a:xfrm>
            <a:off x="679768" y="1881445"/>
            <a:ext cx="5438140" cy="6804364"/>
          </a:xfrm>
        </p:spPr>
        <p:txBody>
          <a:bodyPr>
            <a:normAutofit fontScale="92500" lnSpcReduction="20000"/>
          </a:bodyPr>
          <a:lstStyle/>
          <a:p>
            <a:r>
              <a:rPr lang="en-GB" sz="1200" b="0" i="0" kern="1200" dirty="0">
                <a:solidFill>
                  <a:schemeClr val="tx1"/>
                </a:solidFill>
                <a:latin typeface="+mn-lt"/>
                <a:ea typeface="+mn-ea"/>
                <a:cs typeface="+mn-cs"/>
              </a:rPr>
              <a:t>At the current rate of progress it will take over 60 years to close the gender pay gap [1]. With low pay impacting on the lives of millions of women now and with mounting evidence of the impact gender inequality has on our economy, it’s clear we simply can’t afford to wait that long.</a:t>
            </a:r>
          </a:p>
          <a:p>
            <a:endParaRPr lang="en-GB" sz="1200" b="0" i="0" kern="1200" dirty="0">
              <a:solidFill>
                <a:schemeClr val="tx1"/>
              </a:solidFill>
              <a:latin typeface="+mn-lt"/>
              <a:ea typeface="+mn-ea"/>
              <a:cs typeface="+mn-cs"/>
            </a:endParaRPr>
          </a:p>
          <a:p>
            <a:r>
              <a:rPr lang="en-GB" sz="1200" b="0" i="0" kern="1200" dirty="0">
                <a:solidFill>
                  <a:schemeClr val="tx1"/>
                </a:solidFill>
                <a:latin typeface="+mn-lt"/>
                <a:ea typeface="+mn-ea"/>
                <a:cs typeface="+mn-cs"/>
              </a:rPr>
              <a:t>The jobs women do are more likely to be low paid, they are less likely to receive bonuses or to progress to the most senior and highest paid roles. Women still face discrimination in the workplace with 54,000 women having to leave their jobs early every year after having a baby or becoming pregnant. Furthermore, the under-valuing of caring roles means those not in paid</a:t>
            </a:r>
            <a:r>
              <a:rPr lang="en-GB" sz="1200" b="0" i="0" kern="1200" baseline="0" dirty="0">
                <a:solidFill>
                  <a:schemeClr val="tx1"/>
                </a:solidFill>
                <a:latin typeface="+mn-lt"/>
                <a:ea typeface="+mn-ea"/>
                <a:cs typeface="+mn-cs"/>
              </a:rPr>
              <a:t> </a:t>
            </a:r>
            <a:r>
              <a:rPr lang="en-GB" sz="1200" b="0" i="0" kern="1200" dirty="0">
                <a:solidFill>
                  <a:schemeClr val="tx1"/>
                </a:solidFill>
                <a:latin typeface="+mn-lt"/>
                <a:ea typeface="+mn-ea"/>
                <a:cs typeface="+mn-cs"/>
              </a:rPr>
              <a:t>employment but working looking after loved ones often do not have sufficient support and recognition and are often excluded from opportunities to move into paid work.</a:t>
            </a:r>
          </a:p>
          <a:p>
            <a:endParaRPr lang="en-GB" sz="1200" b="0" i="0" kern="1200" dirty="0">
              <a:solidFill>
                <a:schemeClr val="tx1"/>
              </a:solidFill>
              <a:latin typeface="+mn-lt"/>
              <a:ea typeface="+mn-ea"/>
              <a:cs typeface="+mn-cs"/>
            </a:endParaRPr>
          </a:p>
          <a:p>
            <a:r>
              <a:rPr lang="en-GB" sz="1200" b="0" i="0" kern="1200" dirty="0">
                <a:solidFill>
                  <a:schemeClr val="tx1"/>
                </a:solidFill>
                <a:latin typeface="+mn-lt"/>
                <a:ea typeface="+mn-ea"/>
                <a:cs typeface="+mn-cs"/>
              </a:rPr>
              <a:t>There are four big causes of the gender pay gap:</a:t>
            </a:r>
          </a:p>
          <a:p>
            <a:r>
              <a:rPr lang="en-GB" sz="1200" b="1" i="0" kern="1200" dirty="0">
                <a:solidFill>
                  <a:schemeClr val="tx1"/>
                </a:solidFill>
                <a:latin typeface="+mn-lt"/>
                <a:ea typeface="+mn-ea"/>
                <a:cs typeface="+mn-cs"/>
              </a:rPr>
              <a:t>Discrimination: </a:t>
            </a:r>
            <a:r>
              <a:rPr lang="en-GB" sz="1200" b="0" i="0" kern="1200" dirty="0">
                <a:solidFill>
                  <a:schemeClr val="tx1"/>
                </a:solidFill>
                <a:latin typeface="+mn-lt"/>
                <a:ea typeface="+mn-ea"/>
                <a:cs typeface="+mn-cs"/>
              </a:rPr>
              <a:t>It’s illegal, but some women are still paid less than men for the same work. Discrimination, particularly around pregnancy and maternity leave, remains common, with 54,000 women forced to leave their job every year after becoming a mother. </a:t>
            </a:r>
          </a:p>
          <a:p>
            <a:r>
              <a:rPr lang="en-GB" sz="1200" b="1" i="0" kern="1200" dirty="0">
                <a:solidFill>
                  <a:schemeClr val="tx1"/>
                </a:solidFill>
                <a:latin typeface="+mn-lt"/>
                <a:ea typeface="+mn-ea"/>
                <a:cs typeface="+mn-cs"/>
              </a:rPr>
              <a:t>Unequal caring responsibilities: </a:t>
            </a:r>
            <a:r>
              <a:rPr lang="en-GB" sz="1200" b="0" i="0" kern="1200" dirty="0">
                <a:solidFill>
                  <a:schemeClr val="tx1"/>
                </a:solidFill>
                <a:latin typeface="+mn-lt"/>
                <a:ea typeface="+mn-ea"/>
                <a:cs typeface="+mn-cs"/>
              </a:rPr>
              <a:t>Women play a greater role in caring for children, as well as for sick or elderly relatives. As a result more women work part time, and these jobs are typically lower paid with fewer progression opportunities.</a:t>
            </a:r>
          </a:p>
          <a:p>
            <a:r>
              <a:rPr lang="en-GB" sz="1200" b="1" i="0" kern="1200" dirty="0">
                <a:solidFill>
                  <a:schemeClr val="tx1"/>
                </a:solidFill>
                <a:latin typeface="+mn-lt"/>
                <a:ea typeface="+mn-ea"/>
                <a:cs typeface="+mn-cs"/>
              </a:rPr>
              <a:t>A divided labour market: </a:t>
            </a:r>
            <a:r>
              <a:rPr lang="en-GB" sz="1200" b="0" i="0" kern="1200" dirty="0">
                <a:solidFill>
                  <a:schemeClr val="tx1"/>
                </a:solidFill>
                <a:latin typeface="+mn-lt"/>
                <a:ea typeface="+mn-ea"/>
                <a:cs typeface="+mn-cs"/>
              </a:rPr>
              <a:t>Women are still more likely to be in low paid and low skilled jobs, affecting labour market segregation. 80% of those working in the low paid care and leisure sector are women, while only 10% of those in the better paid skilled trades are women.</a:t>
            </a:r>
          </a:p>
          <a:p>
            <a:r>
              <a:rPr lang="en-GB" sz="1200" b="1" i="0" kern="1200" dirty="0">
                <a:solidFill>
                  <a:schemeClr val="tx1"/>
                </a:solidFill>
                <a:latin typeface="+mn-lt"/>
                <a:ea typeface="+mn-ea"/>
                <a:cs typeface="+mn-cs"/>
              </a:rPr>
              <a:t>Men in the most senior roles: </a:t>
            </a:r>
            <a:r>
              <a:rPr lang="en-GB" sz="1200" b="0" i="0" kern="1200" dirty="0">
                <a:solidFill>
                  <a:schemeClr val="tx1"/>
                </a:solidFill>
                <a:latin typeface="+mn-lt"/>
                <a:ea typeface="+mn-ea"/>
                <a:cs typeface="+mn-cs"/>
              </a:rPr>
              <a:t>Men make up the majority of those in the highest paid and most senior roles – for example, there are just seven female Chief Executives in the FTSE 100.</a:t>
            </a:r>
          </a:p>
          <a:p>
            <a:endParaRPr lang="en-GB" sz="1200" b="0" i="0" kern="1200" dirty="0">
              <a:solidFill>
                <a:schemeClr val="tx1"/>
              </a:solidFill>
              <a:latin typeface="+mn-lt"/>
              <a:ea typeface="+mn-ea"/>
              <a:cs typeface="+mn-cs"/>
            </a:endParaRPr>
          </a:p>
          <a:p>
            <a:r>
              <a:rPr lang="en-GB" sz="1200" b="0" i="0" kern="1200" dirty="0">
                <a:solidFill>
                  <a:schemeClr val="tx1"/>
                </a:solidFill>
                <a:latin typeface="+mn-lt"/>
                <a:ea typeface="+mn-ea"/>
                <a:cs typeface="+mn-cs"/>
              </a:rPr>
              <a:t>BBC Case study</a:t>
            </a:r>
          </a:p>
          <a:p>
            <a:r>
              <a:rPr lang="en-GB" sz="1200" b="0" i="0" kern="1200" dirty="0">
                <a:solidFill>
                  <a:schemeClr val="tx1"/>
                </a:solidFill>
                <a:latin typeface="+mn-lt"/>
                <a:ea typeface="+mn-ea"/>
                <a:cs typeface="+mn-cs"/>
              </a:rPr>
              <a:t>The BBC has published the salaries of its staff earning above £150,000 a year, exposing a major gender imbalance.</a:t>
            </a:r>
          </a:p>
          <a:p>
            <a:r>
              <a:rPr lang="en-GB" sz="1200" b="0" i="0" kern="1200" dirty="0">
                <a:solidFill>
                  <a:schemeClr val="tx1"/>
                </a:solidFill>
                <a:latin typeface="+mn-lt"/>
                <a:ea typeface="+mn-ea"/>
                <a:cs typeface="+mn-cs"/>
              </a:rPr>
              <a:t>Chris Evans tops the list at over £2 million. The highest paid woman at the BBC, Claudia </a:t>
            </a:r>
            <a:r>
              <a:rPr lang="en-GB" sz="1200" b="0" i="0" kern="1200" dirty="0" err="1">
                <a:solidFill>
                  <a:schemeClr val="tx1"/>
                </a:solidFill>
                <a:latin typeface="+mn-lt"/>
                <a:ea typeface="+mn-ea"/>
                <a:cs typeface="+mn-cs"/>
              </a:rPr>
              <a:t>Winkleman</a:t>
            </a:r>
            <a:r>
              <a:rPr lang="en-GB" sz="1200" b="0" i="0" kern="1200" dirty="0">
                <a:solidFill>
                  <a:schemeClr val="tx1"/>
                </a:solidFill>
                <a:latin typeface="+mn-lt"/>
                <a:ea typeface="+mn-ea"/>
                <a:cs typeface="+mn-cs"/>
              </a:rPr>
              <a:t>, earns just 20% of his salary.</a:t>
            </a:r>
          </a:p>
          <a:p>
            <a:r>
              <a:rPr lang="en-GB" sz="1200" b="0" i="0" kern="1200" dirty="0">
                <a:solidFill>
                  <a:schemeClr val="tx1"/>
                </a:solidFill>
                <a:latin typeface="+mn-lt"/>
                <a:ea typeface="+mn-ea"/>
                <a:cs typeface="+mn-cs"/>
              </a:rPr>
              <a:t>Of the top twenty earners, only five are women - and there are no Black, Asian or Minority Ethnic (BAME) stars featured in the list of 24 staff earning over £300,000.</a:t>
            </a:r>
          </a:p>
          <a:p>
            <a:endParaRPr lang="en-GB" sz="1200" b="0" i="0" kern="1200" dirty="0">
              <a:solidFill>
                <a:schemeClr val="tx1"/>
              </a:solidFill>
              <a:latin typeface="+mn-lt"/>
              <a:ea typeface="+mn-ea"/>
              <a:cs typeface="+mn-cs"/>
            </a:endParaRPr>
          </a:p>
          <a:p>
            <a:r>
              <a:rPr lang="en-GB" sz="1200" b="0" i="0" kern="1200" dirty="0">
                <a:solidFill>
                  <a:schemeClr val="tx1"/>
                </a:solidFill>
                <a:latin typeface="+mn-lt"/>
                <a:ea typeface="+mn-ea"/>
                <a:cs typeface="+mn-cs"/>
              </a:rPr>
              <a:t>Higher Education case study</a:t>
            </a:r>
          </a:p>
          <a:p>
            <a:r>
              <a:rPr lang="en-GB" sz="1200" b="0" i="0" kern="1200" dirty="0">
                <a:solidFill>
                  <a:schemeClr val="tx1"/>
                </a:solidFill>
                <a:latin typeface="+mn-lt"/>
                <a:ea typeface="+mn-ea"/>
                <a:cs typeface="+mn-cs"/>
              </a:rPr>
              <a:t>The Times Higher Education Pay Survey 2017 published today, revealing that the </a:t>
            </a:r>
            <a:r>
              <a:rPr lang="en-GB" sz="1200" b="0" i="0" u="none" strike="noStrike" kern="1200" dirty="0">
                <a:solidFill>
                  <a:schemeClr val="tx1"/>
                </a:solidFill>
                <a:latin typeface="+mn-lt"/>
                <a:ea typeface="+mn-ea"/>
                <a:cs typeface="+mn-cs"/>
                <a:hlinkClick r:id="rId3"/>
              </a:rPr>
              <a:t>gender pay gap</a:t>
            </a:r>
            <a:r>
              <a:rPr lang="en-GB" sz="1200" b="0" i="0" kern="1200" dirty="0">
                <a:solidFill>
                  <a:schemeClr val="tx1"/>
                </a:solidFill>
                <a:latin typeface="+mn-lt"/>
                <a:ea typeface="+mn-ea"/>
                <a:cs typeface="+mn-cs"/>
              </a:rPr>
              <a:t> for full-time university staff in the UK is closing at a slow pace for all academics, and has stagnated for professors.</a:t>
            </a:r>
          </a:p>
          <a:p>
            <a:r>
              <a:rPr lang="en-GB" sz="1200" b="1" i="0" kern="1200" dirty="0">
                <a:solidFill>
                  <a:schemeClr val="tx1"/>
                </a:solidFill>
                <a:latin typeface="+mn-lt"/>
                <a:ea typeface="+mn-ea"/>
                <a:cs typeface="+mn-cs"/>
              </a:rPr>
              <a:t>Sam </a:t>
            </a:r>
            <a:r>
              <a:rPr lang="en-GB" sz="1200" b="1" i="0" kern="1200" dirty="0" err="1">
                <a:solidFill>
                  <a:schemeClr val="tx1"/>
                </a:solidFill>
                <a:latin typeface="+mn-lt"/>
                <a:ea typeface="+mn-ea"/>
                <a:cs typeface="+mn-cs"/>
              </a:rPr>
              <a:t>Smethers</a:t>
            </a:r>
            <a:r>
              <a:rPr lang="en-GB" sz="1200" b="1" i="0" kern="1200" dirty="0">
                <a:solidFill>
                  <a:schemeClr val="tx1"/>
                </a:solidFill>
                <a:latin typeface="+mn-lt"/>
                <a:ea typeface="+mn-ea"/>
                <a:cs typeface="+mn-cs"/>
              </a:rPr>
              <a:t>, Fawcett Society Chief Executive, says:</a:t>
            </a:r>
            <a:endParaRPr lang="en-GB" sz="1200" b="0" i="0" kern="1200" dirty="0">
              <a:solidFill>
                <a:schemeClr val="tx1"/>
              </a:solidFill>
              <a:latin typeface="+mn-lt"/>
              <a:ea typeface="+mn-ea"/>
              <a:cs typeface="+mn-cs"/>
            </a:endParaRPr>
          </a:p>
          <a:p>
            <a:r>
              <a:rPr lang="en-GB" sz="1200" b="0" i="0" kern="1200" dirty="0">
                <a:solidFill>
                  <a:schemeClr val="tx1"/>
                </a:solidFill>
                <a:latin typeface="+mn-lt"/>
                <a:ea typeface="+mn-ea"/>
                <a:cs typeface="+mn-cs"/>
              </a:rPr>
              <a:t>“The gender pay gap among academics is slowly diminishing. But at this rate it will take 29 years to close the gap, and progress has </a:t>
            </a:r>
            <a:r>
              <a:rPr lang="en-GB" sz="1200" b="0" i="0" kern="1200" dirty="0" err="1">
                <a:solidFill>
                  <a:schemeClr val="tx1"/>
                </a:solidFill>
                <a:latin typeface="+mn-lt"/>
                <a:ea typeface="+mn-ea"/>
                <a:cs typeface="+mn-cs"/>
              </a:rPr>
              <a:t>flatlined</a:t>
            </a:r>
            <a:r>
              <a:rPr lang="en-GB" sz="1200" b="0" i="0" kern="1200" dirty="0">
                <a:solidFill>
                  <a:schemeClr val="tx1"/>
                </a:solidFill>
                <a:latin typeface="+mn-lt"/>
                <a:ea typeface="+mn-ea"/>
                <a:cs typeface="+mn-cs"/>
              </a:rPr>
              <a:t> for professors.</a:t>
            </a:r>
          </a:p>
          <a:p>
            <a:r>
              <a:rPr lang="en-GB" sz="1200" b="0" i="0" kern="1200" dirty="0">
                <a:solidFill>
                  <a:schemeClr val="tx1"/>
                </a:solidFill>
                <a:latin typeface="+mn-lt"/>
                <a:ea typeface="+mn-ea"/>
                <a:cs typeface="+mn-cs"/>
              </a:rPr>
              <a:t>According to new Gender Pay Gap reporting rules, which came into force last month, universities will be required to publish their gender pay gap data by April 2018. </a:t>
            </a:r>
          </a:p>
          <a:p>
            <a:r>
              <a:rPr lang="en-GB" dirty="0"/>
              <a:t/>
            </a:r>
            <a:br>
              <a:rPr lang="en-GB" dirty="0"/>
            </a:br>
            <a:endParaRPr lang="en-GB" sz="1200" b="0" i="0" kern="1200" dirty="0">
              <a:solidFill>
                <a:schemeClr val="tx1"/>
              </a:solidFill>
              <a:latin typeface="+mn-lt"/>
              <a:ea typeface="+mn-ea"/>
              <a:cs typeface="+mn-cs"/>
            </a:endParaRPr>
          </a:p>
          <a:p>
            <a:endParaRPr lang="en-GB" sz="1200" b="0" i="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Bodies are social entities inscribed with notions of normality, control and discipline (Parr 2001; 160). One way to control and discipline bodies is to inscribe categorical identities to them (Calhoun 2003; 548). Such identities could entail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nation, gender, class, race, clan, but also asylum seeker and its ‘sub-categories’ are ways of disciplining bodies. These notions invoke ideas of sharp lines and clear boundaries and clear compositions, and they work in order to control the chaotic flows of migrants. </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Bodies, located at the line that is seen to separate inside from outside, are sites of political struggles. </a:t>
            </a:r>
          </a:p>
          <a:p>
            <a:endParaRPr lang="en-GB" dirty="0"/>
          </a:p>
        </p:txBody>
      </p:sp>
      <p:sp>
        <p:nvSpPr>
          <p:cNvPr id="4" name="Slide Number Placeholder 3"/>
          <p:cNvSpPr>
            <a:spLocks noGrp="1"/>
          </p:cNvSpPr>
          <p:nvPr>
            <p:ph type="sldNum" sz="quarter" idx="10"/>
          </p:nvPr>
        </p:nvSpPr>
        <p:spPr/>
        <p:txBody>
          <a:bodyPr/>
          <a:lstStyle/>
          <a:p>
            <a:fld id="{C536FD94-212D-478D-A2A3-7FC0D03686EE}" type="slidenum">
              <a:rPr lang="en-GB" smtClean="0"/>
              <a:pPr/>
              <a:t>21</a:t>
            </a:fld>
            <a:endParaRPr lang="en-GB"/>
          </a:p>
        </p:txBody>
      </p:sp>
    </p:spTree>
    <p:extLst>
      <p:ext uri="{BB962C8B-B14F-4D97-AF65-F5344CB8AC3E}">
        <p14:creationId xmlns:p14="http://schemas.microsoft.com/office/powerpoint/2010/main" xmlns="" val="780825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9725" y="482600"/>
            <a:ext cx="1508125" cy="849313"/>
          </a:xfrm>
        </p:spPr>
      </p:sp>
      <p:sp>
        <p:nvSpPr>
          <p:cNvPr id="3" name="Notes Placeholder 2"/>
          <p:cNvSpPr>
            <a:spLocks noGrp="1"/>
          </p:cNvSpPr>
          <p:nvPr>
            <p:ph type="body" idx="1"/>
          </p:nvPr>
        </p:nvSpPr>
        <p:spPr>
          <a:xfrm>
            <a:off x="297285" y="1477453"/>
            <a:ext cx="6119720" cy="7570264"/>
          </a:xfrm>
        </p:spPr>
        <p:txBody>
          <a:bodyPr>
            <a:normAutofit fontScale="47500" lnSpcReduction="20000"/>
          </a:bodyPr>
          <a:lstStyle/>
          <a:p>
            <a:r>
              <a:rPr lang="en-GB" sz="1700" dirty="0"/>
              <a:t>http://www.huffingtonpost.co.uk/charlotte-clarke/reproductive-rights_b_17450404.html </a:t>
            </a:r>
          </a:p>
          <a:p>
            <a:endParaRPr lang="en-GB" sz="1700" dirty="0"/>
          </a:p>
          <a:p>
            <a:r>
              <a:rPr lang="en-GB" sz="1700" b="0" i="0" kern="1200" dirty="0" smtClean="0">
                <a:solidFill>
                  <a:schemeClr val="tx1"/>
                </a:solidFill>
                <a:effectLst/>
                <a:latin typeface="+mn-lt"/>
                <a:ea typeface="+mn-ea"/>
                <a:cs typeface="+mn-cs"/>
              </a:rPr>
              <a:t>Based </a:t>
            </a:r>
            <a:r>
              <a:rPr lang="en-GB" sz="1700" b="0" i="0" kern="1200" dirty="0">
                <a:solidFill>
                  <a:schemeClr val="tx1"/>
                </a:solidFill>
                <a:effectLst/>
                <a:latin typeface="+mn-lt"/>
                <a:ea typeface="+mn-ea"/>
                <a:cs typeface="+mn-cs"/>
              </a:rPr>
              <a:t>on Margaret Atwood’s 1985 novel of the same name, the show (in which Elisabeth Moss plays titular ‘handmaid’, Offred) takes place in Gilead, a near-future version of North America in which the Constitution has been overthrown. As a result of this, women’s rights and identities have been stripped away, with fertile women being rounded up, red tagged, and forced into a life of sexual servitude and surrogacy.</a:t>
            </a:r>
          </a:p>
          <a:p>
            <a:endParaRPr lang="en-GB" sz="1700" b="0" i="0" kern="1200" dirty="0">
              <a:solidFill>
                <a:schemeClr val="tx1"/>
              </a:solidFill>
              <a:effectLst/>
              <a:latin typeface="+mn-lt"/>
              <a:ea typeface="+mn-ea"/>
              <a:cs typeface="+mn-cs"/>
            </a:endParaRPr>
          </a:p>
          <a:p>
            <a:r>
              <a:rPr lang="en-GB" sz="1700" b="0" i="0" kern="1200" dirty="0">
                <a:solidFill>
                  <a:schemeClr val="tx1"/>
                </a:solidFill>
                <a:effectLst/>
                <a:latin typeface="+mn-lt"/>
                <a:ea typeface="+mn-ea"/>
                <a:cs typeface="+mn-cs"/>
              </a:rPr>
              <a:t>It paints a picture of a dark and thought-provoking dystopia  – made even more so by President Donald Trump’s recent stance on abortion, women’s health, and feminism.</a:t>
            </a:r>
          </a:p>
          <a:p>
            <a:endParaRPr lang="en-GB" sz="1700" b="0" i="0" kern="1200" dirty="0">
              <a:solidFill>
                <a:schemeClr val="tx1"/>
              </a:solidFill>
              <a:effectLst/>
              <a:latin typeface="+mn-lt"/>
              <a:ea typeface="+mn-ea"/>
              <a:cs typeface="+mn-cs"/>
            </a:endParaRPr>
          </a:p>
          <a:p>
            <a:r>
              <a:rPr lang="en-GB" sz="1700" b="0" i="0" kern="1200" dirty="0" smtClean="0">
                <a:solidFill>
                  <a:schemeClr val="tx1"/>
                </a:solidFill>
                <a:effectLst/>
                <a:latin typeface="+mn-lt"/>
                <a:ea typeface="+mn-ea"/>
                <a:cs typeface="+mn-cs"/>
              </a:rPr>
              <a:t>Atwood </a:t>
            </a:r>
            <a:r>
              <a:rPr lang="en-GB" sz="1700" b="0" i="0" kern="1200" dirty="0">
                <a:solidFill>
                  <a:schemeClr val="tx1"/>
                </a:solidFill>
                <a:effectLst/>
                <a:latin typeface="+mn-lt"/>
                <a:ea typeface="+mn-ea"/>
                <a:cs typeface="+mn-cs"/>
              </a:rPr>
              <a:t>has pointed out time and time again, every aspect of Gilead’s culture has really happened at some point in history, somewhere in the world.</a:t>
            </a:r>
          </a:p>
          <a:p>
            <a:r>
              <a:rPr lang="en-GB" sz="1700" b="0" i="0" kern="1200" dirty="0">
                <a:solidFill>
                  <a:schemeClr val="tx1"/>
                </a:solidFill>
                <a:effectLst/>
                <a:latin typeface="+mn-lt"/>
                <a:ea typeface="+mn-ea"/>
                <a:cs typeface="+mn-cs"/>
              </a:rPr>
              <a:t>Speaking to </a:t>
            </a:r>
            <a:r>
              <a:rPr lang="en-GB" sz="1700" b="0" i="1" u="none" strike="noStrike" kern="1200" dirty="0">
                <a:solidFill>
                  <a:schemeClr val="tx1"/>
                </a:solidFill>
                <a:effectLst/>
                <a:latin typeface="+mn-lt"/>
                <a:ea typeface="+mn-ea"/>
                <a:cs typeface="+mn-cs"/>
                <a:hlinkClick r:id="rId3"/>
              </a:rPr>
              <a:t>The Guardian</a:t>
            </a:r>
            <a:r>
              <a:rPr lang="en-GB" sz="1700" b="0" i="0" kern="1200" dirty="0">
                <a:solidFill>
                  <a:schemeClr val="tx1"/>
                </a:solidFill>
                <a:effectLst/>
                <a:latin typeface="+mn-lt"/>
                <a:ea typeface="+mn-ea"/>
                <a:cs typeface="+mn-cs"/>
              </a:rPr>
              <a:t>, the 77-year-old author explained: “When it first came out it was viewed as being far-fetched. However, when I wrote it I was making sure I wasn’t putting anything into it that humans had not already done somewhere at some time.”</a:t>
            </a:r>
          </a:p>
          <a:p>
            <a:endParaRPr lang="en-GB" sz="1700" dirty="0"/>
          </a:p>
          <a:p>
            <a:r>
              <a:rPr lang="en-GB" sz="1700" b="0" i="0" kern="1200" dirty="0">
                <a:solidFill>
                  <a:schemeClr val="tx1"/>
                </a:solidFill>
                <a:effectLst/>
                <a:latin typeface="+mn-lt"/>
                <a:ea typeface="+mn-ea"/>
                <a:cs typeface="+mn-cs"/>
              </a:rPr>
              <a:t>Enforced surrogacy and adoption</a:t>
            </a:r>
          </a:p>
          <a:p>
            <a:r>
              <a:rPr lang="en-GB" sz="1700" b="0" i="0" kern="1200" dirty="0">
                <a:solidFill>
                  <a:schemeClr val="tx1"/>
                </a:solidFill>
                <a:effectLst/>
                <a:latin typeface="+mn-lt"/>
                <a:ea typeface="+mn-ea"/>
                <a:cs typeface="+mn-cs"/>
              </a:rPr>
              <a:t>In </a:t>
            </a:r>
            <a:r>
              <a:rPr lang="en-GB" sz="1700" b="0" i="1" kern="1200" dirty="0">
                <a:solidFill>
                  <a:schemeClr val="tx1"/>
                </a:solidFill>
                <a:effectLst/>
                <a:latin typeface="+mn-lt"/>
                <a:ea typeface="+mn-ea"/>
                <a:cs typeface="+mn-cs"/>
              </a:rPr>
              <a:t>The Handmaid’s Tale</a:t>
            </a:r>
            <a:r>
              <a:rPr lang="en-GB" sz="1700" b="0" i="0" kern="1200" dirty="0">
                <a:solidFill>
                  <a:schemeClr val="tx1"/>
                </a:solidFill>
                <a:effectLst/>
                <a:latin typeface="+mn-lt"/>
                <a:ea typeface="+mn-ea"/>
                <a:cs typeface="+mn-cs"/>
              </a:rPr>
              <a:t>, Offred and her fellow handmaids are forced to bear children for the families they are ‘owned’ by. Any healthy babies that are born are then raised by the wives of the men that the handmaids are systematically raped by.</a:t>
            </a:r>
          </a:p>
          <a:p>
            <a:r>
              <a:rPr lang="en-GB" sz="1700" b="0" i="0" kern="1200" dirty="0">
                <a:solidFill>
                  <a:schemeClr val="tx1"/>
                </a:solidFill>
                <a:effectLst/>
                <a:latin typeface="+mn-lt"/>
                <a:ea typeface="+mn-ea"/>
                <a:cs typeface="+mn-cs"/>
              </a:rPr>
              <a:t>It’s an abhorrent concept – but it’s worth remembering that similar practices occurred in multiple Western nations just a few decades ago, with the effects continuing to the present day.  </a:t>
            </a:r>
          </a:p>
          <a:p>
            <a:r>
              <a:rPr lang="en-GB" sz="1700" dirty="0"/>
              <a:t>- </a:t>
            </a:r>
            <a:r>
              <a:rPr lang="en-GB" sz="1700" b="0" i="0" kern="1200" dirty="0">
                <a:solidFill>
                  <a:schemeClr val="tx1"/>
                </a:solidFill>
                <a:effectLst/>
                <a:latin typeface="+mn-lt"/>
                <a:ea typeface="+mn-ea"/>
                <a:cs typeface="+mn-cs"/>
              </a:rPr>
              <a:t>In Australia as recently as the seventies, </a:t>
            </a:r>
            <a:r>
              <a:rPr lang="en-GB" sz="1700" b="0" i="0" u="none" strike="noStrike" kern="1200" dirty="0">
                <a:solidFill>
                  <a:schemeClr val="tx1"/>
                </a:solidFill>
                <a:effectLst/>
                <a:latin typeface="+mn-lt"/>
                <a:ea typeface="+mn-ea"/>
                <a:cs typeface="+mn-cs"/>
                <a:hlinkClick r:id="rId4"/>
              </a:rPr>
              <a:t>indigenous children were lawfully stolen</a:t>
            </a:r>
            <a:r>
              <a:rPr lang="en-GB" sz="1700" b="0" i="0" kern="1200" dirty="0">
                <a:solidFill>
                  <a:schemeClr val="tx1"/>
                </a:solidFill>
                <a:effectLst/>
                <a:latin typeface="+mn-lt"/>
                <a:ea typeface="+mn-ea"/>
                <a:cs typeface="+mn-cs"/>
              </a:rPr>
              <a:t> from their homes and placed in religious institutions or fostered out to white families. </a:t>
            </a:r>
          </a:p>
          <a:p>
            <a:r>
              <a:rPr lang="en-GB" sz="1700" b="0" i="0" kern="1200" dirty="0">
                <a:solidFill>
                  <a:schemeClr val="tx1"/>
                </a:solidFill>
                <a:effectLst/>
                <a:latin typeface="+mn-lt"/>
                <a:ea typeface="+mn-ea"/>
                <a:cs typeface="+mn-cs"/>
              </a:rPr>
              <a:t>And, of course, let’s not forget the Magdalene laundries in Ireland, which saw young girls punished for their “immorality” by being forced into slave-like conditions. The babies they bore were taken away from them and placed with adoptive families all over the world – with </a:t>
            </a:r>
            <a:r>
              <a:rPr lang="en-GB" sz="1700" b="0" i="0" u="none" strike="noStrike" kern="1200" dirty="0">
                <a:solidFill>
                  <a:schemeClr val="tx1"/>
                </a:solidFill>
                <a:effectLst/>
                <a:latin typeface="+mn-lt"/>
                <a:ea typeface="+mn-ea"/>
                <a:cs typeface="+mn-cs"/>
                <a:hlinkClick r:id="rId5"/>
              </a:rPr>
              <a:t>2,000 alone being shipped across to the USA</a:t>
            </a:r>
            <a:r>
              <a:rPr lang="en-GB" sz="1700" b="0" i="0" kern="1200" dirty="0" smtClean="0">
                <a:solidFill>
                  <a:schemeClr val="tx1"/>
                </a:solidFill>
                <a:effectLst/>
                <a:latin typeface="+mn-lt"/>
                <a:ea typeface="+mn-ea"/>
                <a:cs typeface="+mn-cs"/>
              </a:rPr>
              <a:t>.</a:t>
            </a:r>
            <a:endParaRPr lang="en-GB" sz="1700" b="0" i="0" kern="1200" dirty="0">
              <a:solidFill>
                <a:schemeClr val="tx1"/>
              </a:solidFill>
              <a:effectLst/>
              <a:latin typeface="+mn-lt"/>
              <a:ea typeface="+mn-ea"/>
              <a:cs typeface="+mn-cs"/>
            </a:endParaRPr>
          </a:p>
          <a:p>
            <a:r>
              <a:rPr lang="en-GB" sz="1700" b="0" i="0" kern="1200" dirty="0">
                <a:solidFill>
                  <a:schemeClr val="tx1"/>
                </a:solidFill>
                <a:effectLst/>
                <a:latin typeface="+mn-lt"/>
                <a:ea typeface="+mn-ea"/>
                <a:cs typeface="+mn-cs"/>
              </a:rPr>
              <a:t/>
            </a:r>
            <a:br>
              <a:rPr lang="en-GB" sz="1700" b="0" i="0" kern="1200" dirty="0">
                <a:solidFill>
                  <a:schemeClr val="tx1"/>
                </a:solidFill>
                <a:effectLst/>
                <a:latin typeface="+mn-lt"/>
                <a:ea typeface="+mn-ea"/>
                <a:cs typeface="+mn-cs"/>
              </a:rPr>
            </a:br>
            <a:r>
              <a:rPr lang="en-GB" sz="1700" b="0" i="0" kern="1200" dirty="0">
                <a:solidFill>
                  <a:schemeClr val="tx1"/>
                </a:solidFill>
                <a:effectLst/>
                <a:latin typeface="+mn-lt"/>
                <a:ea typeface="+mn-ea"/>
                <a:cs typeface="+mn-cs"/>
              </a:rPr>
              <a:t>- FGM (female genital mutilation)</a:t>
            </a:r>
          </a:p>
          <a:p>
            <a:r>
              <a:rPr lang="en-GB" sz="1700" b="0" i="0" kern="1200" dirty="0">
                <a:solidFill>
                  <a:schemeClr val="tx1"/>
                </a:solidFill>
                <a:effectLst/>
                <a:latin typeface="+mn-lt"/>
                <a:ea typeface="+mn-ea"/>
                <a:cs typeface="+mn-cs"/>
              </a:rPr>
              <a:t>In </a:t>
            </a:r>
            <a:r>
              <a:rPr lang="en-GB" sz="1700" b="0" i="1" kern="1200" dirty="0">
                <a:solidFill>
                  <a:schemeClr val="tx1"/>
                </a:solidFill>
                <a:effectLst/>
                <a:latin typeface="+mn-lt"/>
                <a:ea typeface="+mn-ea"/>
                <a:cs typeface="+mn-cs"/>
              </a:rPr>
              <a:t>The Handmaid’s Tale</a:t>
            </a:r>
            <a:r>
              <a:rPr lang="en-GB" sz="1700" b="0" i="0" kern="1200" dirty="0">
                <a:solidFill>
                  <a:schemeClr val="tx1"/>
                </a:solidFill>
                <a:effectLst/>
                <a:latin typeface="+mn-lt"/>
                <a:ea typeface="+mn-ea"/>
                <a:cs typeface="+mn-cs"/>
              </a:rPr>
              <a:t>, we see women punished for their ‘immoral behaviour’ by having their bodies mutilated – and it is hinted, on numerous occasions, that the Aunts will also use FGM as a “corrective” punishment on anyone deemed an “un-woman”.</a:t>
            </a:r>
          </a:p>
          <a:p>
            <a:r>
              <a:rPr lang="en-GB" sz="1700" b="0" i="0" kern="1200" dirty="0">
                <a:solidFill>
                  <a:schemeClr val="tx1"/>
                </a:solidFill>
                <a:effectLst/>
                <a:latin typeface="+mn-lt"/>
                <a:ea typeface="+mn-ea"/>
                <a:cs typeface="+mn-cs"/>
              </a:rPr>
              <a:t>Tragically, the concept of female genital mutilation is not confined to the pages of Atwood’s book: </a:t>
            </a:r>
            <a:r>
              <a:rPr lang="en-GB" sz="1700" b="0" i="0" u="none" strike="noStrike" kern="1200" dirty="0">
                <a:solidFill>
                  <a:schemeClr val="tx1"/>
                </a:solidFill>
                <a:effectLst/>
                <a:latin typeface="+mn-lt"/>
                <a:ea typeface="+mn-ea"/>
                <a:cs typeface="+mn-cs"/>
                <a:hlinkClick r:id="rId6"/>
              </a:rPr>
              <a:t>140 million women and young girls all over the world</a:t>
            </a:r>
            <a:r>
              <a:rPr lang="en-GB" sz="1700" b="0" i="0" kern="1200" dirty="0">
                <a:solidFill>
                  <a:schemeClr val="tx1"/>
                </a:solidFill>
                <a:effectLst/>
                <a:latin typeface="+mn-lt"/>
                <a:ea typeface="+mn-ea"/>
                <a:cs typeface="+mn-cs"/>
              </a:rPr>
              <a:t> are believed to have undergone the procedure, which sees their outer labia, inner labia, and clitoris removed, often without anaesthesia or pain relief.</a:t>
            </a:r>
          </a:p>
          <a:p>
            <a:r>
              <a:rPr lang="en-GB" sz="1700" b="0" i="0" kern="1200" dirty="0">
                <a:solidFill>
                  <a:schemeClr val="tx1"/>
                </a:solidFill>
                <a:effectLst/>
                <a:latin typeface="+mn-lt"/>
                <a:ea typeface="+mn-ea"/>
                <a:cs typeface="+mn-cs"/>
              </a:rPr>
              <a:t>And it is estimated that </a:t>
            </a:r>
            <a:r>
              <a:rPr lang="en-GB" sz="1700" b="0" i="0" u="none" strike="noStrike" kern="1200" dirty="0">
                <a:solidFill>
                  <a:schemeClr val="tx1"/>
                </a:solidFill>
                <a:effectLst/>
                <a:latin typeface="+mn-lt"/>
                <a:ea typeface="+mn-ea"/>
                <a:cs typeface="+mn-cs"/>
                <a:hlinkClick r:id="rId6"/>
              </a:rPr>
              <a:t>some 23,000 girls living in the UK are at risk of FGM</a:t>
            </a:r>
            <a:r>
              <a:rPr lang="en-GB" sz="1700" b="0" i="0" kern="1200" dirty="0">
                <a:solidFill>
                  <a:schemeClr val="tx1"/>
                </a:solidFill>
                <a:effectLst/>
                <a:latin typeface="+mn-lt"/>
                <a:ea typeface="+mn-ea"/>
                <a:cs typeface="+mn-cs"/>
              </a:rPr>
              <a:t>, too, despite the fact that the act was criminalised in the UK in 1985.</a:t>
            </a:r>
          </a:p>
          <a:p>
            <a:endParaRPr lang="en-GB" sz="1700" dirty="0"/>
          </a:p>
          <a:p>
            <a:r>
              <a:rPr lang="en-GB" sz="1700" dirty="0"/>
              <a:t>- </a:t>
            </a:r>
            <a:r>
              <a:rPr lang="en-GB" sz="1700" b="0" i="0" kern="1200" dirty="0">
                <a:solidFill>
                  <a:schemeClr val="tx1"/>
                </a:solidFill>
                <a:effectLst/>
                <a:latin typeface="+mn-lt"/>
                <a:ea typeface="+mn-ea"/>
                <a:cs typeface="+mn-cs"/>
              </a:rPr>
              <a:t>17</a:t>
            </a:r>
            <a:r>
              <a:rPr lang="en-GB" sz="1700" b="0" i="0" kern="1200" baseline="30000" dirty="0">
                <a:solidFill>
                  <a:schemeClr val="tx1"/>
                </a:solidFill>
                <a:effectLst/>
                <a:latin typeface="+mn-lt"/>
                <a:ea typeface="+mn-ea"/>
                <a:cs typeface="+mn-cs"/>
              </a:rPr>
              <a:t>th</a:t>
            </a:r>
            <a:r>
              <a:rPr lang="en-GB" sz="1700" b="0" i="0" kern="1200" dirty="0">
                <a:solidFill>
                  <a:schemeClr val="tx1"/>
                </a:solidFill>
                <a:effectLst/>
                <a:latin typeface="+mn-lt"/>
                <a:ea typeface="+mn-ea"/>
                <a:cs typeface="+mn-cs"/>
              </a:rPr>
              <a:t> century American-Puritan theocracy</a:t>
            </a:r>
          </a:p>
          <a:p>
            <a:r>
              <a:rPr lang="en-GB" sz="1700" b="0" i="0" kern="1200" dirty="0">
                <a:solidFill>
                  <a:schemeClr val="tx1"/>
                </a:solidFill>
                <a:effectLst/>
                <a:latin typeface="+mn-lt"/>
                <a:ea typeface="+mn-ea"/>
                <a:cs typeface="+mn-cs"/>
              </a:rPr>
              <a:t>In Gilead, the government rules in the name of God (or a god), which is why they continuously reference the fact that they are “under His eye”.</a:t>
            </a:r>
          </a:p>
          <a:p>
            <a:r>
              <a:rPr lang="en-GB" sz="1700" b="0" i="0" kern="1200" dirty="0">
                <a:solidFill>
                  <a:schemeClr val="tx1"/>
                </a:solidFill>
                <a:effectLst/>
                <a:latin typeface="+mn-lt"/>
                <a:ea typeface="+mn-ea"/>
                <a:cs typeface="+mn-cs"/>
              </a:rPr>
              <a:t>Nowadays, of course, the United States of America is founded on the idea of democracy – with the public electing officials to make laws and government decisions on their behalf, and according to the rules of the Constitution. But this was not always the case.</a:t>
            </a:r>
          </a:p>
          <a:p>
            <a:endParaRPr lang="en-GB" sz="1700" b="0" i="0" kern="1200" dirty="0" smtClean="0">
              <a:solidFill>
                <a:schemeClr val="tx1"/>
              </a:solidFill>
              <a:effectLst/>
              <a:latin typeface="+mn-lt"/>
              <a:ea typeface="+mn-ea"/>
              <a:cs typeface="+mn-cs"/>
            </a:endParaRPr>
          </a:p>
          <a:p>
            <a:r>
              <a:rPr lang="en-GB" sz="1700" b="0" i="0" kern="1200" dirty="0" smtClean="0">
                <a:solidFill>
                  <a:schemeClr val="tx1"/>
                </a:solidFill>
                <a:effectLst/>
                <a:latin typeface="+mn-lt"/>
                <a:ea typeface="+mn-ea"/>
                <a:cs typeface="+mn-cs"/>
              </a:rPr>
              <a:t>Serena </a:t>
            </a:r>
            <a:r>
              <a:rPr lang="en-GB" sz="1700" b="0" i="0" kern="1200" dirty="0">
                <a:solidFill>
                  <a:schemeClr val="tx1"/>
                </a:solidFill>
                <a:effectLst/>
                <a:latin typeface="+mn-lt"/>
                <a:ea typeface="+mn-ea"/>
                <a:cs typeface="+mn-cs"/>
              </a:rPr>
              <a:t>Joy (Yvonne </a:t>
            </a:r>
            <a:r>
              <a:rPr lang="en-GB" sz="1700" b="0" i="0" kern="1200" dirty="0" err="1">
                <a:solidFill>
                  <a:schemeClr val="tx1"/>
                </a:solidFill>
                <a:effectLst/>
                <a:latin typeface="+mn-lt"/>
                <a:ea typeface="+mn-ea"/>
                <a:cs typeface="+mn-cs"/>
              </a:rPr>
              <a:t>Strahovski</a:t>
            </a:r>
            <a:r>
              <a:rPr lang="en-GB" sz="1700" b="0" i="0" kern="1200" dirty="0">
                <a:solidFill>
                  <a:schemeClr val="tx1"/>
                </a:solidFill>
                <a:effectLst/>
                <a:latin typeface="+mn-lt"/>
                <a:ea typeface="+mn-ea"/>
                <a:cs typeface="+mn-cs"/>
              </a:rPr>
              <a:t>) is a major character in </a:t>
            </a:r>
            <a:r>
              <a:rPr lang="en-GB" sz="1700" b="0" i="1" kern="1200" dirty="0">
                <a:solidFill>
                  <a:schemeClr val="tx1"/>
                </a:solidFill>
                <a:effectLst/>
                <a:latin typeface="+mn-lt"/>
                <a:ea typeface="+mn-ea"/>
                <a:cs typeface="+mn-cs"/>
              </a:rPr>
              <a:t>The Handmaid’s Tale</a:t>
            </a:r>
            <a:r>
              <a:rPr lang="en-GB" sz="1700" b="0" i="0" kern="1200" dirty="0">
                <a:solidFill>
                  <a:schemeClr val="tx1"/>
                </a:solidFill>
                <a:effectLst/>
                <a:latin typeface="+mn-lt"/>
                <a:ea typeface="+mn-ea"/>
                <a:cs typeface="+mn-cs"/>
              </a:rPr>
              <a:t> – and, as those who have read the book will know, she played a major role in the shaping of Gilead’s regime.</a:t>
            </a:r>
          </a:p>
          <a:p>
            <a:r>
              <a:rPr lang="en-GB" sz="1700" b="0" i="0" kern="1200" dirty="0">
                <a:solidFill>
                  <a:schemeClr val="tx1"/>
                </a:solidFill>
                <a:effectLst/>
                <a:latin typeface="+mn-lt"/>
                <a:ea typeface="+mn-ea"/>
                <a:cs typeface="+mn-cs"/>
              </a:rPr>
              <a:t>That’s right: before the Republic was formed, Serena made headlines with her powerful lectures and essays on the subject of “a women's place”. She repeatedly argued that traditional gender roles should be upheld at all costs, that women should remain in the home, and that ‘wicked’ and ‘immoral’ females be punished for their ‘sins’. And, as we all know, her dreams of a misogynist future have come true – although she, like so many others of her gender, has been forced to pay for it with her freedom.</a:t>
            </a:r>
          </a:p>
          <a:p>
            <a:r>
              <a:rPr lang="en-GB" sz="1700" b="0" i="0" kern="1200" dirty="0">
                <a:solidFill>
                  <a:schemeClr val="tx1"/>
                </a:solidFill>
                <a:effectLst/>
                <a:latin typeface="+mn-lt"/>
                <a:ea typeface="+mn-ea"/>
                <a:cs typeface="+mn-cs"/>
              </a:rPr>
              <a:t>- While Serena is undeniably fictional, it is fair to speculate that she was inspired by the real-life </a:t>
            </a:r>
            <a:r>
              <a:rPr lang="en-GB" sz="1700" b="0" i="0" u="none" strike="noStrike" kern="1200" dirty="0">
                <a:solidFill>
                  <a:schemeClr val="tx1"/>
                </a:solidFill>
                <a:effectLst/>
                <a:latin typeface="+mn-lt"/>
                <a:ea typeface="+mn-ea"/>
                <a:cs typeface="+mn-cs"/>
                <a:hlinkClick r:id="rId7"/>
              </a:rPr>
              <a:t>Phyllis Schlafly</a:t>
            </a:r>
            <a:r>
              <a:rPr lang="en-GB" sz="1700" b="0" i="0" kern="1200" dirty="0">
                <a:solidFill>
                  <a:schemeClr val="tx1"/>
                </a:solidFill>
                <a:effectLst/>
                <a:latin typeface="+mn-lt"/>
                <a:ea typeface="+mn-ea"/>
                <a:cs typeface="+mn-cs"/>
              </a:rPr>
              <a:t>, who was a similarly paradoxically public advocate for domestic women. She began her political career as an anti-feminist in 1964 when she published her first pro-family book, and led the charge against the Equal Rights Amendment, insisting that women should stop focusing on politics and instead tend to their families and work inside the home.</a:t>
            </a:r>
          </a:p>
          <a:p>
            <a:endParaRPr lang="en-GB" sz="1700" b="0" i="0" kern="1200" dirty="0">
              <a:solidFill>
                <a:schemeClr val="tx1"/>
              </a:solidFill>
              <a:effectLst/>
              <a:latin typeface="+mn-lt"/>
              <a:ea typeface="+mn-ea"/>
              <a:cs typeface="+mn-cs"/>
            </a:endParaRPr>
          </a:p>
          <a:p>
            <a:r>
              <a:rPr lang="en-GB" sz="1700" b="0" i="0" kern="1200" dirty="0" err="1">
                <a:solidFill>
                  <a:schemeClr val="tx1"/>
                </a:solidFill>
                <a:effectLst/>
                <a:latin typeface="+mn-lt"/>
                <a:ea typeface="+mn-ea"/>
                <a:cs typeface="+mn-cs"/>
              </a:rPr>
              <a:t>Kristalnacht</a:t>
            </a:r>
            <a:endParaRPr lang="en-GB" sz="1700" b="0" i="0" kern="1200" dirty="0">
              <a:solidFill>
                <a:schemeClr val="tx1"/>
              </a:solidFill>
              <a:effectLst/>
              <a:latin typeface="+mn-lt"/>
              <a:ea typeface="+mn-ea"/>
              <a:cs typeface="+mn-cs"/>
            </a:endParaRPr>
          </a:p>
          <a:p>
            <a:r>
              <a:rPr lang="en-GB" sz="1700" b="0" i="0" kern="1200" dirty="0">
                <a:solidFill>
                  <a:schemeClr val="tx1"/>
                </a:solidFill>
                <a:effectLst/>
                <a:latin typeface="+mn-lt"/>
                <a:ea typeface="+mn-ea"/>
                <a:cs typeface="+mn-cs"/>
              </a:rPr>
              <a:t>The women of </a:t>
            </a:r>
            <a:r>
              <a:rPr lang="en-GB" sz="1700" b="0" i="1" kern="1200" dirty="0">
                <a:solidFill>
                  <a:schemeClr val="tx1"/>
                </a:solidFill>
                <a:effectLst/>
                <a:latin typeface="+mn-lt"/>
                <a:ea typeface="+mn-ea"/>
                <a:cs typeface="+mn-cs"/>
              </a:rPr>
              <a:t>The Handmaid’s Tale</a:t>
            </a:r>
            <a:r>
              <a:rPr lang="en-GB" sz="1700" b="0" i="0" kern="1200" dirty="0">
                <a:solidFill>
                  <a:schemeClr val="tx1"/>
                </a:solidFill>
                <a:effectLst/>
                <a:latin typeface="+mn-lt"/>
                <a:ea typeface="+mn-ea"/>
                <a:cs typeface="+mn-cs"/>
              </a:rPr>
              <a:t> are not allowed to own property, run businesses, or hold jobs. It is a law which is implemented without warning: soldiers march into offices all over the country, the women are ordered to leave, and their bank accounts are frozen. It quickly becomes apparent that this isn’t just an act of discrimination: it’s a form of control, and it renders the women vulnerable to the new regime.</a:t>
            </a:r>
          </a:p>
          <a:p>
            <a:r>
              <a:rPr lang="en-GB" sz="1700" b="0" i="0" kern="1200" dirty="0">
                <a:solidFill>
                  <a:schemeClr val="tx1"/>
                </a:solidFill>
                <a:effectLst/>
                <a:latin typeface="+mn-lt"/>
                <a:ea typeface="+mn-ea"/>
                <a:cs typeface="+mn-cs"/>
              </a:rPr>
              <a:t>Again, this is very similar to how the Jews were treated in Nazi Germany. </a:t>
            </a:r>
          </a:p>
          <a:p>
            <a:endParaRPr lang="en-GB" sz="1700" dirty="0" smtClean="0"/>
          </a:p>
          <a:p>
            <a:r>
              <a:rPr lang="en-GB" sz="1700" b="0" i="0" kern="1200" dirty="0" smtClean="0">
                <a:solidFill>
                  <a:schemeClr val="tx1"/>
                </a:solidFill>
                <a:effectLst/>
                <a:latin typeface="+mn-lt"/>
                <a:ea typeface="+mn-ea"/>
                <a:cs typeface="+mn-cs"/>
              </a:rPr>
              <a:t>The </a:t>
            </a:r>
            <a:r>
              <a:rPr lang="en-GB" sz="1700" b="0" i="0" kern="1200" dirty="0">
                <a:solidFill>
                  <a:schemeClr val="tx1"/>
                </a:solidFill>
                <a:effectLst/>
                <a:latin typeface="+mn-lt"/>
                <a:ea typeface="+mn-ea"/>
                <a:cs typeface="+mn-cs"/>
              </a:rPr>
              <a:t>Romanian ban on birth control</a:t>
            </a:r>
          </a:p>
          <a:p>
            <a:r>
              <a:rPr lang="en-GB" sz="1700" b="0" i="0" kern="1200" dirty="0">
                <a:solidFill>
                  <a:schemeClr val="tx1"/>
                </a:solidFill>
                <a:effectLst/>
                <a:latin typeface="+mn-lt"/>
                <a:ea typeface="+mn-ea"/>
                <a:cs typeface="+mn-cs"/>
              </a:rPr>
              <a:t>In </a:t>
            </a:r>
            <a:r>
              <a:rPr lang="en-GB" sz="1700" b="0" i="1" kern="1200" dirty="0">
                <a:solidFill>
                  <a:schemeClr val="tx1"/>
                </a:solidFill>
                <a:effectLst/>
                <a:latin typeface="+mn-lt"/>
                <a:ea typeface="+mn-ea"/>
                <a:cs typeface="+mn-cs"/>
              </a:rPr>
              <a:t>The Handmaid’s Tale</a:t>
            </a:r>
            <a:r>
              <a:rPr lang="en-GB" sz="1700" b="0" i="0" kern="1200" dirty="0">
                <a:solidFill>
                  <a:schemeClr val="tx1"/>
                </a:solidFill>
                <a:effectLst/>
                <a:latin typeface="+mn-lt"/>
                <a:ea typeface="+mn-ea"/>
                <a:cs typeface="+mn-cs"/>
              </a:rPr>
              <a:t>, we quickly learn that fertility rates have plummeted – and, in an act of desperation, the government has rendered abortion and birth control illegal. Every fertile woman has a duty to bear children, and those who don’t… well, they’re either sent to work (and die) in the Colonies, or they’re hanged as an example to all other handmaids.</a:t>
            </a:r>
          </a:p>
          <a:p>
            <a:r>
              <a:rPr lang="en-GB" sz="1700" b="0" i="0" kern="1200" dirty="0">
                <a:solidFill>
                  <a:schemeClr val="tx1"/>
                </a:solidFill>
                <a:effectLst/>
                <a:latin typeface="+mn-lt"/>
                <a:ea typeface="+mn-ea"/>
                <a:cs typeface="+mn-cs"/>
              </a:rPr>
              <a:t>The idea of a birth control ban may be frightening, but it is not a new one: in 1966, President Ceausescu, in a desperate attempt to increase the population of Romania, banned birth control and abortion, and ordered Romanian women of child-bearing age to have five children each.</a:t>
            </a:r>
          </a:p>
          <a:p>
            <a:r>
              <a:rPr lang="en-GB" sz="1700" b="0" i="0" kern="1200" dirty="0">
                <a:solidFill>
                  <a:schemeClr val="tx1"/>
                </a:solidFill>
                <a:effectLst/>
                <a:latin typeface="+mn-lt"/>
                <a:ea typeface="+mn-ea"/>
                <a:cs typeface="+mn-cs"/>
              </a:rPr>
              <a:t>To enforce </a:t>
            </a:r>
            <a:r>
              <a:rPr lang="en-GB" sz="1700" b="0" i="0" u="none" strike="noStrike" kern="1200" dirty="0">
                <a:solidFill>
                  <a:schemeClr val="tx1"/>
                </a:solidFill>
                <a:effectLst/>
                <a:latin typeface="+mn-lt"/>
                <a:ea typeface="+mn-ea"/>
                <a:cs typeface="+mn-cs"/>
                <a:hlinkClick r:id="rId8"/>
              </a:rPr>
              <a:t>Decree 770</a:t>
            </a:r>
            <a:r>
              <a:rPr lang="en-GB" sz="1700" b="0" i="0" kern="1200" dirty="0">
                <a:solidFill>
                  <a:schemeClr val="tx1"/>
                </a:solidFill>
                <a:effectLst/>
                <a:latin typeface="+mn-lt"/>
                <a:ea typeface="+mn-ea"/>
                <a:cs typeface="+mn-cs"/>
              </a:rPr>
              <a:t>, secret police were instated at hospitals, women were subjected to monthly tests by gynaecologists, sex education in schools was refocused on the benefits of motherhood, and people were taxed for being childless. Women, of course, found themselves heavily criminalised if they did not comply with Ceausescu’s reproductive policies.</a:t>
            </a:r>
          </a:p>
          <a:p>
            <a:pPr marL="171450" indent="-171450">
              <a:buFontTx/>
              <a:buChar char="-"/>
            </a:pPr>
            <a:r>
              <a:rPr lang="en-GB" sz="1700" b="0" i="0" kern="1200" dirty="0">
                <a:solidFill>
                  <a:schemeClr val="tx1"/>
                </a:solidFill>
                <a:effectLst/>
                <a:latin typeface="+mn-lt"/>
                <a:ea typeface="+mn-ea"/>
                <a:cs typeface="+mn-cs"/>
              </a:rPr>
              <a:t>Decree 770 was reversed in 1990, after the </a:t>
            </a:r>
            <a:r>
              <a:rPr lang="en-GB" sz="1700" b="0" i="0" u="none" strike="noStrike" kern="1200" dirty="0">
                <a:solidFill>
                  <a:schemeClr val="tx1"/>
                </a:solidFill>
                <a:effectLst/>
                <a:latin typeface="+mn-lt"/>
                <a:ea typeface="+mn-ea"/>
                <a:cs typeface="+mn-cs"/>
                <a:hlinkClick r:id="rId9" tooltip="Romanian Revolution of 1989"/>
              </a:rPr>
              <a:t>Romanian Revolution</a:t>
            </a:r>
            <a:r>
              <a:rPr lang="en-GB" sz="1700" b="0" i="0" kern="1200" dirty="0">
                <a:solidFill>
                  <a:schemeClr val="tx1"/>
                </a:solidFill>
                <a:effectLst/>
                <a:latin typeface="+mn-lt"/>
                <a:ea typeface="+mn-ea"/>
                <a:cs typeface="+mn-cs"/>
              </a:rPr>
              <a:t>, and, since that time, abortion has been legal on request in Romania</a:t>
            </a:r>
          </a:p>
          <a:p>
            <a:pPr marL="171450" indent="-171450">
              <a:buFontTx/>
              <a:buChar char="-"/>
            </a:pPr>
            <a:endParaRPr lang="en-GB" sz="1700" b="0" i="0" kern="1200" dirty="0">
              <a:solidFill>
                <a:schemeClr val="tx1"/>
              </a:solidFill>
              <a:effectLst/>
              <a:latin typeface="+mn-lt"/>
              <a:ea typeface="+mn-ea"/>
              <a:cs typeface="+mn-cs"/>
            </a:endParaRPr>
          </a:p>
          <a:p>
            <a:endParaRPr lang="en-GB" sz="1700" dirty="0"/>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Simonsen, K (2000). Editorial: The body as a battlefield. TIBG 25, 7-9</a:t>
            </a:r>
          </a:p>
          <a:p>
            <a:endParaRPr lang="en-GB" dirty="0"/>
          </a:p>
          <a:p>
            <a:r>
              <a:rPr lang="en-GB" dirty="0"/>
              <a:t>The ‘limits of the body’- what does Simonsen mean here?</a:t>
            </a:r>
          </a:p>
          <a:p>
            <a:r>
              <a:rPr lang="en-GB" dirty="0"/>
              <a:t>What are the underlying politics involved in the body as a marker of class? </a:t>
            </a:r>
          </a:p>
          <a:p>
            <a:r>
              <a:rPr lang="en-GB" dirty="0"/>
              <a:t>How does this link to the notion of ‘controlling’ bodies in different ways?</a:t>
            </a:r>
          </a:p>
          <a:p>
            <a:r>
              <a:rPr lang="en-GB" dirty="0"/>
              <a:t>How are bodies a representation of morality? </a:t>
            </a:r>
          </a:p>
          <a:p>
            <a:pPr lvl="2"/>
            <a:r>
              <a:rPr lang="en-GB" dirty="0"/>
              <a:t>The body as a moral project- what ideas does this incorporate?</a:t>
            </a:r>
          </a:p>
          <a:p>
            <a:r>
              <a:rPr lang="en-GB" dirty="0"/>
              <a:t>What does Simonsen mean when she talks about the body as a ‘cultural battlefield’? </a:t>
            </a:r>
          </a:p>
          <a:p>
            <a:r>
              <a:rPr lang="en-GB" dirty="0"/>
              <a:t>Who has the power to ‘other’ particular bodies? </a:t>
            </a:r>
          </a:p>
          <a:p>
            <a:r>
              <a:rPr lang="en-GB" dirty="0"/>
              <a:t>How might we see power, domination and subordination ‘written onto’ bodies? </a:t>
            </a:r>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23</a:t>
            </a:fld>
            <a:endParaRPr lang="en-GB"/>
          </a:p>
        </p:txBody>
      </p:sp>
    </p:spTree>
    <p:extLst>
      <p:ext uri="{BB962C8B-B14F-4D97-AF65-F5344CB8AC3E}">
        <p14:creationId xmlns:p14="http://schemas.microsoft.com/office/powerpoint/2010/main" xmlns="" val="2863011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352425"/>
            <a:ext cx="1584325" cy="892175"/>
          </a:xfrm>
        </p:spPr>
      </p:sp>
      <p:sp>
        <p:nvSpPr>
          <p:cNvPr id="3" name="Notes Placeholder 2"/>
          <p:cNvSpPr>
            <a:spLocks noGrp="1"/>
          </p:cNvSpPr>
          <p:nvPr>
            <p:ph type="body" idx="1"/>
          </p:nvPr>
        </p:nvSpPr>
        <p:spPr>
          <a:xfrm>
            <a:off x="419360" y="1303798"/>
            <a:ext cx="5938665" cy="7382011"/>
          </a:xfrm>
        </p:spPr>
        <p:txBody>
          <a:bodyPr/>
          <a:lstStyle/>
          <a:p>
            <a:r>
              <a:rPr lang="en-GB" sz="1200" b="0" i="0" kern="1200" dirty="0" smtClean="0">
                <a:solidFill>
                  <a:schemeClr val="tx1"/>
                </a:solidFill>
                <a:effectLst/>
                <a:latin typeface="+mn-lt"/>
                <a:ea typeface="+mn-ea"/>
                <a:cs typeface="+mn-cs"/>
              </a:rPr>
              <a:t>A </a:t>
            </a:r>
            <a:r>
              <a:rPr lang="en-GB" sz="1200" b="0" i="0" kern="1200" dirty="0">
                <a:solidFill>
                  <a:schemeClr val="tx1"/>
                </a:solidFill>
                <a:effectLst/>
                <a:latin typeface="+mn-lt"/>
                <a:ea typeface="+mn-ea"/>
                <a:cs typeface="+mn-cs"/>
              </a:rPr>
              <a:t>new law in the US demands that women seeking abortions must first gain permission from the man who impregnated </a:t>
            </a:r>
            <a:r>
              <a:rPr lang="en-GB" sz="1200" b="0" i="0" kern="1200" dirty="0" smtClean="0">
                <a:solidFill>
                  <a:schemeClr val="tx1"/>
                </a:solidFill>
                <a:effectLst/>
                <a:latin typeface="+mn-lt"/>
                <a:ea typeface="+mn-ea"/>
                <a:cs typeface="+mn-cs"/>
              </a:rPr>
              <a:t>them. The </a:t>
            </a:r>
            <a:r>
              <a:rPr lang="en-GB" sz="1200" b="0" i="0" kern="1200" dirty="0">
                <a:solidFill>
                  <a:schemeClr val="tx1"/>
                </a:solidFill>
                <a:effectLst/>
                <a:latin typeface="+mn-lt"/>
                <a:ea typeface="+mn-ea"/>
                <a:cs typeface="+mn-cs"/>
              </a:rPr>
              <a:t>bill means that women in the southern state of Arkansas will not be able to have a termination without a man’s approval. Exceptions will not even apply in the cases of rape – meaning that sexual abusers would have the power to refuse and potentially block their victims from ending a traumatic and unwanted pregnancy.</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The </a:t>
            </a:r>
            <a:r>
              <a:rPr lang="en-GB" sz="1200" b="0" i="0" kern="1200" dirty="0">
                <a:solidFill>
                  <a:schemeClr val="tx1"/>
                </a:solidFill>
                <a:effectLst/>
                <a:latin typeface="+mn-lt"/>
                <a:ea typeface="+mn-ea"/>
                <a:cs typeface="+mn-cs"/>
              </a:rPr>
              <a:t>law, which is set to come into effect at the end of July, includes foetuses in a rule stating that family members have to agree on what to do with a deceased relative’s body. As a result, a woman would have to tell whoever impregnated her that she was planning on having an abortion, as they would need to agree on what to do with the remains before the procedure took </a:t>
            </a:r>
            <a:r>
              <a:rPr lang="en-GB" sz="1200" b="0" i="0" kern="1200" dirty="0" err="1" smtClean="0">
                <a:solidFill>
                  <a:schemeClr val="tx1"/>
                </a:solidFill>
                <a:effectLst/>
                <a:latin typeface="+mn-lt"/>
                <a:ea typeface="+mn-ea"/>
                <a:cs typeface="+mn-cs"/>
              </a:rPr>
              <a:t>place.Theoretically</a:t>
            </a:r>
            <a:r>
              <a:rPr lang="en-GB" sz="1200" b="0" i="0" kern="1200" dirty="0">
                <a:solidFill>
                  <a:schemeClr val="tx1"/>
                </a:solidFill>
                <a:effectLst/>
                <a:latin typeface="+mn-lt"/>
                <a:ea typeface="+mn-ea"/>
                <a:cs typeface="+mn-cs"/>
              </a:rPr>
              <a:t>, if the woman and man could not come to an agreement, the woman could not then legally go ahead with the </a:t>
            </a:r>
            <a:r>
              <a:rPr lang="en-GB" sz="1200" b="0" i="0" kern="1200" dirty="0" err="1" smtClean="0">
                <a:solidFill>
                  <a:schemeClr val="tx1"/>
                </a:solidFill>
                <a:effectLst/>
                <a:latin typeface="+mn-lt"/>
                <a:ea typeface="+mn-ea"/>
                <a:cs typeface="+mn-cs"/>
              </a:rPr>
              <a:t>abortion.In</a:t>
            </a:r>
            <a:r>
              <a:rPr lang="en-GB" sz="1200" b="0" i="0" kern="1200" dirty="0" smtClean="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addition, parents of girls under the age of 18 will be able to decide whether or not she can have an abortion.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 spokesman for NARAL Pro-Choice told </a:t>
            </a:r>
            <a:r>
              <a:rPr lang="en-GB" sz="1200" b="0" i="1" u="none" strike="noStrike" kern="1200" dirty="0" err="1">
                <a:solidFill>
                  <a:schemeClr val="tx1"/>
                </a:solidFill>
                <a:effectLst/>
                <a:latin typeface="+mn-lt"/>
                <a:ea typeface="+mn-ea"/>
                <a:cs typeface="+mn-cs"/>
                <a:hlinkClick r:id="rId3"/>
              </a:rPr>
              <a:t>HuffPost</a:t>
            </a:r>
            <a:r>
              <a:rPr lang="en-GB" sz="1200" b="0" i="0" kern="1200" dirty="0">
                <a:solidFill>
                  <a:schemeClr val="tx1"/>
                </a:solidFill>
                <a:effectLst/>
                <a:latin typeface="+mn-lt"/>
                <a:ea typeface="+mn-ea"/>
                <a:cs typeface="+mn-cs"/>
              </a:rPr>
              <a:t> that the bill, known as H.B. 1566, is ultimately a way to “make it harder” for women to access abortion.</a:t>
            </a:r>
          </a:p>
          <a:p>
            <a:endParaRPr lang="en-GB" sz="1200" b="0" i="0" kern="1200" dirty="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Civil </a:t>
            </a:r>
            <a:r>
              <a:rPr lang="en-GB" sz="1200" b="0" i="0" kern="1200" dirty="0">
                <a:solidFill>
                  <a:schemeClr val="tx1"/>
                </a:solidFill>
                <a:effectLst/>
                <a:latin typeface="+mn-lt"/>
                <a:ea typeface="+mn-ea"/>
                <a:cs typeface="+mn-cs"/>
              </a:rPr>
              <a:t>and reproductive rights organisations in the US have been campaigning hard against the bill, which was signed into law in March. A lawsuit against it, mounted by the American Civil Liberties Union (ACLU) and the </a:t>
            </a:r>
            <a:r>
              <a:rPr lang="en-GB" sz="1200" b="0" i="0" kern="1200" dirty="0" err="1">
                <a:solidFill>
                  <a:schemeClr val="tx1"/>
                </a:solidFill>
                <a:effectLst/>
                <a:latin typeface="+mn-lt"/>
                <a:ea typeface="+mn-ea"/>
                <a:cs typeface="+mn-cs"/>
              </a:rPr>
              <a:t>Center</a:t>
            </a:r>
            <a:r>
              <a:rPr lang="en-GB" sz="1200" b="0" i="0" kern="1200" dirty="0">
                <a:solidFill>
                  <a:schemeClr val="tx1"/>
                </a:solidFill>
                <a:effectLst/>
                <a:latin typeface="+mn-lt"/>
                <a:ea typeface="+mn-ea"/>
                <a:cs typeface="+mn-cs"/>
              </a:rPr>
              <a:t> for Reproductive Rights, will be heard on Thursday 13 </a:t>
            </a:r>
            <a:r>
              <a:rPr lang="en-GB" sz="1200" b="0" i="0" kern="1200" dirty="0" smtClean="0">
                <a:solidFill>
                  <a:schemeClr val="tx1"/>
                </a:solidFill>
                <a:effectLst/>
                <a:latin typeface="+mn-lt"/>
                <a:ea typeface="+mn-ea"/>
                <a:cs typeface="+mn-cs"/>
              </a:rPr>
              <a:t>July. The</a:t>
            </a:r>
            <a:r>
              <a:rPr lang="en-GB" sz="1200" b="0" i="0"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hlinkClick r:id="rId4"/>
              </a:rPr>
              <a:t>Independent</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reports that there are only four facilities providing terminations in the entire state, which spans an area of more than 85,000 square miles and has a population of nearly three million people. Before having a termination, Arkansan women must also have state-directed counselling and wait 48 hours before the procedure is provided. Reproductive rights think tank the </a:t>
            </a:r>
            <a:r>
              <a:rPr lang="en-GB" sz="1200" b="0" i="0" u="none" strike="noStrike" kern="1200" dirty="0">
                <a:solidFill>
                  <a:schemeClr val="tx1"/>
                </a:solidFill>
                <a:effectLst/>
                <a:latin typeface="+mn-lt"/>
                <a:ea typeface="+mn-ea"/>
                <a:cs typeface="+mn-cs"/>
                <a:hlinkClick r:id="rId5"/>
              </a:rPr>
              <a:t>Guttmacher Institute</a:t>
            </a:r>
            <a:r>
              <a:rPr lang="en-GB" sz="1200" b="0" i="0" kern="1200" dirty="0">
                <a:solidFill>
                  <a:schemeClr val="tx1"/>
                </a:solidFill>
                <a:effectLst/>
                <a:latin typeface="+mn-lt"/>
                <a:ea typeface="+mn-ea"/>
                <a:cs typeface="+mn-cs"/>
              </a:rPr>
              <a:t> states that this counselling often includes information designed to discourage women from continuing with the abortion.</a:t>
            </a:r>
          </a:p>
          <a:p>
            <a:endParaRPr lang="en-GB" sz="1200" b="0" i="0" kern="1200" dirty="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With</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The Handmaid’s Tale</a:t>
            </a:r>
            <a:r>
              <a:rPr lang="en-GB" sz="1200" b="0" i="0" kern="1200" dirty="0">
                <a:solidFill>
                  <a:schemeClr val="tx1"/>
                </a:solidFill>
                <a:effectLst/>
                <a:latin typeface="+mn-lt"/>
                <a:ea typeface="+mn-ea"/>
                <a:cs typeface="+mn-cs"/>
              </a:rPr>
              <a:t> dominating our screens right now, it seems this cautionary fable of female enslavement is spilling over to real life </a:t>
            </a:r>
            <a:r>
              <a:rPr lang="en-GB" sz="1200" b="0" i="0" kern="1200" dirty="0" err="1" smtClean="0">
                <a:solidFill>
                  <a:schemeClr val="tx1"/>
                </a:solidFill>
                <a:effectLst/>
                <a:latin typeface="+mn-lt"/>
                <a:ea typeface="+mn-ea"/>
                <a:cs typeface="+mn-cs"/>
              </a:rPr>
              <a:t>too.A</a:t>
            </a:r>
            <a:r>
              <a:rPr lang="en-GB" sz="1200" b="0" i="0" kern="1200" dirty="0" smtClean="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group of women protesting legislation that would dramatically restrict abortion in the US state of Ohio have drawn inspiration from Margaret Atwood’s chilling dystopian </a:t>
            </a:r>
            <a:r>
              <a:rPr lang="en-GB" sz="1200" b="0" i="0" kern="1200" dirty="0" err="1" smtClean="0">
                <a:solidFill>
                  <a:schemeClr val="tx1"/>
                </a:solidFill>
                <a:effectLst/>
                <a:latin typeface="+mn-lt"/>
                <a:ea typeface="+mn-ea"/>
                <a:cs typeface="+mn-cs"/>
              </a:rPr>
              <a:t>novel.Campaigners</a:t>
            </a:r>
            <a:r>
              <a:rPr lang="en-GB" sz="1200" b="0" i="0" kern="1200" dirty="0" smtClean="0">
                <a:solidFill>
                  <a:schemeClr val="tx1"/>
                </a:solidFill>
                <a:effectLst/>
                <a:latin typeface="+mn-lt"/>
                <a:ea typeface="+mn-ea"/>
                <a:cs typeface="+mn-cs"/>
              </a:rPr>
              <a:t> </a:t>
            </a:r>
            <a:r>
              <a:rPr lang="en-GB" sz="1200" b="0" i="0" kern="1200" dirty="0">
                <a:solidFill>
                  <a:schemeClr val="tx1"/>
                </a:solidFill>
                <a:effectLst/>
                <a:latin typeface="+mn-lt"/>
                <a:ea typeface="+mn-ea"/>
                <a:cs typeface="+mn-cs"/>
              </a:rPr>
              <a:t>dressed in the same red robes and white bonnets worn by handmaids forced to bear children in Atwood’s story staged a silent protest at the first hearing of the bill motion this week.</a:t>
            </a:r>
          </a:p>
          <a:p>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6"/>
              </a:rPr>
              <a:t>Senate Bill 145 </a:t>
            </a:r>
            <a:r>
              <a:rPr lang="en-GB" sz="1200" b="0" i="0" kern="1200" dirty="0">
                <a:solidFill>
                  <a:schemeClr val="tx1"/>
                </a:solidFill>
                <a:effectLst/>
                <a:latin typeface="+mn-lt"/>
                <a:ea typeface="+mn-ea"/>
                <a:cs typeface="+mn-cs"/>
              </a:rPr>
              <a:t>is a state-wide measure that, if passed, would ban the “dilation and evacuation” method of termination commonly carried out in the second trimester of </a:t>
            </a:r>
            <a:r>
              <a:rPr lang="en-GB" sz="1200" b="0" i="0" kern="1200" dirty="0" err="1" smtClean="0">
                <a:solidFill>
                  <a:schemeClr val="tx1"/>
                </a:solidFill>
                <a:effectLst/>
                <a:latin typeface="+mn-lt"/>
                <a:ea typeface="+mn-ea"/>
                <a:cs typeface="+mn-cs"/>
              </a:rPr>
              <a:t>pregnancy.Opponents</a:t>
            </a:r>
            <a:r>
              <a:rPr lang="en-GB" sz="1200" b="0" i="0" kern="1200" dirty="0">
                <a:solidFill>
                  <a:schemeClr val="tx1"/>
                </a:solidFill>
                <a:effectLst/>
                <a:latin typeface="+mn-lt"/>
                <a:ea typeface="+mn-ea"/>
                <a:cs typeface="+mn-cs"/>
              </a:rPr>
              <a:t> say it is an attempt to block a widely-used and safe method of abortion, and will particularly impact women who already struggle to access reproductive health services.</a:t>
            </a:r>
          </a:p>
          <a:p>
            <a:r>
              <a:rPr lang="en-GB" sz="1200" b="0" i="0" kern="1200" dirty="0">
                <a:solidFill>
                  <a:schemeClr val="tx1"/>
                </a:solidFill>
                <a:effectLst/>
                <a:latin typeface="+mn-lt"/>
                <a:ea typeface="+mn-ea"/>
                <a:cs typeface="+mn-cs"/>
              </a:rPr>
              <a:t>Senators continued to hail the proposed legislation at the committee hearing, even when faced with the mute but conspicuous group of handmaids.</a:t>
            </a:r>
          </a:p>
          <a:p>
            <a:r>
              <a:rPr lang="en-GB" sz="1200" b="0" i="0" kern="1200" dirty="0">
                <a:solidFill>
                  <a:schemeClr val="tx1"/>
                </a:solidFill>
                <a:effectLst/>
                <a:latin typeface="+mn-lt"/>
                <a:ea typeface="+mn-ea"/>
                <a:cs typeface="+mn-cs"/>
              </a:rPr>
              <a:t>As one Tweeter pointed out, “It's really a chilling visual. For a horrifying bill.”</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24</a:t>
            </a:fld>
            <a:endParaRPr lang="en-GB"/>
          </a:p>
        </p:txBody>
      </p:sp>
    </p:spTree>
    <p:extLst>
      <p:ext uri="{BB962C8B-B14F-4D97-AF65-F5344CB8AC3E}">
        <p14:creationId xmlns:p14="http://schemas.microsoft.com/office/powerpoint/2010/main" xmlns="" val="4253338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Sections 58 and 59 of the Offences against the Person Act 1861</a:t>
            </a:r>
          </a:p>
          <a:p>
            <a:r>
              <a:rPr lang="en-GB" dirty="0"/>
              <a:t>Section 58 of the </a:t>
            </a:r>
            <a:r>
              <a:rPr lang="en-GB" dirty="0">
                <a:hlinkClick r:id="rId3" tooltip="Offences against the Person Act 1861"/>
              </a:rPr>
              <a:t>Offences against the Person Act 1861</a:t>
            </a:r>
            <a:r>
              <a:rPr lang="en-GB" dirty="0"/>
              <a:t> provides:</a:t>
            </a:r>
          </a:p>
          <a:p>
            <a:r>
              <a:rPr lang="en-GB" dirty="0"/>
              <a:t>58. Every woman, being with child, who, with intent to procure her own miscarriage, shall unlawfully administer to herself any poison or other noxious thing, or shall unlawfully use any instrument or other means whatsoever with the like intent, and whosoever, with intent to procure the miscarriage of any woman whether she be or be not with child, shall unlawfully administer to her or cause to be taken by her any poison or other noxious thing, or unlawfully use any instrument or other means whatsoever with the like intent, shall be guilty of felony, and being convicted thereof shall be liable . . . to be kept in penal servitude for life . . .</a:t>
            </a:r>
            <a:r>
              <a:rPr lang="en-GB" baseline="30000" dirty="0">
                <a:hlinkClick r:id="rId4"/>
              </a:rPr>
              <a:t>[4]</a:t>
            </a:r>
            <a:r>
              <a:rPr lang="en-GB" dirty="0"/>
              <a:t> Section 59 of that Act provides:</a:t>
            </a:r>
          </a:p>
          <a:p>
            <a:r>
              <a:rPr lang="en-GB" dirty="0"/>
              <a:t>59. Whosoever shall unlawfully supply or procure any poison or other noxious thing, or any instrument or thing whatsoever, knowing that the same is intended to be unlawfully used or employed with intent to procure the miscarriage of any woman, whether she be or be not with child, shall be guilty of a </a:t>
            </a:r>
            <a:r>
              <a:rPr lang="en-GB" dirty="0" err="1"/>
              <a:t>misdemeanor</a:t>
            </a:r>
            <a:r>
              <a:rPr lang="en-GB" dirty="0"/>
              <a:t>, and being convicted thereof shall be liable . . . to be kept in penal servitude . . .</a:t>
            </a:r>
            <a:r>
              <a:rPr lang="en-GB" baseline="30000" dirty="0">
                <a:hlinkClick r:id="rId4"/>
              </a:rPr>
              <a:t>[5]</a:t>
            </a:r>
            <a:r>
              <a:rPr lang="en-GB" dirty="0"/>
              <a:t> </a:t>
            </a:r>
          </a:p>
        </p:txBody>
      </p:sp>
      <p:sp>
        <p:nvSpPr>
          <p:cNvPr id="4" name="Slide Number Placeholder 3"/>
          <p:cNvSpPr>
            <a:spLocks noGrp="1"/>
          </p:cNvSpPr>
          <p:nvPr>
            <p:ph type="sldNum" sz="quarter" idx="10"/>
          </p:nvPr>
        </p:nvSpPr>
        <p:spPr/>
        <p:txBody>
          <a:bodyPr/>
          <a:lstStyle/>
          <a:p>
            <a:fld id="{C536FD94-212D-478D-A2A3-7FC0D03686EE}" type="slidenum">
              <a:rPr lang="en-GB" smtClean="0"/>
              <a:pPr/>
              <a:t>25</a:t>
            </a:fld>
            <a:endParaRPr lang="en-GB"/>
          </a:p>
        </p:txBody>
      </p:sp>
    </p:spTree>
    <p:extLst>
      <p:ext uri="{BB962C8B-B14F-4D97-AF65-F5344CB8AC3E}">
        <p14:creationId xmlns:p14="http://schemas.microsoft.com/office/powerpoint/2010/main" xmlns="" val="196385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Before the Human Fertilisation and Embryology Act 1990 (see below) amended the Act, the </a:t>
            </a:r>
            <a:r>
              <a:rPr lang="en-GB" dirty="0">
                <a:hlinkClick r:id="rId3" tooltip="Infant Life Preservation Act 1929 (page does not exist)"/>
              </a:rPr>
              <a:t>Infant Life Preservation Act 1929</a:t>
            </a:r>
            <a:r>
              <a:rPr lang="en-GB" dirty="0"/>
              <a:t> acted as a buffer to the Abortion Act 1967. This meant that abortions could not be carried out if the child was "capable of being born alive". There was therefore no statutory limit put into the Abortion Act 1967, the limit being that which the courts decided as the time at which a child could be born alive. The C v S case in 1987 reconfirmed that at 19–22 weeks a foetus was not capable of being born alive.</a:t>
            </a:r>
            <a:r>
              <a:rPr lang="en-GB" baseline="30000" dirty="0">
                <a:hlinkClick r:id="rId4"/>
              </a:rPr>
              <a:t>[59]</a:t>
            </a:r>
            <a:r>
              <a:rPr lang="en-GB" dirty="0"/>
              <a:t> The 1967 Act required that the procedure must be certified by two doctors before being performed.</a:t>
            </a:r>
          </a:p>
          <a:p>
            <a:endParaRPr lang="en-GB" dirty="0"/>
          </a:p>
        </p:txBody>
      </p:sp>
      <p:sp>
        <p:nvSpPr>
          <p:cNvPr id="4" name="Slide Number Placeholder 3"/>
          <p:cNvSpPr>
            <a:spLocks noGrp="1"/>
          </p:cNvSpPr>
          <p:nvPr>
            <p:ph type="sldNum" sz="quarter" idx="10"/>
          </p:nvPr>
        </p:nvSpPr>
        <p:spPr/>
        <p:txBody>
          <a:bodyPr/>
          <a:lstStyle/>
          <a:p>
            <a:fld id="{C536FD94-212D-478D-A2A3-7FC0D03686EE}" type="slidenum">
              <a:rPr lang="en-GB" smtClean="0"/>
              <a:pPr/>
              <a:t>26</a:t>
            </a:fld>
            <a:endParaRPr lang="en-GB"/>
          </a:p>
        </p:txBody>
      </p:sp>
    </p:spTree>
    <p:extLst>
      <p:ext uri="{BB962C8B-B14F-4D97-AF65-F5344CB8AC3E}">
        <p14:creationId xmlns:p14="http://schemas.microsoft.com/office/powerpoint/2010/main" xmlns="" val="4116167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263" y="744538"/>
            <a:ext cx="1276350" cy="719137"/>
          </a:xfrm>
        </p:spPr>
      </p:sp>
      <p:sp>
        <p:nvSpPr>
          <p:cNvPr id="3" name="Notes Placeholder 2"/>
          <p:cNvSpPr>
            <a:spLocks noGrp="1"/>
          </p:cNvSpPr>
          <p:nvPr>
            <p:ph type="body" idx="1"/>
          </p:nvPr>
        </p:nvSpPr>
        <p:spPr>
          <a:xfrm>
            <a:off x="679768" y="1463146"/>
            <a:ext cx="5438140" cy="7718995"/>
          </a:xfrm>
        </p:spPr>
        <p:txBody>
          <a:bodyPr/>
          <a:lstStyle/>
          <a:p>
            <a:r>
              <a:rPr lang="en-GB" dirty="0"/>
              <a:t>Northern</a:t>
            </a:r>
            <a:r>
              <a:rPr lang="en-GB" baseline="0" dirty="0"/>
              <a:t> </a:t>
            </a:r>
            <a:r>
              <a:rPr lang="en-GB" baseline="0" dirty="0" err="1"/>
              <a:t>Ireland:</a:t>
            </a:r>
            <a:r>
              <a:rPr lang="en-GB" dirty="0" err="1"/>
              <a:t>Health</a:t>
            </a:r>
            <a:r>
              <a:rPr lang="en-GB" dirty="0"/>
              <a:t> policy is part of the devolved powers transferred to the Northern Ireland Assembly (NIA) by the Northern Ireland Act of 1998 in the frame of the devolution in the United Kingdom.</a:t>
            </a:r>
            <a:r>
              <a:rPr lang="en-GB" baseline="30000" dirty="0">
                <a:hlinkClick r:id="rId3"/>
              </a:rPr>
              <a:t>[11][12]</a:t>
            </a:r>
            <a:r>
              <a:rPr lang="en-GB" dirty="0"/>
              <a:t> Abortion Law in Northern Ireland falls within the scope of the Criminal Law in Northern Ireland. Criminal Justice and Policing powers were devolved to Northern Ireland in 2010.</a:t>
            </a:r>
            <a:endParaRPr lang="en-GB" baseline="0" dirty="0"/>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Abortion is legal in Northern Ireland under strict criteria. The majority of women living in Northern Ireland seeking abortion treatment will have to travel to England or another country to access the service. Women in Northern Ireland will not be entitled to an NHS abortion in England and will therefore need to pay for their treatment privately. Marie Stopes UK provides a discount price for women travelling from Northern Ireland.</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1861 act was modified in Great Britain by the 1929 Infant Life (Preservation) Act, subsequently enacted in Northern Ireland in 1945 as the Criminal Justice (Northern Ireland) Act. This act allows the abortion of a “child capable of being born alive” only where the mother’s life would otherwise be put at risk. Because of the reference to a “child capable of being born alive”, it was generally assumed that this act focused on abortion after the 28th week of pregnancy. Confusion therefore arose as to whether it was legal or illegal to perform a similar abortion in the first 27 weeks of pregnancy.</a:t>
            </a:r>
          </a:p>
          <a:p>
            <a:endParaRPr lang="en-GB" baseline="0" dirty="0"/>
          </a:p>
          <a:p>
            <a:r>
              <a:rPr lang="en-GB" baseline="0" dirty="0"/>
              <a:t>Abortion is only allowed to preserve the life of the mother</a:t>
            </a:r>
          </a:p>
          <a:p>
            <a:r>
              <a:rPr lang="en-GB" dirty="0">
                <a:effectLst/>
              </a:rPr>
              <a:t>If the continuance of the pregnancy threatens the life of the mother, or would adversely affect her mental or physical health. In most cases, the risk of the adverse effect occurring would need to be a probability, but a possibility might be regarded as sufficient if the imminent death of the mother was the potential adverse effect.</a:t>
            </a:r>
          </a:p>
          <a:p>
            <a:r>
              <a:rPr lang="en-GB" dirty="0">
                <a:effectLst/>
              </a:rPr>
              <a:t>If continuing with the pregnancy would have other serious permanent physical or mental health effects. The adverse effect on her mental or physical health must be a “real and serious” one, and must also be “permanent or long-term”. It will always be a question of fact and degree whether the perceived effect of a non-termination is sufficiently grave to warrant terminating the pregnancy in a particular case.  To receive medical abortion treatment, </a:t>
            </a:r>
            <a:r>
              <a:rPr lang="en-GB" b="1" dirty="0">
                <a:effectLst/>
              </a:rPr>
              <a:t>the pregnancy must be under 9 weeks 4 days</a:t>
            </a:r>
            <a:r>
              <a:rPr lang="en-GB" dirty="0">
                <a:effectLst/>
              </a:rPr>
              <a:t> gestation. If you have been pregnant for over 9 weeks, you will need to travel to England for surgical treatment. </a:t>
            </a:r>
          </a:p>
          <a:p>
            <a:endParaRPr lang="en-GB" dirty="0">
              <a:effectLst/>
            </a:endParaRPr>
          </a:p>
          <a:p>
            <a:r>
              <a:rPr lang="en-GB" dirty="0">
                <a:effectLst/>
              </a:rPr>
              <a:t>**** </a:t>
            </a:r>
            <a:r>
              <a:rPr lang="en-GB" dirty="0"/>
              <a:t>On 30 November 2015, Horner J in the High Court in Belfast made a </a:t>
            </a:r>
            <a:r>
              <a:rPr lang="en-GB" dirty="0">
                <a:hlinkClick r:id="rId4" tooltip="Declaration of incompatibility"/>
              </a:rPr>
              <a:t>declaration of incompatibility</a:t>
            </a:r>
            <a:r>
              <a:rPr lang="en-GB" dirty="0"/>
              <a:t> under the </a:t>
            </a:r>
            <a:r>
              <a:rPr lang="en-GB" dirty="0">
                <a:hlinkClick r:id="rId5" tooltip="Human Rights Act 1998"/>
              </a:rPr>
              <a:t>Human Rights Act 1998</a:t>
            </a:r>
            <a:r>
              <a:rPr lang="en-GB" dirty="0"/>
              <a:t> to the effect that Northern Ireland's law on abortion, specifically its lack of provision in cases of fatal foetal abnormality or where the pregnancy is the result of rape or incest, could not be interpreted in a manner consistent with </a:t>
            </a:r>
            <a:r>
              <a:rPr lang="en-GB" dirty="0">
                <a:hlinkClick r:id="rId6" tooltip="Article 8 of the European Convention on Human Rights"/>
              </a:rPr>
              <a:t>Article 8 of the European Convention on Human Rights</a:t>
            </a:r>
            <a:endParaRPr lang="en-GB" dirty="0">
              <a:effectLst/>
            </a:endParaRPr>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C536FD94-212D-478D-A2A3-7FC0D03686EE}" type="slidenum">
              <a:rPr lang="en-GB" smtClean="0"/>
              <a:pPr/>
              <a:t>27</a:t>
            </a:fld>
            <a:endParaRPr lang="en-GB"/>
          </a:p>
        </p:txBody>
      </p:sp>
    </p:spTree>
    <p:extLst>
      <p:ext uri="{BB962C8B-B14F-4D97-AF65-F5344CB8AC3E}">
        <p14:creationId xmlns:p14="http://schemas.microsoft.com/office/powerpoint/2010/main" xmlns="" val="2459601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536FD94-212D-478D-A2A3-7FC0D03686EE}" type="slidenum">
              <a:rPr lang="en-GB" smtClean="0"/>
              <a:pPr/>
              <a:t>28</a:t>
            </a:fld>
            <a:endParaRPr lang="en-GB"/>
          </a:p>
        </p:txBody>
      </p:sp>
    </p:spTree>
    <p:extLst>
      <p:ext uri="{BB962C8B-B14F-4D97-AF65-F5344CB8AC3E}">
        <p14:creationId xmlns:p14="http://schemas.microsoft.com/office/powerpoint/2010/main" xmlns="" val="3178167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31838"/>
            <a:ext cx="2894013" cy="1628775"/>
          </a:xfrm>
        </p:spPr>
      </p:sp>
      <p:sp>
        <p:nvSpPr>
          <p:cNvPr id="3" name="Notes Placeholder 2"/>
          <p:cNvSpPr>
            <a:spLocks noGrp="1"/>
          </p:cNvSpPr>
          <p:nvPr>
            <p:ph type="body" idx="1"/>
          </p:nvPr>
        </p:nvSpPr>
        <p:spPr>
          <a:xfrm>
            <a:off x="679768" y="2462812"/>
            <a:ext cx="5438140" cy="6719329"/>
          </a:xfrm>
        </p:spPr>
        <p:txBody>
          <a:bodyPr/>
          <a:lstStyle/>
          <a:p>
            <a:r>
              <a:rPr lang="en-GB" dirty="0"/>
              <a:t>Social constructionist feminists tend to be concerned with the processes by which bodies are</a:t>
            </a:r>
            <a:r>
              <a:rPr lang="en-GB" baseline="0" dirty="0"/>
              <a:t> </a:t>
            </a:r>
            <a:r>
              <a:rPr lang="en-GB" dirty="0"/>
              <a:t>written upon, marked, scarred, transformed or constructed by various patriarchal and</a:t>
            </a:r>
            <a:r>
              <a:rPr lang="en-GB" baseline="0" dirty="0"/>
              <a:t> </a:t>
            </a:r>
            <a:r>
              <a:rPr lang="en-GB" dirty="0"/>
              <a:t>heterosexist institutional regimes</a:t>
            </a:r>
          </a:p>
          <a:p>
            <a:endParaRPr lang="en-GB" dirty="0"/>
          </a:p>
          <a:p>
            <a:r>
              <a:rPr lang="en-GB" dirty="0"/>
              <a:t>Constructionist feminists argue</a:t>
            </a:r>
            <a:r>
              <a:rPr lang="en-GB" baseline="0" dirty="0"/>
              <a:t> </a:t>
            </a:r>
            <a:r>
              <a:rPr lang="en-GB" dirty="0"/>
              <a:t>that bodies are discursively produced and that essentialist discourses ± that is, discourses</a:t>
            </a:r>
            <a:r>
              <a:rPr lang="en-GB" baseline="0" dirty="0"/>
              <a:t> </a:t>
            </a:r>
            <a:r>
              <a:rPr lang="en-GB" dirty="0"/>
              <a:t>which make reference to the physical, biological body ± serve to naturalize what is in fact</a:t>
            </a:r>
            <a:r>
              <a:rPr lang="en-GB" baseline="0" dirty="0"/>
              <a:t> </a:t>
            </a:r>
            <a:r>
              <a:rPr lang="en-GB" dirty="0"/>
              <a:t>social difference. For constructionist feminists, references to the biological body are seen to</a:t>
            </a:r>
            <a:r>
              <a:rPr lang="en-GB" baseline="0" dirty="0"/>
              <a:t> </a:t>
            </a:r>
            <a:r>
              <a:rPr lang="en-GB" dirty="0"/>
              <a:t>reinforce patriarchal claims that women are naturally incapable of certain kinds of action</a:t>
            </a:r>
          </a:p>
          <a:p>
            <a:endParaRPr lang="en-GB" dirty="0"/>
          </a:p>
          <a:p>
            <a:r>
              <a:rPr lang="en-GB" dirty="0"/>
              <a:t>Rich (1976; 1986), </a:t>
            </a:r>
            <a:r>
              <a:rPr lang="en-GB" dirty="0" err="1"/>
              <a:t>Braidotti</a:t>
            </a:r>
            <a:r>
              <a:rPr lang="en-GB" dirty="0"/>
              <a:t> (1989; 1991) and Kirby</a:t>
            </a:r>
          </a:p>
          <a:p>
            <a:r>
              <a:rPr lang="en-GB" dirty="0"/>
              <a:t>(1992) are often read and cited as belonging in this category. They tend to take the</a:t>
            </a:r>
          </a:p>
          <a:p>
            <a:r>
              <a:rPr lang="en-GB" dirty="0"/>
              <a:t>biological/anatomical body that is popularly considered to be the `real' body as a starting</a:t>
            </a:r>
          </a:p>
          <a:p>
            <a:r>
              <a:rPr lang="en-GB" dirty="0"/>
              <a:t>point for their feminist analyses. In this way, essentialist feminists attempt to work with</a:t>
            </a:r>
          </a:p>
          <a:p>
            <a:r>
              <a:rPr lang="en-GB" dirty="0"/>
              <a:t>the body. They do not wish to erase it in the way that they claim constructionist feminists</a:t>
            </a:r>
            <a:r>
              <a:rPr lang="en-GB" baseline="0" dirty="0"/>
              <a:t> </a:t>
            </a:r>
            <a:r>
              <a:rPr lang="en-GB" dirty="0"/>
              <a:t>do they want to treat the body as something more than representation. Essentialist</a:t>
            </a:r>
            <a:r>
              <a:rPr lang="en-GB" baseline="0" dirty="0"/>
              <a:t> </a:t>
            </a:r>
            <a:r>
              <a:rPr lang="en-GB" dirty="0"/>
              <a:t>feminists argue that by erasing the `real' body constructionist feminists tend to reinforce</a:t>
            </a:r>
            <a:r>
              <a:rPr lang="en-GB" baseline="0" dirty="0"/>
              <a:t> </a:t>
            </a:r>
            <a:r>
              <a:rPr lang="en-GB" dirty="0"/>
              <a:t>masculinist discourses which also ignore the body (see Gallop, 1988; Kirby, 1992).</a:t>
            </a:r>
          </a:p>
          <a:p>
            <a:endParaRPr lang="en-GB" dirty="0"/>
          </a:p>
          <a:p>
            <a:r>
              <a:rPr lang="en-GB" dirty="0"/>
              <a:t>In adopting either an essentialist or a con-</a:t>
            </a:r>
            <a:r>
              <a:rPr lang="en-GB" dirty="0" err="1"/>
              <a:t>structionist</a:t>
            </a:r>
            <a:r>
              <a:rPr lang="en-GB" dirty="0"/>
              <a:t> approach, a binary distinction between sex and gender develops: between the</a:t>
            </a:r>
            <a:r>
              <a:rPr lang="en-GB" baseline="0" dirty="0"/>
              <a:t> </a:t>
            </a:r>
            <a:r>
              <a:rPr lang="en-GB" dirty="0" err="1"/>
              <a:t>brutely</a:t>
            </a:r>
            <a:r>
              <a:rPr lang="en-GB" dirty="0"/>
              <a:t> biological (sex) often considered by constructionists as being irrelevant to, and</a:t>
            </a:r>
            <a:r>
              <a:rPr lang="en-GB" baseline="0" dirty="0"/>
              <a:t> </a:t>
            </a:r>
            <a:r>
              <a:rPr lang="en-GB" dirty="0"/>
              <a:t>outside, an understanding of women's position in society, and the construction of</a:t>
            </a:r>
            <a:r>
              <a:rPr lang="en-GB" baseline="0" dirty="0"/>
              <a:t> </a:t>
            </a:r>
            <a:r>
              <a:rPr lang="en-GB" dirty="0"/>
              <a:t>feminine and masculine identity (gender). Theorists such as </a:t>
            </a:r>
            <a:r>
              <a:rPr lang="en-GB" dirty="0" err="1"/>
              <a:t>Gatens</a:t>
            </a:r>
            <a:r>
              <a:rPr lang="en-GB" dirty="0"/>
              <a:t> (1991a) have</a:t>
            </a:r>
            <a:r>
              <a:rPr lang="en-GB" baseline="0" dirty="0"/>
              <a:t> </a:t>
            </a:r>
            <a:r>
              <a:rPr lang="en-GB" dirty="0"/>
              <a:t>persuasively argued that the distinction between sex and gender (and therefore</a:t>
            </a:r>
            <a:r>
              <a:rPr lang="en-GB" baseline="0" dirty="0"/>
              <a:t> </a:t>
            </a:r>
            <a:r>
              <a:rPr lang="en-GB" dirty="0"/>
              <a:t>presumably between essentialist and constructionist positions) does not hold.</a:t>
            </a:r>
          </a:p>
        </p:txBody>
      </p:sp>
      <p:sp>
        <p:nvSpPr>
          <p:cNvPr id="4" name="Slide Number Placeholder 3"/>
          <p:cNvSpPr>
            <a:spLocks noGrp="1"/>
          </p:cNvSpPr>
          <p:nvPr>
            <p:ph type="sldNum" sz="quarter" idx="10"/>
          </p:nvPr>
        </p:nvSpPr>
        <p:spPr/>
        <p:txBody>
          <a:bodyPr/>
          <a:lstStyle/>
          <a:p>
            <a:fld id="{C536FD94-212D-478D-A2A3-7FC0D03686EE}" type="slidenum">
              <a:rPr lang="en-GB" smtClean="0"/>
              <a:pPr/>
              <a:t>3</a:t>
            </a:fld>
            <a:endParaRPr lang="en-GB"/>
          </a:p>
        </p:txBody>
      </p:sp>
    </p:spTree>
    <p:extLst>
      <p:ext uri="{BB962C8B-B14F-4D97-AF65-F5344CB8AC3E}">
        <p14:creationId xmlns:p14="http://schemas.microsoft.com/office/powerpoint/2010/main" xmlns="" val="3383377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5475" y="749300"/>
            <a:ext cx="1295400" cy="730250"/>
          </a:xfrm>
        </p:spPr>
      </p:sp>
      <p:sp>
        <p:nvSpPr>
          <p:cNvPr id="3" name="Notes Placeholder 2"/>
          <p:cNvSpPr>
            <a:spLocks noGrp="1"/>
          </p:cNvSpPr>
          <p:nvPr>
            <p:ph type="body" idx="1"/>
          </p:nvPr>
        </p:nvSpPr>
        <p:spPr>
          <a:xfrm>
            <a:off x="333471" y="1614930"/>
            <a:ext cx="5784437" cy="7070878"/>
          </a:xfrm>
        </p:spPr>
        <p:txBody>
          <a:bodyPr>
            <a:normAutofit fontScale="55000" lnSpcReduction="20000"/>
          </a:bodyPr>
          <a:lstStyle/>
          <a:p>
            <a:r>
              <a:rPr lang="en-GB" dirty="0"/>
              <a:t>Donald Trump signs anti-abortion executive order- surrounded by men of course ( Sullivan </a:t>
            </a:r>
            <a:r>
              <a:rPr lang="en-GB" dirty="0" err="1"/>
              <a:t>n.d</a:t>
            </a:r>
            <a:r>
              <a:rPr lang="en-GB" dirty="0"/>
              <a:t>)</a:t>
            </a:r>
          </a:p>
          <a:p>
            <a:r>
              <a:rPr lang="en-GB" dirty="0"/>
              <a:t>http://www.scarymommy.com/surrounded-by-men-donald-trump-signs-anti-abortion-executive-order/ </a:t>
            </a:r>
          </a:p>
          <a:p>
            <a:endParaRPr lang="en-GB" dirty="0"/>
          </a:p>
          <a:p>
            <a:r>
              <a:rPr lang="en-GB" dirty="0"/>
              <a:t>Donald Trump signs</a:t>
            </a:r>
            <a:r>
              <a:rPr lang="en-GB" baseline="0" dirty="0"/>
              <a:t> anti-abortion executive order defunding international planned parenthood (</a:t>
            </a:r>
            <a:r>
              <a:rPr lang="en-GB" baseline="0" dirty="0" err="1"/>
              <a:t>Radvan</a:t>
            </a:r>
            <a:r>
              <a:rPr lang="en-GB" baseline="0" dirty="0"/>
              <a:t> 2017)</a:t>
            </a:r>
          </a:p>
          <a:p>
            <a:r>
              <a:rPr lang="en-GB" dirty="0"/>
              <a:t>http://hollywoodlife.com/2017/01/23/donald-trump-signs-anti-abortion-executive-order-defunding-planned-parenthood/ </a:t>
            </a:r>
          </a:p>
          <a:p>
            <a:endParaRPr lang="en-GB" dirty="0"/>
          </a:p>
          <a:p>
            <a:r>
              <a:rPr lang="en-GB" dirty="0"/>
              <a:t>Quick question about this photo of POTUS signing away women’s reproductive rights:</a:t>
            </a:r>
            <a:r>
              <a:rPr lang="en-GB" baseline="0" dirty="0"/>
              <a:t> </a:t>
            </a:r>
            <a:r>
              <a:rPr lang="en-GB" dirty="0"/>
              <a:t>Anyone notice anything funny about this </a:t>
            </a:r>
            <a:r>
              <a:rPr lang="en-GB" dirty="0" err="1"/>
              <a:t>pic</a:t>
            </a:r>
            <a:r>
              <a:rPr lang="en-GB" dirty="0"/>
              <a:t>? </a:t>
            </a:r>
            <a:r>
              <a:rPr lang="en-GB" dirty="0" err="1"/>
              <a:t>Lmk</a:t>
            </a:r>
            <a:r>
              <a:rPr lang="en-GB" dirty="0"/>
              <a:t> (</a:t>
            </a:r>
            <a:r>
              <a:rPr lang="en-GB" dirty="0" err="1"/>
              <a:t>Lanigan</a:t>
            </a:r>
            <a:r>
              <a:rPr lang="en-GB" dirty="0"/>
              <a:t> 2017)</a:t>
            </a:r>
          </a:p>
          <a:p>
            <a:r>
              <a:rPr lang="en-GB" dirty="0"/>
              <a:t>https://babe.net/2017/01/24/quick-question-photo-potus-signing-away-womens-reproductive-rights-680</a:t>
            </a:r>
          </a:p>
          <a:p>
            <a:endParaRPr lang="en-GB" dirty="0"/>
          </a:p>
          <a:p>
            <a:r>
              <a:rPr lang="en-GB" sz="1200" b="0" i="0" kern="1200" dirty="0">
                <a:solidFill>
                  <a:schemeClr val="tx1"/>
                </a:solidFill>
                <a:effectLst/>
                <a:latin typeface="+mn-lt"/>
                <a:ea typeface="+mn-ea"/>
                <a:cs typeface="+mn-cs"/>
              </a:rPr>
              <a:t>1984</a:t>
            </a:r>
          </a:p>
          <a:p>
            <a:r>
              <a:rPr lang="en-GB" sz="1200" b="0" i="0" kern="1200" dirty="0">
                <a:solidFill>
                  <a:schemeClr val="tx1"/>
                </a:solidFill>
                <a:effectLst/>
                <a:latin typeface="+mn-lt"/>
                <a:ea typeface="+mn-ea"/>
                <a:cs typeface="+mn-cs"/>
              </a:rPr>
              <a:t>At a conference on population in Mexico, Ronald Reagan, the US president, introduces a new policy that prohibits any overseas organisation currently receiving US funding from obtaining money from other partners for work that involves abortion. The </a:t>
            </a:r>
            <a:r>
              <a:rPr lang="en-GB" sz="1200" b="0" i="0" u="none" strike="noStrike" kern="1200" dirty="0">
                <a:solidFill>
                  <a:schemeClr val="tx1"/>
                </a:solidFill>
                <a:effectLst/>
                <a:latin typeface="+mn-lt"/>
                <a:ea typeface="+mn-ea"/>
                <a:cs typeface="+mn-cs"/>
                <a:hlinkClick r:id="rId3"/>
              </a:rPr>
              <a:t>Mexico City policy</a:t>
            </a:r>
            <a:r>
              <a:rPr lang="en-GB" sz="1200" b="0" i="0" kern="1200" dirty="0">
                <a:solidFill>
                  <a:schemeClr val="tx1"/>
                </a:solidFill>
                <a:effectLst/>
                <a:latin typeface="+mn-lt"/>
                <a:ea typeface="+mn-ea"/>
                <a:cs typeface="+mn-cs"/>
              </a:rPr>
              <a:t>, otherwise known as the “</a:t>
            </a:r>
            <a:r>
              <a:rPr lang="en-GB" sz="1200" b="0" i="0" u="none" strike="noStrike" kern="1200" dirty="0">
                <a:solidFill>
                  <a:schemeClr val="tx1"/>
                </a:solidFill>
                <a:effectLst/>
                <a:latin typeface="+mn-lt"/>
                <a:ea typeface="+mn-ea"/>
                <a:cs typeface="+mn-cs"/>
                <a:hlinkClick r:id="rId4"/>
              </a:rPr>
              <a:t>global gag rule</a:t>
            </a:r>
            <a:r>
              <a:rPr lang="en-GB" sz="1200" b="0" i="0" kern="1200" dirty="0">
                <a:solidFill>
                  <a:schemeClr val="tx1"/>
                </a:solidFill>
                <a:effectLst/>
                <a:latin typeface="+mn-lt"/>
                <a:ea typeface="+mn-ea"/>
                <a:cs typeface="+mn-cs"/>
              </a:rPr>
              <a:t>”, follows restrictions on aid imposed under the </a:t>
            </a:r>
            <a:r>
              <a:rPr lang="en-GB" sz="1200" b="0" i="0" u="none" strike="noStrike" kern="1200" dirty="0">
                <a:solidFill>
                  <a:schemeClr val="tx1"/>
                </a:solidFill>
                <a:effectLst/>
                <a:latin typeface="+mn-lt"/>
                <a:ea typeface="+mn-ea"/>
                <a:cs typeface="+mn-cs"/>
                <a:hlinkClick r:id="rId5"/>
              </a:rPr>
              <a:t>Helms amendment</a:t>
            </a:r>
            <a:r>
              <a:rPr lang="en-GB" sz="1200" b="0" i="0" kern="1200" dirty="0">
                <a:solidFill>
                  <a:schemeClr val="tx1"/>
                </a:solidFill>
                <a:effectLst/>
                <a:latin typeface="+mn-lt"/>
                <a:ea typeface="+mn-ea"/>
                <a:cs typeface="+mn-cs"/>
              </a:rPr>
              <a:t>, passed in 1973. Helms banned the use of US aid for abortion as a form of family planning, but did allow organisations to source money from elsewhere for this purpose.</a:t>
            </a:r>
          </a:p>
          <a:p>
            <a:endParaRPr lang="en-GB" dirty="0"/>
          </a:p>
          <a:p>
            <a:r>
              <a:rPr lang="en-GB" sz="1200" b="0" i="0" kern="1200" dirty="0">
                <a:solidFill>
                  <a:schemeClr val="tx1"/>
                </a:solidFill>
                <a:effectLst/>
                <a:latin typeface="+mn-lt"/>
                <a:ea typeface="+mn-ea"/>
                <a:cs typeface="+mn-cs"/>
              </a:rPr>
              <a:t>1993</a:t>
            </a:r>
          </a:p>
          <a:p>
            <a:r>
              <a:rPr lang="en-GB" sz="1200" b="0" i="0" kern="1200" dirty="0">
                <a:solidFill>
                  <a:schemeClr val="tx1"/>
                </a:solidFill>
                <a:effectLst/>
                <a:latin typeface="+mn-lt"/>
                <a:ea typeface="+mn-ea"/>
                <a:cs typeface="+mn-cs"/>
              </a:rPr>
              <a:t>Bill Clinton becomes US president and rescinds the global gag rule. He also resumes funding to the UNFPA</a:t>
            </a:r>
            <a:r>
              <a:rPr lang="en-GB" sz="1200" b="0" i="0" kern="1200" dirty="0" smtClean="0">
                <a:solidFill>
                  <a:schemeClr val="tx1"/>
                </a:solidFill>
                <a:effectLst/>
                <a:latin typeface="+mn-lt"/>
                <a:ea typeface="+mn-ea"/>
                <a:cs typeface="+mn-cs"/>
              </a:rPr>
              <a:t>.</a:t>
            </a:r>
            <a:endParaRPr lang="en-GB" dirty="0"/>
          </a:p>
          <a:p>
            <a:r>
              <a:rPr lang="en-GB" dirty="0"/>
              <a:t>2001</a:t>
            </a:r>
          </a:p>
          <a:p>
            <a:r>
              <a:rPr lang="en-GB" sz="1200" b="0" i="0" kern="1200" dirty="0">
                <a:solidFill>
                  <a:schemeClr val="tx1"/>
                </a:solidFill>
                <a:effectLst/>
                <a:latin typeface="+mn-lt"/>
                <a:ea typeface="+mn-ea"/>
                <a:cs typeface="+mn-cs"/>
              </a:rPr>
              <a:t>George W Bush is sworn in as US president and reintroduces the global gag rule, </a:t>
            </a:r>
          </a:p>
          <a:p>
            <a:r>
              <a:rPr lang="en-GB" sz="1200" b="0" i="0" kern="1200" dirty="0">
                <a:solidFill>
                  <a:schemeClr val="tx1"/>
                </a:solidFill>
                <a:effectLst/>
                <a:latin typeface="+mn-lt"/>
                <a:ea typeface="+mn-ea"/>
                <a:cs typeface="+mn-cs"/>
              </a:rPr>
              <a:t>2009</a:t>
            </a:r>
          </a:p>
          <a:p>
            <a:r>
              <a:rPr lang="en-GB" sz="1200" b="0" i="0" kern="1200" dirty="0">
                <a:solidFill>
                  <a:schemeClr val="tx1"/>
                </a:solidFill>
                <a:effectLst/>
                <a:latin typeface="+mn-lt"/>
                <a:ea typeface="+mn-ea"/>
                <a:cs typeface="+mn-cs"/>
              </a:rPr>
              <a:t>The US president, Barack Obama, </a:t>
            </a:r>
            <a:r>
              <a:rPr lang="en-GB" sz="1200" b="0" i="0" u="none" strike="noStrike" kern="1200" dirty="0">
                <a:solidFill>
                  <a:schemeClr val="tx1"/>
                </a:solidFill>
                <a:effectLst/>
                <a:latin typeface="+mn-lt"/>
                <a:ea typeface="+mn-ea"/>
                <a:cs typeface="+mn-cs"/>
                <a:hlinkClick r:id="rId6"/>
              </a:rPr>
              <a:t>rescinds the global gag rule</a:t>
            </a:r>
            <a:r>
              <a:rPr lang="en-GB" sz="1200" b="0" i="0" kern="1200" dirty="0">
                <a:solidFill>
                  <a:schemeClr val="tx1"/>
                </a:solidFill>
                <a:effectLst/>
                <a:latin typeface="+mn-lt"/>
                <a:ea typeface="+mn-ea"/>
                <a:cs typeface="+mn-cs"/>
              </a:rPr>
              <a:t>. The World Health Organisation estimates that each year 47,000 women die from complications arising from unsafe abortion, which accounts for about 13% of all maternal deaths. Obama resumes funding for the UNFPA</a:t>
            </a:r>
            <a:r>
              <a:rPr lang="en-GB" sz="1200" b="0" i="0" kern="1200" dirty="0" smtClean="0">
                <a:solidFill>
                  <a:schemeClr val="tx1"/>
                </a:solidFill>
                <a:effectLst/>
                <a:latin typeface="+mn-lt"/>
                <a:ea typeface="+mn-ea"/>
                <a:cs typeface="+mn-cs"/>
              </a:rPr>
              <a:t>.</a:t>
            </a:r>
            <a:endParaRPr lang="en-GB" dirty="0"/>
          </a:p>
          <a:p>
            <a:r>
              <a:rPr lang="en-GB" sz="1200" b="0" i="0" kern="1200" dirty="0">
                <a:solidFill>
                  <a:schemeClr val="tx1"/>
                </a:solidFill>
                <a:effectLst/>
                <a:latin typeface="+mn-lt"/>
                <a:ea typeface="+mn-ea"/>
                <a:cs typeface="+mn-cs"/>
              </a:rPr>
              <a:t>2012</a:t>
            </a:r>
          </a:p>
          <a:p>
            <a:r>
              <a:rPr lang="en-GB" sz="1200" b="0" i="0" kern="1200" dirty="0">
                <a:solidFill>
                  <a:schemeClr val="tx1"/>
                </a:solidFill>
                <a:effectLst/>
                <a:latin typeface="+mn-lt"/>
                <a:ea typeface="+mn-ea"/>
                <a:cs typeface="+mn-cs"/>
              </a:rPr>
              <a:t>Donors pledge $2.6bn to increase access to family planning in 69 countries with the lowest prevalence rates. The </a:t>
            </a:r>
            <a:r>
              <a:rPr lang="en-GB" sz="1200" b="0" i="0" u="none" strike="noStrike" kern="1200" dirty="0">
                <a:solidFill>
                  <a:schemeClr val="tx1"/>
                </a:solidFill>
                <a:effectLst/>
                <a:latin typeface="+mn-lt"/>
                <a:ea typeface="+mn-ea"/>
                <a:cs typeface="+mn-cs"/>
                <a:hlinkClick r:id="rId7"/>
              </a:rPr>
              <a:t>FP2020 partnership is established</a:t>
            </a:r>
            <a:r>
              <a:rPr lang="en-GB" sz="1200" b="0" i="0" kern="1200" dirty="0">
                <a:solidFill>
                  <a:schemeClr val="tx1"/>
                </a:solidFill>
                <a:effectLst/>
                <a:latin typeface="+mn-lt"/>
                <a:ea typeface="+mn-ea"/>
                <a:cs typeface="+mn-cs"/>
              </a:rPr>
              <a:t> to accelerate and monitor progress. It aims to reach an additional 120 million women and girls by 2020.</a:t>
            </a:r>
          </a:p>
          <a:p>
            <a:r>
              <a:rPr lang="en-GB" sz="1200" b="0" i="0" kern="1200" dirty="0">
                <a:solidFill>
                  <a:schemeClr val="tx1"/>
                </a:solidFill>
                <a:effectLst/>
                <a:latin typeface="+mn-lt"/>
                <a:ea typeface="+mn-ea"/>
                <a:cs typeface="+mn-cs"/>
              </a:rPr>
              <a:t>Campaigners </a:t>
            </a:r>
            <a:r>
              <a:rPr lang="en-GB" sz="1200" b="0" i="0" u="none" strike="noStrike" kern="1200" dirty="0">
                <a:solidFill>
                  <a:schemeClr val="tx1"/>
                </a:solidFill>
                <a:effectLst/>
                <a:latin typeface="+mn-lt"/>
                <a:ea typeface="+mn-ea"/>
                <a:cs typeface="+mn-cs"/>
                <a:hlinkClick r:id="rId8"/>
              </a:rPr>
              <a:t>express anger</a:t>
            </a:r>
            <a:r>
              <a:rPr lang="en-GB" sz="1200" b="0" i="0" kern="1200" dirty="0">
                <a:solidFill>
                  <a:schemeClr val="tx1"/>
                </a:solidFill>
                <a:effectLst/>
                <a:latin typeface="+mn-lt"/>
                <a:ea typeface="+mn-ea"/>
                <a:cs typeface="+mn-cs"/>
              </a:rPr>
              <a:t> at the failure of the UN Commission on the Status of Women to adopt agreed conclusions, because of arguments over women’s reproductive rights. Each year, religious and conservative groups attempt to undermine negotiations at the annual forum.</a:t>
            </a:r>
          </a:p>
          <a:p>
            <a:r>
              <a:rPr lang="en-GB" sz="1200" b="0" i="0" kern="1200" dirty="0">
                <a:solidFill>
                  <a:schemeClr val="tx1"/>
                </a:solidFill>
                <a:effectLst/>
                <a:latin typeface="+mn-lt"/>
                <a:ea typeface="+mn-ea"/>
                <a:cs typeface="+mn-cs"/>
              </a:rPr>
              <a:t>The UN general assembly passes a resolution to </a:t>
            </a:r>
            <a:r>
              <a:rPr lang="en-GB" sz="1200" b="0" i="0" u="none" strike="noStrike" kern="1200" dirty="0">
                <a:solidFill>
                  <a:schemeClr val="tx1"/>
                </a:solidFill>
                <a:effectLst/>
                <a:latin typeface="+mn-lt"/>
                <a:ea typeface="+mn-ea"/>
                <a:cs typeface="+mn-cs"/>
                <a:hlinkClick r:id="rId9"/>
              </a:rPr>
              <a:t>ban female genital mutilation</a:t>
            </a:r>
            <a:r>
              <a:rPr lang="en-GB" sz="1200" b="0" i="0" kern="1200" dirty="0">
                <a:solidFill>
                  <a:schemeClr val="tx1"/>
                </a:solidFill>
                <a:effectLst/>
                <a:latin typeface="+mn-lt"/>
                <a:ea typeface="+mn-ea"/>
                <a:cs typeface="+mn-cs"/>
              </a:rPr>
              <a:t>. An estimated </a:t>
            </a:r>
            <a:r>
              <a:rPr lang="en-GB" sz="1200" b="0" i="0" u="none" strike="noStrike" kern="1200" dirty="0">
                <a:solidFill>
                  <a:schemeClr val="tx1"/>
                </a:solidFill>
                <a:effectLst/>
                <a:latin typeface="+mn-lt"/>
                <a:ea typeface="+mn-ea"/>
                <a:cs typeface="+mn-cs"/>
                <a:hlinkClick r:id="rId10"/>
              </a:rPr>
              <a:t>3 million girls are at risk</a:t>
            </a:r>
            <a:r>
              <a:rPr lang="en-GB" sz="1200" b="0" i="0" kern="1200" dirty="0">
                <a:solidFill>
                  <a:schemeClr val="tx1"/>
                </a:solidFill>
                <a:effectLst/>
                <a:latin typeface="+mn-lt"/>
                <a:ea typeface="+mn-ea"/>
                <a:cs typeface="+mn-cs"/>
              </a:rPr>
              <a:t> of being cut each year</a:t>
            </a:r>
            <a:r>
              <a:rPr lang="en-GB" sz="1200" b="0" i="0" kern="1200" dirty="0" smtClean="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2017</a:t>
            </a:r>
          </a:p>
          <a:p>
            <a:r>
              <a:rPr lang="en-GB" sz="1200" b="0" i="0" kern="1200" dirty="0">
                <a:solidFill>
                  <a:schemeClr val="tx1"/>
                </a:solidFill>
                <a:effectLst/>
                <a:latin typeface="+mn-lt"/>
                <a:ea typeface="+mn-ea"/>
                <a:cs typeface="+mn-cs"/>
              </a:rPr>
              <a:t>The US president, Donald Trump, </a:t>
            </a:r>
            <a:r>
              <a:rPr lang="en-GB" sz="1200" b="0" i="0" u="none" strike="noStrike" kern="1200" dirty="0">
                <a:solidFill>
                  <a:schemeClr val="tx1"/>
                </a:solidFill>
                <a:effectLst/>
                <a:latin typeface="+mn-lt"/>
                <a:ea typeface="+mn-ea"/>
                <a:cs typeface="+mn-cs"/>
                <a:hlinkClick r:id="rId11"/>
              </a:rPr>
              <a:t>reinstates the global gag rule</a:t>
            </a:r>
            <a:r>
              <a:rPr lang="en-GB" sz="1200" b="0" i="0" kern="1200" dirty="0">
                <a:solidFill>
                  <a:schemeClr val="tx1"/>
                </a:solidFill>
                <a:effectLst/>
                <a:latin typeface="+mn-lt"/>
                <a:ea typeface="+mn-ea"/>
                <a:cs typeface="+mn-cs"/>
              </a:rPr>
              <a:t> on his first full day in the White House, expanding the ban to include all health programmes, not just family planning. Women’s rights campaigners say the move will be devastating for women. And the US defunds the UNFPA. In his budget, Trump announces there will be no funding for international family planning. The US was previously the world’s largest bilateral donor for family planning.</a:t>
            </a:r>
          </a:p>
          <a:p>
            <a:r>
              <a:rPr lang="en-GB" sz="1200" b="0" i="0" kern="1200" dirty="0">
                <a:solidFill>
                  <a:schemeClr val="tx1"/>
                </a:solidFill>
                <a:effectLst/>
                <a:latin typeface="+mn-lt"/>
                <a:ea typeface="+mn-ea"/>
                <a:cs typeface="+mn-cs"/>
              </a:rPr>
              <a:t>Driven by the Dutch, other states and organisations like the Bill and Melinda Gates Foundation raise €181m to help plug the gap, as part of the </a:t>
            </a:r>
            <a:r>
              <a:rPr lang="en-GB" sz="1200" b="0" i="0" u="none" strike="noStrike" kern="1200" dirty="0">
                <a:solidFill>
                  <a:schemeClr val="tx1"/>
                </a:solidFill>
                <a:effectLst/>
                <a:latin typeface="+mn-lt"/>
                <a:ea typeface="+mn-ea"/>
                <a:cs typeface="+mn-cs"/>
                <a:hlinkClick r:id="rId12"/>
              </a:rPr>
              <a:t>She Decides campaign</a:t>
            </a:r>
            <a:r>
              <a:rPr lang="en-GB" sz="1200" b="0" i="0" kern="1200" dirty="0">
                <a:solidFill>
                  <a:schemeClr val="tx1"/>
                </a:solidFill>
                <a:effectLst/>
                <a:latin typeface="+mn-lt"/>
                <a:ea typeface="+mn-ea"/>
                <a:cs typeface="+mn-cs"/>
              </a:rPr>
              <a:t>. While the money raised is impressive, it is a small fraction of the $600m a year the US spends on family planning.</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The natural, logical conclusion to criminalization is that pregnant individuals become second-class citizens.</a:t>
            </a:r>
          </a:p>
          <a:p>
            <a:r>
              <a:rPr lang="en-GB" sz="1200" b="0" i="0" kern="1200" dirty="0">
                <a:solidFill>
                  <a:schemeClr val="tx1"/>
                </a:solidFill>
                <a:effectLst/>
                <a:latin typeface="+mn-lt"/>
                <a:ea typeface="+mn-ea"/>
                <a:cs typeface="+mn-cs"/>
              </a:rPr>
              <a:t>"For the entire 40 weeks of pregnancy a woman's every action, inaction, or decision could be the basis for a criminal charge of assault," </a:t>
            </a:r>
            <a:r>
              <a:rPr lang="en-GB" sz="1200" b="0" i="0" kern="1200" dirty="0" err="1">
                <a:solidFill>
                  <a:schemeClr val="tx1"/>
                </a:solidFill>
                <a:effectLst/>
                <a:latin typeface="+mn-lt"/>
                <a:ea typeface="+mn-ea"/>
                <a:cs typeface="+mn-cs"/>
              </a:rPr>
              <a:t>Yocca's</a:t>
            </a:r>
            <a:r>
              <a:rPr lang="en-GB" sz="1200" b="0" i="0" kern="1200" dirty="0">
                <a:solidFill>
                  <a:schemeClr val="tx1"/>
                </a:solidFill>
                <a:effectLst/>
                <a:latin typeface="+mn-lt"/>
                <a:ea typeface="+mn-ea"/>
                <a:cs typeface="+mn-cs"/>
              </a:rPr>
              <a:t> lawyers said. "The additional absurd, illogical, and unjust results that could spring from this interpretation are boundless."</a:t>
            </a:r>
          </a:p>
          <a:p>
            <a:pPr marL="171450" indent="-171450">
              <a:buFontTx/>
              <a:buChar char="-"/>
            </a:pPr>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This is a fear that Diaz-Tello of the SIA Legal Team shares. "What are we going to do if a pregnant woman is involved in a car crash or slips on an icy sidewalk or even picks up a heavy toddler?" she demanded. "Where do you draw that line? If the state can step in and punish people for the outcome of their pregnancy, and there is no logical place to draw it. The line becomes arbitrary. If somebody doesn't like the way a pregnant person is conducting themselves during a pregnancy, that could become a crime.“</a:t>
            </a:r>
          </a:p>
          <a:p>
            <a:pPr marL="0" indent="0">
              <a:buFontTx/>
              <a:buNone/>
            </a:pPr>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hundreds of anti-abortion laws have been passed since 2010, drastically reducing abortion access in large swaths of the South and Midwest by imposing burdensome restrictions and shutting down clinics. In these states, getting an abortion is not easy and may prove impossible for women of low economic means.</a:t>
            </a:r>
          </a:p>
          <a:p>
            <a:pPr marL="171450" indent="-171450">
              <a:buFontTx/>
              <a:buChar char="-"/>
            </a:pPr>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There are currently 27 states in the US that require women to wait a specific amount of time between mandatory </a:t>
            </a:r>
            <a:r>
              <a:rPr lang="en-GB" sz="1200" b="0" i="0" kern="1200" dirty="0" err="1">
                <a:solidFill>
                  <a:schemeClr val="tx1"/>
                </a:solidFill>
                <a:effectLst/>
                <a:latin typeface="+mn-lt"/>
                <a:ea typeface="+mn-ea"/>
                <a:cs typeface="+mn-cs"/>
              </a:rPr>
              <a:t>counseling</a:t>
            </a:r>
            <a:r>
              <a:rPr lang="en-GB" sz="1200" b="0" i="0" kern="1200" dirty="0">
                <a:solidFill>
                  <a:schemeClr val="tx1"/>
                </a:solidFill>
                <a:effectLst/>
                <a:latin typeface="+mn-lt"/>
                <a:ea typeface="+mn-ea"/>
                <a:cs typeface="+mn-cs"/>
              </a:rPr>
              <a:t> and the abortion procedure, </a:t>
            </a:r>
            <a:r>
              <a:rPr lang="en-GB" sz="1200" b="0" i="0" u="none" strike="noStrike" kern="1200" dirty="0">
                <a:solidFill>
                  <a:schemeClr val="tx1"/>
                </a:solidFill>
                <a:effectLst/>
                <a:latin typeface="+mn-lt"/>
                <a:ea typeface="+mn-ea"/>
                <a:cs typeface="+mn-cs"/>
                <a:hlinkClick r:id="rId13"/>
              </a:rPr>
              <a:t>according</a:t>
            </a:r>
            <a:r>
              <a:rPr lang="en-GB" sz="1200" b="0" i="0" kern="1200" dirty="0">
                <a:solidFill>
                  <a:schemeClr val="tx1"/>
                </a:solidFill>
                <a:effectLst/>
                <a:latin typeface="+mn-lt"/>
                <a:ea typeface="+mn-ea"/>
                <a:cs typeface="+mn-cs"/>
              </a:rPr>
              <a:t> to the Guttmacher Institute. The two-trip requirement, combined with the fact that </a:t>
            </a:r>
            <a:r>
              <a:rPr lang="en-GB" sz="1200" b="0" i="0" u="none" strike="noStrike" kern="1200" dirty="0">
                <a:solidFill>
                  <a:schemeClr val="tx1"/>
                </a:solidFill>
                <a:effectLst/>
                <a:latin typeface="+mn-lt"/>
                <a:ea typeface="+mn-ea"/>
                <a:cs typeface="+mn-cs"/>
                <a:hlinkClick r:id="rId14"/>
              </a:rPr>
              <a:t>90 percent of counties do not have abortion providers</a:t>
            </a:r>
            <a:r>
              <a:rPr lang="en-GB" sz="1200" b="0" i="0" kern="1200" dirty="0">
                <a:solidFill>
                  <a:schemeClr val="tx1"/>
                </a:solidFill>
                <a:effectLst/>
                <a:latin typeface="+mn-lt"/>
                <a:ea typeface="+mn-ea"/>
                <a:cs typeface="+mn-cs"/>
              </a:rPr>
              <a:t>, means that millions of women are forced to drive long distances twice just to access care, creating steep barriers for people without flexible work schedules, the capacity to get childcare, transportation options, and disposable income. And then there is the cost of the procedure. Early abortions start around $500 and get more expensive as pregnancy progresses. That's a lot of money, particularly if gas, hotel, and other travel costs are loaded on top.</a:t>
            </a:r>
          </a:p>
          <a:p>
            <a:pPr marL="171450" indent="-171450">
              <a:buFontTx/>
              <a:buChar char="-"/>
            </a:pPr>
            <a:endParaRPr lang="en-GB" sz="1200" b="0" i="0" kern="1200" dirty="0">
              <a:solidFill>
                <a:schemeClr val="tx1"/>
              </a:solidFill>
              <a:effectLst/>
              <a:latin typeface="+mn-lt"/>
              <a:ea typeface="+mn-ea"/>
              <a:cs typeface="+mn-cs"/>
            </a:endParaRPr>
          </a:p>
          <a:p>
            <a:r>
              <a:rPr lang="en-GB" sz="1200" b="0" i="0" kern="1200" dirty="0" err="1">
                <a:solidFill>
                  <a:schemeClr val="tx1"/>
                </a:solidFill>
                <a:effectLst/>
                <a:latin typeface="+mn-lt"/>
                <a:ea typeface="+mn-ea"/>
                <a:cs typeface="+mn-cs"/>
              </a:rPr>
              <a:t>sttate</a:t>
            </a:r>
            <a:r>
              <a:rPr lang="en-GB" sz="1200" b="0" i="0" kern="1200" dirty="0">
                <a:solidFill>
                  <a:schemeClr val="tx1"/>
                </a:solidFill>
                <a:effectLst/>
                <a:latin typeface="+mn-lt"/>
                <a:ea typeface="+mn-ea"/>
                <a:cs typeface="+mn-cs"/>
              </a:rPr>
              <a:t> laws differ, and only a handful of states have laws that explicitly prohibit self-induced abortion (some which predate </a:t>
            </a:r>
            <a:r>
              <a:rPr lang="en-GB" sz="1200" b="0" i="1" kern="1200" dirty="0">
                <a:solidFill>
                  <a:schemeClr val="tx1"/>
                </a:solidFill>
                <a:effectLst/>
                <a:latin typeface="+mn-lt"/>
                <a:ea typeface="+mn-ea"/>
                <a:cs typeface="+mn-cs"/>
              </a:rPr>
              <a:t>Roe</a:t>
            </a:r>
            <a:r>
              <a:rPr lang="en-GB" sz="1200" b="0" i="0" kern="1200" dirty="0">
                <a:solidFill>
                  <a:schemeClr val="tx1"/>
                </a:solidFill>
                <a:effectLst/>
                <a:latin typeface="+mn-lt"/>
                <a:ea typeface="+mn-ea"/>
                <a:cs typeface="+mn-cs"/>
              </a:rPr>
              <a:t>). As a result, prosecutors have brought a panoply of charges that were not meant to be applied in this way, including murder, manslaughter, neglect, feticide, aggravated assault, criminal abortion, procurement of a miscarriage, criminal recklessness, abuse of a corpse, and more. It's like prosecutors are throwing charges at the wall to see what sticks; there is great variability and little consistency in their legal strategies.</a:t>
            </a:r>
          </a:p>
          <a:p>
            <a:r>
              <a:rPr lang="en-GB" sz="1200" b="0" i="0" kern="1200" dirty="0">
                <a:solidFill>
                  <a:schemeClr val="tx1"/>
                </a:solidFill>
                <a:effectLst/>
                <a:latin typeface="+mn-lt"/>
                <a:ea typeface="+mn-ea"/>
                <a:cs typeface="+mn-cs"/>
              </a:rPr>
              <a:t>"We've seen very creative, egregious prosecutors taking laws and manipulating them far beyond their reading," Adams said.</a:t>
            </a:r>
          </a:p>
          <a:p>
            <a:pPr marL="171450" indent="-171450">
              <a:buFontTx/>
              <a:buChar char="-"/>
            </a:pPr>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 When women are criminalized for the outcomes of their pregnancies, wombs become crime scenes. When states monitor reproduction, women are dehumanized and relegated to baby carriers. When people are punished for the choices they make about their own bodies, including when to have children, they are not free. Incarceration is an agent of intimidation and fear, and women will die to avoid it.********************************</a:t>
            </a:r>
          </a:p>
          <a:p>
            <a:pPr marL="171450" indent="-171450">
              <a:buFontTx/>
              <a:buChar char="-"/>
            </a:pPr>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President-elect Donald Trump is </a:t>
            </a:r>
            <a:r>
              <a:rPr lang="en-GB" sz="1200" b="0" i="0" u="none" strike="noStrike" kern="1200" dirty="0">
                <a:solidFill>
                  <a:schemeClr val="tx1"/>
                </a:solidFill>
                <a:effectLst/>
                <a:latin typeface="+mn-lt"/>
                <a:ea typeface="+mn-ea"/>
                <a:cs typeface="+mn-cs"/>
                <a:hlinkClick r:id="rId15"/>
              </a:rPr>
              <a:t>on record</a:t>
            </a:r>
            <a:r>
              <a:rPr lang="en-GB" sz="1200" b="0" i="0" kern="1200" dirty="0">
                <a:solidFill>
                  <a:schemeClr val="tx1"/>
                </a:solidFill>
                <a:effectLst/>
                <a:latin typeface="+mn-lt"/>
                <a:ea typeface="+mn-ea"/>
                <a:cs typeface="+mn-cs"/>
              </a:rPr>
              <a:t> saying there would "have to be some form of punishment" for women who have abortions if the procedure were outlawed in the US. He later backtracked, but the sentiment is clear. His meaning lingers. </a:t>
            </a:r>
            <a:r>
              <a:rPr lang="en-GB" sz="1200" b="0" i="0" u="none" strike="noStrike" kern="1200" dirty="0">
                <a:solidFill>
                  <a:schemeClr val="tx1"/>
                </a:solidFill>
                <a:effectLst/>
                <a:latin typeface="+mn-lt"/>
                <a:ea typeface="+mn-ea"/>
                <a:cs typeface="+mn-cs"/>
                <a:hlinkClick r:id="rId16"/>
              </a:rPr>
              <a:t>A Glover Park Group survey</a:t>
            </a:r>
            <a:r>
              <a:rPr lang="en-GB" sz="1200" b="0" i="0" kern="1200" dirty="0">
                <a:solidFill>
                  <a:schemeClr val="tx1"/>
                </a:solidFill>
                <a:effectLst/>
                <a:latin typeface="+mn-lt"/>
                <a:ea typeface="+mn-ea"/>
                <a:cs typeface="+mn-cs"/>
              </a:rPr>
              <a:t> found that 39 percent of Trump voters think a woman seeking an abortion should be punished if the procedure is made illegal in America. In January, an Idaho lawmaker </a:t>
            </a:r>
            <a:r>
              <a:rPr lang="en-GB" sz="1200" b="0" i="0" u="none" strike="noStrike" kern="1200" dirty="0">
                <a:solidFill>
                  <a:schemeClr val="tx1"/>
                </a:solidFill>
                <a:effectLst/>
                <a:latin typeface="+mn-lt"/>
                <a:ea typeface="+mn-ea"/>
                <a:cs typeface="+mn-cs"/>
                <a:hlinkClick r:id="rId17"/>
              </a:rPr>
              <a:t>said</a:t>
            </a:r>
            <a:r>
              <a:rPr lang="en-GB" sz="1200" b="0" i="0" kern="1200" dirty="0">
                <a:solidFill>
                  <a:schemeClr val="tx1"/>
                </a:solidFill>
                <a:effectLst/>
                <a:latin typeface="+mn-lt"/>
                <a:ea typeface="+mn-ea"/>
                <a:cs typeface="+mn-cs"/>
              </a:rPr>
              <a:t> he planned to put forward a bill that would classify abortion as first-degree murder, for the mother as well as the provider.</a:t>
            </a:r>
          </a:p>
          <a:p>
            <a:pPr marL="171450" indent="-171450">
              <a:buFontTx/>
              <a:buChar char="-"/>
            </a:pPr>
            <a:endParaRPr lang="en-GB" sz="1200" b="0" i="0" kern="1200" dirty="0">
              <a:solidFill>
                <a:schemeClr val="tx1"/>
              </a:solidFill>
              <a:effectLst/>
              <a:latin typeface="+mn-lt"/>
              <a:ea typeface="+mn-ea"/>
              <a:cs typeface="+mn-cs"/>
            </a:endParaRPr>
          </a:p>
          <a:p>
            <a:pPr marL="171450" indent="-171450">
              <a:buFontTx/>
              <a:buChar cha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Whether or not the Trump administration manages to engineer the overthrow of </a:t>
            </a:r>
            <a:r>
              <a:rPr lang="en-GB" sz="1200" b="0" i="1" kern="1200" dirty="0">
                <a:solidFill>
                  <a:schemeClr val="tx1"/>
                </a:solidFill>
                <a:effectLst/>
                <a:latin typeface="+mn-lt"/>
                <a:ea typeface="+mn-ea"/>
                <a:cs typeface="+mn-cs"/>
              </a:rPr>
              <a:t>Roe v. Wade</a:t>
            </a:r>
            <a:r>
              <a:rPr lang="en-GB" sz="1200" b="0" i="0" kern="1200" dirty="0">
                <a:solidFill>
                  <a:schemeClr val="tx1"/>
                </a:solidFill>
                <a:effectLst/>
                <a:latin typeface="+mn-lt"/>
                <a:ea typeface="+mn-ea"/>
                <a:cs typeface="+mn-cs"/>
              </a:rPr>
              <a:t>, there is no doubt that under its reign, abortion will become harder to access. By defunding Planned Parenthood, by allowing Congress to pass laws that restrict abortion, and by filling lower courts with judges who will allow state lawmakers to get away with anti-choice legislation, abortion could quickly become an option available to only a privileged few.</a:t>
            </a:r>
          </a:p>
          <a:p>
            <a:pPr marL="171450" indent="-171450">
              <a:buFontTx/>
              <a:buChar char="-"/>
            </a:pPr>
            <a:endParaRPr lang="en-GB" sz="1200" b="0" i="0" kern="1200" dirty="0">
              <a:solidFill>
                <a:schemeClr val="tx1"/>
              </a:solidFill>
              <a:effectLst/>
              <a:latin typeface="+mn-lt"/>
              <a:ea typeface="+mn-ea"/>
              <a:cs typeface="+mn-cs"/>
            </a:endParaRPr>
          </a:p>
          <a:p>
            <a:pPr marL="171450" indent="-171450">
              <a:buFontTx/>
              <a:buChar char="-"/>
            </a:pPr>
            <a:endParaRPr lang="en-GB" sz="1200" b="0" i="0" kern="1200" dirty="0">
              <a:solidFill>
                <a:schemeClr val="tx1"/>
              </a:solidFill>
              <a:effectLst/>
              <a:latin typeface="+mn-lt"/>
              <a:ea typeface="+mn-ea"/>
              <a:cs typeface="+mn-cs"/>
            </a:endParaRPr>
          </a:p>
          <a:p>
            <a:pPr marL="171450" indent="-171450">
              <a:buFontTx/>
              <a:buChar char="-"/>
            </a:pPr>
            <a:endParaRPr lang="en-GB" sz="1200" b="0" i="0" kern="1200" dirty="0">
              <a:solidFill>
                <a:schemeClr val="tx1"/>
              </a:solidFill>
              <a:effectLst/>
              <a:latin typeface="+mn-lt"/>
              <a:ea typeface="+mn-ea"/>
              <a:cs typeface="+mn-cs"/>
            </a:endParaRP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1241425"/>
            <a:ext cx="4035425" cy="2270125"/>
          </a:xfrm>
        </p:spPr>
      </p:sp>
      <p:sp>
        <p:nvSpPr>
          <p:cNvPr id="3" name="Notes Placeholder 2"/>
          <p:cNvSpPr>
            <a:spLocks noGrp="1"/>
          </p:cNvSpPr>
          <p:nvPr>
            <p:ph type="body" idx="1"/>
          </p:nvPr>
        </p:nvSpPr>
        <p:spPr>
          <a:xfrm>
            <a:off x="679768" y="3526179"/>
            <a:ext cx="5438140" cy="5159630"/>
          </a:xfrm>
        </p:spPr>
        <p:txBody>
          <a:bodyPr>
            <a:normAutofit fontScale="92500" lnSpcReduction="20000"/>
          </a:bodyPr>
          <a:lstStyle/>
          <a:p>
            <a:r>
              <a:rPr lang="en-GB" sz="1200" b="0" i="0" kern="1200" dirty="0" smtClean="0">
                <a:solidFill>
                  <a:schemeClr val="tx1"/>
                </a:solidFill>
                <a:latin typeface="+mn-lt"/>
                <a:ea typeface="+mn-ea"/>
                <a:cs typeface="+mn-cs"/>
              </a:rPr>
              <a:t>Boots has apologised for the way it responded to a campaign calling for it to reduce the price of emergency contraception, which it sells for almost £30 per pill.</a:t>
            </a:r>
          </a:p>
          <a:p>
            <a:r>
              <a:rPr lang="en-GB" sz="1200" b="0" i="0" kern="1200" dirty="0" smtClean="0">
                <a:solidFill>
                  <a:schemeClr val="tx1"/>
                </a:solidFill>
                <a:latin typeface="+mn-lt"/>
                <a:ea typeface="+mn-ea"/>
                <a:cs typeface="+mn-cs"/>
              </a:rPr>
              <a:t>The high street chemist was criticised after refusing to cut the cost of the morning-after pill. It told the British Pregnancy Advisory Service (BPAS) this week that making emergency contraception cheaper may mean it is "misused or overused".</a:t>
            </a:r>
          </a:p>
          <a:p>
            <a:r>
              <a:rPr lang="en-GB" sz="1200" b="0" i="0" kern="1200" dirty="0" smtClean="0">
                <a:solidFill>
                  <a:schemeClr val="tx1"/>
                </a:solidFill>
                <a:latin typeface="+mn-lt"/>
                <a:ea typeface="+mn-ea"/>
                <a:cs typeface="+mn-cs"/>
              </a:rPr>
              <a:t>The apology, made late on Friday night, came after the women's parliamentary Labour party (PLP) had written to Boots' chief pharmacist to express "deep concern" about the company's refusal to lower the price of emergency contraception.</a:t>
            </a:r>
          </a:p>
          <a:p>
            <a:r>
              <a:rPr lang="en-GB" sz="1200" b="0" i="0" kern="1200" dirty="0" smtClean="0">
                <a:solidFill>
                  <a:schemeClr val="tx1"/>
                </a:solidFill>
                <a:latin typeface="+mn-lt"/>
                <a:ea typeface="+mn-ea"/>
                <a:cs typeface="+mn-cs"/>
              </a:rPr>
              <a:t>It also came after people took to social media and </a:t>
            </a:r>
            <a:r>
              <a:rPr lang="en-GB" sz="1200" b="0" i="0" u="sng" kern="1200" dirty="0" smtClean="0">
                <a:solidFill>
                  <a:schemeClr val="tx1"/>
                </a:solidFill>
                <a:latin typeface="+mn-lt"/>
                <a:ea typeface="+mn-ea"/>
                <a:cs typeface="+mn-cs"/>
                <a:hlinkClick r:id="rId3"/>
              </a:rPr>
              <a:t>called for a Boots boycott</a:t>
            </a:r>
            <a:r>
              <a:rPr lang="en-GB" sz="1200" b="0" i="0" kern="1200" dirty="0" smtClean="0">
                <a:solidFill>
                  <a:schemeClr val="tx1"/>
                </a:solidFill>
                <a:latin typeface="+mn-lt"/>
                <a:ea typeface="+mn-ea"/>
                <a:cs typeface="+mn-cs"/>
              </a:rPr>
              <a:t>, with campaigners saying the company's comments were insulting and sexist. Dr Sue Black, a UK government advisor, wrote on Twitter: "Disgraceful behaviour by </a:t>
            </a:r>
            <a:r>
              <a:rPr lang="en-GB" sz="1200" b="0" i="0" u="none" strike="noStrike" kern="1200" dirty="0" smtClean="0">
                <a:solidFill>
                  <a:schemeClr val="tx1"/>
                </a:solidFill>
                <a:latin typeface="+mn-lt"/>
                <a:ea typeface="+mn-ea"/>
                <a:cs typeface="+mn-cs"/>
                <a:hlinkClick r:id="rId4"/>
              </a:rPr>
              <a:t>@</a:t>
            </a:r>
            <a:r>
              <a:rPr lang="en-GB" sz="1200" b="0" i="0" u="none" strike="noStrike" kern="1200" dirty="0" err="1" smtClean="0">
                <a:solidFill>
                  <a:schemeClr val="tx1"/>
                </a:solidFill>
                <a:latin typeface="+mn-lt"/>
                <a:ea typeface="+mn-ea"/>
                <a:cs typeface="+mn-cs"/>
                <a:hlinkClick r:id="rId4"/>
              </a:rPr>
              <a:t>BootsUK</a:t>
            </a:r>
            <a:r>
              <a:rPr lang="en-GB" sz="1200" b="0" i="0" kern="1200" dirty="0" smtClean="0">
                <a:solidFill>
                  <a:schemeClr val="tx1"/>
                </a:solidFill>
                <a:latin typeface="+mn-lt"/>
                <a:ea typeface="+mn-ea"/>
                <a:cs typeface="+mn-cs"/>
              </a:rPr>
              <a:t> please consider boycotting, I will be."</a:t>
            </a:r>
          </a:p>
          <a:p>
            <a:endParaRPr lang="en-GB" dirty="0" smtClean="0"/>
          </a:p>
          <a:p>
            <a:endParaRPr lang="en-GB" dirty="0" smtClean="0"/>
          </a:p>
          <a:p>
            <a:r>
              <a:rPr lang="en-GB" dirty="0" smtClean="0"/>
              <a:t>We trust women-</a:t>
            </a:r>
            <a:r>
              <a:rPr lang="en-GB" baseline="0" dirty="0" smtClean="0"/>
              <a:t> the case for decriminalising abortion: </a:t>
            </a:r>
            <a:r>
              <a:rPr lang="en-GB" sz="1200" b="0" i="0" kern="1200" dirty="0" smtClean="0">
                <a:solidFill>
                  <a:schemeClr val="tx1"/>
                </a:solidFill>
                <a:latin typeface="+mn-lt"/>
                <a:ea typeface="+mn-ea"/>
                <a:cs typeface="+mn-cs"/>
              </a:rPr>
              <a:t>The 1861 Offences Against the Person Act (OAPA) criminalised abortion and threatened women with life imprisonment for ending a pregnancy. This cruel law is still in force today. The 1967 Abortion Act did not replace the OAPA or decriminalise abortion, but stipulated specific circumstances where women and their doctors would not be prosecuted. While often seen as a triumph of the women’s movement, the Act was in fact introduced in response to the huge public health problem of backstreet abortions. It placed decision-making on abortion firmly in the hands of the medical profession – not women. Now is the time to trust women. Here are 5 reasons why we should take abortion out of the criminal law and regulate it like other women’s healthcare procedures.</a:t>
            </a:r>
          </a:p>
          <a:p>
            <a:endParaRPr lang="en-GB" sz="1200" b="0" i="0" kern="1200" dirty="0" smtClean="0">
              <a:solidFill>
                <a:schemeClr val="tx1"/>
              </a:solidFill>
              <a:latin typeface="+mn-lt"/>
              <a:ea typeface="+mn-ea"/>
              <a:cs typeface="+mn-cs"/>
            </a:endParaRPr>
          </a:p>
          <a:p>
            <a:pPr marL="228600" indent="-228600">
              <a:buAutoNum type="arabicPeriod"/>
            </a:pPr>
            <a:r>
              <a:rPr lang="en-GB" sz="1200" b="0" i="0" kern="1200" dirty="0" smtClean="0">
                <a:solidFill>
                  <a:schemeClr val="tx1"/>
                </a:solidFill>
                <a:latin typeface="+mn-lt"/>
                <a:ea typeface="+mn-ea"/>
                <a:cs typeface="+mn-cs"/>
              </a:rPr>
              <a:t>It is unacceptable that women across the</a:t>
            </a:r>
            <a:r>
              <a:rPr lang="en-GB" sz="1200" b="0" i="0" kern="1200" baseline="0" dirty="0" smtClean="0">
                <a:solidFill>
                  <a:schemeClr val="tx1"/>
                </a:solidFill>
                <a:latin typeface="+mn-lt"/>
                <a:ea typeface="+mn-ea"/>
                <a:cs typeface="+mn-cs"/>
              </a:rPr>
              <a:t> UK are risking prosecution for ending a pregnancy</a:t>
            </a:r>
          </a:p>
          <a:p>
            <a:pPr marL="228600" indent="-228600">
              <a:buAutoNum type="arabicPeriod"/>
            </a:pPr>
            <a:r>
              <a:rPr lang="en-GB" sz="1200" b="0" i="0" kern="1200" baseline="0" dirty="0" smtClean="0">
                <a:solidFill>
                  <a:schemeClr val="tx1"/>
                </a:solidFill>
                <a:latin typeface="+mn-lt"/>
                <a:ea typeface="+mn-ea"/>
                <a:cs typeface="+mn-cs"/>
              </a:rPr>
              <a:t>The threat of prosecution puts doctors off training in this field and providing care</a:t>
            </a:r>
          </a:p>
          <a:p>
            <a:pPr marL="228600" indent="-228600">
              <a:buAutoNum type="arabicPeriod"/>
            </a:pPr>
            <a:r>
              <a:rPr lang="en-GB" sz="1200" b="0" i="0" kern="1200" baseline="0" dirty="0" smtClean="0">
                <a:solidFill>
                  <a:schemeClr val="tx1"/>
                </a:solidFill>
                <a:latin typeface="+mn-lt"/>
                <a:ea typeface="+mn-ea"/>
                <a:cs typeface="+mn-cs"/>
              </a:rPr>
              <a:t>The 1967 abortion act is preventing the best medical care</a:t>
            </a:r>
          </a:p>
          <a:p>
            <a:pPr marL="228600" indent="-228600">
              <a:buAutoNum type="arabicPeriod"/>
            </a:pPr>
            <a:r>
              <a:rPr lang="en-GB" sz="1200" b="0" i="0" kern="1200" baseline="0" dirty="0" smtClean="0">
                <a:solidFill>
                  <a:schemeClr val="tx1"/>
                </a:solidFill>
                <a:latin typeface="+mn-lt"/>
                <a:ea typeface="+mn-ea"/>
                <a:cs typeface="+mn-cs"/>
              </a:rPr>
              <a:t>There is no evidence that de-criminalisation would lead to an increase in the rate of abortion nor numbers of later abortions</a:t>
            </a:r>
          </a:p>
          <a:p>
            <a:pPr marL="228600" indent="-228600">
              <a:buAutoNum type="arabicPeriod"/>
            </a:pPr>
            <a:r>
              <a:rPr lang="en-GB" sz="1200" b="0" i="0" kern="1200" baseline="0" dirty="0" smtClean="0">
                <a:solidFill>
                  <a:schemeClr val="tx1"/>
                </a:solidFill>
                <a:latin typeface="+mn-lt"/>
                <a:ea typeface="+mn-ea"/>
                <a:cs typeface="+mn-cs"/>
              </a:rPr>
              <a:t>Public opinion does not support the current law</a:t>
            </a:r>
          </a:p>
          <a:p>
            <a:pPr marL="228600" indent="-228600">
              <a:buAutoNum type="arabicPeriod"/>
            </a:pPr>
            <a:endParaRPr lang="en-GB" sz="1200" b="0" i="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39D4A3B-3FF6-4801-8087-036DAC8C6D75}"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err="1"/>
              <a:t>i.e</a:t>
            </a:r>
            <a:r>
              <a:rPr lang="en-GB" dirty="0"/>
              <a:t> women should not be reduced to their ‘biological destiny’- they are more than just their reproductive parts. </a:t>
            </a:r>
          </a:p>
          <a:p>
            <a:pPr marL="228600" indent="-228600">
              <a:buAutoNum type="arabicPeriod"/>
            </a:pPr>
            <a:r>
              <a:rPr lang="en-GB" dirty="0"/>
              <a:t>The press often </a:t>
            </a:r>
            <a:r>
              <a:rPr lang="en-GB" dirty="0" err="1"/>
              <a:t>pitt</a:t>
            </a:r>
            <a:r>
              <a:rPr lang="en-GB" dirty="0"/>
              <a:t> women against each other to show how ‘emotive’ the topic is. – there is also the idea that women are ‘subject to their emotions when pregnant and therefore  unable to be capable of rational decision- making. </a:t>
            </a:r>
          </a:p>
        </p:txBody>
      </p:sp>
      <p:sp>
        <p:nvSpPr>
          <p:cNvPr id="4" name="Slide Number Placeholder 3"/>
          <p:cNvSpPr>
            <a:spLocks noGrp="1"/>
          </p:cNvSpPr>
          <p:nvPr>
            <p:ph type="sldNum" sz="quarter" idx="10"/>
          </p:nvPr>
        </p:nvSpPr>
        <p:spPr/>
        <p:txBody>
          <a:bodyPr/>
          <a:lstStyle/>
          <a:p>
            <a:fld id="{B39D4A3B-3FF6-4801-8087-036DAC8C6D75}" type="slidenum">
              <a:rPr lang="en-GB" smtClean="0"/>
              <a:pPr/>
              <a:t>33</a:t>
            </a:fld>
            <a:endParaRPr lang="en-GB"/>
          </a:p>
        </p:txBody>
      </p:sp>
    </p:spTree>
    <p:extLst>
      <p:ext uri="{BB962C8B-B14F-4D97-AF65-F5344CB8AC3E}">
        <p14:creationId xmlns:p14="http://schemas.microsoft.com/office/powerpoint/2010/main" xmlns="" val="2406623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Connect to Donald Trump’s signing of the bill to further restrict planned parenthood funding – </a:t>
            </a:r>
            <a:r>
              <a:rPr lang="en-GB" dirty="0" err="1"/>
              <a:t>i.e</a:t>
            </a:r>
            <a:r>
              <a:rPr lang="en-GB" dirty="0"/>
              <a:t> a women’s issue that is being decided by men. </a:t>
            </a:r>
          </a:p>
          <a:p>
            <a:endParaRPr lang="en-GB" dirty="0"/>
          </a:p>
          <a:p>
            <a:r>
              <a:rPr lang="en-GB" dirty="0"/>
              <a:t>4. Notion of punishment for being reckless with their bodies- </a:t>
            </a:r>
            <a:r>
              <a:rPr lang="en-GB" dirty="0" err="1"/>
              <a:t>i.e</a:t>
            </a:r>
            <a:r>
              <a:rPr lang="en-GB" dirty="0"/>
              <a:t> having ‘unprotected sex should </a:t>
            </a:r>
            <a:r>
              <a:rPr lang="en-GB"/>
              <a:t>have consequences’. </a:t>
            </a:r>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34</a:t>
            </a:fld>
            <a:endParaRPr lang="en-GB"/>
          </a:p>
        </p:txBody>
      </p:sp>
    </p:spTree>
    <p:extLst>
      <p:ext uri="{BB962C8B-B14F-4D97-AF65-F5344CB8AC3E}">
        <p14:creationId xmlns:p14="http://schemas.microsoft.com/office/powerpoint/2010/main" xmlns="" val="931357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this quote shows how activists thought that current legislation  was about social and political control- </a:t>
            </a:r>
            <a:r>
              <a:rPr lang="en-GB" dirty="0" err="1"/>
              <a:t>i.e</a:t>
            </a:r>
            <a:r>
              <a:rPr lang="en-GB" dirty="0"/>
              <a:t> that decisions should be taken out of a woman’s hands as she is unable to make the ‘right’ choice. Further, this participant kept referring to the ‘gender issue’ with the focus on ideas that sexism was inherent throughout all of these discussions.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35</a:t>
            </a:fld>
            <a:endParaRPr lang="en-GB"/>
          </a:p>
        </p:txBody>
      </p:sp>
    </p:spTree>
    <p:extLst>
      <p:ext uri="{BB962C8B-B14F-4D97-AF65-F5344CB8AC3E}">
        <p14:creationId xmlns:p14="http://schemas.microsoft.com/office/powerpoint/2010/main" xmlns="" val="3534108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 quote shows that there is a lack of understanding about the decision-making process and how much women need to be able to make a choice that is best for them. </a:t>
            </a:r>
          </a:p>
          <a:p>
            <a:pPr marL="171450" indent="-171450">
              <a:buFontTx/>
              <a:buChar char="-"/>
            </a:pPr>
            <a:r>
              <a:rPr lang="en-GB" dirty="0"/>
              <a:t>This is also tied to the idea that all women WANT to be mothers associated with the idea of the ‘motherland’ and seeing women as ‘reproducers of the nation’. </a:t>
            </a:r>
          </a:p>
          <a:p>
            <a:pPr marL="171450" indent="-171450">
              <a:buFontTx/>
              <a:buChar char="-"/>
            </a:pPr>
            <a:endParaRPr lang="en-GB" dirty="0"/>
          </a:p>
          <a:p>
            <a:pPr marL="0" indent="0">
              <a:buFontTx/>
              <a:buNone/>
            </a:pPr>
            <a:r>
              <a:rPr lang="en-GB" dirty="0"/>
              <a:t>7.1 the scary prospect that ‘men out there’ decide what women in their everyday lives can do</a:t>
            </a:r>
          </a:p>
          <a:p>
            <a:pPr marL="171450" indent="-171450">
              <a:buFontTx/>
              <a:buChar char="-"/>
            </a:pPr>
            <a:endParaRPr lang="en-GB" dirty="0"/>
          </a:p>
          <a:p>
            <a:pPr marL="171450" indent="-171450">
              <a:buFontTx/>
              <a:buChar char="-"/>
            </a:pPr>
            <a:endParaRPr lang="en-GB" dirty="0"/>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36</a:t>
            </a:fld>
            <a:endParaRPr lang="en-GB"/>
          </a:p>
        </p:txBody>
      </p:sp>
    </p:spTree>
    <p:extLst>
      <p:ext uri="{BB962C8B-B14F-4D97-AF65-F5344CB8AC3E}">
        <p14:creationId xmlns:p14="http://schemas.microsoft.com/office/powerpoint/2010/main" xmlns="" val="1862522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the ‘calm down dear’ reference from David Cameron-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the idea of the feminist has become dirty and tainted somehow so that its no longer ok to say that you ascribe to this way of thinking. </a:t>
            </a:r>
          </a:p>
          <a:p>
            <a:endParaRPr lang="en-GB" dirty="0"/>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37</a:t>
            </a:fld>
            <a:endParaRPr lang="en-GB"/>
          </a:p>
        </p:txBody>
      </p:sp>
    </p:spTree>
    <p:extLst>
      <p:ext uri="{BB962C8B-B14F-4D97-AF65-F5344CB8AC3E}">
        <p14:creationId xmlns:p14="http://schemas.microsoft.com/office/powerpoint/2010/main" xmlns="" val="1225062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here you can see the equation of femininity with motherhood- to be a woman IS to be a mother. This calls into question the notion of femininity itself and what it means- what are the associated traits/ characteristics and how did this get written into everyday language as well as our political system? STEREOTYPES and stereotyping are a form of social control and categorisation that essentially ‘keeps order’- in terms of race, religion, ethnicity, sexuality and gender- isn’t it time to break down these assumptions and stereotypical ideas</a:t>
            </a:r>
          </a:p>
          <a:p>
            <a:endParaRPr lang="en-GB" dirty="0"/>
          </a:p>
          <a:p>
            <a:r>
              <a:rPr lang="en-GB" dirty="0"/>
              <a:t>8.1 – this is really interesting- the fear that women are being free and sexually liberated- what are the consequences of this for women in </a:t>
            </a:r>
            <a:r>
              <a:rPr lang="en-GB"/>
              <a:t>the future? </a:t>
            </a:r>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38</a:t>
            </a:fld>
            <a:endParaRPr lang="en-GB"/>
          </a:p>
        </p:txBody>
      </p:sp>
    </p:spTree>
    <p:extLst>
      <p:ext uri="{BB962C8B-B14F-4D97-AF65-F5344CB8AC3E}">
        <p14:creationId xmlns:p14="http://schemas.microsoft.com/office/powerpoint/2010/main" xmlns="" val="19154641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39D4A3B-3FF6-4801-8087-036DAC8C6D75}" type="slidenum">
              <a:rPr lang="en-GB" smtClean="0"/>
              <a:pPr/>
              <a:t>39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39D4A3B-3FF6-4801-8087-036DAC8C6D75}" type="slidenum">
              <a:rPr lang="en-GB" smtClean="0"/>
              <a:pPr/>
              <a:t>4</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https://www.fawcettsociety.org.uk/news/fawcett-issues-joint-letter-theresa-may-dup-abortion-rights </a:t>
            </a:r>
          </a:p>
          <a:p>
            <a:endParaRPr lang="en-GB" dirty="0"/>
          </a:p>
          <a:p>
            <a:r>
              <a:rPr lang="en-GB" dirty="0"/>
              <a:t>On the Tory/ DUP deal</a:t>
            </a:r>
          </a:p>
          <a:p>
            <a:r>
              <a:rPr lang="en-GB" dirty="0"/>
              <a:t>http://www.reuters.com/article/us-britain-election-dates-factbox-idUSKBN1920SU?mod=related&amp;channelName=worldNews </a:t>
            </a:r>
          </a:p>
        </p:txBody>
      </p:sp>
      <p:sp>
        <p:nvSpPr>
          <p:cNvPr id="4" name="Slide Number Placeholder 3"/>
          <p:cNvSpPr>
            <a:spLocks noGrp="1"/>
          </p:cNvSpPr>
          <p:nvPr>
            <p:ph type="sldNum" sz="quarter" idx="10"/>
          </p:nvPr>
        </p:nvSpPr>
        <p:spPr/>
        <p:txBody>
          <a:bodyPr/>
          <a:lstStyle/>
          <a:p>
            <a:fld id="{B39D4A3B-3FF6-4801-8087-036DAC8C6D75}" type="slidenum">
              <a:rPr lang="en-GB" smtClean="0"/>
              <a:pPr/>
              <a:t>40</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Bodily rights</a:t>
            </a:r>
          </a:p>
          <a:p>
            <a:r>
              <a:rPr lang="en-GB" dirty="0"/>
              <a:t>Many people regard the right to control one's own body as a key moral right. If women are not allowed to abort an unwanted foetus they are deprived of this right.</a:t>
            </a:r>
          </a:p>
          <a:p>
            <a:r>
              <a:rPr lang="en-GB" dirty="0"/>
              <a:t>The simplest form of the women's rights argument in favour of abortion goes like this:</a:t>
            </a:r>
          </a:p>
          <a:p>
            <a:r>
              <a:rPr lang="en-GB" dirty="0"/>
              <a:t>a woman has the right to decide what she can and can't do with her body</a:t>
            </a:r>
          </a:p>
          <a:p>
            <a:r>
              <a:rPr lang="en-GB" dirty="0"/>
              <a:t>the foetus exists inside a woman's body</a:t>
            </a:r>
          </a:p>
          <a:p>
            <a:r>
              <a:rPr lang="en-GB" dirty="0"/>
              <a:t>a woman has the right to decide whether the foetus remains in her body</a:t>
            </a:r>
          </a:p>
          <a:p>
            <a:r>
              <a:rPr lang="en-GB" dirty="0"/>
              <a:t>therefore a pregnant woman has the right to abort the foetus</a:t>
            </a:r>
          </a:p>
          <a:p>
            <a:r>
              <a:rPr lang="en-GB" dirty="0"/>
              <a:t>The issue brings many ideas about human rights into brutally sharp focus.</a:t>
            </a:r>
          </a:p>
          <a:p>
            <a:r>
              <a:rPr lang="en-GB" dirty="0"/>
              <a:t>every human being has the right to own their own body</a:t>
            </a:r>
          </a:p>
          <a:p>
            <a:r>
              <a:rPr lang="en-GB" dirty="0"/>
              <a:t>a foetus is part of a woman's body</a:t>
            </a:r>
          </a:p>
          <a:p>
            <a:r>
              <a:rPr lang="en-GB" dirty="0"/>
              <a:t>therefore that woman has the right to abort a foetus they are carrying</a:t>
            </a:r>
          </a:p>
          <a:p>
            <a:endParaRPr lang="en-GB" dirty="0"/>
          </a:p>
        </p:txBody>
      </p:sp>
      <p:sp>
        <p:nvSpPr>
          <p:cNvPr id="4" name="Slide Number Placeholder 3"/>
          <p:cNvSpPr>
            <a:spLocks noGrp="1"/>
          </p:cNvSpPr>
          <p:nvPr>
            <p:ph type="sldNum" sz="quarter" idx="10"/>
          </p:nvPr>
        </p:nvSpPr>
        <p:spPr/>
        <p:txBody>
          <a:bodyPr/>
          <a:lstStyle/>
          <a:p>
            <a:fld id="{C536FD94-212D-478D-A2A3-7FC0D03686EE}" type="slidenum">
              <a:rPr lang="en-GB" smtClean="0"/>
              <a:pPr/>
              <a:t>41</a:t>
            </a:fld>
            <a:endParaRPr lang="en-GB"/>
          </a:p>
        </p:txBody>
      </p:sp>
    </p:spTree>
    <p:extLst>
      <p:ext uri="{BB962C8B-B14F-4D97-AF65-F5344CB8AC3E}">
        <p14:creationId xmlns:p14="http://schemas.microsoft.com/office/powerpoint/2010/main" xmlns="" val="2766856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2450" y="1241425"/>
            <a:ext cx="2954338" cy="1662113"/>
          </a:xfrm>
        </p:spPr>
      </p:sp>
      <p:sp>
        <p:nvSpPr>
          <p:cNvPr id="3" name="Notes Placeholder 2"/>
          <p:cNvSpPr>
            <a:spLocks noGrp="1"/>
          </p:cNvSpPr>
          <p:nvPr>
            <p:ph type="body" idx="1"/>
          </p:nvPr>
        </p:nvSpPr>
        <p:spPr>
          <a:xfrm>
            <a:off x="679768" y="3170599"/>
            <a:ext cx="5438140" cy="5515210"/>
          </a:xfrm>
        </p:spPr>
        <p:txBody>
          <a:bodyPr/>
          <a:lstStyle/>
          <a:p>
            <a:r>
              <a:rPr lang="en-GB" sz="1200" b="0" i="0" u="none" strike="noStrike" kern="1200" baseline="0" dirty="0">
                <a:solidFill>
                  <a:schemeClr val="tx1"/>
                </a:solidFill>
                <a:latin typeface="+mn-lt"/>
                <a:ea typeface="+mn-ea"/>
                <a:cs typeface="+mn-cs"/>
              </a:rPr>
              <a:t>While women have unimaginable liberty compared to previous generations, habitual</a:t>
            </a:r>
          </a:p>
          <a:p>
            <a:r>
              <a:rPr lang="en-GB" sz="1200" b="0" i="0" u="none" strike="noStrike" kern="1200" baseline="0" dirty="0">
                <a:solidFill>
                  <a:schemeClr val="tx1"/>
                </a:solidFill>
                <a:latin typeface="+mn-lt"/>
                <a:ea typeface="+mn-ea"/>
                <a:cs typeface="+mn-cs"/>
              </a:rPr>
              <a:t>or socially </a:t>
            </a:r>
            <a:r>
              <a:rPr lang="en-GB" sz="1200" b="0" i="0" u="none" strike="noStrike" kern="1200" baseline="0" dirty="0" err="1">
                <a:solidFill>
                  <a:schemeClr val="tx1"/>
                </a:solidFill>
                <a:latin typeface="+mn-lt"/>
                <a:ea typeface="+mn-ea"/>
                <a:cs typeface="+mn-cs"/>
              </a:rPr>
              <a:t>sedimented</a:t>
            </a:r>
            <a:r>
              <a:rPr lang="en-GB" sz="1200" b="0" i="0" u="none" strike="noStrike" kern="1200" baseline="0" dirty="0">
                <a:solidFill>
                  <a:schemeClr val="tx1"/>
                </a:solidFill>
                <a:latin typeface="+mn-lt"/>
                <a:ea typeface="+mn-ea"/>
                <a:cs typeface="+mn-cs"/>
              </a:rPr>
              <a:t> ways of seeing have developed over time (Al-</a:t>
            </a:r>
            <a:r>
              <a:rPr lang="en-GB" sz="1200" b="0" i="0" u="none" strike="noStrike" kern="1200" baseline="0" dirty="0" err="1">
                <a:solidFill>
                  <a:schemeClr val="tx1"/>
                </a:solidFill>
                <a:latin typeface="+mn-lt"/>
                <a:ea typeface="+mn-ea"/>
                <a:cs typeface="+mn-cs"/>
              </a:rPr>
              <a:t>Saji</a:t>
            </a:r>
            <a:r>
              <a:rPr lang="en-GB" sz="1200" b="0" i="0" u="none" strike="noStrike" kern="1200" baseline="0" dirty="0">
                <a:solidFill>
                  <a:schemeClr val="tx1"/>
                </a:solidFill>
                <a:latin typeface="+mn-lt"/>
                <a:ea typeface="+mn-ea"/>
                <a:cs typeface="+mn-cs"/>
              </a:rPr>
              <a:t> 2009) which</a:t>
            </a:r>
          </a:p>
          <a:p>
            <a:r>
              <a:rPr lang="en-GB" sz="1200" b="0" i="0" u="none" strike="noStrike" kern="1200" baseline="0" dirty="0">
                <a:solidFill>
                  <a:schemeClr val="tx1"/>
                </a:solidFill>
                <a:latin typeface="+mn-lt"/>
                <a:ea typeface="+mn-ea"/>
                <a:cs typeface="+mn-cs"/>
              </a:rPr>
              <a:t>mean that in everyday life patterns of gender differentiation and segregation have come </a:t>
            </a:r>
            <a:r>
              <a:rPr lang="en-GB" sz="1200" b="0" i="0" u="none" strike="noStrike" kern="1200" baseline="0" dirty="0" smtClean="0">
                <a:solidFill>
                  <a:schemeClr val="tx1"/>
                </a:solidFill>
                <a:latin typeface="+mn-lt"/>
                <a:ea typeface="+mn-ea"/>
                <a:cs typeface="+mn-cs"/>
              </a:rPr>
              <a:t>to</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be </a:t>
            </a:r>
            <a:r>
              <a:rPr lang="en-GB" sz="1200" b="0" i="0" u="none" strike="noStrike" kern="1200" baseline="0" dirty="0">
                <a:solidFill>
                  <a:schemeClr val="tx1"/>
                </a:solidFill>
                <a:latin typeface="+mn-lt"/>
                <a:ea typeface="+mn-ea"/>
                <a:cs typeface="+mn-cs"/>
              </a:rPr>
              <a:t>read as ‘natural’ or normalised: the product of modes of embodiment, and in this </a:t>
            </a:r>
            <a:r>
              <a:rPr lang="en-GB" sz="1200" b="0" i="0" u="none" strike="noStrike" kern="1200" baseline="0" dirty="0" smtClean="0">
                <a:solidFill>
                  <a:schemeClr val="tx1"/>
                </a:solidFill>
                <a:latin typeface="+mn-lt"/>
                <a:ea typeface="+mn-ea"/>
                <a:cs typeface="+mn-cs"/>
              </a:rPr>
              <a:t>sense</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Charlotte </a:t>
            </a:r>
            <a:r>
              <a:rPr lang="en-GB" sz="1200" b="0" i="0" u="none" strike="noStrike" kern="1200" baseline="0" dirty="0">
                <a:solidFill>
                  <a:schemeClr val="tx1"/>
                </a:solidFill>
                <a:latin typeface="+mn-lt"/>
                <a:ea typeface="+mn-ea"/>
                <a:cs typeface="+mn-cs"/>
              </a:rPr>
              <a:t>Bunch’s observation that the fundamental basis of feminism is the body, </a:t>
            </a:r>
            <a:r>
              <a:rPr lang="en-GB" sz="1200" b="0" i="0" u="none" strike="noStrike" kern="1200" baseline="0" dirty="0" smtClean="0">
                <a:solidFill>
                  <a:schemeClr val="tx1"/>
                </a:solidFill>
                <a:latin typeface="+mn-lt"/>
                <a:ea typeface="+mn-ea"/>
                <a:cs typeface="+mn-cs"/>
              </a:rPr>
              <a:t>with</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which </a:t>
            </a:r>
            <a:r>
              <a:rPr lang="en-GB" sz="1200" b="0" i="0" u="none" strike="noStrike" kern="1200" baseline="0" dirty="0">
                <a:solidFill>
                  <a:schemeClr val="tx1"/>
                </a:solidFill>
                <a:latin typeface="+mn-lt"/>
                <a:ea typeface="+mn-ea"/>
                <a:cs typeface="+mn-cs"/>
              </a:rPr>
              <a:t>we introduced this paper, remains as true today as 20 years ago</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Consequently,</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gender </a:t>
            </a:r>
            <a:r>
              <a:rPr lang="en-GB" sz="1200" b="0" i="0" u="none" strike="noStrike" kern="1200" baseline="0" dirty="0">
                <a:solidFill>
                  <a:schemeClr val="tx1"/>
                </a:solidFill>
                <a:latin typeface="+mn-lt"/>
                <a:ea typeface="+mn-ea"/>
                <a:cs typeface="+mn-cs"/>
              </a:rPr>
              <a:t>as a dimension of difference has become less socially visible (although </a:t>
            </a:r>
            <a:r>
              <a:rPr lang="en-GB" sz="1200" b="0" i="0" u="none" strike="noStrike" kern="1200" baseline="0" dirty="0" smtClean="0">
                <a:solidFill>
                  <a:schemeClr val="tx1"/>
                </a:solidFill>
                <a:latin typeface="+mn-lt"/>
                <a:ea typeface="+mn-ea"/>
                <a:cs typeface="+mn-cs"/>
              </a:rPr>
              <a:t>not</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necessarily </a:t>
            </a:r>
            <a:r>
              <a:rPr lang="en-GB" sz="1200" b="0" i="0" u="none" strike="noStrike" kern="1200" baseline="0" dirty="0">
                <a:solidFill>
                  <a:schemeClr val="tx1"/>
                </a:solidFill>
                <a:latin typeface="+mn-lt"/>
                <a:ea typeface="+mn-ea"/>
                <a:cs typeface="+mn-cs"/>
              </a:rPr>
              <a:t>to those who experience its effects personally). While, the development of equality legislation has contained the public expression of the most blatant forms of </a:t>
            </a:r>
            <a:r>
              <a:rPr lang="en-GB" sz="1200" b="0" i="0" u="none" strike="noStrike" kern="1200" baseline="0" dirty="0" smtClean="0">
                <a:solidFill>
                  <a:schemeClr val="tx1"/>
                </a:solidFill>
                <a:latin typeface="+mn-lt"/>
                <a:ea typeface="+mn-ea"/>
                <a:cs typeface="+mn-cs"/>
              </a:rPr>
              <a:t>gender</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prejudice</a:t>
            </a:r>
            <a:r>
              <a:rPr lang="en-GB" sz="1200" b="0" i="0" u="none" strike="noStrike" kern="1200" baseline="0" dirty="0">
                <a:solidFill>
                  <a:schemeClr val="tx1"/>
                </a:solidFill>
                <a:latin typeface="+mn-lt"/>
                <a:ea typeface="+mn-ea"/>
                <a:cs typeface="+mn-cs"/>
              </a:rPr>
              <a:t>, sexism persists and is manifest in subtle ways. Indeed, women are </a:t>
            </a:r>
            <a:r>
              <a:rPr lang="en-GB" sz="1200" b="0" i="0" u="none" strike="noStrike" kern="1200" baseline="0" dirty="0" smtClean="0">
                <a:solidFill>
                  <a:schemeClr val="tx1"/>
                </a:solidFill>
                <a:latin typeface="+mn-lt"/>
                <a:ea typeface="+mn-ea"/>
                <a:cs typeface="+mn-cs"/>
              </a:rPr>
              <a:t>often</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complicit </a:t>
            </a:r>
            <a:r>
              <a:rPr lang="en-GB" sz="1200" b="0" i="0" u="none" strike="noStrike" kern="1200" baseline="0" dirty="0">
                <a:solidFill>
                  <a:schemeClr val="tx1"/>
                </a:solidFill>
                <a:latin typeface="+mn-lt"/>
                <a:ea typeface="+mn-ea"/>
                <a:cs typeface="+mn-cs"/>
              </a:rPr>
              <a:t>in its reproduction. As a consequence, it can be difficult to name and </a:t>
            </a:r>
            <a:r>
              <a:rPr lang="en-GB" sz="1200" b="0" i="0" u="none" strike="noStrike" kern="1200" baseline="0" dirty="0" smtClean="0">
                <a:solidFill>
                  <a:schemeClr val="tx1"/>
                </a:solidFill>
                <a:latin typeface="+mn-lt"/>
                <a:ea typeface="+mn-ea"/>
                <a:cs typeface="+mn-cs"/>
              </a:rPr>
              <a:t>challenge,</a:t>
            </a:r>
            <a:r>
              <a:rPr lang="en-GB" sz="1200" b="0" i="0" u="none" strike="noStrike" kern="120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thus </a:t>
            </a:r>
            <a:r>
              <a:rPr lang="en-GB" sz="1200" b="0" i="0" u="none" strike="noStrike" kern="1200" baseline="0" dirty="0">
                <a:solidFill>
                  <a:schemeClr val="tx1"/>
                </a:solidFill>
                <a:latin typeface="+mn-lt"/>
                <a:ea typeface="+mn-ea"/>
                <a:cs typeface="+mn-cs"/>
              </a:rPr>
              <a:t>making it hard to identify contemporary patterns of sexism in form and intent with </a:t>
            </a:r>
            <a:r>
              <a:rPr lang="en-GB" sz="1200" b="0" i="0" u="none" strike="noStrike" kern="1200" baseline="0" dirty="0" smtClean="0">
                <a:solidFill>
                  <a:schemeClr val="tx1"/>
                </a:solidFill>
                <a:latin typeface="+mn-lt"/>
                <a:ea typeface="+mn-ea"/>
                <a:cs typeface="+mn-cs"/>
              </a:rPr>
              <a:t>the</a:t>
            </a:r>
            <a:r>
              <a:rPr lang="en-GB" dirty="0"/>
              <a:t> </a:t>
            </a:r>
            <a:r>
              <a:rPr lang="en-GB" sz="1200" b="0" i="0" u="none" strike="noStrike" kern="1200" baseline="0" dirty="0" smtClean="0">
                <a:solidFill>
                  <a:schemeClr val="tx1"/>
                </a:solidFill>
                <a:latin typeface="+mn-lt"/>
                <a:ea typeface="+mn-ea"/>
                <a:cs typeface="+mn-cs"/>
              </a:rPr>
              <a:t>effect </a:t>
            </a:r>
            <a:r>
              <a:rPr lang="en-GB" sz="1200" b="0" i="0" u="none" strike="noStrike" kern="1200" baseline="0" dirty="0">
                <a:solidFill>
                  <a:schemeClr val="tx1"/>
                </a:solidFill>
                <a:latin typeface="+mn-lt"/>
                <a:ea typeface="+mn-ea"/>
                <a:cs typeface="+mn-cs"/>
              </a:rPr>
              <a:t>that patriarchy as a power structure which systematically (re)produces gender</a:t>
            </a:r>
          </a:p>
          <a:p>
            <a:r>
              <a:rPr lang="en-GB" sz="1200" b="0" i="0" u="none" strike="noStrike" kern="1200" baseline="0" dirty="0">
                <a:solidFill>
                  <a:schemeClr val="tx1"/>
                </a:solidFill>
                <a:latin typeface="+mn-lt"/>
                <a:ea typeface="+mn-ea"/>
                <a:cs typeface="+mn-cs"/>
              </a:rPr>
              <a:t>inequalities, is obscured by its ordinariness</a:t>
            </a:r>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42</a:t>
            </a:fld>
            <a:endParaRPr lang="en-GB"/>
          </a:p>
        </p:txBody>
      </p:sp>
    </p:spTree>
    <p:extLst>
      <p:ext uri="{BB962C8B-B14F-4D97-AF65-F5344CB8AC3E}">
        <p14:creationId xmlns:p14="http://schemas.microsoft.com/office/powerpoint/2010/main" xmlns="" val="585499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801688"/>
            <a:ext cx="1714500" cy="965200"/>
          </a:xfrm>
        </p:spPr>
      </p:sp>
      <p:sp>
        <p:nvSpPr>
          <p:cNvPr id="3" name="Notes Placeholder 2"/>
          <p:cNvSpPr>
            <a:spLocks noGrp="1"/>
          </p:cNvSpPr>
          <p:nvPr>
            <p:ph type="body" idx="1"/>
          </p:nvPr>
        </p:nvSpPr>
        <p:spPr>
          <a:xfrm>
            <a:off x="378605" y="1784282"/>
            <a:ext cx="5942946" cy="6901528"/>
          </a:xfrm>
        </p:spPr>
        <p:txBody>
          <a:bodyPr/>
          <a:lstStyle/>
          <a:p>
            <a:r>
              <a:rPr lang="en-GB" dirty="0"/>
              <a:t>BUTLER 1990</a:t>
            </a:r>
          </a:p>
          <a:p>
            <a:r>
              <a:rPr lang="en-GB" sz="1200" b="0" i="0" kern="1200" dirty="0">
                <a:solidFill>
                  <a:schemeClr val="tx1"/>
                </a:solidFill>
                <a:effectLst/>
                <a:latin typeface="+mn-lt"/>
                <a:ea typeface="+mn-ea"/>
                <a:cs typeface="+mn-cs"/>
              </a:rPr>
              <a:t>In her most influential book </a:t>
            </a:r>
            <a:r>
              <a:rPr lang="en-GB" sz="1200" b="0" i="1" kern="1200" dirty="0">
                <a:solidFill>
                  <a:schemeClr val="tx1"/>
                </a:solidFill>
                <a:effectLst/>
                <a:latin typeface="+mn-lt"/>
                <a:ea typeface="+mn-ea"/>
                <a:cs typeface="+mn-cs"/>
              </a:rPr>
              <a:t>Gender Trouble</a:t>
            </a:r>
            <a:r>
              <a:rPr lang="en-GB" sz="1200" b="0" i="0" kern="1200" dirty="0">
                <a:solidFill>
                  <a:schemeClr val="tx1"/>
                </a:solidFill>
                <a:effectLst/>
                <a:latin typeface="+mn-lt"/>
                <a:ea typeface="+mn-ea"/>
                <a:cs typeface="+mn-cs"/>
              </a:rPr>
              <a:t> (1990), Butler argued that feminism had made a mistake by trying to assert that 'women' were a group with common characteristics and interests</a:t>
            </a:r>
            <a:r>
              <a:rPr lang="en-GB" sz="1200" b="0" i="0" kern="1200" dirty="0" smtClean="0">
                <a:solidFill>
                  <a:schemeClr val="tx1"/>
                </a:solidFill>
                <a:effectLst/>
                <a:latin typeface="+mn-lt"/>
                <a:ea typeface="+mn-ea"/>
                <a:cs typeface="+mn-cs"/>
              </a:rPr>
              <a:t>.</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Butler </a:t>
            </a:r>
            <a:r>
              <a:rPr lang="en-GB" sz="1200" b="0" i="0" kern="1200" dirty="0">
                <a:solidFill>
                  <a:schemeClr val="tx1"/>
                </a:solidFill>
                <a:effectLst/>
                <a:latin typeface="+mn-lt"/>
                <a:ea typeface="+mn-ea"/>
                <a:cs typeface="+mn-cs"/>
              </a:rPr>
              <a:t>notes that feminists rejected the idea that biology is destiny, but then developed an account of patriarchal culture which assumed that masculine and feminine genders would inevitably be built, by culture, upon 'male' and 'female' bodies, making the same destiny just as inescapable. That argument allows no room for choice, difference or resistance.</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Butler </a:t>
            </a:r>
            <a:r>
              <a:rPr lang="en-GB" sz="1200" b="0" i="0" kern="1200" dirty="0">
                <a:solidFill>
                  <a:schemeClr val="tx1"/>
                </a:solidFill>
                <a:effectLst/>
                <a:latin typeface="+mn-lt"/>
                <a:ea typeface="+mn-ea"/>
                <a:cs typeface="+mn-cs"/>
              </a:rPr>
              <a:t>prefers 'those historical and anthropological positions that understand gender as a relation among socially constituted subjects in specifiable contexts'. In other words, rather than being a fixed attribute in a person, gender should be seen as a fluid variable which shifts and changes in different contexts and at different times.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Butler </a:t>
            </a:r>
            <a:r>
              <a:rPr lang="en-GB" sz="1200" b="0" i="0" kern="1200" dirty="0">
                <a:solidFill>
                  <a:schemeClr val="tx1"/>
                </a:solidFill>
                <a:effectLst/>
                <a:latin typeface="+mn-lt"/>
                <a:ea typeface="+mn-ea"/>
                <a:cs typeface="+mn-cs"/>
              </a:rPr>
              <a:t>argues that sex (male, female) is seen to cause gender (masculine, feminine) which is seen to cause desire (towards the other gender). This is seen as a kind of continuum. Butler's approach -- inspired in part by </a:t>
            </a:r>
            <a:r>
              <a:rPr lang="en-GB" sz="1200" b="0" i="0" kern="1200" dirty="0">
                <a:solidFill>
                  <a:schemeClr val="tx1"/>
                </a:solidFill>
                <a:effectLst/>
                <a:latin typeface="+mn-lt"/>
                <a:ea typeface="+mn-ea"/>
                <a:cs typeface="+mn-cs"/>
                <a:hlinkClick r:id="rId3"/>
              </a:rPr>
              <a:t>Foucault</a:t>
            </a:r>
            <a:r>
              <a:rPr lang="en-GB" sz="1200" b="0" i="0" kern="1200" dirty="0">
                <a:solidFill>
                  <a:schemeClr val="tx1"/>
                </a:solidFill>
                <a:effectLst/>
                <a:latin typeface="+mn-lt"/>
                <a:ea typeface="+mn-ea"/>
                <a:cs typeface="+mn-cs"/>
              </a:rPr>
              <a:t> -- is basically to smash the supposed links between these, so that gender and desire are flexible, free-floating and not 'caused' by other stable factors.</a:t>
            </a:r>
          </a:p>
          <a:p>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Butler says: 'There is no gender identity behind the expressions of gender; ... identity is performatively constituted by the very "expressions" that are said to be its results.' (</a:t>
            </a:r>
            <a:r>
              <a:rPr lang="en-GB" sz="1200" b="0" i="1" kern="1200" dirty="0">
                <a:solidFill>
                  <a:schemeClr val="tx1"/>
                </a:solidFill>
                <a:effectLst/>
                <a:latin typeface="+mn-lt"/>
                <a:ea typeface="+mn-ea"/>
                <a:cs typeface="+mn-cs"/>
              </a:rPr>
              <a:t>Gender Trouble</a:t>
            </a:r>
            <a:r>
              <a:rPr lang="en-GB" sz="1200" b="0" i="0" kern="1200" dirty="0">
                <a:solidFill>
                  <a:schemeClr val="tx1"/>
                </a:solidFill>
                <a:effectLst/>
                <a:latin typeface="+mn-lt"/>
                <a:ea typeface="+mn-ea"/>
                <a:cs typeface="+mn-cs"/>
              </a:rPr>
              <a:t>, p. 25). In other words, gender is a performance; it's what you </a:t>
            </a:r>
            <a:r>
              <a:rPr lang="en-GB" sz="1200" b="0" i="1" kern="1200" dirty="0">
                <a:solidFill>
                  <a:schemeClr val="tx1"/>
                </a:solidFill>
                <a:effectLst/>
                <a:latin typeface="+mn-lt"/>
                <a:ea typeface="+mn-ea"/>
                <a:cs typeface="+mn-cs"/>
              </a:rPr>
              <a:t>do</a:t>
            </a:r>
            <a:r>
              <a:rPr lang="en-GB" sz="1200" b="0" i="0" kern="1200" dirty="0">
                <a:solidFill>
                  <a:schemeClr val="tx1"/>
                </a:solidFill>
                <a:effectLst/>
                <a:latin typeface="+mn-lt"/>
                <a:ea typeface="+mn-ea"/>
                <a:cs typeface="+mn-cs"/>
              </a:rPr>
              <a:t> at particular times, rather than a universal </a:t>
            </a:r>
            <a:r>
              <a:rPr lang="en-GB" sz="1200" b="0" i="1" kern="1200" dirty="0">
                <a:solidFill>
                  <a:schemeClr val="tx1"/>
                </a:solidFill>
                <a:effectLst/>
                <a:latin typeface="+mn-lt"/>
                <a:ea typeface="+mn-ea"/>
                <a:cs typeface="+mn-cs"/>
              </a:rPr>
              <a:t>who you are</a:t>
            </a:r>
            <a:r>
              <a:rPr lang="en-GB" sz="1200" b="0" i="0" kern="1200" dirty="0" smtClean="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rtl="0"/>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performative theory of gender</a:t>
            </a:r>
            <a:r>
              <a:rPr lang="en-GB" sz="1200" b="0" i="0" kern="1200" dirty="0">
                <a:solidFill>
                  <a:schemeClr val="tx1"/>
                </a:solidFill>
                <a:effectLst/>
                <a:latin typeface="+mn-lt"/>
                <a:ea typeface="+mn-ea"/>
                <a:cs typeface="+mn-cs"/>
              </a:rPr>
              <a:t> (and </a:t>
            </a:r>
            <a:r>
              <a:rPr lang="en-GB" sz="1200" b="0" i="0" u="none" strike="noStrike" kern="1200" dirty="0">
                <a:solidFill>
                  <a:schemeClr val="tx1"/>
                </a:solidFill>
                <a:effectLst/>
                <a:latin typeface="+mn-lt"/>
                <a:ea typeface="+mn-ea"/>
                <a:cs typeface="+mn-cs"/>
                <a:hlinkClick r:id="rId5"/>
              </a:rPr>
              <a:t>the analysis of drag queens</a:t>
            </a:r>
            <a:r>
              <a:rPr lang="en-GB" sz="1200" b="0" i="0" kern="1200" dirty="0">
                <a:solidFill>
                  <a:schemeClr val="tx1"/>
                </a:solidFill>
                <a:effectLst/>
                <a:latin typeface="+mn-lt"/>
                <a:ea typeface="+mn-ea"/>
                <a:cs typeface="+mn-cs"/>
              </a:rPr>
              <a:t> in this respect) which tries to account the manner in which a subject identity is formed while establishing Butler's claim that gender identity is not a manifestation of intrinsic essence but rather the product of actions and </a:t>
            </a:r>
            <a:r>
              <a:rPr lang="en-GB" sz="1200" b="0" i="0" kern="1200" dirty="0" err="1">
                <a:solidFill>
                  <a:schemeClr val="tx1"/>
                </a:solidFill>
                <a:effectLst/>
                <a:latin typeface="+mn-lt"/>
                <a:ea typeface="+mn-ea"/>
                <a:cs typeface="+mn-cs"/>
              </a:rPr>
              <a:t>behaviors</a:t>
            </a:r>
            <a:r>
              <a:rPr lang="en-GB" sz="1200" b="0" i="0" kern="1200" dirty="0">
                <a:solidFill>
                  <a:schemeClr val="tx1"/>
                </a:solidFill>
                <a:effectLst/>
                <a:latin typeface="+mn-lt"/>
                <a:ea typeface="+mn-ea"/>
                <a:cs typeface="+mn-cs"/>
              </a:rPr>
              <a:t>, that is, performance. In other words, Judith Butler argues that everyday actions, speech utterances, gestures and representations, dress codes and </a:t>
            </a:r>
            <a:r>
              <a:rPr lang="en-GB" sz="1200" b="0" i="0" kern="1200" dirty="0" err="1">
                <a:solidFill>
                  <a:schemeClr val="tx1"/>
                </a:solidFill>
                <a:effectLst/>
                <a:latin typeface="+mn-lt"/>
                <a:ea typeface="+mn-ea"/>
                <a:cs typeface="+mn-cs"/>
              </a:rPr>
              <a:t>behaviors</a:t>
            </a:r>
            <a:r>
              <a:rPr lang="en-GB" sz="1200" b="0" i="0" kern="1200" dirty="0">
                <a:solidFill>
                  <a:schemeClr val="tx1"/>
                </a:solidFill>
                <a:effectLst/>
                <a:latin typeface="+mn-lt"/>
                <a:ea typeface="+mn-ea"/>
                <a:cs typeface="+mn-cs"/>
              </a:rPr>
              <a:t> as well as certain prohibitions and taboos all work to produce what is perceived as an essential masculine of feminine identity. Butler aims at deconstructing this notion of integrated, stable identity as the extension of an inner essence, and the illusion of the sexual body, which are in Butler's view repressive and dangerous, but also </a:t>
            </a:r>
            <a:r>
              <a:rPr lang="en-GB" sz="1200" b="0" i="0" kern="1200" dirty="0" err="1">
                <a:solidFill>
                  <a:schemeClr val="tx1"/>
                </a:solidFill>
                <a:effectLst/>
                <a:latin typeface="+mn-lt"/>
                <a:ea typeface="+mn-ea"/>
                <a:cs typeface="+mn-cs"/>
              </a:rPr>
              <a:t>undermineable</a:t>
            </a:r>
            <a:r>
              <a:rPr lang="en-GB" sz="1200" b="0" i="0" kern="1200" dirty="0">
                <a:solidFill>
                  <a:schemeClr val="tx1"/>
                </a:solidFill>
                <a:effectLst/>
                <a:latin typeface="+mn-lt"/>
                <a:ea typeface="+mn-ea"/>
                <a:cs typeface="+mn-cs"/>
              </a:rPr>
              <a:t>.</a:t>
            </a:r>
          </a:p>
          <a:p>
            <a:pPr marL="171450" indent="-171450">
              <a:buFontTx/>
              <a:buChar cha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9D4A3B-3FF6-4801-8087-036DAC8C6D75}" type="slidenum">
              <a:rPr lang="en-GB" smtClean="0"/>
              <a:pPr/>
              <a:t>5</a:t>
            </a:fld>
            <a:endParaRPr lang="en-GB"/>
          </a:p>
        </p:txBody>
      </p:sp>
    </p:spTree>
    <p:extLst>
      <p:ext uri="{BB962C8B-B14F-4D97-AF65-F5344CB8AC3E}">
        <p14:creationId xmlns:p14="http://schemas.microsoft.com/office/powerpoint/2010/main" xmlns="" val="907860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0075" y="738188"/>
            <a:ext cx="2393950" cy="1347787"/>
          </a:xfrm>
        </p:spPr>
      </p:sp>
      <p:sp>
        <p:nvSpPr>
          <p:cNvPr id="3" name="Notes Placeholder 2"/>
          <p:cNvSpPr>
            <a:spLocks noGrp="1"/>
          </p:cNvSpPr>
          <p:nvPr>
            <p:ph type="body" idx="1"/>
          </p:nvPr>
        </p:nvSpPr>
        <p:spPr>
          <a:xfrm>
            <a:off x="401551" y="1583236"/>
            <a:ext cx="5942946" cy="7102572"/>
          </a:xfrm>
        </p:spPr>
        <p:txBody>
          <a:bodyPr/>
          <a:lstStyle/>
          <a:p>
            <a:endParaRPr lang="en-GB" dirty="0"/>
          </a:p>
          <a:p>
            <a:endParaRPr lang="en-GB" dirty="0"/>
          </a:p>
          <a:p>
            <a:endParaRPr lang="en-GB" dirty="0"/>
          </a:p>
          <a:p>
            <a:pPr fontAlgn="base"/>
            <a:r>
              <a:rPr lang="en-GB" sz="1200" b="0" i="0" u="none" strike="noStrike" kern="1200" dirty="0" err="1">
                <a:solidFill>
                  <a:schemeClr val="tx1"/>
                </a:solidFill>
                <a:effectLst/>
                <a:latin typeface="+mn-lt"/>
                <a:ea typeface="+mn-ea"/>
                <a:cs typeface="+mn-cs"/>
              </a:rPr>
              <a:t>Mythbuster</a:t>
            </a:r>
            <a:r>
              <a:rPr lang="en-GB" sz="1200" b="0" i="0" u="none" strike="noStrike" kern="1200" dirty="0">
                <a:solidFill>
                  <a:schemeClr val="tx1"/>
                </a:solidFill>
                <a:effectLst/>
                <a:latin typeface="+mn-lt"/>
                <a:ea typeface="+mn-ea"/>
                <a:cs typeface="+mn-cs"/>
              </a:rPr>
              <a:t> 8: What’s a Woman’s Job?</a:t>
            </a:r>
          </a:p>
          <a:p>
            <a:pPr fontAlgn="base"/>
            <a:r>
              <a:rPr lang="en-GB" sz="1200" b="0" i="0" kern="1200" dirty="0">
                <a:solidFill>
                  <a:schemeClr val="tx1"/>
                </a:solidFill>
                <a:effectLst/>
                <a:latin typeface="+mn-lt"/>
                <a:ea typeface="+mn-ea"/>
                <a:cs typeface="+mn-cs"/>
              </a:rPr>
              <a:t>Expectations are imposed on all of us even from childhood. </a:t>
            </a:r>
            <a:r>
              <a:rPr lang="en-GB" sz="1200" b="0" i="0" u="none" strike="noStrike" kern="1200" dirty="0">
                <a:solidFill>
                  <a:schemeClr val="tx1"/>
                </a:solidFill>
                <a:effectLst/>
                <a:latin typeface="+mn-lt"/>
                <a:ea typeface="+mn-ea"/>
                <a:cs typeface="+mn-cs"/>
                <a:hlinkClick r:id="rId3" tooltip="Gender Roles in Education: Not Defined by the Biological Flip of a Coin"/>
              </a:rPr>
              <a:t>Girls are given Barbie’s</a:t>
            </a:r>
            <a:r>
              <a:rPr lang="en-GB" sz="1200" b="0" i="0" kern="1200" dirty="0">
                <a:solidFill>
                  <a:schemeClr val="tx1"/>
                </a:solidFill>
                <a:effectLst/>
                <a:latin typeface="+mn-lt"/>
                <a:ea typeface="+mn-ea"/>
                <a:cs typeface="+mn-cs"/>
              </a:rPr>
              <a:t>, tiny buggies and play kitchen sets whilst boys are given fire engines, action figures and 200 piece Lego sets. If girls grow a liking for sports they’re </a:t>
            </a:r>
            <a:r>
              <a:rPr lang="en-GB" sz="1200" b="0" i="0" u="none" strike="noStrike" kern="1200" dirty="0">
                <a:solidFill>
                  <a:schemeClr val="tx1"/>
                </a:solidFill>
                <a:effectLst/>
                <a:latin typeface="+mn-lt"/>
                <a:ea typeface="+mn-ea"/>
                <a:cs typeface="+mn-cs"/>
                <a:hlinkClick r:id="rId4" tooltip="Numb Tour Simon Amstell Live"/>
              </a:rPr>
              <a:t>labelled little tomboys</a:t>
            </a:r>
            <a:r>
              <a:rPr lang="en-GB" sz="1200" b="0" i="0" kern="1200" dirty="0">
                <a:solidFill>
                  <a:schemeClr val="tx1"/>
                </a:solidFill>
                <a:effectLst/>
                <a:latin typeface="+mn-lt"/>
                <a:ea typeface="+mn-ea"/>
                <a:cs typeface="+mn-cs"/>
              </a:rPr>
              <a:t>, some parents may even think ‘I can’t let my son play with dolls he’ll grow up to be </a:t>
            </a:r>
            <a:r>
              <a:rPr lang="en-GB" sz="1200" b="0" i="0" kern="1200" dirty="0" err="1">
                <a:solidFill>
                  <a:schemeClr val="tx1"/>
                </a:solidFill>
                <a:effectLst/>
                <a:latin typeface="+mn-lt"/>
                <a:ea typeface="+mn-ea"/>
                <a:cs typeface="+mn-cs"/>
              </a:rPr>
              <a:t>Gok</a:t>
            </a:r>
            <a:r>
              <a:rPr lang="en-GB" sz="1200" b="0" i="0" kern="1200" dirty="0">
                <a:solidFill>
                  <a:schemeClr val="tx1"/>
                </a:solidFill>
                <a:effectLst/>
                <a:latin typeface="+mn-lt"/>
                <a:ea typeface="+mn-ea"/>
                <a:cs typeface="+mn-cs"/>
              </a:rPr>
              <a:t> Wan’. Sure enough these boys may grow thinking raising children is woman’s work and girls may think becoming fire-fighters and engineers are male careers. These gender stereotypes follow on into adulthood, making it hard to imagine women on building sites cementing bricks and whistling at men, a female taxi driver in a flat cap ranting about immigration or a woman fixing a leaky pipe in baggy trousers, fixing one crack and exposing another one. Unfortunately, this creates barriers to women’s career choices and advancement to decision-making positions.</a:t>
            </a:r>
          </a:p>
          <a:p>
            <a:endParaRPr lang="en-GB" dirty="0"/>
          </a:p>
          <a:p>
            <a:r>
              <a:rPr lang="en-GB" sz="1200" b="0" i="0" kern="1200" dirty="0">
                <a:solidFill>
                  <a:schemeClr val="tx1"/>
                </a:solidFill>
                <a:effectLst/>
                <a:latin typeface="+mn-lt"/>
                <a:ea typeface="+mn-ea"/>
                <a:cs typeface="+mn-cs"/>
              </a:rPr>
              <a:t>Gender stereotypes are cultural and social attitudes towards what is traditionally considered ‘male’ or ‘female’ roles or traits. Evidence suggests that women in organisations are held back by stereotypical images and expectations, such as that of the ‘businessman’.</a:t>
            </a:r>
          </a:p>
          <a:p>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Science, Engineering, Technology (SET)</a:t>
            </a:r>
            <a:endParaRPr lang="en-GB" sz="1200" b="0" i="0" kern="1200" dirty="0">
              <a:solidFill>
                <a:schemeClr val="tx1"/>
              </a:solidFill>
              <a:effectLst/>
              <a:latin typeface="+mn-lt"/>
              <a:ea typeface="+mn-ea"/>
              <a:cs typeface="+mn-cs"/>
            </a:endParaRPr>
          </a:p>
          <a:p>
            <a:pPr fontAlgn="base"/>
            <a:r>
              <a:rPr lang="en-GB" sz="1200" b="0" i="0" u="none" strike="noStrike" kern="1200" dirty="0" smtClean="0">
                <a:solidFill>
                  <a:schemeClr val="tx1"/>
                </a:solidFill>
                <a:effectLst/>
                <a:latin typeface="+mn-lt"/>
                <a:ea typeface="+mn-ea"/>
                <a:cs typeface="+mn-cs"/>
                <a:hlinkClick r:id="rId5" tooltip="Remarks at private conference stir criticism, media frenzy"/>
              </a:rPr>
              <a:t>president </a:t>
            </a:r>
            <a:r>
              <a:rPr lang="en-GB" sz="1200" b="0" i="0" u="none" strike="noStrike" kern="1200" dirty="0">
                <a:solidFill>
                  <a:schemeClr val="tx1"/>
                </a:solidFill>
                <a:effectLst/>
                <a:latin typeface="+mn-lt"/>
                <a:ea typeface="+mn-ea"/>
                <a:cs typeface="+mn-cs"/>
                <a:hlinkClick r:id="rId5" tooltip="Remarks at private conference stir criticism, media frenzy"/>
              </a:rPr>
              <a:t>of Harvard University, Lawrence H. Summers, sparked debate and outrage</a:t>
            </a:r>
            <a:r>
              <a:rPr lang="en-GB" sz="1200" b="0" i="0" kern="1200" dirty="0">
                <a:solidFill>
                  <a:schemeClr val="tx1"/>
                </a:solidFill>
                <a:effectLst/>
                <a:latin typeface="+mn-lt"/>
                <a:ea typeface="+mn-ea"/>
                <a:cs typeface="+mn-cs"/>
              </a:rPr>
              <a:t> when he suggested that a reason for the limited number of women in top positions in the SET industries could be that females innately have less aptitude and ability in maths and science. </a:t>
            </a:r>
          </a:p>
          <a:p>
            <a:pPr marL="171450" indent="-171450">
              <a:buFontTx/>
              <a:buChar char="-"/>
            </a:pPr>
            <a:r>
              <a:rPr lang="en-GB" sz="1200" b="0" i="0" kern="1200" dirty="0">
                <a:solidFill>
                  <a:schemeClr val="tx1"/>
                </a:solidFill>
                <a:effectLst/>
                <a:latin typeface="+mn-lt"/>
                <a:ea typeface="+mn-ea"/>
                <a:cs typeface="+mn-cs"/>
              </a:rPr>
              <a:t>Gender stereotypes affect not only how others evaluate women’s math and science skill but also how women see themselves. Over </a:t>
            </a:r>
            <a:r>
              <a:rPr lang="en-GB" sz="1200" b="0" i="0" u="none" strike="noStrike" kern="1200" dirty="0">
                <a:solidFill>
                  <a:schemeClr val="tx1"/>
                </a:solidFill>
                <a:effectLst/>
                <a:latin typeface="+mn-lt"/>
                <a:ea typeface="+mn-ea"/>
                <a:cs typeface="+mn-cs"/>
                <a:hlinkClick r:id="rId6" tooltip="Unlocking  Potential – perspectives on women in  science, engineering and  technology"/>
              </a:rPr>
              <a:t>70% of Britain’s female graduates of SET subjects</a:t>
            </a:r>
            <a:r>
              <a:rPr lang="en-GB" sz="1200" b="0" i="0" kern="1200" dirty="0">
                <a:solidFill>
                  <a:schemeClr val="tx1"/>
                </a:solidFill>
                <a:effectLst/>
                <a:latin typeface="+mn-lt"/>
                <a:ea typeface="+mn-ea"/>
                <a:cs typeface="+mn-cs"/>
              </a:rPr>
              <a:t> do not work in these fields. </a:t>
            </a:r>
            <a:r>
              <a:rPr lang="en-GB" sz="1200" b="0" i="0" u="none" strike="noStrike" kern="1200" dirty="0">
                <a:solidFill>
                  <a:schemeClr val="tx1"/>
                </a:solidFill>
                <a:effectLst/>
                <a:latin typeface="+mn-lt"/>
                <a:ea typeface="+mn-ea"/>
                <a:cs typeface="+mn-cs"/>
                <a:hlinkClick r:id="rId7" tooltip="Fabiana Newsletter "/>
              </a:rPr>
              <a:t>Meg Munn MP says</a:t>
            </a:r>
            <a:r>
              <a:rPr lang="en-GB" sz="1200" b="0" i="0" kern="1200" dirty="0">
                <a:solidFill>
                  <a:schemeClr val="tx1"/>
                </a:solidFill>
                <a:effectLst/>
                <a:latin typeface="+mn-lt"/>
                <a:ea typeface="+mn-ea"/>
                <a:cs typeface="+mn-cs"/>
              </a:rPr>
              <a:t>: ‘It was clear that from an early age girls and boys learn what are considered appropriate careers for their gender.’</a:t>
            </a:r>
          </a:p>
          <a:p>
            <a:pPr marL="171450" indent="-171450">
              <a:buFontTx/>
              <a:buChar char="-"/>
            </a:pP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The decision by the Pentagon to lift the </a:t>
            </a:r>
            <a:r>
              <a:rPr lang="en-GB" sz="1200" b="0" i="0" u="none" strike="noStrike" kern="1200" dirty="0">
                <a:solidFill>
                  <a:schemeClr val="tx1"/>
                </a:solidFill>
                <a:effectLst/>
                <a:latin typeface="+mn-lt"/>
                <a:ea typeface="+mn-ea"/>
                <a:cs typeface="+mn-cs"/>
                <a:hlinkClick r:id="rId8" tooltip="Will British Army allow women to serve in combat roles?  Read more: http://www.theweek.co.uk/defence/51198/will-british-army-allow-women-serve-combat-roles#ixzz2P2jgPAtR"/>
              </a:rPr>
              <a:t>ban on women serving in close combat roles</a:t>
            </a:r>
            <a:r>
              <a:rPr lang="en-GB" sz="1200" b="0" i="0" kern="1200" dirty="0">
                <a:solidFill>
                  <a:schemeClr val="tx1"/>
                </a:solidFill>
                <a:effectLst/>
                <a:latin typeface="+mn-lt"/>
                <a:ea typeface="+mn-ea"/>
                <a:cs typeface="+mn-cs"/>
              </a:rPr>
              <a:t> has raised questions about when the UK will also follow suit. In 2010, the Ministry of Defence (MoD) found key concerns surrounding ‘men’s desire to protect women’ and ‘women’s relatively lower physical strength and stamina’, </a:t>
            </a:r>
            <a:r>
              <a:rPr lang="en-GB" sz="1200" b="0" i="0" u="none" strike="noStrike" kern="1200" dirty="0">
                <a:solidFill>
                  <a:schemeClr val="tx1"/>
                </a:solidFill>
                <a:effectLst/>
                <a:latin typeface="+mn-lt"/>
                <a:ea typeface="+mn-ea"/>
                <a:cs typeface="+mn-cs"/>
                <a:hlinkClick r:id="rId9" tooltip="Fear of the unknown: the real reason why the British military will stop women fighting in combat units"/>
              </a:rPr>
              <a:t>based on a small study</a:t>
            </a:r>
            <a:r>
              <a:rPr lang="en-GB" sz="1200" b="0" i="0" kern="1200" dirty="0">
                <a:solidFill>
                  <a:schemeClr val="tx1"/>
                </a:solidFill>
                <a:effectLst/>
                <a:latin typeface="+mn-lt"/>
                <a:ea typeface="+mn-ea"/>
                <a:cs typeface="+mn-cs"/>
              </a:rPr>
              <a:t> which also found that during incidents where women have had to shoot at the enemy during fire fights: ‘The majority of interviewees felt there was no impact due to the presence of a woman on getting the task done.’ </a:t>
            </a:r>
            <a:r>
              <a:rPr lang="en-GB" sz="1200" b="0" i="0" u="none" strike="noStrike" kern="1200" dirty="0">
                <a:solidFill>
                  <a:schemeClr val="tx1"/>
                </a:solidFill>
                <a:effectLst/>
                <a:latin typeface="+mn-lt"/>
                <a:ea typeface="+mn-ea"/>
                <a:cs typeface="+mn-cs"/>
                <a:hlinkClick r:id="rId10" tooltip="British army women should fight their way to the front line"/>
              </a:rPr>
              <a:t>MoD research from 2002 also found</a:t>
            </a:r>
            <a:r>
              <a:rPr lang="en-GB" sz="1200" b="0" i="0" kern="1200" dirty="0">
                <a:solidFill>
                  <a:schemeClr val="tx1"/>
                </a:solidFill>
                <a:effectLst/>
                <a:latin typeface="+mn-lt"/>
                <a:ea typeface="+mn-ea"/>
                <a:cs typeface="+mn-cs"/>
              </a:rPr>
              <a:t> that women ‘required more provocation and were more likely to fear consequences of aggressive behaviour.’ Yet, this is contrary to what soldiers in the field are reporting; </a:t>
            </a:r>
            <a:r>
              <a:rPr lang="en-GB" sz="1200" b="0" i="0" u="none" strike="noStrike" kern="1200" dirty="0">
                <a:solidFill>
                  <a:schemeClr val="tx1"/>
                </a:solidFill>
                <a:effectLst/>
                <a:latin typeface="+mn-lt"/>
                <a:ea typeface="+mn-ea"/>
                <a:cs typeface="+mn-cs"/>
                <a:hlinkClick r:id="rId9" tooltip="Fear of the unknown"/>
              </a:rPr>
              <a:t>one was quoting saying</a:t>
            </a:r>
            <a:r>
              <a:rPr lang="en-GB" sz="1200" b="0" i="0" kern="1200" dirty="0">
                <a:solidFill>
                  <a:schemeClr val="tx1"/>
                </a:solidFill>
                <a:effectLst/>
                <a:latin typeface="+mn-lt"/>
                <a:ea typeface="+mn-ea"/>
                <a:cs typeface="+mn-cs"/>
              </a:rPr>
              <a:t>:</a:t>
            </a:r>
          </a:p>
          <a:p>
            <a:pPr fontAlgn="base"/>
            <a:r>
              <a:rPr lang="en-GB" sz="1200" b="0" i="0" kern="1200" dirty="0">
                <a:solidFill>
                  <a:schemeClr val="tx1"/>
                </a:solidFill>
                <a:effectLst/>
                <a:latin typeface="+mn-lt"/>
                <a:ea typeface="+mn-ea"/>
                <a:cs typeface="+mn-cs"/>
              </a:rPr>
              <a:t>‘We were on top cover, she on the right, me on the left. We both turned and started firing at the same moment. It didn’t matter she was a medical sergeant just that she was getting rounds off. The kit was not an issue, she carried her own and was happy to carry her own weight.’</a:t>
            </a:r>
          </a:p>
          <a:p>
            <a:pPr marL="0" indent="0">
              <a:buFontTx/>
              <a:buNone/>
            </a:pPr>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6</a:t>
            </a:fld>
            <a:endParaRPr lang="en-GB"/>
          </a:p>
        </p:txBody>
      </p:sp>
    </p:spTree>
    <p:extLst>
      <p:ext uri="{BB962C8B-B14F-4D97-AF65-F5344CB8AC3E}">
        <p14:creationId xmlns:p14="http://schemas.microsoft.com/office/powerpoint/2010/main" xmlns="" val="3430645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1241425"/>
            <a:ext cx="4090987" cy="2301875"/>
          </a:xfrm>
        </p:spPr>
      </p:sp>
      <p:sp>
        <p:nvSpPr>
          <p:cNvPr id="3" name="Notes Placeholder 2"/>
          <p:cNvSpPr>
            <a:spLocks noGrp="1"/>
          </p:cNvSpPr>
          <p:nvPr>
            <p:ph type="body" idx="1"/>
          </p:nvPr>
        </p:nvSpPr>
        <p:spPr>
          <a:xfrm>
            <a:off x="679768" y="3568563"/>
            <a:ext cx="5438140" cy="5117245"/>
          </a:xfrm>
        </p:spPr>
        <p:txBody>
          <a:bodyPr/>
          <a:lstStyle/>
          <a:p>
            <a:r>
              <a:rPr lang="en-GB" dirty="0" smtClean="0"/>
              <a:t>There will always be socially and culturally constructed characteristics attached to gender. Power, autonomy and rationality are associated with masculinity and weakness, dependence and emotionality with femininity. Qualities of good warriors are also attached to manhood such as bravery and the notion that males fight wars to protect women and children have also been important for recruitment and institutional morale. Politicians have been known to use rhetoric such as ‘our men’; entrenching the belief that war is male territory. Joshua Goldstein in ‘War and Gender’ finds no biological reason why men are mostly fighters and attributes it to cultural socialisation, meaning men’s dominance is socially rather than biologically defined.</a:t>
            </a:r>
          </a:p>
          <a:p>
            <a:endParaRPr lang="en-GB" sz="1200" kern="1200" dirty="0" smtClean="0">
              <a:solidFill>
                <a:schemeClr val="tx1"/>
              </a:solidFill>
              <a:effectLst/>
              <a:latin typeface="+mn-lt"/>
              <a:ea typeface="+mn-ea"/>
              <a:cs typeface="+mn-cs"/>
            </a:endParaRPr>
          </a:p>
          <a:p>
            <a:endParaRPr lang="en-GB" dirty="0" smtClean="0"/>
          </a:p>
          <a:p>
            <a:r>
              <a:rPr lang="en-GB" sz="1200" kern="1200" dirty="0" smtClean="0">
                <a:solidFill>
                  <a:schemeClr val="tx1"/>
                </a:solidFill>
                <a:effectLst/>
                <a:latin typeface="+mn-lt"/>
                <a:ea typeface="+mn-ea"/>
                <a:cs typeface="+mn-cs"/>
              </a:rPr>
              <a:t>sexism </a:t>
            </a:r>
            <a:r>
              <a:rPr lang="en-GB" sz="1200" kern="1200" dirty="0">
                <a:solidFill>
                  <a:schemeClr val="tx1"/>
                </a:solidFill>
                <a:effectLst/>
                <a:latin typeface="+mn-lt"/>
                <a:ea typeface="+mn-ea"/>
                <a:cs typeface="+mn-cs"/>
              </a:rPr>
              <a:t>as a forgotten form of prejudice?? Has sexism become SO EVERYDAY that we forget its influence on power and politics????</a:t>
            </a:r>
          </a:p>
          <a:p>
            <a:pPr lvl="0"/>
            <a:r>
              <a:rPr lang="en-GB" sz="1200" kern="1200" dirty="0">
                <a:solidFill>
                  <a:schemeClr val="tx1"/>
                </a:solidFill>
                <a:effectLst/>
                <a:latin typeface="+mn-lt"/>
                <a:ea typeface="+mn-ea"/>
                <a:cs typeface="+mn-cs"/>
              </a:rPr>
              <a:t>**************there are a number of Important issues which are gender related and tied to political decision making that we need to address questions about the everydayness of sexism as a form of discrimination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ordinariness of everyday</a:t>
            </a:r>
          </a:p>
          <a:p>
            <a:r>
              <a:rPr lang="en-GB" sz="1200" kern="1200" dirty="0">
                <a:solidFill>
                  <a:schemeClr val="tx1"/>
                </a:solidFill>
                <a:effectLst/>
                <a:latin typeface="+mn-lt"/>
                <a:ea typeface="+mn-ea"/>
                <a:cs typeface="+mn-cs"/>
              </a:rPr>
              <a:t>sexism, demonstrating that while the development of equality legislation has contained the</a:t>
            </a:r>
          </a:p>
          <a:p>
            <a:r>
              <a:rPr lang="en-GB" sz="1200" kern="1200" dirty="0">
                <a:solidFill>
                  <a:schemeClr val="tx1"/>
                </a:solidFill>
                <a:effectLst/>
                <a:latin typeface="+mn-lt"/>
                <a:ea typeface="+mn-ea"/>
                <a:cs typeface="+mn-cs"/>
              </a:rPr>
              <a:t>public expression of the most blatant forms of gender prejudice, sexism persists and is</a:t>
            </a:r>
          </a:p>
          <a:p>
            <a:r>
              <a:rPr lang="en-GB" sz="1200" kern="1200" dirty="0">
                <a:solidFill>
                  <a:schemeClr val="tx1"/>
                </a:solidFill>
                <a:effectLst/>
                <a:latin typeface="+mn-lt"/>
                <a:ea typeface="+mn-ea"/>
                <a:cs typeface="+mn-cs"/>
              </a:rPr>
              <a:t>manifest in subtle ways.</a:t>
            </a:r>
          </a:p>
          <a:p>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7</a:t>
            </a:fld>
            <a:endParaRPr lang="en-GB"/>
          </a:p>
        </p:txBody>
      </p:sp>
    </p:spTree>
    <p:extLst>
      <p:ext uri="{BB962C8B-B14F-4D97-AF65-F5344CB8AC3E}">
        <p14:creationId xmlns:p14="http://schemas.microsoft.com/office/powerpoint/2010/main" xmlns="" val="4287380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38188"/>
            <a:ext cx="4668837" cy="2627312"/>
          </a:xfrm>
        </p:spPr>
      </p:sp>
      <p:sp>
        <p:nvSpPr>
          <p:cNvPr id="3" name="Notes Placeholder 2"/>
          <p:cNvSpPr>
            <a:spLocks noGrp="1"/>
          </p:cNvSpPr>
          <p:nvPr>
            <p:ph type="body" idx="1"/>
          </p:nvPr>
        </p:nvSpPr>
        <p:spPr>
          <a:xfrm>
            <a:off x="679768" y="3342387"/>
            <a:ext cx="5438140" cy="5343421"/>
          </a:xfrm>
        </p:spPr>
        <p:txBody>
          <a:bodyPr/>
          <a:lstStyle/>
          <a:p>
            <a:r>
              <a:rPr lang="en-GB" sz="1200" b="0" i="0" kern="1200" dirty="0" err="1">
                <a:solidFill>
                  <a:schemeClr val="tx1"/>
                </a:solidFill>
                <a:effectLst/>
                <a:latin typeface="+mn-lt"/>
                <a:ea typeface="+mn-ea"/>
                <a:cs typeface="+mn-cs"/>
              </a:rPr>
              <a:t>Shea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Munyi</a:t>
            </a:r>
            <a:r>
              <a:rPr lang="en-GB" sz="1200" b="0" i="0" kern="1200" dirty="0">
                <a:solidFill>
                  <a:schemeClr val="tx1"/>
                </a:solidFill>
                <a:effectLst/>
                <a:latin typeface="+mn-lt"/>
                <a:ea typeface="+mn-ea"/>
                <a:cs typeface="+mn-cs"/>
              </a:rPr>
              <a:t>, et al. "Toward A Constructionist Perspective Of Examining Femininity Experience: The Development And Psychometric Properties Of The Subjective Femininity Stress Scale." Psychology Of Women Quarterly 38.2 (2014): 275-291. Academic Search Complete. Web. 23 Nov. 2014.</a:t>
            </a:r>
          </a:p>
          <a:p>
            <a:pPr marL="171450" indent="-171450">
              <a:buFontTx/>
              <a:buChar char="-"/>
            </a:pPr>
            <a:r>
              <a:rPr lang="en-GB" sz="1200" b="0" i="0" kern="1200" dirty="0">
                <a:solidFill>
                  <a:schemeClr val="tx1"/>
                </a:solidFill>
                <a:effectLst/>
                <a:latin typeface="+mn-lt"/>
                <a:ea typeface="+mn-ea"/>
                <a:cs typeface="+mn-cs"/>
              </a:rPr>
              <a:t>Associate professor of psychology California state university, LA. </a:t>
            </a:r>
          </a:p>
          <a:p>
            <a:pPr marL="171450" indent="-171450">
              <a:buFontTx/>
              <a:buChar char="-"/>
            </a:pPr>
            <a:endParaRPr lang="en-GB" sz="1200" b="0" i="0" kern="1200" dirty="0">
              <a:solidFill>
                <a:schemeClr val="tx1"/>
              </a:solidFill>
              <a:effectLst/>
              <a:latin typeface="+mn-lt"/>
              <a:ea typeface="+mn-ea"/>
              <a:cs typeface="+mn-cs"/>
            </a:endParaRPr>
          </a:p>
          <a:p>
            <a:pPr marL="0" indent="0">
              <a:buFontTx/>
              <a:buNone/>
            </a:pPr>
            <a:endParaRPr lang="en-GB" dirty="0"/>
          </a:p>
          <a:p>
            <a:pPr marL="0" indent="0">
              <a:buFontTx/>
              <a:buNone/>
            </a:pPr>
            <a:r>
              <a:rPr lang="en-GB" dirty="0"/>
              <a:t>Maintains specific gender roles</a:t>
            </a:r>
          </a:p>
          <a:p>
            <a:pPr marL="171450" indent="-171450">
              <a:buFontTx/>
              <a:buChar char="-"/>
            </a:pPr>
            <a:r>
              <a:rPr lang="en-GB" sz="1200" b="0" i="0" u="none" strike="noStrike" kern="1200" dirty="0">
                <a:solidFill>
                  <a:schemeClr val="tx1"/>
                </a:solidFill>
                <a:effectLst/>
                <a:latin typeface="+mn-lt"/>
                <a:ea typeface="+mn-ea"/>
                <a:cs typeface="+mn-cs"/>
                <a:hlinkClick r:id="rId3" tooltip="Gender stereotypes"/>
              </a:rPr>
              <a:t>Gender stereotypes</a:t>
            </a:r>
            <a:r>
              <a:rPr lang="en-GB" sz="1200" b="0" i="0" kern="1200" dirty="0">
                <a:solidFill>
                  <a:schemeClr val="tx1"/>
                </a:solidFill>
                <a:effectLst/>
                <a:latin typeface="+mn-lt"/>
                <a:ea typeface="+mn-ea"/>
                <a:cs typeface="+mn-cs"/>
              </a:rPr>
              <a:t> influence traditional feminine occupations, resulting in </a:t>
            </a:r>
            <a:r>
              <a:rPr lang="en-GB" sz="1200" b="0" i="0" u="none" strike="noStrike" kern="1200" dirty="0">
                <a:solidFill>
                  <a:schemeClr val="tx1"/>
                </a:solidFill>
                <a:effectLst/>
                <a:latin typeface="+mn-lt"/>
                <a:ea typeface="+mn-ea"/>
                <a:cs typeface="+mn-cs"/>
                <a:hlinkClick r:id="rId4" tooltip="Microaggression"/>
              </a:rPr>
              <a:t>microaggression</a:t>
            </a:r>
            <a:r>
              <a:rPr lang="en-GB" sz="1200" b="0" i="0" kern="1200" dirty="0">
                <a:solidFill>
                  <a:schemeClr val="tx1"/>
                </a:solidFill>
                <a:effectLst/>
                <a:latin typeface="+mn-lt"/>
                <a:ea typeface="+mn-ea"/>
                <a:cs typeface="+mn-cs"/>
              </a:rPr>
              <a:t> toward women who break traditional gender roles.</a:t>
            </a:r>
            <a:r>
              <a:rPr lang="en-GB" sz="1200" b="0" i="0" u="none" strike="noStrike" kern="1200" baseline="30000" dirty="0">
                <a:solidFill>
                  <a:schemeClr val="tx1"/>
                </a:solidFill>
                <a:effectLst/>
                <a:latin typeface="+mn-lt"/>
                <a:ea typeface="+mn-ea"/>
                <a:cs typeface="+mn-cs"/>
                <a:hlinkClick r:id="rId5"/>
              </a:rPr>
              <a:t>[84]</a:t>
            </a:r>
            <a:r>
              <a:rPr lang="en-GB" sz="1200" b="0" i="0" kern="1200" dirty="0">
                <a:solidFill>
                  <a:schemeClr val="tx1"/>
                </a:solidFill>
                <a:effectLst/>
                <a:latin typeface="+mn-lt"/>
                <a:ea typeface="+mn-ea"/>
                <a:cs typeface="+mn-cs"/>
              </a:rPr>
              <a:t> These stereotypes include that women have a caring nature, have skill at household-related work, have greater manual dexterity than men, are more honest than men, and have a more attractive physical appearance. Occupational roles associated with these stereotypes include: </a:t>
            </a:r>
            <a:r>
              <a:rPr lang="en-GB" sz="1200" b="0" i="0" u="none" strike="noStrike" kern="1200" dirty="0">
                <a:solidFill>
                  <a:schemeClr val="tx1"/>
                </a:solidFill>
                <a:effectLst/>
                <a:latin typeface="+mn-lt"/>
                <a:ea typeface="+mn-ea"/>
                <a:cs typeface="+mn-cs"/>
                <a:hlinkClick r:id="rId6" tooltip="Midwifery"/>
              </a:rPr>
              <a:t>midwife</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7" tooltip="Teaching"/>
              </a:rPr>
              <a:t>teacher</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8" tooltip="Accounting"/>
              </a:rPr>
              <a:t>accountant</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9" tooltip="Data entry clerk"/>
              </a:rPr>
              <a:t>data entry clerk</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0" tooltip="Cashier"/>
              </a:rPr>
              <a:t>cashier</a:t>
            </a:r>
            <a:r>
              <a:rPr lang="en-GB" sz="1200" b="0" i="0" kern="1200" dirty="0">
                <a:solidFill>
                  <a:schemeClr val="tx1"/>
                </a:solidFill>
                <a:effectLst/>
                <a:latin typeface="+mn-lt"/>
                <a:ea typeface="+mn-ea"/>
                <a:cs typeface="+mn-cs"/>
              </a:rPr>
              <a:t>, salesperson, </a:t>
            </a:r>
            <a:r>
              <a:rPr lang="en-GB" sz="1200" b="0" i="0" u="none" strike="noStrike" kern="1200" dirty="0">
                <a:solidFill>
                  <a:schemeClr val="tx1"/>
                </a:solidFill>
                <a:effectLst/>
                <a:latin typeface="+mn-lt"/>
                <a:ea typeface="+mn-ea"/>
                <a:cs typeface="+mn-cs"/>
                <a:hlinkClick r:id="rId11" tooltip="Receptionist"/>
              </a:rPr>
              <a:t>receptionist</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2" tooltip="Housekeeping"/>
              </a:rPr>
              <a:t>housekeeper</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3" tooltip="Cook (profession)"/>
              </a:rPr>
              <a:t>cook</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4" tooltip="Maid"/>
              </a:rPr>
              <a:t>maid</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5" tooltip="Social work"/>
              </a:rPr>
              <a:t>social worker</a:t>
            </a:r>
            <a:r>
              <a:rPr lang="en-GB" sz="1200" b="0" i="0" kern="1200" dirty="0">
                <a:solidFill>
                  <a:schemeClr val="tx1"/>
                </a:solidFill>
                <a:effectLst/>
                <a:latin typeface="+mn-lt"/>
                <a:ea typeface="+mn-ea"/>
                <a:cs typeface="+mn-cs"/>
              </a:rPr>
              <a:t>, and </a:t>
            </a:r>
            <a:r>
              <a:rPr lang="en-GB" sz="1200" b="0" i="0" u="none" strike="noStrike" kern="1200" dirty="0">
                <a:solidFill>
                  <a:schemeClr val="tx1"/>
                </a:solidFill>
                <a:effectLst/>
                <a:latin typeface="+mn-lt"/>
                <a:ea typeface="+mn-ea"/>
                <a:cs typeface="+mn-cs"/>
                <a:hlinkClick r:id="rId16" tooltip="Nursing"/>
              </a:rPr>
              <a:t>nurse</a:t>
            </a:r>
            <a:r>
              <a:rPr lang="en-GB" sz="1200" b="0" i="0" kern="1200" dirty="0">
                <a:solidFill>
                  <a:schemeClr val="tx1"/>
                </a:solidFill>
                <a:effectLst/>
                <a:latin typeface="+mn-lt"/>
                <a:ea typeface="+mn-ea"/>
                <a:cs typeface="+mn-cs"/>
              </a:rPr>
              <a:t>.</a:t>
            </a:r>
            <a:r>
              <a:rPr lang="en-GB" sz="1200" b="0" i="0" u="none" strike="noStrike" kern="1200" baseline="30000" dirty="0">
                <a:solidFill>
                  <a:schemeClr val="tx1"/>
                </a:solidFill>
                <a:effectLst/>
                <a:latin typeface="+mn-lt"/>
                <a:ea typeface="+mn-ea"/>
                <a:cs typeface="+mn-cs"/>
                <a:hlinkClick r:id="rId5"/>
              </a:rPr>
              <a:t>[85]</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7" tooltip="Occupational segregation"/>
              </a:rPr>
              <a:t>Occupational segregation</a:t>
            </a:r>
            <a:r>
              <a:rPr lang="en-GB" sz="1200" b="0" i="0" kern="1200" dirty="0">
                <a:solidFill>
                  <a:schemeClr val="tx1"/>
                </a:solidFill>
                <a:effectLst/>
                <a:latin typeface="+mn-lt"/>
                <a:ea typeface="+mn-ea"/>
                <a:cs typeface="+mn-cs"/>
              </a:rPr>
              <a:t> maintains </a:t>
            </a:r>
            <a:r>
              <a:rPr lang="en-GB" sz="1200" b="0" i="0" u="none" strike="noStrike" kern="1200" dirty="0">
                <a:solidFill>
                  <a:schemeClr val="tx1"/>
                </a:solidFill>
                <a:effectLst/>
                <a:latin typeface="+mn-lt"/>
                <a:ea typeface="+mn-ea"/>
                <a:cs typeface="+mn-cs"/>
                <a:hlinkClick r:id="rId18" tooltip="Gender inequality"/>
              </a:rPr>
              <a:t>gender inequality</a:t>
            </a:r>
            <a:r>
              <a:rPr lang="en-GB" sz="1200" b="0" i="0" u="none" strike="noStrike" kern="1200" baseline="30000" dirty="0">
                <a:solidFill>
                  <a:schemeClr val="tx1"/>
                </a:solidFill>
                <a:effectLst/>
                <a:latin typeface="+mn-lt"/>
                <a:ea typeface="+mn-ea"/>
                <a:cs typeface="+mn-cs"/>
                <a:hlinkClick r:id="rId5"/>
              </a:rPr>
              <a:t>[86]</a:t>
            </a:r>
            <a:r>
              <a:rPr lang="en-GB" sz="1200" b="0" i="0" kern="1200" dirty="0">
                <a:solidFill>
                  <a:schemeClr val="tx1"/>
                </a:solidFill>
                <a:effectLst/>
                <a:latin typeface="+mn-lt"/>
                <a:ea typeface="+mn-ea"/>
                <a:cs typeface="+mn-cs"/>
              </a:rPr>
              <a:t> and </a:t>
            </a:r>
            <a:r>
              <a:rPr lang="en-GB" sz="1200" b="0" i="0" u="none" strike="noStrike" kern="1200" dirty="0">
                <a:solidFill>
                  <a:schemeClr val="tx1"/>
                </a:solidFill>
                <a:effectLst/>
                <a:latin typeface="+mn-lt"/>
                <a:ea typeface="+mn-ea"/>
                <a:cs typeface="+mn-cs"/>
                <a:hlinkClick r:id="rId19" tooltip="Gender pay gap"/>
              </a:rPr>
              <a:t>gender pay gap</a:t>
            </a:r>
            <a:r>
              <a:rPr lang="en-GB" sz="1200" b="0" i="0" kern="1200" dirty="0">
                <a:solidFill>
                  <a:schemeClr val="tx1"/>
                </a:solidFill>
                <a:effectLst/>
                <a:latin typeface="+mn-lt"/>
                <a:ea typeface="+mn-ea"/>
                <a:cs typeface="+mn-cs"/>
              </a:rPr>
              <a:t>.</a:t>
            </a:r>
            <a:r>
              <a:rPr lang="en-GB" sz="1200" b="0" i="0" u="none" strike="noStrike" kern="1200" baseline="30000" dirty="0">
                <a:solidFill>
                  <a:schemeClr val="tx1"/>
                </a:solidFill>
                <a:effectLst/>
                <a:latin typeface="+mn-lt"/>
                <a:ea typeface="+mn-ea"/>
                <a:cs typeface="+mn-cs"/>
                <a:hlinkClick r:id="rId5"/>
              </a:rPr>
              <a:t>[87]</a:t>
            </a:r>
            <a:endParaRPr lang="en-GB" sz="1200" b="0" i="0" u="none" strike="noStrike" kern="1200" baseline="30000" dirty="0">
              <a:solidFill>
                <a:schemeClr val="tx1"/>
              </a:solidFill>
              <a:effectLst/>
              <a:latin typeface="+mn-lt"/>
              <a:ea typeface="+mn-ea"/>
              <a:cs typeface="+mn-cs"/>
            </a:endParaRPr>
          </a:p>
          <a:p>
            <a:pPr marL="171450" indent="-171450">
              <a:buFontTx/>
              <a:buChar char="-"/>
            </a:pPr>
            <a:endParaRPr lang="en-GB" sz="1200" b="0" i="0" u="none" strike="noStrike" kern="1200" baseline="300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Leadership is associated with masculinity in Western culture and women are perceived less </a:t>
            </a:r>
            <a:r>
              <a:rPr lang="en-GB" sz="1200" b="0" i="0" kern="1200" dirty="0" err="1">
                <a:solidFill>
                  <a:schemeClr val="tx1"/>
                </a:solidFill>
                <a:effectLst/>
                <a:latin typeface="+mn-lt"/>
                <a:ea typeface="+mn-ea"/>
                <a:cs typeface="+mn-cs"/>
              </a:rPr>
              <a:t>favorably</a:t>
            </a:r>
            <a:r>
              <a:rPr lang="en-GB" sz="1200" b="0" i="0" kern="1200" dirty="0">
                <a:solidFill>
                  <a:schemeClr val="tx1"/>
                </a:solidFill>
                <a:effectLst/>
                <a:latin typeface="+mn-lt"/>
                <a:ea typeface="+mn-ea"/>
                <a:cs typeface="+mn-cs"/>
              </a:rPr>
              <a:t> as potential leaders.</a:t>
            </a:r>
            <a:r>
              <a:rPr lang="en-GB" sz="1200" b="0" i="0" u="none" strike="noStrike" kern="1200" baseline="30000" dirty="0">
                <a:solidFill>
                  <a:schemeClr val="tx1"/>
                </a:solidFill>
                <a:effectLst/>
                <a:latin typeface="+mn-lt"/>
                <a:ea typeface="+mn-ea"/>
                <a:cs typeface="+mn-cs"/>
                <a:hlinkClick r:id="rId5"/>
              </a:rPr>
              <a:t>[91]</a:t>
            </a:r>
            <a:r>
              <a:rPr lang="en-GB" sz="1200" b="0" i="0" kern="1200" dirty="0">
                <a:solidFill>
                  <a:schemeClr val="tx1"/>
                </a:solidFill>
                <a:effectLst/>
                <a:latin typeface="+mn-lt"/>
                <a:ea typeface="+mn-ea"/>
                <a:cs typeface="+mn-cs"/>
              </a:rPr>
              <a:t> However, some people have argued that the "feminine"-style leadership, which is associated with leadership that focuses on help and cooperation, is advantageous over "masculine" leadership, which is associated with focusing on tasks and control.</a:t>
            </a:r>
            <a:r>
              <a:rPr lang="en-GB" sz="1200" b="0" i="0" u="none" strike="noStrike" kern="1200" baseline="30000" dirty="0">
                <a:solidFill>
                  <a:schemeClr val="tx1"/>
                </a:solidFill>
                <a:effectLst/>
                <a:latin typeface="+mn-lt"/>
                <a:ea typeface="+mn-ea"/>
                <a:cs typeface="+mn-cs"/>
                <a:hlinkClick r:id="rId5"/>
              </a:rPr>
              <a:t>[92]</a:t>
            </a:r>
            <a:r>
              <a:rPr lang="en-GB" sz="1200" b="0" i="0" kern="1200" dirty="0">
                <a:solidFill>
                  <a:schemeClr val="tx1"/>
                </a:solidFill>
                <a:effectLst/>
                <a:latin typeface="+mn-lt"/>
                <a:ea typeface="+mn-ea"/>
                <a:cs typeface="+mn-cs"/>
              </a:rPr>
              <a:t> Female leaders are more often described by Western media using characteristics associated with femininity, such as emotion.</a:t>
            </a:r>
            <a:r>
              <a:rPr lang="en-GB" sz="1200" b="0" i="0" u="none" strike="noStrike" kern="1200" baseline="30000" dirty="0">
                <a:solidFill>
                  <a:schemeClr val="tx1"/>
                </a:solidFill>
                <a:effectLst/>
                <a:latin typeface="+mn-lt"/>
                <a:ea typeface="+mn-ea"/>
                <a:cs typeface="+mn-cs"/>
                <a:hlinkClick r:id="rId5"/>
              </a:rPr>
              <a:t>[92]</a:t>
            </a:r>
            <a:endParaRPr lang="en-GB" dirty="0"/>
          </a:p>
        </p:txBody>
      </p:sp>
      <p:sp>
        <p:nvSpPr>
          <p:cNvPr id="4" name="Slide Number Placeholder 3"/>
          <p:cNvSpPr>
            <a:spLocks noGrp="1"/>
          </p:cNvSpPr>
          <p:nvPr>
            <p:ph type="sldNum" sz="quarter" idx="10"/>
          </p:nvPr>
        </p:nvSpPr>
        <p:spPr/>
        <p:txBody>
          <a:bodyPr/>
          <a:lstStyle/>
          <a:p>
            <a:fld id="{B39D4A3B-3FF6-4801-8087-036DAC8C6D75}" type="slidenum">
              <a:rPr lang="en-GB" smtClean="0"/>
              <a:pPr/>
              <a:t>8</a:t>
            </a:fld>
            <a:endParaRPr lang="en-GB"/>
          </a:p>
        </p:txBody>
      </p:sp>
    </p:spTree>
    <p:extLst>
      <p:ext uri="{BB962C8B-B14F-4D97-AF65-F5344CB8AC3E}">
        <p14:creationId xmlns:p14="http://schemas.microsoft.com/office/powerpoint/2010/main" xmlns="" val="3384087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4200" y="234950"/>
            <a:ext cx="2195513" cy="1235075"/>
          </a:xfrm>
        </p:spPr>
      </p:sp>
      <p:sp>
        <p:nvSpPr>
          <p:cNvPr id="3" name="Notes Placeholder 2"/>
          <p:cNvSpPr>
            <a:spLocks noGrp="1"/>
          </p:cNvSpPr>
          <p:nvPr>
            <p:ph type="body" idx="1"/>
          </p:nvPr>
        </p:nvSpPr>
        <p:spPr>
          <a:xfrm>
            <a:off x="263876" y="1457583"/>
            <a:ext cx="6218295" cy="7228226"/>
          </a:xfrm>
        </p:spPr>
        <p:txBody>
          <a:bodyPr/>
          <a:lstStyle/>
          <a:p>
            <a:r>
              <a:rPr lang="en-GB" sz="1200" b="0" i="0" kern="1200" dirty="0" smtClean="0">
                <a:solidFill>
                  <a:schemeClr val="tx1"/>
                </a:solidFill>
                <a:effectLst/>
                <a:latin typeface="+mn-lt"/>
                <a:ea typeface="+mn-ea"/>
                <a:cs typeface="+mn-cs"/>
              </a:rPr>
              <a:t>From </a:t>
            </a:r>
            <a:r>
              <a:rPr lang="en-GB" sz="1200" b="0" i="0" kern="1200" dirty="0">
                <a:solidFill>
                  <a:schemeClr val="tx1"/>
                </a:solidFill>
                <a:effectLst/>
                <a:latin typeface="+mn-lt"/>
                <a:ea typeface="+mn-ea"/>
                <a:cs typeface="+mn-cs"/>
              </a:rPr>
              <a:t>an early age, children are socialized and encouraged to perform specific gender roles and conform to gender roles. The repetition of gendered narratives and images in </a:t>
            </a:r>
            <a:r>
              <a:rPr lang="en-GB" sz="1200" b="0" i="0" u="none" strike="noStrike" kern="1200" dirty="0" smtClean="0">
                <a:solidFill>
                  <a:schemeClr val="tx1"/>
                </a:solidFill>
                <a:effectLst/>
                <a:latin typeface="+mn-lt"/>
                <a:ea typeface="+mn-ea"/>
                <a:cs typeface="+mn-cs"/>
                <a:hlinkClick r:id="rId3" tooltip="modes of transmitting information; ie., newspapers, magazines, television, radio, the internet"/>
              </a:rPr>
              <a:t>media</a:t>
            </a:r>
            <a:r>
              <a:rPr lang="en-GB" sz="1200" b="0" i="0" u="none" strike="noStrike"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has </a:t>
            </a:r>
            <a:r>
              <a:rPr lang="en-GB" sz="1200" b="0" i="0" kern="1200" dirty="0">
                <a:solidFill>
                  <a:schemeClr val="tx1"/>
                </a:solidFill>
                <a:effectLst/>
                <a:latin typeface="+mn-lt"/>
                <a:ea typeface="+mn-ea"/>
                <a:cs typeface="+mn-cs"/>
              </a:rPr>
              <a:t>helped to shape these cultural norms around what it means to be a man or a woman, masculine or feminine.</a:t>
            </a:r>
          </a:p>
          <a:p>
            <a:endParaRPr lang="en-GB" dirty="0"/>
          </a:p>
          <a:p>
            <a:r>
              <a:rPr lang="en-GB" sz="1200" b="0" i="0" kern="1200" dirty="0">
                <a:solidFill>
                  <a:schemeClr val="tx1"/>
                </a:solidFill>
                <a:effectLst/>
                <a:latin typeface="+mn-lt"/>
                <a:ea typeface="+mn-ea"/>
                <a:cs typeface="+mn-cs"/>
              </a:rPr>
              <a:t>Media creates meanings about </a:t>
            </a:r>
            <a:r>
              <a:rPr lang="en-GB" sz="1200" b="0" i="0" kern="1200" dirty="0" err="1">
                <a:solidFill>
                  <a:schemeClr val="tx1"/>
                </a:solidFill>
                <a:effectLst/>
                <a:latin typeface="+mn-lt"/>
                <a:ea typeface="+mn-ea"/>
                <a:cs typeface="+mn-cs"/>
              </a:rPr>
              <a:t>about</a:t>
            </a:r>
            <a:r>
              <a:rPr lang="en-GB" sz="1200" b="0" i="0" kern="1200" dirty="0">
                <a:solidFill>
                  <a:schemeClr val="tx1"/>
                </a:solidFill>
                <a:effectLst/>
                <a:latin typeface="+mn-lt"/>
                <a:ea typeface="+mn-ea"/>
                <a:cs typeface="+mn-cs"/>
              </a:rPr>
              <a:t> gender, and plays an important role in the way we understand it as part of our identity, our history, our social institutions, and our everyday lives. Gender is a word we hear in everyday conversation. It is commonly used to describe an individual’s identity as male or female. However, the term “gender” is actually more complicated, and needs to be distinguished from one’s sex (male, female). </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Sex </a:t>
            </a:r>
            <a:r>
              <a:rPr lang="en-GB" sz="1200" b="0" i="0" kern="1200" dirty="0">
                <a:solidFill>
                  <a:schemeClr val="tx1"/>
                </a:solidFill>
                <a:effectLst/>
                <a:latin typeface="+mn-lt"/>
                <a:ea typeface="+mn-ea"/>
                <a:cs typeface="+mn-cs"/>
              </a:rPr>
              <a:t>is a system of classification based on a combination of biological and physiological factors (genitalia, chromosomes, hormones, internal reproductive organs). Biology is not always distinctly male or female, as there are some who are born as "</a:t>
            </a:r>
            <a:r>
              <a:rPr lang="en-GB" sz="1200" b="0" i="0" u="none" strike="noStrike" kern="1200" dirty="0">
                <a:solidFill>
                  <a:schemeClr val="tx1"/>
                </a:solidFill>
                <a:effectLst/>
                <a:latin typeface="+mn-lt"/>
                <a:ea typeface="+mn-ea"/>
                <a:cs typeface="+mn-cs"/>
                <a:hlinkClick r:id="rId4" tooltip="a term used for a variety of conditions in which a person is born with reproductive or sexual organs that do not match traditional biological definitions of male or female"/>
              </a:rPr>
              <a:t>intersex</a:t>
            </a:r>
            <a:r>
              <a:rPr lang="en-GB" sz="1200" b="0" i="0" kern="1200" dirty="0">
                <a:solidFill>
                  <a:schemeClr val="tx1"/>
                </a:solidFill>
                <a:effectLst/>
                <a:latin typeface="+mn-lt"/>
                <a:ea typeface="+mn-ea"/>
                <a:cs typeface="+mn-cs"/>
              </a:rPr>
              <a:t>," with some variations in chromosomes or sexual organs.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Gender </a:t>
            </a:r>
            <a:r>
              <a:rPr lang="en-GB" sz="1200" b="0" i="0" kern="1200" dirty="0">
                <a:solidFill>
                  <a:schemeClr val="tx1"/>
                </a:solidFill>
                <a:effectLst/>
                <a:latin typeface="+mn-lt"/>
                <a:ea typeface="+mn-ea"/>
                <a:cs typeface="+mn-cs"/>
              </a:rPr>
              <a:t>refers to the cultural meaning that is ascribed to a person's sex. We can think of gender as a social construct, an idea, or </a:t>
            </a:r>
            <a:r>
              <a:rPr lang="en-GB" sz="1200" b="0" i="0" u="none" strike="noStrike" kern="1200" dirty="0">
                <a:solidFill>
                  <a:schemeClr val="tx1"/>
                </a:solidFill>
                <a:effectLst/>
                <a:latin typeface="+mn-lt"/>
                <a:ea typeface="+mn-ea"/>
                <a:cs typeface="+mn-cs"/>
                <a:hlinkClick r:id="rId5" tooltip="a system of values and beliefs that is shared and influences behavior and action"/>
              </a:rPr>
              <a:t>ideology</a:t>
            </a:r>
            <a:r>
              <a:rPr lang="en-GB" sz="1200" b="0" i="0" kern="1200" dirty="0">
                <a:solidFill>
                  <a:schemeClr val="tx1"/>
                </a:solidFill>
                <a:effectLst/>
                <a:latin typeface="+mn-lt"/>
                <a:ea typeface="+mn-ea"/>
                <a:cs typeface="+mn-cs"/>
              </a:rPr>
              <a:t>, a way of seeing. It is not set in nature like biology.  Because gender is a lens or social construct, it means different things in different parts of the world and at different times in history.</a:t>
            </a:r>
          </a:p>
          <a:p>
            <a:endParaRPr lang="en-GB" sz="1200" b="0" i="0" kern="1200" dirty="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The </a:t>
            </a:r>
            <a:r>
              <a:rPr lang="en-GB" sz="1200" b="0" i="0" kern="1200" dirty="0">
                <a:solidFill>
                  <a:schemeClr val="tx1"/>
                </a:solidFill>
                <a:effectLst/>
                <a:latin typeface="+mn-lt"/>
                <a:ea typeface="+mn-ea"/>
                <a:cs typeface="+mn-cs"/>
              </a:rPr>
              <a:t>important thing to remember is that masculinity and femininity are not only oppositional; They are also </a:t>
            </a:r>
            <a:r>
              <a:rPr lang="en-GB" sz="1200" b="0" i="0" u="none" strike="noStrike" kern="1200" dirty="0">
                <a:solidFill>
                  <a:schemeClr val="tx1"/>
                </a:solidFill>
                <a:effectLst/>
                <a:latin typeface="+mn-lt"/>
                <a:ea typeface="+mn-ea"/>
                <a:cs typeface="+mn-cs"/>
                <a:hlinkClick r:id="rId6" tooltip="a system wherein certain practices, behaviors, ideas or people are valued over others"/>
              </a:rPr>
              <a:t>hierarchical</a:t>
            </a:r>
            <a:r>
              <a:rPr lang="en-GB" sz="1200" b="0" i="0" kern="1200" dirty="0">
                <a:solidFill>
                  <a:schemeClr val="tx1"/>
                </a:solidFill>
                <a:effectLst/>
                <a:latin typeface="+mn-lt"/>
                <a:ea typeface="+mn-ea"/>
                <a:cs typeface="+mn-cs"/>
              </a:rPr>
              <a:t>. The values tied to masculinity, by and large, have been seen as superior to those associated with </a:t>
            </a:r>
            <a:r>
              <a:rPr lang="en-GB" sz="1200" b="0" i="0" kern="1200" dirty="0" smtClean="0">
                <a:solidFill>
                  <a:schemeClr val="tx1"/>
                </a:solidFill>
                <a:effectLst/>
                <a:latin typeface="+mn-lt"/>
                <a:ea typeface="+mn-ea"/>
                <a:cs typeface="+mn-cs"/>
              </a:rPr>
              <a:t>femininity. This </a:t>
            </a:r>
            <a:r>
              <a:rPr lang="en-GB" sz="1200" b="0" i="0" kern="1200" dirty="0">
                <a:solidFill>
                  <a:schemeClr val="tx1"/>
                </a:solidFill>
                <a:effectLst/>
                <a:latin typeface="+mn-lt"/>
                <a:ea typeface="+mn-ea"/>
                <a:cs typeface="+mn-cs"/>
              </a:rPr>
              <a:t>does not mean that men are superior to women; rather it suggests that the characteristics associated with masculinity are culturally valued above those associated with femininity. In our culture, we tend to value strength over weakness. We value being rational over emotional. We value independence over dependence.</a:t>
            </a:r>
          </a:p>
          <a:p>
            <a:r>
              <a:rPr lang="en-GB" sz="1200" b="0" i="0" kern="1200" dirty="0">
                <a:solidFill>
                  <a:schemeClr val="tx1"/>
                </a:solidFill>
                <a:effectLst/>
                <a:latin typeface="+mn-lt"/>
                <a:ea typeface="+mn-ea"/>
                <a:cs typeface="+mn-cs"/>
              </a:rPr>
              <a:t>Given that masculinity and femininity are embedded with cultural values and meanings, it’s important for us to think about how those meanings circulate in our everyday lives and the media. We need to consider the way our thoughts, values, and media representations are gendered—the way in which femininity and masculinity shape</a:t>
            </a:r>
          </a:p>
          <a:p>
            <a:r>
              <a:rPr lang="en-GB" sz="1200" b="0" i="0" kern="1200" dirty="0">
                <a:solidFill>
                  <a:schemeClr val="tx1"/>
                </a:solidFill>
                <a:effectLst/>
                <a:latin typeface="+mn-lt"/>
                <a:ea typeface="+mn-ea"/>
                <a:cs typeface="+mn-cs"/>
              </a:rPr>
              <a:t>who we are</a:t>
            </a:r>
          </a:p>
          <a:p>
            <a:r>
              <a:rPr lang="en-GB" sz="1200" b="0" i="0" kern="1200" dirty="0">
                <a:solidFill>
                  <a:schemeClr val="tx1"/>
                </a:solidFill>
                <a:effectLst/>
                <a:latin typeface="+mn-lt"/>
                <a:ea typeface="+mn-ea"/>
                <a:cs typeface="+mn-cs"/>
              </a:rPr>
              <a:t>how we are perceived</a:t>
            </a:r>
          </a:p>
          <a:p>
            <a:r>
              <a:rPr lang="en-GB" sz="1200" b="0" i="0" kern="1200" dirty="0">
                <a:solidFill>
                  <a:schemeClr val="tx1"/>
                </a:solidFill>
                <a:effectLst/>
                <a:latin typeface="+mn-lt"/>
                <a:ea typeface="+mn-ea"/>
                <a:cs typeface="+mn-cs"/>
              </a:rPr>
              <a:t>how we see the world and interact with it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**Assumptions about what is right or appropriate for girls and boys has an influence well beyond whether their room is painted pink or blue. Gendered assumptions often lead to very different codes of conduct.</a:t>
            </a:r>
          </a:p>
          <a:p>
            <a:r>
              <a:rPr lang="en-GB" sz="1200" b="0" i="0" kern="1200" dirty="0">
                <a:solidFill>
                  <a:schemeClr val="tx1"/>
                </a:solidFill>
                <a:effectLst/>
                <a:latin typeface="+mn-lt"/>
                <a:ea typeface="+mn-ea"/>
                <a:cs typeface="+mn-cs"/>
              </a:rPr>
              <a:t>Girls play quietly and gently, and it's ok for them to cry. By contrast, boys “rough house” and should always be tough, never showing emotion.</a:t>
            </a:r>
          </a:p>
          <a:p>
            <a:r>
              <a:rPr lang="en-GB" sz="1200" b="0" i="0" kern="1200" dirty="0">
                <a:solidFill>
                  <a:schemeClr val="tx1"/>
                </a:solidFill>
                <a:effectLst/>
                <a:latin typeface="+mn-lt"/>
                <a:ea typeface="+mn-ea"/>
                <a:cs typeface="+mn-cs"/>
              </a:rPr>
              <a:t>When boys and girls don’t adhere to these “rules” or assumptions, they may be criticized or ostracized. Children are therefore often socialized or encouraged to perform specific gender roles and conform to gendered norms.</a:t>
            </a:r>
          </a:p>
          <a:p>
            <a:r>
              <a:rPr lang="en-GB" sz="1200" b="0" i="0" kern="1200" dirty="0">
                <a:solidFill>
                  <a:schemeClr val="tx1"/>
                </a:solidFill>
                <a:effectLst/>
                <a:latin typeface="+mn-lt"/>
                <a:ea typeface="+mn-ea"/>
                <a:cs typeface="+mn-cs"/>
              </a:rPr>
              <a:t>These norms are circulating all around us. We see them acted out by our peers, family members, and role models. We see them in school, at work, in politics, and in the media.</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**important questions to consider</a:t>
            </a:r>
          </a:p>
          <a:p>
            <a:pPr marL="171450" indent="-171450">
              <a:buFontTx/>
              <a:buChar char="-"/>
            </a:pPr>
            <a:r>
              <a:rPr lang="en-GB" sz="1200" b="0" i="0" kern="1200" dirty="0">
                <a:solidFill>
                  <a:schemeClr val="tx1"/>
                </a:solidFill>
                <a:effectLst/>
                <a:latin typeface="+mn-lt"/>
                <a:ea typeface="+mn-ea"/>
                <a:cs typeface="+mn-cs"/>
              </a:rPr>
              <a:t>How are masculinity and femininity represented in the media?</a:t>
            </a:r>
          </a:p>
          <a:p>
            <a:pPr marL="171450" indent="-171450">
              <a:buFontTx/>
              <a:buChar char="-"/>
            </a:pPr>
            <a:r>
              <a:rPr lang="en-GB" sz="1200" b="0" i="0" kern="1200" dirty="0">
                <a:solidFill>
                  <a:schemeClr val="tx1"/>
                </a:solidFill>
                <a:effectLst/>
                <a:latin typeface="+mn-lt"/>
                <a:ea typeface="+mn-ea"/>
                <a:cs typeface="+mn-cs"/>
              </a:rPr>
              <a:t>What specific images and words contribute to our understanding of what masculinity and femininity mean?</a:t>
            </a:r>
          </a:p>
          <a:p>
            <a:pPr marL="171450" indent="-171450">
              <a:buFontTx/>
              <a:buChar char="-"/>
            </a:pPr>
            <a:r>
              <a:rPr lang="en-GB" sz="1200" b="0" i="0" kern="1200" dirty="0">
                <a:solidFill>
                  <a:schemeClr val="tx1"/>
                </a:solidFill>
                <a:effectLst/>
                <a:latin typeface="+mn-lt"/>
                <a:ea typeface="+mn-ea"/>
                <a:cs typeface="+mn-cs"/>
              </a:rPr>
              <a:t>Does the media make assumptions about what men/boys like and how they (should) behave? Are there similar assumptions made about women/girls?</a:t>
            </a:r>
          </a:p>
          <a:p>
            <a:pPr marL="171450" indent="-171450">
              <a:buFontTx/>
              <a:buChar char="-"/>
            </a:pPr>
            <a:r>
              <a:rPr lang="en-GB" sz="1200" b="0" i="0" kern="1200" dirty="0">
                <a:solidFill>
                  <a:schemeClr val="tx1"/>
                </a:solidFill>
                <a:effectLst/>
                <a:latin typeface="+mn-lt"/>
                <a:ea typeface="+mn-ea"/>
                <a:cs typeface="+mn-cs"/>
              </a:rPr>
              <a:t>What impact do such media representations have on real-life opportunities and possibilities offered men and women in their personal and professional lives?</a:t>
            </a:r>
          </a:p>
          <a:p>
            <a:endParaRPr lang="en-GB" dirty="0"/>
          </a:p>
          <a:p>
            <a:r>
              <a:rPr lang="en-GB" dirty="0"/>
              <a:t>Top 5 barriers for women and men when entering politics:</a:t>
            </a:r>
          </a:p>
          <a:p>
            <a:r>
              <a:rPr lang="en-GB" dirty="0"/>
              <a:t>Men: lack of electoral support, lack of finance, lack of support of political parties, lack of experience in politics, lack of confidence</a:t>
            </a:r>
          </a:p>
          <a:p>
            <a:r>
              <a:rPr lang="en-GB" dirty="0"/>
              <a:t>Women: Domestic duties,, cultural attitudes, lack of family support, lack of confidence, lack of finances. </a:t>
            </a:r>
          </a:p>
          <a:p>
            <a:r>
              <a:rPr lang="en-GB" dirty="0"/>
              <a:t>On top of this, women can face multiple forms of discrimination due to personal characteristics or status: Age, national origin, religion or belief, language, social status, disability, gender identity and sexual orientation, health condition. </a:t>
            </a:r>
          </a:p>
          <a:p>
            <a:endParaRPr lang="en-GB" dirty="0"/>
          </a:p>
          <a:p>
            <a:r>
              <a:rPr lang="en-GB" dirty="0"/>
              <a:t>Barriers to equal participation of women in elections:</a:t>
            </a:r>
          </a:p>
          <a:p>
            <a:r>
              <a:rPr lang="en-GB" dirty="0"/>
              <a:t>Inability to vote in secrecy (family voting, proxy voting, pressure), violence, intimidation, threats and harassment, lower salaries for women, limited access to social networks, expensive campaigning costs. </a:t>
            </a:r>
          </a:p>
        </p:txBody>
      </p:sp>
      <p:sp>
        <p:nvSpPr>
          <p:cNvPr id="4" name="Slide Number Placeholder 3"/>
          <p:cNvSpPr>
            <a:spLocks noGrp="1"/>
          </p:cNvSpPr>
          <p:nvPr>
            <p:ph type="sldNum" sz="quarter" idx="10"/>
          </p:nvPr>
        </p:nvSpPr>
        <p:spPr/>
        <p:txBody>
          <a:bodyPr/>
          <a:lstStyle/>
          <a:p>
            <a:fld id="{B39D4A3B-3FF6-4801-8087-036DAC8C6D75}" type="slidenum">
              <a:rPr lang="en-GB" smtClean="0"/>
              <a:pPr/>
              <a:t>9</a:t>
            </a:fld>
            <a:endParaRPr lang="en-GB"/>
          </a:p>
        </p:txBody>
      </p:sp>
    </p:spTree>
    <p:extLst>
      <p:ext uri="{BB962C8B-B14F-4D97-AF65-F5344CB8AC3E}">
        <p14:creationId xmlns:p14="http://schemas.microsoft.com/office/powerpoint/2010/main" xmlns="" val="2433028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8/22/2017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8/22/2017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8/22/2017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8/22/2017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8/22/2017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8/22/2017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8/22/2017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8/22/2017</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8/22/2017</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ucy.Jackson@Liverpool.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en.wikipedia.org/wiki/Nigel_Lawson" TargetMode="External"/><Relationship Id="rId7" Type="http://schemas.openxmlformats.org/officeDocument/2006/relationships/hyperlink" Target="https://tompride.wordpress.com/2014/02/15/climate-change-denier-lord-lawson-is-an-expert-he-once-wrote-a-book-about-dieti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theguardian.com/environment/2014/feb/12/nigel-lawson-met-office-floods-global-warming" TargetMode="External"/><Relationship Id="rId5" Type="http://schemas.openxmlformats.org/officeDocument/2006/relationships/hyperlink" Target="http://www.bbc.co.uk/news/uk-politics-26084625" TargetMode="External"/><Relationship Id="rId4" Type="http://schemas.openxmlformats.org/officeDocument/2006/relationships/hyperlink" Target="http://www.metoffice.gov.uk/research/people/julia-sling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one.org/us/2017/03/30/these-10-anti-women-laws-will-shock-you/?gclid=Cj0KCQjwqvvLBRDIARIsAMYuvBHCCM2ij3yhXLW1BvdxQi1CFdbRAf_WyeG2xwfTdFJZz7MmYmzgi3oaAiq9EALw_wcB"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theguardian.com/books/2016/oct/15/margaret-atwood-interview-english-pen-pinter-priz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www.amnesty.org.uk/sites/default/files/milward_brown_poll_results_october_2014_final_0.pdf"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YE2H_WU_mKQ"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hyperlink" Target="http://www.telegraph.co.uk/news/uknews/northernireland/12159388/Abortion-opponents-dont-really-think-its-murder.-They-just-want-to-judge-women.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livedifference.group.shef.ac.uk/"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osce.org/odihr/22417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111E8C-BECD-44C2-BC15-915F7CA44D1C}"/>
              </a:ext>
            </a:extLst>
          </p:cNvPr>
          <p:cNvSpPr>
            <a:spLocks noGrp="1"/>
          </p:cNvSpPr>
          <p:nvPr>
            <p:ph type="ctrTitle"/>
          </p:nvPr>
        </p:nvSpPr>
        <p:spPr>
          <a:xfrm>
            <a:off x="924865" y="1010575"/>
            <a:ext cx="10572000" cy="2971051"/>
          </a:xfrm>
        </p:spPr>
        <p:txBody>
          <a:bodyPr/>
          <a:lstStyle/>
          <a:p>
            <a:pPr algn="ctr"/>
            <a:r>
              <a:rPr lang="en-GB" sz="4800" dirty="0"/>
              <a:t>Gender trouble/ troubling gender: gender assumptions and the role of patriarchy in contemporary and everyday politics.</a:t>
            </a:r>
            <a:br>
              <a:rPr lang="en-GB" sz="4800" dirty="0"/>
            </a:br>
            <a:endParaRPr lang="en-GB" sz="4800" dirty="0"/>
          </a:p>
        </p:txBody>
      </p:sp>
      <p:sp>
        <p:nvSpPr>
          <p:cNvPr id="3" name="Subtitle 2">
            <a:extLst>
              <a:ext uri="{FF2B5EF4-FFF2-40B4-BE49-F238E27FC236}">
                <a16:creationId xmlns:a16="http://schemas.microsoft.com/office/drawing/2014/main" xmlns="" id="{297726DB-2A09-4B81-86AD-1AFED1978BE5}"/>
              </a:ext>
            </a:extLst>
          </p:cNvPr>
          <p:cNvSpPr>
            <a:spLocks noGrp="1"/>
          </p:cNvSpPr>
          <p:nvPr>
            <p:ph type="subTitle" idx="1"/>
          </p:nvPr>
        </p:nvSpPr>
        <p:spPr>
          <a:xfrm>
            <a:off x="362131" y="6423026"/>
            <a:ext cx="10572000" cy="434974"/>
          </a:xfrm>
        </p:spPr>
        <p:txBody>
          <a:bodyPr/>
          <a:lstStyle/>
          <a:p>
            <a:pPr algn="ctr"/>
            <a:r>
              <a:rPr lang="en-GB" dirty="0"/>
              <a:t>Dr Lucy Jackson </a:t>
            </a:r>
            <a:r>
              <a:rPr lang="en-GB" dirty="0">
                <a:hlinkClick r:id="rId3"/>
              </a:rPr>
              <a:t>lucy.Jackson@Liverpool.ac.uk</a:t>
            </a:r>
            <a:r>
              <a:rPr lang="en-GB" dirty="0"/>
              <a:t> </a:t>
            </a:r>
          </a:p>
        </p:txBody>
      </p:sp>
      <p:pic>
        <p:nvPicPr>
          <p:cNvPr id="81921" name="Picture 1"/>
          <p:cNvPicPr>
            <a:picLocks noChangeAspect="1" noChangeArrowheads="1"/>
          </p:cNvPicPr>
          <p:nvPr/>
        </p:nvPicPr>
        <p:blipFill>
          <a:blip r:embed="rId4"/>
          <a:srcRect/>
          <a:stretch>
            <a:fillRect/>
          </a:stretch>
        </p:blipFill>
        <p:spPr bwMode="auto">
          <a:xfrm>
            <a:off x="8152747" y="3434080"/>
            <a:ext cx="4039253" cy="3029782"/>
          </a:xfrm>
          <a:prstGeom prst="rect">
            <a:avLst/>
          </a:prstGeom>
          <a:noFill/>
          <a:ln w="9525">
            <a:noFill/>
            <a:miter lim="800000"/>
            <a:headEnd/>
            <a:tailEnd/>
          </a:ln>
          <a:effectLst/>
        </p:spPr>
      </p:pic>
      <p:pic>
        <p:nvPicPr>
          <p:cNvPr id="81923" name="Picture 3" descr="Image result for women and politics"/>
          <p:cNvPicPr>
            <a:picLocks noChangeAspect="1" noChangeArrowheads="1"/>
          </p:cNvPicPr>
          <p:nvPr/>
        </p:nvPicPr>
        <p:blipFill>
          <a:blip r:embed="rId5"/>
          <a:srcRect/>
          <a:stretch>
            <a:fillRect/>
          </a:stretch>
        </p:blipFill>
        <p:spPr bwMode="auto">
          <a:xfrm>
            <a:off x="4508939" y="3413236"/>
            <a:ext cx="3553897" cy="2498834"/>
          </a:xfrm>
          <a:prstGeom prst="rect">
            <a:avLst/>
          </a:prstGeom>
          <a:noFill/>
        </p:spPr>
      </p:pic>
      <p:sp>
        <p:nvSpPr>
          <p:cNvPr id="81925" name="AutoShape 5" descr="Image result for nicola sturgeon theresa may best leg forw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1927" name="AutoShape 7" descr="Image result for nicola sturgeon theresa may best leg forw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1931" name="AutoShape 11"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81933" name="Picture 13" descr="Related image"/>
          <p:cNvPicPr>
            <a:picLocks noChangeAspect="1" noChangeArrowheads="1"/>
          </p:cNvPicPr>
          <p:nvPr/>
        </p:nvPicPr>
        <p:blipFill>
          <a:blip r:embed="rId6"/>
          <a:srcRect/>
          <a:stretch>
            <a:fillRect/>
          </a:stretch>
        </p:blipFill>
        <p:spPr bwMode="auto">
          <a:xfrm>
            <a:off x="-774590" y="3432410"/>
            <a:ext cx="5251997" cy="2957279"/>
          </a:xfrm>
          <a:prstGeom prst="rect">
            <a:avLst/>
          </a:prstGeom>
          <a:noFill/>
        </p:spPr>
      </p:pic>
    </p:spTree>
    <p:extLst>
      <p:ext uri="{BB962C8B-B14F-4D97-AF65-F5344CB8AC3E}">
        <p14:creationId xmlns:p14="http://schemas.microsoft.com/office/powerpoint/2010/main" xmlns="" val="1869557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3652C2-1CAE-4ECE-8E7C-07CDD6E834ED}"/>
              </a:ext>
            </a:extLst>
          </p:cNvPr>
          <p:cNvSpPr>
            <a:spLocks noGrp="1"/>
          </p:cNvSpPr>
          <p:nvPr>
            <p:ph type="title"/>
          </p:nvPr>
        </p:nvSpPr>
        <p:spPr/>
        <p:txBody>
          <a:bodyPr/>
          <a:lstStyle/>
          <a:p>
            <a:r>
              <a:rPr lang="en-GB" dirty="0"/>
              <a:t>‘Throwing like a girl’</a:t>
            </a:r>
          </a:p>
        </p:txBody>
      </p:sp>
      <p:sp>
        <p:nvSpPr>
          <p:cNvPr id="3" name="Content Placeholder 2">
            <a:extLst>
              <a:ext uri="{FF2B5EF4-FFF2-40B4-BE49-F238E27FC236}">
                <a16:creationId xmlns:a16="http://schemas.microsoft.com/office/drawing/2014/main" xmlns="" id="{E1CE10E0-E622-4976-81B1-771809849790}"/>
              </a:ext>
            </a:extLst>
          </p:cNvPr>
          <p:cNvSpPr>
            <a:spLocks noGrp="1"/>
          </p:cNvSpPr>
          <p:nvPr>
            <p:ph idx="1"/>
          </p:nvPr>
        </p:nvSpPr>
        <p:spPr>
          <a:xfrm>
            <a:off x="123092" y="2187117"/>
            <a:ext cx="6980686" cy="5017723"/>
          </a:xfrm>
        </p:spPr>
        <p:txBody>
          <a:bodyPr>
            <a:normAutofit fontScale="92500" lnSpcReduction="20000"/>
          </a:bodyPr>
          <a:lstStyle/>
          <a:p>
            <a:r>
              <a:rPr lang="en-GB" dirty="0"/>
              <a:t>Young (1980)</a:t>
            </a:r>
          </a:p>
          <a:p>
            <a:r>
              <a:rPr lang="en-GB" dirty="0"/>
              <a:t>“We often experience our bodies as a fragile encumbrance, rather than the media for the enactment of our aims. We feel as though we must have our attention directed upon our bodies to make sure they are doing what we wish them to do, rather than paying attention to what we want to do through our bodies” (p.146-7).</a:t>
            </a:r>
          </a:p>
          <a:p>
            <a:endParaRPr lang="en-GB" dirty="0"/>
          </a:p>
          <a:p>
            <a:r>
              <a:rPr lang="en-GB" dirty="0"/>
              <a:t>“I can’t lift that, I’m not strong enough”</a:t>
            </a:r>
          </a:p>
          <a:p>
            <a:r>
              <a:rPr lang="en-GB" dirty="0"/>
              <a:t>“I won’t be able to get the ball in the net”</a:t>
            </a:r>
          </a:p>
          <a:p>
            <a:r>
              <a:rPr lang="en-GB" dirty="0"/>
              <a:t>“I might get hurt”</a:t>
            </a:r>
          </a:p>
          <a:p>
            <a:r>
              <a:rPr lang="en-GB" dirty="0"/>
              <a:t>“What if I look stupid doing that?”</a:t>
            </a:r>
          </a:p>
          <a:p>
            <a:endParaRPr lang="en-GB" dirty="0"/>
          </a:p>
          <a:p>
            <a:r>
              <a:rPr lang="en-GB" dirty="0"/>
              <a:t>“Typically, the feminine body underuses its real capacity, both as the potentiality of its physical size and strength and as the real skills and coordination that are available to it” (p.148).</a:t>
            </a:r>
          </a:p>
          <a:p>
            <a:endParaRPr lang="en-GB" dirty="0"/>
          </a:p>
        </p:txBody>
      </p:sp>
      <p:pic>
        <p:nvPicPr>
          <p:cNvPr id="4" name="Picture 3">
            <a:extLst>
              <a:ext uri="{FF2B5EF4-FFF2-40B4-BE49-F238E27FC236}">
                <a16:creationId xmlns:a16="http://schemas.microsoft.com/office/drawing/2014/main" xmlns="" id="{EB0E5A87-4378-4452-99B1-018BE4ECFF65}"/>
              </a:ext>
            </a:extLst>
          </p:cNvPr>
          <p:cNvPicPr>
            <a:picLocks noChangeAspect="1"/>
          </p:cNvPicPr>
          <p:nvPr/>
        </p:nvPicPr>
        <p:blipFill rotWithShape="1">
          <a:blip r:embed="rId3"/>
          <a:srcRect b="26509"/>
          <a:stretch/>
        </p:blipFill>
        <p:spPr>
          <a:xfrm>
            <a:off x="7274167" y="0"/>
            <a:ext cx="4525109" cy="4746559"/>
          </a:xfrm>
          <a:prstGeom prst="rect">
            <a:avLst/>
          </a:prstGeom>
        </p:spPr>
      </p:pic>
      <p:sp>
        <p:nvSpPr>
          <p:cNvPr id="5" name="Rectangle 4">
            <a:extLst>
              <a:ext uri="{FF2B5EF4-FFF2-40B4-BE49-F238E27FC236}">
                <a16:creationId xmlns:a16="http://schemas.microsoft.com/office/drawing/2014/main" xmlns="" id="{615A2613-F694-45A7-B37E-9854776E9975}"/>
              </a:ext>
            </a:extLst>
          </p:cNvPr>
          <p:cNvSpPr/>
          <p:nvPr/>
        </p:nvSpPr>
        <p:spPr>
          <a:xfrm>
            <a:off x="7666891" y="4806397"/>
            <a:ext cx="4132385" cy="2031325"/>
          </a:xfrm>
          <a:prstGeom prst="rect">
            <a:avLst/>
          </a:prstGeom>
        </p:spPr>
        <p:txBody>
          <a:bodyPr wrap="square">
            <a:spAutoFit/>
          </a:bodyPr>
          <a:lstStyle/>
          <a:p>
            <a:pPr algn="just"/>
            <a:r>
              <a:rPr lang="en-GB" dirty="0"/>
              <a:t>“To the extent that a woman lives her body as a thing, she remains rooted in immanence, is inhibited, and retains a distance from her body as transcending movement and from engagement in the world’s possibilities” (p. 150).</a:t>
            </a:r>
          </a:p>
        </p:txBody>
      </p:sp>
    </p:spTree>
    <p:extLst>
      <p:ext uri="{BB962C8B-B14F-4D97-AF65-F5344CB8AC3E}">
        <p14:creationId xmlns:p14="http://schemas.microsoft.com/office/powerpoint/2010/main" xmlns="" val="1476265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412F26-2612-4075-9A1B-5DFB2F6E546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F48D7435-AF98-421E-8549-C747EAEA6C29}"/>
              </a:ext>
            </a:extLst>
          </p:cNvPr>
          <p:cNvSpPr>
            <a:spLocks noGrp="1"/>
          </p:cNvSpPr>
          <p:nvPr>
            <p:ph idx="1"/>
          </p:nvPr>
        </p:nvSpPr>
        <p:spPr>
          <a:xfrm>
            <a:off x="6732674" y="1864826"/>
            <a:ext cx="5459325" cy="4993174"/>
          </a:xfrm>
        </p:spPr>
        <p:txBody>
          <a:bodyPr>
            <a:normAutofit/>
          </a:bodyPr>
          <a:lstStyle/>
          <a:p>
            <a:r>
              <a:rPr lang="en-GB" dirty="0"/>
              <a:t>Radio 4 debate (2014)</a:t>
            </a:r>
          </a:p>
          <a:p>
            <a:endParaRPr lang="en-GB" dirty="0"/>
          </a:p>
          <a:p>
            <a:pPr fontAlgn="base"/>
            <a:r>
              <a:rPr lang="en-GB" dirty="0"/>
              <a:t>Former Thatcher chancellor </a:t>
            </a:r>
            <a:r>
              <a:rPr lang="en-GB" u="sng" dirty="0">
                <a:hlinkClick r:id="rId3"/>
              </a:rPr>
              <a:t>Nigel Lawson</a:t>
            </a:r>
            <a:r>
              <a:rPr lang="en-GB" dirty="0"/>
              <a:t> went head-to-head with Met’ Office Chief Scientist Professor </a:t>
            </a:r>
            <a:r>
              <a:rPr lang="en-GB" u="sng" dirty="0">
                <a:hlinkClick r:id="rId4"/>
              </a:rPr>
              <a:t>Julia </a:t>
            </a:r>
            <a:r>
              <a:rPr lang="en-GB" u="sng" dirty="0" err="1">
                <a:hlinkClick r:id="rId4"/>
              </a:rPr>
              <a:t>Slingo</a:t>
            </a:r>
            <a:r>
              <a:rPr lang="en-GB" dirty="0"/>
              <a:t> – destroying her </a:t>
            </a:r>
            <a:r>
              <a:rPr lang="en-GB" u="sng" dirty="0">
                <a:hlinkClick r:id="rId5"/>
              </a:rPr>
              <a:t>scientific assessments</a:t>
            </a:r>
            <a:r>
              <a:rPr lang="en-GB" dirty="0"/>
              <a:t> that the recent extreme weather conditions were almost certainly the result of climate change with the devastating scientific argument that she is just : “</a:t>
            </a:r>
            <a:r>
              <a:rPr lang="en-GB" i="1" u="sng" dirty="0">
                <a:hlinkClick r:id="rId6"/>
              </a:rPr>
              <a:t>this Julia </a:t>
            </a:r>
            <a:r>
              <a:rPr lang="en-GB" i="1" u="sng" dirty="0" err="1">
                <a:hlinkClick r:id="rId6"/>
              </a:rPr>
              <a:t>Slingo</a:t>
            </a:r>
            <a:r>
              <a:rPr lang="en-GB" i="1" u="sng" dirty="0">
                <a:hlinkClick r:id="rId6"/>
              </a:rPr>
              <a:t> woman</a:t>
            </a:r>
            <a:r>
              <a:rPr lang="en-GB" dirty="0"/>
              <a:t>“ (Pride 2014) </a:t>
            </a:r>
          </a:p>
          <a:p>
            <a:r>
              <a:rPr lang="en-GB" dirty="0">
                <a:hlinkClick r:id="rId7"/>
              </a:rPr>
              <a:t>https://tompride.wordpress.com/2014/02/15/climate-change-denier-lord-lawson-is-an-expert-he-once-wrote-a-book-about-dieting/</a:t>
            </a:r>
            <a:r>
              <a:rPr lang="en-GB" dirty="0"/>
              <a:t> </a:t>
            </a:r>
          </a:p>
        </p:txBody>
      </p:sp>
      <p:pic>
        <p:nvPicPr>
          <p:cNvPr id="4" name="Picture 3">
            <a:extLst>
              <a:ext uri="{FF2B5EF4-FFF2-40B4-BE49-F238E27FC236}">
                <a16:creationId xmlns:a16="http://schemas.microsoft.com/office/drawing/2014/main" xmlns="" id="{C78A977A-D584-4B65-819C-3D47487926DB}"/>
              </a:ext>
            </a:extLst>
          </p:cNvPr>
          <p:cNvPicPr>
            <a:picLocks noChangeAspect="1"/>
          </p:cNvPicPr>
          <p:nvPr/>
        </p:nvPicPr>
        <p:blipFill>
          <a:blip r:embed="rId8"/>
          <a:stretch>
            <a:fillRect/>
          </a:stretch>
        </p:blipFill>
        <p:spPr>
          <a:xfrm>
            <a:off x="308827" y="0"/>
            <a:ext cx="6423848" cy="6858000"/>
          </a:xfrm>
          <a:prstGeom prst="rect">
            <a:avLst/>
          </a:prstGeom>
        </p:spPr>
      </p:pic>
    </p:spTree>
    <p:extLst>
      <p:ext uri="{BB962C8B-B14F-4D97-AF65-F5344CB8AC3E}">
        <p14:creationId xmlns:p14="http://schemas.microsoft.com/office/powerpoint/2010/main" xmlns="" val="1964613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Gender and the everyday</a:t>
            </a:r>
            <a:endParaRPr lang="en-GB" dirty="0"/>
          </a:p>
        </p:txBody>
      </p:sp>
      <p:sp>
        <p:nvSpPr>
          <p:cNvPr id="3" name="Content Placeholder 2"/>
          <p:cNvSpPr>
            <a:spLocks noGrp="1"/>
          </p:cNvSpPr>
          <p:nvPr>
            <p:ph idx="1"/>
          </p:nvPr>
        </p:nvSpPr>
        <p:spPr>
          <a:xfrm>
            <a:off x="204577" y="2294658"/>
            <a:ext cx="12120773" cy="4734791"/>
          </a:xfrm>
        </p:spPr>
        <p:txBody>
          <a:bodyPr>
            <a:normAutofit fontScale="92500" lnSpcReduction="20000"/>
          </a:bodyPr>
          <a:lstStyle/>
          <a:p>
            <a:r>
              <a:rPr lang="en-GB" dirty="0"/>
              <a:t>Change.org </a:t>
            </a:r>
          </a:p>
          <a:p>
            <a:r>
              <a:rPr lang="en-GB" dirty="0"/>
              <a:t>Petitioning </a:t>
            </a:r>
            <a:r>
              <a:rPr lang="en-GB" dirty="0" err="1"/>
              <a:t>Asda</a:t>
            </a:r>
            <a:r>
              <a:rPr lang="en-GB" dirty="0"/>
              <a:t>, Sainsbury, Tesco, </a:t>
            </a:r>
            <a:r>
              <a:rPr lang="en-GB" dirty="0" err="1"/>
              <a:t>Mothercare</a:t>
            </a:r>
            <a:r>
              <a:rPr lang="en-GB" dirty="0"/>
              <a:t>, Debenhams, Marks &amp; Spencer, Matalan, </a:t>
            </a:r>
            <a:r>
              <a:rPr lang="en-GB" dirty="0" err="1"/>
              <a:t>M&amp;Co</a:t>
            </a:r>
            <a:r>
              <a:rPr lang="en-GB" dirty="0"/>
              <a:t>, </a:t>
            </a:r>
            <a:r>
              <a:rPr lang="en-GB" dirty="0" err="1"/>
              <a:t>Morrisons</a:t>
            </a:r>
            <a:r>
              <a:rPr lang="en-GB" dirty="0"/>
              <a:t>, Next, UK </a:t>
            </a:r>
            <a:r>
              <a:rPr lang="en-GB" dirty="0" err="1"/>
              <a:t>Childrenswear</a:t>
            </a:r>
            <a:r>
              <a:rPr lang="en-GB" dirty="0"/>
              <a:t> Retailers</a:t>
            </a:r>
          </a:p>
          <a:p>
            <a:r>
              <a:rPr lang="en-GB" dirty="0"/>
              <a:t>Time to let clothes be clothes: Stop selling children's clothes as "for girls" or "for boys."</a:t>
            </a:r>
          </a:p>
          <a:p>
            <a:r>
              <a:rPr lang="en-GB" dirty="0"/>
              <a:t>#</a:t>
            </a:r>
            <a:r>
              <a:rPr lang="en-GB" dirty="0" err="1"/>
              <a:t>letclothesbeclothes</a:t>
            </a:r>
            <a:endParaRPr lang="en-GB" dirty="0"/>
          </a:p>
          <a:p>
            <a:endParaRPr lang="en-GB" dirty="0"/>
          </a:p>
          <a:p>
            <a:r>
              <a:rPr lang="en-GB" dirty="0" err="1"/>
              <a:t>Childrenswear</a:t>
            </a:r>
            <a:r>
              <a:rPr lang="en-GB" dirty="0"/>
              <a:t> </a:t>
            </a:r>
            <a:r>
              <a:rPr lang="en-GB" b="1" dirty="0"/>
              <a:t>should be</a:t>
            </a:r>
            <a:r>
              <a:rPr lang="en-GB" dirty="0"/>
              <a:t>:</a:t>
            </a:r>
          </a:p>
          <a:p>
            <a:r>
              <a:rPr lang="en-GB" dirty="0"/>
              <a:t>Comfortable</a:t>
            </a:r>
          </a:p>
          <a:p>
            <a:r>
              <a:rPr lang="en-GB" dirty="0"/>
              <a:t>Sold in a choice of size and fit</a:t>
            </a:r>
          </a:p>
          <a:p>
            <a:r>
              <a:rPr lang="en-GB" dirty="0"/>
              <a:t>Age appropriate</a:t>
            </a:r>
          </a:p>
          <a:p>
            <a:r>
              <a:rPr lang="en-GB" dirty="0"/>
              <a:t>Safe and promote healthy body image</a:t>
            </a:r>
          </a:p>
          <a:p>
            <a:r>
              <a:rPr lang="en-GB" dirty="0"/>
              <a:t>Designed in a variety of fun, imaginative themes and colours</a:t>
            </a:r>
          </a:p>
          <a:p>
            <a:r>
              <a:rPr lang="en-GB" dirty="0"/>
              <a:t>Sold without active gender policing</a:t>
            </a:r>
          </a:p>
          <a:p>
            <a:r>
              <a:rPr lang="en-GB" dirty="0"/>
              <a:t>Free from slogans and messages that reinforce gender stereotypes</a:t>
            </a:r>
          </a:p>
          <a:p>
            <a:endParaRPr lang="en-GB" dirty="0"/>
          </a:p>
        </p:txBody>
      </p:sp>
      <p:pic>
        <p:nvPicPr>
          <p:cNvPr id="37890" name="Picture 2" descr="https://assets.change.org/photos/5/rq/tt/EVrQttMgrMWMgWS-800x450-noPad.jpg?1453028539"/>
          <p:cNvPicPr>
            <a:picLocks noChangeAspect="1" noChangeArrowheads="1"/>
          </p:cNvPicPr>
          <p:nvPr/>
        </p:nvPicPr>
        <p:blipFill>
          <a:blip r:embed="rId3"/>
          <a:srcRect/>
          <a:stretch>
            <a:fillRect/>
          </a:stretch>
        </p:blipFill>
        <p:spPr bwMode="auto">
          <a:xfrm>
            <a:off x="7576577" y="3626069"/>
            <a:ext cx="4624551" cy="260131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3CD923-F043-4EAA-BDE1-6CDD0298793B}"/>
              </a:ext>
            </a:extLst>
          </p:cNvPr>
          <p:cNvSpPr>
            <a:spLocks noGrp="1"/>
          </p:cNvSpPr>
          <p:nvPr>
            <p:ph type="title"/>
          </p:nvPr>
        </p:nvSpPr>
        <p:spPr/>
        <p:txBody>
          <a:bodyPr/>
          <a:lstStyle/>
          <a:p>
            <a:pPr algn="ctr"/>
            <a:r>
              <a:rPr lang="en-GB" dirty="0"/>
              <a:t>‘Anti-Women’ Laws </a:t>
            </a:r>
            <a:r>
              <a:rPr lang="en-GB" dirty="0" smtClean="0"/>
              <a:t>around the world</a:t>
            </a:r>
            <a:endParaRPr lang="en-GB" dirty="0"/>
          </a:p>
        </p:txBody>
      </p:sp>
      <p:sp>
        <p:nvSpPr>
          <p:cNvPr id="3" name="Content Placeholder 2">
            <a:extLst>
              <a:ext uri="{FF2B5EF4-FFF2-40B4-BE49-F238E27FC236}">
                <a16:creationId xmlns:a16="http://schemas.microsoft.com/office/drawing/2014/main" xmlns="" id="{C76A72C0-4ED7-4FB1-BDB4-92EBA90B44F3}"/>
              </a:ext>
            </a:extLst>
          </p:cNvPr>
          <p:cNvSpPr>
            <a:spLocks noGrp="1"/>
          </p:cNvSpPr>
          <p:nvPr>
            <p:ph idx="1"/>
          </p:nvPr>
        </p:nvSpPr>
        <p:spPr>
          <a:xfrm>
            <a:off x="5524500" y="2222287"/>
            <a:ext cx="6667500" cy="4635713"/>
          </a:xfrm>
        </p:spPr>
        <p:txBody>
          <a:bodyPr>
            <a:normAutofit fontScale="92500" lnSpcReduction="20000"/>
          </a:bodyPr>
          <a:lstStyle/>
          <a:p>
            <a:r>
              <a:rPr lang="en-GB" dirty="0"/>
              <a:t>Involving:</a:t>
            </a:r>
          </a:p>
          <a:p>
            <a:pPr lvl="1"/>
            <a:r>
              <a:rPr lang="en-GB" dirty="0"/>
              <a:t>Kidnap</a:t>
            </a:r>
          </a:p>
          <a:p>
            <a:pPr lvl="1"/>
            <a:r>
              <a:rPr lang="en-GB" dirty="0"/>
              <a:t>Restrictions on driving</a:t>
            </a:r>
          </a:p>
          <a:p>
            <a:pPr lvl="1"/>
            <a:r>
              <a:rPr lang="en-GB" dirty="0"/>
              <a:t>Family inheritance</a:t>
            </a:r>
          </a:p>
          <a:p>
            <a:pPr lvl="1"/>
            <a:r>
              <a:rPr lang="en-GB" dirty="0"/>
              <a:t>Punishments</a:t>
            </a:r>
          </a:p>
          <a:p>
            <a:pPr lvl="1"/>
            <a:r>
              <a:rPr lang="en-GB" dirty="0"/>
              <a:t>Testimony in court</a:t>
            </a:r>
          </a:p>
          <a:p>
            <a:pPr lvl="1"/>
            <a:r>
              <a:rPr lang="en-GB" dirty="0"/>
              <a:t>Marital rights</a:t>
            </a:r>
          </a:p>
          <a:p>
            <a:pPr lvl="1"/>
            <a:r>
              <a:rPr lang="en-GB" dirty="0"/>
              <a:t>The right to work</a:t>
            </a:r>
          </a:p>
          <a:p>
            <a:pPr lvl="1"/>
            <a:r>
              <a:rPr lang="en-GB" dirty="0"/>
              <a:t>Violence</a:t>
            </a:r>
          </a:p>
          <a:p>
            <a:pPr lvl="1"/>
            <a:r>
              <a:rPr lang="en-GB" dirty="0"/>
              <a:t>Restrictions on physical labour</a:t>
            </a:r>
          </a:p>
          <a:p>
            <a:pPr lvl="1"/>
            <a:r>
              <a:rPr lang="en-GB" dirty="0"/>
              <a:t>Restrictions on citizenship</a:t>
            </a:r>
          </a:p>
          <a:p>
            <a:r>
              <a:rPr lang="en-GB" dirty="0">
                <a:hlinkClick r:id="rId3"/>
              </a:rPr>
              <a:t>https://www.one.org/us/2017/03/30/these-10-anti-women-laws-will-shock-you/?gclid=Cj0KCQjwqvvLBRDIARIsAMYuvBHCCM2ij3yhXLW1BvdxQi1CFdbRAf_WyeG2xwfTdFJZz7MmYmzgi3oaAiq9EALw_wcB</a:t>
            </a:r>
            <a:r>
              <a:rPr lang="en-GB" dirty="0"/>
              <a:t>    </a:t>
            </a:r>
          </a:p>
          <a:p>
            <a:endParaRPr lang="en-GB" dirty="0"/>
          </a:p>
        </p:txBody>
      </p:sp>
      <p:pic>
        <p:nvPicPr>
          <p:cNvPr id="4" name="Picture 3">
            <a:extLst>
              <a:ext uri="{FF2B5EF4-FFF2-40B4-BE49-F238E27FC236}">
                <a16:creationId xmlns:a16="http://schemas.microsoft.com/office/drawing/2014/main" xmlns="" id="{1DF2B6BC-E7FB-436B-85C3-AAF68D82EDDB}"/>
              </a:ext>
            </a:extLst>
          </p:cNvPr>
          <p:cNvPicPr>
            <a:picLocks noChangeAspect="1"/>
          </p:cNvPicPr>
          <p:nvPr/>
        </p:nvPicPr>
        <p:blipFill>
          <a:blip r:embed="rId4"/>
          <a:stretch>
            <a:fillRect/>
          </a:stretch>
        </p:blipFill>
        <p:spPr>
          <a:xfrm>
            <a:off x="221273" y="2222287"/>
            <a:ext cx="4859215" cy="3237452"/>
          </a:xfrm>
          <a:prstGeom prst="rect">
            <a:avLst/>
          </a:prstGeom>
        </p:spPr>
      </p:pic>
      <p:sp>
        <p:nvSpPr>
          <p:cNvPr id="5" name="TextBox 4">
            <a:extLst>
              <a:ext uri="{FF2B5EF4-FFF2-40B4-BE49-F238E27FC236}">
                <a16:creationId xmlns:a16="http://schemas.microsoft.com/office/drawing/2014/main" xmlns="" id="{A99951B6-2AD9-4E66-ACCC-2DF45F882A51}"/>
              </a:ext>
            </a:extLst>
          </p:cNvPr>
          <p:cNvSpPr txBox="1"/>
          <p:nvPr/>
        </p:nvSpPr>
        <p:spPr>
          <a:xfrm>
            <a:off x="221273" y="5734050"/>
            <a:ext cx="3856892" cy="369332"/>
          </a:xfrm>
          <a:prstGeom prst="rect">
            <a:avLst/>
          </a:prstGeom>
          <a:noFill/>
        </p:spPr>
        <p:txBody>
          <a:bodyPr wrap="square" rtlCol="0">
            <a:spAutoFit/>
          </a:bodyPr>
          <a:lstStyle/>
          <a:p>
            <a:r>
              <a:rPr lang="en-GB" dirty="0"/>
              <a:t>Source: Tillman 2017</a:t>
            </a:r>
          </a:p>
        </p:txBody>
      </p:sp>
    </p:spTree>
    <p:extLst>
      <p:ext uri="{BB962C8B-B14F-4D97-AF65-F5344CB8AC3E}">
        <p14:creationId xmlns:p14="http://schemas.microsoft.com/office/powerpoint/2010/main" xmlns="" val="3514698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78F6D-6B9E-4471-82FA-5531AF1B04CA}"/>
              </a:ext>
            </a:extLst>
          </p:cNvPr>
          <p:cNvSpPr>
            <a:spLocks noGrp="1"/>
          </p:cNvSpPr>
          <p:nvPr>
            <p:ph type="title"/>
          </p:nvPr>
        </p:nvSpPr>
        <p:spPr/>
        <p:txBody>
          <a:bodyPr/>
          <a:lstStyle/>
          <a:p>
            <a:pPr algn="ctr"/>
            <a:r>
              <a:rPr lang="en-GB" dirty="0"/>
              <a:t>The prevalence of everyday sexism: Leisure spaces </a:t>
            </a:r>
          </a:p>
        </p:txBody>
      </p:sp>
      <p:sp>
        <p:nvSpPr>
          <p:cNvPr id="3" name="Content Placeholder 2">
            <a:extLst>
              <a:ext uri="{FF2B5EF4-FFF2-40B4-BE49-F238E27FC236}">
                <a16:creationId xmlns:a16="http://schemas.microsoft.com/office/drawing/2014/main" xmlns="" id="{0A823851-E274-485D-8E9B-BD007B7B40AF}"/>
              </a:ext>
            </a:extLst>
          </p:cNvPr>
          <p:cNvSpPr>
            <a:spLocks noGrp="1"/>
          </p:cNvSpPr>
          <p:nvPr>
            <p:ph idx="1"/>
          </p:nvPr>
        </p:nvSpPr>
        <p:spPr>
          <a:xfrm>
            <a:off x="247212" y="2050837"/>
            <a:ext cx="11373288" cy="4502363"/>
          </a:xfrm>
        </p:spPr>
        <p:txBody>
          <a:bodyPr>
            <a:normAutofit fontScale="92500" lnSpcReduction="10000"/>
          </a:bodyPr>
          <a:lstStyle/>
          <a:p>
            <a:r>
              <a:rPr lang="en-GB" dirty="0"/>
              <a:t>Based on assumptions about sex/ gender and what bodies can/ should do:</a:t>
            </a:r>
          </a:p>
          <a:p>
            <a:r>
              <a:rPr lang="en-GB" dirty="0" smtClean="0"/>
              <a:t>(</a:t>
            </a:r>
            <a:r>
              <a:rPr lang="en-GB" dirty="0"/>
              <a:t>Valentine et al 2014)</a:t>
            </a:r>
          </a:p>
          <a:p>
            <a:endParaRPr lang="en-GB" dirty="0"/>
          </a:p>
          <a:p>
            <a:r>
              <a:rPr lang="en-GB" dirty="0"/>
              <a:t>. . . on this side [describing the layout of the gym] it’s got a lot of weight machines and dumbbells . . . sometimes when I’ve been in there I’ve felt quite like I shouldn’t be in there because I’m a woman and all the men are there, really pumping iron. So you sometimes get a few looks if you’re a woman going in there.</a:t>
            </a:r>
          </a:p>
          <a:p>
            <a:r>
              <a:rPr lang="en-GB" dirty="0"/>
              <a:t>Interviewer: What kind of looks?</a:t>
            </a:r>
          </a:p>
          <a:p>
            <a:r>
              <a:rPr lang="en-GB" dirty="0"/>
              <a:t>Just like . . . why are you in here? Or what are you doing? Or things like that. Sometimes I do get that feeling in there . . . I have gone in there sometimes because I want to use this machine. But you’ll go in and there’ll just be no women there, it’s just men. So I get the feeling that most women don’t like going in there . . . . (White British female, 20–24) </a:t>
            </a:r>
          </a:p>
          <a:p>
            <a:r>
              <a:rPr lang="en-GB" dirty="0"/>
              <a:t>It’s classes . . . that is a woman’s thing to do I don’t know why the classes are a girls’ thing. I don’t really mind, I went on numerous occasions [to aerobics class] . . . I think, even in my generation, I know loads of my male friends wouldn’t go to a class. (White British male, 18–24)</a:t>
            </a:r>
          </a:p>
        </p:txBody>
      </p:sp>
      <p:sp>
        <p:nvSpPr>
          <p:cNvPr id="56322" name="AutoShape 2" descr="Image result for gender and the gy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56324" name="Picture 4" descr="Image result for gender and the gym"/>
          <p:cNvPicPr>
            <a:picLocks noChangeAspect="1" noChangeArrowheads="1"/>
          </p:cNvPicPr>
          <p:nvPr/>
        </p:nvPicPr>
        <p:blipFill>
          <a:blip r:embed="rId3"/>
          <a:srcRect/>
          <a:stretch>
            <a:fillRect/>
          </a:stretch>
        </p:blipFill>
        <p:spPr bwMode="auto">
          <a:xfrm>
            <a:off x="8740638" y="983297"/>
            <a:ext cx="3451361" cy="1942783"/>
          </a:xfrm>
          <a:prstGeom prst="rect">
            <a:avLst/>
          </a:prstGeom>
          <a:noFill/>
        </p:spPr>
      </p:pic>
    </p:spTree>
    <p:extLst>
      <p:ext uri="{BB962C8B-B14F-4D97-AF65-F5344CB8AC3E}">
        <p14:creationId xmlns:p14="http://schemas.microsoft.com/office/powerpoint/2010/main" xmlns="" val="1421095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0C286-CE02-40EC-AF20-D5DDE7AB2B1C}"/>
              </a:ext>
            </a:extLst>
          </p:cNvPr>
          <p:cNvSpPr>
            <a:spLocks noGrp="1"/>
          </p:cNvSpPr>
          <p:nvPr>
            <p:ph type="title"/>
          </p:nvPr>
        </p:nvSpPr>
        <p:spPr>
          <a:xfrm>
            <a:off x="0" y="553868"/>
            <a:ext cx="8077200" cy="970450"/>
          </a:xfrm>
        </p:spPr>
        <p:txBody>
          <a:bodyPr/>
          <a:lstStyle/>
          <a:p>
            <a:pPr algn="ctr"/>
            <a:r>
              <a:rPr lang="en-GB" dirty="0"/>
              <a:t>The prevalence of everyday sexism: Leisure spaces </a:t>
            </a:r>
          </a:p>
        </p:txBody>
      </p:sp>
      <p:sp>
        <p:nvSpPr>
          <p:cNvPr id="3" name="Content Placeholder 2">
            <a:extLst>
              <a:ext uri="{FF2B5EF4-FFF2-40B4-BE49-F238E27FC236}">
                <a16:creationId xmlns:a16="http://schemas.microsoft.com/office/drawing/2014/main" xmlns="" id="{973E9142-FA1C-4C77-A620-14904ECFA7A0}"/>
              </a:ext>
            </a:extLst>
          </p:cNvPr>
          <p:cNvSpPr>
            <a:spLocks noGrp="1"/>
          </p:cNvSpPr>
          <p:nvPr>
            <p:ph idx="1"/>
          </p:nvPr>
        </p:nvSpPr>
        <p:spPr>
          <a:xfrm>
            <a:off x="304362" y="2431837"/>
            <a:ext cx="11487588" cy="4026113"/>
          </a:xfrm>
        </p:spPr>
        <p:txBody>
          <a:bodyPr>
            <a:normAutofit/>
          </a:bodyPr>
          <a:lstStyle/>
          <a:p>
            <a:r>
              <a:rPr lang="en-GB" dirty="0"/>
              <a:t>. . . the thing I really find threatening and actually frankly annoying is in the swimming pool, there are two Jacuzzis at the side which I never go in . . . It is really obvious that men go in there just to sit and ogle the women. (White British female, 60–64)</a:t>
            </a:r>
          </a:p>
          <a:p>
            <a:r>
              <a:rPr lang="en-GB" dirty="0"/>
              <a:t>. . . when you’re in the classes there’s a water fountain outside which is next to the weights bit so there’s quite a lot of guys come out and just stand there watching the girls queue up for the classes. (White British female, 18–24)</a:t>
            </a:r>
          </a:p>
          <a:p>
            <a:r>
              <a:rPr lang="en-GB" dirty="0"/>
              <a:t>They [referring to other men] usually they watch from the mirror.</a:t>
            </a:r>
          </a:p>
          <a:p>
            <a:r>
              <a:rPr lang="en-GB" dirty="0"/>
              <a:t>Interviewer: From the mirrors?</a:t>
            </a:r>
          </a:p>
          <a:p>
            <a:r>
              <a:rPr lang="en-GB" dirty="0"/>
              <a:t>Okay. So, you can stand in front of the mirrors and then you can see the women behind you? Because the place [the weights area with mirrors] is near some machines, like bicycle machine or running machine. Usually girls are going [on the exercise bikes and running machines] there and they’re just watching girls. (White British male, 25–29)</a:t>
            </a:r>
          </a:p>
        </p:txBody>
      </p:sp>
      <p:pic>
        <p:nvPicPr>
          <p:cNvPr id="54274" name="Picture 2" descr="Image result for gender and the gym"/>
          <p:cNvPicPr>
            <a:picLocks noChangeAspect="1" noChangeArrowheads="1"/>
          </p:cNvPicPr>
          <p:nvPr/>
        </p:nvPicPr>
        <p:blipFill>
          <a:blip r:embed="rId3"/>
          <a:srcRect/>
          <a:stretch>
            <a:fillRect/>
          </a:stretch>
        </p:blipFill>
        <p:spPr bwMode="auto">
          <a:xfrm>
            <a:off x="8269605" y="0"/>
            <a:ext cx="3922395" cy="2314575"/>
          </a:xfrm>
          <a:prstGeom prst="rect">
            <a:avLst/>
          </a:prstGeom>
          <a:noFill/>
        </p:spPr>
      </p:pic>
    </p:spTree>
    <p:extLst>
      <p:ext uri="{BB962C8B-B14F-4D97-AF65-F5344CB8AC3E}">
        <p14:creationId xmlns:p14="http://schemas.microsoft.com/office/powerpoint/2010/main" xmlns="" val="3770877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44CE9E-B5E0-42B6-8A1F-4EE75EC23B1E}"/>
              </a:ext>
            </a:extLst>
          </p:cNvPr>
          <p:cNvSpPr>
            <a:spLocks noGrp="1"/>
          </p:cNvSpPr>
          <p:nvPr>
            <p:ph type="title"/>
          </p:nvPr>
        </p:nvSpPr>
        <p:spPr>
          <a:xfrm>
            <a:off x="252787" y="447188"/>
            <a:ext cx="9148388" cy="970450"/>
          </a:xfrm>
        </p:spPr>
        <p:txBody>
          <a:bodyPr/>
          <a:lstStyle/>
          <a:p>
            <a:pPr algn="ctr"/>
            <a:r>
              <a:rPr lang="en-GB" dirty="0"/>
              <a:t>The prevalence of everyday sexism: The workplace </a:t>
            </a:r>
          </a:p>
        </p:txBody>
      </p:sp>
      <p:sp>
        <p:nvSpPr>
          <p:cNvPr id="3" name="Content Placeholder 2">
            <a:extLst>
              <a:ext uri="{FF2B5EF4-FFF2-40B4-BE49-F238E27FC236}">
                <a16:creationId xmlns:a16="http://schemas.microsoft.com/office/drawing/2014/main" xmlns="" id="{0D875708-85C3-4777-BD43-6069CD0AC87A}"/>
              </a:ext>
            </a:extLst>
          </p:cNvPr>
          <p:cNvSpPr>
            <a:spLocks noGrp="1"/>
          </p:cNvSpPr>
          <p:nvPr>
            <p:ph idx="1"/>
          </p:nvPr>
        </p:nvSpPr>
        <p:spPr>
          <a:xfrm>
            <a:off x="342462" y="2571750"/>
            <a:ext cx="10897038" cy="4686300"/>
          </a:xfrm>
        </p:spPr>
        <p:txBody>
          <a:bodyPr>
            <a:normAutofit fontScale="92500" lnSpcReduction="20000"/>
          </a:bodyPr>
          <a:lstStyle/>
          <a:p>
            <a:r>
              <a:rPr lang="en-GB" dirty="0"/>
              <a:t>Valentine et al (2014)</a:t>
            </a:r>
          </a:p>
          <a:p>
            <a:r>
              <a:rPr lang="en-GB" dirty="0"/>
              <a:t>Fire and rescue </a:t>
            </a:r>
            <a:r>
              <a:rPr lang="en-GB" dirty="0" smtClean="0"/>
              <a:t>service</a:t>
            </a:r>
            <a:endParaRPr lang="en-GB" dirty="0"/>
          </a:p>
          <a:p>
            <a:endParaRPr lang="en-GB" dirty="0"/>
          </a:p>
          <a:p>
            <a:pPr algn="just"/>
            <a:r>
              <a:rPr lang="en-GB" dirty="0"/>
              <a:t>She’s rubbish [referring to a female colleague]. I’m not being funny. Great person, lovely. Do anything for you. You’re not knocking them as people. But they’re really not suited to this job, this line of work . . . If you say at the end of the day if you were in a house fire with that person and something goes wrong and they’ve got to drag you out, would they be able to do it, right? There’s a lot of people that you would say no, they wouldn’t have the ability. They wouldn’t have the strength. Maybe they would because the adrenaline is coursing through their veins and stuff like that. But . . . you wouldn’t want them watching your back if you get me. It’s no detriment to them because it’s just the way things are, isn’t it? It’s just nature. Sometimes a female can’t physically do a certain physically demanding task. (White British male, 35–39)</a:t>
            </a:r>
          </a:p>
          <a:p>
            <a:endParaRPr lang="en-GB" dirty="0"/>
          </a:p>
          <a:p>
            <a:pPr algn="just"/>
            <a:r>
              <a:rPr lang="en-GB" dirty="0"/>
              <a:t>They’ve lowered standard anyway to get females into the job. So they’ve made the standard easier anyway . . . that’s okay if there’s one person on a watch I suppose because you can make compensations, you’re like okay she’s never carrying the ladder or whatever, but if there were two or three . . . . (White British male, 30–34)</a:t>
            </a:r>
          </a:p>
          <a:p>
            <a:endParaRPr lang="en-GB" dirty="0"/>
          </a:p>
          <a:p>
            <a:endParaRPr lang="en-GB" dirty="0"/>
          </a:p>
          <a:p>
            <a:endParaRPr lang="en-GB" dirty="0"/>
          </a:p>
        </p:txBody>
      </p:sp>
      <p:pic>
        <p:nvPicPr>
          <p:cNvPr id="52226" name="Picture 2" descr="Image result for fire and rescue service UK"/>
          <p:cNvPicPr>
            <a:picLocks noChangeAspect="1" noChangeArrowheads="1"/>
          </p:cNvPicPr>
          <p:nvPr/>
        </p:nvPicPr>
        <p:blipFill>
          <a:blip r:embed="rId3"/>
          <a:srcRect/>
          <a:stretch>
            <a:fillRect/>
          </a:stretch>
        </p:blipFill>
        <p:spPr bwMode="auto">
          <a:xfrm>
            <a:off x="6858000" y="1038774"/>
            <a:ext cx="5334000" cy="2130095"/>
          </a:xfrm>
          <a:prstGeom prst="rect">
            <a:avLst/>
          </a:prstGeom>
          <a:noFill/>
        </p:spPr>
      </p:pic>
    </p:spTree>
    <p:extLst>
      <p:ext uri="{BB962C8B-B14F-4D97-AF65-F5344CB8AC3E}">
        <p14:creationId xmlns:p14="http://schemas.microsoft.com/office/powerpoint/2010/main" xmlns="" val="329948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A498CE-42A7-44C8-B8C7-2C2B09661BFD}"/>
              </a:ext>
            </a:extLst>
          </p:cNvPr>
          <p:cNvSpPr>
            <a:spLocks noGrp="1"/>
          </p:cNvSpPr>
          <p:nvPr>
            <p:ph type="title"/>
          </p:nvPr>
        </p:nvSpPr>
        <p:spPr>
          <a:xfrm>
            <a:off x="634154" y="175070"/>
            <a:ext cx="10571998" cy="970450"/>
          </a:xfrm>
        </p:spPr>
        <p:txBody>
          <a:bodyPr/>
          <a:lstStyle/>
          <a:p>
            <a:r>
              <a:rPr lang="en-GB" dirty="0"/>
              <a:t>Gender roles: A modern day story </a:t>
            </a:r>
          </a:p>
        </p:txBody>
      </p:sp>
      <p:sp>
        <p:nvSpPr>
          <p:cNvPr id="3" name="Content Placeholder 2">
            <a:extLst>
              <a:ext uri="{FF2B5EF4-FFF2-40B4-BE49-F238E27FC236}">
                <a16:creationId xmlns:a16="http://schemas.microsoft.com/office/drawing/2014/main" xmlns="" id="{156E1BD5-936E-4C63-94F1-22306857D1EC}"/>
              </a:ext>
            </a:extLst>
          </p:cNvPr>
          <p:cNvSpPr>
            <a:spLocks noGrp="1"/>
          </p:cNvSpPr>
          <p:nvPr>
            <p:ph idx="1"/>
          </p:nvPr>
        </p:nvSpPr>
        <p:spPr>
          <a:xfrm>
            <a:off x="168081" y="2275041"/>
            <a:ext cx="7657073" cy="4389528"/>
          </a:xfrm>
        </p:spPr>
        <p:txBody>
          <a:bodyPr>
            <a:normAutofit fontScale="92500"/>
          </a:bodyPr>
          <a:lstStyle/>
          <a:p>
            <a:r>
              <a:rPr lang="en-GB" dirty="0"/>
              <a:t>Hilary Clinton: On the role of sexism “It is real. It is very much a part of the landscape politically, socially and economically."</a:t>
            </a:r>
          </a:p>
          <a:p>
            <a:r>
              <a:rPr lang="en-GB" dirty="0"/>
              <a:t>Emma Watson </a:t>
            </a:r>
          </a:p>
          <a:p>
            <a:r>
              <a:rPr lang="en-GB" dirty="0"/>
              <a:t>Theresa May : girl jobs and boy jobs?</a:t>
            </a:r>
          </a:p>
          <a:p>
            <a:r>
              <a:rPr lang="en-GB" dirty="0"/>
              <a:t>Nicola Sturgeon: Nicola Sturgeon criticises Daily Mail over 'Legs-it' front page. First minister says newspaper is ‘leading the way’ in taking Britain back to the 1970s after its coverage of her meeting with prime minister Theresa May (headline ‘headline “Never mind Brexit, who won Legs-it!” March 2017)</a:t>
            </a:r>
          </a:p>
          <a:p>
            <a:pPr marL="0" indent="0">
              <a:buNone/>
            </a:pPr>
            <a:endParaRPr lang="en-GB" dirty="0"/>
          </a:p>
          <a:p>
            <a:r>
              <a:rPr lang="en-GB" dirty="0"/>
              <a:t>What do they have in common? </a:t>
            </a:r>
          </a:p>
          <a:p>
            <a:endParaRPr lang="en-GB" dirty="0"/>
          </a:p>
          <a:p>
            <a:r>
              <a:rPr lang="en-GB" dirty="0" smtClean="0"/>
              <a:t>Top 73 </a:t>
            </a:r>
            <a:r>
              <a:rPr lang="en-GB" dirty="0"/>
              <a:t>most powerful people in the world- how many are women? </a:t>
            </a:r>
          </a:p>
        </p:txBody>
      </p:sp>
      <p:pic>
        <p:nvPicPr>
          <p:cNvPr id="5" name="Picture 4">
            <a:extLst>
              <a:ext uri="{FF2B5EF4-FFF2-40B4-BE49-F238E27FC236}">
                <a16:creationId xmlns:a16="http://schemas.microsoft.com/office/drawing/2014/main" xmlns="" id="{A1663E8A-3614-4DF8-BA06-17E9392A5E02}"/>
              </a:ext>
            </a:extLst>
          </p:cNvPr>
          <p:cNvPicPr>
            <a:picLocks noChangeAspect="1"/>
          </p:cNvPicPr>
          <p:nvPr/>
        </p:nvPicPr>
        <p:blipFill>
          <a:blip r:embed="rId3"/>
          <a:stretch>
            <a:fillRect/>
          </a:stretch>
        </p:blipFill>
        <p:spPr>
          <a:xfrm>
            <a:off x="7825154" y="1207391"/>
            <a:ext cx="3907824" cy="2426677"/>
          </a:xfrm>
          <a:prstGeom prst="rect">
            <a:avLst/>
          </a:prstGeom>
        </p:spPr>
      </p:pic>
      <p:pic>
        <p:nvPicPr>
          <p:cNvPr id="4" name="Picture 3">
            <a:extLst>
              <a:ext uri="{FF2B5EF4-FFF2-40B4-BE49-F238E27FC236}">
                <a16:creationId xmlns:a16="http://schemas.microsoft.com/office/drawing/2014/main" xmlns="" id="{C0C0C178-CE96-4A03-AA24-765565E4A49E}"/>
              </a:ext>
            </a:extLst>
          </p:cNvPr>
          <p:cNvPicPr>
            <a:picLocks noChangeAspect="1"/>
          </p:cNvPicPr>
          <p:nvPr/>
        </p:nvPicPr>
        <p:blipFill>
          <a:blip r:embed="rId4"/>
          <a:stretch>
            <a:fillRect/>
          </a:stretch>
        </p:blipFill>
        <p:spPr>
          <a:xfrm>
            <a:off x="9576288" y="0"/>
            <a:ext cx="2615712" cy="2615712"/>
          </a:xfrm>
          <a:prstGeom prst="rect">
            <a:avLst/>
          </a:prstGeom>
        </p:spPr>
      </p:pic>
      <p:pic>
        <p:nvPicPr>
          <p:cNvPr id="6" name="Picture 5">
            <a:extLst>
              <a:ext uri="{FF2B5EF4-FFF2-40B4-BE49-F238E27FC236}">
                <a16:creationId xmlns:a16="http://schemas.microsoft.com/office/drawing/2014/main" xmlns="" id="{F63EEE59-DDF0-4D6C-A2A7-6734273083A5}"/>
              </a:ext>
            </a:extLst>
          </p:cNvPr>
          <p:cNvPicPr>
            <a:picLocks noChangeAspect="1"/>
          </p:cNvPicPr>
          <p:nvPr/>
        </p:nvPicPr>
        <p:blipFill>
          <a:blip r:embed="rId5"/>
          <a:stretch>
            <a:fillRect/>
          </a:stretch>
        </p:blipFill>
        <p:spPr>
          <a:xfrm>
            <a:off x="8314592" y="3695940"/>
            <a:ext cx="3683977" cy="2627542"/>
          </a:xfrm>
          <a:prstGeom prst="rect">
            <a:avLst/>
          </a:prstGeom>
        </p:spPr>
      </p:pic>
      <p:sp>
        <p:nvSpPr>
          <p:cNvPr id="7" name="TextBox 6">
            <a:extLst>
              <a:ext uri="{FF2B5EF4-FFF2-40B4-BE49-F238E27FC236}">
                <a16:creationId xmlns:a16="http://schemas.microsoft.com/office/drawing/2014/main" xmlns="" id="{3862098C-30C3-47A1-82F7-9501291D3BE1}"/>
              </a:ext>
            </a:extLst>
          </p:cNvPr>
          <p:cNvSpPr txBox="1"/>
          <p:nvPr/>
        </p:nvSpPr>
        <p:spPr>
          <a:xfrm>
            <a:off x="6283846" y="6479903"/>
            <a:ext cx="6787662" cy="369332"/>
          </a:xfrm>
          <a:prstGeom prst="rect">
            <a:avLst/>
          </a:prstGeom>
          <a:noFill/>
        </p:spPr>
        <p:txBody>
          <a:bodyPr wrap="square" rtlCol="0">
            <a:spAutoFit/>
          </a:bodyPr>
          <a:lstStyle/>
          <a:p>
            <a:r>
              <a:rPr lang="en-GB" dirty="0"/>
              <a:t>Article: ‘how to dress women in politics’ Maizini.com </a:t>
            </a:r>
          </a:p>
        </p:txBody>
      </p:sp>
    </p:spTree>
    <p:extLst>
      <p:ext uri="{BB962C8B-B14F-4D97-AF65-F5344CB8AC3E}">
        <p14:creationId xmlns:p14="http://schemas.microsoft.com/office/powerpoint/2010/main" xmlns="" val="290265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387083" y="3268204"/>
            <a:ext cx="6467460" cy="3636511"/>
          </a:xfrm>
        </p:spPr>
        <p:txBody>
          <a:bodyPr/>
          <a:lstStyle/>
          <a:p>
            <a:r>
              <a:rPr lang="en-GB" b="1" cap="all" dirty="0"/>
              <a:t>WOMEN’S REPRESENTATION IN PARLIAMENT STALLS AT 32% AFTER GENERAL ELECTION 2017 (the Fawcett society 2017) </a:t>
            </a:r>
            <a:endParaRPr lang="en-GB" dirty="0"/>
          </a:p>
        </p:txBody>
      </p:sp>
      <p:sp>
        <p:nvSpPr>
          <p:cNvPr id="33794" name="AutoShape 2" descr="Image result for gender and reproductive rights U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3800" name="Picture 8" descr="Image result for gender and reproductive rights UK"/>
          <p:cNvPicPr>
            <a:picLocks noChangeAspect="1" noChangeArrowheads="1"/>
          </p:cNvPicPr>
          <p:nvPr/>
        </p:nvPicPr>
        <p:blipFill>
          <a:blip r:embed="rId3"/>
          <a:srcRect/>
          <a:stretch>
            <a:fillRect/>
          </a:stretch>
        </p:blipFill>
        <p:spPr bwMode="auto">
          <a:xfrm>
            <a:off x="171702" y="1786596"/>
            <a:ext cx="4663167" cy="4642444"/>
          </a:xfrm>
          <a:prstGeom prst="rect">
            <a:avLst/>
          </a:prstGeom>
          <a:noFill/>
        </p:spPr>
      </p:pic>
      <p:sp>
        <p:nvSpPr>
          <p:cNvPr id="8" name="TextBox 7"/>
          <p:cNvSpPr txBox="1"/>
          <p:nvPr/>
        </p:nvSpPr>
        <p:spPr>
          <a:xfrm>
            <a:off x="5138057" y="6226628"/>
            <a:ext cx="4746172" cy="369332"/>
          </a:xfrm>
          <a:prstGeom prst="rect">
            <a:avLst/>
          </a:prstGeom>
          <a:noFill/>
        </p:spPr>
        <p:txBody>
          <a:bodyPr wrap="square" rtlCol="0">
            <a:spAutoFit/>
          </a:bodyPr>
          <a:lstStyle/>
          <a:p>
            <a:r>
              <a:rPr lang="en-GB" dirty="0"/>
              <a:t>Source: The Fawcett Society (2017)</a:t>
            </a:r>
          </a:p>
        </p:txBody>
      </p:sp>
      <p:pic>
        <p:nvPicPr>
          <p:cNvPr id="4" name="Picture 3">
            <a:extLst>
              <a:ext uri="{FF2B5EF4-FFF2-40B4-BE49-F238E27FC236}">
                <a16:creationId xmlns:a16="http://schemas.microsoft.com/office/drawing/2014/main" xmlns="" id="{DD77959D-3477-462A-90FF-DA59AF1FF6FB}"/>
              </a:ext>
            </a:extLst>
          </p:cNvPr>
          <p:cNvPicPr>
            <a:picLocks noChangeAspect="1"/>
          </p:cNvPicPr>
          <p:nvPr/>
        </p:nvPicPr>
        <p:blipFill>
          <a:blip r:embed="rId4"/>
          <a:stretch>
            <a:fillRect/>
          </a:stretch>
        </p:blipFill>
        <p:spPr>
          <a:xfrm>
            <a:off x="5172326" y="447188"/>
            <a:ext cx="7019674" cy="366063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27B214-A1CF-4DDE-B079-393E1AB411C4}"/>
              </a:ext>
            </a:extLst>
          </p:cNvPr>
          <p:cNvSpPr>
            <a:spLocks noGrp="1"/>
          </p:cNvSpPr>
          <p:nvPr>
            <p:ph type="title"/>
          </p:nvPr>
        </p:nvSpPr>
        <p:spPr/>
        <p:txBody>
          <a:bodyPr/>
          <a:lstStyle/>
          <a:p>
            <a:pPr algn="ctr"/>
            <a:r>
              <a:rPr lang="en-GB" dirty="0"/>
              <a:t>Gender roles and the correlation with politics</a:t>
            </a:r>
          </a:p>
        </p:txBody>
      </p:sp>
      <p:sp>
        <p:nvSpPr>
          <p:cNvPr id="3" name="Content Placeholder 2">
            <a:extLst>
              <a:ext uri="{FF2B5EF4-FFF2-40B4-BE49-F238E27FC236}">
                <a16:creationId xmlns:a16="http://schemas.microsoft.com/office/drawing/2014/main" xmlns="" id="{4C1374D6-CA9B-428D-A099-2C5412E460C2}"/>
              </a:ext>
            </a:extLst>
          </p:cNvPr>
          <p:cNvSpPr>
            <a:spLocks noGrp="1"/>
          </p:cNvSpPr>
          <p:nvPr>
            <p:ph idx="1"/>
          </p:nvPr>
        </p:nvSpPr>
        <p:spPr>
          <a:xfrm>
            <a:off x="818712" y="1167210"/>
            <a:ext cx="10554574" cy="3636511"/>
          </a:xfrm>
        </p:spPr>
        <p:txBody>
          <a:bodyPr>
            <a:normAutofit/>
          </a:bodyPr>
          <a:lstStyle/>
          <a:p>
            <a:r>
              <a:rPr lang="en-GB" sz="2000" dirty="0"/>
              <a:t>“With the overall gender pay gap still at 18%, violence against women and girls still rife in our society, and </a:t>
            </a:r>
            <a:r>
              <a:rPr lang="en-GB" sz="2000" dirty="0" err="1"/>
              <a:t>Brexit</a:t>
            </a:r>
            <a:r>
              <a:rPr lang="en-GB" sz="2000" dirty="0"/>
              <a:t> posing a risk to hard-fought protections, it is as important as ever that women have a say. We urge women across the country to take these demands to their candidates.” (Fawcett Society 2017) </a:t>
            </a:r>
          </a:p>
        </p:txBody>
      </p:sp>
      <p:sp>
        <p:nvSpPr>
          <p:cNvPr id="4" name="Rectangle 3">
            <a:extLst>
              <a:ext uri="{FF2B5EF4-FFF2-40B4-BE49-F238E27FC236}">
                <a16:creationId xmlns:a16="http://schemas.microsoft.com/office/drawing/2014/main" xmlns="" id="{7049CA3A-8D3B-4FAD-A8AF-DE13B6CC911C}"/>
              </a:ext>
            </a:extLst>
          </p:cNvPr>
          <p:cNvSpPr/>
          <p:nvPr/>
        </p:nvSpPr>
        <p:spPr>
          <a:xfrm>
            <a:off x="454268" y="4369581"/>
            <a:ext cx="11283461" cy="2308324"/>
          </a:xfrm>
          <a:prstGeom prst="rect">
            <a:avLst/>
          </a:prstGeom>
        </p:spPr>
        <p:txBody>
          <a:bodyPr wrap="square">
            <a:spAutoFit/>
          </a:bodyPr>
          <a:lstStyle/>
          <a:p>
            <a:r>
              <a:rPr lang="en-GB" dirty="0"/>
              <a:t>The Commission on the Status of Women (CSW) is the principal global intergovernmental body exclusively dedicated to the promotion of gender equality and the empowerment of women. A functional commission of the Economic and Social Council (ECOSOC), it was established by Council resolution 11(II) of 21 June 1946.</a:t>
            </a:r>
          </a:p>
          <a:p>
            <a:endParaRPr lang="en-GB" dirty="0"/>
          </a:p>
          <a:p>
            <a:r>
              <a:rPr lang="en-GB" dirty="0"/>
              <a:t>The CSW is instrumental in promoting women’s rights, documenting the reality of women’s lives throughout the world, and shaping global standards on gender equality and the empowerment of women.</a:t>
            </a:r>
          </a:p>
        </p:txBody>
      </p:sp>
    </p:spTree>
    <p:extLst>
      <p:ext uri="{BB962C8B-B14F-4D97-AF65-F5344CB8AC3E}">
        <p14:creationId xmlns:p14="http://schemas.microsoft.com/office/powerpoint/2010/main" xmlns="" val="1609918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09F168C-290E-4909-A6B5-B83CC6BD4A8E}"/>
              </a:ext>
            </a:extLst>
          </p:cNvPr>
          <p:cNvSpPr>
            <a:spLocks noGrp="1"/>
          </p:cNvSpPr>
          <p:nvPr>
            <p:ph idx="1"/>
          </p:nvPr>
        </p:nvSpPr>
        <p:spPr>
          <a:xfrm>
            <a:off x="189186" y="2885090"/>
            <a:ext cx="11587655" cy="4409328"/>
          </a:xfrm>
        </p:spPr>
        <p:txBody>
          <a:bodyPr>
            <a:normAutofit fontScale="92500" lnSpcReduction="10000"/>
          </a:bodyPr>
          <a:lstStyle/>
          <a:p>
            <a:r>
              <a:rPr lang="en-GB" sz="1900" dirty="0"/>
              <a:t>“Begin…not with a continent or a country or a house, but with the geography closest in – the body” (p.212)…recognise “the places it [the body] has taken me, the places it has not let me go” (p.216) </a:t>
            </a:r>
          </a:p>
          <a:p>
            <a:r>
              <a:rPr lang="en-GB" sz="1900" dirty="0"/>
              <a:t>Adrienne Rich A politics of location (1989) </a:t>
            </a:r>
          </a:p>
          <a:p>
            <a:endParaRPr lang="en-GB" sz="1900" dirty="0"/>
          </a:p>
          <a:p>
            <a:pPr>
              <a:lnSpc>
                <a:spcPct val="80000"/>
              </a:lnSpc>
            </a:pPr>
            <a:r>
              <a:rPr lang="en-GB" sz="1900" dirty="0"/>
              <a:t>Bodies at centre of national and international political struggles:</a:t>
            </a:r>
          </a:p>
          <a:p>
            <a:pPr lvl="1">
              <a:lnSpc>
                <a:spcPct val="80000"/>
              </a:lnSpc>
            </a:pPr>
            <a:r>
              <a:rPr lang="en-GB" sz="1900" dirty="0"/>
              <a:t>human rights, abortion, contraception, access to health care, domestic violence, rape, genetic engineering, euthanasia, corporal punishment, disease, etc.</a:t>
            </a:r>
          </a:p>
          <a:p>
            <a:pPr lvl="1">
              <a:lnSpc>
                <a:spcPct val="80000"/>
              </a:lnSpc>
            </a:pPr>
            <a:endParaRPr lang="en-GB" sz="1900" dirty="0"/>
          </a:p>
          <a:p>
            <a:pPr lvl="1">
              <a:lnSpc>
                <a:spcPct val="80000"/>
              </a:lnSpc>
            </a:pPr>
            <a:r>
              <a:rPr lang="en-GB" sz="1900" dirty="0"/>
              <a:t>“we use our bodies for grounding personal identity in ourselves and recognising it in others. We use other bodies as points of reference in relating to other material things. We use our bodies for the assignment of all sorts of roles, tasks, duties and strategies. We use our bodies for practical action. We use our bodies for the expression of moral judgements. We use the condition of our bodies for legitimating a withdrawal from the demands of everyday life. We use our bodies for reproducing the human species. We use our bodies for artwork, as surfaces for new material for sculpture” (</a:t>
            </a:r>
            <a:r>
              <a:rPr lang="en-GB" sz="1900" dirty="0" err="1"/>
              <a:t>Harre</a:t>
            </a:r>
            <a:r>
              <a:rPr lang="en-GB" sz="1900" dirty="0"/>
              <a:t> Â (1991: 257, Cited in Longhurst 1997a, p.487)</a:t>
            </a:r>
          </a:p>
          <a:p>
            <a:pPr lvl="1">
              <a:lnSpc>
                <a:spcPct val="80000"/>
              </a:lnSpc>
            </a:pPr>
            <a:endParaRPr lang="en-GB" sz="2100" dirty="0"/>
          </a:p>
          <a:p>
            <a:endParaRPr lang="en-GB" dirty="0"/>
          </a:p>
          <a:p>
            <a:endParaRPr lang="en-GB" dirty="0"/>
          </a:p>
        </p:txBody>
      </p:sp>
      <p:sp>
        <p:nvSpPr>
          <p:cNvPr id="4" name="Rectangle 3">
            <a:extLst>
              <a:ext uri="{FF2B5EF4-FFF2-40B4-BE49-F238E27FC236}">
                <a16:creationId xmlns:a16="http://schemas.microsoft.com/office/drawing/2014/main" xmlns="" id="{B06CFFD2-071E-4C8A-B807-6C2528C910F7}"/>
              </a:ext>
            </a:extLst>
          </p:cNvPr>
          <p:cNvSpPr/>
          <p:nvPr/>
        </p:nvSpPr>
        <p:spPr>
          <a:xfrm>
            <a:off x="1341503" y="561568"/>
            <a:ext cx="3643946" cy="769441"/>
          </a:xfrm>
          <a:prstGeom prst="rect">
            <a:avLst/>
          </a:prstGeom>
        </p:spPr>
        <p:txBody>
          <a:bodyPr wrap="none">
            <a:spAutoFit/>
          </a:bodyPr>
          <a:lstStyle/>
          <a:p>
            <a:r>
              <a:rPr lang="en-GB" sz="4400" b="1" dirty="0">
                <a:latin typeface="+mj-lt"/>
              </a:rPr>
              <a:t>Body </a:t>
            </a:r>
            <a:r>
              <a:rPr lang="en-GB" sz="4400" b="1" dirty="0" smtClean="0">
                <a:latin typeface="+mj-lt"/>
              </a:rPr>
              <a:t>politics</a:t>
            </a:r>
            <a:endParaRPr lang="en-GB" sz="4400" b="1" dirty="0">
              <a:latin typeface="+mj-lt"/>
            </a:endParaRPr>
          </a:p>
        </p:txBody>
      </p:sp>
      <p:pic>
        <p:nvPicPr>
          <p:cNvPr id="79874" name="Picture 2" descr="Image result for politics of the body"/>
          <p:cNvPicPr>
            <a:picLocks noChangeAspect="1" noChangeArrowheads="1"/>
          </p:cNvPicPr>
          <p:nvPr/>
        </p:nvPicPr>
        <p:blipFill>
          <a:blip r:embed="rId3"/>
          <a:srcRect/>
          <a:stretch>
            <a:fillRect/>
          </a:stretch>
        </p:blipFill>
        <p:spPr bwMode="auto">
          <a:xfrm>
            <a:off x="9758854" y="0"/>
            <a:ext cx="2433145" cy="2433145"/>
          </a:xfrm>
          <a:prstGeom prst="rect">
            <a:avLst/>
          </a:prstGeom>
          <a:noFill/>
        </p:spPr>
      </p:pic>
      <p:pic>
        <p:nvPicPr>
          <p:cNvPr id="79876" name="Picture 4" descr="Image result for social construction of bodies"/>
          <p:cNvPicPr>
            <a:picLocks noChangeAspect="1" noChangeArrowheads="1"/>
          </p:cNvPicPr>
          <p:nvPr/>
        </p:nvPicPr>
        <p:blipFill>
          <a:blip r:embed="rId4"/>
          <a:srcRect/>
          <a:stretch>
            <a:fillRect/>
          </a:stretch>
        </p:blipFill>
        <p:spPr bwMode="auto">
          <a:xfrm>
            <a:off x="6448096" y="0"/>
            <a:ext cx="3292913" cy="2469685"/>
          </a:xfrm>
          <a:prstGeom prst="rect">
            <a:avLst/>
          </a:prstGeom>
          <a:noFill/>
        </p:spPr>
      </p:pic>
    </p:spTree>
    <p:extLst>
      <p:ext uri="{BB962C8B-B14F-4D97-AF65-F5344CB8AC3E}">
        <p14:creationId xmlns:p14="http://schemas.microsoft.com/office/powerpoint/2010/main" xmlns="" val="38786865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000" y="519760"/>
            <a:ext cx="10571998" cy="970450"/>
          </a:xfrm>
        </p:spPr>
        <p:txBody>
          <a:bodyPr/>
          <a:lstStyle/>
          <a:p>
            <a:r>
              <a:rPr lang="en-GB" dirty="0"/>
              <a:t>The gender pay gap</a:t>
            </a:r>
          </a:p>
        </p:txBody>
      </p:sp>
      <p:sp>
        <p:nvSpPr>
          <p:cNvPr id="3" name="Content Placeholder 2"/>
          <p:cNvSpPr>
            <a:spLocks noGrp="1"/>
          </p:cNvSpPr>
          <p:nvPr>
            <p:ph idx="1"/>
          </p:nvPr>
        </p:nvSpPr>
        <p:spPr>
          <a:xfrm>
            <a:off x="281683" y="2148115"/>
            <a:ext cx="6307803" cy="4484914"/>
          </a:xfrm>
        </p:spPr>
        <p:txBody>
          <a:bodyPr>
            <a:normAutofit/>
          </a:bodyPr>
          <a:lstStyle/>
          <a:p>
            <a:r>
              <a:rPr lang="en-GB" sz="2400" dirty="0"/>
              <a:t>Research by Cross (2017) </a:t>
            </a:r>
          </a:p>
          <a:p>
            <a:endParaRPr lang="en-GB" sz="2400" dirty="0"/>
          </a:p>
          <a:p>
            <a:r>
              <a:rPr lang="en-GB" sz="2400" dirty="0"/>
              <a:t>Women on average are paid 77 cents for every one dollar earned by a man (UN 2017). </a:t>
            </a:r>
          </a:p>
        </p:txBody>
      </p:sp>
      <p:sp>
        <p:nvSpPr>
          <p:cNvPr id="5" name="Rectangle 4"/>
          <p:cNvSpPr/>
          <p:nvPr/>
        </p:nvSpPr>
        <p:spPr>
          <a:xfrm>
            <a:off x="6945992" y="3211220"/>
            <a:ext cx="4979308" cy="2246769"/>
          </a:xfrm>
          <a:prstGeom prst="rect">
            <a:avLst/>
          </a:prstGeom>
        </p:spPr>
        <p:txBody>
          <a:bodyPr wrap="square">
            <a:spAutoFit/>
          </a:bodyPr>
          <a:lstStyle/>
          <a:p>
            <a:pPr algn="just"/>
            <a:r>
              <a:rPr lang="en-GB" sz="2000" dirty="0"/>
              <a:t>In 2016 Equal Pay Day is 10th November. This marks the day after which women are effectively working for free as a result of earning less on average than men. The current overall gap for full time workers is 13.9% (Fawcett Society 2016)</a:t>
            </a:r>
          </a:p>
        </p:txBody>
      </p:sp>
      <p:pic>
        <p:nvPicPr>
          <p:cNvPr id="36866" name="Picture 2" descr="People in Parliament holding up signs reading End the gender pay gap"/>
          <p:cNvPicPr>
            <a:picLocks noChangeAspect="1" noChangeArrowheads="1"/>
          </p:cNvPicPr>
          <p:nvPr/>
        </p:nvPicPr>
        <p:blipFill>
          <a:blip r:embed="rId3"/>
          <a:srcRect/>
          <a:stretch>
            <a:fillRect/>
          </a:stretch>
        </p:blipFill>
        <p:spPr bwMode="auto">
          <a:xfrm>
            <a:off x="5921829" y="0"/>
            <a:ext cx="6270171" cy="27432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body and the nation</a:t>
            </a:r>
          </a:p>
        </p:txBody>
      </p:sp>
      <p:sp>
        <p:nvSpPr>
          <p:cNvPr id="3" name="Content Placeholder 2"/>
          <p:cNvSpPr>
            <a:spLocks noGrp="1"/>
          </p:cNvSpPr>
          <p:nvPr>
            <p:ph idx="1"/>
          </p:nvPr>
        </p:nvSpPr>
        <p:spPr>
          <a:xfrm>
            <a:off x="190500" y="2079626"/>
            <a:ext cx="7526164" cy="5026024"/>
          </a:xfrm>
        </p:spPr>
        <p:txBody>
          <a:bodyPr>
            <a:normAutofit lnSpcReduction="10000"/>
          </a:bodyPr>
          <a:lstStyle/>
          <a:p>
            <a:r>
              <a:rPr lang="en-GB" dirty="0"/>
              <a:t>Connecting intimate, everyday lives to broader discourses of ‘the nation’</a:t>
            </a:r>
          </a:p>
          <a:p>
            <a:r>
              <a:rPr lang="en-GB" dirty="0" err="1" smtClean="0"/>
              <a:t>Nira</a:t>
            </a:r>
            <a:r>
              <a:rPr lang="en-GB" dirty="0" smtClean="0"/>
              <a:t> </a:t>
            </a:r>
            <a:r>
              <a:rPr lang="en-GB" dirty="0"/>
              <a:t>Yuval Davis (1995) </a:t>
            </a:r>
          </a:p>
          <a:p>
            <a:r>
              <a:rPr lang="en-GB" dirty="0"/>
              <a:t>Women as ‘reproducers of the nation’</a:t>
            </a:r>
          </a:p>
          <a:p>
            <a:r>
              <a:rPr lang="en-GB" dirty="0"/>
              <a:t>Particular expectations regarding what we ‘should’ do with our bodies……….</a:t>
            </a:r>
          </a:p>
          <a:p>
            <a:r>
              <a:rPr lang="en-GB" dirty="0"/>
              <a:t>McDowell (1993: 306) refers to work by Rich (1986) which suggests that being a woman challenges conventional ideas of boundaries, especially the assumed boundary between the body and the object world, between self and other. McDowell (1993: 306) explains that: Women's experiences of, for example, menstruation, childbirth and lactation, all represent challenges to bodily boundaries. The feminine construction of self is an existence centred within a complex relational nexus, compared to the masculine construction of self as separate, distinct and unconnected (In, Longhurst 1997a, p. 494). </a:t>
            </a:r>
          </a:p>
          <a:p>
            <a:endParaRPr lang="en-GB" dirty="0"/>
          </a:p>
        </p:txBody>
      </p:sp>
      <p:pic>
        <p:nvPicPr>
          <p:cNvPr id="4" name="Picture 3"/>
          <p:cNvPicPr>
            <a:picLocks noChangeAspect="1"/>
          </p:cNvPicPr>
          <p:nvPr/>
        </p:nvPicPr>
        <p:blipFill>
          <a:blip r:embed="rId3"/>
          <a:stretch>
            <a:fillRect/>
          </a:stretch>
        </p:blipFill>
        <p:spPr>
          <a:xfrm>
            <a:off x="8069579" y="915352"/>
            <a:ext cx="3486702" cy="5224817"/>
          </a:xfrm>
          <a:prstGeom prst="rect">
            <a:avLst/>
          </a:prstGeom>
        </p:spPr>
      </p:pic>
    </p:spTree>
    <p:extLst>
      <p:ext uri="{BB962C8B-B14F-4D97-AF65-F5344CB8AC3E}">
        <p14:creationId xmlns:p14="http://schemas.microsoft.com/office/powerpoint/2010/main" xmlns="" val="43374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Reflections in contemporary media</a:t>
            </a:r>
          </a:p>
        </p:txBody>
      </p:sp>
      <p:sp>
        <p:nvSpPr>
          <p:cNvPr id="3" name="Content Placeholder 2"/>
          <p:cNvSpPr>
            <a:spLocks noGrp="1"/>
          </p:cNvSpPr>
          <p:nvPr>
            <p:ph idx="1"/>
          </p:nvPr>
        </p:nvSpPr>
        <p:spPr>
          <a:xfrm>
            <a:off x="0" y="2286000"/>
            <a:ext cx="5363308" cy="4572000"/>
          </a:xfrm>
        </p:spPr>
        <p:txBody>
          <a:bodyPr>
            <a:normAutofit fontScale="85000" lnSpcReduction="10000"/>
          </a:bodyPr>
          <a:lstStyle/>
          <a:p>
            <a:r>
              <a:rPr lang="en-GB" dirty="0"/>
              <a:t>The Handmaid’s Tale: is the handmaid’s tale closer than we think?’ (Clarke 2017) </a:t>
            </a:r>
          </a:p>
          <a:p>
            <a:endParaRPr lang="en-GB" dirty="0"/>
          </a:p>
          <a:p>
            <a:r>
              <a:rPr lang="en-GB" dirty="0"/>
              <a:t>Speaking with </a:t>
            </a:r>
            <a:r>
              <a:rPr lang="en-GB" i="1" dirty="0">
                <a:hlinkClick r:id="rId3"/>
              </a:rPr>
              <a:t>The Guardian</a:t>
            </a:r>
            <a:r>
              <a:rPr lang="en-GB" dirty="0"/>
              <a:t>, Atwood explained that</a:t>
            </a:r>
          </a:p>
          <a:p>
            <a:r>
              <a:rPr lang="en-GB" dirty="0"/>
              <a:t> when </a:t>
            </a:r>
            <a:r>
              <a:rPr lang="en-GB" i="1" dirty="0"/>
              <a:t>The Handmaid’s Tale</a:t>
            </a:r>
            <a:r>
              <a:rPr lang="en-GB" dirty="0"/>
              <a:t> was published, many began to wonder how long they had until the events described by her main character, Offred, would come to pass. “Apparently, not as long as I thought,” she said, adding: “</a:t>
            </a:r>
            <a:r>
              <a:rPr lang="en-GB" i="1" dirty="0"/>
              <a:t>The Handmaid’s Tale </a:t>
            </a:r>
            <a:r>
              <a:rPr lang="en-GB" dirty="0"/>
              <a:t>[is] unfolding in front of your very eyes. “With any cultural change there is a push and a pushback. Trump has brought out a huge pushback that was originally against immigrants. “Now it has shifted to being very misogynistic, partly because of Hillary Clinton. You have not seen anything like this since the 17th-century witch hunts, quite frankly.”</a:t>
            </a:r>
          </a:p>
          <a:p>
            <a:r>
              <a:rPr lang="en-GB" dirty="0"/>
              <a:t>(Dray 2017) </a:t>
            </a:r>
          </a:p>
          <a:p>
            <a:endParaRPr lang="en-GB" dirty="0"/>
          </a:p>
        </p:txBody>
      </p:sp>
      <p:pic>
        <p:nvPicPr>
          <p:cNvPr id="4" name="Picture 3">
            <a:extLst>
              <a:ext uri="{FF2B5EF4-FFF2-40B4-BE49-F238E27FC236}">
                <a16:creationId xmlns:a16="http://schemas.microsoft.com/office/drawing/2014/main" xmlns="" id="{E998A046-FE81-4334-BE7B-84CA88050BFA}"/>
              </a:ext>
            </a:extLst>
          </p:cNvPr>
          <p:cNvPicPr>
            <a:picLocks noChangeAspect="1"/>
          </p:cNvPicPr>
          <p:nvPr/>
        </p:nvPicPr>
        <p:blipFill>
          <a:blip r:embed="rId4"/>
          <a:stretch>
            <a:fillRect/>
          </a:stretch>
        </p:blipFill>
        <p:spPr>
          <a:xfrm>
            <a:off x="5602074" y="1921525"/>
            <a:ext cx="6162034" cy="461995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4DF313-B73E-4819-BC28-F582153FD8A3}"/>
              </a:ext>
            </a:extLst>
          </p:cNvPr>
          <p:cNvSpPr>
            <a:spLocks noGrp="1"/>
          </p:cNvSpPr>
          <p:nvPr>
            <p:ph type="title"/>
          </p:nvPr>
        </p:nvSpPr>
        <p:spPr>
          <a:xfrm>
            <a:off x="517550" y="481189"/>
            <a:ext cx="9362700" cy="970450"/>
          </a:xfrm>
        </p:spPr>
        <p:txBody>
          <a:bodyPr/>
          <a:lstStyle/>
          <a:p>
            <a:pPr algn="ctr"/>
            <a:r>
              <a:rPr lang="en-GB" dirty="0"/>
              <a:t>Gender and patriarchy: The body as a battlefield</a:t>
            </a:r>
          </a:p>
        </p:txBody>
      </p:sp>
      <p:sp>
        <p:nvSpPr>
          <p:cNvPr id="3" name="Content Placeholder 2">
            <a:extLst>
              <a:ext uri="{FF2B5EF4-FFF2-40B4-BE49-F238E27FC236}">
                <a16:creationId xmlns:a16="http://schemas.microsoft.com/office/drawing/2014/main" xmlns="" id="{8A7BD7ED-376C-4120-8C48-BE862216D090}"/>
              </a:ext>
            </a:extLst>
          </p:cNvPr>
          <p:cNvSpPr>
            <a:spLocks noGrp="1"/>
          </p:cNvSpPr>
          <p:nvPr>
            <p:ph idx="1"/>
          </p:nvPr>
        </p:nvSpPr>
        <p:spPr>
          <a:xfrm>
            <a:off x="0" y="2222287"/>
            <a:ext cx="7124512" cy="4299854"/>
          </a:xfrm>
        </p:spPr>
        <p:txBody>
          <a:bodyPr>
            <a:normAutofit/>
          </a:bodyPr>
          <a:lstStyle/>
          <a:p>
            <a:r>
              <a:rPr lang="en-GB" dirty="0"/>
              <a:t>Simonsen (2000)</a:t>
            </a:r>
          </a:p>
          <a:p>
            <a:endParaRPr lang="en-GB" dirty="0"/>
          </a:p>
          <a:p>
            <a:r>
              <a:rPr lang="en-GB" dirty="0"/>
              <a:t>“Women are controlled, and free themselves from control in many ways….. As Smart and Smart (1978, p.2) point out ‘the social control of women assumes many forms, it may be internal or external, implicit or explicit, private or public, ideological or repressive’. It may also not be perceived or experienced as control” </a:t>
            </a:r>
            <a:r>
              <a:rPr lang="en-GB" dirty="0" err="1"/>
              <a:t>Hutter</a:t>
            </a:r>
            <a:r>
              <a:rPr lang="en-GB" dirty="0"/>
              <a:t> and Williams 1981, p.9)</a:t>
            </a:r>
          </a:p>
          <a:p>
            <a:endParaRPr lang="en-GB" dirty="0"/>
          </a:p>
          <a:p>
            <a:r>
              <a:rPr lang="en-GB" dirty="0"/>
              <a:t>Control of bodies is about normality- questions of deviance and the idea of the ‘abject’</a:t>
            </a:r>
          </a:p>
          <a:p>
            <a:endParaRPr lang="en-GB" dirty="0"/>
          </a:p>
        </p:txBody>
      </p:sp>
      <p:pic>
        <p:nvPicPr>
          <p:cNvPr id="4" name="Picture 3">
            <a:extLst>
              <a:ext uri="{FF2B5EF4-FFF2-40B4-BE49-F238E27FC236}">
                <a16:creationId xmlns:a16="http://schemas.microsoft.com/office/drawing/2014/main" xmlns="" id="{55B05C35-935C-4A51-ADB3-7284D2D88F58}"/>
              </a:ext>
            </a:extLst>
          </p:cNvPr>
          <p:cNvPicPr>
            <a:picLocks noChangeAspect="1"/>
          </p:cNvPicPr>
          <p:nvPr/>
        </p:nvPicPr>
        <p:blipFill>
          <a:blip r:embed="rId3"/>
          <a:stretch>
            <a:fillRect/>
          </a:stretch>
        </p:blipFill>
        <p:spPr>
          <a:xfrm>
            <a:off x="9291222" y="824525"/>
            <a:ext cx="2900777" cy="2576754"/>
          </a:xfrm>
          <a:prstGeom prst="rect">
            <a:avLst/>
          </a:prstGeom>
        </p:spPr>
      </p:pic>
      <p:pic>
        <p:nvPicPr>
          <p:cNvPr id="5" name="Picture 4">
            <a:extLst>
              <a:ext uri="{FF2B5EF4-FFF2-40B4-BE49-F238E27FC236}">
                <a16:creationId xmlns:a16="http://schemas.microsoft.com/office/drawing/2014/main" xmlns="" id="{1E9B2200-1ED4-472B-9159-2A63478076E0}"/>
              </a:ext>
            </a:extLst>
          </p:cNvPr>
          <p:cNvPicPr>
            <a:picLocks noChangeAspect="1"/>
          </p:cNvPicPr>
          <p:nvPr/>
        </p:nvPicPr>
        <p:blipFill>
          <a:blip r:embed="rId4"/>
          <a:stretch>
            <a:fillRect/>
          </a:stretch>
        </p:blipFill>
        <p:spPr>
          <a:xfrm>
            <a:off x="9289908" y="3620049"/>
            <a:ext cx="2902092" cy="2902092"/>
          </a:xfrm>
          <a:prstGeom prst="rect">
            <a:avLst/>
          </a:prstGeom>
        </p:spPr>
      </p:pic>
      <p:pic>
        <p:nvPicPr>
          <p:cNvPr id="6" name="Picture 5">
            <a:extLst>
              <a:ext uri="{FF2B5EF4-FFF2-40B4-BE49-F238E27FC236}">
                <a16:creationId xmlns:a16="http://schemas.microsoft.com/office/drawing/2014/main" xmlns="" id="{EAFCAE74-BE24-47BD-AE71-C3C934B4E1F5}"/>
              </a:ext>
            </a:extLst>
          </p:cNvPr>
          <p:cNvPicPr>
            <a:picLocks noChangeAspect="1"/>
          </p:cNvPicPr>
          <p:nvPr/>
        </p:nvPicPr>
        <p:blipFill>
          <a:blip r:embed="rId5"/>
          <a:stretch>
            <a:fillRect/>
          </a:stretch>
        </p:blipFill>
        <p:spPr>
          <a:xfrm>
            <a:off x="7125826" y="2370725"/>
            <a:ext cx="2164082" cy="3339633"/>
          </a:xfrm>
          <a:prstGeom prst="rect">
            <a:avLst/>
          </a:prstGeom>
        </p:spPr>
      </p:pic>
    </p:spTree>
    <p:extLst>
      <p:ext uri="{BB962C8B-B14F-4D97-AF65-F5344CB8AC3E}">
        <p14:creationId xmlns:p14="http://schemas.microsoft.com/office/powerpoint/2010/main" xmlns="" val="3663318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9F03A8-CCBC-4AB8-B04B-56EC64E06E6E}"/>
              </a:ext>
            </a:extLst>
          </p:cNvPr>
          <p:cNvSpPr>
            <a:spLocks noGrp="1"/>
          </p:cNvSpPr>
          <p:nvPr>
            <p:ph type="title"/>
          </p:nvPr>
        </p:nvSpPr>
        <p:spPr/>
        <p:txBody>
          <a:bodyPr/>
          <a:lstStyle/>
          <a:p>
            <a:pPr algn="ctr"/>
            <a:r>
              <a:rPr lang="en-GB" dirty="0"/>
              <a:t>Gender and patriarchy: The body as a battlefield  </a:t>
            </a:r>
          </a:p>
        </p:txBody>
      </p:sp>
      <p:sp>
        <p:nvSpPr>
          <p:cNvPr id="3" name="Content Placeholder 2">
            <a:extLst>
              <a:ext uri="{FF2B5EF4-FFF2-40B4-BE49-F238E27FC236}">
                <a16:creationId xmlns:a16="http://schemas.microsoft.com/office/drawing/2014/main" xmlns="" id="{F1341906-83AF-474A-8E4E-763A13CD12EB}"/>
              </a:ext>
            </a:extLst>
          </p:cNvPr>
          <p:cNvSpPr>
            <a:spLocks noGrp="1"/>
          </p:cNvSpPr>
          <p:nvPr>
            <p:ph idx="1"/>
          </p:nvPr>
        </p:nvSpPr>
        <p:spPr>
          <a:xfrm>
            <a:off x="273589" y="5310554"/>
            <a:ext cx="5652426" cy="1547446"/>
          </a:xfrm>
        </p:spPr>
        <p:txBody>
          <a:bodyPr/>
          <a:lstStyle/>
          <a:p>
            <a:r>
              <a:rPr lang="en-GB" dirty="0"/>
              <a:t>Women now require a man’s permission to get an abortion in Arkansas (Crockett 2017)</a:t>
            </a:r>
          </a:p>
        </p:txBody>
      </p:sp>
      <p:pic>
        <p:nvPicPr>
          <p:cNvPr id="4" name="Picture 3">
            <a:extLst>
              <a:ext uri="{FF2B5EF4-FFF2-40B4-BE49-F238E27FC236}">
                <a16:creationId xmlns:a16="http://schemas.microsoft.com/office/drawing/2014/main" xmlns="" id="{BDA5041A-C95A-4EA6-BDB2-1955DBB89595}"/>
              </a:ext>
            </a:extLst>
          </p:cNvPr>
          <p:cNvPicPr>
            <a:picLocks noChangeAspect="1"/>
          </p:cNvPicPr>
          <p:nvPr/>
        </p:nvPicPr>
        <p:blipFill>
          <a:blip r:embed="rId3"/>
          <a:stretch>
            <a:fillRect/>
          </a:stretch>
        </p:blipFill>
        <p:spPr>
          <a:xfrm>
            <a:off x="754659" y="2258664"/>
            <a:ext cx="4690286" cy="3125263"/>
          </a:xfrm>
          <a:prstGeom prst="rect">
            <a:avLst/>
          </a:prstGeom>
        </p:spPr>
      </p:pic>
      <p:pic>
        <p:nvPicPr>
          <p:cNvPr id="6" name="Picture 5">
            <a:extLst>
              <a:ext uri="{FF2B5EF4-FFF2-40B4-BE49-F238E27FC236}">
                <a16:creationId xmlns:a16="http://schemas.microsoft.com/office/drawing/2014/main" xmlns="" id="{5BF4B037-06C0-494E-A39B-1EA0C5621987}"/>
              </a:ext>
            </a:extLst>
          </p:cNvPr>
          <p:cNvPicPr>
            <a:picLocks noChangeAspect="1"/>
          </p:cNvPicPr>
          <p:nvPr/>
        </p:nvPicPr>
        <p:blipFill>
          <a:blip r:embed="rId4"/>
          <a:stretch>
            <a:fillRect/>
          </a:stretch>
        </p:blipFill>
        <p:spPr>
          <a:xfrm>
            <a:off x="8029564" y="1121996"/>
            <a:ext cx="3352434" cy="4469912"/>
          </a:xfrm>
          <a:prstGeom prst="rect">
            <a:avLst/>
          </a:prstGeom>
        </p:spPr>
      </p:pic>
      <p:sp>
        <p:nvSpPr>
          <p:cNvPr id="7" name="TextBox 6">
            <a:extLst>
              <a:ext uri="{FF2B5EF4-FFF2-40B4-BE49-F238E27FC236}">
                <a16:creationId xmlns:a16="http://schemas.microsoft.com/office/drawing/2014/main" xmlns="" id="{7120CA13-0570-4768-A633-012688784173}"/>
              </a:ext>
            </a:extLst>
          </p:cNvPr>
          <p:cNvSpPr txBox="1"/>
          <p:nvPr/>
        </p:nvSpPr>
        <p:spPr>
          <a:xfrm>
            <a:off x="5936995" y="2902431"/>
            <a:ext cx="2092569" cy="1200329"/>
          </a:xfrm>
          <a:prstGeom prst="rect">
            <a:avLst/>
          </a:prstGeom>
          <a:noFill/>
        </p:spPr>
        <p:txBody>
          <a:bodyPr wrap="square" rtlCol="0">
            <a:spAutoFit/>
          </a:bodyPr>
          <a:lstStyle/>
          <a:p>
            <a:r>
              <a:rPr lang="en-GB" dirty="0"/>
              <a:t>Source: NARAL </a:t>
            </a:r>
            <a:r>
              <a:rPr lang="en-GB" dirty="0" err="1"/>
              <a:t>ProChoice</a:t>
            </a:r>
            <a:r>
              <a:rPr lang="en-GB" dirty="0"/>
              <a:t> Ohio @</a:t>
            </a:r>
            <a:r>
              <a:rPr lang="en-GB" dirty="0" err="1"/>
              <a:t>prochoiceOH</a:t>
            </a:r>
            <a:endParaRPr lang="en-GB" dirty="0"/>
          </a:p>
          <a:p>
            <a:r>
              <a:rPr lang="en-GB" dirty="0"/>
              <a:t>13 June 2017 </a:t>
            </a:r>
          </a:p>
        </p:txBody>
      </p:sp>
      <p:sp>
        <p:nvSpPr>
          <p:cNvPr id="8" name="Rectangle 7">
            <a:extLst>
              <a:ext uri="{FF2B5EF4-FFF2-40B4-BE49-F238E27FC236}">
                <a16:creationId xmlns:a16="http://schemas.microsoft.com/office/drawing/2014/main" xmlns="" id="{6555AC64-6F9D-4A1E-B856-F087371ADE1C}"/>
              </a:ext>
            </a:extLst>
          </p:cNvPr>
          <p:cNvSpPr/>
          <p:nvPr/>
        </p:nvSpPr>
        <p:spPr>
          <a:xfrm>
            <a:off x="6096000" y="5805051"/>
            <a:ext cx="6096000" cy="923330"/>
          </a:xfrm>
          <a:prstGeom prst="rect">
            <a:avLst/>
          </a:prstGeom>
        </p:spPr>
        <p:txBody>
          <a:bodyPr>
            <a:spAutoFit/>
          </a:bodyPr>
          <a:lstStyle/>
          <a:p>
            <a:r>
              <a:rPr lang="en-GB" dirty="0"/>
              <a:t>Bill sponsor is talking about how women cannot be trusted to make their own healthcare decisions surrounded by #</a:t>
            </a:r>
            <a:r>
              <a:rPr lang="en-GB" dirty="0" err="1"/>
              <a:t>OHHandmaids</a:t>
            </a:r>
            <a:endParaRPr lang="en-GB" dirty="0"/>
          </a:p>
        </p:txBody>
      </p:sp>
    </p:spTree>
    <p:extLst>
      <p:ext uri="{BB962C8B-B14F-4D97-AF65-F5344CB8AC3E}">
        <p14:creationId xmlns:p14="http://schemas.microsoft.com/office/powerpoint/2010/main" xmlns="" val="1119417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Abortion and the law: UK</a:t>
            </a:r>
          </a:p>
        </p:txBody>
      </p:sp>
      <p:sp>
        <p:nvSpPr>
          <p:cNvPr id="3" name="Content Placeholder 2"/>
          <p:cNvSpPr>
            <a:spLocks noGrp="1"/>
          </p:cNvSpPr>
          <p:nvPr>
            <p:ph idx="1"/>
          </p:nvPr>
        </p:nvSpPr>
        <p:spPr>
          <a:xfrm>
            <a:off x="-1" y="2078182"/>
            <a:ext cx="12032673" cy="4779818"/>
          </a:xfrm>
        </p:spPr>
        <p:txBody>
          <a:bodyPr>
            <a:normAutofit fontScale="92500" lnSpcReduction="20000"/>
          </a:bodyPr>
          <a:lstStyle/>
          <a:p>
            <a:r>
              <a:rPr lang="en-GB" dirty="0"/>
              <a:t>In England and Wales and Scotland, section 1(1) of the Abortion Act 1967 now reads:</a:t>
            </a:r>
          </a:p>
          <a:p>
            <a:endParaRPr lang="en-GB" dirty="0"/>
          </a:p>
          <a:p>
            <a:r>
              <a:rPr lang="en-GB" dirty="0"/>
              <a:t>    Subject to the provisions of this section, a person shall not be guilty of an offence under the law relating to abortion when a pregnancy is terminated by a registered medical practitioner if two registered medical practitioners are of the opinion, formed in good faith -</a:t>
            </a:r>
          </a:p>
          <a:p>
            <a:pPr lvl="1"/>
            <a:r>
              <a:rPr lang="en-GB" dirty="0"/>
              <a:t>(a) that the pregnancy has not exceeded its twenty-fourth week and that the continuance of the pregnancy would involve risk, greater than if the pregnancy were terminated, of injury to the physical or mental health of the pregnant woman or any existing children of her family; or</a:t>
            </a:r>
          </a:p>
          <a:p>
            <a:pPr lvl="1"/>
            <a:r>
              <a:rPr lang="en-GB" dirty="0"/>
              <a:t>(b) that the termination of the pregnancy is necessary to prevent grave permanent injury to the physical or mental health of the pregnant woman; or</a:t>
            </a:r>
          </a:p>
          <a:p>
            <a:pPr lvl="1"/>
            <a:r>
              <a:rPr lang="en-GB" dirty="0"/>
              <a:t>(c) that the continuance of the pregnancy would involve risk to the life of the pregnant woman, greater than if the pregnancy were terminated</a:t>
            </a:r>
          </a:p>
          <a:p>
            <a:pPr lvl="1"/>
            <a:r>
              <a:rPr lang="en-GB" dirty="0"/>
              <a:t>(d) that there is a substantial risk that if the child were born it would suffer from such physical or mental abnormalities as to be seriously handicapped.</a:t>
            </a:r>
          </a:p>
          <a:p>
            <a:endParaRPr lang="en-GB" dirty="0"/>
          </a:p>
          <a:p>
            <a:r>
              <a:rPr lang="en-GB" dirty="0"/>
              <a:t>Subsections (a) to (d) were substituted for the former subsections (a) and (b) by section 37(1) of the Human Fertilisation and Embryology Act 1990.</a:t>
            </a:r>
          </a:p>
        </p:txBody>
      </p:sp>
      <p:pic>
        <p:nvPicPr>
          <p:cNvPr id="4" name="Picture 2" descr="Image result for abortion act UK"/>
          <p:cNvPicPr>
            <a:picLocks noChangeAspect="1" noChangeArrowheads="1"/>
          </p:cNvPicPr>
          <p:nvPr/>
        </p:nvPicPr>
        <p:blipFill>
          <a:blip r:embed="rId3"/>
          <a:srcRect/>
          <a:stretch>
            <a:fillRect/>
          </a:stretch>
        </p:blipFill>
        <p:spPr bwMode="auto">
          <a:xfrm>
            <a:off x="8686800" y="1"/>
            <a:ext cx="3505199" cy="2170295"/>
          </a:xfrm>
          <a:prstGeom prst="rect">
            <a:avLst/>
          </a:prstGeom>
          <a:noFill/>
        </p:spPr>
      </p:pic>
    </p:spTree>
    <p:extLst>
      <p:ext uri="{BB962C8B-B14F-4D97-AF65-F5344CB8AC3E}">
        <p14:creationId xmlns:p14="http://schemas.microsoft.com/office/powerpoint/2010/main" xmlns="" val="2164906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Abortion and the law: The UK</a:t>
            </a:r>
          </a:p>
        </p:txBody>
      </p:sp>
      <p:sp>
        <p:nvSpPr>
          <p:cNvPr id="3" name="Content Placeholder 2"/>
          <p:cNvSpPr>
            <a:spLocks noGrp="1"/>
          </p:cNvSpPr>
          <p:nvPr>
            <p:ph sz="half" idx="1"/>
          </p:nvPr>
        </p:nvSpPr>
        <p:spPr>
          <a:xfrm>
            <a:off x="-247650" y="2161309"/>
            <a:ext cx="3751260" cy="4659601"/>
          </a:xfrm>
        </p:spPr>
        <p:txBody>
          <a:bodyPr>
            <a:noAutofit/>
          </a:bodyPr>
          <a:lstStyle/>
          <a:p>
            <a:r>
              <a:rPr lang="en-GB" sz="1600" dirty="0"/>
              <a:t>In R v British Broadcasting Corporation (2002), ex parte </a:t>
            </a:r>
            <a:r>
              <a:rPr lang="en-GB" sz="1600" dirty="0" err="1"/>
              <a:t>ProLife</a:t>
            </a:r>
            <a:r>
              <a:rPr lang="en-GB" sz="1600" dirty="0"/>
              <a:t> Alliance, Lord Justice Laws said:</a:t>
            </a:r>
          </a:p>
          <a:p>
            <a:endParaRPr lang="en-GB" sz="1600" dirty="0"/>
          </a:p>
          <a:p>
            <a:r>
              <a:rPr lang="en-GB" sz="1600" dirty="0"/>
              <a:t>    “There is some evidence that many doctors maintain that the continuance of a pregnancy is always more dangerous to the physical welfare of a woman than having an abortion, a state of affairs which is said to allow a situation of de facto abortion on demand to prevail” </a:t>
            </a:r>
          </a:p>
        </p:txBody>
      </p:sp>
      <p:sp>
        <p:nvSpPr>
          <p:cNvPr id="5" name="Content Placeholder 4"/>
          <p:cNvSpPr>
            <a:spLocks noGrp="1"/>
          </p:cNvSpPr>
          <p:nvPr>
            <p:ph sz="half" idx="2"/>
          </p:nvPr>
        </p:nvSpPr>
        <p:spPr>
          <a:xfrm>
            <a:off x="3503610" y="2452254"/>
            <a:ext cx="8337871" cy="4405745"/>
          </a:xfrm>
        </p:spPr>
        <p:txBody>
          <a:bodyPr>
            <a:normAutofit fontScale="70000" lnSpcReduction="20000"/>
          </a:bodyPr>
          <a:lstStyle/>
          <a:p>
            <a:r>
              <a:rPr lang="en-GB" sz="2300" dirty="0"/>
              <a:t>The Abortion Act 1967 sought to clarify the law. Introduced by David Steel and subject to heated debate, it allowed for legal abortion on a number of grounds, with the added protection of free provision through the National Health Service. The Act was passed on 27 October 1967 and came into effect on 27 April 1968.[64]</a:t>
            </a:r>
          </a:p>
          <a:p>
            <a:endParaRPr lang="en-GB" sz="2300" dirty="0"/>
          </a:p>
          <a:p>
            <a:r>
              <a:rPr lang="en-GB" sz="2300" dirty="0"/>
              <a:t>The Act provided a defence for doctors performing an abortion on any of the following grounds:</a:t>
            </a:r>
          </a:p>
          <a:p>
            <a:r>
              <a:rPr lang="en-GB" sz="2300" dirty="0"/>
              <a:t>    To save the woman's life</a:t>
            </a:r>
          </a:p>
          <a:p>
            <a:r>
              <a:rPr lang="en-GB" sz="2300" dirty="0"/>
              <a:t>    To prevent grave permanent injury to the woman's physical or mental health</a:t>
            </a:r>
          </a:p>
          <a:p>
            <a:r>
              <a:rPr lang="en-GB" sz="2300" dirty="0"/>
              <a:t>    Under 28 weeks to avoid injury to the physical or mental health of the woman</a:t>
            </a:r>
          </a:p>
          <a:p>
            <a:r>
              <a:rPr lang="en-GB" sz="2300" dirty="0"/>
              <a:t>    Under 28 weeks to avoid injury to the physical or mental health of the existing child(</a:t>
            </a:r>
            <a:r>
              <a:rPr lang="en-GB" sz="2300" dirty="0" err="1"/>
              <a:t>ren</a:t>
            </a:r>
            <a:r>
              <a:rPr lang="en-GB" sz="2300" dirty="0"/>
              <a:t>)</a:t>
            </a:r>
          </a:p>
          <a:p>
            <a:r>
              <a:rPr lang="en-GB" sz="2300" dirty="0"/>
              <a:t>    If the child was likely to be severely physically or mentally handicapped</a:t>
            </a:r>
          </a:p>
          <a:p>
            <a:endParaRPr lang="en-GB" dirty="0"/>
          </a:p>
        </p:txBody>
      </p:sp>
      <p:pic>
        <p:nvPicPr>
          <p:cNvPr id="31746" name="Picture 2" descr="Image result for abortion act UK"/>
          <p:cNvPicPr>
            <a:picLocks noChangeAspect="1" noChangeArrowheads="1"/>
          </p:cNvPicPr>
          <p:nvPr/>
        </p:nvPicPr>
        <p:blipFill>
          <a:blip r:embed="rId3"/>
          <a:srcRect/>
          <a:stretch>
            <a:fillRect/>
          </a:stretch>
        </p:blipFill>
        <p:spPr bwMode="auto">
          <a:xfrm>
            <a:off x="8315324" y="1"/>
            <a:ext cx="3876675" cy="2400300"/>
          </a:xfrm>
          <a:prstGeom prst="rect">
            <a:avLst/>
          </a:prstGeom>
          <a:noFill/>
        </p:spPr>
      </p:pic>
    </p:spTree>
    <p:extLst>
      <p:ext uri="{BB962C8B-B14F-4D97-AF65-F5344CB8AC3E}">
        <p14:creationId xmlns:p14="http://schemas.microsoft.com/office/powerpoint/2010/main" xmlns="" val="177473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3312" y="447188"/>
            <a:ext cx="7738685" cy="970450"/>
          </a:xfrm>
        </p:spPr>
        <p:txBody>
          <a:bodyPr/>
          <a:lstStyle/>
          <a:p>
            <a:pPr algn="ctr"/>
            <a:r>
              <a:rPr lang="en-GB" dirty="0"/>
              <a:t>Abortion and the law: Northern Ireland</a:t>
            </a:r>
          </a:p>
        </p:txBody>
      </p:sp>
      <p:sp>
        <p:nvSpPr>
          <p:cNvPr id="4" name="Content Placeholder 3"/>
          <p:cNvSpPr>
            <a:spLocks noGrp="1"/>
          </p:cNvSpPr>
          <p:nvPr>
            <p:ph sz="half" idx="1"/>
          </p:nvPr>
        </p:nvSpPr>
        <p:spPr>
          <a:xfrm>
            <a:off x="249885" y="2284686"/>
            <a:ext cx="4745270" cy="4573314"/>
          </a:xfrm>
        </p:spPr>
        <p:txBody>
          <a:bodyPr>
            <a:normAutofit fontScale="85000" lnSpcReduction="10000"/>
          </a:bodyPr>
          <a:lstStyle/>
          <a:p>
            <a:r>
              <a:rPr lang="en-GB" b="1" u="sng" dirty="0"/>
              <a:t>Northern Ireland</a:t>
            </a:r>
          </a:p>
          <a:p>
            <a:r>
              <a:rPr lang="en-GB" dirty="0"/>
              <a:t>Abortion is defined as “unlawful” in Northern Ireland. The 1861 Offences Against the Person Act provides the foundation for Northern Ireland’s abortion laws. It became law on 1 November 1861 and remains in force today.</a:t>
            </a:r>
          </a:p>
          <a:p>
            <a:endParaRPr lang="en-GB" dirty="0"/>
          </a:p>
          <a:p>
            <a:r>
              <a:rPr lang="en-GB" dirty="0"/>
              <a:t>Abortion is permitted under the following conditions:</a:t>
            </a:r>
          </a:p>
          <a:p>
            <a:r>
              <a:rPr lang="en-GB" dirty="0"/>
              <a:t>To preserve the life of the mother</a:t>
            </a:r>
          </a:p>
          <a:p>
            <a:endParaRPr lang="en-GB" dirty="0"/>
          </a:p>
          <a:p>
            <a:endParaRPr lang="en-GB" dirty="0"/>
          </a:p>
          <a:p>
            <a:endParaRPr lang="en-GB" dirty="0"/>
          </a:p>
        </p:txBody>
      </p:sp>
      <p:sp>
        <p:nvSpPr>
          <p:cNvPr id="5" name="Content Placeholder 4"/>
          <p:cNvSpPr>
            <a:spLocks noGrp="1"/>
          </p:cNvSpPr>
          <p:nvPr>
            <p:ph sz="half" idx="2"/>
          </p:nvPr>
        </p:nvSpPr>
        <p:spPr>
          <a:xfrm>
            <a:off x="5042450" y="2104986"/>
            <a:ext cx="6821890" cy="3872597"/>
          </a:xfrm>
        </p:spPr>
        <p:txBody>
          <a:bodyPr>
            <a:normAutofit fontScale="85000" lnSpcReduction="10000"/>
          </a:bodyPr>
          <a:lstStyle/>
          <a:p>
            <a:r>
              <a:rPr lang="en-GB" dirty="0"/>
              <a:t>In </a:t>
            </a:r>
            <a:r>
              <a:rPr lang="en-GB" i="1" dirty="0"/>
              <a:t>Western Health and Social Services Board v CMB and the Official Solicitor</a:t>
            </a:r>
            <a:r>
              <a:rPr lang="en-GB" dirty="0"/>
              <a:t> (1995) unreported, Pringle J stated "the adverse effect must be permanent or long-term and cannot be short term … in most cases the adverse effect would need to be a probable risk of non-termination but a possible risk might be sufficient if the imminent death of the mother was a risk in question" </a:t>
            </a:r>
          </a:p>
          <a:p>
            <a:endParaRPr lang="en-GB" dirty="0"/>
          </a:p>
          <a:p>
            <a:r>
              <a:rPr lang="en-GB" i="1" dirty="0"/>
              <a:t>Family Planning Association Of Northern Ireland v Minister for Health, Social Services and Public Safety</a:t>
            </a:r>
            <a:r>
              <a:rPr lang="en-GB" dirty="0"/>
              <a:t> (8 October 2004) - Nicholson LJ stated at paragraph 73 - "it is unlawful to procure a miscarriage where the foetus is abnormal but viable, unless there is a risk that the mother may die or is likely to suffer long-term harm, which is serious, to her physical or mental health.“</a:t>
            </a:r>
            <a:r>
              <a:rPr lang="en-GB" baseline="30000" dirty="0"/>
              <a:t> </a:t>
            </a:r>
            <a:r>
              <a:rPr lang="en-GB" dirty="0" err="1"/>
              <a:t>Sheil</a:t>
            </a:r>
            <a:r>
              <a:rPr lang="en-GB" dirty="0"/>
              <a:t> LJ stated at paragraph 9 - "termination of a pregnancy based solely on abnormality of the foetus is unlawful and cannot lawfully be carried out in this jurisdiction."</a:t>
            </a:r>
          </a:p>
          <a:p>
            <a:endParaRPr lang="en-GB" dirty="0"/>
          </a:p>
        </p:txBody>
      </p:sp>
      <p:sp>
        <p:nvSpPr>
          <p:cNvPr id="3" name="Rectangle 2"/>
          <p:cNvSpPr/>
          <p:nvPr/>
        </p:nvSpPr>
        <p:spPr>
          <a:xfrm>
            <a:off x="646110" y="5977583"/>
            <a:ext cx="10829609" cy="923330"/>
          </a:xfrm>
          <a:prstGeom prst="rect">
            <a:avLst/>
          </a:prstGeom>
        </p:spPr>
        <p:txBody>
          <a:bodyPr wrap="square">
            <a:spAutoFit/>
          </a:bodyPr>
          <a:lstStyle/>
          <a:p>
            <a:r>
              <a:rPr lang="en-GB" dirty="0"/>
              <a:t>Survey on attitudes towards abortion in Northern Ireland: </a:t>
            </a:r>
            <a:r>
              <a:rPr lang="en-GB" dirty="0">
                <a:hlinkClick r:id="rId3"/>
              </a:rPr>
              <a:t>http://www.amnesty.org.uk/sites/default/files/milward_brown_poll_results_october_2014_final_0.pdf</a:t>
            </a:r>
            <a:r>
              <a:rPr lang="en-GB" dirty="0"/>
              <a:t> </a:t>
            </a:r>
          </a:p>
        </p:txBody>
      </p:sp>
      <p:pic>
        <p:nvPicPr>
          <p:cNvPr id="29698" name="Picture 2" descr="Image result for abortion act northern ireland"/>
          <p:cNvPicPr>
            <a:picLocks noChangeAspect="1" noChangeArrowheads="1"/>
          </p:cNvPicPr>
          <p:nvPr/>
        </p:nvPicPr>
        <p:blipFill>
          <a:blip r:embed="rId4"/>
          <a:srcRect/>
          <a:stretch>
            <a:fillRect/>
          </a:stretch>
        </p:blipFill>
        <p:spPr bwMode="auto">
          <a:xfrm>
            <a:off x="0" y="0"/>
            <a:ext cx="3674522" cy="2144110"/>
          </a:xfrm>
          <a:prstGeom prst="rect">
            <a:avLst/>
          </a:prstGeom>
          <a:noFill/>
        </p:spPr>
      </p:pic>
    </p:spTree>
    <p:extLst>
      <p:ext uri="{BB962C8B-B14F-4D97-AF65-F5344CB8AC3E}">
        <p14:creationId xmlns:p14="http://schemas.microsoft.com/office/powerpoint/2010/main" xmlns="" val="339256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Abortion and society: Stigma, taboo and visibility </a:t>
            </a:r>
          </a:p>
        </p:txBody>
      </p:sp>
      <p:sp>
        <p:nvSpPr>
          <p:cNvPr id="5" name="Content Placeholder 4"/>
          <p:cNvSpPr>
            <a:spLocks noGrp="1"/>
          </p:cNvSpPr>
          <p:nvPr>
            <p:ph idx="1"/>
          </p:nvPr>
        </p:nvSpPr>
        <p:spPr>
          <a:xfrm>
            <a:off x="0" y="2926080"/>
            <a:ext cx="12192000" cy="426720"/>
          </a:xfrm>
        </p:spPr>
        <p:txBody>
          <a:bodyPr>
            <a:noAutofit/>
          </a:bodyPr>
          <a:lstStyle/>
          <a:p>
            <a:r>
              <a:rPr lang="en-GB" sz="2000" dirty="0"/>
              <a:t>“As a society, we construct the social world according to our interests and beliefs; and as individuals we construct our beliefs to make sense of our own particular experiences of the world. So shared beliefs and experiences support each other- at least for a good deal of the time. Sex-role norms do not exist only in people’s heads. They influence people’s behaviour. We are constantly giving each other evidence to support our beliefs” (</a:t>
            </a:r>
            <a:r>
              <a:rPr lang="en-GB" sz="2000" dirty="0" err="1"/>
              <a:t>Fransella</a:t>
            </a:r>
            <a:r>
              <a:rPr lang="en-GB" sz="2000" dirty="0"/>
              <a:t> and Frost 1977, p.24 in, </a:t>
            </a:r>
            <a:r>
              <a:rPr lang="en-GB" sz="2000" dirty="0" err="1"/>
              <a:t>Hutter</a:t>
            </a:r>
            <a:r>
              <a:rPr lang="en-GB" sz="2000" dirty="0"/>
              <a:t> and Williams, 1981, p.11)</a:t>
            </a:r>
          </a:p>
        </p:txBody>
      </p:sp>
      <p:pic>
        <p:nvPicPr>
          <p:cNvPr id="3" name="Picture 2">
            <a:extLst>
              <a:ext uri="{FF2B5EF4-FFF2-40B4-BE49-F238E27FC236}">
                <a16:creationId xmlns:a16="http://schemas.microsoft.com/office/drawing/2014/main" xmlns="" id="{97758274-D817-4177-ACC1-3DBE495157A1}"/>
              </a:ext>
            </a:extLst>
          </p:cNvPr>
          <p:cNvPicPr>
            <a:picLocks noChangeAspect="1"/>
          </p:cNvPicPr>
          <p:nvPr/>
        </p:nvPicPr>
        <p:blipFill>
          <a:blip r:embed="rId3"/>
          <a:stretch>
            <a:fillRect/>
          </a:stretch>
        </p:blipFill>
        <p:spPr>
          <a:xfrm>
            <a:off x="2395537" y="4471988"/>
            <a:ext cx="7453313" cy="2386012"/>
          </a:xfrm>
          <a:prstGeom prst="rect">
            <a:avLst/>
          </a:prstGeom>
        </p:spPr>
      </p:pic>
    </p:spTree>
    <p:extLst>
      <p:ext uri="{BB962C8B-B14F-4D97-AF65-F5344CB8AC3E}">
        <p14:creationId xmlns:p14="http://schemas.microsoft.com/office/powerpoint/2010/main" xmlns="" val="3861805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9F03A8-CCBC-4AB8-B04B-56EC64E06E6E}"/>
              </a:ext>
            </a:extLst>
          </p:cNvPr>
          <p:cNvSpPr>
            <a:spLocks noGrp="1"/>
          </p:cNvSpPr>
          <p:nvPr>
            <p:ph type="title"/>
          </p:nvPr>
        </p:nvSpPr>
        <p:spPr/>
        <p:txBody>
          <a:bodyPr/>
          <a:lstStyle/>
          <a:p>
            <a:pPr algn="ctr"/>
            <a:r>
              <a:rPr lang="en-GB" dirty="0"/>
              <a:t>Gender and patriarchy: The body as a battlefield  </a:t>
            </a:r>
          </a:p>
        </p:txBody>
      </p:sp>
      <p:sp>
        <p:nvSpPr>
          <p:cNvPr id="3" name="Content Placeholder 2">
            <a:extLst>
              <a:ext uri="{FF2B5EF4-FFF2-40B4-BE49-F238E27FC236}">
                <a16:creationId xmlns:a16="http://schemas.microsoft.com/office/drawing/2014/main" xmlns="" id="{F1341906-83AF-474A-8E4E-763A13CD12EB}"/>
              </a:ext>
            </a:extLst>
          </p:cNvPr>
          <p:cNvSpPr>
            <a:spLocks noGrp="1"/>
          </p:cNvSpPr>
          <p:nvPr>
            <p:ph idx="1"/>
          </p:nvPr>
        </p:nvSpPr>
        <p:spPr>
          <a:xfrm>
            <a:off x="308433" y="2876337"/>
            <a:ext cx="7207688" cy="3636511"/>
          </a:xfrm>
        </p:spPr>
        <p:txBody>
          <a:bodyPr/>
          <a:lstStyle/>
          <a:p>
            <a:r>
              <a:rPr lang="en-GB" sz="2000" dirty="0"/>
              <a:t>Why does this matter? </a:t>
            </a:r>
          </a:p>
          <a:p>
            <a:r>
              <a:rPr lang="en-GB" sz="2000" dirty="0"/>
              <a:t>Coalition government- Conservative/ DUP alliance- the future of bodily/ reproductive rights in the UK</a:t>
            </a:r>
          </a:p>
          <a:p>
            <a:r>
              <a:rPr lang="en-GB" sz="2000" dirty="0"/>
              <a:t>USA- Republican president Donald Trump- backtrack statements regarding reproductive rights</a:t>
            </a:r>
          </a:p>
          <a:p>
            <a:endParaRPr lang="en-GB" sz="2000" dirty="0"/>
          </a:p>
          <a:p>
            <a:r>
              <a:rPr lang="en-GB" sz="2000" dirty="0"/>
              <a:t>Need to think about WHO is in power and WHO has power to make decisions regarding intimate, personal and everyday lives. </a:t>
            </a:r>
          </a:p>
          <a:p>
            <a:endParaRPr lang="en-GB" dirty="0"/>
          </a:p>
          <a:p>
            <a:endParaRPr lang="en-GB" dirty="0"/>
          </a:p>
          <a:p>
            <a:endParaRPr lang="en-GB" dirty="0"/>
          </a:p>
        </p:txBody>
      </p:sp>
      <p:pic>
        <p:nvPicPr>
          <p:cNvPr id="4100" name="Picture 4" descr="Image result for pro choice campaigns UK"/>
          <p:cNvPicPr>
            <a:picLocks noChangeAspect="1" noChangeArrowheads="1"/>
          </p:cNvPicPr>
          <p:nvPr/>
        </p:nvPicPr>
        <p:blipFill>
          <a:blip r:embed="rId3"/>
          <a:srcRect/>
          <a:stretch>
            <a:fillRect/>
          </a:stretch>
        </p:blipFill>
        <p:spPr bwMode="auto">
          <a:xfrm>
            <a:off x="7715250" y="1010329"/>
            <a:ext cx="4183288" cy="3068185"/>
          </a:xfrm>
          <a:prstGeom prst="rect">
            <a:avLst/>
          </a:prstGeom>
          <a:noFill/>
        </p:spPr>
      </p:pic>
      <p:pic>
        <p:nvPicPr>
          <p:cNvPr id="4098" name="Picture 2" descr="Image result for pro choice campaigns UK"/>
          <p:cNvPicPr>
            <a:picLocks noChangeAspect="1" noChangeArrowheads="1"/>
          </p:cNvPicPr>
          <p:nvPr/>
        </p:nvPicPr>
        <p:blipFill>
          <a:blip r:embed="rId4"/>
          <a:srcRect/>
          <a:stretch>
            <a:fillRect/>
          </a:stretch>
        </p:blipFill>
        <p:spPr bwMode="auto">
          <a:xfrm>
            <a:off x="9652000" y="3471333"/>
            <a:ext cx="2540000" cy="3386667"/>
          </a:xfrm>
          <a:prstGeom prst="rect">
            <a:avLst/>
          </a:prstGeom>
          <a:noFill/>
        </p:spPr>
      </p:pic>
    </p:spTree>
    <p:extLst>
      <p:ext uri="{BB962C8B-B14F-4D97-AF65-F5344CB8AC3E}">
        <p14:creationId xmlns:p14="http://schemas.microsoft.com/office/powerpoint/2010/main" xmlns="" val="1119417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The body as self, the body as other </a:t>
            </a:r>
          </a:p>
        </p:txBody>
      </p:sp>
      <p:sp>
        <p:nvSpPr>
          <p:cNvPr id="3" name="Content Placeholder 2"/>
          <p:cNvSpPr>
            <a:spLocks noGrp="1"/>
          </p:cNvSpPr>
          <p:nvPr>
            <p:ph idx="1"/>
          </p:nvPr>
        </p:nvSpPr>
        <p:spPr>
          <a:xfrm>
            <a:off x="0" y="2052918"/>
            <a:ext cx="11734800" cy="4805082"/>
          </a:xfrm>
        </p:spPr>
        <p:txBody>
          <a:bodyPr>
            <a:normAutofit/>
          </a:bodyPr>
          <a:lstStyle/>
          <a:p>
            <a:r>
              <a:rPr lang="en-GB" dirty="0"/>
              <a:t> the body `as a site of cultural consumption' (Pile and Thrift, 1995: 7), a surface to be etched, inscribed and written on</a:t>
            </a:r>
          </a:p>
          <a:p>
            <a:endParaRPr lang="en-GB" dirty="0"/>
          </a:p>
          <a:p>
            <a:r>
              <a:rPr lang="en-GB" dirty="0"/>
              <a:t>Bodies as socially constructed</a:t>
            </a:r>
          </a:p>
          <a:p>
            <a:pPr lvl="1"/>
            <a:r>
              <a:rPr lang="en-GB" dirty="0"/>
              <a:t>Leads to particular assumptions about what bodies can/ should do </a:t>
            </a:r>
            <a:r>
              <a:rPr lang="en-GB" dirty="0" err="1"/>
              <a:t>etc</a:t>
            </a:r>
            <a:endParaRPr lang="en-GB" dirty="0"/>
          </a:p>
          <a:p>
            <a:r>
              <a:rPr lang="en-GB" dirty="0"/>
              <a:t>Bodies are also an essentialist being</a:t>
            </a:r>
          </a:p>
          <a:p>
            <a:r>
              <a:rPr lang="en-GB" dirty="0"/>
              <a:t>They affect how we experience the world. </a:t>
            </a:r>
          </a:p>
          <a:p>
            <a:endParaRPr lang="en-GB" dirty="0"/>
          </a:p>
          <a:p>
            <a:r>
              <a:rPr lang="en-GB" dirty="0"/>
              <a:t>The mind/ body dualism </a:t>
            </a:r>
          </a:p>
          <a:p>
            <a:r>
              <a:rPr lang="en-GB" dirty="0"/>
              <a:t>For example, Woman is described only in terms of Man, the body is described only in terms of the mind and so on. `Dichotomies are inherently non-reversible, non-reciprocal hierarchies, and thus describe systems of domination' (Grosz, 1989: xvi, in </a:t>
            </a:r>
            <a:r>
              <a:rPr lang="en-GB" dirty="0" err="1"/>
              <a:t>Longhurst</a:t>
            </a:r>
            <a:r>
              <a:rPr lang="en-GB" dirty="0"/>
              <a:t> 1997a, p. 490). </a:t>
            </a:r>
          </a:p>
        </p:txBody>
      </p:sp>
      <p:pic>
        <p:nvPicPr>
          <p:cNvPr id="77826" name="Picture 2" descr="Image result for social construction of bodies"/>
          <p:cNvPicPr>
            <a:picLocks noChangeAspect="1" noChangeArrowheads="1"/>
          </p:cNvPicPr>
          <p:nvPr/>
        </p:nvPicPr>
        <p:blipFill>
          <a:blip r:embed="rId3"/>
          <a:srcRect/>
          <a:stretch>
            <a:fillRect/>
          </a:stretch>
        </p:blipFill>
        <p:spPr bwMode="auto">
          <a:xfrm>
            <a:off x="8150772" y="2735047"/>
            <a:ext cx="4041228" cy="2614170"/>
          </a:xfrm>
          <a:prstGeom prst="rect">
            <a:avLst/>
          </a:prstGeom>
          <a:noFill/>
        </p:spPr>
      </p:pic>
      <p:sp>
        <p:nvSpPr>
          <p:cNvPr id="5" name="TextBox 4"/>
          <p:cNvSpPr txBox="1"/>
          <p:nvPr/>
        </p:nvSpPr>
        <p:spPr>
          <a:xfrm>
            <a:off x="9049407" y="5344510"/>
            <a:ext cx="4335517" cy="369332"/>
          </a:xfrm>
          <a:prstGeom prst="rect">
            <a:avLst/>
          </a:prstGeom>
          <a:noFill/>
        </p:spPr>
        <p:txBody>
          <a:bodyPr wrap="square" rtlCol="0">
            <a:spAutoFit/>
          </a:bodyPr>
          <a:lstStyle/>
          <a:p>
            <a:r>
              <a:rPr lang="en-GB" dirty="0" smtClean="0"/>
              <a:t>Source: Autostraddle.com </a:t>
            </a:r>
            <a:endParaRPr lang="en-GB" dirty="0"/>
          </a:p>
        </p:txBody>
      </p:sp>
    </p:spTree>
    <p:extLst>
      <p:ext uri="{BB962C8B-B14F-4D97-AF65-F5344CB8AC3E}">
        <p14:creationId xmlns:p14="http://schemas.microsoft.com/office/powerpoint/2010/main" xmlns="" val="331671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9F03A8-CCBC-4AB8-B04B-56EC64E06E6E}"/>
              </a:ext>
            </a:extLst>
          </p:cNvPr>
          <p:cNvSpPr>
            <a:spLocks noGrp="1"/>
          </p:cNvSpPr>
          <p:nvPr>
            <p:ph type="title"/>
          </p:nvPr>
        </p:nvSpPr>
        <p:spPr/>
        <p:txBody>
          <a:bodyPr/>
          <a:lstStyle/>
          <a:p>
            <a:pPr algn="ctr"/>
            <a:r>
              <a:rPr lang="en-GB" dirty="0"/>
              <a:t>Gender and patriarchy: The body as a battlefield  </a:t>
            </a:r>
          </a:p>
        </p:txBody>
      </p:sp>
      <p:sp>
        <p:nvSpPr>
          <p:cNvPr id="3" name="Content Placeholder 2">
            <a:extLst>
              <a:ext uri="{FF2B5EF4-FFF2-40B4-BE49-F238E27FC236}">
                <a16:creationId xmlns:a16="http://schemas.microsoft.com/office/drawing/2014/main" xmlns="" id="{F1341906-83AF-474A-8E4E-763A13CD12EB}"/>
              </a:ext>
            </a:extLst>
          </p:cNvPr>
          <p:cNvSpPr>
            <a:spLocks noGrp="1"/>
          </p:cNvSpPr>
          <p:nvPr>
            <p:ph idx="1"/>
          </p:nvPr>
        </p:nvSpPr>
        <p:spPr>
          <a:xfrm>
            <a:off x="107457" y="1956617"/>
            <a:ext cx="5220667" cy="1882534"/>
          </a:xfrm>
        </p:spPr>
        <p:txBody>
          <a:bodyPr/>
          <a:lstStyle/>
          <a:p>
            <a:r>
              <a:rPr lang="en-GB" dirty="0" err="1"/>
              <a:t>Medhi</a:t>
            </a:r>
            <a:r>
              <a:rPr lang="en-GB" dirty="0"/>
              <a:t> </a:t>
            </a:r>
            <a:r>
              <a:rPr lang="en-GB" dirty="0" err="1"/>
              <a:t>Hasan</a:t>
            </a:r>
            <a:r>
              <a:rPr lang="en-GB" dirty="0"/>
              <a:t> article and backlash: Gendered decisions regarding bodies </a:t>
            </a:r>
          </a:p>
          <a:p>
            <a:endParaRPr lang="en-GB" dirty="0"/>
          </a:p>
        </p:txBody>
      </p:sp>
      <p:pic>
        <p:nvPicPr>
          <p:cNvPr id="1026" name="Picture 2" descr="F:\R3-93879\Expansion Drive\LIVEDIFFERENCE\Project C Spaces of Conflict\Pro-life and Pro-choice case study\Campaign Images\Pro-choice\A5eTpNgCAAAM0ZU accessed at httpstwitter.comApril_Tistatus258837839800827904photo1 18-10-2012.jpg"/>
          <p:cNvPicPr>
            <a:picLocks noChangeAspect="1" noChangeArrowheads="1"/>
          </p:cNvPicPr>
          <p:nvPr/>
        </p:nvPicPr>
        <p:blipFill>
          <a:blip r:embed="rId3"/>
          <a:srcRect/>
          <a:stretch>
            <a:fillRect/>
          </a:stretch>
        </p:blipFill>
        <p:spPr bwMode="auto">
          <a:xfrm>
            <a:off x="8775776" y="1302219"/>
            <a:ext cx="3191330" cy="3191330"/>
          </a:xfrm>
          <a:prstGeom prst="rect">
            <a:avLst/>
          </a:prstGeom>
          <a:noFill/>
        </p:spPr>
      </p:pic>
      <p:pic>
        <p:nvPicPr>
          <p:cNvPr id="1028" name="Picture 4" descr="http://www.scarymommy.com/wp-content/uploads/2017/01/donald-fucking-trump.jpg?w=700"/>
          <p:cNvPicPr>
            <a:picLocks noChangeAspect="1" noChangeArrowheads="1"/>
          </p:cNvPicPr>
          <p:nvPr/>
        </p:nvPicPr>
        <p:blipFill>
          <a:blip r:embed="rId4"/>
          <a:srcRect/>
          <a:stretch>
            <a:fillRect/>
          </a:stretch>
        </p:blipFill>
        <p:spPr bwMode="auto">
          <a:xfrm>
            <a:off x="7852230" y="4378130"/>
            <a:ext cx="4339770" cy="2479869"/>
          </a:xfrm>
          <a:prstGeom prst="rect">
            <a:avLst/>
          </a:prstGeom>
          <a:noFill/>
        </p:spPr>
      </p:pic>
      <p:pic>
        <p:nvPicPr>
          <p:cNvPr id="1030" name="Picture 6" descr="Donald Trump Signs Anti Abortion Executive Order"/>
          <p:cNvPicPr>
            <a:picLocks noChangeAspect="1" noChangeArrowheads="1"/>
          </p:cNvPicPr>
          <p:nvPr/>
        </p:nvPicPr>
        <p:blipFill>
          <a:blip r:embed="rId5"/>
          <a:srcRect/>
          <a:stretch>
            <a:fillRect/>
          </a:stretch>
        </p:blipFill>
        <p:spPr bwMode="auto">
          <a:xfrm>
            <a:off x="4506759" y="3208749"/>
            <a:ext cx="3804380" cy="2916692"/>
          </a:xfrm>
          <a:prstGeom prst="rect">
            <a:avLst/>
          </a:prstGeom>
          <a:noFill/>
        </p:spPr>
      </p:pic>
      <p:pic>
        <p:nvPicPr>
          <p:cNvPr id="1032" name="Picture 8" descr="https://media.thetab.com/blogs.dir/90/files/2017/01/16174529-1253792611322489-7122791003712028493-n.png"/>
          <p:cNvPicPr>
            <a:picLocks noChangeAspect="1" noChangeArrowheads="1"/>
          </p:cNvPicPr>
          <p:nvPr/>
        </p:nvPicPr>
        <p:blipFill>
          <a:blip r:embed="rId6"/>
          <a:srcRect/>
          <a:stretch>
            <a:fillRect/>
          </a:stretch>
        </p:blipFill>
        <p:spPr bwMode="auto">
          <a:xfrm>
            <a:off x="495697" y="3208749"/>
            <a:ext cx="3778744" cy="3442715"/>
          </a:xfrm>
          <a:prstGeom prst="rect">
            <a:avLst/>
          </a:prstGeom>
          <a:noFill/>
        </p:spPr>
      </p:pic>
    </p:spTree>
    <p:extLst>
      <p:ext uri="{BB962C8B-B14F-4D97-AF65-F5344CB8AC3E}">
        <p14:creationId xmlns:p14="http://schemas.microsoft.com/office/powerpoint/2010/main" xmlns="" val="1119417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584BAA-C290-4F1A-A8F2-979A4172C3BA}"/>
              </a:ext>
            </a:extLst>
          </p:cNvPr>
          <p:cNvSpPr>
            <a:spLocks noGrp="1"/>
          </p:cNvSpPr>
          <p:nvPr>
            <p:ph type="title"/>
          </p:nvPr>
        </p:nvSpPr>
        <p:spPr/>
        <p:txBody>
          <a:bodyPr/>
          <a:lstStyle/>
          <a:p>
            <a:pPr algn="ctr"/>
            <a:r>
              <a:rPr lang="en-GB" dirty="0"/>
              <a:t>Intersections: ‘popular feminism’ or political statements? </a:t>
            </a:r>
          </a:p>
        </p:txBody>
      </p:sp>
      <p:sp>
        <p:nvSpPr>
          <p:cNvPr id="3" name="Content Placeholder 2">
            <a:extLst>
              <a:ext uri="{FF2B5EF4-FFF2-40B4-BE49-F238E27FC236}">
                <a16:creationId xmlns:a16="http://schemas.microsoft.com/office/drawing/2014/main" xmlns="" id="{2F5B89EF-A665-4D9F-9F7D-EC0C08AA20E7}"/>
              </a:ext>
            </a:extLst>
          </p:cNvPr>
          <p:cNvSpPr>
            <a:spLocks noGrp="1"/>
          </p:cNvSpPr>
          <p:nvPr>
            <p:ph idx="1"/>
          </p:nvPr>
        </p:nvSpPr>
        <p:spPr>
          <a:xfrm>
            <a:off x="361512" y="2622337"/>
            <a:ext cx="6710801" cy="4521413"/>
          </a:xfrm>
        </p:spPr>
        <p:txBody>
          <a:bodyPr>
            <a:normAutofit fontScale="92500" lnSpcReduction="10000"/>
          </a:bodyPr>
          <a:lstStyle/>
          <a:p>
            <a:r>
              <a:rPr lang="en-GB" dirty="0"/>
              <a:t>Boots morning after pill</a:t>
            </a:r>
          </a:p>
          <a:p>
            <a:endParaRPr lang="en-GB" dirty="0"/>
          </a:p>
          <a:p>
            <a:r>
              <a:rPr lang="en-GB" dirty="0" smtClean="0"/>
              <a:t>‘we trust </a:t>
            </a:r>
            <a:r>
              <a:rPr lang="en-GB" dirty="0"/>
              <a:t>women’ </a:t>
            </a:r>
            <a:r>
              <a:rPr lang="en-GB" dirty="0" smtClean="0"/>
              <a:t>BPAS </a:t>
            </a:r>
            <a:r>
              <a:rPr lang="en-GB" dirty="0" smtClean="0">
                <a:hlinkClick r:id="rId3"/>
              </a:rPr>
              <a:t>https://www.youtube.com/watch?v=YE2H_WU_mKQ</a:t>
            </a:r>
            <a:r>
              <a:rPr lang="en-GB" dirty="0" smtClean="0"/>
              <a:t> </a:t>
            </a:r>
            <a:endParaRPr lang="en-GB" dirty="0"/>
          </a:p>
          <a:p>
            <a:endParaRPr lang="en-GB" dirty="0"/>
          </a:p>
          <a:p>
            <a:r>
              <a:rPr lang="en-GB" dirty="0"/>
              <a:t>‘Not the church, not the state, women must control their fate’ (Jackson and Narkowicz working paper) </a:t>
            </a:r>
          </a:p>
          <a:p>
            <a:endParaRPr lang="en-GB" dirty="0"/>
          </a:p>
          <a:p>
            <a:r>
              <a:rPr lang="en-US" dirty="0"/>
              <a:t> Mullins (2016) argues that “Behind the opposition to </a:t>
            </a:r>
            <a:r>
              <a:rPr lang="en-US" dirty="0" err="1"/>
              <a:t>decriminalise</a:t>
            </a:r>
            <a:r>
              <a:rPr lang="en-US" dirty="0"/>
              <a:t> both abortion and sex work lies the belief that some people – and both abortion and sex work are associated primarily with women, so specifically, some women – are incapable of physical autonomy, that their choices are so socially harmful, so deluded, they must be legislated against”. </a:t>
            </a:r>
          </a:p>
          <a:p>
            <a:endParaRPr lang="en-GB" dirty="0"/>
          </a:p>
          <a:p>
            <a:endParaRPr lang="en-GB" dirty="0"/>
          </a:p>
          <a:p>
            <a:endParaRPr lang="en-GB" dirty="0"/>
          </a:p>
        </p:txBody>
      </p:sp>
      <p:pic>
        <p:nvPicPr>
          <p:cNvPr id="21508" name="Picture 4" descr="Image result for trusting women BPAS"/>
          <p:cNvPicPr>
            <a:picLocks noChangeAspect="1" noChangeArrowheads="1"/>
          </p:cNvPicPr>
          <p:nvPr/>
        </p:nvPicPr>
        <p:blipFill>
          <a:blip r:embed="rId4"/>
          <a:srcRect/>
          <a:stretch>
            <a:fillRect/>
          </a:stretch>
        </p:blipFill>
        <p:spPr bwMode="auto">
          <a:xfrm>
            <a:off x="6841026" y="2260843"/>
            <a:ext cx="4572000" cy="3429001"/>
          </a:xfrm>
          <a:prstGeom prst="rect">
            <a:avLst/>
          </a:prstGeom>
          <a:noFill/>
        </p:spPr>
      </p:pic>
      <p:pic>
        <p:nvPicPr>
          <p:cNvPr id="21506" name="Picture 2" descr="Image result for boots morning after pill"/>
          <p:cNvPicPr>
            <a:picLocks noChangeAspect="1" noChangeArrowheads="1"/>
          </p:cNvPicPr>
          <p:nvPr/>
        </p:nvPicPr>
        <p:blipFill>
          <a:blip r:embed="rId5"/>
          <a:srcRect/>
          <a:stretch>
            <a:fillRect/>
          </a:stretch>
        </p:blipFill>
        <p:spPr bwMode="auto">
          <a:xfrm>
            <a:off x="8827477" y="844795"/>
            <a:ext cx="3364523" cy="2264569"/>
          </a:xfrm>
          <a:prstGeom prst="rect">
            <a:avLst/>
          </a:prstGeom>
          <a:noFill/>
        </p:spPr>
      </p:pic>
      <p:pic>
        <p:nvPicPr>
          <p:cNvPr id="21510" name="Picture 6" descr="Image result for not the church not the state women must control their fate"/>
          <p:cNvPicPr>
            <a:picLocks noChangeAspect="1" noChangeArrowheads="1"/>
          </p:cNvPicPr>
          <p:nvPr/>
        </p:nvPicPr>
        <p:blipFill>
          <a:blip r:embed="rId6"/>
          <a:srcRect/>
          <a:stretch>
            <a:fillRect/>
          </a:stretch>
        </p:blipFill>
        <p:spPr bwMode="auto">
          <a:xfrm>
            <a:off x="6840416" y="4585189"/>
            <a:ext cx="3030415" cy="2272811"/>
          </a:xfrm>
          <a:prstGeom prst="rect">
            <a:avLst/>
          </a:prstGeom>
          <a:noFill/>
        </p:spPr>
      </p:pic>
    </p:spTree>
    <p:extLst>
      <p:ext uri="{BB962C8B-B14F-4D97-AF65-F5344CB8AC3E}">
        <p14:creationId xmlns:p14="http://schemas.microsoft.com/office/powerpoint/2010/main" xmlns="" val="2435517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E25C32-DCB8-47B0-9D44-DA8B56E457ED}"/>
              </a:ext>
            </a:extLst>
          </p:cNvPr>
          <p:cNvSpPr>
            <a:spLocks noGrp="1"/>
          </p:cNvSpPr>
          <p:nvPr>
            <p:ph type="title"/>
          </p:nvPr>
        </p:nvSpPr>
        <p:spPr/>
        <p:txBody>
          <a:bodyPr/>
          <a:lstStyle/>
          <a:p>
            <a:r>
              <a:rPr lang="en-GB" dirty="0" smtClean="0"/>
              <a:t>The role of gender in reproductive rights</a:t>
            </a:r>
            <a:endParaRPr lang="en-GB" dirty="0"/>
          </a:p>
        </p:txBody>
      </p:sp>
      <p:sp>
        <p:nvSpPr>
          <p:cNvPr id="3" name="Content Placeholder 2">
            <a:extLst>
              <a:ext uri="{FF2B5EF4-FFF2-40B4-BE49-F238E27FC236}">
                <a16:creationId xmlns:a16="http://schemas.microsoft.com/office/drawing/2014/main" xmlns="" id="{21E44BD2-43FC-4C07-8797-A5C5F703B95C}"/>
              </a:ext>
            </a:extLst>
          </p:cNvPr>
          <p:cNvSpPr>
            <a:spLocks noGrp="1"/>
          </p:cNvSpPr>
          <p:nvPr>
            <p:ph idx="1"/>
          </p:nvPr>
        </p:nvSpPr>
        <p:spPr>
          <a:xfrm>
            <a:off x="388620" y="2319368"/>
            <a:ext cx="8892540" cy="4972972"/>
          </a:xfrm>
        </p:spPr>
        <p:txBody>
          <a:bodyPr>
            <a:normAutofit/>
          </a:bodyPr>
          <a:lstStyle/>
          <a:p>
            <a:endParaRPr lang="en-US" dirty="0"/>
          </a:p>
          <a:p>
            <a:r>
              <a:rPr lang="en-US" dirty="0"/>
              <a:t>“Just because you've got a womb doesn't influence your way to think about something, just the way you feel about it but it doesn't - whether a guy - that is totally different from whether a guy has an ability to intercede in somebody's choice about something that relates to their own bodily integrity.  Which I think our law fortunately completely doesn't allow that and I think it would be wrong” (spokesperson, BPAS )</a:t>
            </a:r>
          </a:p>
          <a:p>
            <a:endParaRPr lang="en-US" dirty="0"/>
          </a:p>
          <a:p>
            <a:r>
              <a:rPr lang="en-US" dirty="0"/>
              <a:t>“So that whole sort of paternalistic view on women's bodies.  Women still can't make choices about their bodies is so ingrained in our society isn't it?  I don't think that this is something new but I think the stone's been lifted off it and I think it's probably rearing its head a bit larger really” (Simon, Sexual Health worker)</a:t>
            </a:r>
            <a:endParaRPr lang="en-GB" dirty="0"/>
          </a:p>
          <a:p>
            <a:endParaRPr lang="en-US" dirty="0"/>
          </a:p>
          <a:p>
            <a:endParaRPr lang="en-GB" dirty="0"/>
          </a:p>
          <a:p>
            <a:endParaRPr lang="en-GB" dirty="0"/>
          </a:p>
        </p:txBody>
      </p:sp>
      <p:sp>
        <p:nvSpPr>
          <p:cNvPr id="5" name="Rectangle 4">
            <a:extLst>
              <a:ext uri="{FF2B5EF4-FFF2-40B4-BE49-F238E27FC236}">
                <a16:creationId xmlns:a16="http://schemas.microsoft.com/office/drawing/2014/main" xmlns="" id="{97AE0817-749E-4E0F-8E8D-7CB7CCCC71B2}"/>
              </a:ext>
            </a:extLst>
          </p:cNvPr>
          <p:cNvSpPr/>
          <p:nvPr/>
        </p:nvSpPr>
        <p:spPr>
          <a:xfrm>
            <a:off x="9281160" y="2319368"/>
            <a:ext cx="2628900" cy="35394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rPr>
              <a:t>Wilkinson, A (2016). ‘Abortion opponents don't really think it's murder. They just want to judge women’. The Telegraph (online) 26/2/2016. Available at </a:t>
            </a:r>
            <a:r>
              <a:rPr kumimoji="0" lang="en-GB" sz="1600" b="0" i="0" u="none" strike="noStrike" kern="0" cap="none" spc="0" normalizeH="0" baseline="0" noProof="0" dirty="0">
                <a:ln>
                  <a:noFill/>
                </a:ln>
                <a:solidFill>
                  <a:prstClr val="white"/>
                </a:solidFill>
                <a:effectLst/>
                <a:uLnTx/>
                <a:uFillTx/>
                <a:hlinkClick r:id="rId3"/>
              </a:rPr>
              <a:t>http://www.telegraph.co.uk/news/uknews/northernireland/12159388/Abortion-opponents-dont-really-think-its-murder.-They-just-want-to-judge-women.html</a:t>
            </a:r>
            <a:r>
              <a:rPr kumimoji="0" lang="en-GB" sz="1600" b="0" i="0" u="none" strike="noStrike" kern="0" cap="none" spc="0" normalizeH="0" baseline="0" noProof="0" dirty="0">
                <a:ln>
                  <a:noFill/>
                </a:ln>
                <a:solidFill>
                  <a:prstClr val="white"/>
                </a:solidFill>
                <a:effectLst/>
                <a:uLnTx/>
                <a:uFillTx/>
              </a:rPr>
              <a:t> </a:t>
            </a:r>
          </a:p>
        </p:txBody>
      </p:sp>
    </p:spTree>
    <p:extLst>
      <p:ext uri="{BB962C8B-B14F-4D97-AF65-F5344CB8AC3E}">
        <p14:creationId xmlns:p14="http://schemas.microsoft.com/office/powerpoint/2010/main" xmlns="" val="3238539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B92E0-1A22-4AAE-89E8-01D6094A182D}"/>
              </a:ext>
            </a:extLst>
          </p:cNvPr>
          <p:cNvSpPr>
            <a:spLocks noGrp="1"/>
          </p:cNvSpPr>
          <p:nvPr>
            <p:ph type="title"/>
          </p:nvPr>
        </p:nvSpPr>
        <p:spPr/>
        <p:txBody>
          <a:bodyPr/>
          <a:lstStyle/>
          <a:p>
            <a:r>
              <a:rPr lang="en-GB" dirty="0"/>
              <a:t>Research on reproductive rights in the UK </a:t>
            </a:r>
          </a:p>
        </p:txBody>
      </p:sp>
      <p:sp>
        <p:nvSpPr>
          <p:cNvPr id="3" name="Content Placeholder 2">
            <a:extLst>
              <a:ext uri="{FF2B5EF4-FFF2-40B4-BE49-F238E27FC236}">
                <a16:creationId xmlns:a16="http://schemas.microsoft.com/office/drawing/2014/main" xmlns="" id="{3A9C3918-1F6B-43F3-8A70-EF470140C39C}"/>
              </a:ext>
            </a:extLst>
          </p:cNvPr>
          <p:cNvSpPr>
            <a:spLocks noGrp="1"/>
          </p:cNvSpPr>
          <p:nvPr>
            <p:ph idx="1"/>
          </p:nvPr>
        </p:nvSpPr>
        <p:spPr>
          <a:xfrm>
            <a:off x="467360" y="2222287"/>
            <a:ext cx="7414510" cy="5466137"/>
          </a:xfrm>
        </p:spPr>
        <p:txBody>
          <a:bodyPr>
            <a:normAutofit lnSpcReduction="10000"/>
          </a:bodyPr>
          <a:lstStyle/>
          <a:p>
            <a:pPr marL="0" indent="0">
              <a:buNone/>
            </a:pPr>
            <a:endParaRPr lang="en-GB" dirty="0"/>
          </a:p>
          <a:p>
            <a:r>
              <a:rPr lang="en-GB" dirty="0"/>
              <a:t> </a:t>
            </a:r>
            <a:r>
              <a:rPr lang="en-GB" dirty="0" smtClean="0"/>
              <a:t>“I </a:t>
            </a:r>
            <a:r>
              <a:rPr lang="en-GB" dirty="0"/>
              <a:t>think the coverage as well, particularly in the tabloid press, I think is a way of making women look divided.  They'll put Nadine </a:t>
            </a:r>
            <a:r>
              <a:rPr lang="en-GB" dirty="0" err="1"/>
              <a:t>Dorries</a:t>
            </a:r>
            <a:r>
              <a:rPr lang="en-GB" dirty="0"/>
              <a:t> on one side and they'll put a woman from Abortion Rights or something on the other side and it'll be like it's a bitchy argument rather than a political ideological debate about women and their bodies. … If they’re (pro-life activist men)  just going to argue that they do care about women - I'd have no problem with someone being personally pro-life but why argue for a change in the law.  Why try and influence women's decisions when they already have objective information in front of them and can make up their own minds.  I don't know.(Amy PC activist</a:t>
            </a:r>
            <a:r>
              <a:rPr lang="en-GB" dirty="0" smtClean="0"/>
              <a:t>)</a:t>
            </a:r>
          </a:p>
          <a:p>
            <a:endParaRPr lang="en-GB" dirty="0" smtClean="0"/>
          </a:p>
          <a:p>
            <a:r>
              <a:rPr lang="en-GB" dirty="0" smtClean="0"/>
              <a:t>“I actually think they’re misogynists - I think that’s what it’s about.  It’s about the fact that women’s rights - they think they can couch it in whatever they want to couch it in” (PC activist)</a:t>
            </a:r>
          </a:p>
          <a:p>
            <a:endParaRPr lang="en-GB" dirty="0"/>
          </a:p>
          <a:p>
            <a:endParaRPr lang="en-GB" dirty="0"/>
          </a:p>
          <a:p>
            <a:endParaRPr lang="en-GB" dirty="0"/>
          </a:p>
        </p:txBody>
      </p:sp>
      <p:pic>
        <p:nvPicPr>
          <p:cNvPr id="19457" name="Picture 1"/>
          <p:cNvPicPr>
            <a:picLocks noChangeAspect="1" noChangeArrowheads="1"/>
          </p:cNvPicPr>
          <p:nvPr/>
        </p:nvPicPr>
        <p:blipFill>
          <a:blip r:embed="rId3"/>
          <a:srcRect/>
          <a:stretch>
            <a:fillRect/>
          </a:stretch>
        </p:blipFill>
        <p:spPr bwMode="auto">
          <a:xfrm>
            <a:off x="8464215" y="1947505"/>
            <a:ext cx="3410106" cy="4546808"/>
          </a:xfrm>
          <a:prstGeom prst="rect">
            <a:avLst/>
          </a:prstGeom>
          <a:noFill/>
          <a:ln w="9525">
            <a:noFill/>
            <a:miter lim="800000"/>
            <a:headEnd/>
            <a:tailEnd/>
          </a:ln>
          <a:effectLst/>
        </p:spPr>
      </p:pic>
    </p:spTree>
    <p:extLst>
      <p:ext uri="{BB962C8B-B14F-4D97-AF65-F5344CB8AC3E}">
        <p14:creationId xmlns:p14="http://schemas.microsoft.com/office/powerpoint/2010/main" xmlns="" val="2339420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B92E0-1A22-4AAE-89E8-01D6094A182D}"/>
              </a:ext>
            </a:extLst>
          </p:cNvPr>
          <p:cNvSpPr>
            <a:spLocks noGrp="1"/>
          </p:cNvSpPr>
          <p:nvPr>
            <p:ph type="title"/>
          </p:nvPr>
        </p:nvSpPr>
        <p:spPr/>
        <p:txBody>
          <a:bodyPr/>
          <a:lstStyle/>
          <a:p>
            <a:r>
              <a:rPr lang="en-GB" dirty="0"/>
              <a:t>Research on reproductive rights in the UK </a:t>
            </a:r>
          </a:p>
        </p:txBody>
      </p:sp>
      <p:sp>
        <p:nvSpPr>
          <p:cNvPr id="3" name="Content Placeholder 2">
            <a:extLst>
              <a:ext uri="{FF2B5EF4-FFF2-40B4-BE49-F238E27FC236}">
                <a16:creationId xmlns:a16="http://schemas.microsoft.com/office/drawing/2014/main" xmlns="" id="{3A9C3918-1F6B-43F3-8A70-EF470140C39C}"/>
              </a:ext>
            </a:extLst>
          </p:cNvPr>
          <p:cNvSpPr>
            <a:spLocks noGrp="1"/>
          </p:cNvSpPr>
          <p:nvPr>
            <p:ph idx="1"/>
          </p:nvPr>
        </p:nvSpPr>
        <p:spPr>
          <a:xfrm>
            <a:off x="3894083" y="2222287"/>
            <a:ext cx="8297917" cy="4635713"/>
          </a:xfrm>
        </p:spPr>
        <p:txBody>
          <a:bodyPr>
            <a:normAutofit fontScale="92500" lnSpcReduction="10000"/>
          </a:bodyPr>
          <a:lstStyle/>
          <a:p>
            <a:r>
              <a:rPr lang="en-GB" dirty="0" smtClean="0"/>
              <a:t>“about </a:t>
            </a:r>
            <a:r>
              <a:rPr lang="en-GB" dirty="0"/>
              <a:t>women having choice while we have the Nadine </a:t>
            </a:r>
            <a:r>
              <a:rPr lang="en-GB" dirty="0" err="1"/>
              <a:t>Dorries</a:t>
            </a:r>
            <a:r>
              <a:rPr lang="en-GB" dirty="0"/>
              <a:t>' of this world, lots of the people, the politicians that are antiabortion are actually men, who will never be in a position to actually have an abortion.  You know unless science moves on dramatically, they will never be personally in that position to actually know what it feels like to have pregnancy that's unwanted, or that a woman may have planned and then for whatever reason her life's fallen apart and she just cannot cope with having a child in the circumstances that she's living in. They will never live through that… they will never know what that emotional aspect of that is.  Again, I think it is very easy for them as politicians to stand in judgment of what's happened” (Sexual health worker, PC). </a:t>
            </a:r>
          </a:p>
          <a:p>
            <a:pPr marL="0" indent="0">
              <a:buNone/>
            </a:pPr>
            <a:endParaRPr lang="en-GB" dirty="0"/>
          </a:p>
          <a:p>
            <a:r>
              <a:rPr lang="en-GB" dirty="0" smtClean="0"/>
              <a:t>“I </a:t>
            </a:r>
            <a:r>
              <a:rPr lang="en-GB" dirty="0"/>
              <a:t>hate to bring in the gender issue, but if it was a male issue.  If men got pregnant and didn't want to be, I don't think we would be having this conversation to be fair.  I think women would be much more understanding about a man not wanting to be pregnant than some men are.” (Sexual health worker, PC)</a:t>
            </a:r>
          </a:p>
          <a:p>
            <a:endParaRPr lang="en-GB" dirty="0"/>
          </a:p>
        </p:txBody>
      </p:sp>
      <p:pic>
        <p:nvPicPr>
          <p:cNvPr id="17411" name="Picture 3" descr="Image result for Nadine dorries abortion"/>
          <p:cNvPicPr>
            <a:picLocks noChangeAspect="1" noChangeArrowheads="1"/>
          </p:cNvPicPr>
          <p:nvPr/>
        </p:nvPicPr>
        <p:blipFill>
          <a:blip r:embed="rId3"/>
          <a:srcRect/>
          <a:stretch>
            <a:fillRect/>
          </a:stretch>
        </p:blipFill>
        <p:spPr bwMode="auto">
          <a:xfrm>
            <a:off x="0" y="2644776"/>
            <a:ext cx="3851773" cy="2715500"/>
          </a:xfrm>
          <a:prstGeom prst="rect">
            <a:avLst/>
          </a:prstGeom>
          <a:noFill/>
        </p:spPr>
      </p:pic>
    </p:spTree>
    <p:extLst>
      <p:ext uri="{BB962C8B-B14F-4D97-AF65-F5344CB8AC3E}">
        <p14:creationId xmlns:p14="http://schemas.microsoft.com/office/powerpoint/2010/main" xmlns="" val="1794599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B92E0-1A22-4AAE-89E8-01D6094A182D}"/>
              </a:ext>
            </a:extLst>
          </p:cNvPr>
          <p:cNvSpPr>
            <a:spLocks noGrp="1"/>
          </p:cNvSpPr>
          <p:nvPr>
            <p:ph type="title"/>
          </p:nvPr>
        </p:nvSpPr>
        <p:spPr>
          <a:xfrm>
            <a:off x="810000" y="321064"/>
            <a:ext cx="10571998" cy="970450"/>
          </a:xfrm>
        </p:spPr>
        <p:txBody>
          <a:bodyPr/>
          <a:lstStyle/>
          <a:p>
            <a:r>
              <a:rPr lang="en-GB" dirty="0"/>
              <a:t>Research on reproductive rights in the UK </a:t>
            </a:r>
          </a:p>
        </p:txBody>
      </p:sp>
      <p:sp>
        <p:nvSpPr>
          <p:cNvPr id="3" name="Content Placeholder 2">
            <a:extLst>
              <a:ext uri="{FF2B5EF4-FFF2-40B4-BE49-F238E27FC236}">
                <a16:creationId xmlns:a16="http://schemas.microsoft.com/office/drawing/2014/main" xmlns="" id="{3A9C3918-1F6B-43F3-8A70-EF470140C39C}"/>
              </a:ext>
            </a:extLst>
          </p:cNvPr>
          <p:cNvSpPr>
            <a:spLocks noGrp="1"/>
          </p:cNvSpPr>
          <p:nvPr>
            <p:ph idx="1"/>
          </p:nvPr>
        </p:nvSpPr>
        <p:spPr>
          <a:xfrm>
            <a:off x="0" y="2550495"/>
            <a:ext cx="7866993" cy="4635713"/>
          </a:xfrm>
        </p:spPr>
        <p:txBody>
          <a:bodyPr>
            <a:normAutofit fontScale="92500" lnSpcReduction="10000"/>
          </a:bodyPr>
          <a:lstStyle/>
          <a:p>
            <a:pPr>
              <a:buNone/>
            </a:pPr>
            <a:r>
              <a:rPr lang="en-GB" dirty="0" smtClean="0"/>
              <a:t>“I </a:t>
            </a:r>
            <a:r>
              <a:rPr lang="en-GB" dirty="0"/>
              <a:t>personally believe that it's one of the hardest decisions that a woman will have to make in their life.  Because once you've done it you can't undo it.  It's irrevocable and for that woman at that particular time in her life, she needs the right support.  She doesn't need to have to walk over hot coals to get it basically.  It comes back to this gender issue I think.  If men had to do it, we wouldn't be having a conversation… it's a means of controlling women.  Certain religions and certain politicians will use it as a means to control what happens in society…. there's a really good cartoon that's got, which comes down to the gender issue, that's got a pharmacist, it's got two pharmacists.  It's got a man with Viagra above his head and it has got a woman pharmacist with are you 486 which is the code name for Mifepristone, abortion pill.  The man's just got, the men can just walk straight up to him.  The women's got one of these queues that's as if it's restricting to get you - so it will take and it's basically saying get your Viagra, not a problem.  If you want to get your Mifepristone, your abortion pill, you have to jump through hoops to get it…it's such a fundamental argument, isn't it? It's kind of women have the right to decide what happens to their bodies ” (Sexual health worker, PC). </a:t>
            </a:r>
          </a:p>
          <a:p>
            <a:endParaRPr lang="en-GB" dirty="0"/>
          </a:p>
          <a:p>
            <a:endParaRPr lang="en-GB" dirty="0"/>
          </a:p>
          <a:p>
            <a:endParaRPr lang="en-GB" dirty="0"/>
          </a:p>
        </p:txBody>
      </p:sp>
      <p:pic>
        <p:nvPicPr>
          <p:cNvPr id="15362" name="Picture 2" descr="Image result for viagra abortion pill cartoon"/>
          <p:cNvPicPr>
            <a:picLocks noChangeAspect="1" noChangeArrowheads="1"/>
          </p:cNvPicPr>
          <p:nvPr/>
        </p:nvPicPr>
        <p:blipFill>
          <a:blip r:embed="rId3"/>
          <a:srcRect/>
          <a:stretch>
            <a:fillRect/>
          </a:stretch>
        </p:blipFill>
        <p:spPr bwMode="auto">
          <a:xfrm>
            <a:off x="8197710" y="1428095"/>
            <a:ext cx="3994290" cy="2544816"/>
          </a:xfrm>
          <a:prstGeom prst="rect">
            <a:avLst/>
          </a:prstGeom>
          <a:noFill/>
        </p:spPr>
      </p:pic>
      <p:pic>
        <p:nvPicPr>
          <p:cNvPr id="15364" name="Picture 4" descr="Image result for viagra abortion pill cartoon"/>
          <p:cNvPicPr>
            <a:picLocks noChangeAspect="1" noChangeArrowheads="1"/>
          </p:cNvPicPr>
          <p:nvPr/>
        </p:nvPicPr>
        <p:blipFill>
          <a:blip r:embed="rId4"/>
          <a:srcRect/>
          <a:stretch>
            <a:fillRect/>
          </a:stretch>
        </p:blipFill>
        <p:spPr bwMode="auto">
          <a:xfrm>
            <a:off x="8024648" y="4162777"/>
            <a:ext cx="4167352" cy="2458739"/>
          </a:xfrm>
          <a:prstGeom prst="rect">
            <a:avLst/>
          </a:prstGeom>
          <a:noFill/>
        </p:spPr>
      </p:pic>
    </p:spTree>
    <p:extLst>
      <p:ext uri="{BB962C8B-B14F-4D97-AF65-F5344CB8AC3E}">
        <p14:creationId xmlns:p14="http://schemas.microsoft.com/office/powerpoint/2010/main" xmlns="" val="53392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79C41D-B6AF-4564-99BD-E17BFDAC49EF}"/>
              </a:ext>
            </a:extLst>
          </p:cNvPr>
          <p:cNvSpPr>
            <a:spLocks noGrp="1"/>
          </p:cNvSpPr>
          <p:nvPr>
            <p:ph type="title"/>
          </p:nvPr>
        </p:nvSpPr>
        <p:spPr/>
        <p:txBody>
          <a:bodyPr/>
          <a:lstStyle/>
          <a:p>
            <a:r>
              <a:rPr lang="en-GB" dirty="0"/>
              <a:t>Research on reproductive rights in the UK</a:t>
            </a:r>
          </a:p>
        </p:txBody>
      </p:sp>
      <p:sp>
        <p:nvSpPr>
          <p:cNvPr id="3" name="Content Placeholder 2">
            <a:extLst>
              <a:ext uri="{FF2B5EF4-FFF2-40B4-BE49-F238E27FC236}">
                <a16:creationId xmlns:a16="http://schemas.microsoft.com/office/drawing/2014/main" xmlns="" id="{D6B749F7-28E6-45A2-8C57-5D3136C12493}"/>
              </a:ext>
            </a:extLst>
          </p:cNvPr>
          <p:cNvSpPr>
            <a:spLocks noGrp="1"/>
          </p:cNvSpPr>
          <p:nvPr>
            <p:ph idx="1"/>
          </p:nvPr>
        </p:nvSpPr>
        <p:spPr>
          <a:xfrm>
            <a:off x="3786389" y="2798430"/>
            <a:ext cx="8405611" cy="5120522"/>
          </a:xfrm>
        </p:spPr>
        <p:txBody>
          <a:bodyPr>
            <a:normAutofit fontScale="92500" lnSpcReduction="10000"/>
          </a:bodyPr>
          <a:lstStyle/>
          <a:p>
            <a:r>
              <a:rPr lang="en-GB" dirty="0" smtClean="0"/>
              <a:t>“The </a:t>
            </a:r>
            <a:r>
              <a:rPr lang="en-GB" dirty="0"/>
              <a:t>moment I was pregnant - the first week, I suddenly thought - now I understand why it is that men should not be legislating on this. Because my whole - like the axis of my world had shifted. I thought right, yeah - there’s a whole thing here that made me kind of focus men don’t get. … it’s like the government - they’re a bunch of upper class white man who don’t want to stand for it… There’s a narrative about family values which is always essentially about control of women. The model of the family they’re talking about is about control of women’s fertility and making sure men are in control of that.” (Feminist activist) </a:t>
            </a:r>
          </a:p>
          <a:p>
            <a:endParaRPr lang="en-GB" dirty="0"/>
          </a:p>
          <a:p>
            <a:r>
              <a:rPr lang="en-GB" dirty="0" smtClean="0"/>
              <a:t>“</a:t>
            </a:r>
            <a:r>
              <a:rPr lang="en-GB" dirty="0"/>
              <a:t>There are guys making laws for things which affect women which makes me really nervous.  A room full of men discussing what happens to women's bodies…… ageing men in politics that have these views and because they're in power it becomes - it causes - I don't know how to word this but there's a lot of outrage when male old politicians say I think this, this and that.  I don't feel like it's their right to be able to say these things. …. They should say it but because they have the power to influence policy like that I think it's very disturbing that their opinions can affect something so fundamental to women's rights” (Student focus group, mix of PL and PC)</a:t>
            </a:r>
          </a:p>
          <a:p>
            <a:endParaRPr lang="en-GB" dirty="0"/>
          </a:p>
          <a:p>
            <a:endParaRPr lang="en-GB" dirty="0"/>
          </a:p>
          <a:p>
            <a:endParaRPr lang="en-GB" dirty="0"/>
          </a:p>
          <a:p>
            <a:endParaRPr lang="en-GB" dirty="0"/>
          </a:p>
          <a:p>
            <a:endParaRPr lang="en-GB" dirty="0"/>
          </a:p>
        </p:txBody>
      </p:sp>
      <p:pic>
        <p:nvPicPr>
          <p:cNvPr id="4" name="Picture 1"/>
          <p:cNvPicPr>
            <a:picLocks noChangeAspect="1" noChangeArrowheads="1"/>
          </p:cNvPicPr>
          <p:nvPr/>
        </p:nvPicPr>
        <p:blipFill>
          <a:blip r:embed="rId3"/>
          <a:srcRect/>
          <a:stretch>
            <a:fillRect/>
          </a:stretch>
        </p:blipFill>
        <p:spPr bwMode="auto">
          <a:xfrm>
            <a:off x="0" y="2664372"/>
            <a:ext cx="3825333" cy="2869324"/>
          </a:xfrm>
          <a:prstGeom prst="rect">
            <a:avLst/>
          </a:prstGeom>
          <a:noFill/>
          <a:ln w="9525">
            <a:noFill/>
            <a:miter lim="800000"/>
            <a:headEnd/>
            <a:tailEnd/>
          </a:ln>
          <a:effectLst/>
        </p:spPr>
      </p:pic>
    </p:spTree>
    <p:extLst>
      <p:ext uri="{BB962C8B-B14F-4D97-AF65-F5344CB8AC3E}">
        <p14:creationId xmlns:p14="http://schemas.microsoft.com/office/powerpoint/2010/main" xmlns="" val="3720946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38D943-FEC0-4CD8-87DA-E1791264E8CE}"/>
              </a:ext>
            </a:extLst>
          </p:cNvPr>
          <p:cNvSpPr>
            <a:spLocks noGrp="1"/>
          </p:cNvSpPr>
          <p:nvPr>
            <p:ph type="title"/>
          </p:nvPr>
        </p:nvSpPr>
        <p:spPr/>
        <p:txBody>
          <a:bodyPr/>
          <a:lstStyle/>
          <a:p>
            <a:r>
              <a:rPr lang="en-GB" dirty="0" smtClean="0"/>
              <a:t>Research on reproductive rights in the UK </a:t>
            </a:r>
            <a:endParaRPr lang="en-GB" dirty="0"/>
          </a:p>
        </p:txBody>
      </p:sp>
      <p:sp>
        <p:nvSpPr>
          <p:cNvPr id="3" name="Content Placeholder 2">
            <a:extLst>
              <a:ext uri="{FF2B5EF4-FFF2-40B4-BE49-F238E27FC236}">
                <a16:creationId xmlns:a16="http://schemas.microsoft.com/office/drawing/2014/main" xmlns="" id="{40F72460-206A-463A-A245-144A09BCAD91}"/>
              </a:ext>
            </a:extLst>
          </p:cNvPr>
          <p:cNvSpPr>
            <a:spLocks noGrp="1"/>
          </p:cNvSpPr>
          <p:nvPr>
            <p:ph idx="1"/>
          </p:nvPr>
        </p:nvSpPr>
        <p:spPr>
          <a:xfrm>
            <a:off x="0" y="2948932"/>
            <a:ext cx="8170499" cy="4825719"/>
          </a:xfrm>
        </p:spPr>
        <p:txBody>
          <a:bodyPr>
            <a:normAutofit/>
          </a:bodyPr>
          <a:lstStyle/>
          <a:p>
            <a:pPr algn="just"/>
            <a:r>
              <a:rPr lang="en-GB" sz="1600" dirty="0" smtClean="0"/>
              <a:t>“It’s </a:t>
            </a:r>
            <a:r>
              <a:rPr lang="en-GB" sz="1600" dirty="0"/>
              <a:t>that whole sort of paternalistic view on women's bodies.  Women still can't make choices about their bodies is so ingrained in our society isn't it?  I don't think that this is something new but I think the stone's been lifted off it and I think it's probably rearing its head a bit larger really… often what seems to happen there's an old man trying to tell young women what they should do with their bodies.  So an obvious reaction or it seems to be an obvious reaction is well you're an old man what have you got to say about what women do with their bodies. ” (Mark, sexual health worker)</a:t>
            </a:r>
          </a:p>
          <a:p>
            <a:pPr algn="just"/>
            <a:endParaRPr lang="en-GB" sz="1600" dirty="0"/>
          </a:p>
          <a:p>
            <a:pPr algn="just"/>
            <a:r>
              <a:rPr lang="en-GB" sz="1600" dirty="0" smtClean="0"/>
              <a:t>“I </a:t>
            </a:r>
            <a:r>
              <a:rPr lang="en-GB" sz="1600" dirty="0"/>
              <a:t>think we're kind of going backwards in terms of our attitudes towards women in general and I don't really know - I think it's that - I don't know if it's like the glass ceiling type stuff but it's the way that it's no longer okay to say you're a feminist, it's no longer okay to say that you think that women aren't treated equally to men, even though the evidence still shows that they're not.  It's become socially unacceptable to say things like that and have that kind of point of view” (Student focus group, mixed PL and PC). </a:t>
            </a:r>
          </a:p>
          <a:p>
            <a:endParaRPr lang="en-GB" dirty="0"/>
          </a:p>
          <a:p>
            <a:endParaRPr lang="en-GB" dirty="0"/>
          </a:p>
          <a:p>
            <a:endParaRPr lang="en-GB" dirty="0"/>
          </a:p>
          <a:p>
            <a:endParaRPr lang="en-GB" dirty="0"/>
          </a:p>
        </p:txBody>
      </p:sp>
      <p:pic>
        <p:nvPicPr>
          <p:cNvPr id="9217" name="Picture 1"/>
          <p:cNvPicPr>
            <a:picLocks noChangeAspect="1" noChangeArrowheads="1"/>
          </p:cNvPicPr>
          <p:nvPr/>
        </p:nvPicPr>
        <p:blipFill>
          <a:blip r:embed="rId3"/>
          <a:srcRect/>
          <a:stretch>
            <a:fillRect/>
          </a:stretch>
        </p:blipFill>
        <p:spPr bwMode="auto">
          <a:xfrm>
            <a:off x="8261575" y="2743200"/>
            <a:ext cx="3930425" cy="2948152"/>
          </a:xfrm>
          <a:prstGeom prst="rect">
            <a:avLst/>
          </a:prstGeom>
          <a:noFill/>
          <a:ln w="9525">
            <a:noFill/>
            <a:miter lim="800000"/>
            <a:headEnd/>
            <a:tailEnd/>
          </a:ln>
          <a:effectLst/>
        </p:spPr>
      </p:pic>
    </p:spTree>
    <p:extLst>
      <p:ext uri="{BB962C8B-B14F-4D97-AF65-F5344CB8AC3E}">
        <p14:creationId xmlns:p14="http://schemas.microsoft.com/office/powerpoint/2010/main" xmlns="" val="3747989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221539-9FE3-489B-92F9-AF8C7D63E8D2}"/>
              </a:ext>
            </a:extLst>
          </p:cNvPr>
          <p:cNvSpPr>
            <a:spLocks noGrp="1"/>
          </p:cNvSpPr>
          <p:nvPr>
            <p:ph type="title"/>
          </p:nvPr>
        </p:nvSpPr>
        <p:spPr/>
        <p:txBody>
          <a:bodyPr/>
          <a:lstStyle/>
          <a:p>
            <a:r>
              <a:rPr lang="en-GB" dirty="0"/>
              <a:t>Research on reproductive rights in the UK</a:t>
            </a:r>
          </a:p>
        </p:txBody>
      </p:sp>
      <p:sp>
        <p:nvSpPr>
          <p:cNvPr id="3" name="Content Placeholder 2">
            <a:extLst>
              <a:ext uri="{FF2B5EF4-FFF2-40B4-BE49-F238E27FC236}">
                <a16:creationId xmlns:a16="http://schemas.microsoft.com/office/drawing/2014/main" xmlns="" id="{76913B2D-52C8-4C70-A16D-5D16E2EA7562}"/>
              </a:ext>
            </a:extLst>
          </p:cNvPr>
          <p:cNvSpPr>
            <a:spLocks noGrp="1"/>
          </p:cNvSpPr>
          <p:nvPr>
            <p:ph idx="1"/>
          </p:nvPr>
        </p:nvSpPr>
        <p:spPr>
          <a:xfrm>
            <a:off x="216038" y="2617141"/>
            <a:ext cx="11975961" cy="4801968"/>
          </a:xfrm>
        </p:spPr>
        <p:txBody>
          <a:bodyPr>
            <a:normAutofit/>
          </a:bodyPr>
          <a:lstStyle/>
          <a:p>
            <a:r>
              <a:rPr lang="en-GB" dirty="0" smtClean="0"/>
              <a:t>“Abortions </a:t>
            </a:r>
            <a:r>
              <a:rPr lang="en-GB" dirty="0"/>
              <a:t>are traumatic, abortion is the most unfeminine thing that there is because it involves the destruction of what is most feminine and that is the power to give birth, to be mothers, to be true feminists, to be feminine.  Abortion is none of those things at all, so I would say abortion strikes at the heart of feminism” (Steve, PL charity)</a:t>
            </a:r>
          </a:p>
          <a:p>
            <a:endParaRPr lang="en-GB" dirty="0"/>
          </a:p>
          <a:p>
            <a:r>
              <a:rPr lang="en-GB" dirty="0" smtClean="0"/>
              <a:t>“In </a:t>
            </a:r>
            <a:r>
              <a:rPr lang="en-GB" dirty="0"/>
              <a:t>most of the world we live in a very patriarchal society where men are in power in a lot of places.  Don't get me wrong, if they're the right person for the jobs or whatever they're doing then so be it but it perpetuates the whole situation….. But really in poorer countries or in this country, especially people who come from these very traditional backgrounds, they say oh we protect the role of the family in society and family is a woman, a man and a baby and it's kind of feeding into the role of a woman as a reproductive machine and cleaning robot.  It's really past times but still people are still clinging onto it.  They're just afraid of changes or women wanting more than just that being ambitious” (Student focus group, PL and PC) </a:t>
            </a:r>
          </a:p>
          <a:p>
            <a:endParaRPr lang="en-GB" dirty="0"/>
          </a:p>
          <a:p>
            <a:endParaRPr lang="en-GB" dirty="0"/>
          </a:p>
        </p:txBody>
      </p:sp>
    </p:spTree>
    <p:extLst>
      <p:ext uri="{BB962C8B-B14F-4D97-AF65-F5344CB8AC3E}">
        <p14:creationId xmlns:p14="http://schemas.microsoft.com/office/powerpoint/2010/main" xmlns="" val="162595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6F485-2D3D-4DBB-938E-3EA63B62AB84}"/>
              </a:ext>
            </a:extLst>
          </p:cNvPr>
          <p:cNvSpPr>
            <a:spLocks noGrp="1"/>
          </p:cNvSpPr>
          <p:nvPr>
            <p:ph type="title"/>
          </p:nvPr>
        </p:nvSpPr>
        <p:spPr/>
        <p:txBody>
          <a:bodyPr/>
          <a:lstStyle/>
          <a:p>
            <a:r>
              <a:rPr lang="en-GB" dirty="0"/>
              <a:t>The body as a battlefield</a:t>
            </a:r>
          </a:p>
        </p:txBody>
      </p:sp>
      <p:sp>
        <p:nvSpPr>
          <p:cNvPr id="3" name="Content Placeholder 2">
            <a:extLst>
              <a:ext uri="{FF2B5EF4-FFF2-40B4-BE49-F238E27FC236}">
                <a16:creationId xmlns:a16="http://schemas.microsoft.com/office/drawing/2014/main" xmlns="" id="{9DCD1EBE-18A9-4CC9-86E3-8DC3926C3CA3}"/>
              </a:ext>
            </a:extLst>
          </p:cNvPr>
          <p:cNvSpPr>
            <a:spLocks noGrp="1"/>
          </p:cNvSpPr>
          <p:nvPr>
            <p:ph idx="1"/>
          </p:nvPr>
        </p:nvSpPr>
        <p:spPr>
          <a:xfrm>
            <a:off x="183499" y="1819962"/>
            <a:ext cx="6611749" cy="4635713"/>
          </a:xfrm>
        </p:spPr>
        <p:txBody>
          <a:bodyPr/>
          <a:lstStyle/>
          <a:p>
            <a:r>
              <a:rPr lang="en-GB" dirty="0"/>
              <a:t>Northern Ireland’s Abortion Laws come under the spotlight (July 2017)</a:t>
            </a:r>
          </a:p>
          <a:p>
            <a:endParaRPr lang="en-GB" dirty="0"/>
          </a:p>
          <a:p>
            <a:r>
              <a:rPr lang="en-GB" dirty="0"/>
              <a:t>Irish referendum on abortion scheduled for 2018</a:t>
            </a:r>
          </a:p>
          <a:p>
            <a:r>
              <a:rPr lang="en-GB" dirty="0"/>
              <a:t>the eighth amendment enshrines the equal right to life of the mother and the unborn; written into the Constitution in 1983</a:t>
            </a:r>
          </a:p>
          <a:p>
            <a:r>
              <a:rPr lang="en-GB" dirty="0"/>
              <a:t>June 2017: the UK government announced women from Northern Ireland would be given access to terminations by the NHS in England, following a proposal by Labour MP Stella Creasy.</a:t>
            </a:r>
          </a:p>
        </p:txBody>
      </p:sp>
      <p:pic>
        <p:nvPicPr>
          <p:cNvPr id="7" name="Picture 6">
            <a:extLst>
              <a:ext uri="{FF2B5EF4-FFF2-40B4-BE49-F238E27FC236}">
                <a16:creationId xmlns:a16="http://schemas.microsoft.com/office/drawing/2014/main" xmlns="" id="{7A7A1230-8297-4189-B951-779E21577EF2}"/>
              </a:ext>
            </a:extLst>
          </p:cNvPr>
          <p:cNvPicPr>
            <a:picLocks noChangeAspect="1"/>
          </p:cNvPicPr>
          <p:nvPr/>
        </p:nvPicPr>
        <p:blipFill>
          <a:blip r:embed="rId3"/>
          <a:stretch>
            <a:fillRect/>
          </a:stretch>
        </p:blipFill>
        <p:spPr>
          <a:xfrm>
            <a:off x="7176448" y="0"/>
            <a:ext cx="5015552" cy="6858000"/>
          </a:xfrm>
          <a:prstGeom prst="rect">
            <a:avLst/>
          </a:prstGeom>
        </p:spPr>
      </p:pic>
      <p:sp>
        <p:nvSpPr>
          <p:cNvPr id="8" name="TextBox 7">
            <a:extLst>
              <a:ext uri="{FF2B5EF4-FFF2-40B4-BE49-F238E27FC236}">
                <a16:creationId xmlns:a16="http://schemas.microsoft.com/office/drawing/2014/main" xmlns="" id="{93941D22-D384-4FEE-9065-1C66BEFC3312}"/>
              </a:ext>
            </a:extLst>
          </p:cNvPr>
          <p:cNvSpPr txBox="1"/>
          <p:nvPr/>
        </p:nvSpPr>
        <p:spPr>
          <a:xfrm>
            <a:off x="3227294" y="6455675"/>
            <a:ext cx="3949154" cy="369332"/>
          </a:xfrm>
          <a:prstGeom prst="rect">
            <a:avLst/>
          </a:prstGeom>
          <a:noFill/>
        </p:spPr>
        <p:txBody>
          <a:bodyPr wrap="square" rtlCol="0">
            <a:spAutoFit/>
          </a:bodyPr>
          <a:lstStyle/>
          <a:p>
            <a:r>
              <a:rPr lang="en-GB" dirty="0"/>
              <a:t>Source: Alliance for Choice 2017</a:t>
            </a:r>
          </a:p>
        </p:txBody>
      </p:sp>
    </p:spTree>
    <p:extLst>
      <p:ext uri="{BB962C8B-B14F-4D97-AF65-F5344CB8AC3E}">
        <p14:creationId xmlns:p14="http://schemas.microsoft.com/office/powerpoint/2010/main" xmlns="" val="3973198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3" y="321026"/>
            <a:ext cx="8229600" cy="729182"/>
          </a:xfrm>
        </p:spPr>
        <p:txBody>
          <a:bodyPr/>
          <a:lstStyle/>
          <a:p>
            <a:pPr algn="ctr"/>
            <a:r>
              <a:rPr lang="en-GB" sz="4400" dirty="0"/>
              <a:t>The politics of identity</a:t>
            </a:r>
          </a:p>
        </p:txBody>
      </p:sp>
      <p:sp>
        <p:nvSpPr>
          <p:cNvPr id="3" name="Content Placeholder 2"/>
          <p:cNvSpPr>
            <a:spLocks noGrp="1"/>
          </p:cNvSpPr>
          <p:nvPr>
            <p:ph idx="1"/>
          </p:nvPr>
        </p:nvSpPr>
        <p:spPr>
          <a:xfrm>
            <a:off x="0" y="1826033"/>
            <a:ext cx="2198914" cy="3886809"/>
          </a:xfrm>
        </p:spPr>
        <p:txBody>
          <a:bodyPr/>
          <a:lstStyle/>
          <a:p>
            <a:r>
              <a:rPr lang="en-GB" dirty="0"/>
              <a:t>Discrimination is still widespread</a:t>
            </a:r>
          </a:p>
          <a:p>
            <a:endParaRPr lang="en-GB" dirty="0"/>
          </a:p>
          <a:p>
            <a:endParaRPr lang="en-GB" dirty="0"/>
          </a:p>
        </p:txBody>
      </p:sp>
      <p:pic>
        <p:nvPicPr>
          <p:cNvPr id="4" name="Picture 3"/>
          <p:cNvPicPr>
            <a:picLocks noGrp="1"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40286" y="0"/>
            <a:ext cx="2451714" cy="1585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98913" y="1826033"/>
            <a:ext cx="8714523" cy="44479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1524001" y="6488668"/>
            <a:ext cx="4261103" cy="369332"/>
          </a:xfrm>
          <a:prstGeom prst="rect">
            <a:avLst/>
          </a:prstGeom>
        </p:spPr>
        <p:txBody>
          <a:bodyPr wrap="none">
            <a:spAutoFit/>
          </a:bodyPr>
          <a:lstStyle/>
          <a:p>
            <a:r>
              <a:rPr lang="en-GB" dirty="0"/>
              <a:t>Source: EUROBAROMETER 2012, 2009</a:t>
            </a:r>
          </a:p>
        </p:txBody>
      </p:sp>
      <p:sp>
        <p:nvSpPr>
          <p:cNvPr id="7" name="TextBox 6"/>
          <p:cNvSpPr txBox="1"/>
          <p:nvPr/>
        </p:nvSpPr>
        <p:spPr>
          <a:xfrm>
            <a:off x="5735960" y="6381328"/>
            <a:ext cx="4680520" cy="369332"/>
          </a:xfrm>
          <a:prstGeom prst="rect">
            <a:avLst/>
          </a:prstGeom>
          <a:noFill/>
        </p:spPr>
        <p:txBody>
          <a:bodyPr wrap="square" rtlCol="0">
            <a:spAutoFit/>
          </a:bodyPr>
          <a:lstStyle/>
          <a:p>
            <a:r>
              <a:rPr lang="en-GB" b="1" dirty="0">
                <a:solidFill>
                  <a:schemeClr val="accent5"/>
                </a:solidFill>
                <a:hlinkClick r:id="rId5"/>
              </a:rPr>
              <a:t>http://livedifference.group.shef.ac.uk/</a:t>
            </a:r>
            <a:r>
              <a:rPr lang="en-GB" b="1" dirty="0">
                <a:solidFill>
                  <a:schemeClr val="accent5"/>
                </a:solidFill>
              </a:rPr>
              <a:t> </a:t>
            </a:r>
          </a:p>
        </p:txBody>
      </p:sp>
    </p:spTree>
    <p:extLst>
      <p:ext uri="{BB962C8B-B14F-4D97-AF65-F5344CB8AC3E}">
        <p14:creationId xmlns:p14="http://schemas.microsoft.com/office/powerpoint/2010/main" xmlns="" val="3577930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9F03A8-CCBC-4AB8-B04B-56EC64E06E6E}"/>
              </a:ext>
            </a:extLst>
          </p:cNvPr>
          <p:cNvSpPr>
            <a:spLocks noGrp="1"/>
          </p:cNvSpPr>
          <p:nvPr>
            <p:ph type="title"/>
          </p:nvPr>
        </p:nvSpPr>
        <p:spPr/>
        <p:txBody>
          <a:bodyPr/>
          <a:lstStyle/>
          <a:p>
            <a:pPr algn="ctr"/>
            <a:r>
              <a:rPr lang="en-GB" dirty="0"/>
              <a:t>Gender and patriarchy: The body as a battlefield  </a:t>
            </a:r>
          </a:p>
        </p:txBody>
      </p:sp>
      <p:sp>
        <p:nvSpPr>
          <p:cNvPr id="3" name="Content Placeholder 2">
            <a:extLst>
              <a:ext uri="{FF2B5EF4-FFF2-40B4-BE49-F238E27FC236}">
                <a16:creationId xmlns:a16="http://schemas.microsoft.com/office/drawing/2014/main" xmlns="" id="{F1341906-83AF-474A-8E4E-763A13CD12EB}"/>
              </a:ext>
            </a:extLst>
          </p:cNvPr>
          <p:cNvSpPr>
            <a:spLocks noGrp="1"/>
          </p:cNvSpPr>
          <p:nvPr>
            <p:ph idx="1"/>
          </p:nvPr>
        </p:nvSpPr>
        <p:spPr>
          <a:xfrm>
            <a:off x="182607" y="2086377"/>
            <a:ext cx="11916627" cy="4771623"/>
          </a:xfrm>
        </p:spPr>
        <p:txBody>
          <a:bodyPr>
            <a:normAutofit fontScale="85000" lnSpcReduction="20000"/>
          </a:bodyPr>
          <a:lstStyle/>
          <a:p>
            <a:r>
              <a:rPr lang="en-GB" sz="2100" dirty="0"/>
              <a:t>Theresa May and the DUP </a:t>
            </a:r>
          </a:p>
          <a:p>
            <a:endParaRPr lang="en-GB" dirty="0"/>
          </a:p>
          <a:p>
            <a:r>
              <a:rPr lang="en-GB" dirty="0"/>
              <a:t>Dear Prime Minister,</a:t>
            </a:r>
          </a:p>
          <a:p>
            <a:r>
              <a:rPr lang="en-GB" b="1" dirty="0"/>
              <a:t>We are writing to seek a categorical assurance from you that you will not allow women’s rights and, in particular, women’s access to abortion to be used in any kind of trade-off with the Democratic Unionist Party.</a:t>
            </a:r>
            <a:r>
              <a:rPr lang="en-GB" dirty="0"/>
              <a:t>  We would strongly oppose any proposal to re-open the issue of time-limits or to in any way restrict women’s access to abortion. As you will know, unlike elsewhere in the UK, abortion is only permitted in Northern Ireland if a woman’s life is at risk or there is a permanent or serious risk to her mental or physical health. As a result, </a:t>
            </a:r>
            <a:r>
              <a:rPr lang="en-GB" b="1" dirty="0"/>
              <a:t>women in Northern Ireland are forced to travel to another part of the UK in order to access the same abortion services as women in the rest of the UK</a:t>
            </a:r>
            <a:r>
              <a:rPr lang="en-GB" dirty="0"/>
              <a:t>. This affects hundreds of women each year. Only those who can afford to travel and pay for treatment – as, despite being UK taxpayers, women resident in Northern Ireland are currently not entitled to NHS funded abortion care in England – can do so</a:t>
            </a:r>
            <a:r>
              <a:rPr lang="en-GB" dirty="0" smtClean="0"/>
              <a:t>.</a:t>
            </a:r>
          </a:p>
          <a:p>
            <a:r>
              <a:rPr lang="en-GB" dirty="0"/>
              <a:t>  In 2015 a High Court Judge ruled that the </a:t>
            </a:r>
            <a:r>
              <a:rPr lang="en-GB" b="1" dirty="0"/>
              <a:t>current law on abortion in Northern Ireland was incompatible with human rights law</a:t>
            </a:r>
            <a:r>
              <a:rPr lang="en-GB" dirty="0"/>
              <a:t>. In his ruling, </a:t>
            </a:r>
            <a:r>
              <a:rPr lang="en-GB" b="1" dirty="0"/>
              <a:t>Mr Justice Horner said there was “one law for the rich and one law for the poor,</a:t>
            </a:r>
            <a:r>
              <a:rPr lang="en-GB" dirty="0"/>
              <a:t>” because the law makes it “much more difficult for those with limited means to travel to England.” Women in Northern Ireland, left with few other options, have turned to the internet to buy abortion pills – but they are then criminalised for doing so. Instead of contemplating any compromise the UK government should be focussing on extending access to abortion for women in Northern Ireland to give them the same rights as others in the UK.  This is not a devolved matter but rather a question of their fundamental human rights. We are a pro-choice country which supports a woman’s right to choose. In our last parliament, MPs across all the main political parties voted for a bill to decriminalise abortion up to 24 weeks of pregnancy in England and Wales. </a:t>
            </a:r>
            <a:r>
              <a:rPr lang="en-GB" b="1" dirty="0"/>
              <a:t> 50 years since the Abortion Act was passed, there is clearly an appetite to extend, not restrict, reproductive rights. We urge you – do not allow the clock to be turned back on women’s rights, and do not turn your back on the women of Northern Ireland.</a:t>
            </a:r>
          </a:p>
          <a:p>
            <a:endParaRPr lang="en-GB" dirty="0"/>
          </a:p>
        </p:txBody>
      </p:sp>
    </p:spTree>
    <p:extLst>
      <p:ext uri="{BB962C8B-B14F-4D97-AF65-F5344CB8AC3E}">
        <p14:creationId xmlns:p14="http://schemas.microsoft.com/office/powerpoint/2010/main" xmlns="" val="1119417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Not the church, not the state, women must control their fate?</a:t>
            </a:r>
          </a:p>
        </p:txBody>
      </p:sp>
      <p:sp>
        <p:nvSpPr>
          <p:cNvPr id="3" name="Content Placeholder 2"/>
          <p:cNvSpPr>
            <a:spLocks noGrp="1"/>
          </p:cNvSpPr>
          <p:nvPr>
            <p:ph idx="1"/>
          </p:nvPr>
        </p:nvSpPr>
        <p:spPr>
          <a:xfrm>
            <a:off x="166053" y="2190078"/>
            <a:ext cx="6760527" cy="4667922"/>
          </a:xfrm>
        </p:spPr>
        <p:txBody>
          <a:bodyPr>
            <a:normAutofit/>
          </a:bodyPr>
          <a:lstStyle/>
          <a:p>
            <a:r>
              <a:rPr lang="en-GB" b="1" u="sng" dirty="0"/>
              <a:t>Notion of rights:</a:t>
            </a:r>
          </a:p>
          <a:p>
            <a:r>
              <a:rPr lang="en-GB" dirty="0"/>
              <a:t>Women's rights arguments in favour of abortion</a:t>
            </a:r>
          </a:p>
          <a:p>
            <a:pPr marL="0" indent="0">
              <a:buNone/>
            </a:pPr>
            <a:endParaRPr lang="en-GB" dirty="0"/>
          </a:p>
          <a:p>
            <a:r>
              <a:rPr lang="en-GB" dirty="0"/>
              <a:t>    women have a moral right to decide what to do with their bodies</a:t>
            </a:r>
          </a:p>
          <a:p>
            <a:r>
              <a:rPr lang="en-GB" dirty="0"/>
              <a:t>    the right to abortion is vital for gender equality</a:t>
            </a:r>
          </a:p>
          <a:p>
            <a:r>
              <a:rPr lang="en-GB" dirty="0"/>
              <a:t>    the right to abortion is vital for individual women to achieve their full potential</a:t>
            </a:r>
          </a:p>
          <a:p>
            <a:r>
              <a:rPr lang="en-GB" dirty="0"/>
              <a:t>    banning abortion puts women at risk by forcing them to use illegal abortionists</a:t>
            </a:r>
          </a:p>
          <a:p>
            <a:r>
              <a:rPr lang="en-GB" dirty="0"/>
              <a:t>    the right to abortion should be part of a portfolio of pregnancy rights that enables women to make a truly free choice whether to end a pregnancy</a:t>
            </a:r>
          </a:p>
          <a:p>
            <a:endParaRPr lang="en-GB" dirty="0"/>
          </a:p>
        </p:txBody>
      </p:sp>
      <p:sp>
        <p:nvSpPr>
          <p:cNvPr id="4" name="Rectangle 3"/>
          <p:cNvSpPr/>
          <p:nvPr/>
        </p:nvSpPr>
        <p:spPr>
          <a:xfrm>
            <a:off x="7178040" y="1853248"/>
            <a:ext cx="5013960" cy="4801314"/>
          </a:xfrm>
          <a:prstGeom prst="rect">
            <a:avLst/>
          </a:prstGeom>
        </p:spPr>
        <p:txBody>
          <a:bodyPr wrap="square">
            <a:spAutoFit/>
          </a:bodyPr>
          <a:lstStyle/>
          <a:p>
            <a:r>
              <a:rPr lang="en-GB" dirty="0"/>
              <a:t> ...a great deal turns for women on whether abortion is or is not available.</a:t>
            </a:r>
          </a:p>
          <a:p>
            <a:endParaRPr lang="en-GB" dirty="0"/>
          </a:p>
          <a:p>
            <a:r>
              <a:rPr lang="en-GB" dirty="0"/>
              <a:t>    If abortion rights are denied, then a constraint is imposed on women's freedom to act in a way that is of great importance to them, both for its own sake and for the sake of their achievement of equality;</a:t>
            </a:r>
          </a:p>
          <a:p>
            <a:endParaRPr lang="en-GB" dirty="0"/>
          </a:p>
          <a:p>
            <a:r>
              <a:rPr lang="en-GB" dirty="0"/>
              <a:t>    and if the constraint is imposed on the ground that the foetus has a right to life from the moment of conception, then it is imposed on a ground that neither reason nor the rest of morality requires women to accept, or even to give any weight at all.</a:t>
            </a:r>
          </a:p>
          <a:p>
            <a:endParaRPr lang="en-GB" dirty="0"/>
          </a:p>
          <a:p>
            <a:r>
              <a:rPr lang="en-GB" dirty="0"/>
              <a:t>    Judith Jarvis Thomson</a:t>
            </a:r>
          </a:p>
        </p:txBody>
      </p:sp>
    </p:spTree>
    <p:extLst>
      <p:ext uri="{BB962C8B-B14F-4D97-AF65-F5344CB8AC3E}">
        <p14:creationId xmlns:p14="http://schemas.microsoft.com/office/powerpoint/2010/main" xmlns="" val="335673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41A20E-70FE-48F9-A0FA-069BCBD8AC12}"/>
              </a:ext>
            </a:extLst>
          </p:cNvPr>
          <p:cNvSpPr>
            <a:spLocks noGrp="1"/>
          </p:cNvSpPr>
          <p:nvPr>
            <p:ph type="title"/>
          </p:nvPr>
        </p:nvSpPr>
        <p:spPr>
          <a:xfrm>
            <a:off x="384331" y="715201"/>
            <a:ext cx="8917324" cy="970450"/>
          </a:xfrm>
        </p:spPr>
        <p:txBody>
          <a:bodyPr/>
          <a:lstStyle/>
          <a:p>
            <a:pPr algn="ctr"/>
            <a:r>
              <a:rPr lang="en-GB" sz="3600" dirty="0"/>
              <a:t>How are contemporary struggles indicative of more traditional gender discourses? </a:t>
            </a:r>
          </a:p>
        </p:txBody>
      </p:sp>
      <p:sp>
        <p:nvSpPr>
          <p:cNvPr id="5" name="Content Placeholder 4">
            <a:extLst>
              <a:ext uri="{FF2B5EF4-FFF2-40B4-BE49-F238E27FC236}">
                <a16:creationId xmlns:a16="http://schemas.microsoft.com/office/drawing/2014/main" xmlns="" id="{69E6E4E8-ACC4-4610-B362-CA468D0E5159}"/>
              </a:ext>
            </a:extLst>
          </p:cNvPr>
          <p:cNvSpPr>
            <a:spLocks noGrp="1"/>
          </p:cNvSpPr>
          <p:nvPr>
            <p:ph idx="1"/>
          </p:nvPr>
        </p:nvSpPr>
        <p:spPr>
          <a:xfrm>
            <a:off x="132911" y="2257456"/>
            <a:ext cx="8727309" cy="4600544"/>
          </a:xfrm>
        </p:spPr>
        <p:txBody>
          <a:bodyPr>
            <a:normAutofit/>
          </a:bodyPr>
          <a:lstStyle/>
          <a:p>
            <a:r>
              <a:rPr lang="en-GB" dirty="0"/>
              <a:t>“</a:t>
            </a:r>
            <a:r>
              <a:rPr lang="en-GB" b="1" dirty="0"/>
              <a:t>the fact that the woman lives her body as </a:t>
            </a:r>
            <a:r>
              <a:rPr lang="en-GB" b="1" i="1" dirty="0"/>
              <a:t>object</a:t>
            </a:r>
            <a:r>
              <a:rPr lang="en-GB" b="1" dirty="0"/>
              <a:t> as well as subject</a:t>
            </a:r>
            <a:r>
              <a:rPr lang="en-GB" dirty="0"/>
              <a:t>. The source of this is that patriarchal society defines woman as object, as a mere body, and that in sexist society women are in fact frequently regarded by others as objects and mere bodies. An essential part of the situation of being a woman is that of living the ever-present possibility that one will be gazed upon as a mere body, as shape and flesh that presents itself as the potential object of another subject’s intentions and manipulations, rather than as a living manifestation of action and intention. The source of this objectified bodily existence is in the attitude of others regarding her, but the woman herself often actively takes up her body as a mere thing. She gazes at it in the mirror, worries about how it looks to others, prunes it, shapes it, </a:t>
            </a:r>
            <a:r>
              <a:rPr lang="en-GB" dirty="0" smtClean="0"/>
              <a:t>moulds </a:t>
            </a:r>
            <a:r>
              <a:rPr lang="en-GB" dirty="0"/>
              <a:t>and decorates it… This </a:t>
            </a:r>
            <a:r>
              <a:rPr lang="en-GB" b="1" dirty="0"/>
              <a:t>objectified bodily existence</a:t>
            </a:r>
            <a:r>
              <a:rPr lang="en-GB" dirty="0"/>
              <a:t> accounts for the self-consciousness of the feminine relation to her body and resulting distance she takes from her body” (Young 1980, p.155).</a:t>
            </a:r>
          </a:p>
          <a:p>
            <a:endParaRPr lang="en-GB" dirty="0"/>
          </a:p>
        </p:txBody>
      </p:sp>
      <p:pic>
        <p:nvPicPr>
          <p:cNvPr id="4" name="Picture 3">
            <a:extLst>
              <a:ext uri="{FF2B5EF4-FFF2-40B4-BE49-F238E27FC236}">
                <a16:creationId xmlns:a16="http://schemas.microsoft.com/office/drawing/2014/main" xmlns="" id="{D917299D-1DC0-4C55-9F29-95A9823CBF71}"/>
              </a:ext>
            </a:extLst>
          </p:cNvPr>
          <p:cNvPicPr>
            <a:picLocks noChangeAspect="1"/>
          </p:cNvPicPr>
          <p:nvPr/>
        </p:nvPicPr>
        <p:blipFill>
          <a:blip r:embed="rId3"/>
          <a:stretch>
            <a:fillRect/>
          </a:stretch>
        </p:blipFill>
        <p:spPr>
          <a:xfrm>
            <a:off x="8969365" y="2516014"/>
            <a:ext cx="3222635" cy="3222635"/>
          </a:xfrm>
          <a:prstGeom prst="rect">
            <a:avLst/>
          </a:prstGeom>
        </p:spPr>
      </p:pic>
    </p:spTree>
    <p:extLst>
      <p:ext uri="{BB962C8B-B14F-4D97-AF65-F5344CB8AC3E}">
        <p14:creationId xmlns:p14="http://schemas.microsoft.com/office/powerpoint/2010/main" xmlns="" val="2718494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433C26-5103-42D4-BFE8-87FC9CF200C0}"/>
              </a:ext>
            </a:extLst>
          </p:cNvPr>
          <p:cNvSpPr>
            <a:spLocks noGrp="1"/>
          </p:cNvSpPr>
          <p:nvPr>
            <p:ph type="title"/>
          </p:nvPr>
        </p:nvSpPr>
        <p:spPr/>
        <p:txBody>
          <a:bodyPr/>
          <a:lstStyle/>
          <a:p>
            <a:r>
              <a:rPr lang="en-GB" dirty="0"/>
              <a:t>Gender and sex: Behaviour and biology</a:t>
            </a:r>
          </a:p>
        </p:txBody>
      </p:sp>
      <p:sp>
        <p:nvSpPr>
          <p:cNvPr id="3" name="Content Placeholder 2">
            <a:extLst>
              <a:ext uri="{FF2B5EF4-FFF2-40B4-BE49-F238E27FC236}">
                <a16:creationId xmlns:a16="http://schemas.microsoft.com/office/drawing/2014/main" xmlns="" id="{CEADC60C-83DE-4C0A-BC74-E952E939FC54}"/>
              </a:ext>
            </a:extLst>
          </p:cNvPr>
          <p:cNvSpPr>
            <a:spLocks noGrp="1"/>
          </p:cNvSpPr>
          <p:nvPr>
            <p:ph idx="1"/>
          </p:nvPr>
        </p:nvSpPr>
        <p:spPr>
          <a:xfrm>
            <a:off x="323412" y="2298487"/>
            <a:ext cx="6153588" cy="4559513"/>
          </a:xfrm>
        </p:spPr>
        <p:txBody>
          <a:bodyPr>
            <a:normAutofit/>
          </a:bodyPr>
          <a:lstStyle/>
          <a:p>
            <a:r>
              <a:rPr lang="en-GB" dirty="0"/>
              <a:t>Butler questions the notion that "the body" itself is a natural entity that "admits no genealogy," a usual given without explanation: "How are the contours of the body clearly marked as the taken-for-granted ground or surface upon which gender signification are inscribed, a mere facticity devoid of value, prior to significance?" (1990, P.129). </a:t>
            </a:r>
          </a:p>
          <a:p>
            <a:endParaRPr lang="en-GB" dirty="0"/>
          </a:p>
          <a:p>
            <a:r>
              <a:rPr lang="en-GB" dirty="0"/>
              <a:t>Butler's claim is that "the body is itself a consequence of taboos that render that body discrete by virtue of its stable boundaries" (1990, P.133).</a:t>
            </a:r>
          </a:p>
        </p:txBody>
      </p:sp>
      <p:pic>
        <p:nvPicPr>
          <p:cNvPr id="4" name="Picture 3">
            <a:extLst>
              <a:ext uri="{FF2B5EF4-FFF2-40B4-BE49-F238E27FC236}">
                <a16:creationId xmlns:a16="http://schemas.microsoft.com/office/drawing/2014/main" xmlns="" id="{DDAB43DE-1EF4-422C-9C6E-7A9811426FC4}"/>
              </a:ext>
            </a:extLst>
          </p:cNvPr>
          <p:cNvPicPr>
            <a:picLocks noChangeAspect="1"/>
          </p:cNvPicPr>
          <p:nvPr/>
        </p:nvPicPr>
        <p:blipFill>
          <a:blip r:embed="rId3"/>
          <a:stretch>
            <a:fillRect/>
          </a:stretch>
        </p:blipFill>
        <p:spPr>
          <a:xfrm>
            <a:off x="6923031" y="2450223"/>
            <a:ext cx="4964167" cy="3723125"/>
          </a:xfrm>
          <a:prstGeom prst="rect">
            <a:avLst/>
          </a:prstGeom>
        </p:spPr>
      </p:pic>
    </p:spTree>
    <p:extLst>
      <p:ext uri="{BB962C8B-B14F-4D97-AF65-F5344CB8AC3E}">
        <p14:creationId xmlns:p14="http://schemas.microsoft.com/office/powerpoint/2010/main" xmlns="" val="2221775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433C26-5103-42D4-BFE8-87FC9CF200C0}"/>
              </a:ext>
            </a:extLst>
          </p:cNvPr>
          <p:cNvSpPr>
            <a:spLocks noGrp="1"/>
          </p:cNvSpPr>
          <p:nvPr>
            <p:ph type="title"/>
          </p:nvPr>
        </p:nvSpPr>
        <p:spPr>
          <a:xfrm>
            <a:off x="810000" y="447188"/>
            <a:ext cx="8386754" cy="970450"/>
          </a:xfrm>
        </p:spPr>
        <p:txBody>
          <a:bodyPr/>
          <a:lstStyle/>
          <a:p>
            <a:pPr algn="ctr"/>
            <a:r>
              <a:rPr lang="en-GB" dirty="0"/>
              <a:t>Gender and sex: Behaviour and biology</a:t>
            </a:r>
          </a:p>
        </p:txBody>
      </p:sp>
      <p:sp>
        <p:nvSpPr>
          <p:cNvPr id="3" name="Content Placeholder 2">
            <a:extLst>
              <a:ext uri="{FF2B5EF4-FFF2-40B4-BE49-F238E27FC236}">
                <a16:creationId xmlns:a16="http://schemas.microsoft.com/office/drawing/2014/main" xmlns="" id="{CEADC60C-83DE-4C0A-BC74-E952E939FC54}"/>
              </a:ext>
            </a:extLst>
          </p:cNvPr>
          <p:cNvSpPr>
            <a:spLocks noGrp="1"/>
          </p:cNvSpPr>
          <p:nvPr>
            <p:ph idx="1"/>
          </p:nvPr>
        </p:nvSpPr>
        <p:spPr>
          <a:xfrm>
            <a:off x="0" y="2222287"/>
            <a:ext cx="9196754" cy="4635713"/>
          </a:xfrm>
        </p:spPr>
        <p:txBody>
          <a:bodyPr>
            <a:normAutofit lnSpcReduction="10000"/>
          </a:bodyPr>
          <a:lstStyle/>
          <a:p>
            <a:r>
              <a:rPr lang="en-GB" dirty="0"/>
              <a:t>Idea of ‘</a:t>
            </a:r>
            <a:r>
              <a:rPr lang="en-GB" b="1" dirty="0"/>
              <a:t>biological determinism’</a:t>
            </a:r>
          </a:p>
          <a:p>
            <a:endParaRPr lang="en-GB" dirty="0"/>
          </a:p>
          <a:p>
            <a:r>
              <a:rPr lang="en-GB" dirty="0"/>
              <a:t>“</a:t>
            </a:r>
            <a:r>
              <a:rPr lang="en-GB" dirty="0" err="1"/>
              <a:t>Gatens</a:t>
            </a:r>
            <a:r>
              <a:rPr lang="en-GB" dirty="0"/>
              <a:t> (1988: 61) argues that `not only have mind and body been conceptualised as distinct in western knowledges but also the </a:t>
            </a:r>
            <a:r>
              <a:rPr lang="en-GB" b="1" dirty="0"/>
              <a:t>divisions have been conceptually and historically sexualised</a:t>
            </a:r>
            <a:r>
              <a:rPr lang="en-GB" dirty="0"/>
              <a:t>'. </a:t>
            </a:r>
            <a:r>
              <a:rPr lang="en-GB" dirty="0" err="1"/>
              <a:t>Gatens</a:t>
            </a:r>
            <a:r>
              <a:rPr lang="en-GB" dirty="0"/>
              <a:t> (1991b: 1) extends the point claiming that `culture, the mind and reason, social production, the state and society . . . are understood to have a dynamic and developmental character' and are associated with Man. `The body and its passions, reproduction, the family and the individual are often conceived as timeless and unvarying aspects of nature' and are associated with Woman (</a:t>
            </a:r>
            <a:r>
              <a:rPr lang="en-GB" dirty="0" err="1"/>
              <a:t>Gatens</a:t>
            </a:r>
            <a:r>
              <a:rPr lang="en-GB" dirty="0"/>
              <a:t>, 1991b: 1). Grosz (1989: xiv) argues that the mind has traditionally been correlated with positive terms such as `reason, subject, consciousness, interiority, activity and masculinity'. The body, on the other hand, has been implicitly associated with negative terms such as `passion, object, non-consciousness, exteriority, passivity and femininity' (Grosz, 1989: xiv). The body has been seen as reason's `underside', its `negative, inverted double‘ (Grosz, 1988: 30)”. (Longhurst 1997a, p.490) </a:t>
            </a:r>
          </a:p>
          <a:p>
            <a:endParaRPr lang="en-GB" dirty="0"/>
          </a:p>
        </p:txBody>
      </p:sp>
      <p:pic>
        <p:nvPicPr>
          <p:cNvPr id="4" name="Picture 3">
            <a:extLst>
              <a:ext uri="{FF2B5EF4-FFF2-40B4-BE49-F238E27FC236}">
                <a16:creationId xmlns:a16="http://schemas.microsoft.com/office/drawing/2014/main" xmlns="" id="{7BC9B4AE-E86F-41B7-9EFF-65D1012007B6}"/>
              </a:ext>
            </a:extLst>
          </p:cNvPr>
          <p:cNvPicPr>
            <a:picLocks noChangeAspect="1"/>
          </p:cNvPicPr>
          <p:nvPr/>
        </p:nvPicPr>
        <p:blipFill>
          <a:blip r:embed="rId3"/>
          <a:stretch>
            <a:fillRect/>
          </a:stretch>
        </p:blipFill>
        <p:spPr>
          <a:xfrm>
            <a:off x="9431178" y="0"/>
            <a:ext cx="2760822" cy="6858000"/>
          </a:xfrm>
          <a:prstGeom prst="rect">
            <a:avLst/>
          </a:prstGeom>
        </p:spPr>
      </p:pic>
    </p:spTree>
    <p:extLst>
      <p:ext uri="{BB962C8B-B14F-4D97-AF65-F5344CB8AC3E}">
        <p14:creationId xmlns:p14="http://schemas.microsoft.com/office/powerpoint/2010/main" xmlns="" val="305391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FD24FD-8162-454C-8D6E-08B08D88C51E}"/>
              </a:ext>
            </a:extLst>
          </p:cNvPr>
          <p:cNvSpPr>
            <a:spLocks noGrp="1"/>
          </p:cNvSpPr>
          <p:nvPr>
            <p:ph type="title"/>
          </p:nvPr>
        </p:nvSpPr>
        <p:spPr/>
        <p:txBody>
          <a:bodyPr/>
          <a:lstStyle/>
          <a:p>
            <a:r>
              <a:rPr lang="en-GB" dirty="0"/>
              <a:t>Gender and sex: Behaviour and biology</a:t>
            </a:r>
          </a:p>
        </p:txBody>
      </p:sp>
      <p:sp>
        <p:nvSpPr>
          <p:cNvPr id="3" name="Content Placeholder 2">
            <a:extLst>
              <a:ext uri="{FF2B5EF4-FFF2-40B4-BE49-F238E27FC236}">
                <a16:creationId xmlns:a16="http://schemas.microsoft.com/office/drawing/2014/main" xmlns="" id="{E32C10D3-E95D-4A9B-AE28-1E52B3032E4E}"/>
              </a:ext>
            </a:extLst>
          </p:cNvPr>
          <p:cNvSpPr>
            <a:spLocks noGrp="1"/>
          </p:cNvSpPr>
          <p:nvPr>
            <p:ph idx="1"/>
          </p:nvPr>
        </p:nvSpPr>
        <p:spPr>
          <a:xfrm>
            <a:off x="381000" y="2298487"/>
            <a:ext cx="6553200" cy="4388063"/>
          </a:xfrm>
        </p:spPr>
        <p:txBody>
          <a:bodyPr/>
          <a:lstStyle/>
          <a:p>
            <a:pPr marL="0" indent="0" algn="just">
              <a:buNone/>
            </a:pPr>
            <a:r>
              <a:rPr lang="en-GB" sz="2000" dirty="0"/>
              <a:t>“Kirby (1992: 12 -13) extends this correlation between Woman and the body to make the point that Woman is the body: Although it is granted that Man has a body, it is merely as an object that he grasps, penetrates, comprehends and ultimately transcends. As his companion and complement, Woman is the body. </a:t>
            </a:r>
            <a:r>
              <a:rPr lang="en-GB" sz="2000" b="1" dirty="0"/>
              <a:t>She remains stuck in the primeval ooze of Nature's sticky immanence, a victim of the vagaries of her emotions, a creature who can't think straight as a consequence”. </a:t>
            </a:r>
            <a:r>
              <a:rPr lang="en-GB" sz="2000" dirty="0"/>
              <a:t>(Longhurst 1997a, p.490)</a:t>
            </a:r>
          </a:p>
          <a:p>
            <a:endParaRPr lang="en-GB" dirty="0"/>
          </a:p>
        </p:txBody>
      </p:sp>
      <p:pic>
        <p:nvPicPr>
          <p:cNvPr id="4" name="Picture 2" descr="Image result for viagra abortion pill cartoon"/>
          <p:cNvPicPr>
            <a:picLocks noChangeAspect="1" noChangeArrowheads="1"/>
          </p:cNvPicPr>
          <p:nvPr/>
        </p:nvPicPr>
        <p:blipFill>
          <a:blip r:embed="rId3"/>
          <a:srcRect/>
          <a:stretch>
            <a:fillRect/>
          </a:stretch>
        </p:blipFill>
        <p:spPr bwMode="auto">
          <a:xfrm>
            <a:off x="7252138" y="2601309"/>
            <a:ext cx="4666595" cy="3499946"/>
          </a:xfrm>
          <a:prstGeom prst="rect">
            <a:avLst/>
          </a:prstGeom>
          <a:noFill/>
        </p:spPr>
      </p:pic>
    </p:spTree>
    <p:extLst>
      <p:ext uri="{BB962C8B-B14F-4D97-AF65-F5344CB8AC3E}">
        <p14:creationId xmlns:p14="http://schemas.microsoft.com/office/powerpoint/2010/main" xmlns="" val="2163811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F34F68-0984-495C-9846-3E54AE20330C}"/>
              </a:ext>
            </a:extLst>
          </p:cNvPr>
          <p:cNvSpPr>
            <a:spLocks noGrp="1"/>
          </p:cNvSpPr>
          <p:nvPr>
            <p:ph type="title"/>
          </p:nvPr>
        </p:nvSpPr>
        <p:spPr/>
        <p:txBody>
          <a:bodyPr/>
          <a:lstStyle/>
          <a:p>
            <a:r>
              <a:rPr lang="en-GB" dirty="0"/>
              <a:t>What is femininity? </a:t>
            </a:r>
          </a:p>
        </p:txBody>
      </p:sp>
      <p:sp>
        <p:nvSpPr>
          <p:cNvPr id="3" name="Content Placeholder 2">
            <a:extLst>
              <a:ext uri="{FF2B5EF4-FFF2-40B4-BE49-F238E27FC236}">
                <a16:creationId xmlns:a16="http://schemas.microsoft.com/office/drawing/2014/main" xmlns="" id="{5F8AED90-BC37-4E0B-B610-E16B6D72DE77}"/>
              </a:ext>
            </a:extLst>
          </p:cNvPr>
          <p:cNvSpPr>
            <a:spLocks noGrp="1"/>
          </p:cNvSpPr>
          <p:nvPr>
            <p:ph idx="1"/>
          </p:nvPr>
        </p:nvSpPr>
        <p:spPr>
          <a:xfrm>
            <a:off x="1" y="1643790"/>
            <a:ext cx="6587412" cy="5214210"/>
          </a:xfrm>
        </p:spPr>
        <p:txBody>
          <a:bodyPr>
            <a:normAutofit/>
          </a:bodyPr>
          <a:lstStyle/>
          <a:p>
            <a:r>
              <a:rPr lang="en-GB" sz="2000" dirty="0"/>
              <a:t>“It embodies a constellation of meanings, it generally refers to the attributes, behaviours, interests, mannerisms, appearances, roles, and expectations that we have come to associate with being female during the socialization processes. Gender role socialization relies on modelling and reinforcement – girls and women learn and internalize socially expected and acceptable feminine traits and behaviours and are rewarded for gender-appropriate behaviour.” (</a:t>
            </a:r>
            <a:r>
              <a:rPr lang="en-GB" sz="2000" dirty="0" err="1"/>
              <a:t>Shea</a:t>
            </a:r>
            <a:r>
              <a:rPr lang="en-GB" sz="2000" dirty="0"/>
              <a:t> 2014) </a:t>
            </a:r>
          </a:p>
        </p:txBody>
      </p:sp>
      <p:pic>
        <p:nvPicPr>
          <p:cNvPr id="4" name="Picture 3">
            <a:extLst>
              <a:ext uri="{FF2B5EF4-FFF2-40B4-BE49-F238E27FC236}">
                <a16:creationId xmlns:a16="http://schemas.microsoft.com/office/drawing/2014/main" xmlns="" id="{B2A17161-C35E-473C-86FC-43D237B5D92A}"/>
              </a:ext>
            </a:extLst>
          </p:cNvPr>
          <p:cNvPicPr>
            <a:picLocks noChangeAspect="1"/>
          </p:cNvPicPr>
          <p:nvPr/>
        </p:nvPicPr>
        <p:blipFill>
          <a:blip r:embed="rId3"/>
          <a:stretch>
            <a:fillRect/>
          </a:stretch>
        </p:blipFill>
        <p:spPr>
          <a:xfrm>
            <a:off x="6587413" y="1156381"/>
            <a:ext cx="5393093" cy="4936625"/>
          </a:xfrm>
          <a:prstGeom prst="rect">
            <a:avLst/>
          </a:prstGeom>
        </p:spPr>
      </p:pic>
    </p:spTree>
    <p:extLst>
      <p:ext uri="{BB962C8B-B14F-4D97-AF65-F5344CB8AC3E}">
        <p14:creationId xmlns:p14="http://schemas.microsoft.com/office/powerpoint/2010/main" xmlns="" val="1526878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6FB1DE-1C2A-4ACE-B75F-6240023B8925}"/>
              </a:ext>
            </a:extLst>
          </p:cNvPr>
          <p:cNvSpPr>
            <a:spLocks noGrp="1"/>
          </p:cNvSpPr>
          <p:nvPr>
            <p:ph type="title"/>
          </p:nvPr>
        </p:nvSpPr>
        <p:spPr>
          <a:xfrm>
            <a:off x="752850" y="200190"/>
            <a:ext cx="10571998" cy="970450"/>
          </a:xfrm>
        </p:spPr>
        <p:txBody>
          <a:bodyPr/>
          <a:lstStyle/>
          <a:p>
            <a:r>
              <a:rPr lang="en-GB" dirty="0"/>
              <a:t>Gender ‘roles’ </a:t>
            </a:r>
          </a:p>
        </p:txBody>
      </p:sp>
      <p:graphicFrame>
        <p:nvGraphicFramePr>
          <p:cNvPr id="9" name="Content Placeholder 8">
            <a:extLst>
              <a:ext uri="{FF2B5EF4-FFF2-40B4-BE49-F238E27FC236}">
                <a16:creationId xmlns:a16="http://schemas.microsoft.com/office/drawing/2014/main" xmlns="" id="{C18D3028-7691-447D-BB2B-DD8E2B42C4FA}"/>
              </a:ext>
            </a:extLst>
          </p:cNvPr>
          <p:cNvGraphicFramePr>
            <a:graphicFrameLocks noGrp="1"/>
          </p:cNvGraphicFramePr>
          <p:nvPr>
            <p:ph idx="1"/>
            <p:extLst>
              <p:ext uri="{D42A27DB-BD31-4B8C-83A1-F6EECF244321}">
                <p14:modId xmlns:p14="http://schemas.microsoft.com/office/powerpoint/2010/main" xmlns="" val="2983252118"/>
              </p:ext>
            </p:extLst>
          </p:nvPr>
        </p:nvGraphicFramePr>
        <p:xfrm>
          <a:off x="3283457" y="3052866"/>
          <a:ext cx="8702352" cy="4023360"/>
        </p:xfrm>
        <a:graphic>
          <a:graphicData uri="http://schemas.openxmlformats.org/drawingml/2006/table">
            <a:tbl>
              <a:tblPr firstRow="1" bandRow="1">
                <a:tableStyleId>{5C22544A-7EE6-4342-B048-85BDC9FD1C3A}</a:tableStyleId>
              </a:tblPr>
              <a:tblGrid>
                <a:gridCol w="4351176">
                  <a:extLst>
                    <a:ext uri="{9D8B030D-6E8A-4147-A177-3AD203B41FA5}">
                      <a16:colId xmlns:a16="http://schemas.microsoft.com/office/drawing/2014/main" xmlns="" val="4158707131"/>
                    </a:ext>
                  </a:extLst>
                </a:gridCol>
                <a:gridCol w="4351176">
                  <a:extLst>
                    <a:ext uri="{9D8B030D-6E8A-4147-A177-3AD203B41FA5}">
                      <a16:colId xmlns:a16="http://schemas.microsoft.com/office/drawing/2014/main" xmlns="" val="2142494566"/>
                    </a:ext>
                  </a:extLst>
                </a:gridCol>
              </a:tblGrid>
              <a:tr h="294044">
                <a:tc>
                  <a:txBody>
                    <a:bodyPr/>
                    <a:lstStyle/>
                    <a:p>
                      <a:r>
                        <a:rPr lang="en-GB" dirty="0"/>
                        <a:t>Femininity</a:t>
                      </a:r>
                    </a:p>
                  </a:txBody>
                  <a:tcPr/>
                </a:tc>
                <a:tc>
                  <a:txBody>
                    <a:bodyPr/>
                    <a:lstStyle/>
                    <a:p>
                      <a:r>
                        <a:rPr lang="en-GB" dirty="0"/>
                        <a:t>Masculinity</a:t>
                      </a:r>
                    </a:p>
                  </a:txBody>
                  <a:tcPr/>
                </a:tc>
                <a:extLst>
                  <a:ext uri="{0D108BD9-81ED-4DB2-BD59-A6C34878D82A}">
                    <a16:rowId xmlns:a16="http://schemas.microsoft.com/office/drawing/2014/main" xmlns="" val="720161107"/>
                  </a:ext>
                </a:extLst>
              </a:tr>
              <a:tr h="2811294">
                <a:tc>
                  <a:txBody>
                    <a:bodyPr/>
                    <a:lstStyle/>
                    <a:p>
                      <a:r>
                        <a:rPr lang="en-GB" sz="1800" b="0" i="0" kern="1200" dirty="0">
                          <a:solidFill>
                            <a:schemeClr val="dk1"/>
                          </a:solidFill>
                          <a:effectLst/>
                          <a:latin typeface="+mn-lt"/>
                          <a:ea typeface="+mn-ea"/>
                          <a:cs typeface="+mn-cs"/>
                        </a:rPr>
                        <a:t>Weakness/ gentleness</a:t>
                      </a:r>
                    </a:p>
                    <a:p>
                      <a:r>
                        <a:rPr lang="en-GB" sz="1800" b="0" i="0" kern="1200" dirty="0">
                          <a:solidFill>
                            <a:schemeClr val="dk1"/>
                          </a:solidFill>
                          <a:effectLst/>
                          <a:latin typeface="+mn-lt"/>
                          <a:ea typeface="+mn-ea"/>
                          <a:cs typeface="+mn-cs"/>
                        </a:rPr>
                        <a:t>submission</a:t>
                      </a:r>
                    </a:p>
                    <a:p>
                      <a:r>
                        <a:rPr lang="en-GB" sz="1800" b="0" i="0" kern="1200" dirty="0">
                          <a:solidFill>
                            <a:schemeClr val="dk1"/>
                          </a:solidFill>
                          <a:effectLst/>
                          <a:latin typeface="+mn-lt"/>
                          <a:ea typeface="+mn-ea"/>
                          <a:cs typeface="+mn-cs"/>
                        </a:rPr>
                        <a:t>compliance/vulnerability</a:t>
                      </a:r>
                    </a:p>
                    <a:p>
                      <a:r>
                        <a:rPr lang="en-GB" sz="1800" b="0" i="0" kern="1200" dirty="0">
                          <a:solidFill>
                            <a:schemeClr val="dk1"/>
                          </a:solidFill>
                          <a:effectLst/>
                          <a:latin typeface="+mn-lt"/>
                          <a:ea typeface="+mn-ea"/>
                          <a:cs typeface="+mn-cs"/>
                        </a:rPr>
                        <a:t>dependence</a:t>
                      </a:r>
                    </a:p>
                    <a:p>
                      <a:r>
                        <a:rPr lang="en-GB" sz="1800" b="0" i="0" kern="1200" dirty="0">
                          <a:solidFill>
                            <a:schemeClr val="dk1"/>
                          </a:solidFill>
                          <a:effectLst/>
                          <a:latin typeface="+mn-lt"/>
                          <a:ea typeface="+mn-ea"/>
                          <a:cs typeface="+mn-cs"/>
                        </a:rPr>
                        <a:t>disempowerment</a:t>
                      </a:r>
                    </a:p>
                    <a:p>
                      <a:r>
                        <a:rPr lang="en-GB" sz="1800" b="0" i="0" kern="1200" dirty="0">
                          <a:solidFill>
                            <a:schemeClr val="dk1"/>
                          </a:solidFill>
                          <a:effectLst/>
                          <a:latin typeface="+mn-lt"/>
                          <a:ea typeface="+mn-ea"/>
                          <a:cs typeface="+mn-cs"/>
                        </a:rPr>
                        <a:t>passive</a:t>
                      </a:r>
                    </a:p>
                    <a:p>
                      <a:r>
                        <a:rPr lang="en-GB" sz="1800" b="0" i="0" kern="1200" dirty="0">
                          <a:solidFill>
                            <a:schemeClr val="dk1"/>
                          </a:solidFill>
                          <a:effectLst/>
                          <a:latin typeface="+mn-lt"/>
                          <a:ea typeface="+mn-ea"/>
                          <a:cs typeface="+mn-cs"/>
                        </a:rPr>
                        <a:t>emotion</a:t>
                      </a:r>
                    </a:p>
                    <a:p>
                      <a:r>
                        <a:rPr lang="en-GB" sz="1800" b="0" i="0" kern="1200" dirty="0">
                          <a:solidFill>
                            <a:schemeClr val="dk1"/>
                          </a:solidFill>
                          <a:effectLst/>
                          <a:latin typeface="+mn-lt"/>
                          <a:ea typeface="+mn-ea"/>
                          <a:cs typeface="+mn-cs"/>
                        </a:rPr>
                        <a:t>consumption</a:t>
                      </a:r>
                    </a:p>
                    <a:p>
                      <a:r>
                        <a:rPr lang="en-GB" sz="1800" b="0" i="0" kern="1200" dirty="0">
                          <a:solidFill>
                            <a:schemeClr val="dk1"/>
                          </a:solidFill>
                          <a:effectLst/>
                          <a:latin typeface="+mn-lt"/>
                          <a:ea typeface="+mn-ea"/>
                          <a:cs typeface="+mn-cs"/>
                        </a:rPr>
                        <a:t>nurturer</a:t>
                      </a:r>
                    </a:p>
                    <a:p>
                      <a:r>
                        <a:rPr lang="en-GB" sz="1800" b="0" i="0" kern="1200" dirty="0">
                          <a:solidFill>
                            <a:schemeClr val="dk1"/>
                          </a:solidFill>
                          <a:effectLst/>
                          <a:latin typeface="+mn-lt"/>
                          <a:ea typeface="+mn-ea"/>
                          <a:cs typeface="+mn-cs"/>
                        </a:rPr>
                        <a:t>object</a:t>
                      </a:r>
                    </a:p>
                    <a:p>
                      <a:r>
                        <a:rPr lang="en-GB" sz="1800" b="0" i="0" kern="1200" dirty="0">
                          <a:solidFill>
                            <a:schemeClr val="dk1"/>
                          </a:solidFill>
                          <a:effectLst/>
                          <a:latin typeface="+mn-lt"/>
                          <a:ea typeface="+mn-ea"/>
                          <a:cs typeface="+mn-cs"/>
                        </a:rPr>
                        <a:t>indoors</a:t>
                      </a:r>
                    </a:p>
                    <a:p>
                      <a:r>
                        <a:rPr lang="en-GB" sz="1800" b="0" i="0" kern="1200" dirty="0">
                          <a:solidFill>
                            <a:schemeClr val="dk1"/>
                          </a:solidFill>
                          <a:effectLst/>
                          <a:latin typeface="+mn-lt"/>
                          <a:ea typeface="+mn-ea"/>
                          <a:cs typeface="+mn-cs"/>
                        </a:rPr>
                        <a:t>nature</a:t>
                      </a:r>
                    </a:p>
                    <a:p>
                      <a:endParaRPr lang="en-GB" dirty="0"/>
                    </a:p>
                  </a:txBody>
                  <a:tcPr/>
                </a:tc>
                <a:tc>
                  <a:txBody>
                    <a:bodyPr/>
                    <a:lstStyle/>
                    <a:p>
                      <a:r>
                        <a:rPr lang="en-GB" sz="1800" b="0" i="0" kern="1200" dirty="0">
                          <a:solidFill>
                            <a:schemeClr val="dk1"/>
                          </a:solidFill>
                          <a:effectLst/>
                          <a:latin typeface="+mn-lt"/>
                          <a:ea typeface="+mn-ea"/>
                          <a:cs typeface="+mn-cs"/>
                        </a:rPr>
                        <a:t>strength</a:t>
                      </a:r>
                    </a:p>
                    <a:p>
                      <a:r>
                        <a:rPr lang="en-GB" sz="1800" b="0" i="0" kern="1200" dirty="0">
                          <a:solidFill>
                            <a:schemeClr val="dk1"/>
                          </a:solidFill>
                          <a:effectLst/>
                          <a:latin typeface="+mn-lt"/>
                          <a:ea typeface="+mn-ea"/>
                          <a:cs typeface="+mn-cs"/>
                        </a:rPr>
                        <a:t>dominance</a:t>
                      </a:r>
                    </a:p>
                    <a:p>
                      <a:r>
                        <a:rPr lang="en-GB" sz="1800" b="0" i="0" kern="1200" dirty="0">
                          <a:solidFill>
                            <a:schemeClr val="dk1"/>
                          </a:solidFill>
                          <a:effectLst/>
                          <a:latin typeface="+mn-lt"/>
                          <a:ea typeface="+mn-ea"/>
                          <a:cs typeface="+mn-cs"/>
                        </a:rPr>
                        <a:t>aggression</a:t>
                      </a:r>
                    </a:p>
                    <a:p>
                      <a:r>
                        <a:rPr lang="en-GB" sz="1800" b="0" i="0" kern="1200" dirty="0">
                          <a:solidFill>
                            <a:schemeClr val="dk1"/>
                          </a:solidFill>
                          <a:effectLst/>
                          <a:latin typeface="+mn-lt"/>
                          <a:ea typeface="+mn-ea"/>
                          <a:cs typeface="+mn-cs"/>
                        </a:rPr>
                        <a:t>independence</a:t>
                      </a:r>
                    </a:p>
                    <a:p>
                      <a:r>
                        <a:rPr lang="en-GB" sz="1800" b="0" i="0" kern="1200" dirty="0">
                          <a:solidFill>
                            <a:schemeClr val="dk1"/>
                          </a:solidFill>
                          <a:effectLst/>
                          <a:latin typeface="+mn-lt"/>
                          <a:ea typeface="+mn-ea"/>
                          <a:cs typeface="+mn-cs"/>
                        </a:rPr>
                        <a:t>empowerment</a:t>
                      </a:r>
                    </a:p>
                    <a:p>
                      <a:r>
                        <a:rPr lang="en-GB" sz="1800" b="0" i="0" kern="1200" dirty="0">
                          <a:solidFill>
                            <a:schemeClr val="dk1"/>
                          </a:solidFill>
                          <a:effectLst/>
                          <a:latin typeface="+mn-lt"/>
                          <a:ea typeface="+mn-ea"/>
                          <a:cs typeface="+mn-cs"/>
                        </a:rPr>
                        <a:t>active</a:t>
                      </a:r>
                    </a:p>
                    <a:p>
                      <a:r>
                        <a:rPr lang="en-GB" sz="1800" b="0" i="0" kern="1200" dirty="0">
                          <a:solidFill>
                            <a:schemeClr val="dk1"/>
                          </a:solidFill>
                          <a:effectLst/>
                          <a:latin typeface="+mn-lt"/>
                          <a:ea typeface="+mn-ea"/>
                          <a:cs typeface="+mn-cs"/>
                        </a:rPr>
                        <a:t>rational thought</a:t>
                      </a:r>
                    </a:p>
                    <a:p>
                      <a:r>
                        <a:rPr lang="en-GB" sz="1800" b="0" i="0" kern="1200" dirty="0">
                          <a:solidFill>
                            <a:schemeClr val="dk1"/>
                          </a:solidFill>
                          <a:effectLst/>
                          <a:latin typeface="+mn-lt"/>
                          <a:ea typeface="+mn-ea"/>
                          <a:cs typeface="+mn-cs"/>
                        </a:rPr>
                        <a:t>production</a:t>
                      </a:r>
                    </a:p>
                    <a:p>
                      <a:r>
                        <a:rPr lang="en-GB" sz="1800" b="0" i="0" kern="1200" dirty="0">
                          <a:solidFill>
                            <a:schemeClr val="dk1"/>
                          </a:solidFill>
                          <a:effectLst/>
                          <a:latin typeface="+mn-lt"/>
                          <a:ea typeface="+mn-ea"/>
                          <a:cs typeface="+mn-cs"/>
                        </a:rPr>
                        <a:t>breadwinner</a:t>
                      </a:r>
                    </a:p>
                    <a:p>
                      <a:r>
                        <a:rPr lang="en-GB" sz="1800" b="0" i="0" kern="1200" dirty="0">
                          <a:solidFill>
                            <a:schemeClr val="dk1"/>
                          </a:solidFill>
                          <a:effectLst/>
                          <a:latin typeface="+mn-lt"/>
                          <a:ea typeface="+mn-ea"/>
                          <a:cs typeface="+mn-cs"/>
                        </a:rPr>
                        <a:t>subject</a:t>
                      </a:r>
                    </a:p>
                    <a:p>
                      <a:r>
                        <a:rPr lang="en-GB" sz="1800" b="0" i="0" kern="1200" dirty="0">
                          <a:solidFill>
                            <a:schemeClr val="dk1"/>
                          </a:solidFill>
                          <a:effectLst/>
                          <a:latin typeface="+mn-lt"/>
                          <a:ea typeface="+mn-ea"/>
                          <a:cs typeface="+mn-cs"/>
                        </a:rPr>
                        <a:t>outdoors</a:t>
                      </a:r>
                    </a:p>
                    <a:p>
                      <a:r>
                        <a:rPr lang="en-GB" sz="1800" b="0" i="0" kern="1200" dirty="0">
                          <a:solidFill>
                            <a:schemeClr val="dk1"/>
                          </a:solidFill>
                          <a:effectLst/>
                          <a:latin typeface="+mn-lt"/>
                          <a:ea typeface="+mn-ea"/>
                          <a:cs typeface="+mn-cs"/>
                        </a:rPr>
                        <a:t>technology</a:t>
                      </a:r>
                    </a:p>
                    <a:p>
                      <a:endParaRPr lang="en-GB" dirty="0"/>
                    </a:p>
                  </a:txBody>
                  <a:tcPr/>
                </a:tc>
                <a:extLst>
                  <a:ext uri="{0D108BD9-81ED-4DB2-BD59-A6C34878D82A}">
                    <a16:rowId xmlns:a16="http://schemas.microsoft.com/office/drawing/2014/main" xmlns="" val="3815212187"/>
                  </a:ext>
                </a:extLst>
              </a:tr>
            </a:tbl>
          </a:graphicData>
        </a:graphic>
      </p:graphicFrame>
      <p:pic>
        <p:nvPicPr>
          <p:cNvPr id="4" name="Picture 3">
            <a:extLst>
              <a:ext uri="{FF2B5EF4-FFF2-40B4-BE49-F238E27FC236}">
                <a16:creationId xmlns:a16="http://schemas.microsoft.com/office/drawing/2014/main" xmlns="" id="{02F32E1E-8DCD-4C48-AE3B-9D6C9FC3D92F}"/>
              </a:ext>
            </a:extLst>
          </p:cNvPr>
          <p:cNvPicPr>
            <a:picLocks noChangeAspect="1"/>
          </p:cNvPicPr>
          <p:nvPr/>
        </p:nvPicPr>
        <p:blipFill>
          <a:blip r:embed="rId3"/>
          <a:stretch>
            <a:fillRect/>
          </a:stretch>
        </p:blipFill>
        <p:spPr>
          <a:xfrm>
            <a:off x="7634633" y="-1"/>
            <a:ext cx="4557368" cy="2461847"/>
          </a:xfrm>
          <a:prstGeom prst="rect">
            <a:avLst/>
          </a:prstGeom>
        </p:spPr>
      </p:pic>
      <p:sp>
        <p:nvSpPr>
          <p:cNvPr id="5" name="Rectangle 4">
            <a:extLst>
              <a:ext uri="{FF2B5EF4-FFF2-40B4-BE49-F238E27FC236}">
                <a16:creationId xmlns:a16="http://schemas.microsoft.com/office/drawing/2014/main" xmlns="" id="{C71D9033-89A9-4C56-AB82-A661AEACB413}"/>
              </a:ext>
            </a:extLst>
          </p:cNvPr>
          <p:cNvSpPr/>
          <p:nvPr/>
        </p:nvSpPr>
        <p:spPr>
          <a:xfrm>
            <a:off x="7159854" y="2461846"/>
            <a:ext cx="5032147" cy="369332"/>
          </a:xfrm>
          <a:prstGeom prst="rect">
            <a:avLst/>
          </a:prstGeom>
        </p:spPr>
        <p:txBody>
          <a:bodyPr wrap="none">
            <a:spAutoFit/>
          </a:bodyPr>
          <a:lstStyle/>
          <a:p>
            <a:r>
              <a:rPr lang="en-GB" dirty="0"/>
              <a:t>Source: </a:t>
            </a:r>
            <a:r>
              <a:rPr lang="en-GB" dirty="0">
                <a:hlinkClick r:id="rId4"/>
              </a:rPr>
              <a:t>http://www.osce.org/odihr/224171</a:t>
            </a:r>
            <a:r>
              <a:rPr lang="en-GB" dirty="0"/>
              <a:t> </a:t>
            </a:r>
          </a:p>
        </p:txBody>
      </p:sp>
      <p:pic>
        <p:nvPicPr>
          <p:cNvPr id="6" name="Picture 5">
            <a:extLst>
              <a:ext uri="{FF2B5EF4-FFF2-40B4-BE49-F238E27FC236}">
                <a16:creationId xmlns:a16="http://schemas.microsoft.com/office/drawing/2014/main" xmlns="" id="{21C2A1EA-8B92-41C5-A3D2-AE2BDDDA5A87}"/>
              </a:ext>
            </a:extLst>
          </p:cNvPr>
          <p:cNvPicPr>
            <a:picLocks noChangeAspect="1"/>
          </p:cNvPicPr>
          <p:nvPr/>
        </p:nvPicPr>
        <p:blipFill>
          <a:blip r:embed="rId5"/>
          <a:stretch>
            <a:fillRect/>
          </a:stretch>
        </p:blipFill>
        <p:spPr>
          <a:xfrm>
            <a:off x="-1" y="1670539"/>
            <a:ext cx="3177369" cy="4734902"/>
          </a:xfrm>
          <a:prstGeom prst="rect">
            <a:avLst/>
          </a:prstGeom>
        </p:spPr>
      </p:pic>
      <p:sp>
        <p:nvSpPr>
          <p:cNvPr id="7" name="TextBox 6">
            <a:extLst>
              <a:ext uri="{FF2B5EF4-FFF2-40B4-BE49-F238E27FC236}">
                <a16:creationId xmlns:a16="http://schemas.microsoft.com/office/drawing/2014/main" xmlns="" id="{94E9F453-2C98-4108-92CA-EABF3858C5B9}"/>
              </a:ext>
            </a:extLst>
          </p:cNvPr>
          <p:cNvSpPr txBox="1"/>
          <p:nvPr/>
        </p:nvSpPr>
        <p:spPr>
          <a:xfrm>
            <a:off x="175846" y="6405441"/>
            <a:ext cx="2303585" cy="369332"/>
          </a:xfrm>
          <a:prstGeom prst="rect">
            <a:avLst/>
          </a:prstGeom>
          <a:noFill/>
        </p:spPr>
        <p:txBody>
          <a:bodyPr wrap="square" rtlCol="0">
            <a:spAutoFit/>
          </a:bodyPr>
          <a:lstStyle/>
          <a:p>
            <a:r>
              <a:rPr lang="en-GB" dirty="0"/>
              <a:t>Source: Pinterest</a:t>
            </a:r>
          </a:p>
        </p:txBody>
      </p:sp>
    </p:spTree>
    <p:extLst>
      <p:ext uri="{BB962C8B-B14F-4D97-AF65-F5344CB8AC3E}">
        <p14:creationId xmlns:p14="http://schemas.microsoft.com/office/powerpoint/2010/main" xmlns="" val="5874823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xmlns=""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274</TotalTime>
  <Words>10640</Words>
  <Application>Microsoft Office PowerPoint</Application>
  <PresentationFormat>Custom</PresentationFormat>
  <Paragraphs>826</Paragraphs>
  <Slides>42</Slides>
  <Notes>42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Quotable</vt:lpstr>
      <vt:lpstr>Gender trouble/ troubling gender: gender assumptions and the role of patriarchy in contemporary and everyday politics. </vt:lpstr>
      <vt:lpstr>Slide 2</vt:lpstr>
      <vt:lpstr>The body as self, the body as other </vt:lpstr>
      <vt:lpstr>The politics of identity</vt:lpstr>
      <vt:lpstr>Gender and sex: Behaviour and biology</vt:lpstr>
      <vt:lpstr>Gender and sex: Behaviour and biology</vt:lpstr>
      <vt:lpstr>Gender and sex: Behaviour and biology</vt:lpstr>
      <vt:lpstr>What is femininity? </vt:lpstr>
      <vt:lpstr>Gender ‘roles’ </vt:lpstr>
      <vt:lpstr>‘Throwing like a girl’</vt:lpstr>
      <vt:lpstr>Slide 11</vt:lpstr>
      <vt:lpstr>Gender and the everyday</vt:lpstr>
      <vt:lpstr>‘Anti-Women’ Laws around the world</vt:lpstr>
      <vt:lpstr>The prevalence of everyday sexism: Leisure spaces </vt:lpstr>
      <vt:lpstr>The prevalence of everyday sexism: Leisure spaces </vt:lpstr>
      <vt:lpstr>The prevalence of everyday sexism: The workplace </vt:lpstr>
      <vt:lpstr>Gender roles: A modern day story </vt:lpstr>
      <vt:lpstr>Slide 18</vt:lpstr>
      <vt:lpstr>Gender roles and the correlation with politics</vt:lpstr>
      <vt:lpstr>The gender pay gap</vt:lpstr>
      <vt:lpstr>The body and the nation</vt:lpstr>
      <vt:lpstr>Reflections in contemporary media</vt:lpstr>
      <vt:lpstr>Gender and patriarchy: The body as a battlefield</vt:lpstr>
      <vt:lpstr>Gender and patriarchy: The body as a battlefield  </vt:lpstr>
      <vt:lpstr>Abortion and the law: UK</vt:lpstr>
      <vt:lpstr>Abortion and the law: The UK</vt:lpstr>
      <vt:lpstr>Abortion and the law: Northern Ireland</vt:lpstr>
      <vt:lpstr>Abortion and society: Stigma, taboo and visibility </vt:lpstr>
      <vt:lpstr>Gender and patriarchy: The body as a battlefield  </vt:lpstr>
      <vt:lpstr>Gender and patriarchy: The body as a battlefield  </vt:lpstr>
      <vt:lpstr>Intersections: ‘popular feminism’ or political statements? </vt:lpstr>
      <vt:lpstr>The role of gender in reproductive rights</vt:lpstr>
      <vt:lpstr>Research on reproductive rights in the UK </vt:lpstr>
      <vt:lpstr>Research on reproductive rights in the UK </vt:lpstr>
      <vt:lpstr>Research on reproductive rights in the UK </vt:lpstr>
      <vt:lpstr>Research on reproductive rights in the UK</vt:lpstr>
      <vt:lpstr>Research on reproductive rights in the UK </vt:lpstr>
      <vt:lpstr>Research on reproductive rights in the UK</vt:lpstr>
      <vt:lpstr>The body as a battlefield</vt:lpstr>
      <vt:lpstr>Gender and patriarchy: The body as a battlefield  </vt:lpstr>
      <vt:lpstr>Not the church, not the state, women must control their fate?</vt:lpstr>
      <vt:lpstr>How are contemporary struggles indicative of more traditional gender discourses?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trouble/ troubling gender: gender assumptions and the role of patriarchy in contemporary and everyday politics.</dc:title>
  <dc:creator>Lucy_Hammett_Home</dc:creator>
  <cp:lastModifiedBy>Lucy Jackson</cp:lastModifiedBy>
  <cp:revision>77</cp:revision>
  <dcterms:created xsi:type="dcterms:W3CDTF">2017-07-31T12:54:15Z</dcterms:created>
  <dcterms:modified xsi:type="dcterms:W3CDTF">2017-08-22T15:53:27Z</dcterms:modified>
</cp:coreProperties>
</file>