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8288000" cy="10287000"/>
  <p:notesSz cx="6858000" cy="9144000"/>
  <p:embeddedFontLst>
    <p:embeddedFont>
      <p:font typeface="Calibri" panose="020F0502020204030204" pitchFamily="34" charset="0"/>
      <p:regular r:id="rId26"/>
      <p:bold r:id="rId27"/>
      <p:italic r:id="rId28"/>
      <p:boldItalic r:id="rId29"/>
    </p:embeddedFont>
    <p:embeddedFont>
      <p:font typeface="Montserrat" pitchFamily="2" charset="0"/>
      <p:regular r:id="rId30"/>
      <p:bold r:id="rId31"/>
      <p:italic r:id="rId32"/>
      <p:boldItalic r:id="rId33"/>
    </p:embeddedFont>
    <p:embeddedFont>
      <p:font typeface="Montserrat ExtraBold" pitchFamily="2" charset="0"/>
      <p:bold r:id="rId34"/>
      <p:boldItalic r:id="rId35"/>
    </p:embeddedFont>
    <p:embeddedFont>
      <p:font typeface="Montserrat SemiBold"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NuywZcmyJlAaDTVDW6yL5w==" hashData="S5YHZ4U7GPUeDegqjWqTcbOJJXRo3ZI7NlIvvkUuObJeGmvUzePAR2vgQFygMaz28zYiuewDTFzQH4MMvjRf2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ki2+ZH2T1Fyu2pC5hxGOGNApSx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4C0DB2-5BFE-487D-841F-E934C1AA8F63}" v="127" dt="2023-07-03T14:22:34.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85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customschemas.google.com/relationships/presentationmetadata" Target="meta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a Morgan" userId="39ed17eb-1fe1-4e30-9f9d-69b034d5bc77" providerId="ADAL" clId="{A62A5F34-F731-4111-A718-DFE3FA5C7CEB}"/>
    <pc:docChg chg="modSld">
      <pc:chgData name="Erica Morgan" userId="39ed17eb-1fe1-4e30-9f9d-69b034d5bc77" providerId="ADAL" clId="{A62A5F34-F731-4111-A718-DFE3FA5C7CEB}" dt="2023-06-27T11:00:20.410" v="0" actId="1076"/>
      <pc:docMkLst>
        <pc:docMk/>
      </pc:docMkLst>
      <pc:sldChg chg="modSp mod">
        <pc:chgData name="Erica Morgan" userId="39ed17eb-1fe1-4e30-9f9d-69b034d5bc77" providerId="ADAL" clId="{A62A5F34-F731-4111-A718-DFE3FA5C7CEB}" dt="2023-06-27T11:00:20.410" v="0" actId="1076"/>
        <pc:sldMkLst>
          <pc:docMk/>
          <pc:sldMk cId="0" sldId="274"/>
        </pc:sldMkLst>
        <pc:spChg chg="mod">
          <ac:chgData name="Erica Morgan" userId="39ed17eb-1fe1-4e30-9f9d-69b034d5bc77" providerId="ADAL" clId="{A62A5F34-F731-4111-A718-DFE3FA5C7CEB}" dt="2023-06-27T11:00:20.410" v="0" actId="1076"/>
          <ac:spMkLst>
            <pc:docMk/>
            <pc:sldMk cId="0" sldId="274"/>
            <ac:spMk id="337" creationId="{00000000-0000-0000-0000-000000000000}"/>
          </ac:spMkLst>
        </pc:spChg>
      </pc:sldChg>
    </pc:docChg>
  </pc:docChgLst>
  <pc:docChgLst>
    <pc:chgData name="Erica Morgan" userId="39ed17eb-1fe1-4e30-9f9d-69b034d5bc77" providerId="ADAL" clId="{B04C0DB2-5BFE-487D-841F-E934C1AA8F63}"/>
    <pc:docChg chg="custSel modSld">
      <pc:chgData name="Erica Morgan" userId="39ed17eb-1fe1-4e30-9f9d-69b034d5bc77" providerId="ADAL" clId="{B04C0DB2-5BFE-487D-841F-E934C1AA8F63}" dt="2023-07-03T14:24:34.135" v="201" actId="1076"/>
      <pc:docMkLst>
        <pc:docMk/>
      </pc:docMkLst>
      <pc:sldChg chg="modSp mod">
        <pc:chgData name="Erica Morgan" userId="39ed17eb-1fe1-4e30-9f9d-69b034d5bc77" providerId="ADAL" clId="{B04C0DB2-5BFE-487D-841F-E934C1AA8F63}" dt="2023-07-03T13:57:22.610" v="13" actId="207"/>
        <pc:sldMkLst>
          <pc:docMk/>
          <pc:sldMk cId="0" sldId="257"/>
        </pc:sldMkLst>
        <pc:spChg chg="mod">
          <ac:chgData name="Erica Morgan" userId="39ed17eb-1fe1-4e30-9f9d-69b034d5bc77" providerId="ADAL" clId="{B04C0DB2-5BFE-487D-841F-E934C1AA8F63}" dt="2023-07-03T13:57:22.610" v="13" actId="207"/>
          <ac:spMkLst>
            <pc:docMk/>
            <pc:sldMk cId="0" sldId="257"/>
            <ac:spMk id="108" creationId="{00000000-0000-0000-0000-000000000000}"/>
          </ac:spMkLst>
        </pc:spChg>
      </pc:sldChg>
      <pc:sldChg chg="modSp mod modAnim">
        <pc:chgData name="Erica Morgan" userId="39ed17eb-1fe1-4e30-9f9d-69b034d5bc77" providerId="ADAL" clId="{B04C0DB2-5BFE-487D-841F-E934C1AA8F63}" dt="2023-07-03T14:23:01.505" v="199" actId="1076"/>
        <pc:sldMkLst>
          <pc:docMk/>
          <pc:sldMk cId="0" sldId="258"/>
        </pc:sldMkLst>
        <pc:picChg chg="mod">
          <ac:chgData name="Erica Morgan" userId="39ed17eb-1fe1-4e30-9f9d-69b034d5bc77" providerId="ADAL" clId="{B04C0DB2-5BFE-487D-841F-E934C1AA8F63}" dt="2023-07-03T14:23:01.505" v="199" actId="1076"/>
          <ac:picMkLst>
            <pc:docMk/>
            <pc:sldMk cId="0" sldId="258"/>
            <ac:picMk id="122" creationId="{00000000-0000-0000-0000-000000000000}"/>
          </ac:picMkLst>
        </pc:picChg>
      </pc:sldChg>
      <pc:sldChg chg="modAnim">
        <pc:chgData name="Erica Morgan" userId="39ed17eb-1fe1-4e30-9f9d-69b034d5bc77" providerId="ADAL" clId="{B04C0DB2-5BFE-487D-841F-E934C1AA8F63}" dt="2023-07-03T14:19:54.191" v="143"/>
        <pc:sldMkLst>
          <pc:docMk/>
          <pc:sldMk cId="0" sldId="259"/>
        </pc:sldMkLst>
      </pc:sldChg>
      <pc:sldChg chg="modAnim">
        <pc:chgData name="Erica Morgan" userId="39ed17eb-1fe1-4e30-9f9d-69b034d5bc77" providerId="ADAL" clId="{B04C0DB2-5BFE-487D-841F-E934C1AA8F63}" dt="2023-07-03T14:20:07.350" v="147"/>
        <pc:sldMkLst>
          <pc:docMk/>
          <pc:sldMk cId="0" sldId="260"/>
        </pc:sldMkLst>
      </pc:sldChg>
      <pc:sldChg chg="modAnim">
        <pc:chgData name="Erica Morgan" userId="39ed17eb-1fe1-4e30-9f9d-69b034d5bc77" providerId="ADAL" clId="{B04C0DB2-5BFE-487D-841F-E934C1AA8F63}" dt="2023-07-03T14:20:23.438" v="153"/>
        <pc:sldMkLst>
          <pc:docMk/>
          <pc:sldMk cId="0" sldId="261"/>
        </pc:sldMkLst>
      </pc:sldChg>
      <pc:sldChg chg="modAnim">
        <pc:chgData name="Erica Morgan" userId="39ed17eb-1fe1-4e30-9f9d-69b034d5bc77" providerId="ADAL" clId="{B04C0DB2-5BFE-487D-841F-E934C1AA8F63}" dt="2023-07-03T14:20:43.857" v="163"/>
        <pc:sldMkLst>
          <pc:docMk/>
          <pc:sldMk cId="0" sldId="262"/>
        </pc:sldMkLst>
      </pc:sldChg>
      <pc:sldChg chg="modSp modAnim">
        <pc:chgData name="Erica Morgan" userId="39ed17eb-1fe1-4e30-9f9d-69b034d5bc77" providerId="ADAL" clId="{B04C0DB2-5BFE-487D-841F-E934C1AA8F63}" dt="2023-07-03T14:21:12.355" v="175"/>
        <pc:sldMkLst>
          <pc:docMk/>
          <pc:sldMk cId="0" sldId="263"/>
        </pc:sldMkLst>
        <pc:spChg chg="mod">
          <ac:chgData name="Erica Morgan" userId="39ed17eb-1fe1-4e30-9f9d-69b034d5bc77" providerId="ADAL" clId="{B04C0DB2-5BFE-487D-841F-E934C1AA8F63}" dt="2023-07-03T14:10:47.623" v="126" actId="207"/>
          <ac:spMkLst>
            <pc:docMk/>
            <pc:sldMk cId="0" sldId="263"/>
            <ac:spMk id="184" creationId="{00000000-0000-0000-0000-000000000000}"/>
          </ac:spMkLst>
        </pc:spChg>
      </pc:sldChg>
      <pc:sldChg chg="modSp mod modAnim">
        <pc:chgData name="Erica Morgan" userId="39ed17eb-1fe1-4e30-9f9d-69b034d5bc77" providerId="ADAL" clId="{B04C0DB2-5BFE-487D-841F-E934C1AA8F63}" dt="2023-07-03T14:21:27.525" v="178"/>
        <pc:sldMkLst>
          <pc:docMk/>
          <pc:sldMk cId="0" sldId="264"/>
        </pc:sldMkLst>
        <pc:spChg chg="mod">
          <ac:chgData name="Erica Morgan" userId="39ed17eb-1fe1-4e30-9f9d-69b034d5bc77" providerId="ADAL" clId="{B04C0DB2-5BFE-487D-841F-E934C1AA8F63}" dt="2023-07-03T13:57:43.961" v="14" actId="207"/>
          <ac:spMkLst>
            <pc:docMk/>
            <pc:sldMk cId="0" sldId="264"/>
            <ac:spMk id="199" creationId="{00000000-0000-0000-0000-000000000000}"/>
          </ac:spMkLst>
        </pc:spChg>
      </pc:sldChg>
      <pc:sldChg chg="modAnim">
        <pc:chgData name="Erica Morgan" userId="39ed17eb-1fe1-4e30-9f9d-69b034d5bc77" providerId="ADAL" clId="{B04C0DB2-5BFE-487D-841F-E934C1AA8F63}" dt="2023-07-03T14:21:52.391" v="187"/>
        <pc:sldMkLst>
          <pc:docMk/>
          <pc:sldMk cId="0" sldId="266"/>
        </pc:sldMkLst>
      </pc:sldChg>
      <pc:sldChg chg="modSp mod modAnim">
        <pc:chgData name="Erica Morgan" userId="39ed17eb-1fe1-4e30-9f9d-69b034d5bc77" providerId="ADAL" clId="{B04C0DB2-5BFE-487D-841F-E934C1AA8F63}" dt="2023-07-03T14:22:04.841" v="189"/>
        <pc:sldMkLst>
          <pc:docMk/>
          <pc:sldMk cId="0" sldId="267"/>
        </pc:sldMkLst>
        <pc:spChg chg="mod">
          <ac:chgData name="Erica Morgan" userId="39ed17eb-1fe1-4e30-9f9d-69b034d5bc77" providerId="ADAL" clId="{B04C0DB2-5BFE-487D-841F-E934C1AA8F63}" dt="2023-07-03T13:58:09.819" v="17" actId="207"/>
          <ac:spMkLst>
            <pc:docMk/>
            <pc:sldMk cId="0" sldId="267"/>
            <ac:spMk id="239" creationId="{00000000-0000-0000-0000-000000000000}"/>
          </ac:spMkLst>
        </pc:spChg>
      </pc:sldChg>
      <pc:sldChg chg="modAnim">
        <pc:chgData name="Erica Morgan" userId="39ed17eb-1fe1-4e30-9f9d-69b034d5bc77" providerId="ADAL" clId="{B04C0DB2-5BFE-487D-841F-E934C1AA8F63}" dt="2023-07-03T14:22:13.303" v="192"/>
        <pc:sldMkLst>
          <pc:docMk/>
          <pc:sldMk cId="0" sldId="268"/>
        </pc:sldMkLst>
      </pc:sldChg>
      <pc:sldChg chg="modSp mod modAnim">
        <pc:chgData name="Erica Morgan" userId="39ed17eb-1fe1-4e30-9f9d-69b034d5bc77" providerId="ADAL" clId="{B04C0DB2-5BFE-487D-841F-E934C1AA8F63}" dt="2023-07-03T14:24:34.135" v="201" actId="1076"/>
        <pc:sldMkLst>
          <pc:docMk/>
          <pc:sldMk cId="0" sldId="269"/>
        </pc:sldMkLst>
        <pc:spChg chg="mod">
          <ac:chgData name="Erica Morgan" userId="39ed17eb-1fe1-4e30-9f9d-69b034d5bc77" providerId="ADAL" clId="{B04C0DB2-5BFE-487D-841F-E934C1AA8F63}" dt="2023-07-03T14:24:31.452" v="200" actId="1076"/>
          <ac:spMkLst>
            <pc:docMk/>
            <pc:sldMk cId="0" sldId="269"/>
            <ac:spMk id="257" creationId="{00000000-0000-0000-0000-000000000000}"/>
          </ac:spMkLst>
        </pc:spChg>
        <pc:spChg chg="mod">
          <ac:chgData name="Erica Morgan" userId="39ed17eb-1fe1-4e30-9f9d-69b034d5bc77" providerId="ADAL" clId="{B04C0DB2-5BFE-487D-841F-E934C1AA8F63}" dt="2023-07-03T14:24:34.135" v="201" actId="1076"/>
          <ac:spMkLst>
            <pc:docMk/>
            <pc:sldMk cId="0" sldId="269"/>
            <ac:spMk id="258" creationId="{00000000-0000-0000-0000-000000000000}"/>
          </ac:spMkLst>
        </pc:spChg>
      </pc:sldChg>
      <pc:sldChg chg="modAnim">
        <pc:chgData name="Erica Morgan" userId="39ed17eb-1fe1-4e30-9f9d-69b034d5bc77" providerId="ADAL" clId="{B04C0DB2-5BFE-487D-841F-E934C1AA8F63}" dt="2023-07-03T14:22:25.808" v="195"/>
        <pc:sldMkLst>
          <pc:docMk/>
          <pc:sldMk cId="0" sldId="270"/>
        </pc:sldMkLst>
      </pc:sldChg>
      <pc:sldChg chg="modSp modAnim">
        <pc:chgData name="Erica Morgan" userId="39ed17eb-1fe1-4e30-9f9d-69b034d5bc77" providerId="ADAL" clId="{B04C0DB2-5BFE-487D-841F-E934C1AA8F63}" dt="2023-07-03T14:22:34.396" v="198"/>
        <pc:sldMkLst>
          <pc:docMk/>
          <pc:sldMk cId="0" sldId="271"/>
        </pc:sldMkLst>
        <pc:spChg chg="mod">
          <ac:chgData name="Erica Morgan" userId="39ed17eb-1fe1-4e30-9f9d-69b034d5bc77" providerId="ADAL" clId="{B04C0DB2-5BFE-487D-841F-E934C1AA8F63}" dt="2023-07-03T14:01:38.480" v="56" actId="207"/>
          <ac:spMkLst>
            <pc:docMk/>
            <pc:sldMk cId="0" sldId="271"/>
            <ac:spMk id="287" creationId="{00000000-0000-0000-0000-000000000000}"/>
          </ac:spMkLst>
        </pc:spChg>
      </pc:sldChg>
      <pc:sldChg chg="modSp mod modAnim">
        <pc:chgData name="Erica Morgan" userId="39ed17eb-1fe1-4e30-9f9d-69b034d5bc77" providerId="ADAL" clId="{B04C0DB2-5BFE-487D-841F-E934C1AA8F63}" dt="2023-07-03T14:03:32.383" v="64" actId="20577"/>
        <pc:sldMkLst>
          <pc:docMk/>
          <pc:sldMk cId="0" sldId="272"/>
        </pc:sldMkLst>
        <pc:spChg chg="mod">
          <ac:chgData name="Erica Morgan" userId="39ed17eb-1fe1-4e30-9f9d-69b034d5bc77" providerId="ADAL" clId="{B04C0DB2-5BFE-487D-841F-E934C1AA8F63}" dt="2023-07-03T14:03:32.383" v="64" actId="20577"/>
          <ac:spMkLst>
            <pc:docMk/>
            <pc:sldMk cId="0" sldId="272"/>
            <ac:spMk id="302" creationId="{00000000-0000-0000-0000-000000000000}"/>
          </ac:spMkLst>
        </pc:spChg>
        <pc:spChg chg="mod">
          <ac:chgData name="Erica Morgan" userId="39ed17eb-1fe1-4e30-9f9d-69b034d5bc77" providerId="ADAL" clId="{B04C0DB2-5BFE-487D-841F-E934C1AA8F63}" dt="2023-07-03T14:02:15.407" v="59" actId="207"/>
          <ac:spMkLst>
            <pc:docMk/>
            <pc:sldMk cId="0" sldId="272"/>
            <ac:spMk id="303" creationId="{00000000-0000-0000-0000-000000000000}"/>
          </ac:spMkLst>
        </pc:spChg>
      </pc:sldChg>
      <pc:sldChg chg="addSp delSp modSp mod">
        <pc:chgData name="Erica Morgan" userId="39ed17eb-1fe1-4e30-9f9d-69b034d5bc77" providerId="ADAL" clId="{B04C0DB2-5BFE-487D-841F-E934C1AA8F63}" dt="2023-07-03T14:07:41.390" v="119"/>
        <pc:sldMkLst>
          <pc:docMk/>
          <pc:sldMk cId="0" sldId="274"/>
        </pc:sldMkLst>
        <pc:spChg chg="add mod">
          <ac:chgData name="Erica Morgan" userId="39ed17eb-1fe1-4e30-9f9d-69b034d5bc77" providerId="ADAL" clId="{B04C0DB2-5BFE-487D-841F-E934C1AA8F63}" dt="2023-07-03T14:05:07.480" v="90" actId="1076"/>
          <ac:spMkLst>
            <pc:docMk/>
            <pc:sldMk cId="0" sldId="274"/>
            <ac:spMk id="2" creationId="{39E8EE15-F9A6-6221-87FB-D3A39531A604}"/>
          </ac:spMkLst>
        </pc:spChg>
        <pc:spChg chg="add mod">
          <ac:chgData name="Erica Morgan" userId="39ed17eb-1fe1-4e30-9f9d-69b034d5bc77" providerId="ADAL" clId="{B04C0DB2-5BFE-487D-841F-E934C1AA8F63}" dt="2023-07-03T14:06:37.543" v="111" actId="1076"/>
          <ac:spMkLst>
            <pc:docMk/>
            <pc:sldMk cId="0" sldId="274"/>
            <ac:spMk id="3" creationId="{17E50994-CF4D-982D-2AC0-3BE9A7E51AF1}"/>
          </ac:spMkLst>
        </pc:spChg>
        <pc:spChg chg="mod">
          <ac:chgData name="Erica Morgan" userId="39ed17eb-1fe1-4e30-9f9d-69b034d5bc77" providerId="ADAL" clId="{B04C0DB2-5BFE-487D-841F-E934C1AA8F63}" dt="2023-07-03T14:05:23.941" v="94" actId="1076"/>
          <ac:spMkLst>
            <pc:docMk/>
            <pc:sldMk cId="0" sldId="274"/>
            <ac:spMk id="327" creationId="{00000000-0000-0000-0000-000000000000}"/>
          </ac:spMkLst>
        </pc:spChg>
        <pc:spChg chg="del mod">
          <ac:chgData name="Erica Morgan" userId="39ed17eb-1fe1-4e30-9f9d-69b034d5bc77" providerId="ADAL" clId="{B04C0DB2-5BFE-487D-841F-E934C1AA8F63}" dt="2023-07-03T14:06:18.182" v="107" actId="21"/>
          <ac:spMkLst>
            <pc:docMk/>
            <pc:sldMk cId="0" sldId="274"/>
            <ac:spMk id="328" creationId="{00000000-0000-0000-0000-000000000000}"/>
          </ac:spMkLst>
        </pc:spChg>
        <pc:spChg chg="mod ord">
          <ac:chgData name="Erica Morgan" userId="39ed17eb-1fe1-4e30-9f9d-69b034d5bc77" providerId="ADAL" clId="{B04C0DB2-5BFE-487D-841F-E934C1AA8F63}" dt="2023-07-03T14:06:54.248" v="116" actId="1076"/>
          <ac:spMkLst>
            <pc:docMk/>
            <pc:sldMk cId="0" sldId="274"/>
            <ac:spMk id="329" creationId="{00000000-0000-0000-0000-000000000000}"/>
          </ac:spMkLst>
        </pc:spChg>
        <pc:spChg chg="mod">
          <ac:chgData name="Erica Morgan" userId="39ed17eb-1fe1-4e30-9f9d-69b034d5bc77" providerId="ADAL" clId="{B04C0DB2-5BFE-487D-841F-E934C1AA8F63}" dt="2023-07-03T14:05:57.619" v="104" actId="1076"/>
          <ac:spMkLst>
            <pc:docMk/>
            <pc:sldMk cId="0" sldId="274"/>
            <ac:spMk id="330" creationId="{00000000-0000-0000-0000-000000000000}"/>
          </ac:spMkLst>
        </pc:spChg>
        <pc:spChg chg="del">
          <ac:chgData name="Erica Morgan" userId="39ed17eb-1fe1-4e30-9f9d-69b034d5bc77" providerId="ADAL" clId="{B04C0DB2-5BFE-487D-841F-E934C1AA8F63}" dt="2023-07-03T14:04:44.959" v="83" actId="21"/>
          <ac:spMkLst>
            <pc:docMk/>
            <pc:sldMk cId="0" sldId="274"/>
            <ac:spMk id="331" creationId="{00000000-0000-0000-0000-000000000000}"/>
          </ac:spMkLst>
        </pc:spChg>
        <pc:spChg chg="mod ord">
          <ac:chgData name="Erica Morgan" userId="39ed17eb-1fe1-4e30-9f9d-69b034d5bc77" providerId="ADAL" clId="{B04C0DB2-5BFE-487D-841F-E934C1AA8F63}" dt="2023-07-03T14:05:35.608" v="99" actId="1076"/>
          <ac:spMkLst>
            <pc:docMk/>
            <pc:sldMk cId="0" sldId="274"/>
            <ac:spMk id="332" creationId="{00000000-0000-0000-0000-000000000000}"/>
          </ac:spMkLst>
        </pc:spChg>
        <pc:spChg chg="mod ord">
          <ac:chgData name="Erica Morgan" userId="39ed17eb-1fe1-4e30-9f9d-69b034d5bc77" providerId="ADAL" clId="{B04C0DB2-5BFE-487D-841F-E934C1AA8F63}" dt="2023-07-03T14:06:57.792" v="117" actId="1076"/>
          <ac:spMkLst>
            <pc:docMk/>
            <pc:sldMk cId="0" sldId="274"/>
            <ac:spMk id="335" creationId="{00000000-0000-0000-0000-000000000000}"/>
          </ac:spMkLst>
        </pc:spChg>
        <pc:spChg chg="mod">
          <ac:chgData name="Erica Morgan" userId="39ed17eb-1fe1-4e30-9f9d-69b034d5bc77" providerId="ADAL" clId="{B04C0DB2-5BFE-487D-841F-E934C1AA8F63}" dt="2023-07-03T14:06:04.095" v="105" actId="1076"/>
          <ac:spMkLst>
            <pc:docMk/>
            <pc:sldMk cId="0" sldId="274"/>
            <ac:spMk id="337" creationId="{00000000-0000-0000-0000-000000000000}"/>
          </ac:spMkLst>
        </pc:spChg>
        <pc:spChg chg="mod ord">
          <ac:chgData name="Erica Morgan" userId="39ed17eb-1fe1-4e30-9f9d-69b034d5bc77" providerId="ADAL" clId="{B04C0DB2-5BFE-487D-841F-E934C1AA8F63}" dt="2023-07-03T14:05:42.857" v="101" actId="1076"/>
          <ac:spMkLst>
            <pc:docMk/>
            <pc:sldMk cId="0" sldId="274"/>
            <ac:spMk id="338" creationId="{00000000-0000-0000-0000-000000000000}"/>
          </ac:spMkLst>
        </pc:spChg>
        <pc:spChg chg="mod ord">
          <ac:chgData name="Erica Morgan" userId="39ed17eb-1fe1-4e30-9f9d-69b034d5bc77" providerId="ADAL" clId="{B04C0DB2-5BFE-487D-841F-E934C1AA8F63}" dt="2023-07-03T14:07:41.390" v="119"/>
          <ac:spMkLst>
            <pc:docMk/>
            <pc:sldMk cId="0" sldId="274"/>
            <ac:spMk id="339" creationId="{00000000-0000-0000-0000-000000000000}"/>
          </ac:spMkLst>
        </pc:spChg>
        <pc:spChg chg="mod ord">
          <ac:chgData name="Erica Morgan" userId="39ed17eb-1fe1-4e30-9f9d-69b034d5bc77" providerId="ADAL" clId="{B04C0DB2-5BFE-487D-841F-E934C1AA8F63}" dt="2023-07-03T14:07:02.870" v="118" actId="1076"/>
          <ac:spMkLst>
            <pc:docMk/>
            <pc:sldMk cId="0" sldId="274"/>
            <ac:spMk id="340" creationId="{00000000-0000-0000-0000-000000000000}"/>
          </ac:spMkLst>
        </pc:spChg>
        <pc:spChg chg="del mod">
          <ac:chgData name="Erica Morgan" userId="39ed17eb-1fe1-4e30-9f9d-69b034d5bc77" providerId="ADAL" clId="{B04C0DB2-5BFE-487D-841F-E934C1AA8F63}" dt="2023-07-03T14:04:05.919" v="71" actId="478"/>
          <ac:spMkLst>
            <pc:docMk/>
            <pc:sldMk cId="0" sldId="274"/>
            <ac:spMk id="346" creationId="{00000000-0000-0000-0000-000000000000}"/>
          </ac:spMkLst>
        </pc:spChg>
        <pc:picChg chg="mod">
          <ac:chgData name="Erica Morgan" userId="39ed17eb-1fe1-4e30-9f9d-69b034d5bc77" providerId="ADAL" clId="{B04C0DB2-5BFE-487D-841F-E934C1AA8F63}" dt="2023-07-03T14:06:09.441" v="106" actId="1076"/>
          <ac:picMkLst>
            <pc:docMk/>
            <pc:sldMk cId="0" sldId="274"/>
            <ac:picMk id="334" creationId="{00000000-0000-0000-0000-000000000000}"/>
          </ac:picMkLst>
        </pc:picChg>
        <pc:picChg chg="mod">
          <ac:chgData name="Erica Morgan" userId="39ed17eb-1fe1-4e30-9f9d-69b034d5bc77" providerId="ADAL" clId="{B04C0DB2-5BFE-487D-841F-E934C1AA8F63}" dt="2023-07-03T14:05:47.640" v="102" actId="1076"/>
          <ac:picMkLst>
            <pc:docMk/>
            <pc:sldMk cId="0" sldId="274"/>
            <ac:picMk id="343" creationId="{00000000-0000-0000-0000-000000000000}"/>
          </ac:picMkLst>
        </pc:picChg>
        <pc:picChg chg="mod">
          <ac:chgData name="Erica Morgan" userId="39ed17eb-1fe1-4e30-9f9d-69b034d5bc77" providerId="ADAL" clId="{B04C0DB2-5BFE-487D-841F-E934C1AA8F63}" dt="2023-07-03T14:05:53.084" v="103" actId="1076"/>
          <ac:picMkLst>
            <pc:docMk/>
            <pc:sldMk cId="0" sldId="274"/>
            <ac:picMk id="344" creationId="{00000000-0000-0000-0000-000000000000}"/>
          </ac:picMkLst>
        </pc:picChg>
        <pc:cxnChg chg="del mod">
          <ac:chgData name="Erica Morgan" userId="39ed17eb-1fe1-4e30-9f9d-69b034d5bc77" providerId="ADAL" clId="{B04C0DB2-5BFE-487D-841F-E934C1AA8F63}" dt="2023-07-03T14:04:06.983" v="72" actId="478"/>
          <ac:cxnSpMkLst>
            <pc:docMk/>
            <pc:sldMk cId="0" sldId="274"/>
            <ac:cxnSpMk id="347" creationId="{00000000-0000-0000-0000-000000000000}"/>
          </ac:cxnSpMkLst>
        </pc:cxnChg>
      </pc:sldChg>
      <pc:sldChg chg="delSp mod">
        <pc:chgData name="Erica Morgan" userId="39ed17eb-1fe1-4e30-9f9d-69b034d5bc77" providerId="ADAL" clId="{B04C0DB2-5BFE-487D-841F-E934C1AA8F63}" dt="2023-07-03T14:10:11.375" v="122" actId="478"/>
        <pc:sldMkLst>
          <pc:docMk/>
          <pc:sldMk cId="0" sldId="275"/>
        </pc:sldMkLst>
        <pc:spChg chg="del">
          <ac:chgData name="Erica Morgan" userId="39ed17eb-1fe1-4e30-9f9d-69b034d5bc77" providerId="ADAL" clId="{B04C0DB2-5BFE-487D-841F-E934C1AA8F63}" dt="2023-07-03T14:10:09.968" v="121" actId="478"/>
          <ac:spMkLst>
            <pc:docMk/>
            <pc:sldMk cId="0" sldId="275"/>
            <ac:spMk id="361" creationId="{00000000-0000-0000-0000-000000000000}"/>
          </ac:spMkLst>
        </pc:spChg>
        <pc:picChg chg="del">
          <ac:chgData name="Erica Morgan" userId="39ed17eb-1fe1-4e30-9f9d-69b034d5bc77" providerId="ADAL" clId="{B04C0DB2-5BFE-487D-841F-E934C1AA8F63}" dt="2023-07-03T14:10:08.240" v="120" actId="478"/>
          <ac:picMkLst>
            <pc:docMk/>
            <pc:sldMk cId="0" sldId="275"/>
            <ac:picMk id="360" creationId="{00000000-0000-0000-0000-000000000000}"/>
          </ac:picMkLst>
        </pc:picChg>
        <pc:cxnChg chg="del">
          <ac:chgData name="Erica Morgan" userId="39ed17eb-1fe1-4e30-9f9d-69b034d5bc77" providerId="ADAL" clId="{B04C0DB2-5BFE-487D-841F-E934C1AA8F63}" dt="2023-07-03T14:10:11.375" v="122" actId="478"/>
          <ac:cxnSpMkLst>
            <pc:docMk/>
            <pc:sldMk cId="0" sldId="275"/>
            <ac:cxnSpMk id="362" creationId="{00000000-0000-0000-0000-00000000000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a:spLocks noGrp="1"/>
          </p:cNvSpPr>
          <p:nvPr>
            <p:ph type="pic" idx="2"/>
          </p:nvPr>
        </p:nvSpPr>
        <p:spPr>
          <a:xfrm>
            <a:off x="1792288" y="612775"/>
            <a:ext cx="5486400" cy="4114800"/>
          </a:xfrm>
          <a:prstGeom prst="rect">
            <a:avLst/>
          </a:prstGeom>
          <a:noFill/>
          <a:ln>
            <a:noFill/>
          </a:ln>
        </p:spPr>
      </p:sp>
      <p:sp>
        <p:nvSpPr>
          <p:cNvPr id="68" name="Google Shape;68;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s://futurumcareers.com" TargetMode="External"/><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sheffield.ac.uk/materials/department/schoolsoutreach"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prospects.ac.uk/job-profiles/materials-engineer" TargetMode="External"/><Relationship Id="rId5" Type="http://schemas.openxmlformats.org/officeDocument/2006/relationships/hyperlink" Target="https://www.checkasalary.co.uk/salary/materials-scientist" TargetMode="External"/><Relationship Id="rId4" Type="http://schemas.openxmlformats.org/officeDocument/2006/relationships/hyperlink" Target="http://www.iom3.org/careers-learning/schools-outreach.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g"/><Relationship Id="rId7" Type="http://schemas.openxmlformats.org/officeDocument/2006/relationships/hyperlink" Target="http://www.futurumcareers.com/concrete-change-the-innovative-chemistry-of-sustainable-cement"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futurumcareers.com/Theodore-Hanein-Activity-Sheet.pdf" TargetMode="External"/><Relationship Id="rId5" Type="http://schemas.openxmlformats.org/officeDocument/2006/relationships/image" Target="../media/image21.png"/><Relationship Id="rId10" Type="http://schemas.openxmlformats.org/officeDocument/2006/relationships/hyperlink" Target="https://futurumcareers.com/Theodore-Hanein-animation.mp4" TargetMode="External"/><Relationship Id="rId4" Type="http://schemas.openxmlformats.org/officeDocument/2006/relationships/hyperlink" Target="https://futurumcareers.com/Theodore-Hanein_animation.mp4" TargetMode="External"/><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hyperlink" Target="https://twitter.com/CementsSheff" TargetMode="External"/><Relationship Id="rId4" Type="http://schemas.openxmlformats.org/officeDocument/2006/relationships/hyperlink" Target="https://www.linkedin.com/company/cements-sheffiel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hyperlink" Target="https://www.sheffield.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r="11943"/>
          <a:stretch/>
        </p:blipFill>
        <p:spPr>
          <a:xfrm>
            <a:off x="2618445" y="-2"/>
            <a:ext cx="15669555" cy="10287001"/>
          </a:xfrm>
          <a:prstGeom prst="rect">
            <a:avLst/>
          </a:prstGeom>
          <a:noFill/>
          <a:ln>
            <a:noFill/>
          </a:ln>
        </p:spPr>
      </p:pic>
      <p:sp>
        <p:nvSpPr>
          <p:cNvPr id="89" name="Google Shape;89;p1"/>
          <p:cNvSpPr/>
          <p:nvPr/>
        </p:nvSpPr>
        <p:spPr>
          <a:xfrm rot="5400000">
            <a:off x="1270009" y="-241309"/>
            <a:ext cx="9258300" cy="11798318"/>
          </a:xfrm>
          <a:custGeom>
            <a:avLst/>
            <a:gdLst/>
            <a:ahLst/>
            <a:cxnLst/>
            <a:rect l="l" t="t" r="r" b="b"/>
            <a:pathLst>
              <a:path w="3130550" h="3989417" extrusionOk="0">
                <a:moveTo>
                  <a:pt x="0" y="1123950"/>
                </a:moveTo>
                <a:lnTo>
                  <a:pt x="0" y="3989417"/>
                </a:lnTo>
                <a:lnTo>
                  <a:pt x="3130550" y="3989417"/>
                </a:lnTo>
                <a:lnTo>
                  <a:pt x="3130550" y="0"/>
                </a:lnTo>
                <a:close/>
              </a:path>
            </a:pathLst>
          </a:custGeom>
          <a:solidFill>
            <a:srgbClr val="FFC900"/>
          </a:solidFill>
          <a:ln>
            <a:noFill/>
          </a:ln>
        </p:spPr>
      </p:sp>
      <p:sp>
        <p:nvSpPr>
          <p:cNvPr id="90" name="Google Shape;90;p1"/>
          <p:cNvSpPr/>
          <p:nvPr/>
        </p:nvSpPr>
        <p:spPr>
          <a:xfrm rot="5400000">
            <a:off x="599234" y="-625705"/>
            <a:ext cx="10287000" cy="11538409"/>
          </a:xfrm>
          <a:custGeom>
            <a:avLst/>
            <a:gdLst/>
            <a:ahLst/>
            <a:cxnLst/>
            <a:rect l="l" t="t" r="r" b="b"/>
            <a:pathLst>
              <a:path w="3130550" h="3511380" extrusionOk="0">
                <a:moveTo>
                  <a:pt x="0" y="1123950"/>
                </a:moveTo>
                <a:lnTo>
                  <a:pt x="0" y="3511380"/>
                </a:lnTo>
                <a:lnTo>
                  <a:pt x="3130550" y="3511380"/>
                </a:lnTo>
                <a:lnTo>
                  <a:pt x="3130550" y="0"/>
                </a:lnTo>
                <a:close/>
              </a:path>
            </a:pathLst>
          </a:custGeom>
          <a:solidFill>
            <a:srgbClr val="7500FF"/>
          </a:solidFill>
          <a:ln>
            <a:noFill/>
          </a:ln>
        </p:spPr>
      </p:sp>
      <p:pic>
        <p:nvPicPr>
          <p:cNvPr id="91" name="Google Shape;91;p1"/>
          <p:cNvPicPr preferRelativeResize="0"/>
          <p:nvPr/>
        </p:nvPicPr>
        <p:blipFill rotWithShape="1">
          <a:blip r:embed="rId4">
            <a:alphaModFix/>
          </a:blip>
          <a:srcRect/>
          <a:stretch/>
        </p:blipFill>
        <p:spPr>
          <a:xfrm>
            <a:off x="1837395" y="9303445"/>
            <a:ext cx="418659" cy="418659"/>
          </a:xfrm>
          <a:prstGeom prst="rect">
            <a:avLst/>
          </a:prstGeom>
          <a:noFill/>
          <a:ln>
            <a:noFill/>
          </a:ln>
        </p:spPr>
      </p:pic>
      <p:pic>
        <p:nvPicPr>
          <p:cNvPr id="92" name="Google Shape;92;p1"/>
          <p:cNvPicPr preferRelativeResize="0"/>
          <p:nvPr/>
        </p:nvPicPr>
        <p:blipFill rotWithShape="1">
          <a:blip r:embed="rId5">
            <a:alphaModFix/>
          </a:blip>
          <a:srcRect/>
          <a:stretch/>
        </p:blipFill>
        <p:spPr>
          <a:xfrm>
            <a:off x="734712" y="9303445"/>
            <a:ext cx="418659" cy="418659"/>
          </a:xfrm>
          <a:prstGeom prst="rect">
            <a:avLst/>
          </a:prstGeom>
          <a:noFill/>
          <a:ln>
            <a:noFill/>
          </a:ln>
        </p:spPr>
      </p:pic>
      <p:pic>
        <p:nvPicPr>
          <p:cNvPr id="93" name="Google Shape;93;p1"/>
          <p:cNvPicPr preferRelativeResize="0"/>
          <p:nvPr/>
        </p:nvPicPr>
        <p:blipFill rotWithShape="1">
          <a:blip r:embed="rId6">
            <a:alphaModFix/>
          </a:blip>
          <a:srcRect/>
          <a:stretch/>
        </p:blipFill>
        <p:spPr>
          <a:xfrm>
            <a:off x="1285386" y="9303445"/>
            <a:ext cx="418659" cy="418659"/>
          </a:xfrm>
          <a:prstGeom prst="rect">
            <a:avLst/>
          </a:prstGeom>
          <a:noFill/>
          <a:ln>
            <a:noFill/>
          </a:ln>
        </p:spPr>
      </p:pic>
      <p:pic>
        <p:nvPicPr>
          <p:cNvPr id="94" name="Google Shape;94;p1"/>
          <p:cNvPicPr preferRelativeResize="0"/>
          <p:nvPr/>
        </p:nvPicPr>
        <p:blipFill rotWithShape="1">
          <a:blip r:embed="rId7">
            <a:alphaModFix/>
          </a:blip>
          <a:srcRect/>
          <a:stretch/>
        </p:blipFill>
        <p:spPr>
          <a:xfrm>
            <a:off x="2389404" y="9303445"/>
            <a:ext cx="418659" cy="418659"/>
          </a:xfrm>
          <a:prstGeom prst="rect">
            <a:avLst/>
          </a:prstGeom>
          <a:noFill/>
          <a:ln>
            <a:noFill/>
          </a:ln>
        </p:spPr>
      </p:pic>
      <p:pic>
        <p:nvPicPr>
          <p:cNvPr id="95" name="Google Shape;95;p1"/>
          <p:cNvPicPr preferRelativeResize="0"/>
          <p:nvPr/>
        </p:nvPicPr>
        <p:blipFill rotWithShape="1">
          <a:blip r:embed="rId8">
            <a:alphaModFix/>
          </a:blip>
          <a:srcRect/>
          <a:stretch/>
        </p:blipFill>
        <p:spPr>
          <a:xfrm>
            <a:off x="2779488" y="8146004"/>
            <a:ext cx="250816" cy="250816"/>
          </a:xfrm>
          <a:prstGeom prst="rect">
            <a:avLst/>
          </a:prstGeom>
          <a:noFill/>
          <a:ln>
            <a:noFill/>
          </a:ln>
        </p:spPr>
      </p:pic>
      <p:pic>
        <p:nvPicPr>
          <p:cNvPr id="96" name="Google Shape;96;p1"/>
          <p:cNvPicPr preferRelativeResize="0"/>
          <p:nvPr/>
        </p:nvPicPr>
        <p:blipFill rotWithShape="1">
          <a:blip r:embed="rId9">
            <a:alphaModFix/>
          </a:blip>
          <a:srcRect/>
          <a:stretch/>
        </p:blipFill>
        <p:spPr>
          <a:xfrm>
            <a:off x="609600" y="711933"/>
            <a:ext cx="3899290" cy="1174661"/>
          </a:xfrm>
          <a:prstGeom prst="rect">
            <a:avLst/>
          </a:prstGeom>
          <a:noFill/>
          <a:ln>
            <a:noFill/>
          </a:ln>
        </p:spPr>
      </p:pic>
      <p:sp>
        <p:nvSpPr>
          <p:cNvPr id="97" name="Google Shape;97;p1"/>
          <p:cNvSpPr txBox="1"/>
          <p:nvPr/>
        </p:nvSpPr>
        <p:spPr>
          <a:xfrm>
            <a:off x="3182568" y="9365883"/>
            <a:ext cx="4589207" cy="34547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GB" sz="2100" b="0" i="0" u="sng" strike="noStrike" cap="none">
                <a:solidFill>
                  <a:schemeClr val="lt1"/>
                </a:solidFill>
                <a:latin typeface="Montserrat SemiBold"/>
                <a:ea typeface="Montserrat SemiBold"/>
                <a:cs typeface="Montserrat SemiBold"/>
                <a:sym typeface="Montserrat SemiBold"/>
                <a:hlinkClick r:id="rId10">
                  <a:extLst>
                    <a:ext uri="{A12FA001-AC4F-418D-AE19-62706E023703}">
                      <ahyp:hlinkClr xmlns:ahyp="http://schemas.microsoft.com/office/drawing/2018/hyperlinkcolor" val="tx"/>
                    </a:ext>
                  </a:extLst>
                </a:hlinkClick>
              </a:rPr>
              <a:t>www.futurumcareers.com</a:t>
            </a:r>
            <a:endParaRPr/>
          </a:p>
        </p:txBody>
      </p:sp>
      <p:sp>
        <p:nvSpPr>
          <p:cNvPr id="98" name="Google Shape;98;p1"/>
          <p:cNvSpPr txBox="1"/>
          <p:nvPr/>
        </p:nvSpPr>
        <p:spPr>
          <a:xfrm>
            <a:off x="609600" y="5318839"/>
            <a:ext cx="8807341" cy="466474"/>
          </a:xfrm>
          <a:prstGeom prst="rect">
            <a:avLst/>
          </a:prstGeom>
          <a:noFill/>
          <a:ln>
            <a:noFill/>
          </a:ln>
        </p:spPr>
        <p:txBody>
          <a:bodyPr spcFirstLastPara="1" wrap="square" lIns="0" tIns="0" rIns="0" bIns="0" anchor="t" anchorCtr="0">
            <a:spAutoFit/>
          </a:bodyPr>
          <a:lstStyle/>
          <a:p>
            <a:pPr marL="0" marR="0" lvl="0" indent="0" algn="l" rtl="0">
              <a:lnSpc>
                <a:spcPct val="77818"/>
              </a:lnSpc>
              <a:spcBef>
                <a:spcPts val="0"/>
              </a:spcBef>
              <a:spcAft>
                <a:spcPts val="0"/>
              </a:spcAft>
              <a:buNone/>
            </a:pPr>
            <a:r>
              <a:rPr lang="en-GB" sz="4400" b="0" i="0" u="none" strike="noStrike" cap="none">
                <a:solidFill>
                  <a:srgbClr val="FFFFFF"/>
                </a:solidFill>
                <a:latin typeface="Montserrat"/>
                <a:ea typeface="Montserrat"/>
                <a:cs typeface="Montserrat"/>
                <a:sym typeface="Montserrat"/>
              </a:rPr>
              <a:t>Dr Theodore Hanein</a:t>
            </a:r>
            <a:endParaRPr/>
          </a:p>
        </p:txBody>
      </p:sp>
      <p:sp>
        <p:nvSpPr>
          <p:cNvPr id="99" name="Google Shape;99;p1"/>
          <p:cNvSpPr txBox="1"/>
          <p:nvPr/>
        </p:nvSpPr>
        <p:spPr>
          <a:xfrm>
            <a:off x="609600" y="3437013"/>
            <a:ext cx="8314493" cy="135421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400" b="1" i="0" u="none" strike="noStrike" cap="none">
                <a:solidFill>
                  <a:schemeClr val="lt1"/>
                </a:solidFill>
                <a:latin typeface="Montserrat"/>
                <a:ea typeface="Montserrat"/>
                <a:cs typeface="Montserrat"/>
                <a:sym typeface="Montserrat"/>
              </a:rPr>
              <a:t>MATERIALS SCIENCE AND PROCESS ENGINEERING </a:t>
            </a:r>
            <a:endParaRPr sz="4400" b="1">
              <a:solidFill>
                <a:schemeClr val="lt1"/>
              </a:solidFill>
              <a:latin typeface="Montserrat ExtraBold"/>
              <a:ea typeface="Montserrat ExtraBold"/>
              <a:cs typeface="Montserrat ExtraBold"/>
              <a:sym typeface="Montserrat ExtraBold"/>
            </a:endParaRPr>
          </a:p>
        </p:txBody>
      </p:sp>
      <p:sp>
        <p:nvSpPr>
          <p:cNvPr id="100" name="Google Shape;100;p1"/>
          <p:cNvSpPr txBox="1"/>
          <p:nvPr/>
        </p:nvSpPr>
        <p:spPr>
          <a:xfrm>
            <a:off x="734712" y="8105303"/>
            <a:ext cx="1988874" cy="322693"/>
          </a:xfrm>
          <a:prstGeom prst="rect">
            <a:avLst/>
          </a:prstGeom>
          <a:noFill/>
          <a:ln>
            <a:noFill/>
          </a:ln>
        </p:spPr>
        <p:txBody>
          <a:bodyPr spcFirstLastPara="1" wrap="square" lIns="0" tIns="0" rIns="0" bIns="0" anchor="t" anchorCtr="0">
            <a:spAutoFit/>
          </a:bodyPr>
          <a:lstStyle/>
          <a:p>
            <a:pPr marL="0" marR="0" lvl="0" indent="0" algn="l" rtl="0">
              <a:lnSpc>
                <a:spcPct val="124011"/>
              </a:lnSpc>
              <a:spcBef>
                <a:spcPts val="0"/>
              </a:spcBef>
              <a:spcAft>
                <a:spcPts val="0"/>
              </a:spcAft>
              <a:buNone/>
            </a:pPr>
            <a:r>
              <a:rPr lang="en-GB" sz="2099" b="1">
                <a:solidFill>
                  <a:srgbClr val="FFFFFF"/>
                </a:solidFill>
                <a:latin typeface="Montserrat"/>
                <a:ea typeface="Montserrat"/>
                <a:cs typeface="Montserrat"/>
                <a:sym typeface="Montserrat"/>
              </a:rPr>
              <a:t>GET STARTED</a:t>
            </a:r>
            <a:endParaRPr/>
          </a:p>
        </p:txBody>
      </p:sp>
      <p:sp>
        <p:nvSpPr>
          <p:cNvPr id="101" name="Google Shape;101;p1"/>
          <p:cNvSpPr txBox="1"/>
          <p:nvPr/>
        </p:nvSpPr>
        <p:spPr>
          <a:xfrm>
            <a:off x="7627703" y="-952826"/>
            <a:ext cx="3884236"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b="0" i="0" u="none" strike="noStrike">
              <a:solidFill>
                <a:srgbClr val="000000"/>
              </a:solidFill>
              <a:latin typeface="Arial"/>
              <a:ea typeface="Arial"/>
              <a:cs typeface="Arial"/>
              <a:sym typeface="Arial"/>
            </a:endParaRPr>
          </a:p>
          <a:p>
            <a:pPr marL="0" marR="0" lvl="0" indent="0" algn="l" rtl="0">
              <a:spcBef>
                <a:spcPts val="0"/>
              </a:spcBef>
              <a:spcAft>
                <a:spcPts val="0"/>
              </a:spcAft>
              <a:buNone/>
            </a:pPr>
            <a:endParaRPr sz="3600" b="0" i="0" u="none" strike="noStrike">
              <a:solidFill>
                <a:schemeClr val="dk1"/>
              </a:solidFill>
              <a:latin typeface="Arial"/>
              <a:ea typeface="Arial"/>
              <a:cs typeface="Arial"/>
              <a:sym typeface="Arial"/>
            </a:endParaRPr>
          </a:p>
          <a:p>
            <a:pPr marL="0" marR="0" lvl="0" indent="0" algn="r" rtl="0">
              <a:spcBef>
                <a:spcPts val="0"/>
              </a:spcBef>
              <a:spcAft>
                <a:spcPts val="0"/>
              </a:spcAft>
              <a:buNone/>
            </a:pPr>
            <a:r>
              <a:rPr lang="en-GB" sz="1200" b="0" i="0" u="none" strike="noStrike">
                <a:solidFill>
                  <a:schemeClr val="lt1"/>
                </a:solidFill>
                <a:latin typeface="Montserrat"/>
                <a:ea typeface="Montserrat"/>
                <a:cs typeface="Montserrat"/>
                <a:sym typeface="Montserrat"/>
              </a:rPr>
              <a:t> </a:t>
            </a:r>
            <a:r>
              <a:rPr lang="en-GB" sz="1200" b="0" i="1" u="none" strike="noStrike">
                <a:solidFill>
                  <a:schemeClr val="lt1"/>
                </a:solidFill>
                <a:latin typeface="Montserrat"/>
                <a:ea typeface="Montserrat"/>
                <a:cs typeface="Montserrat"/>
                <a:sym typeface="Montserrat"/>
              </a:rPr>
              <a:t>Banana Republic images/shutterstock.com</a:t>
            </a:r>
            <a:endParaRPr sz="1200">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10"/>
          <p:cNvPicPr preferRelativeResize="0"/>
          <p:nvPr/>
        </p:nvPicPr>
        <p:blipFill rotWithShape="1">
          <a:blip r:embed="rId3">
            <a:alphaModFix/>
          </a:blip>
          <a:srcRect/>
          <a:stretch/>
        </p:blipFill>
        <p:spPr>
          <a:xfrm>
            <a:off x="2049366" y="1"/>
            <a:ext cx="16467233" cy="10287000"/>
          </a:xfrm>
          <a:prstGeom prst="rect">
            <a:avLst/>
          </a:prstGeom>
          <a:noFill/>
          <a:ln>
            <a:noFill/>
          </a:ln>
        </p:spPr>
      </p:pic>
      <p:sp>
        <p:nvSpPr>
          <p:cNvPr id="206" name="Google Shape;206;p10"/>
          <p:cNvSpPr/>
          <p:nvPr/>
        </p:nvSpPr>
        <p:spPr>
          <a:xfrm>
            <a:off x="1083284" y="2611457"/>
            <a:ext cx="11227525" cy="6113444"/>
          </a:xfrm>
          <a:custGeom>
            <a:avLst/>
            <a:gdLst/>
            <a:ahLst/>
            <a:cxnLst/>
            <a:rect l="l" t="t" r="r" b="b"/>
            <a:pathLst>
              <a:path w="7846638" h="4409338" extrusionOk="0">
                <a:moveTo>
                  <a:pt x="7722178" y="4409338"/>
                </a:moveTo>
                <a:lnTo>
                  <a:pt x="124460" y="4409338"/>
                </a:lnTo>
                <a:cubicBezTo>
                  <a:pt x="55880" y="4409338"/>
                  <a:pt x="0" y="4353458"/>
                  <a:pt x="0" y="4284878"/>
                </a:cubicBezTo>
                <a:lnTo>
                  <a:pt x="0" y="124460"/>
                </a:lnTo>
                <a:cubicBezTo>
                  <a:pt x="0" y="55880"/>
                  <a:pt x="55880" y="0"/>
                  <a:pt x="124460" y="0"/>
                </a:cubicBezTo>
                <a:lnTo>
                  <a:pt x="7722178" y="0"/>
                </a:lnTo>
                <a:cubicBezTo>
                  <a:pt x="7790759" y="0"/>
                  <a:pt x="7846638" y="55880"/>
                  <a:pt x="7846638" y="124460"/>
                </a:cubicBezTo>
                <a:lnTo>
                  <a:pt x="7846638" y="4284878"/>
                </a:lnTo>
                <a:cubicBezTo>
                  <a:pt x="7846638" y="4353458"/>
                  <a:pt x="7790759" y="4409338"/>
                  <a:pt x="7722178" y="4409338"/>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0"/>
          <p:cNvSpPr/>
          <p:nvPr/>
        </p:nvSpPr>
        <p:spPr>
          <a:xfrm rot="-5400000">
            <a:off x="10881926" y="2652326"/>
            <a:ext cx="10287000" cy="4982350"/>
          </a:xfrm>
          <a:custGeom>
            <a:avLst/>
            <a:gdLst/>
            <a:ahLst/>
            <a:cxnLst/>
            <a:rect l="l" t="t" r="r" b="b"/>
            <a:pathLst>
              <a:path w="3130550" h="1460500" extrusionOk="0">
                <a:moveTo>
                  <a:pt x="0" y="1123950"/>
                </a:moveTo>
                <a:lnTo>
                  <a:pt x="0" y="1460500"/>
                </a:lnTo>
                <a:lnTo>
                  <a:pt x="3130550" y="1460500"/>
                </a:lnTo>
                <a:lnTo>
                  <a:pt x="3130550" y="0"/>
                </a:lnTo>
                <a:close/>
              </a:path>
            </a:pathLst>
          </a:custGeom>
          <a:solidFill>
            <a:srgbClr val="7500FF"/>
          </a:solidFill>
          <a:ln>
            <a:noFill/>
          </a:ln>
        </p:spPr>
      </p:sp>
      <p:sp>
        <p:nvSpPr>
          <p:cNvPr id="208" name="Google Shape;208;p10"/>
          <p:cNvSpPr/>
          <p:nvPr/>
        </p:nvSpPr>
        <p:spPr>
          <a:xfrm rot="5400000">
            <a:off x="-937583" y="937583"/>
            <a:ext cx="10287000" cy="8411834"/>
          </a:xfrm>
          <a:custGeom>
            <a:avLst/>
            <a:gdLst/>
            <a:ahLst/>
            <a:cxnLst/>
            <a:rect l="l" t="t" r="r" b="b"/>
            <a:pathLst>
              <a:path w="3130550" h="2559898" extrusionOk="0">
                <a:moveTo>
                  <a:pt x="0" y="1123950"/>
                </a:moveTo>
                <a:lnTo>
                  <a:pt x="0" y="2559898"/>
                </a:lnTo>
                <a:lnTo>
                  <a:pt x="3130550" y="2559898"/>
                </a:lnTo>
                <a:lnTo>
                  <a:pt x="3130550" y="0"/>
                </a:lnTo>
                <a:close/>
              </a:path>
            </a:pathLst>
          </a:custGeom>
          <a:solidFill>
            <a:srgbClr val="7500FF"/>
          </a:solidFill>
          <a:ln>
            <a:noFill/>
          </a:ln>
        </p:spPr>
      </p:sp>
      <p:sp>
        <p:nvSpPr>
          <p:cNvPr id="209" name="Google Shape;209;p10"/>
          <p:cNvSpPr/>
          <p:nvPr/>
        </p:nvSpPr>
        <p:spPr>
          <a:xfrm>
            <a:off x="1028700" y="2896956"/>
            <a:ext cx="10918451" cy="5446944"/>
          </a:xfrm>
          <a:custGeom>
            <a:avLst/>
            <a:gdLst/>
            <a:ahLst/>
            <a:cxnLst/>
            <a:rect l="l" t="t" r="r" b="b"/>
            <a:pathLst>
              <a:path w="7630634" h="3996966" extrusionOk="0">
                <a:moveTo>
                  <a:pt x="7506174" y="3996966"/>
                </a:moveTo>
                <a:lnTo>
                  <a:pt x="124460" y="3996966"/>
                </a:lnTo>
                <a:cubicBezTo>
                  <a:pt x="55880" y="3996966"/>
                  <a:pt x="0" y="3941087"/>
                  <a:pt x="0" y="3872506"/>
                </a:cubicBezTo>
                <a:lnTo>
                  <a:pt x="0" y="124460"/>
                </a:lnTo>
                <a:cubicBezTo>
                  <a:pt x="0" y="55880"/>
                  <a:pt x="55880" y="0"/>
                  <a:pt x="124460" y="0"/>
                </a:cubicBezTo>
                <a:lnTo>
                  <a:pt x="7506174" y="0"/>
                </a:lnTo>
                <a:cubicBezTo>
                  <a:pt x="7574754" y="0"/>
                  <a:pt x="7630634" y="55880"/>
                  <a:pt x="7630634" y="124460"/>
                </a:cubicBezTo>
                <a:lnTo>
                  <a:pt x="7630634" y="3872507"/>
                </a:lnTo>
                <a:cubicBezTo>
                  <a:pt x="7630634" y="3941087"/>
                  <a:pt x="7574754" y="3996966"/>
                  <a:pt x="7506174" y="39969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0" name="Google Shape;210;p10"/>
          <p:cNvPicPr preferRelativeResize="0"/>
          <p:nvPr/>
        </p:nvPicPr>
        <p:blipFill rotWithShape="1">
          <a:blip r:embed="rId4">
            <a:alphaModFix/>
          </a:blip>
          <a:srcRect/>
          <a:stretch/>
        </p:blipFill>
        <p:spPr>
          <a:xfrm rot="-5400000">
            <a:off x="13953747" y="621291"/>
            <a:ext cx="699726" cy="814819"/>
          </a:xfrm>
          <a:prstGeom prst="rect">
            <a:avLst/>
          </a:prstGeom>
          <a:noFill/>
          <a:ln>
            <a:noFill/>
          </a:ln>
        </p:spPr>
      </p:pic>
      <p:sp>
        <p:nvSpPr>
          <p:cNvPr id="211" name="Google Shape;211;p10"/>
          <p:cNvSpPr/>
          <p:nvPr/>
        </p:nvSpPr>
        <p:spPr>
          <a:xfrm rot="5400000">
            <a:off x="3597358" y="-2845860"/>
            <a:ext cx="1480331" cy="8675048"/>
          </a:xfrm>
          <a:custGeom>
            <a:avLst/>
            <a:gdLst/>
            <a:ahLst/>
            <a:cxnLst/>
            <a:rect l="l" t="t" r="r" b="b"/>
            <a:pathLst>
              <a:path w="3130550" h="18248691" extrusionOk="0">
                <a:moveTo>
                  <a:pt x="0" y="1123950"/>
                </a:moveTo>
                <a:lnTo>
                  <a:pt x="0" y="18248691"/>
                </a:lnTo>
                <a:lnTo>
                  <a:pt x="3130550" y="18248691"/>
                </a:lnTo>
                <a:lnTo>
                  <a:pt x="3130550" y="0"/>
                </a:lnTo>
                <a:close/>
              </a:path>
            </a:pathLst>
          </a:custGeom>
          <a:solidFill>
            <a:srgbClr val="FFC900"/>
          </a:solidFill>
          <a:ln>
            <a:noFill/>
          </a:ln>
        </p:spPr>
      </p:sp>
      <p:sp>
        <p:nvSpPr>
          <p:cNvPr id="212" name="Google Shape;212;p10"/>
          <p:cNvSpPr/>
          <p:nvPr/>
        </p:nvSpPr>
        <p:spPr>
          <a:xfrm>
            <a:off x="1295400" y="3238500"/>
            <a:ext cx="10313826" cy="4800600"/>
          </a:xfrm>
          <a:custGeom>
            <a:avLst/>
            <a:gdLst/>
            <a:ahLst/>
            <a:cxnLst/>
            <a:rect l="l" t="t" r="r" b="b"/>
            <a:pathLst>
              <a:path w="7208077" h="3623869" extrusionOk="0">
                <a:moveTo>
                  <a:pt x="7083616" y="3623869"/>
                </a:moveTo>
                <a:lnTo>
                  <a:pt x="124460" y="3623869"/>
                </a:lnTo>
                <a:cubicBezTo>
                  <a:pt x="55880" y="3623869"/>
                  <a:pt x="0" y="3567988"/>
                  <a:pt x="0" y="3499408"/>
                </a:cubicBezTo>
                <a:lnTo>
                  <a:pt x="0" y="124460"/>
                </a:lnTo>
                <a:cubicBezTo>
                  <a:pt x="0" y="55880"/>
                  <a:pt x="55880" y="0"/>
                  <a:pt x="124460" y="0"/>
                </a:cubicBezTo>
                <a:lnTo>
                  <a:pt x="7083617" y="0"/>
                </a:lnTo>
                <a:cubicBezTo>
                  <a:pt x="7152197" y="0"/>
                  <a:pt x="7208077" y="55880"/>
                  <a:pt x="7208077" y="124460"/>
                </a:cubicBezTo>
                <a:lnTo>
                  <a:pt x="7208077" y="3499408"/>
                </a:lnTo>
                <a:cubicBezTo>
                  <a:pt x="7208077" y="3567989"/>
                  <a:pt x="7152197" y="3623869"/>
                  <a:pt x="7083617" y="3623869"/>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0"/>
          <p:cNvSpPr txBox="1"/>
          <p:nvPr/>
        </p:nvSpPr>
        <p:spPr>
          <a:xfrm>
            <a:off x="783872" y="1030907"/>
            <a:ext cx="6844089" cy="98292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899" b="1">
                <a:solidFill>
                  <a:srgbClr val="595959"/>
                </a:solidFill>
                <a:latin typeface="Montserrat"/>
                <a:ea typeface="Montserrat"/>
                <a:cs typeface="Montserrat"/>
                <a:sym typeface="Montserrat"/>
              </a:rPr>
              <a:t>Talking </a:t>
            </a:r>
            <a:r>
              <a:rPr lang="en-GB" sz="6899" b="1">
                <a:solidFill>
                  <a:srgbClr val="595959"/>
                </a:solidFill>
                <a:latin typeface="Montserrat ExtraBold"/>
                <a:ea typeface="Montserrat ExtraBold"/>
                <a:cs typeface="Montserrat ExtraBold"/>
                <a:sym typeface="Montserrat ExtraBold"/>
              </a:rPr>
              <a:t>points</a:t>
            </a:r>
            <a:endParaRPr/>
          </a:p>
        </p:txBody>
      </p:sp>
      <p:sp>
        <p:nvSpPr>
          <p:cNvPr id="214" name="Google Shape;214;p10"/>
          <p:cNvSpPr txBox="1"/>
          <p:nvPr/>
        </p:nvSpPr>
        <p:spPr>
          <a:xfrm>
            <a:off x="1028700" y="9315775"/>
            <a:ext cx="4979916" cy="28469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1700">
                <a:solidFill>
                  <a:srgbClr val="FFFFFF"/>
                </a:solidFill>
                <a:latin typeface="Montserrat SemiBold"/>
                <a:ea typeface="Montserrat SemiBold"/>
                <a:cs typeface="Montserrat SemiBold"/>
                <a:sym typeface="Montserrat SemiBold"/>
              </a:rPr>
              <a:t>10       </a:t>
            </a:r>
            <a:r>
              <a:rPr lang="en-GB" sz="1700" b="1">
                <a:solidFill>
                  <a:srgbClr val="FFFFFF"/>
                </a:solidFill>
                <a:latin typeface="Montserrat"/>
                <a:ea typeface="Montserrat"/>
                <a:cs typeface="Montserrat"/>
                <a:sym typeface="Montserrat"/>
              </a:rPr>
              <a:t>futurumcareers.com</a:t>
            </a:r>
            <a:endParaRPr/>
          </a:p>
        </p:txBody>
      </p:sp>
      <p:sp>
        <p:nvSpPr>
          <p:cNvPr id="215" name="Google Shape;215;p10"/>
          <p:cNvSpPr txBox="1"/>
          <p:nvPr/>
        </p:nvSpPr>
        <p:spPr>
          <a:xfrm>
            <a:off x="1565932" y="3625568"/>
            <a:ext cx="9864067" cy="4126386"/>
          </a:xfrm>
          <a:prstGeom prst="rect">
            <a:avLst/>
          </a:prstGeom>
          <a:noFill/>
          <a:ln>
            <a:noFill/>
          </a:ln>
        </p:spPr>
        <p:txBody>
          <a:bodyPr spcFirstLastPara="1" wrap="square" lIns="0" tIns="0" rIns="0" bIns="0" anchor="t" anchorCtr="0">
            <a:spAutoFit/>
          </a:bodyPr>
          <a:lstStyle/>
          <a:p>
            <a:pPr marL="457200" marR="0" lvl="0" indent="-457200" algn="l" rtl="0">
              <a:lnSpc>
                <a:spcPct val="120000"/>
              </a:lnSpc>
              <a:spcBef>
                <a:spcPts val="0"/>
              </a:spcBef>
              <a:spcAft>
                <a:spcPts val="0"/>
              </a:spcAft>
              <a:buClr>
                <a:srgbClr val="595959"/>
              </a:buClr>
              <a:buSzPts val="2400"/>
              <a:buFont typeface="Calibri"/>
              <a:buAutoNum type="arabicPeriod"/>
            </a:pPr>
            <a:r>
              <a:rPr lang="en-GB" sz="2400">
                <a:solidFill>
                  <a:srgbClr val="595959"/>
                </a:solidFill>
                <a:latin typeface="Montserrat"/>
                <a:ea typeface="Montserrat"/>
                <a:cs typeface="Montserrat"/>
                <a:sym typeface="Montserrat"/>
              </a:rPr>
              <a:t>What is the current demand for cement, globally?</a:t>
            </a:r>
            <a:endParaRPr/>
          </a:p>
          <a:p>
            <a:pPr marL="457200" marR="0" lvl="0" indent="-457200" algn="l" rtl="0">
              <a:lnSpc>
                <a:spcPct val="120000"/>
              </a:lnSpc>
              <a:spcBef>
                <a:spcPts val="1200"/>
              </a:spcBef>
              <a:spcAft>
                <a:spcPts val="0"/>
              </a:spcAft>
              <a:buClr>
                <a:srgbClr val="595959"/>
              </a:buClr>
              <a:buSzPts val="2400"/>
              <a:buFont typeface="Calibri"/>
              <a:buAutoNum type="arabicPeriod"/>
            </a:pPr>
            <a:r>
              <a:rPr lang="en-GB" sz="2400">
                <a:solidFill>
                  <a:srgbClr val="595959"/>
                </a:solidFill>
                <a:latin typeface="Montserrat"/>
                <a:ea typeface="Montserrat"/>
                <a:cs typeface="Montserrat"/>
                <a:sym typeface="Montserrat"/>
              </a:rPr>
              <a:t>What target is the UK cement industry working towards for 2050?</a:t>
            </a:r>
            <a:endParaRPr/>
          </a:p>
          <a:p>
            <a:pPr marL="457200" marR="0" lvl="0" indent="-457200" algn="l" rtl="0">
              <a:lnSpc>
                <a:spcPct val="120000"/>
              </a:lnSpc>
              <a:spcBef>
                <a:spcPts val="1200"/>
              </a:spcBef>
              <a:spcAft>
                <a:spcPts val="0"/>
              </a:spcAft>
              <a:buClr>
                <a:srgbClr val="595959"/>
              </a:buClr>
              <a:buSzPts val="2400"/>
              <a:buFont typeface="Calibri"/>
              <a:buAutoNum type="arabicPeriod"/>
            </a:pPr>
            <a:r>
              <a:rPr lang="en-GB" sz="2400">
                <a:solidFill>
                  <a:srgbClr val="595959"/>
                </a:solidFill>
                <a:latin typeface="Montserrat"/>
                <a:ea typeface="Montserrat"/>
                <a:cs typeface="Montserrat"/>
                <a:sym typeface="Montserrat"/>
              </a:rPr>
              <a:t>What is problematic about the chemical reaction required to make Portland cement? </a:t>
            </a:r>
            <a:endParaRPr/>
          </a:p>
          <a:p>
            <a:pPr marL="457200" marR="0" lvl="0" indent="-457200" algn="l" rtl="0">
              <a:lnSpc>
                <a:spcPct val="120000"/>
              </a:lnSpc>
              <a:spcBef>
                <a:spcPts val="1200"/>
              </a:spcBef>
              <a:spcAft>
                <a:spcPts val="0"/>
              </a:spcAft>
              <a:buClr>
                <a:srgbClr val="595959"/>
              </a:buClr>
              <a:buSzPts val="2400"/>
              <a:buFont typeface="Calibri"/>
              <a:buAutoNum type="arabicPeriod"/>
            </a:pPr>
            <a:r>
              <a:rPr lang="en-GB" sz="2400">
                <a:solidFill>
                  <a:srgbClr val="595959"/>
                </a:solidFill>
                <a:latin typeface="Montserrat"/>
                <a:ea typeface="Montserrat"/>
                <a:cs typeface="Montserrat"/>
                <a:sym typeface="Montserrat"/>
              </a:rPr>
              <a:t>What is Theo’s FeRICH project aiming to do?</a:t>
            </a:r>
            <a:endParaRPr/>
          </a:p>
          <a:p>
            <a:pPr marL="457200" marR="0" lvl="0" indent="-457200" algn="l" rtl="0">
              <a:lnSpc>
                <a:spcPct val="120000"/>
              </a:lnSpc>
              <a:spcBef>
                <a:spcPts val="1200"/>
              </a:spcBef>
              <a:spcAft>
                <a:spcPts val="0"/>
              </a:spcAft>
              <a:buClr>
                <a:srgbClr val="595959"/>
              </a:buClr>
              <a:buSzPts val="2400"/>
              <a:buFont typeface="Calibri"/>
              <a:buAutoNum type="arabicPeriod"/>
            </a:pPr>
            <a:r>
              <a:rPr lang="en-GB" sz="2400">
                <a:solidFill>
                  <a:srgbClr val="595959"/>
                </a:solidFill>
                <a:latin typeface="Montserrat"/>
                <a:ea typeface="Montserrat"/>
                <a:cs typeface="Montserrat"/>
                <a:sym typeface="Montserrat"/>
              </a:rPr>
              <a:t>How could Theo’s work contribute to the UK’s ‘circular economy’?</a:t>
            </a:r>
            <a:endParaRPr/>
          </a:p>
        </p:txBody>
      </p:sp>
      <p:sp>
        <p:nvSpPr>
          <p:cNvPr id="216" name="Google Shape;216;p10"/>
          <p:cNvSpPr txBox="1"/>
          <p:nvPr/>
        </p:nvSpPr>
        <p:spPr>
          <a:xfrm>
            <a:off x="7627703" y="-952826"/>
            <a:ext cx="3884236"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b="0" i="0" u="none" strike="noStrike">
              <a:solidFill>
                <a:srgbClr val="000000"/>
              </a:solidFill>
              <a:latin typeface="Arial"/>
              <a:ea typeface="Arial"/>
              <a:cs typeface="Arial"/>
              <a:sym typeface="Arial"/>
            </a:endParaRPr>
          </a:p>
          <a:p>
            <a:pPr marL="0" marR="0" lvl="0" indent="0" algn="l" rtl="0">
              <a:spcBef>
                <a:spcPts val="0"/>
              </a:spcBef>
              <a:spcAft>
                <a:spcPts val="0"/>
              </a:spcAft>
              <a:buNone/>
            </a:pPr>
            <a:endParaRPr sz="3600" b="0" i="0" u="none" strike="noStrike">
              <a:solidFill>
                <a:schemeClr val="dk1"/>
              </a:solidFill>
              <a:latin typeface="Arial"/>
              <a:ea typeface="Arial"/>
              <a:cs typeface="Arial"/>
              <a:sym typeface="Arial"/>
            </a:endParaRPr>
          </a:p>
          <a:p>
            <a:pPr marL="0" marR="0" lvl="0" indent="0" algn="r" rtl="0">
              <a:spcBef>
                <a:spcPts val="0"/>
              </a:spcBef>
              <a:spcAft>
                <a:spcPts val="0"/>
              </a:spcAft>
              <a:buNone/>
            </a:pPr>
            <a:r>
              <a:rPr lang="en-GB" sz="1200" b="0" i="0" u="none" strike="noStrike">
                <a:solidFill>
                  <a:schemeClr val="lt1"/>
                </a:solidFill>
                <a:latin typeface="Montserrat"/>
                <a:ea typeface="Montserrat"/>
                <a:cs typeface="Montserrat"/>
                <a:sym typeface="Montserrat"/>
              </a:rPr>
              <a:t> </a:t>
            </a:r>
            <a:r>
              <a:rPr lang="en-GB" sz="1200" b="0" i="1" u="none" strike="noStrike">
                <a:solidFill>
                  <a:schemeClr val="lt1"/>
                </a:solidFill>
                <a:latin typeface="Montserrat"/>
                <a:ea typeface="Montserrat"/>
                <a:cs typeface="Montserrat"/>
                <a:sym typeface="Montserrat"/>
              </a:rPr>
              <a:t>Banana Republic images/shutterstock.com</a:t>
            </a:r>
            <a:endParaRPr sz="1200">
              <a:solidFill>
                <a:schemeClr val="lt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Effect transition="in" filter="fade">
                                      <p:cBhvr>
                                        <p:cTn id="7" dur="1000"/>
                                        <p:tgtEl>
                                          <p:spTgt spid="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1" end="1"/>
                                            </p:txEl>
                                          </p:spTgt>
                                        </p:tgtEl>
                                        <p:attrNameLst>
                                          <p:attrName>style.visibility</p:attrName>
                                        </p:attrNameLst>
                                      </p:cBhvr>
                                      <p:to>
                                        <p:strVal val="visible"/>
                                      </p:to>
                                    </p:set>
                                    <p:animEffect transition="in" filter="fade">
                                      <p:cBhvr>
                                        <p:cTn id="12" dur="1000"/>
                                        <p:tgtEl>
                                          <p:spTgt spid="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xEl>
                                              <p:pRg st="2" end="2"/>
                                            </p:txEl>
                                          </p:spTgt>
                                        </p:tgtEl>
                                        <p:attrNameLst>
                                          <p:attrName>style.visibility</p:attrName>
                                        </p:attrNameLst>
                                      </p:cBhvr>
                                      <p:to>
                                        <p:strVal val="visible"/>
                                      </p:to>
                                    </p:set>
                                    <p:animEffect transition="in" filter="fade">
                                      <p:cBhvr>
                                        <p:cTn id="17" dur="1000"/>
                                        <p:tgtEl>
                                          <p:spTgt spid="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xEl>
                                              <p:pRg st="3" end="3"/>
                                            </p:txEl>
                                          </p:spTgt>
                                        </p:tgtEl>
                                        <p:attrNameLst>
                                          <p:attrName>style.visibility</p:attrName>
                                        </p:attrNameLst>
                                      </p:cBhvr>
                                      <p:to>
                                        <p:strVal val="visible"/>
                                      </p:to>
                                    </p:set>
                                    <p:animEffect transition="in" filter="fade">
                                      <p:cBhvr>
                                        <p:cTn id="22" dur="1000"/>
                                        <p:tgtEl>
                                          <p:spTgt spid="2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5">
                                            <p:txEl>
                                              <p:pRg st="4" end="4"/>
                                            </p:txEl>
                                          </p:spTgt>
                                        </p:tgtEl>
                                        <p:attrNameLst>
                                          <p:attrName>style.visibility</p:attrName>
                                        </p:attrNameLst>
                                      </p:cBhvr>
                                      <p:to>
                                        <p:strVal val="visible"/>
                                      </p:to>
                                    </p:set>
                                    <p:animEffect transition="in" filter="fade">
                                      <p:cBhvr>
                                        <p:cTn id="27" dur="1000"/>
                                        <p:tgtEl>
                                          <p:spTgt spid="2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1" descr="A picture containing person, outdoor, ground&#10;&#10;Description automatically generated"/>
          <p:cNvPicPr preferRelativeResize="0"/>
          <p:nvPr/>
        </p:nvPicPr>
        <p:blipFill rotWithShape="1">
          <a:blip r:embed="rId3">
            <a:alphaModFix/>
          </a:blip>
          <a:srcRect l="2237" t="-315" r="12507" b="314"/>
          <a:stretch/>
        </p:blipFill>
        <p:spPr>
          <a:xfrm>
            <a:off x="5139308" y="-1"/>
            <a:ext cx="13148692" cy="10287000"/>
          </a:xfrm>
          <a:prstGeom prst="rect">
            <a:avLst/>
          </a:prstGeom>
          <a:noFill/>
          <a:ln>
            <a:noFill/>
          </a:ln>
        </p:spPr>
      </p:pic>
      <p:sp>
        <p:nvSpPr>
          <p:cNvPr id="222" name="Google Shape;222;p11"/>
          <p:cNvSpPr/>
          <p:nvPr/>
        </p:nvSpPr>
        <p:spPr>
          <a:xfrm rot="5400000">
            <a:off x="5594547" y="324840"/>
            <a:ext cx="8423706" cy="11500614"/>
          </a:xfrm>
          <a:custGeom>
            <a:avLst/>
            <a:gdLst/>
            <a:ahLst/>
            <a:cxnLst/>
            <a:rect l="l" t="t" r="r" b="b"/>
            <a:pathLst>
              <a:path w="3130550" h="4595766" extrusionOk="0">
                <a:moveTo>
                  <a:pt x="0" y="1123950"/>
                </a:moveTo>
                <a:lnTo>
                  <a:pt x="0" y="4595766"/>
                </a:lnTo>
                <a:lnTo>
                  <a:pt x="3130550" y="4595766"/>
                </a:lnTo>
                <a:lnTo>
                  <a:pt x="3130550" y="0"/>
                </a:lnTo>
                <a:close/>
              </a:path>
            </a:pathLst>
          </a:custGeom>
          <a:solidFill>
            <a:srgbClr val="7500FF"/>
          </a:solidFill>
          <a:ln>
            <a:noFill/>
          </a:ln>
        </p:spPr>
      </p:sp>
      <p:sp>
        <p:nvSpPr>
          <p:cNvPr id="223" name="Google Shape;223;p11"/>
          <p:cNvSpPr/>
          <p:nvPr/>
        </p:nvSpPr>
        <p:spPr>
          <a:xfrm rot="5400000">
            <a:off x="2590800" y="-2590800"/>
            <a:ext cx="10287000" cy="15468602"/>
          </a:xfrm>
          <a:custGeom>
            <a:avLst/>
            <a:gdLst/>
            <a:ahLst/>
            <a:cxnLst/>
            <a:rect l="l" t="t" r="r" b="b"/>
            <a:pathLst>
              <a:path w="3130550" h="3677732" extrusionOk="0">
                <a:moveTo>
                  <a:pt x="0" y="1123950"/>
                </a:moveTo>
                <a:lnTo>
                  <a:pt x="0" y="3677732"/>
                </a:lnTo>
                <a:lnTo>
                  <a:pt x="3130550" y="3677732"/>
                </a:lnTo>
                <a:lnTo>
                  <a:pt x="3130550" y="0"/>
                </a:lnTo>
                <a:close/>
              </a:path>
            </a:pathLst>
          </a:custGeom>
          <a:solidFill>
            <a:srgbClr val="FFFF99"/>
          </a:solidFill>
          <a:ln>
            <a:noFill/>
          </a:ln>
        </p:spPr>
      </p:sp>
      <p:sp>
        <p:nvSpPr>
          <p:cNvPr id="224" name="Google Shape;224;p11"/>
          <p:cNvSpPr txBox="1"/>
          <p:nvPr/>
        </p:nvSpPr>
        <p:spPr>
          <a:xfrm>
            <a:off x="658702" y="558829"/>
            <a:ext cx="9628298" cy="135421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400" b="1" u="none" strike="noStrike">
                <a:solidFill>
                  <a:srgbClr val="595959"/>
                </a:solidFill>
                <a:latin typeface="Montserrat"/>
                <a:ea typeface="Montserrat"/>
                <a:cs typeface="Montserrat"/>
                <a:sym typeface="Montserrat"/>
              </a:rPr>
              <a:t>About materials </a:t>
            </a:r>
            <a:r>
              <a:rPr lang="en-GB" sz="4400" b="1">
                <a:solidFill>
                  <a:srgbClr val="595959"/>
                </a:solidFill>
                <a:latin typeface="Montserrat"/>
                <a:ea typeface="Montserrat"/>
                <a:cs typeface="Montserrat"/>
                <a:sym typeface="Montserrat"/>
              </a:rPr>
              <a:t>s</a:t>
            </a:r>
            <a:r>
              <a:rPr lang="en-GB" sz="4400" b="1" u="none" strike="noStrike">
                <a:solidFill>
                  <a:srgbClr val="595959"/>
                </a:solidFill>
                <a:latin typeface="Montserrat"/>
                <a:ea typeface="Montserrat"/>
                <a:cs typeface="Montserrat"/>
                <a:sym typeface="Montserrat"/>
              </a:rPr>
              <a:t>cience and process </a:t>
            </a:r>
            <a:r>
              <a:rPr lang="en-GB" sz="4400" b="1">
                <a:solidFill>
                  <a:srgbClr val="595959"/>
                </a:solidFill>
                <a:latin typeface="Montserrat"/>
                <a:ea typeface="Montserrat"/>
                <a:cs typeface="Montserrat"/>
                <a:sym typeface="Montserrat"/>
              </a:rPr>
              <a:t>e</a:t>
            </a:r>
            <a:r>
              <a:rPr lang="en-GB" sz="4400" b="1" u="none" strike="noStrike">
                <a:solidFill>
                  <a:srgbClr val="595959"/>
                </a:solidFill>
                <a:latin typeface="Montserrat"/>
                <a:ea typeface="Montserrat"/>
                <a:cs typeface="Montserrat"/>
                <a:sym typeface="Montserrat"/>
              </a:rPr>
              <a:t>ngineering</a:t>
            </a:r>
            <a:endParaRPr sz="4400" b="1">
              <a:solidFill>
                <a:srgbClr val="595959"/>
              </a:solidFill>
              <a:latin typeface="Montserrat"/>
              <a:ea typeface="Montserrat"/>
              <a:cs typeface="Montserrat"/>
              <a:sym typeface="Montserrat"/>
            </a:endParaRPr>
          </a:p>
        </p:txBody>
      </p:sp>
      <p:sp>
        <p:nvSpPr>
          <p:cNvPr id="225" name="Google Shape;225;p11"/>
          <p:cNvSpPr txBox="1"/>
          <p:nvPr/>
        </p:nvSpPr>
        <p:spPr>
          <a:xfrm>
            <a:off x="658702" y="9251430"/>
            <a:ext cx="4979916" cy="28469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1700">
                <a:solidFill>
                  <a:srgbClr val="595959"/>
                </a:solidFill>
                <a:latin typeface="Montserrat SemiBold"/>
                <a:ea typeface="Montserrat SemiBold"/>
                <a:cs typeface="Montserrat SemiBold"/>
                <a:sym typeface="Montserrat SemiBold"/>
              </a:rPr>
              <a:t>11       </a:t>
            </a:r>
            <a:r>
              <a:rPr lang="en-GB" sz="1700" b="1">
                <a:solidFill>
                  <a:srgbClr val="595959"/>
                </a:solidFill>
                <a:latin typeface="Montserrat"/>
                <a:ea typeface="Montserrat"/>
                <a:cs typeface="Montserrat"/>
                <a:sym typeface="Montserrat"/>
              </a:rPr>
              <a:t>futurumcareers.com</a:t>
            </a:r>
            <a:endParaRPr/>
          </a:p>
        </p:txBody>
      </p:sp>
      <p:sp>
        <p:nvSpPr>
          <p:cNvPr id="226" name="Google Shape;226;p11"/>
          <p:cNvSpPr txBox="1"/>
          <p:nvPr/>
        </p:nvSpPr>
        <p:spPr>
          <a:xfrm>
            <a:off x="643955" y="7620464"/>
            <a:ext cx="10328846" cy="40844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endParaRPr sz="2400">
              <a:solidFill>
                <a:srgbClr val="595959"/>
              </a:solidFill>
              <a:latin typeface="Montserrat"/>
              <a:ea typeface="Montserrat"/>
              <a:cs typeface="Montserrat"/>
              <a:sym typeface="Montserrat"/>
            </a:endParaRPr>
          </a:p>
        </p:txBody>
      </p:sp>
      <p:sp>
        <p:nvSpPr>
          <p:cNvPr id="227" name="Google Shape;227;p11"/>
          <p:cNvSpPr txBox="1"/>
          <p:nvPr/>
        </p:nvSpPr>
        <p:spPr>
          <a:xfrm>
            <a:off x="643955" y="2471874"/>
            <a:ext cx="11014645" cy="60016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0" i="0" u="none" strike="noStrike" dirty="0">
                <a:solidFill>
                  <a:srgbClr val="595959"/>
                </a:solidFill>
                <a:latin typeface="Montserrat"/>
                <a:ea typeface="Montserrat"/>
                <a:cs typeface="Montserrat"/>
                <a:sym typeface="Montserrat"/>
              </a:rPr>
              <a:t>The way we use the Earth’s resources needs a major overhaul to ensure a </a:t>
            </a:r>
            <a:r>
              <a:rPr lang="en-GB" sz="2400" b="0" i="0" u="none" strike="noStrike" dirty="0">
                <a:solidFill>
                  <a:srgbClr val="0066CC"/>
                </a:solidFill>
                <a:latin typeface="Montserrat"/>
                <a:ea typeface="Montserrat"/>
                <a:cs typeface="Montserrat"/>
                <a:sym typeface="Montserrat"/>
              </a:rPr>
              <a:t>sustainable</a:t>
            </a:r>
            <a:r>
              <a:rPr lang="en-GB" sz="2400" b="0" i="0" u="none" strike="noStrike" dirty="0">
                <a:solidFill>
                  <a:srgbClr val="595959"/>
                </a:solidFill>
                <a:latin typeface="Montserrat"/>
                <a:ea typeface="Montserrat"/>
                <a:cs typeface="Montserrat"/>
                <a:sym typeface="Montserrat"/>
              </a:rPr>
              <a:t> future. Investigating the chemical and thermodynamic processes behind manufacturing – and</a:t>
            </a:r>
            <a:r>
              <a:rPr lang="en-GB" sz="2400" dirty="0">
                <a:solidFill>
                  <a:srgbClr val="595959"/>
                </a:solidFill>
                <a:latin typeface="Montserrat"/>
                <a:ea typeface="Montserrat"/>
                <a:cs typeface="Montserrat"/>
                <a:sym typeface="Montserrat"/>
              </a:rPr>
              <a:t> </a:t>
            </a:r>
            <a:r>
              <a:rPr lang="en-GB" sz="2400" b="0" i="0" u="none" strike="noStrike" dirty="0">
                <a:solidFill>
                  <a:srgbClr val="595959"/>
                </a:solidFill>
                <a:latin typeface="Montserrat"/>
                <a:ea typeface="Montserrat"/>
                <a:cs typeface="Montserrat"/>
                <a:sym typeface="Montserrat"/>
              </a:rPr>
              <a:t>how to make these more </a:t>
            </a:r>
            <a:r>
              <a:rPr lang="en-GB" sz="2400" b="0" i="0" u="none" strike="noStrike" dirty="0">
                <a:solidFill>
                  <a:srgbClr val="0066CC"/>
                </a:solidFill>
                <a:latin typeface="Montserrat"/>
                <a:ea typeface="Montserrat"/>
                <a:cs typeface="Montserrat"/>
                <a:sym typeface="Montserrat"/>
              </a:rPr>
              <a:t>efficient</a:t>
            </a:r>
            <a:r>
              <a:rPr lang="en-GB" sz="2400" b="0" i="0" u="none" strike="noStrike" dirty="0">
                <a:solidFill>
                  <a:srgbClr val="595959"/>
                </a:solidFill>
                <a:latin typeface="Montserrat"/>
                <a:ea typeface="Montserrat"/>
                <a:cs typeface="Montserrat"/>
                <a:sym typeface="Montserrat"/>
              </a:rPr>
              <a:t> and </a:t>
            </a:r>
            <a:r>
              <a:rPr lang="en-GB" sz="2400" b="0" i="0" u="none" strike="noStrike" dirty="0">
                <a:solidFill>
                  <a:srgbClr val="0066CC"/>
                </a:solidFill>
                <a:latin typeface="Montserrat"/>
                <a:ea typeface="Montserrat"/>
                <a:cs typeface="Montserrat"/>
                <a:sym typeface="Montserrat"/>
              </a:rPr>
              <a:t>circular</a:t>
            </a:r>
            <a:r>
              <a:rPr lang="en-GB" sz="2400" b="0" i="0" u="none" strike="noStrike" dirty="0">
                <a:solidFill>
                  <a:srgbClr val="595959"/>
                </a:solidFill>
                <a:latin typeface="Montserrat"/>
                <a:ea typeface="Montserrat"/>
                <a:cs typeface="Montserrat"/>
                <a:sym typeface="Montserrat"/>
              </a:rPr>
              <a:t> – forms the core of Theo’s research. </a:t>
            </a:r>
            <a:endParaRPr dirty="0"/>
          </a:p>
          <a:p>
            <a:pPr marL="0" marR="0" lvl="0" indent="0" algn="l" rtl="0">
              <a:spcBef>
                <a:spcPts val="0"/>
              </a:spcBef>
              <a:spcAft>
                <a:spcPts val="0"/>
              </a:spcAft>
              <a:buNone/>
            </a:pPr>
            <a:endParaRPr sz="2400" dirty="0">
              <a:solidFill>
                <a:srgbClr val="595959"/>
              </a:solidFill>
              <a:latin typeface="Montserrat"/>
              <a:ea typeface="Montserrat"/>
              <a:cs typeface="Montserrat"/>
              <a:sym typeface="Montserrat"/>
            </a:endParaRPr>
          </a:p>
          <a:p>
            <a:pPr marL="0" marR="0" lvl="0" indent="0" algn="l" rtl="0">
              <a:spcBef>
                <a:spcPts val="0"/>
              </a:spcBef>
              <a:spcAft>
                <a:spcPts val="0"/>
              </a:spcAft>
              <a:buNone/>
            </a:pPr>
            <a:r>
              <a:rPr lang="en-GB" sz="2400" b="0" i="0" u="none" strike="noStrike" dirty="0">
                <a:solidFill>
                  <a:srgbClr val="006666"/>
                </a:solidFill>
                <a:latin typeface="Montserrat"/>
                <a:ea typeface="Montserrat"/>
                <a:cs typeface="Montserrat"/>
                <a:sym typeface="Montserrat"/>
              </a:rPr>
              <a:t>“To make any device, structure or product, you need the right materials. Materials science involves learning about what things are made of, and what properties make them behave as they do. It also involves applying this knowledge to improve these processes and properties.</a:t>
            </a:r>
            <a:endParaRPr dirty="0"/>
          </a:p>
          <a:p>
            <a:pPr marL="0" marR="0" lvl="0" indent="0" algn="l" rtl="0">
              <a:spcBef>
                <a:spcPts val="0"/>
              </a:spcBef>
              <a:spcAft>
                <a:spcPts val="0"/>
              </a:spcAft>
              <a:buNone/>
            </a:pPr>
            <a:endParaRPr sz="2400" b="0" i="0" u="none" strike="noStrike" dirty="0">
              <a:solidFill>
                <a:srgbClr val="006666"/>
              </a:solidFill>
              <a:latin typeface="Montserrat"/>
              <a:ea typeface="Montserrat"/>
              <a:cs typeface="Montserrat"/>
              <a:sym typeface="Montserrat"/>
            </a:endParaRPr>
          </a:p>
          <a:p>
            <a:pPr marL="0" marR="0" lvl="0" indent="0" algn="l" rtl="0">
              <a:spcBef>
                <a:spcPts val="0"/>
              </a:spcBef>
              <a:spcAft>
                <a:spcPts val="0"/>
              </a:spcAft>
              <a:buNone/>
            </a:pPr>
            <a:r>
              <a:rPr lang="en-GB" sz="2400" b="0" i="0" u="none" strike="noStrike" dirty="0">
                <a:solidFill>
                  <a:srgbClr val="006666"/>
                </a:solidFill>
                <a:latin typeface="Montserrat"/>
                <a:ea typeface="Montserrat"/>
                <a:cs typeface="Montserrat"/>
                <a:sym typeface="Montserrat"/>
              </a:rPr>
              <a:t>“Materials science and process engineering requires the integration of various fields. We incorporate knowledge from chemistry, physics, mathematics and biology with chemical engineering to help address society’s most pressing challenges.”</a:t>
            </a:r>
            <a:endParaRPr dirty="0"/>
          </a:p>
          <a:p>
            <a:pPr marL="0" marR="0" lvl="0" indent="0" algn="r" rtl="0">
              <a:spcBef>
                <a:spcPts val="0"/>
              </a:spcBef>
              <a:spcAft>
                <a:spcPts val="0"/>
              </a:spcAft>
              <a:buNone/>
            </a:pPr>
            <a:r>
              <a:rPr lang="en-GB" sz="2400" dirty="0">
                <a:solidFill>
                  <a:srgbClr val="006666"/>
                </a:solidFill>
                <a:latin typeface="Montserrat"/>
                <a:ea typeface="Montserrat"/>
                <a:cs typeface="Montserrat"/>
                <a:sym typeface="Montserrat"/>
              </a:rPr>
              <a:t> – Theo</a:t>
            </a:r>
            <a:endParaRPr dirty="0"/>
          </a:p>
        </p:txBody>
      </p:sp>
      <p:sp>
        <p:nvSpPr>
          <p:cNvPr id="228" name="Google Shape;228;p11"/>
          <p:cNvSpPr txBox="1"/>
          <p:nvPr/>
        </p:nvSpPr>
        <p:spPr>
          <a:xfrm>
            <a:off x="15556708" y="9715500"/>
            <a:ext cx="278688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1" u="none" strike="noStrike">
                <a:solidFill>
                  <a:schemeClr val="lt1"/>
                </a:solidFill>
                <a:latin typeface="Montserrat"/>
                <a:ea typeface="Montserrat"/>
                <a:cs typeface="Montserrat"/>
                <a:sym typeface="Montserrat"/>
              </a:rPr>
              <a:t>© P.KASIPAT/shutterstock.com </a:t>
            </a:r>
            <a:endParaRPr sz="1200">
              <a:solidFill>
                <a:schemeClr val="lt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fade">
                                      <p:cBhvr>
                                        <p:cTn id="7" dur="1000"/>
                                        <p:tgtEl>
                                          <p:spTgt spid="227">
                                            <p:txEl>
                                              <p:pRg st="0" end="0"/>
                                            </p:txEl>
                                          </p:spTgt>
                                        </p:tgtEl>
                                      </p:cBhvr>
                                    </p:animEffect>
                                    <p:anim calcmode="lin" valueType="num">
                                      <p:cBhvr>
                                        <p:cTn id="8" dur="1000" fill="hold"/>
                                        <p:tgtEl>
                                          <p:spTgt spid="2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7">
                                            <p:txEl>
                                              <p:pRg st="2" end="2"/>
                                            </p:txEl>
                                          </p:spTgt>
                                        </p:tgtEl>
                                        <p:attrNameLst>
                                          <p:attrName>style.visibility</p:attrName>
                                        </p:attrNameLst>
                                      </p:cBhvr>
                                      <p:to>
                                        <p:strVal val="visible"/>
                                      </p:to>
                                    </p:set>
                                    <p:animEffect transition="in" filter="fade">
                                      <p:cBhvr>
                                        <p:cTn id="14" dur="1000"/>
                                        <p:tgtEl>
                                          <p:spTgt spid="227">
                                            <p:txEl>
                                              <p:pRg st="2" end="2"/>
                                            </p:txEl>
                                          </p:spTgt>
                                        </p:tgtEl>
                                      </p:cBhvr>
                                    </p:animEffect>
                                    <p:anim calcmode="lin" valueType="num">
                                      <p:cBhvr>
                                        <p:cTn id="15" dur="1000" fill="hold"/>
                                        <p:tgtEl>
                                          <p:spTgt spid="22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7">
                                            <p:txEl>
                                              <p:pRg st="4" end="4"/>
                                            </p:txEl>
                                          </p:spTgt>
                                        </p:tgtEl>
                                        <p:attrNameLst>
                                          <p:attrName>style.visibility</p:attrName>
                                        </p:attrNameLst>
                                      </p:cBhvr>
                                      <p:to>
                                        <p:strVal val="visible"/>
                                      </p:to>
                                    </p:set>
                                    <p:animEffect transition="in" filter="fade">
                                      <p:cBhvr>
                                        <p:cTn id="21" dur="1000"/>
                                        <p:tgtEl>
                                          <p:spTgt spid="227">
                                            <p:txEl>
                                              <p:pRg st="4" end="4"/>
                                            </p:txEl>
                                          </p:spTgt>
                                        </p:tgtEl>
                                      </p:cBhvr>
                                    </p:animEffect>
                                    <p:anim calcmode="lin" valueType="num">
                                      <p:cBhvr>
                                        <p:cTn id="22" dur="1000" fill="hold"/>
                                        <p:tgtEl>
                                          <p:spTgt spid="22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27">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27">
                                            <p:txEl>
                                              <p:pRg st="5" end="5"/>
                                            </p:txEl>
                                          </p:spTgt>
                                        </p:tgtEl>
                                        <p:attrNameLst>
                                          <p:attrName>style.visibility</p:attrName>
                                        </p:attrNameLst>
                                      </p:cBhvr>
                                      <p:to>
                                        <p:strVal val="visible"/>
                                      </p:to>
                                    </p:set>
                                    <p:animEffect transition="in" filter="fade">
                                      <p:cBhvr>
                                        <p:cTn id="26" dur="1000"/>
                                        <p:tgtEl>
                                          <p:spTgt spid="227">
                                            <p:txEl>
                                              <p:pRg st="5" end="5"/>
                                            </p:txEl>
                                          </p:spTgt>
                                        </p:tgtEl>
                                      </p:cBhvr>
                                    </p:animEffect>
                                    <p:anim calcmode="lin" valueType="num">
                                      <p:cBhvr>
                                        <p:cTn id="27" dur="1000" fill="hold"/>
                                        <p:tgtEl>
                                          <p:spTgt spid="227">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22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12"/>
          <p:cNvPicPr preferRelativeResize="0"/>
          <p:nvPr/>
        </p:nvPicPr>
        <p:blipFill rotWithShape="1">
          <a:blip r:embed="rId3">
            <a:alphaModFix/>
          </a:blip>
          <a:srcRect l="2078" t="31828" r="2078"/>
          <a:stretch/>
        </p:blipFill>
        <p:spPr>
          <a:xfrm rot="5400000">
            <a:off x="8662679" y="661679"/>
            <a:ext cx="10287000" cy="8963642"/>
          </a:xfrm>
          <a:prstGeom prst="rect">
            <a:avLst/>
          </a:prstGeom>
          <a:noFill/>
          <a:ln>
            <a:noFill/>
          </a:ln>
        </p:spPr>
      </p:pic>
      <p:sp>
        <p:nvSpPr>
          <p:cNvPr id="234" name="Google Shape;234;p12"/>
          <p:cNvSpPr/>
          <p:nvPr/>
        </p:nvSpPr>
        <p:spPr>
          <a:xfrm rot="5400000">
            <a:off x="3408147" y="-1544854"/>
            <a:ext cx="8423706" cy="15240001"/>
          </a:xfrm>
          <a:custGeom>
            <a:avLst/>
            <a:gdLst/>
            <a:ahLst/>
            <a:cxnLst/>
            <a:rect l="l" t="t" r="r" b="b"/>
            <a:pathLst>
              <a:path w="3130550" h="4595766" extrusionOk="0">
                <a:moveTo>
                  <a:pt x="0" y="1123950"/>
                </a:moveTo>
                <a:lnTo>
                  <a:pt x="0" y="4595766"/>
                </a:lnTo>
                <a:lnTo>
                  <a:pt x="3130550" y="4595766"/>
                </a:lnTo>
                <a:lnTo>
                  <a:pt x="3130550" y="0"/>
                </a:lnTo>
                <a:close/>
              </a:path>
            </a:pathLst>
          </a:custGeom>
          <a:solidFill>
            <a:srgbClr val="7500FF"/>
          </a:solidFill>
          <a:ln>
            <a:noFill/>
          </a:ln>
        </p:spPr>
      </p:sp>
      <p:sp>
        <p:nvSpPr>
          <p:cNvPr id="235" name="Google Shape;235;p12"/>
          <p:cNvSpPr/>
          <p:nvPr/>
        </p:nvSpPr>
        <p:spPr>
          <a:xfrm rot="5400000">
            <a:off x="2152036" y="-2171700"/>
            <a:ext cx="10287000" cy="14630401"/>
          </a:xfrm>
          <a:custGeom>
            <a:avLst/>
            <a:gdLst/>
            <a:ahLst/>
            <a:cxnLst/>
            <a:rect l="l" t="t" r="r" b="b"/>
            <a:pathLst>
              <a:path w="3130550" h="3677732" extrusionOk="0">
                <a:moveTo>
                  <a:pt x="0" y="1123950"/>
                </a:moveTo>
                <a:lnTo>
                  <a:pt x="0" y="3677732"/>
                </a:lnTo>
                <a:lnTo>
                  <a:pt x="3130550" y="3677732"/>
                </a:lnTo>
                <a:lnTo>
                  <a:pt x="3130550" y="0"/>
                </a:lnTo>
                <a:close/>
              </a:path>
            </a:pathLst>
          </a:custGeom>
          <a:solidFill>
            <a:srgbClr val="FFFF99"/>
          </a:solidFill>
          <a:ln>
            <a:noFill/>
          </a:ln>
        </p:spPr>
      </p:sp>
      <p:sp>
        <p:nvSpPr>
          <p:cNvPr id="236" name="Google Shape;236;p12"/>
          <p:cNvSpPr txBox="1"/>
          <p:nvPr/>
        </p:nvSpPr>
        <p:spPr>
          <a:xfrm>
            <a:off x="658702" y="558829"/>
            <a:ext cx="9323498" cy="135421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400" b="1" u="none" strike="noStrike">
                <a:solidFill>
                  <a:srgbClr val="595959"/>
                </a:solidFill>
                <a:latin typeface="Montserrat"/>
                <a:ea typeface="Montserrat"/>
                <a:cs typeface="Montserrat"/>
                <a:sym typeface="Montserrat"/>
              </a:rPr>
              <a:t>About materials </a:t>
            </a:r>
            <a:r>
              <a:rPr lang="en-GB" sz="4400" b="1">
                <a:solidFill>
                  <a:srgbClr val="595959"/>
                </a:solidFill>
                <a:latin typeface="Montserrat"/>
                <a:ea typeface="Montserrat"/>
                <a:cs typeface="Montserrat"/>
                <a:sym typeface="Montserrat"/>
              </a:rPr>
              <a:t>s</a:t>
            </a:r>
            <a:r>
              <a:rPr lang="en-GB" sz="4400" b="1" u="none" strike="noStrike">
                <a:solidFill>
                  <a:srgbClr val="595959"/>
                </a:solidFill>
                <a:latin typeface="Montserrat"/>
                <a:ea typeface="Montserrat"/>
                <a:cs typeface="Montserrat"/>
                <a:sym typeface="Montserrat"/>
              </a:rPr>
              <a:t>cience and process </a:t>
            </a:r>
            <a:r>
              <a:rPr lang="en-GB" sz="4400" b="1">
                <a:solidFill>
                  <a:srgbClr val="595959"/>
                </a:solidFill>
                <a:latin typeface="Montserrat"/>
                <a:ea typeface="Montserrat"/>
                <a:cs typeface="Montserrat"/>
                <a:sym typeface="Montserrat"/>
              </a:rPr>
              <a:t>e</a:t>
            </a:r>
            <a:r>
              <a:rPr lang="en-GB" sz="4400" b="1" u="none" strike="noStrike">
                <a:solidFill>
                  <a:srgbClr val="595959"/>
                </a:solidFill>
                <a:latin typeface="Montserrat"/>
                <a:ea typeface="Montserrat"/>
                <a:cs typeface="Montserrat"/>
                <a:sym typeface="Montserrat"/>
              </a:rPr>
              <a:t>ngineering</a:t>
            </a:r>
            <a:endParaRPr sz="4400" b="1">
              <a:solidFill>
                <a:srgbClr val="595959"/>
              </a:solidFill>
              <a:latin typeface="Montserrat"/>
              <a:ea typeface="Montserrat"/>
              <a:cs typeface="Montserrat"/>
              <a:sym typeface="Montserrat"/>
            </a:endParaRPr>
          </a:p>
        </p:txBody>
      </p:sp>
      <p:sp>
        <p:nvSpPr>
          <p:cNvPr id="237" name="Google Shape;237;p12"/>
          <p:cNvSpPr txBox="1"/>
          <p:nvPr/>
        </p:nvSpPr>
        <p:spPr>
          <a:xfrm>
            <a:off x="796507" y="9333373"/>
            <a:ext cx="4979916" cy="28469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1700">
                <a:solidFill>
                  <a:srgbClr val="595959"/>
                </a:solidFill>
                <a:latin typeface="Montserrat SemiBold"/>
                <a:ea typeface="Montserrat SemiBold"/>
                <a:cs typeface="Montserrat SemiBold"/>
                <a:sym typeface="Montserrat SemiBold"/>
              </a:rPr>
              <a:t>12       </a:t>
            </a:r>
            <a:r>
              <a:rPr lang="en-GB" sz="1700" b="1">
                <a:solidFill>
                  <a:srgbClr val="595959"/>
                </a:solidFill>
                <a:latin typeface="Montserrat"/>
                <a:ea typeface="Montserrat"/>
                <a:cs typeface="Montserrat"/>
                <a:sym typeface="Montserrat"/>
              </a:rPr>
              <a:t>futurumcareers.com</a:t>
            </a:r>
            <a:endParaRPr/>
          </a:p>
        </p:txBody>
      </p:sp>
      <p:sp>
        <p:nvSpPr>
          <p:cNvPr id="238" name="Google Shape;238;p12"/>
          <p:cNvSpPr txBox="1"/>
          <p:nvPr/>
        </p:nvSpPr>
        <p:spPr>
          <a:xfrm>
            <a:off x="643955" y="7620464"/>
            <a:ext cx="10328846" cy="40844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endParaRPr sz="2400">
              <a:solidFill>
                <a:srgbClr val="595959"/>
              </a:solidFill>
              <a:latin typeface="Montserrat"/>
              <a:ea typeface="Montserrat"/>
              <a:cs typeface="Montserrat"/>
              <a:sym typeface="Montserrat"/>
            </a:endParaRPr>
          </a:p>
        </p:txBody>
      </p:sp>
      <p:sp>
        <p:nvSpPr>
          <p:cNvPr id="239" name="Google Shape;239;p12"/>
          <p:cNvSpPr txBox="1"/>
          <p:nvPr/>
        </p:nvSpPr>
        <p:spPr>
          <a:xfrm>
            <a:off x="643955" y="2666536"/>
            <a:ext cx="10633500" cy="489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dirty="0">
              <a:solidFill>
                <a:srgbClr val="595959"/>
              </a:solidFill>
              <a:latin typeface="Montserrat"/>
              <a:ea typeface="Montserrat"/>
              <a:cs typeface="Montserrat"/>
              <a:sym typeface="Montserrat"/>
            </a:endParaRPr>
          </a:p>
          <a:p>
            <a:pPr marL="0" marR="0" lvl="0" indent="0" algn="l" rtl="0">
              <a:spcBef>
                <a:spcPts val="0"/>
              </a:spcBef>
              <a:spcAft>
                <a:spcPts val="0"/>
              </a:spcAft>
              <a:buNone/>
            </a:pPr>
            <a:r>
              <a:rPr lang="en-GB" sz="2400" b="0" i="0" u="none" strike="noStrike" dirty="0">
                <a:solidFill>
                  <a:srgbClr val="006666"/>
                </a:solidFill>
                <a:latin typeface="Montserrat"/>
                <a:ea typeface="Montserrat"/>
                <a:cs typeface="Montserrat"/>
                <a:sym typeface="Montserrat"/>
              </a:rPr>
              <a:t>“I find my research highly rewarding because it feels important. I am contributing to developing sustainable materials and processes</a:t>
            </a:r>
            <a:r>
              <a:rPr lang="en-GB" sz="2400" dirty="0">
                <a:solidFill>
                  <a:srgbClr val="006666"/>
                </a:solidFill>
                <a:latin typeface="Montserrat"/>
                <a:ea typeface="Montserrat"/>
                <a:cs typeface="Montserrat"/>
                <a:sym typeface="Montserrat"/>
              </a:rPr>
              <a:t> and</a:t>
            </a:r>
            <a:r>
              <a:rPr lang="en-GB" sz="2400" b="0" i="0" u="none" strike="noStrike" dirty="0">
                <a:solidFill>
                  <a:srgbClr val="006666"/>
                </a:solidFill>
                <a:latin typeface="Montserrat"/>
                <a:ea typeface="Montserrat"/>
                <a:cs typeface="Montserrat"/>
                <a:sym typeface="Montserrat"/>
              </a:rPr>
              <a:t> helping to solve the most pressing challenge of our time: climate change.</a:t>
            </a:r>
            <a:endParaRPr dirty="0">
              <a:solidFill>
                <a:srgbClr val="006666"/>
              </a:solidFill>
            </a:endParaRPr>
          </a:p>
          <a:p>
            <a:pPr marL="0" marR="0" lvl="0" indent="0" algn="l" rtl="0">
              <a:spcBef>
                <a:spcPts val="0"/>
              </a:spcBef>
              <a:spcAft>
                <a:spcPts val="0"/>
              </a:spcAft>
              <a:buNone/>
            </a:pPr>
            <a:endParaRPr sz="2400" b="0" i="0" u="none" strike="noStrike" dirty="0">
              <a:solidFill>
                <a:srgbClr val="006666"/>
              </a:solidFill>
              <a:latin typeface="Montserrat"/>
              <a:ea typeface="Montserrat"/>
              <a:cs typeface="Montserrat"/>
              <a:sym typeface="Montserrat"/>
            </a:endParaRPr>
          </a:p>
          <a:p>
            <a:pPr marL="0" marR="0" lvl="0" indent="0" algn="l" rtl="0">
              <a:spcBef>
                <a:spcPts val="0"/>
              </a:spcBef>
              <a:spcAft>
                <a:spcPts val="0"/>
              </a:spcAft>
              <a:buNone/>
            </a:pPr>
            <a:r>
              <a:rPr lang="en-GB" sz="2400" b="0" i="0" u="none" strike="noStrike" dirty="0">
                <a:solidFill>
                  <a:srgbClr val="006666"/>
                </a:solidFill>
                <a:latin typeface="Montserrat"/>
                <a:ea typeface="Montserrat"/>
                <a:cs typeface="Montserrat"/>
                <a:sym typeface="Montserrat"/>
              </a:rPr>
              <a:t>“Most of our processes were not designed with sustainability or the circular economy in mind. We need to redesign and develop new </a:t>
            </a:r>
            <a:r>
              <a:rPr lang="en-GB" sz="2400" dirty="0">
                <a:solidFill>
                  <a:srgbClr val="006666"/>
                </a:solidFill>
                <a:latin typeface="Montserrat"/>
                <a:ea typeface="Montserrat"/>
                <a:cs typeface="Montserrat"/>
                <a:sym typeface="Montserrat"/>
              </a:rPr>
              <a:t>techniques </a:t>
            </a:r>
            <a:r>
              <a:rPr lang="en-GB" sz="2400" b="0" i="0" u="none" strike="noStrike" dirty="0">
                <a:solidFill>
                  <a:srgbClr val="006666"/>
                </a:solidFill>
                <a:latin typeface="Montserrat"/>
                <a:ea typeface="Montserrat"/>
                <a:cs typeface="Montserrat"/>
                <a:sym typeface="Montserrat"/>
              </a:rPr>
              <a:t>for an environmentally friendly world. Sticking-plaster methods such as carbon capture and storage (CCS) are useful for the short term, but, in the long term, we need to re-engineer our processes and society as a whole for true circularity.”</a:t>
            </a:r>
            <a:endParaRPr dirty="0"/>
          </a:p>
          <a:p>
            <a:pPr marL="0" marR="0" lvl="0" indent="0" algn="r" rtl="0">
              <a:spcBef>
                <a:spcPts val="0"/>
              </a:spcBef>
              <a:spcAft>
                <a:spcPts val="0"/>
              </a:spcAft>
              <a:buNone/>
            </a:pPr>
            <a:r>
              <a:rPr lang="en-GB" sz="2400" dirty="0">
                <a:solidFill>
                  <a:srgbClr val="006666"/>
                </a:solidFill>
                <a:latin typeface="Montserrat"/>
                <a:ea typeface="Montserrat"/>
                <a:cs typeface="Montserrat"/>
                <a:sym typeface="Montserrat"/>
              </a:rPr>
              <a:t> – Theo</a:t>
            </a:r>
            <a:endParaRPr dirty="0"/>
          </a:p>
        </p:txBody>
      </p:sp>
      <p:sp>
        <p:nvSpPr>
          <p:cNvPr id="240" name="Google Shape;240;p12"/>
          <p:cNvSpPr txBox="1"/>
          <p:nvPr/>
        </p:nvSpPr>
        <p:spPr>
          <a:xfrm>
            <a:off x="14502911" y="7805485"/>
            <a:ext cx="385358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0" i="1" u="none" strike="noStrike">
                <a:solidFill>
                  <a:schemeClr val="lt1"/>
                </a:solidFill>
                <a:latin typeface="Montserrat"/>
                <a:ea typeface="Montserrat"/>
                <a:cs typeface="Montserrat"/>
                <a:sym typeface="Montserrat"/>
              </a:rPr>
              <a:t>Three alumina crucibles (containing clinker) that were fired and removed from a temperature of 1300 °C to cool</a:t>
            </a:r>
            <a:endParaRPr sz="1800">
              <a:solidFill>
                <a:schemeClr val="lt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9">
                                            <p:txEl>
                                              <p:pRg st="1" end="1"/>
                                            </p:txEl>
                                          </p:spTgt>
                                        </p:tgtEl>
                                        <p:attrNameLst>
                                          <p:attrName>style.visibility</p:attrName>
                                        </p:attrNameLst>
                                      </p:cBhvr>
                                      <p:to>
                                        <p:strVal val="visible"/>
                                      </p:to>
                                    </p:set>
                                    <p:animEffect transition="in" filter="fade">
                                      <p:cBhvr>
                                        <p:cTn id="7" dur="1000"/>
                                        <p:tgtEl>
                                          <p:spTgt spid="239">
                                            <p:txEl>
                                              <p:pRg st="1" end="1"/>
                                            </p:txEl>
                                          </p:spTgt>
                                        </p:tgtEl>
                                      </p:cBhvr>
                                    </p:animEffect>
                                    <p:anim calcmode="lin" valueType="num">
                                      <p:cBhvr>
                                        <p:cTn id="8" dur="1000" fill="hold"/>
                                        <p:tgtEl>
                                          <p:spTgt spid="23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9">
                                            <p:txEl>
                                              <p:pRg st="3" end="3"/>
                                            </p:txEl>
                                          </p:spTgt>
                                        </p:tgtEl>
                                        <p:attrNameLst>
                                          <p:attrName>style.visibility</p:attrName>
                                        </p:attrNameLst>
                                      </p:cBhvr>
                                      <p:to>
                                        <p:strVal val="visible"/>
                                      </p:to>
                                    </p:set>
                                    <p:animEffect transition="in" filter="fade">
                                      <p:cBhvr>
                                        <p:cTn id="14" dur="1000"/>
                                        <p:tgtEl>
                                          <p:spTgt spid="239">
                                            <p:txEl>
                                              <p:pRg st="3" end="3"/>
                                            </p:txEl>
                                          </p:spTgt>
                                        </p:tgtEl>
                                      </p:cBhvr>
                                    </p:animEffect>
                                    <p:anim calcmode="lin" valueType="num">
                                      <p:cBhvr>
                                        <p:cTn id="15" dur="1000" fill="hold"/>
                                        <p:tgtEl>
                                          <p:spTgt spid="23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39">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9">
                                            <p:txEl>
                                              <p:pRg st="4" end="4"/>
                                            </p:txEl>
                                          </p:spTgt>
                                        </p:tgtEl>
                                        <p:attrNameLst>
                                          <p:attrName>style.visibility</p:attrName>
                                        </p:attrNameLst>
                                      </p:cBhvr>
                                      <p:to>
                                        <p:strVal val="visible"/>
                                      </p:to>
                                    </p:set>
                                    <p:animEffect transition="in" filter="fade">
                                      <p:cBhvr>
                                        <p:cTn id="19" dur="1000"/>
                                        <p:tgtEl>
                                          <p:spTgt spid="239">
                                            <p:txEl>
                                              <p:pRg st="4" end="4"/>
                                            </p:txEl>
                                          </p:spTgt>
                                        </p:tgtEl>
                                      </p:cBhvr>
                                    </p:animEffect>
                                    <p:anim calcmode="lin" valueType="num">
                                      <p:cBhvr>
                                        <p:cTn id="20" dur="1000" fill="hold"/>
                                        <p:tgtEl>
                                          <p:spTgt spid="239">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3"/>
          <p:cNvSpPr/>
          <p:nvPr/>
        </p:nvSpPr>
        <p:spPr>
          <a:xfrm rot="5400000">
            <a:off x="-1746485" y="1746485"/>
            <a:ext cx="10287000" cy="6794030"/>
          </a:xfrm>
          <a:custGeom>
            <a:avLst/>
            <a:gdLst/>
            <a:ahLst/>
            <a:cxnLst/>
            <a:rect l="l" t="t" r="r" b="b"/>
            <a:pathLst>
              <a:path w="3130550" h="2067566" extrusionOk="0">
                <a:moveTo>
                  <a:pt x="0" y="1123950"/>
                </a:moveTo>
                <a:lnTo>
                  <a:pt x="0" y="2067566"/>
                </a:lnTo>
                <a:lnTo>
                  <a:pt x="3130550" y="2067566"/>
                </a:lnTo>
                <a:lnTo>
                  <a:pt x="3130550" y="0"/>
                </a:lnTo>
                <a:close/>
              </a:path>
            </a:pathLst>
          </a:custGeom>
          <a:solidFill>
            <a:srgbClr val="7500FF"/>
          </a:solidFill>
          <a:ln>
            <a:noFill/>
          </a:ln>
        </p:spPr>
      </p:sp>
      <p:sp>
        <p:nvSpPr>
          <p:cNvPr id="246" name="Google Shape;246;p13"/>
          <p:cNvSpPr/>
          <p:nvPr/>
        </p:nvSpPr>
        <p:spPr>
          <a:xfrm rot="-5400000">
            <a:off x="14645819" y="1565786"/>
            <a:ext cx="5870210" cy="2738638"/>
          </a:xfrm>
          <a:custGeom>
            <a:avLst/>
            <a:gdLst/>
            <a:ahLst/>
            <a:cxnLst/>
            <a:rect l="l" t="t" r="r" b="b"/>
            <a:pathLst>
              <a:path w="3130550" h="1460500" extrusionOk="0">
                <a:moveTo>
                  <a:pt x="0" y="1123950"/>
                </a:moveTo>
                <a:lnTo>
                  <a:pt x="0" y="1460500"/>
                </a:lnTo>
                <a:lnTo>
                  <a:pt x="3130550" y="1460500"/>
                </a:lnTo>
                <a:lnTo>
                  <a:pt x="3130550" y="0"/>
                </a:lnTo>
                <a:close/>
              </a:path>
            </a:pathLst>
          </a:custGeom>
          <a:solidFill>
            <a:srgbClr val="FFC900"/>
          </a:solidFill>
          <a:ln>
            <a:noFill/>
          </a:ln>
        </p:spPr>
      </p:sp>
      <p:sp>
        <p:nvSpPr>
          <p:cNvPr id="247" name="Google Shape;247;p13"/>
          <p:cNvSpPr txBox="1"/>
          <p:nvPr/>
        </p:nvSpPr>
        <p:spPr>
          <a:xfrm>
            <a:off x="1028700" y="9315775"/>
            <a:ext cx="4979916" cy="28469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1700">
                <a:solidFill>
                  <a:schemeClr val="lt1"/>
                </a:solidFill>
                <a:latin typeface="Montserrat SemiBold"/>
                <a:ea typeface="Montserrat SemiBold"/>
                <a:cs typeface="Montserrat SemiBold"/>
                <a:sym typeface="Montserrat SemiBold"/>
              </a:rPr>
              <a:t>13       </a:t>
            </a:r>
            <a:r>
              <a:rPr lang="en-GB" sz="1700" b="1">
                <a:solidFill>
                  <a:schemeClr val="lt1"/>
                </a:solidFill>
                <a:latin typeface="Montserrat"/>
                <a:ea typeface="Montserrat"/>
                <a:cs typeface="Montserrat"/>
                <a:sym typeface="Montserrat"/>
              </a:rPr>
              <a:t>futurumcareers.com</a:t>
            </a:r>
            <a:endParaRPr/>
          </a:p>
        </p:txBody>
      </p:sp>
      <p:sp>
        <p:nvSpPr>
          <p:cNvPr id="248" name="Google Shape;248;p13"/>
          <p:cNvSpPr txBox="1"/>
          <p:nvPr/>
        </p:nvSpPr>
        <p:spPr>
          <a:xfrm>
            <a:off x="5791200" y="800100"/>
            <a:ext cx="10820400" cy="236988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400" b="1">
                <a:solidFill>
                  <a:srgbClr val="595959"/>
                </a:solidFill>
                <a:latin typeface="Montserrat"/>
                <a:ea typeface="Montserrat"/>
                <a:cs typeface="Montserrat"/>
                <a:sym typeface="Montserrat"/>
              </a:rPr>
              <a:t>Pathway from school to m</a:t>
            </a:r>
            <a:r>
              <a:rPr lang="en-GB" sz="4400" b="1" u="none" strike="noStrike">
                <a:solidFill>
                  <a:srgbClr val="595959"/>
                </a:solidFill>
                <a:latin typeface="Montserrat"/>
                <a:ea typeface="Montserrat"/>
                <a:cs typeface="Montserrat"/>
                <a:sym typeface="Montserrat"/>
              </a:rPr>
              <a:t>aterials </a:t>
            </a:r>
            <a:r>
              <a:rPr lang="en-GB" sz="4400" b="1">
                <a:solidFill>
                  <a:srgbClr val="595959"/>
                </a:solidFill>
                <a:latin typeface="Montserrat"/>
                <a:ea typeface="Montserrat"/>
                <a:cs typeface="Montserrat"/>
                <a:sym typeface="Montserrat"/>
              </a:rPr>
              <a:t>s</a:t>
            </a:r>
            <a:r>
              <a:rPr lang="en-GB" sz="4400" b="1" u="none" strike="noStrike">
                <a:solidFill>
                  <a:srgbClr val="595959"/>
                </a:solidFill>
                <a:latin typeface="Montserrat"/>
                <a:ea typeface="Montserrat"/>
                <a:cs typeface="Montserrat"/>
                <a:sym typeface="Montserrat"/>
              </a:rPr>
              <a:t>cience and process </a:t>
            </a:r>
            <a:r>
              <a:rPr lang="en-GB" sz="4400" b="1">
                <a:solidFill>
                  <a:srgbClr val="595959"/>
                </a:solidFill>
                <a:latin typeface="Montserrat"/>
                <a:ea typeface="Montserrat"/>
                <a:cs typeface="Montserrat"/>
                <a:sym typeface="Montserrat"/>
              </a:rPr>
              <a:t>e</a:t>
            </a:r>
            <a:r>
              <a:rPr lang="en-GB" sz="4400" b="1" u="none" strike="noStrike">
                <a:solidFill>
                  <a:srgbClr val="595959"/>
                </a:solidFill>
                <a:latin typeface="Montserrat"/>
                <a:ea typeface="Montserrat"/>
                <a:cs typeface="Montserrat"/>
                <a:sym typeface="Montserrat"/>
              </a:rPr>
              <a:t>ngineering</a:t>
            </a:r>
            <a:endParaRPr sz="4400" b="1">
              <a:solidFill>
                <a:srgbClr val="595959"/>
              </a:solidFill>
              <a:latin typeface="Montserrat"/>
              <a:ea typeface="Montserrat"/>
              <a:cs typeface="Montserrat"/>
              <a:sym typeface="Montserrat"/>
            </a:endParaRPr>
          </a:p>
          <a:p>
            <a:pPr marL="0" marR="0" lvl="0" indent="0" algn="l" rtl="0">
              <a:spcBef>
                <a:spcPts val="0"/>
              </a:spcBef>
              <a:spcAft>
                <a:spcPts val="0"/>
              </a:spcAft>
              <a:buNone/>
            </a:pPr>
            <a:r>
              <a:rPr lang="en-GB" sz="6600">
                <a:solidFill>
                  <a:srgbClr val="595959"/>
                </a:solidFill>
                <a:latin typeface="Montserrat"/>
                <a:ea typeface="Montserrat"/>
                <a:cs typeface="Montserrat"/>
                <a:sym typeface="Montserrat"/>
              </a:rPr>
              <a:t> </a:t>
            </a:r>
            <a:endParaRPr/>
          </a:p>
        </p:txBody>
      </p:sp>
      <p:sp>
        <p:nvSpPr>
          <p:cNvPr id="249" name="Google Shape;249;p13"/>
          <p:cNvSpPr txBox="1"/>
          <p:nvPr/>
        </p:nvSpPr>
        <p:spPr>
          <a:xfrm>
            <a:off x="5791200" y="3009900"/>
            <a:ext cx="9982200" cy="267765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95959"/>
              </a:buClr>
              <a:buSzPts val="2400"/>
              <a:buFont typeface="Arial"/>
              <a:buChar char="•"/>
            </a:pPr>
            <a:r>
              <a:rPr lang="en-GB" sz="2400" b="0" i="0" u="none" strike="noStrike" dirty="0">
                <a:solidFill>
                  <a:srgbClr val="595959"/>
                </a:solidFill>
                <a:latin typeface="Montserrat"/>
                <a:ea typeface="Montserrat"/>
                <a:cs typeface="Montserrat"/>
                <a:sym typeface="Montserrat"/>
              </a:rPr>
              <a:t>At school and post-16, subjects such as </a:t>
            </a:r>
            <a:r>
              <a:rPr lang="en-GB" sz="2400" b="0" i="0" u="none" strike="noStrike" dirty="0">
                <a:solidFill>
                  <a:srgbClr val="0066CC"/>
                </a:solidFill>
                <a:latin typeface="Montserrat"/>
                <a:ea typeface="Montserrat"/>
                <a:cs typeface="Montserrat"/>
                <a:sym typeface="Montserrat"/>
              </a:rPr>
              <a:t>physics</a:t>
            </a:r>
            <a:r>
              <a:rPr lang="en-GB" sz="2400" b="0" i="0" u="none" strike="noStrike" dirty="0">
                <a:solidFill>
                  <a:srgbClr val="595959"/>
                </a:solidFill>
                <a:latin typeface="Montserrat"/>
                <a:ea typeface="Montserrat"/>
                <a:cs typeface="Montserrat"/>
                <a:sym typeface="Montserrat"/>
              </a:rPr>
              <a:t>, </a:t>
            </a:r>
            <a:r>
              <a:rPr lang="en-GB" sz="2400" b="0" i="0" u="none" strike="noStrike" dirty="0">
                <a:solidFill>
                  <a:srgbClr val="0066CC"/>
                </a:solidFill>
                <a:latin typeface="Montserrat"/>
                <a:ea typeface="Montserrat"/>
                <a:cs typeface="Montserrat"/>
                <a:sym typeface="Montserrat"/>
              </a:rPr>
              <a:t>chemistry</a:t>
            </a:r>
            <a:r>
              <a:rPr lang="en-GB" sz="2400" b="0" i="0" u="none" strike="noStrike" dirty="0">
                <a:solidFill>
                  <a:srgbClr val="595959"/>
                </a:solidFill>
                <a:latin typeface="Montserrat"/>
                <a:ea typeface="Montserrat"/>
                <a:cs typeface="Montserrat"/>
                <a:sym typeface="Montserrat"/>
              </a:rPr>
              <a:t> and </a:t>
            </a:r>
            <a:r>
              <a:rPr lang="en-GB" sz="2400" b="0" i="0" u="none" strike="noStrike" dirty="0">
                <a:solidFill>
                  <a:srgbClr val="0066CC"/>
                </a:solidFill>
                <a:latin typeface="Montserrat"/>
                <a:ea typeface="Montserrat"/>
                <a:cs typeface="Montserrat"/>
                <a:sym typeface="Montserrat"/>
              </a:rPr>
              <a:t>mathematics</a:t>
            </a:r>
            <a:r>
              <a:rPr lang="en-GB" sz="2400" b="0" i="0" u="none" strike="noStrike" dirty="0">
                <a:solidFill>
                  <a:srgbClr val="595959"/>
                </a:solidFill>
                <a:latin typeface="Montserrat"/>
                <a:ea typeface="Montserrat"/>
                <a:cs typeface="Montserrat"/>
                <a:sym typeface="Montserrat"/>
              </a:rPr>
              <a:t> are favourable to go on to a relevant degree.</a:t>
            </a:r>
            <a:endParaRPr dirty="0"/>
          </a:p>
          <a:p>
            <a:pPr marL="342900" marR="0" lvl="0" indent="-190500" algn="l" rtl="0">
              <a:spcBef>
                <a:spcPts val="0"/>
              </a:spcBef>
              <a:spcAft>
                <a:spcPts val="0"/>
              </a:spcAft>
              <a:buClr>
                <a:schemeClr val="dk1"/>
              </a:buClr>
              <a:buSzPts val="2400"/>
              <a:buFont typeface="Arial"/>
              <a:buNone/>
            </a:pPr>
            <a:endParaRPr sz="2400" b="0" i="0" u="none" strike="noStrike" dirty="0">
              <a:solidFill>
                <a:srgbClr val="595959"/>
              </a:solidFill>
              <a:latin typeface="Montserrat"/>
              <a:ea typeface="Montserrat"/>
              <a:cs typeface="Montserrat"/>
              <a:sym typeface="Montserrat"/>
            </a:endParaRPr>
          </a:p>
          <a:p>
            <a:pPr marL="342900" marR="0" lvl="0" indent="-342900" algn="l" rtl="0">
              <a:spcBef>
                <a:spcPts val="0"/>
              </a:spcBef>
              <a:spcAft>
                <a:spcPts val="0"/>
              </a:spcAft>
              <a:buClr>
                <a:srgbClr val="595959"/>
              </a:buClr>
              <a:buSzPts val="2400"/>
              <a:buFont typeface="Arial"/>
              <a:buChar char="•"/>
            </a:pPr>
            <a:r>
              <a:rPr lang="en-GB" sz="2400" b="0" i="0" u="none" strike="noStrike" dirty="0">
                <a:solidFill>
                  <a:srgbClr val="595959"/>
                </a:solidFill>
                <a:latin typeface="Montserrat"/>
                <a:ea typeface="Montserrat"/>
                <a:cs typeface="Montserrat"/>
                <a:sym typeface="Montserrat"/>
              </a:rPr>
              <a:t>Theo recommends university courses or modules in </a:t>
            </a:r>
            <a:r>
              <a:rPr lang="en-GB" sz="2400" b="0" i="0" u="none" strike="noStrike" dirty="0">
                <a:solidFill>
                  <a:srgbClr val="0066CC"/>
                </a:solidFill>
                <a:latin typeface="Montserrat"/>
                <a:ea typeface="Montserrat"/>
                <a:cs typeface="Montserrat"/>
                <a:sym typeface="Montserrat"/>
              </a:rPr>
              <a:t>materials science</a:t>
            </a:r>
            <a:r>
              <a:rPr lang="en-GB" sz="2400" b="0" i="0" u="none" strike="noStrike" dirty="0">
                <a:solidFill>
                  <a:srgbClr val="595959"/>
                </a:solidFill>
                <a:latin typeface="Montserrat"/>
                <a:ea typeface="Montserrat"/>
                <a:cs typeface="Montserrat"/>
                <a:sym typeface="Montserrat"/>
              </a:rPr>
              <a:t> and </a:t>
            </a:r>
            <a:r>
              <a:rPr lang="en-GB" sz="2400" b="0" i="0" u="none" strike="noStrike" dirty="0">
                <a:solidFill>
                  <a:srgbClr val="0066CC"/>
                </a:solidFill>
                <a:latin typeface="Montserrat"/>
                <a:ea typeface="Montserrat"/>
                <a:cs typeface="Montserrat"/>
                <a:sym typeface="Montserrat"/>
              </a:rPr>
              <a:t>engineering</a:t>
            </a:r>
            <a:r>
              <a:rPr lang="en-GB" sz="2400" b="0" i="0" u="none" strike="noStrike" dirty="0">
                <a:solidFill>
                  <a:srgbClr val="595959"/>
                </a:solidFill>
                <a:latin typeface="Montserrat"/>
                <a:ea typeface="Montserrat"/>
                <a:cs typeface="Montserrat"/>
                <a:sym typeface="Montserrat"/>
              </a:rPr>
              <a:t>, </a:t>
            </a:r>
            <a:r>
              <a:rPr lang="en-GB" sz="2400" b="0" i="0" u="none" strike="noStrike" dirty="0">
                <a:solidFill>
                  <a:srgbClr val="0066CC"/>
                </a:solidFill>
                <a:latin typeface="Montserrat"/>
                <a:ea typeface="Montserrat"/>
                <a:cs typeface="Montserrat"/>
                <a:sym typeface="Montserrat"/>
              </a:rPr>
              <a:t>chemical engineering</a:t>
            </a:r>
            <a:r>
              <a:rPr lang="en-GB" sz="2400" b="0" i="0" u="none" strike="noStrike" dirty="0">
                <a:solidFill>
                  <a:srgbClr val="595959"/>
                </a:solidFill>
                <a:latin typeface="Montserrat"/>
                <a:ea typeface="Montserrat"/>
                <a:cs typeface="Montserrat"/>
                <a:sym typeface="Montserrat"/>
              </a:rPr>
              <a:t>, </a:t>
            </a:r>
            <a:r>
              <a:rPr lang="en-GB" sz="2400" b="0" i="0" u="none" strike="noStrike" dirty="0">
                <a:solidFill>
                  <a:srgbClr val="0066CC"/>
                </a:solidFill>
                <a:latin typeface="Montserrat"/>
                <a:ea typeface="Montserrat"/>
                <a:cs typeface="Montserrat"/>
                <a:sym typeface="Montserrat"/>
              </a:rPr>
              <a:t>product design engineering</a:t>
            </a:r>
            <a:r>
              <a:rPr lang="en-GB" sz="2400" b="0" i="0" u="none" strike="noStrike" dirty="0">
                <a:solidFill>
                  <a:srgbClr val="595959"/>
                </a:solidFill>
                <a:latin typeface="Montserrat"/>
                <a:ea typeface="Montserrat"/>
                <a:cs typeface="Montserrat"/>
                <a:sym typeface="Montserrat"/>
              </a:rPr>
              <a:t>, </a:t>
            </a:r>
            <a:r>
              <a:rPr lang="en-GB" sz="2400" b="0" i="0" u="none" strike="noStrike" dirty="0">
                <a:solidFill>
                  <a:srgbClr val="0066CC"/>
                </a:solidFill>
                <a:latin typeface="Montserrat"/>
                <a:ea typeface="Montserrat"/>
                <a:cs typeface="Montserrat"/>
                <a:sym typeface="Montserrat"/>
              </a:rPr>
              <a:t>computer science</a:t>
            </a:r>
            <a:r>
              <a:rPr lang="en-GB" sz="2400" b="0" i="0" u="none" strike="noStrike" dirty="0">
                <a:solidFill>
                  <a:srgbClr val="595959"/>
                </a:solidFill>
                <a:latin typeface="Montserrat"/>
                <a:ea typeface="Montserrat"/>
                <a:cs typeface="Montserrat"/>
                <a:sym typeface="Montserrat"/>
              </a:rPr>
              <a:t>, </a:t>
            </a:r>
            <a:r>
              <a:rPr lang="en-GB" sz="2400" b="0" i="0" u="none" strike="noStrike" dirty="0">
                <a:solidFill>
                  <a:srgbClr val="0066CC"/>
                </a:solidFill>
                <a:latin typeface="Montserrat"/>
                <a:ea typeface="Montserrat"/>
                <a:cs typeface="Montserrat"/>
                <a:sym typeface="Montserrat"/>
              </a:rPr>
              <a:t>environmental engineering</a:t>
            </a:r>
            <a:r>
              <a:rPr lang="en-GB" sz="2400" b="0" i="0" u="none" strike="noStrike" dirty="0">
                <a:solidFill>
                  <a:srgbClr val="595959"/>
                </a:solidFill>
                <a:latin typeface="Montserrat"/>
                <a:ea typeface="Montserrat"/>
                <a:cs typeface="Montserrat"/>
                <a:sym typeface="Montserrat"/>
              </a:rPr>
              <a:t>, </a:t>
            </a:r>
            <a:r>
              <a:rPr lang="en-GB" sz="2400" b="0" i="0" u="none" strike="noStrike" dirty="0">
                <a:solidFill>
                  <a:srgbClr val="0066CC"/>
                </a:solidFill>
                <a:latin typeface="Montserrat"/>
                <a:ea typeface="Montserrat"/>
                <a:cs typeface="Montserrat"/>
                <a:sym typeface="Montserrat"/>
              </a:rPr>
              <a:t>chemistry</a:t>
            </a:r>
            <a:r>
              <a:rPr lang="en-GB" sz="2400" b="0" i="0" u="none" strike="noStrike" dirty="0">
                <a:solidFill>
                  <a:srgbClr val="595959"/>
                </a:solidFill>
                <a:latin typeface="Montserrat"/>
                <a:ea typeface="Montserrat"/>
                <a:cs typeface="Montserrat"/>
                <a:sym typeface="Montserrat"/>
              </a:rPr>
              <a:t> and </a:t>
            </a:r>
            <a:r>
              <a:rPr lang="en-GB" sz="2400" b="0" i="0" u="none" strike="noStrike" dirty="0">
                <a:solidFill>
                  <a:srgbClr val="0066CC"/>
                </a:solidFill>
                <a:latin typeface="Montserrat"/>
                <a:ea typeface="Montserrat"/>
                <a:cs typeface="Montserrat"/>
                <a:sym typeface="Montserrat"/>
              </a:rPr>
              <a:t>physics</a:t>
            </a:r>
            <a:r>
              <a:rPr lang="en-GB" sz="2400" b="0" i="0" u="none" strike="noStrike" dirty="0">
                <a:solidFill>
                  <a:srgbClr val="595959"/>
                </a:solidFill>
                <a:latin typeface="Montserrat"/>
                <a:ea typeface="Montserrat"/>
                <a:cs typeface="Montserrat"/>
                <a:sym typeface="Montserrat"/>
              </a:rPr>
              <a:t>.</a:t>
            </a:r>
            <a:endParaRPr sz="2400" dirty="0">
              <a:solidFill>
                <a:srgbClr val="595959"/>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xEl>
                                              <p:pRg st="0" end="0"/>
                                            </p:txEl>
                                          </p:spTgt>
                                        </p:tgtEl>
                                        <p:attrNameLst>
                                          <p:attrName>style.visibility</p:attrName>
                                        </p:attrNameLst>
                                      </p:cBhvr>
                                      <p:to>
                                        <p:strVal val="visible"/>
                                      </p:to>
                                    </p:set>
                                    <p:animEffect transition="in" filter="fade">
                                      <p:cBhvr>
                                        <p:cTn id="7" dur="1000"/>
                                        <p:tgtEl>
                                          <p:spTgt spid="2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9">
                                            <p:txEl>
                                              <p:pRg st="2" end="2"/>
                                            </p:txEl>
                                          </p:spTgt>
                                        </p:tgtEl>
                                        <p:attrNameLst>
                                          <p:attrName>style.visibility</p:attrName>
                                        </p:attrNameLst>
                                      </p:cBhvr>
                                      <p:to>
                                        <p:strVal val="visible"/>
                                      </p:to>
                                    </p:set>
                                    <p:animEffect transition="in" filter="fade">
                                      <p:cBhvr>
                                        <p:cTn id="12" dur="1000"/>
                                        <p:tgtEl>
                                          <p:spTgt spid="249">
                                            <p:txEl>
                                              <p:pRg st="2" end="2"/>
                                            </p:txEl>
                                          </p:spTgt>
                                        </p:tgtEl>
                                      </p:cBhvr>
                                    </p:animEffect>
                                    <p:anim calcmode="lin" valueType="num">
                                      <p:cBhvr>
                                        <p:cTn id="13" dur="1000" fill="hold"/>
                                        <p:tgtEl>
                                          <p:spTgt spid="24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4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4"/>
          <p:cNvSpPr/>
          <p:nvPr/>
        </p:nvSpPr>
        <p:spPr>
          <a:xfrm rot="5400000">
            <a:off x="-1746485" y="1746485"/>
            <a:ext cx="10287000" cy="6794030"/>
          </a:xfrm>
          <a:custGeom>
            <a:avLst/>
            <a:gdLst/>
            <a:ahLst/>
            <a:cxnLst/>
            <a:rect l="l" t="t" r="r" b="b"/>
            <a:pathLst>
              <a:path w="3130550" h="2067566" extrusionOk="0">
                <a:moveTo>
                  <a:pt x="0" y="1123950"/>
                </a:moveTo>
                <a:lnTo>
                  <a:pt x="0" y="2067566"/>
                </a:lnTo>
                <a:lnTo>
                  <a:pt x="3130550" y="2067566"/>
                </a:lnTo>
                <a:lnTo>
                  <a:pt x="3130550" y="0"/>
                </a:lnTo>
                <a:close/>
              </a:path>
            </a:pathLst>
          </a:custGeom>
          <a:solidFill>
            <a:srgbClr val="7500FF"/>
          </a:solidFill>
          <a:ln>
            <a:noFill/>
          </a:ln>
        </p:spPr>
      </p:sp>
      <p:sp>
        <p:nvSpPr>
          <p:cNvPr id="255" name="Google Shape;255;p14"/>
          <p:cNvSpPr/>
          <p:nvPr/>
        </p:nvSpPr>
        <p:spPr>
          <a:xfrm rot="-5400000">
            <a:off x="14645819" y="1565786"/>
            <a:ext cx="5870210" cy="2738638"/>
          </a:xfrm>
          <a:custGeom>
            <a:avLst/>
            <a:gdLst/>
            <a:ahLst/>
            <a:cxnLst/>
            <a:rect l="l" t="t" r="r" b="b"/>
            <a:pathLst>
              <a:path w="3130550" h="1460500" extrusionOk="0">
                <a:moveTo>
                  <a:pt x="0" y="1123950"/>
                </a:moveTo>
                <a:lnTo>
                  <a:pt x="0" y="1460500"/>
                </a:lnTo>
                <a:lnTo>
                  <a:pt x="3130550" y="1460500"/>
                </a:lnTo>
                <a:lnTo>
                  <a:pt x="3130550" y="0"/>
                </a:lnTo>
                <a:close/>
              </a:path>
            </a:pathLst>
          </a:custGeom>
          <a:solidFill>
            <a:srgbClr val="FFC900"/>
          </a:solidFill>
          <a:ln>
            <a:noFill/>
          </a:ln>
        </p:spPr>
      </p:sp>
      <p:sp>
        <p:nvSpPr>
          <p:cNvPr id="256" name="Google Shape;256;p14"/>
          <p:cNvSpPr txBox="1"/>
          <p:nvPr/>
        </p:nvSpPr>
        <p:spPr>
          <a:xfrm>
            <a:off x="1028700" y="9315775"/>
            <a:ext cx="4979916" cy="28469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1700">
                <a:solidFill>
                  <a:schemeClr val="lt1"/>
                </a:solidFill>
                <a:latin typeface="Montserrat SemiBold"/>
                <a:ea typeface="Montserrat SemiBold"/>
                <a:cs typeface="Montserrat SemiBold"/>
                <a:sym typeface="Montserrat SemiBold"/>
              </a:rPr>
              <a:t>14       </a:t>
            </a:r>
            <a:r>
              <a:rPr lang="en-GB" sz="1700" b="1">
                <a:solidFill>
                  <a:schemeClr val="lt1"/>
                </a:solidFill>
                <a:latin typeface="Montserrat"/>
                <a:ea typeface="Montserrat"/>
                <a:cs typeface="Montserrat"/>
                <a:sym typeface="Montserrat"/>
              </a:rPr>
              <a:t>futurumcareers.com</a:t>
            </a:r>
            <a:endParaRPr/>
          </a:p>
        </p:txBody>
      </p:sp>
      <p:sp>
        <p:nvSpPr>
          <p:cNvPr id="257" name="Google Shape;257;p14"/>
          <p:cNvSpPr txBox="1"/>
          <p:nvPr/>
        </p:nvSpPr>
        <p:spPr>
          <a:xfrm>
            <a:off x="6091751" y="713541"/>
            <a:ext cx="10822134" cy="135421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400" b="1" u="none" strike="noStrike" dirty="0">
                <a:solidFill>
                  <a:srgbClr val="595959"/>
                </a:solidFill>
                <a:latin typeface="Montserrat"/>
                <a:ea typeface="Montserrat"/>
                <a:cs typeface="Montserrat"/>
                <a:sym typeface="Montserrat"/>
              </a:rPr>
              <a:t>Explore careers in materials</a:t>
            </a:r>
            <a:endParaRPr dirty="0"/>
          </a:p>
          <a:p>
            <a:pPr marL="0" marR="0" lvl="0" indent="0" algn="l" rtl="0">
              <a:spcBef>
                <a:spcPts val="0"/>
              </a:spcBef>
              <a:spcAft>
                <a:spcPts val="0"/>
              </a:spcAft>
              <a:buNone/>
            </a:pPr>
            <a:r>
              <a:rPr lang="en-GB" sz="4400" b="1" u="none" strike="noStrike" dirty="0">
                <a:solidFill>
                  <a:srgbClr val="595959"/>
                </a:solidFill>
                <a:latin typeface="Montserrat"/>
                <a:ea typeface="Montserrat"/>
                <a:cs typeface="Montserrat"/>
                <a:sym typeface="Montserrat"/>
              </a:rPr>
              <a:t>science and process engineering</a:t>
            </a:r>
            <a:endParaRPr sz="4400" b="1" dirty="0">
              <a:solidFill>
                <a:srgbClr val="595959"/>
              </a:solidFill>
              <a:latin typeface="Montserrat"/>
              <a:ea typeface="Montserrat"/>
              <a:cs typeface="Montserrat"/>
              <a:sym typeface="Montserrat"/>
            </a:endParaRPr>
          </a:p>
        </p:txBody>
      </p:sp>
      <p:sp>
        <p:nvSpPr>
          <p:cNvPr id="258" name="Google Shape;258;p14"/>
          <p:cNvSpPr txBox="1"/>
          <p:nvPr/>
        </p:nvSpPr>
        <p:spPr>
          <a:xfrm>
            <a:off x="6091751" y="2760404"/>
            <a:ext cx="10134600" cy="48948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95959"/>
              </a:buClr>
              <a:buSzPts val="2400"/>
              <a:buFont typeface="Arial"/>
              <a:buChar char="•"/>
            </a:pPr>
            <a:r>
              <a:rPr lang="en-GB" sz="2400" b="0" i="0" u="none" strike="noStrike" dirty="0">
                <a:solidFill>
                  <a:srgbClr val="595959"/>
                </a:solidFill>
                <a:latin typeface="Montserrat"/>
                <a:ea typeface="Montserrat"/>
                <a:cs typeface="Montserrat"/>
                <a:sym typeface="Montserrat"/>
              </a:rPr>
              <a:t>The University of Sheffield’s </a:t>
            </a:r>
            <a:r>
              <a:rPr lang="en-GB" sz="2400" b="0" i="0" u="sng" strike="noStrike" dirty="0">
                <a:solidFill>
                  <a:srgbClr val="595959"/>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Department of Materials Science and Engineering</a:t>
            </a:r>
            <a:r>
              <a:rPr lang="en-GB" sz="2400" b="0" i="0" u="none" strike="noStrike" dirty="0">
                <a:solidFill>
                  <a:srgbClr val="595959"/>
                </a:solidFill>
                <a:latin typeface="Montserrat"/>
                <a:ea typeface="Montserrat"/>
                <a:cs typeface="Montserrat"/>
                <a:sym typeface="Montserrat"/>
              </a:rPr>
              <a:t> hosts a variety of open days, summer schools and other STEM activities aimed at secondary school students. </a:t>
            </a:r>
            <a:endParaRPr dirty="0"/>
          </a:p>
          <a:p>
            <a:pPr marL="342900" marR="0" lvl="0" indent="-190500" algn="l" rtl="0">
              <a:spcBef>
                <a:spcPts val="0"/>
              </a:spcBef>
              <a:spcAft>
                <a:spcPts val="0"/>
              </a:spcAft>
              <a:buClr>
                <a:schemeClr val="dk1"/>
              </a:buClr>
              <a:buSzPts val="2400"/>
              <a:buFont typeface="Arial"/>
              <a:buNone/>
            </a:pPr>
            <a:endParaRPr sz="2400" b="0" i="0" u="none" strike="noStrike" dirty="0">
              <a:solidFill>
                <a:srgbClr val="595959"/>
              </a:solidFill>
              <a:latin typeface="Montserrat"/>
              <a:ea typeface="Montserrat"/>
              <a:cs typeface="Montserrat"/>
              <a:sym typeface="Montserrat"/>
            </a:endParaRPr>
          </a:p>
          <a:p>
            <a:pPr marL="342900" marR="0" lvl="0" indent="-342900" algn="l" rtl="0">
              <a:spcBef>
                <a:spcPts val="0"/>
              </a:spcBef>
              <a:spcAft>
                <a:spcPts val="0"/>
              </a:spcAft>
              <a:buClr>
                <a:srgbClr val="595959"/>
              </a:buClr>
              <a:buSzPts val="2400"/>
              <a:buFont typeface="Arial"/>
              <a:buChar char="•"/>
            </a:pPr>
            <a:r>
              <a:rPr lang="en-GB" sz="2400" b="0" i="0" u="none" strike="noStrike" dirty="0">
                <a:solidFill>
                  <a:srgbClr val="595959"/>
                </a:solidFill>
                <a:latin typeface="Montserrat"/>
                <a:ea typeface="Montserrat"/>
                <a:cs typeface="Montserrat"/>
                <a:sym typeface="Montserrat"/>
              </a:rPr>
              <a:t>The </a:t>
            </a:r>
            <a:r>
              <a:rPr lang="en-GB" sz="2400" b="0" i="0" u="sng" strike="noStrike" dirty="0">
                <a:solidFill>
                  <a:srgbClr val="595959"/>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Institute of Materials, Minerals and Mining (IOM3)</a:t>
            </a:r>
            <a:r>
              <a:rPr lang="en-GB" sz="2400" b="0" i="0" u="none" strike="noStrike" dirty="0">
                <a:solidFill>
                  <a:srgbClr val="595959"/>
                </a:solidFill>
                <a:latin typeface="Montserrat"/>
                <a:ea typeface="Montserrat"/>
                <a:cs typeface="Montserrat"/>
                <a:sym typeface="Montserrat"/>
              </a:rPr>
              <a:t> has a variety of outreach materials for students of all ages and their teachers, including inter-university-run learning opportunities and a virtual science laboratory.</a:t>
            </a:r>
            <a:endParaRPr dirty="0"/>
          </a:p>
          <a:p>
            <a:pPr marL="342900" marR="0" lvl="0" indent="-190500" algn="l" rtl="0">
              <a:spcBef>
                <a:spcPts val="0"/>
              </a:spcBef>
              <a:spcAft>
                <a:spcPts val="0"/>
              </a:spcAft>
              <a:buClr>
                <a:schemeClr val="dk1"/>
              </a:buClr>
              <a:buSzPts val="2400"/>
              <a:buFont typeface="Arial"/>
              <a:buNone/>
            </a:pPr>
            <a:endParaRPr sz="2400" b="0" i="0" u="none" strike="noStrike" dirty="0">
              <a:solidFill>
                <a:srgbClr val="595959"/>
              </a:solidFill>
              <a:latin typeface="Montserrat"/>
              <a:ea typeface="Montserrat"/>
              <a:cs typeface="Montserrat"/>
              <a:sym typeface="Montserrat"/>
            </a:endParaRPr>
          </a:p>
          <a:p>
            <a:pPr marL="342900" lvl="0" indent="-342900">
              <a:buClr>
                <a:srgbClr val="595959"/>
              </a:buClr>
              <a:buSzPts val="2400"/>
              <a:buFont typeface="Arial"/>
              <a:buChar char="•"/>
            </a:pPr>
            <a:r>
              <a:rPr lang="en-GB" sz="2400" b="0" i="0" u="none" strike="noStrike" dirty="0">
                <a:solidFill>
                  <a:srgbClr val="595959"/>
                </a:solidFill>
                <a:latin typeface="Montserrat"/>
                <a:ea typeface="Montserrat"/>
                <a:cs typeface="Montserrat"/>
                <a:sym typeface="Montserrat"/>
              </a:rPr>
              <a:t>According to </a:t>
            </a:r>
            <a:r>
              <a:rPr lang="en-GB" sz="2400" b="0" i="0" u="none" strike="noStrike" dirty="0">
                <a:solidFill>
                  <a:srgbClr val="595959"/>
                </a:solidFill>
                <a:latin typeface="Montserrat"/>
                <a:ea typeface="Montserrat"/>
                <a:cs typeface="Montserrat"/>
                <a:sym typeface="Montserrat"/>
                <a:hlinkClick r:id="rId5"/>
              </a:rPr>
              <a:t>Check-a-Salary</a:t>
            </a:r>
            <a:r>
              <a:rPr lang="en-GB" sz="2400" b="0" i="0" u="none" strike="noStrike" dirty="0">
                <a:solidFill>
                  <a:srgbClr val="595959"/>
                </a:solidFill>
                <a:latin typeface="Montserrat"/>
                <a:ea typeface="Montserrat"/>
                <a:cs typeface="Montserrat"/>
                <a:sym typeface="Montserrat"/>
              </a:rPr>
              <a:t>, the average salary for a materials scientist in the UK is around £35,000 per year</a:t>
            </a:r>
            <a:r>
              <a:rPr lang="en-GB" sz="2400" b="0" i="0" u="none" strike="noStrike" dirty="0">
                <a:solidFill>
                  <a:schemeClr val="tx1">
                    <a:lumMod val="65000"/>
                    <a:lumOff val="35000"/>
                  </a:schemeClr>
                </a:solidFill>
                <a:latin typeface="Montserrat"/>
                <a:ea typeface="Montserrat"/>
                <a:cs typeface="Montserrat"/>
                <a:sym typeface="Montserrat"/>
              </a:rPr>
              <a:t>. </a:t>
            </a:r>
            <a:r>
              <a:rPr lang="en-GB" sz="2400" dirty="0">
                <a:solidFill>
                  <a:schemeClr val="tx1">
                    <a:lumMod val="65000"/>
                    <a:lumOff val="35000"/>
                  </a:schemeClr>
                </a:solidFill>
                <a:latin typeface="Montserrat"/>
                <a:ea typeface="Montserrat"/>
                <a:cs typeface="Montserrat"/>
                <a:sym typeface="Montserrat"/>
                <a:hlinkClick r:id="rId6"/>
              </a:rPr>
              <a:t>Prospects.ac.uk</a:t>
            </a:r>
            <a:r>
              <a:rPr lang="en-GB" sz="2400" dirty="0">
                <a:solidFill>
                  <a:schemeClr val="tx1">
                    <a:lumMod val="65000"/>
                    <a:lumOff val="35000"/>
                  </a:schemeClr>
                </a:solidFill>
                <a:latin typeface="Montserrat"/>
                <a:ea typeface="Montserrat"/>
                <a:cs typeface="Montserrat"/>
                <a:sym typeface="Montserrat"/>
              </a:rPr>
              <a:t> highlights that a</a:t>
            </a:r>
            <a:r>
              <a:rPr lang="en-GB" sz="2400" b="0" i="0" u="none" strike="noStrike" dirty="0">
                <a:solidFill>
                  <a:schemeClr val="tx1">
                    <a:lumMod val="65000"/>
                    <a:lumOff val="35000"/>
                  </a:schemeClr>
                </a:solidFill>
                <a:latin typeface="Montserrat"/>
                <a:ea typeface="Montserrat"/>
                <a:cs typeface="Montserrat"/>
                <a:sym typeface="Montserrat"/>
              </a:rPr>
              <a:t>s a senior engineer with chartered status,</a:t>
            </a:r>
            <a:r>
              <a:rPr lang="en-GB" sz="2400" dirty="0">
                <a:solidFill>
                  <a:schemeClr val="tx1">
                    <a:lumMod val="65000"/>
                    <a:lumOff val="35000"/>
                  </a:schemeClr>
                </a:solidFill>
                <a:latin typeface="Montserrat"/>
                <a:ea typeface="Montserrat"/>
                <a:cs typeface="Montserrat"/>
                <a:sym typeface="Montserrat"/>
              </a:rPr>
              <a:t> you can earn up to £60,000 per year. </a:t>
            </a:r>
            <a:endParaRPr sz="2400" dirty="0">
              <a:solidFill>
                <a:schemeClr val="tx1">
                  <a:lumMod val="65000"/>
                  <a:lumOff val="35000"/>
                </a:schemeClr>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xEl>
                                              <p:pRg st="0" end="0"/>
                                            </p:txEl>
                                          </p:spTgt>
                                        </p:tgtEl>
                                        <p:attrNameLst>
                                          <p:attrName>style.visibility</p:attrName>
                                        </p:attrNameLst>
                                      </p:cBhvr>
                                      <p:to>
                                        <p:strVal val="visible"/>
                                      </p:to>
                                    </p:set>
                                    <p:animEffect transition="in" filter="fade">
                                      <p:cBhvr>
                                        <p:cTn id="7" dur="1000"/>
                                        <p:tgtEl>
                                          <p:spTgt spid="2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
                                            <p:txEl>
                                              <p:pRg st="2" end="2"/>
                                            </p:txEl>
                                          </p:spTgt>
                                        </p:tgtEl>
                                        <p:attrNameLst>
                                          <p:attrName>style.visibility</p:attrName>
                                        </p:attrNameLst>
                                      </p:cBhvr>
                                      <p:to>
                                        <p:strVal val="visible"/>
                                      </p:to>
                                    </p:set>
                                    <p:animEffect transition="in" filter="fade">
                                      <p:cBhvr>
                                        <p:cTn id="12" dur="1000"/>
                                        <p:tgtEl>
                                          <p:spTgt spid="2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8">
                                            <p:txEl>
                                              <p:pRg st="4" end="4"/>
                                            </p:txEl>
                                          </p:spTgt>
                                        </p:tgtEl>
                                        <p:attrNameLst>
                                          <p:attrName>style.visibility</p:attrName>
                                        </p:attrNameLst>
                                      </p:cBhvr>
                                      <p:to>
                                        <p:strVal val="visible"/>
                                      </p:to>
                                    </p:set>
                                    <p:animEffect transition="in" filter="fade">
                                      <p:cBhvr>
                                        <p:cTn id="17" dur="1000"/>
                                        <p:tgtEl>
                                          <p:spTgt spid="2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5"/>
          <p:cNvSpPr/>
          <p:nvPr/>
        </p:nvSpPr>
        <p:spPr>
          <a:xfrm>
            <a:off x="10634266" y="724939"/>
            <a:ext cx="5951212" cy="8172781"/>
          </a:xfrm>
          <a:custGeom>
            <a:avLst/>
            <a:gdLst/>
            <a:ahLst/>
            <a:cxnLst/>
            <a:rect l="l" t="t" r="r" b="b"/>
            <a:pathLst>
              <a:path w="6350012" h="6562979" extrusionOk="0">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10951942" y="958006"/>
            <a:ext cx="5273394" cy="7724572"/>
          </a:xfrm>
          <a:custGeom>
            <a:avLst/>
            <a:gdLst/>
            <a:ahLst/>
            <a:cxnLst/>
            <a:rect l="l" t="t" r="r" b="b"/>
            <a:pathLst>
              <a:path w="6350012" h="6562979" extrusionOk="0">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rot="5400000">
            <a:off x="1965597" y="-956362"/>
            <a:ext cx="9258300" cy="13228424"/>
          </a:xfrm>
          <a:custGeom>
            <a:avLst/>
            <a:gdLst/>
            <a:ahLst/>
            <a:cxnLst/>
            <a:rect l="l" t="t" r="r" b="b"/>
            <a:pathLst>
              <a:path w="3130550" h="4472986" extrusionOk="0">
                <a:moveTo>
                  <a:pt x="0" y="1123950"/>
                </a:moveTo>
                <a:lnTo>
                  <a:pt x="0" y="4472986"/>
                </a:lnTo>
                <a:lnTo>
                  <a:pt x="3130550" y="4472986"/>
                </a:lnTo>
                <a:lnTo>
                  <a:pt x="3130550" y="0"/>
                </a:lnTo>
                <a:close/>
              </a:path>
            </a:pathLst>
          </a:custGeom>
          <a:solidFill>
            <a:srgbClr val="7500FF"/>
          </a:solidFill>
          <a:ln>
            <a:noFill/>
          </a:ln>
        </p:spPr>
      </p:sp>
      <p:sp>
        <p:nvSpPr>
          <p:cNvPr id="266" name="Google Shape;266;p15"/>
          <p:cNvSpPr/>
          <p:nvPr/>
        </p:nvSpPr>
        <p:spPr>
          <a:xfrm rot="5400000">
            <a:off x="1292237" y="-1311702"/>
            <a:ext cx="10287002" cy="12910405"/>
          </a:xfrm>
          <a:custGeom>
            <a:avLst/>
            <a:gdLst/>
            <a:ahLst/>
            <a:cxnLst/>
            <a:rect l="l" t="t" r="r" b="b"/>
            <a:pathLst>
              <a:path w="3130550" h="3928907" extrusionOk="0">
                <a:moveTo>
                  <a:pt x="0" y="1123950"/>
                </a:moveTo>
                <a:lnTo>
                  <a:pt x="0" y="3928907"/>
                </a:lnTo>
                <a:lnTo>
                  <a:pt x="3130550" y="3928907"/>
                </a:lnTo>
                <a:lnTo>
                  <a:pt x="3130550" y="0"/>
                </a:lnTo>
                <a:close/>
              </a:path>
            </a:pathLst>
          </a:custGeom>
          <a:solidFill>
            <a:srgbClr val="FFFF99"/>
          </a:solidFill>
          <a:ln>
            <a:noFill/>
          </a:ln>
        </p:spPr>
      </p:sp>
      <p:pic>
        <p:nvPicPr>
          <p:cNvPr id="267" name="Google Shape;267;p15"/>
          <p:cNvPicPr preferRelativeResize="0"/>
          <p:nvPr/>
        </p:nvPicPr>
        <p:blipFill rotWithShape="1">
          <a:blip r:embed="rId4">
            <a:alphaModFix/>
          </a:blip>
          <a:srcRect/>
          <a:stretch/>
        </p:blipFill>
        <p:spPr>
          <a:xfrm>
            <a:off x="16909437" y="8850891"/>
            <a:ext cx="699726" cy="814819"/>
          </a:xfrm>
          <a:prstGeom prst="rect">
            <a:avLst/>
          </a:prstGeom>
          <a:noFill/>
          <a:ln>
            <a:noFill/>
          </a:ln>
        </p:spPr>
      </p:pic>
      <p:pic>
        <p:nvPicPr>
          <p:cNvPr id="268" name="Google Shape;268;p15"/>
          <p:cNvPicPr preferRelativeResize="0"/>
          <p:nvPr/>
        </p:nvPicPr>
        <p:blipFill rotWithShape="1">
          <a:blip r:embed="rId5">
            <a:alphaModFix amt="23000"/>
          </a:blip>
          <a:srcRect/>
          <a:stretch/>
        </p:blipFill>
        <p:spPr>
          <a:xfrm>
            <a:off x="366637" y="1985035"/>
            <a:ext cx="2407542" cy="1901958"/>
          </a:xfrm>
          <a:prstGeom prst="rect">
            <a:avLst/>
          </a:prstGeom>
          <a:noFill/>
          <a:ln>
            <a:noFill/>
          </a:ln>
        </p:spPr>
      </p:pic>
      <p:pic>
        <p:nvPicPr>
          <p:cNvPr id="269" name="Google Shape;269;p15"/>
          <p:cNvPicPr preferRelativeResize="0"/>
          <p:nvPr/>
        </p:nvPicPr>
        <p:blipFill rotWithShape="1">
          <a:blip r:embed="rId5">
            <a:alphaModFix amt="23000"/>
          </a:blip>
          <a:srcRect/>
          <a:stretch/>
        </p:blipFill>
        <p:spPr>
          <a:xfrm rot="10800000">
            <a:off x="6928999" y="7483592"/>
            <a:ext cx="2485309" cy="1963394"/>
          </a:xfrm>
          <a:prstGeom prst="rect">
            <a:avLst/>
          </a:prstGeom>
          <a:noFill/>
          <a:ln>
            <a:noFill/>
          </a:ln>
        </p:spPr>
      </p:pic>
      <p:sp>
        <p:nvSpPr>
          <p:cNvPr id="270" name="Google Shape;270;p15"/>
          <p:cNvSpPr txBox="1"/>
          <p:nvPr/>
        </p:nvSpPr>
        <p:spPr>
          <a:xfrm>
            <a:off x="1028700" y="881249"/>
            <a:ext cx="10805010" cy="826135"/>
          </a:xfrm>
          <a:prstGeom prst="rect">
            <a:avLst/>
          </a:prstGeom>
          <a:noFill/>
          <a:ln>
            <a:noFill/>
          </a:ln>
        </p:spPr>
        <p:txBody>
          <a:bodyPr spcFirstLastPara="1" wrap="square" lIns="0" tIns="0" rIns="0" bIns="0" anchor="t" anchorCtr="0">
            <a:spAutoFit/>
          </a:bodyPr>
          <a:lstStyle/>
          <a:p>
            <a:pPr marL="0" marR="0" lvl="0" indent="0" algn="l" rtl="0">
              <a:lnSpc>
                <a:spcPct val="96666"/>
              </a:lnSpc>
              <a:spcBef>
                <a:spcPts val="0"/>
              </a:spcBef>
              <a:spcAft>
                <a:spcPts val="0"/>
              </a:spcAft>
              <a:buNone/>
            </a:pPr>
            <a:r>
              <a:rPr lang="en-GB" sz="6600">
                <a:solidFill>
                  <a:srgbClr val="595959"/>
                </a:solidFill>
                <a:latin typeface="Montserrat SemiBold"/>
                <a:ea typeface="Montserrat SemiBold"/>
                <a:cs typeface="Montserrat SemiBold"/>
                <a:sym typeface="Montserrat SemiBold"/>
              </a:rPr>
              <a:t>Theo’s career</a:t>
            </a:r>
            <a:endParaRPr/>
          </a:p>
        </p:txBody>
      </p:sp>
      <p:sp>
        <p:nvSpPr>
          <p:cNvPr id="271" name="Google Shape;271;p15"/>
          <p:cNvSpPr txBox="1"/>
          <p:nvPr/>
        </p:nvSpPr>
        <p:spPr>
          <a:xfrm>
            <a:off x="1028700" y="9315775"/>
            <a:ext cx="4979916" cy="28469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1700">
                <a:solidFill>
                  <a:srgbClr val="595959"/>
                </a:solidFill>
                <a:latin typeface="Montserrat SemiBold"/>
                <a:ea typeface="Montserrat SemiBold"/>
                <a:cs typeface="Montserrat SemiBold"/>
                <a:sym typeface="Montserrat SemiBold"/>
              </a:rPr>
              <a:t>15       </a:t>
            </a:r>
            <a:r>
              <a:rPr lang="en-GB" sz="1700" b="1">
                <a:solidFill>
                  <a:srgbClr val="595959"/>
                </a:solidFill>
                <a:latin typeface="Montserrat"/>
                <a:ea typeface="Montserrat"/>
                <a:cs typeface="Montserrat"/>
                <a:sym typeface="Montserrat"/>
              </a:rPr>
              <a:t>futurumcareers.com</a:t>
            </a:r>
            <a:endParaRPr/>
          </a:p>
        </p:txBody>
      </p:sp>
      <p:sp>
        <p:nvSpPr>
          <p:cNvPr id="272" name="Google Shape;272;p15"/>
          <p:cNvSpPr txBox="1"/>
          <p:nvPr/>
        </p:nvSpPr>
        <p:spPr>
          <a:xfrm>
            <a:off x="914400" y="3434087"/>
            <a:ext cx="8991600" cy="41549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i="0" u="none" strike="noStrike" dirty="0">
                <a:solidFill>
                  <a:srgbClr val="595959"/>
                </a:solidFill>
                <a:latin typeface="Montserrat"/>
                <a:ea typeface="Montserrat"/>
                <a:cs typeface="Montserrat"/>
                <a:sym typeface="Montserrat"/>
              </a:rPr>
              <a:t>My undergraduate degrees were in chemistry and chemical engineering. </a:t>
            </a:r>
            <a:r>
              <a:rPr lang="en-GB" sz="2400" b="0" i="0" u="none" strike="noStrike" dirty="0">
                <a:solidFill>
                  <a:srgbClr val="595959"/>
                </a:solidFill>
                <a:latin typeface="Montserrat"/>
                <a:ea typeface="Montserrat"/>
                <a:cs typeface="Montserrat"/>
                <a:sym typeface="Montserrat"/>
              </a:rPr>
              <a:t>I then spent a summer interning in a cement manufacturing plant, before taking on a master’s degree in advanced process integration and design. It was my master’s project that really inspired me to follow the career path that I have.</a:t>
            </a:r>
            <a:endParaRPr dirty="0"/>
          </a:p>
          <a:p>
            <a:pPr marL="0" marR="0" lvl="0" indent="0" algn="l" rtl="0">
              <a:spcBef>
                <a:spcPts val="0"/>
              </a:spcBef>
              <a:spcAft>
                <a:spcPts val="0"/>
              </a:spcAft>
              <a:buNone/>
            </a:pPr>
            <a:endParaRPr sz="2400" b="1" i="0" u="none" strike="noStrike" dirty="0">
              <a:solidFill>
                <a:srgbClr val="595959"/>
              </a:solidFill>
              <a:latin typeface="Montserrat"/>
              <a:ea typeface="Montserrat"/>
              <a:cs typeface="Montserrat"/>
              <a:sym typeface="Montserrat"/>
            </a:endParaRPr>
          </a:p>
          <a:p>
            <a:pPr marL="0" marR="0" lvl="0" indent="0" algn="l" rtl="0">
              <a:spcBef>
                <a:spcPts val="0"/>
              </a:spcBef>
              <a:spcAft>
                <a:spcPts val="0"/>
              </a:spcAft>
              <a:buNone/>
            </a:pPr>
            <a:r>
              <a:rPr lang="en-GB" sz="2400" b="1" i="0" u="none" strike="noStrike" dirty="0">
                <a:solidFill>
                  <a:srgbClr val="595959"/>
                </a:solidFill>
                <a:latin typeface="Montserrat"/>
                <a:ea typeface="Montserrat"/>
                <a:cs typeface="Montserrat"/>
                <a:sym typeface="Montserrat"/>
              </a:rPr>
              <a:t>Failure and mistakes are essential for development, especially for scientists. </a:t>
            </a:r>
            <a:r>
              <a:rPr lang="en-GB" sz="2400" b="0" i="0" u="none" strike="noStrike" dirty="0">
                <a:solidFill>
                  <a:srgbClr val="595959"/>
                </a:solidFill>
                <a:latin typeface="Montserrat"/>
                <a:ea typeface="Montserrat"/>
                <a:cs typeface="Montserrat"/>
                <a:sym typeface="Montserrat"/>
              </a:rPr>
              <a:t>They’re an inevitability, but every setback presents an invaluable learning opportunity. Obstacles will come, but never give up.</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animEffect transition="in" filter="fade">
                                      <p:cBhvr>
                                        <p:cTn id="7" dur="1000"/>
                                        <p:tgtEl>
                                          <p:spTgt spid="2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2">
                                            <p:txEl>
                                              <p:pRg st="2" end="2"/>
                                            </p:txEl>
                                          </p:spTgt>
                                        </p:tgtEl>
                                        <p:attrNameLst>
                                          <p:attrName>style.visibility</p:attrName>
                                        </p:attrNameLst>
                                      </p:cBhvr>
                                      <p:to>
                                        <p:strVal val="visible"/>
                                      </p:to>
                                    </p:set>
                                    <p:animEffect transition="in" filter="fade">
                                      <p:cBhvr>
                                        <p:cTn id="12" dur="1000"/>
                                        <p:tgtEl>
                                          <p:spTgt spid="272">
                                            <p:txEl>
                                              <p:pRg st="2" end="2"/>
                                            </p:txEl>
                                          </p:spTgt>
                                        </p:tgtEl>
                                      </p:cBhvr>
                                    </p:animEffect>
                                    <p:anim calcmode="lin" valueType="num">
                                      <p:cBhvr>
                                        <p:cTn id="13" dur="1000" fill="hold"/>
                                        <p:tgtEl>
                                          <p:spTgt spid="27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7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6"/>
          <p:cNvSpPr/>
          <p:nvPr/>
        </p:nvSpPr>
        <p:spPr>
          <a:xfrm>
            <a:off x="10304007" y="998431"/>
            <a:ext cx="7783207" cy="5511348"/>
          </a:xfrm>
          <a:custGeom>
            <a:avLst/>
            <a:gdLst/>
            <a:ahLst/>
            <a:cxnLst/>
            <a:rect l="l" t="t" r="r" b="b"/>
            <a:pathLst>
              <a:path w="6350012" h="6562979" extrusionOk="0">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75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6"/>
          <p:cNvSpPr/>
          <p:nvPr/>
        </p:nvSpPr>
        <p:spPr>
          <a:xfrm>
            <a:off x="10575533" y="1329572"/>
            <a:ext cx="7240143" cy="4806988"/>
          </a:xfrm>
          <a:custGeom>
            <a:avLst/>
            <a:gdLst/>
            <a:ahLst/>
            <a:cxnLst/>
            <a:rect l="l" t="t" r="r" b="b"/>
            <a:pathLst>
              <a:path w="6350012" h="6562979" extrusionOk="0">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rot="5400000">
            <a:off x="1965597" y="-956362"/>
            <a:ext cx="9258300" cy="13228424"/>
          </a:xfrm>
          <a:custGeom>
            <a:avLst/>
            <a:gdLst/>
            <a:ahLst/>
            <a:cxnLst/>
            <a:rect l="l" t="t" r="r" b="b"/>
            <a:pathLst>
              <a:path w="3130550" h="4472986" extrusionOk="0">
                <a:moveTo>
                  <a:pt x="0" y="1123950"/>
                </a:moveTo>
                <a:lnTo>
                  <a:pt x="0" y="4472986"/>
                </a:lnTo>
                <a:lnTo>
                  <a:pt x="3130550" y="4472986"/>
                </a:lnTo>
                <a:lnTo>
                  <a:pt x="3130550" y="0"/>
                </a:lnTo>
                <a:close/>
              </a:path>
            </a:pathLst>
          </a:custGeom>
          <a:solidFill>
            <a:srgbClr val="7500FF"/>
          </a:solidFill>
          <a:ln>
            <a:noFill/>
          </a:ln>
        </p:spPr>
      </p:sp>
      <p:sp>
        <p:nvSpPr>
          <p:cNvPr id="281" name="Google Shape;281;p16"/>
          <p:cNvSpPr/>
          <p:nvPr/>
        </p:nvSpPr>
        <p:spPr>
          <a:xfrm rot="5400000">
            <a:off x="1292237" y="-1311702"/>
            <a:ext cx="10287002" cy="12910405"/>
          </a:xfrm>
          <a:custGeom>
            <a:avLst/>
            <a:gdLst/>
            <a:ahLst/>
            <a:cxnLst/>
            <a:rect l="l" t="t" r="r" b="b"/>
            <a:pathLst>
              <a:path w="3130550" h="3928907" extrusionOk="0">
                <a:moveTo>
                  <a:pt x="0" y="1123950"/>
                </a:moveTo>
                <a:lnTo>
                  <a:pt x="0" y="3928907"/>
                </a:lnTo>
                <a:lnTo>
                  <a:pt x="3130550" y="3928907"/>
                </a:lnTo>
                <a:lnTo>
                  <a:pt x="3130550" y="0"/>
                </a:lnTo>
                <a:close/>
              </a:path>
            </a:pathLst>
          </a:custGeom>
          <a:solidFill>
            <a:srgbClr val="FFFF99"/>
          </a:solidFill>
          <a:ln>
            <a:noFill/>
          </a:ln>
        </p:spPr>
      </p:sp>
      <p:pic>
        <p:nvPicPr>
          <p:cNvPr id="282" name="Google Shape;282;p16"/>
          <p:cNvPicPr preferRelativeResize="0"/>
          <p:nvPr/>
        </p:nvPicPr>
        <p:blipFill rotWithShape="1">
          <a:blip r:embed="rId4">
            <a:alphaModFix/>
          </a:blip>
          <a:srcRect/>
          <a:stretch/>
        </p:blipFill>
        <p:spPr>
          <a:xfrm>
            <a:off x="17115950" y="9107277"/>
            <a:ext cx="699726" cy="814819"/>
          </a:xfrm>
          <a:prstGeom prst="rect">
            <a:avLst/>
          </a:prstGeom>
          <a:noFill/>
          <a:ln>
            <a:noFill/>
          </a:ln>
        </p:spPr>
      </p:pic>
      <p:pic>
        <p:nvPicPr>
          <p:cNvPr id="283" name="Google Shape;283;p16"/>
          <p:cNvPicPr preferRelativeResize="0"/>
          <p:nvPr/>
        </p:nvPicPr>
        <p:blipFill rotWithShape="1">
          <a:blip r:embed="rId5">
            <a:alphaModFix amt="23000"/>
          </a:blip>
          <a:srcRect/>
          <a:stretch/>
        </p:blipFill>
        <p:spPr>
          <a:xfrm>
            <a:off x="366637" y="1985035"/>
            <a:ext cx="2407542" cy="1901958"/>
          </a:xfrm>
          <a:prstGeom prst="rect">
            <a:avLst/>
          </a:prstGeom>
          <a:noFill/>
          <a:ln>
            <a:noFill/>
          </a:ln>
        </p:spPr>
      </p:pic>
      <p:pic>
        <p:nvPicPr>
          <p:cNvPr id="284" name="Google Shape;284;p16"/>
          <p:cNvPicPr preferRelativeResize="0"/>
          <p:nvPr/>
        </p:nvPicPr>
        <p:blipFill rotWithShape="1">
          <a:blip r:embed="rId5">
            <a:alphaModFix amt="23000"/>
          </a:blip>
          <a:srcRect/>
          <a:stretch/>
        </p:blipFill>
        <p:spPr>
          <a:xfrm rot="10800000">
            <a:off x="6928999" y="7483592"/>
            <a:ext cx="2485309" cy="1963394"/>
          </a:xfrm>
          <a:prstGeom prst="rect">
            <a:avLst/>
          </a:prstGeom>
          <a:noFill/>
          <a:ln>
            <a:noFill/>
          </a:ln>
        </p:spPr>
      </p:pic>
      <p:sp>
        <p:nvSpPr>
          <p:cNvPr id="285" name="Google Shape;285;p16"/>
          <p:cNvSpPr txBox="1"/>
          <p:nvPr/>
        </p:nvSpPr>
        <p:spPr>
          <a:xfrm>
            <a:off x="1028700" y="881249"/>
            <a:ext cx="10805010" cy="826135"/>
          </a:xfrm>
          <a:prstGeom prst="rect">
            <a:avLst/>
          </a:prstGeom>
          <a:noFill/>
          <a:ln>
            <a:noFill/>
          </a:ln>
        </p:spPr>
        <p:txBody>
          <a:bodyPr spcFirstLastPara="1" wrap="square" lIns="0" tIns="0" rIns="0" bIns="0" anchor="t" anchorCtr="0">
            <a:spAutoFit/>
          </a:bodyPr>
          <a:lstStyle/>
          <a:p>
            <a:pPr marL="0" marR="0" lvl="0" indent="0" algn="l" rtl="0">
              <a:lnSpc>
                <a:spcPct val="96666"/>
              </a:lnSpc>
              <a:spcBef>
                <a:spcPts val="0"/>
              </a:spcBef>
              <a:spcAft>
                <a:spcPts val="0"/>
              </a:spcAft>
              <a:buNone/>
            </a:pPr>
            <a:r>
              <a:rPr lang="en-GB" sz="6600">
                <a:solidFill>
                  <a:srgbClr val="595959"/>
                </a:solidFill>
                <a:latin typeface="Montserrat SemiBold"/>
                <a:ea typeface="Montserrat SemiBold"/>
                <a:cs typeface="Montserrat SemiBold"/>
                <a:sym typeface="Montserrat SemiBold"/>
              </a:rPr>
              <a:t>Theo’s career</a:t>
            </a:r>
            <a:endParaRPr/>
          </a:p>
        </p:txBody>
      </p:sp>
      <p:sp>
        <p:nvSpPr>
          <p:cNvPr id="286" name="Google Shape;286;p16"/>
          <p:cNvSpPr txBox="1"/>
          <p:nvPr/>
        </p:nvSpPr>
        <p:spPr>
          <a:xfrm>
            <a:off x="532050" y="9258300"/>
            <a:ext cx="4979916" cy="28469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1700">
                <a:solidFill>
                  <a:srgbClr val="595959"/>
                </a:solidFill>
                <a:latin typeface="Montserrat SemiBold"/>
                <a:ea typeface="Montserrat SemiBold"/>
                <a:cs typeface="Montserrat SemiBold"/>
                <a:sym typeface="Montserrat SemiBold"/>
              </a:rPr>
              <a:t>16       </a:t>
            </a:r>
            <a:r>
              <a:rPr lang="en-GB" sz="1700" b="1">
                <a:solidFill>
                  <a:srgbClr val="595959"/>
                </a:solidFill>
                <a:latin typeface="Montserrat"/>
                <a:ea typeface="Montserrat"/>
                <a:cs typeface="Montserrat"/>
                <a:sym typeface="Montserrat"/>
              </a:rPr>
              <a:t>futurumcareers.com</a:t>
            </a:r>
            <a:endParaRPr/>
          </a:p>
        </p:txBody>
      </p:sp>
      <p:sp>
        <p:nvSpPr>
          <p:cNvPr id="287" name="Google Shape;287;p16"/>
          <p:cNvSpPr txBox="1"/>
          <p:nvPr/>
        </p:nvSpPr>
        <p:spPr>
          <a:xfrm>
            <a:off x="457199" y="3467100"/>
            <a:ext cx="9575400"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i="0" u="none" strike="noStrike" dirty="0">
                <a:solidFill>
                  <a:srgbClr val="595959"/>
                </a:solidFill>
                <a:latin typeface="Montserrat"/>
                <a:ea typeface="Montserrat"/>
                <a:cs typeface="Montserrat"/>
                <a:sym typeface="Montserrat"/>
              </a:rPr>
              <a:t>The worst advice I have been given is </a:t>
            </a:r>
            <a:r>
              <a:rPr lang="en-GB" sz="2400" b="1" i="0" u="none" strike="noStrike" dirty="0">
                <a:solidFill>
                  <a:schemeClr val="tx1">
                    <a:lumMod val="65000"/>
                    <a:lumOff val="35000"/>
                  </a:schemeClr>
                </a:solidFill>
                <a:latin typeface="Montserrat"/>
                <a:ea typeface="Montserrat"/>
                <a:cs typeface="Montserrat"/>
                <a:sym typeface="Montserrat"/>
              </a:rPr>
              <a:t>not to be </a:t>
            </a:r>
            <a:r>
              <a:rPr lang="en-GB" sz="2400" b="1" i="0" u="none" strike="noStrike" dirty="0">
                <a:solidFill>
                  <a:srgbClr val="595959"/>
                </a:solidFill>
                <a:latin typeface="Montserrat"/>
                <a:ea typeface="Montserrat"/>
                <a:cs typeface="Montserrat"/>
                <a:sym typeface="Montserrat"/>
              </a:rPr>
              <a:t>myself. </a:t>
            </a:r>
            <a:r>
              <a:rPr lang="en-GB" sz="2400" b="0" i="0" u="none" strike="noStrike" dirty="0">
                <a:solidFill>
                  <a:srgbClr val="595959"/>
                </a:solidFill>
                <a:latin typeface="Montserrat"/>
                <a:ea typeface="Montserrat"/>
                <a:cs typeface="Montserrat"/>
                <a:sym typeface="Montserrat"/>
              </a:rPr>
              <a:t>Since then, colleagues, friends and family convinced me to follow my own ambitions, and this has been essential to my career.</a:t>
            </a:r>
            <a:endParaRPr dirty="0"/>
          </a:p>
          <a:p>
            <a:pPr marL="0" marR="0" lvl="0" indent="0" algn="l" rtl="0">
              <a:spcBef>
                <a:spcPts val="0"/>
              </a:spcBef>
              <a:spcAft>
                <a:spcPts val="0"/>
              </a:spcAft>
              <a:buNone/>
            </a:pPr>
            <a:endParaRPr sz="2400" b="1" i="0" u="none" strike="noStrike" dirty="0">
              <a:solidFill>
                <a:srgbClr val="595959"/>
              </a:solidFill>
              <a:latin typeface="Montserrat"/>
              <a:ea typeface="Montserrat"/>
              <a:cs typeface="Montserrat"/>
              <a:sym typeface="Montserrat"/>
            </a:endParaRPr>
          </a:p>
          <a:p>
            <a:pPr marL="0" marR="0" lvl="0" indent="0" algn="l" rtl="0">
              <a:spcBef>
                <a:spcPts val="0"/>
              </a:spcBef>
              <a:spcAft>
                <a:spcPts val="0"/>
              </a:spcAft>
              <a:buNone/>
            </a:pPr>
            <a:r>
              <a:rPr lang="en-GB" sz="2400" b="1" i="0" u="none" strike="noStrike" dirty="0">
                <a:solidFill>
                  <a:srgbClr val="595959"/>
                </a:solidFill>
                <a:latin typeface="Montserrat"/>
                <a:ea typeface="Montserrat"/>
                <a:cs typeface="Montserrat"/>
                <a:sym typeface="Montserrat"/>
              </a:rPr>
              <a:t>My proudest career achievement was when I was awarded the UKRI Future Leaders Fellowship, </a:t>
            </a:r>
            <a:r>
              <a:rPr lang="en-GB" sz="2400" b="1" i="0" u="none" strike="noStrike" dirty="0">
                <a:solidFill>
                  <a:schemeClr val="tx1">
                    <a:lumMod val="65000"/>
                    <a:lumOff val="35000"/>
                  </a:schemeClr>
                </a:solidFill>
                <a:latin typeface="Montserrat"/>
                <a:ea typeface="Montserrat"/>
                <a:cs typeface="Montserrat"/>
                <a:sym typeface="Montserrat"/>
              </a:rPr>
              <a:t>which provides lo</a:t>
            </a:r>
            <a:r>
              <a:rPr lang="en-GB" sz="2400" b="1" dirty="0">
                <a:solidFill>
                  <a:schemeClr val="tx1">
                    <a:lumMod val="65000"/>
                    <a:lumOff val="35000"/>
                  </a:schemeClr>
                </a:solidFill>
                <a:latin typeface="Montserrat"/>
                <a:ea typeface="Montserrat"/>
                <a:cs typeface="Montserrat"/>
                <a:sym typeface="Montserrat"/>
              </a:rPr>
              <a:t>ng-term funding and support for my research</a:t>
            </a:r>
            <a:r>
              <a:rPr lang="en-GB" sz="2400" b="1" i="0" u="none" strike="noStrike" dirty="0">
                <a:solidFill>
                  <a:schemeClr val="tx1">
                    <a:lumMod val="65000"/>
                    <a:lumOff val="35000"/>
                  </a:schemeClr>
                </a:solidFill>
                <a:latin typeface="Montserrat"/>
                <a:ea typeface="Montserrat"/>
                <a:cs typeface="Montserrat"/>
                <a:sym typeface="Montserrat"/>
              </a:rPr>
              <a:t>. </a:t>
            </a:r>
            <a:r>
              <a:rPr lang="en-GB" sz="2400" b="0" i="0" u="none" strike="noStrike" dirty="0">
                <a:solidFill>
                  <a:srgbClr val="595959"/>
                </a:solidFill>
                <a:latin typeface="Montserrat"/>
                <a:ea typeface="Montserrat"/>
                <a:cs typeface="Montserrat"/>
                <a:sym typeface="Montserrat"/>
              </a:rPr>
              <a:t>On the theme of ‘Green, Circular, and Smart Cement Manufacture’, I’ll help lead research in low-carbon cement production. I also aim to use this research to influence UK policy and write standards for new innovative cements. Furthermore, I can use this platform to help mould other future leaders in my field.</a:t>
            </a:r>
            <a:endParaRPr dirty="0"/>
          </a:p>
        </p:txBody>
      </p:sp>
      <p:sp>
        <p:nvSpPr>
          <p:cNvPr id="288" name="Google Shape;288;p16"/>
          <p:cNvSpPr txBox="1"/>
          <p:nvPr/>
        </p:nvSpPr>
        <p:spPr>
          <a:xfrm>
            <a:off x="12496800" y="6654366"/>
            <a:ext cx="5560542"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0" i="1" u="none" strike="noStrike" dirty="0">
                <a:solidFill>
                  <a:srgbClr val="000000"/>
                </a:solidFill>
                <a:latin typeface="Montserrat"/>
                <a:ea typeface="Montserrat"/>
                <a:cs typeface="Montserrat"/>
                <a:sym typeface="Montserrat"/>
              </a:rPr>
              <a:t>Theo's research team, from left to right: </a:t>
            </a:r>
            <a:endParaRPr dirty="0"/>
          </a:p>
          <a:p>
            <a:pPr marL="0" marR="0" lvl="0" indent="0" algn="ctr" rtl="0">
              <a:spcBef>
                <a:spcPts val="0"/>
              </a:spcBef>
              <a:spcAft>
                <a:spcPts val="0"/>
              </a:spcAft>
              <a:buNone/>
            </a:pPr>
            <a:r>
              <a:rPr lang="en-GB" sz="1800" b="0" i="1" u="none" strike="noStrike" dirty="0">
                <a:solidFill>
                  <a:srgbClr val="000000"/>
                </a:solidFill>
                <a:latin typeface="Montserrat"/>
                <a:ea typeface="Montserrat"/>
                <a:cs typeface="Montserrat"/>
                <a:sym typeface="Montserrat"/>
              </a:rPr>
              <a:t>Dr Chancel </a:t>
            </a:r>
            <a:r>
              <a:rPr lang="en-GB" sz="1800" b="0" i="1" u="none" strike="noStrike" dirty="0" err="1">
                <a:solidFill>
                  <a:srgbClr val="000000"/>
                </a:solidFill>
                <a:latin typeface="Montserrat"/>
                <a:ea typeface="Montserrat"/>
                <a:cs typeface="Montserrat"/>
                <a:sym typeface="Montserrat"/>
              </a:rPr>
              <a:t>Mawalala</a:t>
            </a:r>
            <a:r>
              <a:rPr lang="en-GB" sz="1800" b="0" i="1" u="none" strike="noStrike" dirty="0">
                <a:solidFill>
                  <a:srgbClr val="000000"/>
                </a:solidFill>
                <a:latin typeface="Montserrat"/>
                <a:ea typeface="Montserrat"/>
                <a:cs typeface="Montserrat"/>
                <a:sym typeface="Montserrat"/>
              </a:rPr>
              <a:t> </a:t>
            </a:r>
            <a:r>
              <a:rPr lang="en-GB" sz="1800" b="0" i="1" u="none" strike="noStrike" dirty="0" err="1">
                <a:solidFill>
                  <a:srgbClr val="000000"/>
                </a:solidFill>
                <a:latin typeface="Montserrat"/>
                <a:ea typeface="Montserrat"/>
                <a:cs typeface="Montserrat"/>
                <a:sym typeface="Montserrat"/>
              </a:rPr>
              <a:t>Moundounga</a:t>
            </a:r>
            <a:r>
              <a:rPr lang="en-GB" sz="1800" b="0" i="1" u="none" strike="noStrike" dirty="0">
                <a:solidFill>
                  <a:srgbClr val="000000"/>
                </a:solidFill>
                <a:latin typeface="Montserrat"/>
                <a:ea typeface="Montserrat"/>
                <a:cs typeface="Montserrat"/>
                <a:sym typeface="Montserrat"/>
              </a:rPr>
              <a:t>, Dr Aniruddha </a:t>
            </a:r>
            <a:r>
              <a:rPr lang="en-GB" sz="1800" b="0" i="1" u="none" strike="noStrike" dirty="0" err="1">
                <a:solidFill>
                  <a:srgbClr val="000000"/>
                </a:solidFill>
                <a:latin typeface="Montserrat"/>
                <a:ea typeface="Montserrat"/>
                <a:cs typeface="Montserrat"/>
                <a:sym typeface="Montserrat"/>
              </a:rPr>
              <a:t>Baral</a:t>
            </a:r>
            <a:r>
              <a:rPr lang="en-GB" sz="1800" b="0" i="1" u="none" strike="noStrike" dirty="0">
                <a:solidFill>
                  <a:srgbClr val="000000"/>
                </a:solidFill>
                <a:latin typeface="Montserrat"/>
                <a:ea typeface="Montserrat"/>
                <a:cs typeface="Montserrat"/>
                <a:sym typeface="Montserrat"/>
              </a:rPr>
              <a:t>, Dr Vaishnav Kumar </a:t>
            </a:r>
            <a:r>
              <a:rPr lang="en-GB" sz="1800" b="0" i="1" u="none" strike="noStrike" dirty="0" err="1">
                <a:solidFill>
                  <a:srgbClr val="000000"/>
                </a:solidFill>
                <a:latin typeface="Montserrat"/>
                <a:ea typeface="Montserrat"/>
                <a:cs typeface="Montserrat"/>
                <a:sym typeface="Montserrat"/>
              </a:rPr>
              <a:t>Shenbagam</a:t>
            </a:r>
            <a:r>
              <a:rPr lang="en-GB" sz="1800" b="0" i="1" u="none" strike="noStrike" dirty="0">
                <a:solidFill>
                  <a:srgbClr val="000000"/>
                </a:solidFill>
                <a:latin typeface="Montserrat"/>
                <a:ea typeface="Montserrat"/>
                <a:cs typeface="Montserrat"/>
                <a:sym typeface="Montserrat"/>
              </a:rPr>
              <a:t>, Dr </a:t>
            </a:r>
            <a:r>
              <a:rPr lang="en-GB" sz="1800" b="0" i="1" u="none" strike="noStrike" dirty="0" err="1">
                <a:solidFill>
                  <a:srgbClr val="000000"/>
                </a:solidFill>
                <a:latin typeface="Montserrat"/>
                <a:ea typeface="Montserrat"/>
                <a:cs typeface="Montserrat"/>
                <a:sym typeface="Montserrat"/>
              </a:rPr>
              <a:t>Zhanar</a:t>
            </a:r>
            <a:r>
              <a:rPr lang="en-GB" sz="1800" b="0" i="1" u="none" strike="noStrike" dirty="0">
                <a:solidFill>
                  <a:srgbClr val="000000"/>
                </a:solidFill>
                <a:latin typeface="Montserrat"/>
                <a:ea typeface="Montserrat"/>
                <a:cs typeface="Montserrat"/>
                <a:sym typeface="Montserrat"/>
              </a:rPr>
              <a:t> </a:t>
            </a:r>
            <a:r>
              <a:rPr lang="en-GB" sz="1800" b="0" i="1" u="none" strike="noStrike" dirty="0" err="1">
                <a:solidFill>
                  <a:srgbClr val="000000"/>
                </a:solidFill>
                <a:latin typeface="Montserrat"/>
                <a:ea typeface="Montserrat"/>
                <a:cs typeface="Montserrat"/>
                <a:sym typeface="Montserrat"/>
              </a:rPr>
              <a:t>Zhakiyeva</a:t>
            </a:r>
            <a:r>
              <a:rPr lang="en-GB" sz="1800" b="0" i="1" u="none" strike="noStrike" dirty="0">
                <a:solidFill>
                  <a:srgbClr val="000000"/>
                </a:solidFill>
                <a:latin typeface="Montserrat"/>
                <a:ea typeface="Montserrat"/>
                <a:cs typeface="Montserrat"/>
                <a:sym typeface="Montserrat"/>
              </a:rPr>
              <a:t>, Dr Cecilia </a:t>
            </a:r>
            <a:r>
              <a:rPr lang="en-GB" sz="1800" b="0" i="1" u="none" strike="noStrike" dirty="0" err="1">
                <a:solidFill>
                  <a:srgbClr val="000000"/>
                </a:solidFill>
                <a:latin typeface="Montserrat"/>
                <a:ea typeface="Montserrat"/>
                <a:cs typeface="Montserrat"/>
                <a:sym typeface="Montserrat"/>
              </a:rPr>
              <a:t>Pesce</a:t>
            </a:r>
            <a:r>
              <a:rPr lang="en-GB" sz="1800" b="0" i="1" u="none" strike="noStrike" dirty="0">
                <a:solidFill>
                  <a:srgbClr val="000000"/>
                </a:solidFill>
                <a:latin typeface="Montserrat"/>
                <a:ea typeface="Montserrat"/>
                <a:cs typeface="Montserrat"/>
                <a:sym typeface="Montserrat"/>
              </a:rPr>
              <a:t>, </a:t>
            </a:r>
            <a:r>
              <a:rPr lang="en-GB" sz="1800" b="0" i="1" u="none" strike="noStrike" dirty="0" err="1">
                <a:solidFill>
                  <a:srgbClr val="000000"/>
                </a:solidFill>
                <a:latin typeface="Montserrat"/>
                <a:ea typeface="Montserrat"/>
                <a:cs typeface="Montserrat"/>
                <a:sym typeface="Montserrat"/>
              </a:rPr>
              <a:t>Zhili</a:t>
            </a:r>
            <a:r>
              <a:rPr lang="en-GB" sz="1800" b="0" i="1" u="none" strike="noStrike" dirty="0">
                <a:solidFill>
                  <a:srgbClr val="000000"/>
                </a:solidFill>
                <a:latin typeface="Montserrat"/>
                <a:ea typeface="Montserrat"/>
                <a:cs typeface="Montserrat"/>
                <a:sym typeface="Montserrat"/>
              </a:rPr>
              <a:t> Ren (front), Dr Theodore Hanein, Rand Farhan, Dr Marco Simoni, Siti </a:t>
            </a:r>
            <a:r>
              <a:rPr lang="en-GB" sz="1800" b="0" i="1" u="none" strike="noStrike" dirty="0" err="1">
                <a:solidFill>
                  <a:srgbClr val="000000"/>
                </a:solidFill>
                <a:latin typeface="Montserrat"/>
                <a:ea typeface="Montserrat"/>
                <a:cs typeface="Montserrat"/>
                <a:sym typeface="Montserrat"/>
              </a:rPr>
              <a:t>Rohaidah</a:t>
            </a:r>
            <a:r>
              <a:rPr lang="en-GB" sz="1800" b="0" i="1" u="none" strike="noStrike" dirty="0">
                <a:solidFill>
                  <a:srgbClr val="000000"/>
                </a:solidFill>
                <a:latin typeface="Montserrat"/>
                <a:ea typeface="Montserrat"/>
                <a:cs typeface="Montserrat"/>
                <a:sym typeface="Montserrat"/>
              </a:rPr>
              <a:t> Yahaya, Lucy Ellwood, James Pearson, Jack Ambrose, and Anna Simmons </a:t>
            </a:r>
            <a:endParaRPr sz="1800" dirty="0">
              <a:solidFill>
                <a:schemeClr val="dk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Effect transition="in" filter="fade">
                                      <p:cBhvr>
                                        <p:cTn id="7" dur="1000"/>
                                        <p:tgtEl>
                                          <p:spTgt spid="2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7">
                                            <p:txEl>
                                              <p:pRg st="2" end="2"/>
                                            </p:txEl>
                                          </p:spTgt>
                                        </p:tgtEl>
                                        <p:attrNameLst>
                                          <p:attrName>style.visibility</p:attrName>
                                        </p:attrNameLst>
                                      </p:cBhvr>
                                      <p:to>
                                        <p:strVal val="visible"/>
                                      </p:to>
                                    </p:set>
                                    <p:animEffect transition="in" filter="fade">
                                      <p:cBhvr>
                                        <p:cTn id="12" dur="1000"/>
                                        <p:tgtEl>
                                          <p:spTgt spid="287">
                                            <p:txEl>
                                              <p:pRg st="2" end="2"/>
                                            </p:txEl>
                                          </p:spTgt>
                                        </p:tgtEl>
                                      </p:cBhvr>
                                    </p:animEffect>
                                    <p:anim calcmode="lin" valueType="num">
                                      <p:cBhvr>
                                        <p:cTn id="13" dur="1000" fill="hold"/>
                                        <p:tgtEl>
                                          <p:spTgt spid="28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8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7"/>
          <p:cNvSpPr/>
          <p:nvPr/>
        </p:nvSpPr>
        <p:spPr>
          <a:xfrm>
            <a:off x="9100485" y="1210569"/>
            <a:ext cx="8949983" cy="6266970"/>
          </a:xfrm>
          <a:custGeom>
            <a:avLst/>
            <a:gdLst/>
            <a:ahLst/>
            <a:cxnLst/>
            <a:rect l="l" t="t" r="r" b="b"/>
            <a:pathLst>
              <a:path w="6350012" h="6562979" extrusionOk="0">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75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7"/>
          <p:cNvSpPr/>
          <p:nvPr/>
        </p:nvSpPr>
        <p:spPr>
          <a:xfrm>
            <a:off x="9347210" y="1462058"/>
            <a:ext cx="8400939" cy="5703974"/>
          </a:xfrm>
          <a:custGeom>
            <a:avLst/>
            <a:gdLst/>
            <a:ahLst/>
            <a:cxnLst/>
            <a:rect l="l" t="t" r="r" b="b"/>
            <a:pathLst>
              <a:path w="6350012" h="6562979" extrusionOk="0">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7"/>
          <p:cNvSpPr/>
          <p:nvPr/>
        </p:nvSpPr>
        <p:spPr>
          <a:xfrm rot="5400000">
            <a:off x="1076118" y="-66883"/>
            <a:ext cx="9258300" cy="11449465"/>
          </a:xfrm>
          <a:custGeom>
            <a:avLst/>
            <a:gdLst/>
            <a:ahLst/>
            <a:cxnLst/>
            <a:rect l="l" t="t" r="r" b="b"/>
            <a:pathLst>
              <a:path w="3130550" h="4472986" extrusionOk="0">
                <a:moveTo>
                  <a:pt x="0" y="1123950"/>
                </a:moveTo>
                <a:lnTo>
                  <a:pt x="0" y="4472986"/>
                </a:lnTo>
                <a:lnTo>
                  <a:pt x="3130550" y="4472986"/>
                </a:lnTo>
                <a:lnTo>
                  <a:pt x="3130550" y="0"/>
                </a:lnTo>
                <a:close/>
              </a:path>
            </a:pathLst>
          </a:custGeom>
          <a:solidFill>
            <a:srgbClr val="7500FF"/>
          </a:solidFill>
          <a:ln>
            <a:noFill/>
          </a:ln>
        </p:spPr>
      </p:sp>
      <p:sp>
        <p:nvSpPr>
          <p:cNvPr id="296" name="Google Shape;296;p17"/>
          <p:cNvSpPr/>
          <p:nvPr/>
        </p:nvSpPr>
        <p:spPr>
          <a:xfrm rot="5400000">
            <a:off x="242602" y="-366997"/>
            <a:ext cx="10287000" cy="11020995"/>
          </a:xfrm>
          <a:custGeom>
            <a:avLst/>
            <a:gdLst/>
            <a:ahLst/>
            <a:cxnLst/>
            <a:rect l="l" t="t" r="r" b="b"/>
            <a:pathLst>
              <a:path w="3130550" h="3928907" extrusionOk="0">
                <a:moveTo>
                  <a:pt x="0" y="1123950"/>
                </a:moveTo>
                <a:lnTo>
                  <a:pt x="0" y="3928907"/>
                </a:lnTo>
                <a:lnTo>
                  <a:pt x="3130550" y="3928907"/>
                </a:lnTo>
                <a:lnTo>
                  <a:pt x="3130550" y="0"/>
                </a:lnTo>
                <a:close/>
              </a:path>
            </a:pathLst>
          </a:custGeom>
          <a:solidFill>
            <a:srgbClr val="FFFF99"/>
          </a:solidFill>
          <a:ln>
            <a:noFill/>
          </a:ln>
        </p:spPr>
      </p:sp>
      <p:pic>
        <p:nvPicPr>
          <p:cNvPr id="297" name="Google Shape;297;p17"/>
          <p:cNvPicPr preferRelativeResize="0"/>
          <p:nvPr/>
        </p:nvPicPr>
        <p:blipFill rotWithShape="1">
          <a:blip r:embed="rId4">
            <a:alphaModFix/>
          </a:blip>
          <a:srcRect/>
          <a:stretch/>
        </p:blipFill>
        <p:spPr>
          <a:xfrm>
            <a:off x="16909437" y="8850891"/>
            <a:ext cx="699726" cy="814819"/>
          </a:xfrm>
          <a:prstGeom prst="rect">
            <a:avLst/>
          </a:prstGeom>
          <a:noFill/>
          <a:ln>
            <a:noFill/>
          </a:ln>
        </p:spPr>
      </p:pic>
      <p:pic>
        <p:nvPicPr>
          <p:cNvPr id="298" name="Google Shape;298;p17"/>
          <p:cNvPicPr preferRelativeResize="0"/>
          <p:nvPr/>
        </p:nvPicPr>
        <p:blipFill rotWithShape="1">
          <a:blip r:embed="rId5">
            <a:alphaModFix amt="23000"/>
          </a:blip>
          <a:srcRect/>
          <a:stretch/>
        </p:blipFill>
        <p:spPr>
          <a:xfrm>
            <a:off x="797618" y="2487244"/>
            <a:ext cx="2407542" cy="1901958"/>
          </a:xfrm>
          <a:prstGeom prst="rect">
            <a:avLst/>
          </a:prstGeom>
          <a:noFill/>
          <a:ln>
            <a:noFill/>
          </a:ln>
        </p:spPr>
      </p:pic>
      <p:pic>
        <p:nvPicPr>
          <p:cNvPr id="299" name="Google Shape;299;p17"/>
          <p:cNvPicPr preferRelativeResize="0"/>
          <p:nvPr/>
        </p:nvPicPr>
        <p:blipFill rotWithShape="1">
          <a:blip r:embed="rId5">
            <a:alphaModFix amt="23000"/>
          </a:blip>
          <a:srcRect/>
          <a:stretch/>
        </p:blipFill>
        <p:spPr>
          <a:xfrm rot="10800000">
            <a:off x="5838393" y="6296959"/>
            <a:ext cx="2485309" cy="1963394"/>
          </a:xfrm>
          <a:prstGeom prst="rect">
            <a:avLst/>
          </a:prstGeom>
          <a:noFill/>
          <a:ln>
            <a:noFill/>
          </a:ln>
        </p:spPr>
      </p:pic>
      <p:sp>
        <p:nvSpPr>
          <p:cNvPr id="300" name="Google Shape;300;p17"/>
          <p:cNvSpPr txBox="1"/>
          <p:nvPr/>
        </p:nvSpPr>
        <p:spPr>
          <a:xfrm>
            <a:off x="1028700" y="881249"/>
            <a:ext cx="10805010" cy="826135"/>
          </a:xfrm>
          <a:prstGeom prst="rect">
            <a:avLst/>
          </a:prstGeom>
          <a:noFill/>
          <a:ln>
            <a:noFill/>
          </a:ln>
        </p:spPr>
        <p:txBody>
          <a:bodyPr spcFirstLastPara="1" wrap="square" lIns="0" tIns="0" rIns="0" bIns="0" anchor="t" anchorCtr="0">
            <a:spAutoFit/>
          </a:bodyPr>
          <a:lstStyle/>
          <a:p>
            <a:pPr marL="0" marR="0" lvl="0" indent="0" algn="l" rtl="0">
              <a:lnSpc>
                <a:spcPct val="96666"/>
              </a:lnSpc>
              <a:spcBef>
                <a:spcPts val="0"/>
              </a:spcBef>
              <a:spcAft>
                <a:spcPts val="0"/>
              </a:spcAft>
              <a:buNone/>
            </a:pPr>
            <a:r>
              <a:rPr lang="en-GB" sz="6600">
                <a:solidFill>
                  <a:srgbClr val="595959"/>
                </a:solidFill>
                <a:latin typeface="Montserrat SemiBold"/>
                <a:ea typeface="Montserrat SemiBold"/>
                <a:cs typeface="Montserrat SemiBold"/>
                <a:sym typeface="Montserrat SemiBold"/>
              </a:rPr>
              <a:t>Theo’s top tips</a:t>
            </a:r>
            <a:endParaRPr/>
          </a:p>
        </p:txBody>
      </p:sp>
      <p:sp>
        <p:nvSpPr>
          <p:cNvPr id="301" name="Google Shape;301;p17"/>
          <p:cNvSpPr txBox="1"/>
          <p:nvPr/>
        </p:nvSpPr>
        <p:spPr>
          <a:xfrm>
            <a:off x="858477" y="9289052"/>
            <a:ext cx="4979916" cy="28469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1700">
                <a:solidFill>
                  <a:srgbClr val="595959"/>
                </a:solidFill>
                <a:latin typeface="Montserrat SemiBold"/>
                <a:ea typeface="Montserrat SemiBold"/>
                <a:cs typeface="Montserrat SemiBold"/>
                <a:sym typeface="Montserrat SemiBold"/>
              </a:rPr>
              <a:t>17       </a:t>
            </a:r>
            <a:r>
              <a:rPr lang="en-GB" sz="1700" b="1">
                <a:solidFill>
                  <a:srgbClr val="595959"/>
                </a:solidFill>
                <a:latin typeface="Montserrat"/>
                <a:ea typeface="Montserrat"/>
                <a:cs typeface="Montserrat"/>
                <a:sym typeface="Montserrat"/>
              </a:rPr>
              <a:t>futurumcareers.com</a:t>
            </a:r>
            <a:endParaRPr/>
          </a:p>
        </p:txBody>
      </p:sp>
      <p:sp>
        <p:nvSpPr>
          <p:cNvPr id="302" name="Google Shape;302;p17"/>
          <p:cNvSpPr txBox="1"/>
          <p:nvPr/>
        </p:nvSpPr>
        <p:spPr>
          <a:xfrm>
            <a:off x="797618" y="4386257"/>
            <a:ext cx="7769400" cy="2062500"/>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rgbClr val="595959"/>
              </a:buClr>
              <a:buSzPts val="3200"/>
              <a:buFont typeface="Calibri"/>
              <a:buAutoNum type="arabicPeriod"/>
            </a:pPr>
            <a:r>
              <a:rPr lang="en-GB" sz="3200" b="0" i="0" u="none" strike="noStrike" dirty="0">
                <a:solidFill>
                  <a:srgbClr val="595959"/>
                </a:solidFill>
                <a:latin typeface="Montserrat"/>
                <a:ea typeface="Montserrat"/>
                <a:cs typeface="Montserrat"/>
                <a:sym typeface="Montserrat"/>
              </a:rPr>
              <a:t>Surround yourself with people wh</a:t>
            </a:r>
            <a:r>
              <a:rPr lang="en-GB" sz="3200" b="0" i="0" u="none" strike="noStrike" dirty="0">
                <a:solidFill>
                  <a:schemeClr val="tx1">
                    <a:lumMod val="65000"/>
                    <a:lumOff val="35000"/>
                  </a:schemeClr>
                </a:solidFill>
                <a:latin typeface="Montserrat"/>
                <a:ea typeface="Montserrat"/>
                <a:cs typeface="Montserrat"/>
                <a:sym typeface="Montserrat"/>
              </a:rPr>
              <a:t>o</a:t>
            </a:r>
            <a:r>
              <a:rPr lang="en-GB" sz="3200" b="0" i="0" u="none" strike="noStrike" dirty="0">
                <a:solidFill>
                  <a:srgbClr val="FF0000"/>
                </a:solidFill>
                <a:latin typeface="Montserrat"/>
                <a:ea typeface="Montserrat"/>
                <a:cs typeface="Montserrat"/>
                <a:sym typeface="Montserrat"/>
              </a:rPr>
              <a:t> </a:t>
            </a:r>
            <a:r>
              <a:rPr lang="en-GB" sz="3200" b="0" i="0" u="none" strike="noStrike" dirty="0">
                <a:solidFill>
                  <a:srgbClr val="595959"/>
                </a:solidFill>
                <a:latin typeface="Montserrat"/>
                <a:ea typeface="Montserrat"/>
                <a:cs typeface="Montserrat"/>
                <a:sym typeface="Montserrat"/>
              </a:rPr>
              <a:t>motivate you.</a:t>
            </a:r>
            <a:endParaRPr sz="3200" dirty="0">
              <a:solidFill>
                <a:srgbClr val="595959"/>
              </a:solidFill>
              <a:latin typeface="Montserrat"/>
              <a:ea typeface="Montserrat"/>
              <a:cs typeface="Montserrat"/>
              <a:sym typeface="Montserrat"/>
            </a:endParaRPr>
          </a:p>
          <a:p>
            <a:pPr marL="514350" marR="0" lvl="0" indent="-311150" algn="l" rtl="0">
              <a:spcBef>
                <a:spcPts val="0"/>
              </a:spcBef>
              <a:spcAft>
                <a:spcPts val="0"/>
              </a:spcAft>
              <a:buClr>
                <a:schemeClr val="dk1"/>
              </a:buClr>
              <a:buSzPts val="3200"/>
              <a:buFont typeface="Calibri"/>
              <a:buNone/>
            </a:pPr>
            <a:endParaRPr sz="3200" b="0" i="0" u="none" strike="noStrike" dirty="0">
              <a:solidFill>
                <a:srgbClr val="595959"/>
              </a:solidFill>
              <a:latin typeface="Montserrat"/>
              <a:ea typeface="Montserrat"/>
              <a:cs typeface="Montserrat"/>
              <a:sym typeface="Montserrat"/>
            </a:endParaRPr>
          </a:p>
          <a:p>
            <a:pPr marR="0" lvl="0" algn="l" rtl="0">
              <a:spcBef>
                <a:spcPts val="0"/>
              </a:spcBef>
              <a:spcAft>
                <a:spcPts val="0"/>
              </a:spcAft>
              <a:buClr>
                <a:srgbClr val="595959"/>
              </a:buClr>
              <a:buSzPts val="3200"/>
            </a:pPr>
            <a:r>
              <a:rPr lang="en-GB" sz="3200" b="0" i="0" u="none" strike="noStrike" dirty="0">
                <a:solidFill>
                  <a:srgbClr val="595959"/>
                </a:solidFill>
                <a:latin typeface="Montserrat"/>
                <a:ea typeface="Montserrat"/>
                <a:cs typeface="Montserrat"/>
                <a:sym typeface="Montserrat"/>
              </a:rPr>
              <a:t>2. Be true to yourself.</a:t>
            </a:r>
            <a:endParaRPr sz="3200" dirty="0">
              <a:solidFill>
                <a:srgbClr val="595959"/>
              </a:solidFill>
              <a:latin typeface="Montserrat"/>
              <a:ea typeface="Montserrat"/>
              <a:cs typeface="Montserrat"/>
              <a:sym typeface="Montserrat"/>
            </a:endParaRPr>
          </a:p>
        </p:txBody>
      </p:sp>
      <p:sp>
        <p:nvSpPr>
          <p:cNvPr id="303" name="Google Shape;303;p17"/>
          <p:cNvSpPr txBox="1"/>
          <p:nvPr/>
        </p:nvSpPr>
        <p:spPr>
          <a:xfrm>
            <a:off x="11159818" y="7729028"/>
            <a:ext cx="49530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i="1" dirty="0">
                <a:solidFill>
                  <a:schemeClr val="tx1"/>
                </a:solidFill>
                <a:latin typeface="Montserrat"/>
                <a:ea typeface="Montserrat"/>
                <a:cs typeface="Montserrat"/>
                <a:sym typeface="Montserrat"/>
              </a:rPr>
              <a:t>A cartoon of Theo held by Theo! </a:t>
            </a:r>
            <a:endParaRPr sz="1800" dirty="0">
              <a:solidFill>
                <a:schemeClr val="tx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xEl>
                                              <p:pRg st="0" end="0"/>
                                            </p:txEl>
                                          </p:spTgt>
                                        </p:tgtEl>
                                        <p:attrNameLst>
                                          <p:attrName>style.visibility</p:attrName>
                                        </p:attrNameLst>
                                      </p:cBhvr>
                                      <p:to>
                                        <p:strVal val="visible"/>
                                      </p:to>
                                    </p:set>
                                    <p:animEffect transition="in" filter="fade">
                                      <p:cBhvr>
                                        <p:cTn id="7" dur="1000"/>
                                        <p:tgtEl>
                                          <p:spTgt spid="3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2">
                                            <p:txEl>
                                              <p:pRg st="2" end="2"/>
                                            </p:txEl>
                                          </p:spTgt>
                                        </p:tgtEl>
                                        <p:attrNameLst>
                                          <p:attrName>style.visibility</p:attrName>
                                        </p:attrNameLst>
                                      </p:cBhvr>
                                      <p:to>
                                        <p:strVal val="visible"/>
                                      </p:to>
                                    </p:set>
                                    <p:animEffect transition="in" filter="fade">
                                      <p:cBhvr>
                                        <p:cTn id="12" dur="1000"/>
                                        <p:tgtEl>
                                          <p:spTgt spid="3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18"/>
          <p:cNvPicPr preferRelativeResize="0"/>
          <p:nvPr/>
        </p:nvPicPr>
        <p:blipFill rotWithShape="1">
          <a:blip r:embed="rId3">
            <a:alphaModFix/>
          </a:blip>
          <a:srcRect/>
          <a:stretch/>
        </p:blipFill>
        <p:spPr>
          <a:xfrm>
            <a:off x="2049366" y="1"/>
            <a:ext cx="16467233" cy="10287000"/>
          </a:xfrm>
          <a:prstGeom prst="rect">
            <a:avLst/>
          </a:prstGeom>
          <a:noFill/>
          <a:ln>
            <a:noFill/>
          </a:ln>
        </p:spPr>
      </p:pic>
      <p:sp>
        <p:nvSpPr>
          <p:cNvPr id="309" name="Google Shape;309;p18"/>
          <p:cNvSpPr/>
          <p:nvPr/>
        </p:nvSpPr>
        <p:spPr>
          <a:xfrm>
            <a:off x="685800" y="2611457"/>
            <a:ext cx="13210400" cy="6644636"/>
          </a:xfrm>
          <a:custGeom>
            <a:avLst/>
            <a:gdLst/>
            <a:ahLst/>
            <a:cxnLst/>
            <a:rect l="l" t="t" r="r" b="b"/>
            <a:pathLst>
              <a:path w="7846638" h="4409338" extrusionOk="0">
                <a:moveTo>
                  <a:pt x="7722178" y="4409338"/>
                </a:moveTo>
                <a:lnTo>
                  <a:pt x="124460" y="4409338"/>
                </a:lnTo>
                <a:cubicBezTo>
                  <a:pt x="55880" y="4409338"/>
                  <a:pt x="0" y="4353458"/>
                  <a:pt x="0" y="4284878"/>
                </a:cubicBezTo>
                <a:lnTo>
                  <a:pt x="0" y="124460"/>
                </a:lnTo>
                <a:cubicBezTo>
                  <a:pt x="0" y="55880"/>
                  <a:pt x="55880" y="0"/>
                  <a:pt x="124460" y="0"/>
                </a:cubicBezTo>
                <a:lnTo>
                  <a:pt x="7722178" y="0"/>
                </a:lnTo>
                <a:cubicBezTo>
                  <a:pt x="7790759" y="0"/>
                  <a:pt x="7846638" y="55880"/>
                  <a:pt x="7846638" y="124460"/>
                </a:cubicBezTo>
                <a:lnTo>
                  <a:pt x="7846638" y="4284878"/>
                </a:lnTo>
                <a:cubicBezTo>
                  <a:pt x="7846638" y="4353458"/>
                  <a:pt x="7790759" y="4409338"/>
                  <a:pt x="7722178" y="4409338"/>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rot="-5400000">
            <a:off x="10881926" y="2652326"/>
            <a:ext cx="10287000" cy="4982350"/>
          </a:xfrm>
          <a:custGeom>
            <a:avLst/>
            <a:gdLst/>
            <a:ahLst/>
            <a:cxnLst/>
            <a:rect l="l" t="t" r="r" b="b"/>
            <a:pathLst>
              <a:path w="3130550" h="1460500" extrusionOk="0">
                <a:moveTo>
                  <a:pt x="0" y="1123950"/>
                </a:moveTo>
                <a:lnTo>
                  <a:pt x="0" y="1460500"/>
                </a:lnTo>
                <a:lnTo>
                  <a:pt x="3130550" y="1460500"/>
                </a:lnTo>
                <a:lnTo>
                  <a:pt x="3130550" y="0"/>
                </a:lnTo>
                <a:close/>
              </a:path>
            </a:pathLst>
          </a:custGeom>
          <a:solidFill>
            <a:srgbClr val="7500FF"/>
          </a:solidFill>
          <a:ln>
            <a:noFill/>
          </a:ln>
        </p:spPr>
      </p:sp>
      <p:sp>
        <p:nvSpPr>
          <p:cNvPr id="311" name="Google Shape;311;p18"/>
          <p:cNvSpPr/>
          <p:nvPr/>
        </p:nvSpPr>
        <p:spPr>
          <a:xfrm rot="5400000">
            <a:off x="-937583" y="937583"/>
            <a:ext cx="10287000" cy="8411834"/>
          </a:xfrm>
          <a:custGeom>
            <a:avLst/>
            <a:gdLst/>
            <a:ahLst/>
            <a:cxnLst/>
            <a:rect l="l" t="t" r="r" b="b"/>
            <a:pathLst>
              <a:path w="3130550" h="2559898" extrusionOk="0">
                <a:moveTo>
                  <a:pt x="0" y="1123950"/>
                </a:moveTo>
                <a:lnTo>
                  <a:pt x="0" y="2559898"/>
                </a:lnTo>
                <a:lnTo>
                  <a:pt x="3130550" y="2559898"/>
                </a:lnTo>
                <a:lnTo>
                  <a:pt x="3130550" y="0"/>
                </a:lnTo>
                <a:close/>
              </a:path>
            </a:pathLst>
          </a:custGeom>
          <a:solidFill>
            <a:srgbClr val="7500FF"/>
          </a:solidFill>
          <a:ln>
            <a:noFill/>
          </a:ln>
        </p:spPr>
      </p:sp>
      <p:sp>
        <p:nvSpPr>
          <p:cNvPr id="312" name="Google Shape;312;p18"/>
          <p:cNvSpPr/>
          <p:nvPr/>
        </p:nvSpPr>
        <p:spPr>
          <a:xfrm>
            <a:off x="1028700" y="2896956"/>
            <a:ext cx="12505549" cy="6113444"/>
          </a:xfrm>
          <a:custGeom>
            <a:avLst/>
            <a:gdLst/>
            <a:ahLst/>
            <a:cxnLst/>
            <a:rect l="l" t="t" r="r" b="b"/>
            <a:pathLst>
              <a:path w="7630634" h="3996966" extrusionOk="0">
                <a:moveTo>
                  <a:pt x="7506174" y="3996966"/>
                </a:moveTo>
                <a:lnTo>
                  <a:pt x="124460" y="3996966"/>
                </a:lnTo>
                <a:cubicBezTo>
                  <a:pt x="55880" y="3996966"/>
                  <a:pt x="0" y="3941087"/>
                  <a:pt x="0" y="3872506"/>
                </a:cubicBezTo>
                <a:lnTo>
                  <a:pt x="0" y="124460"/>
                </a:lnTo>
                <a:cubicBezTo>
                  <a:pt x="0" y="55880"/>
                  <a:pt x="55880" y="0"/>
                  <a:pt x="124460" y="0"/>
                </a:cubicBezTo>
                <a:lnTo>
                  <a:pt x="7506174" y="0"/>
                </a:lnTo>
                <a:cubicBezTo>
                  <a:pt x="7574754" y="0"/>
                  <a:pt x="7630634" y="55880"/>
                  <a:pt x="7630634" y="124460"/>
                </a:cubicBezTo>
                <a:lnTo>
                  <a:pt x="7630634" y="3872507"/>
                </a:lnTo>
                <a:cubicBezTo>
                  <a:pt x="7630634" y="3941087"/>
                  <a:pt x="7574754" y="3996966"/>
                  <a:pt x="7506174" y="39969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3" name="Google Shape;313;p18"/>
          <p:cNvPicPr preferRelativeResize="0"/>
          <p:nvPr/>
        </p:nvPicPr>
        <p:blipFill rotWithShape="1">
          <a:blip r:embed="rId4">
            <a:alphaModFix/>
          </a:blip>
          <a:srcRect/>
          <a:stretch/>
        </p:blipFill>
        <p:spPr>
          <a:xfrm rot="-5400000">
            <a:off x="13953747" y="621291"/>
            <a:ext cx="699726" cy="814819"/>
          </a:xfrm>
          <a:prstGeom prst="rect">
            <a:avLst/>
          </a:prstGeom>
          <a:noFill/>
          <a:ln>
            <a:noFill/>
          </a:ln>
        </p:spPr>
      </p:pic>
      <p:sp>
        <p:nvSpPr>
          <p:cNvPr id="314" name="Google Shape;314;p18"/>
          <p:cNvSpPr/>
          <p:nvPr/>
        </p:nvSpPr>
        <p:spPr>
          <a:xfrm rot="5400000">
            <a:off x="3597358" y="-2845860"/>
            <a:ext cx="1480331" cy="8675048"/>
          </a:xfrm>
          <a:custGeom>
            <a:avLst/>
            <a:gdLst/>
            <a:ahLst/>
            <a:cxnLst/>
            <a:rect l="l" t="t" r="r" b="b"/>
            <a:pathLst>
              <a:path w="3130550" h="18248691" extrusionOk="0">
                <a:moveTo>
                  <a:pt x="0" y="1123950"/>
                </a:moveTo>
                <a:lnTo>
                  <a:pt x="0" y="18248691"/>
                </a:lnTo>
                <a:lnTo>
                  <a:pt x="3130550" y="18248691"/>
                </a:lnTo>
                <a:lnTo>
                  <a:pt x="3130550" y="0"/>
                </a:lnTo>
                <a:close/>
              </a:path>
            </a:pathLst>
          </a:custGeom>
          <a:solidFill>
            <a:srgbClr val="FFC900"/>
          </a:solidFill>
          <a:ln>
            <a:noFill/>
          </a:ln>
        </p:spPr>
      </p:sp>
      <p:sp>
        <p:nvSpPr>
          <p:cNvPr id="315" name="Google Shape;315;p18"/>
          <p:cNvSpPr/>
          <p:nvPr/>
        </p:nvSpPr>
        <p:spPr>
          <a:xfrm>
            <a:off x="1083281" y="2983327"/>
            <a:ext cx="12450968" cy="5893973"/>
          </a:xfrm>
          <a:custGeom>
            <a:avLst/>
            <a:gdLst/>
            <a:ahLst/>
            <a:cxnLst/>
            <a:rect l="l" t="t" r="r" b="b"/>
            <a:pathLst>
              <a:path w="7208077" h="3623869" extrusionOk="0">
                <a:moveTo>
                  <a:pt x="7083616" y="3623869"/>
                </a:moveTo>
                <a:lnTo>
                  <a:pt x="124460" y="3623869"/>
                </a:lnTo>
                <a:cubicBezTo>
                  <a:pt x="55880" y="3623869"/>
                  <a:pt x="0" y="3567988"/>
                  <a:pt x="0" y="3499408"/>
                </a:cubicBezTo>
                <a:lnTo>
                  <a:pt x="0" y="124460"/>
                </a:lnTo>
                <a:cubicBezTo>
                  <a:pt x="0" y="55880"/>
                  <a:pt x="55880" y="0"/>
                  <a:pt x="124460" y="0"/>
                </a:cubicBezTo>
                <a:lnTo>
                  <a:pt x="7083617" y="0"/>
                </a:lnTo>
                <a:cubicBezTo>
                  <a:pt x="7152197" y="0"/>
                  <a:pt x="7208077" y="55880"/>
                  <a:pt x="7208077" y="124460"/>
                </a:cubicBezTo>
                <a:lnTo>
                  <a:pt x="7208077" y="3499408"/>
                </a:lnTo>
                <a:cubicBezTo>
                  <a:pt x="7208077" y="3567989"/>
                  <a:pt x="7152197" y="3623869"/>
                  <a:pt x="7083617" y="3623869"/>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txBox="1"/>
          <p:nvPr/>
        </p:nvSpPr>
        <p:spPr>
          <a:xfrm>
            <a:off x="783872" y="1030907"/>
            <a:ext cx="6844089" cy="98292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899" b="1">
                <a:solidFill>
                  <a:srgbClr val="595959"/>
                </a:solidFill>
                <a:latin typeface="Montserrat"/>
                <a:ea typeface="Montserrat"/>
                <a:cs typeface="Montserrat"/>
                <a:sym typeface="Montserrat"/>
              </a:rPr>
              <a:t>Talking </a:t>
            </a:r>
            <a:r>
              <a:rPr lang="en-GB" sz="6899" b="1">
                <a:solidFill>
                  <a:srgbClr val="595959"/>
                </a:solidFill>
                <a:latin typeface="Montserrat ExtraBold"/>
                <a:ea typeface="Montserrat ExtraBold"/>
                <a:cs typeface="Montserrat ExtraBold"/>
                <a:sym typeface="Montserrat ExtraBold"/>
              </a:rPr>
              <a:t>points</a:t>
            </a:r>
            <a:endParaRPr/>
          </a:p>
        </p:txBody>
      </p:sp>
      <p:sp>
        <p:nvSpPr>
          <p:cNvPr id="317" name="Google Shape;317;p18"/>
          <p:cNvSpPr txBox="1"/>
          <p:nvPr/>
        </p:nvSpPr>
        <p:spPr>
          <a:xfrm>
            <a:off x="1028700" y="9315775"/>
            <a:ext cx="4979916" cy="28469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1700">
                <a:solidFill>
                  <a:srgbClr val="FFFFFF"/>
                </a:solidFill>
                <a:latin typeface="Montserrat SemiBold"/>
                <a:ea typeface="Montserrat SemiBold"/>
                <a:cs typeface="Montserrat SemiBold"/>
                <a:sym typeface="Montserrat SemiBold"/>
              </a:rPr>
              <a:t>18       </a:t>
            </a:r>
            <a:r>
              <a:rPr lang="en-GB" sz="1700" b="1">
                <a:solidFill>
                  <a:srgbClr val="FFFFFF"/>
                </a:solidFill>
                <a:latin typeface="Montserrat"/>
                <a:ea typeface="Montserrat"/>
                <a:cs typeface="Montserrat"/>
                <a:sym typeface="Montserrat"/>
              </a:rPr>
              <a:t>futurumcareers.com</a:t>
            </a:r>
            <a:endParaRPr/>
          </a:p>
        </p:txBody>
      </p:sp>
      <p:sp>
        <p:nvSpPr>
          <p:cNvPr id="318" name="Google Shape;318;p18"/>
          <p:cNvSpPr txBox="1"/>
          <p:nvPr/>
        </p:nvSpPr>
        <p:spPr>
          <a:xfrm>
            <a:off x="1474194" y="3265160"/>
            <a:ext cx="11427310" cy="5455981"/>
          </a:xfrm>
          <a:prstGeom prst="rect">
            <a:avLst/>
          </a:prstGeom>
          <a:noFill/>
          <a:ln>
            <a:noFill/>
          </a:ln>
        </p:spPr>
        <p:txBody>
          <a:bodyPr spcFirstLastPara="1" wrap="square" lIns="0" tIns="0" rIns="0" bIns="0" anchor="t" anchorCtr="0">
            <a:spAutoFit/>
          </a:bodyPr>
          <a:lstStyle/>
          <a:p>
            <a:pPr marL="457200" marR="0" lvl="0" indent="-457200" algn="l" rtl="0">
              <a:lnSpc>
                <a:spcPct val="120000"/>
              </a:lnSpc>
              <a:spcBef>
                <a:spcPts val="0"/>
              </a:spcBef>
              <a:spcAft>
                <a:spcPts val="0"/>
              </a:spcAft>
              <a:buClr>
                <a:srgbClr val="595959"/>
              </a:buClr>
              <a:buSzPts val="2400"/>
              <a:buFont typeface="Calibri"/>
              <a:buAutoNum type="arabicPeriod"/>
            </a:pPr>
            <a:r>
              <a:rPr lang="en-GB" sz="2400">
                <a:solidFill>
                  <a:srgbClr val="595959"/>
                </a:solidFill>
                <a:latin typeface="Montserrat"/>
                <a:ea typeface="Montserrat"/>
                <a:cs typeface="Montserrat"/>
                <a:sym typeface="Montserrat"/>
              </a:rPr>
              <a:t>What is the long-term aim of investigating the chemical and thermodynamic processes behind manufacturing? </a:t>
            </a:r>
            <a:endParaRPr/>
          </a:p>
          <a:p>
            <a:pPr marL="457200" marR="0" lvl="0" indent="-457200" algn="l" rtl="0">
              <a:lnSpc>
                <a:spcPct val="120000"/>
              </a:lnSpc>
              <a:spcBef>
                <a:spcPts val="1200"/>
              </a:spcBef>
              <a:spcAft>
                <a:spcPts val="0"/>
              </a:spcAft>
              <a:buClr>
                <a:srgbClr val="595959"/>
              </a:buClr>
              <a:buSzPts val="2400"/>
              <a:buFont typeface="Calibri"/>
              <a:buAutoNum type="arabicPeriod"/>
            </a:pPr>
            <a:r>
              <a:rPr lang="en-GB" sz="2400">
                <a:solidFill>
                  <a:srgbClr val="595959"/>
                </a:solidFill>
                <a:latin typeface="Montserrat"/>
                <a:ea typeface="Montserrat"/>
                <a:cs typeface="Montserrat"/>
                <a:sym typeface="Montserrat"/>
              </a:rPr>
              <a:t>Which fields are integrated into materials science and process engineering?</a:t>
            </a:r>
            <a:endParaRPr/>
          </a:p>
          <a:p>
            <a:pPr marL="457200" marR="0" lvl="0" indent="-457200" algn="l" rtl="0">
              <a:lnSpc>
                <a:spcPct val="120000"/>
              </a:lnSpc>
              <a:spcBef>
                <a:spcPts val="1200"/>
              </a:spcBef>
              <a:spcAft>
                <a:spcPts val="0"/>
              </a:spcAft>
              <a:buClr>
                <a:srgbClr val="595959"/>
              </a:buClr>
              <a:buSzPts val="2400"/>
              <a:buFont typeface="Calibri"/>
              <a:buAutoNum type="arabicPeriod"/>
            </a:pPr>
            <a:r>
              <a:rPr lang="en-GB" sz="2400">
                <a:solidFill>
                  <a:srgbClr val="595959"/>
                </a:solidFill>
                <a:latin typeface="Montserrat"/>
                <a:ea typeface="Montserrat"/>
                <a:cs typeface="Montserrat"/>
                <a:sym typeface="Montserrat"/>
              </a:rPr>
              <a:t>Which of the university courses recommended by Theo interests you the most, and why?</a:t>
            </a:r>
            <a:endParaRPr/>
          </a:p>
          <a:p>
            <a:pPr marL="457200" marR="0" lvl="0" indent="-457200" algn="l" rtl="0">
              <a:lnSpc>
                <a:spcPct val="120000"/>
              </a:lnSpc>
              <a:spcBef>
                <a:spcPts val="1200"/>
              </a:spcBef>
              <a:spcAft>
                <a:spcPts val="0"/>
              </a:spcAft>
              <a:buClr>
                <a:srgbClr val="595959"/>
              </a:buClr>
              <a:buSzPts val="2400"/>
              <a:buFont typeface="Calibri"/>
              <a:buAutoNum type="arabicPeriod"/>
            </a:pPr>
            <a:r>
              <a:rPr lang="en-GB" sz="2400">
                <a:solidFill>
                  <a:srgbClr val="595959"/>
                </a:solidFill>
                <a:latin typeface="Montserrat"/>
                <a:ea typeface="Montserrat"/>
                <a:cs typeface="Montserrat"/>
                <a:sym typeface="Montserrat"/>
              </a:rPr>
              <a:t>To what extent do you agree with Theo that failure is essential for development? When has a setback enabled you to learn?</a:t>
            </a:r>
            <a:endParaRPr/>
          </a:p>
          <a:p>
            <a:pPr marL="457200" marR="0" lvl="0" indent="-457200" algn="l" rtl="0">
              <a:lnSpc>
                <a:spcPct val="120000"/>
              </a:lnSpc>
              <a:spcBef>
                <a:spcPts val="1200"/>
              </a:spcBef>
              <a:spcAft>
                <a:spcPts val="0"/>
              </a:spcAft>
              <a:buClr>
                <a:srgbClr val="595959"/>
              </a:buClr>
              <a:buSzPts val="2400"/>
              <a:buFont typeface="Calibri"/>
              <a:buAutoNum type="arabicPeriod"/>
            </a:pPr>
            <a:r>
              <a:rPr lang="en-GB" sz="2400">
                <a:solidFill>
                  <a:srgbClr val="595959"/>
                </a:solidFill>
                <a:latin typeface="Montserrat"/>
                <a:ea typeface="Montserrat"/>
                <a:cs typeface="Montserrat"/>
                <a:sym typeface="Montserrat"/>
              </a:rPr>
              <a:t>Why do you think it is important to be ‘true to yourself’? What can make this difficult to do, at times? How can these difficulties be overcome? </a:t>
            </a:r>
            <a:endParaRPr/>
          </a:p>
        </p:txBody>
      </p:sp>
      <p:sp>
        <p:nvSpPr>
          <p:cNvPr id="319" name="Google Shape;319;p18"/>
          <p:cNvSpPr txBox="1"/>
          <p:nvPr/>
        </p:nvSpPr>
        <p:spPr>
          <a:xfrm>
            <a:off x="7627703" y="-952826"/>
            <a:ext cx="3884236"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b="0" i="0" u="none" strike="noStrike">
              <a:solidFill>
                <a:srgbClr val="000000"/>
              </a:solidFill>
              <a:latin typeface="Arial"/>
              <a:ea typeface="Arial"/>
              <a:cs typeface="Arial"/>
              <a:sym typeface="Arial"/>
            </a:endParaRPr>
          </a:p>
          <a:p>
            <a:pPr marL="0" marR="0" lvl="0" indent="0" algn="l" rtl="0">
              <a:spcBef>
                <a:spcPts val="0"/>
              </a:spcBef>
              <a:spcAft>
                <a:spcPts val="0"/>
              </a:spcAft>
              <a:buNone/>
            </a:pPr>
            <a:endParaRPr sz="3600" b="0" i="0" u="none" strike="noStrike">
              <a:solidFill>
                <a:schemeClr val="dk1"/>
              </a:solidFill>
              <a:latin typeface="Arial"/>
              <a:ea typeface="Arial"/>
              <a:cs typeface="Arial"/>
              <a:sym typeface="Arial"/>
            </a:endParaRPr>
          </a:p>
          <a:p>
            <a:pPr marL="0" marR="0" lvl="0" indent="0" algn="r" rtl="0">
              <a:spcBef>
                <a:spcPts val="0"/>
              </a:spcBef>
              <a:spcAft>
                <a:spcPts val="0"/>
              </a:spcAft>
              <a:buNone/>
            </a:pPr>
            <a:r>
              <a:rPr lang="en-GB" sz="1200" b="0" i="0" u="none" strike="noStrike">
                <a:solidFill>
                  <a:schemeClr val="lt1"/>
                </a:solidFill>
                <a:latin typeface="Montserrat"/>
                <a:ea typeface="Montserrat"/>
                <a:cs typeface="Montserrat"/>
                <a:sym typeface="Montserrat"/>
              </a:rPr>
              <a:t> </a:t>
            </a:r>
            <a:r>
              <a:rPr lang="en-GB" sz="1200" b="0" i="1" u="none" strike="noStrike">
                <a:solidFill>
                  <a:schemeClr val="lt1"/>
                </a:solidFill>
                <a:latin typeface="Montserrat"/>
                <a:ea typeface="Montserrat"/>
                <a:cs typeface="Montserrat"/>
                <a:sym typeface="Montserrat"/>
              </a:rPr>
              <a:t>Banana Republic images/shutterstock.com</a:t>
            </a:r>
            <a:endParaRPr sz="1200">
              <a:solidFill>
                <a:schemeClr val="lt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8">
                                            <p:txEl>
                                              <p:pRg st="0" end="0"/>
                                            </p:txEl>
                                          </p:spTgt>
                                        </p:tgtEl>
                                        <p:attrNameLst>
                                          <p:attrName>style.visibility</p:attrName>
                                        </p:attrNameLst>
                                      </p:cBhvr>
                                      <p:to>
                                        <p:strVal val="visible"/>
                                      </p:to>
                                    </p:set>
                                    <p:animEffect transition="in" filter="fade">
                                      <p:cBhvr>
                                        <p:cTn id="7" dur="1000"/>
                                        <p:tgtEl>
                                          <p:spTgt spid="3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
                                            <p:txEl>
                                              <p:pRg st="1" end="1"/>
                                            </p:txEl>
                                          </p:spTgt>
                                        </p:tgtEl>
                                        <p:attrNameLst>
                                          <p:attrName>style.visibility</p:attrName>
                                        </p:attrNameLst>
                                      </p:cBhvr>
                                      <p:to>
                                        <p:strVal val="visible"/>
                                      </p:to>
                                    </p:set>
                                    <p:animEffect transition="in" filter="fade">
                                      <p:cBhvr>
                                        <p:cTn id="12" dur="1000"/>
                                        <p:tgtEl>
                                          <p:spTgt spid="3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8">
                                            <p:txEl>
                                              <p:pRg st="2" end="2"/>
                                            </p:txEl>
                                          </p:spTgt>
                                        </p:tgtEl>
                                        <p:attrNameLst>
                                          <p:attrName>style.visibility</p:attrName>
                                        </p:attrNameLst>
                                      </p:cBhvr>
                                      <p:to>
                                        <p:strVal val="visible"/>
                                      </p:to>
                                    </p:set>
                                    <p:animEffect transition="in" filter="fade">
                                      <p:cBhvr>
                                        <p:cTn id="17" dur="1000"/>
                                        <p:tgtEl>
                                          <p:spTgt spid="3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8">
                                            <p:txEl>
                                              <p:pRg st="3" end="3"/>
                                            </p:txEl>
                                          </p:spTgt>
                                        </p:tgtEl>
                                        <p:attrNameLst>
                                          <p:attrName>style.visibility</p:attrName>
                                        </p:attrNameLst>
                                      </p:cBhvr>
                                      <p:to>
                                        <p:strVal val="visible"/>
                                      </p:to>
                                    </p:set>
                                    <p:animEffect transition="in" filter="fade">
                                      <p:cBhvr>
                                        <p:cTn id="22" dur="1000"/>
                                        <p:tgtEl>
                                          <p:spTgt spid="3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8">
                                            <p:txEl>
                                              <p:pRg st="4" end="4"/>
                                            </p:txEl>
                                          </p:spTgt>
                                        </p:tgtEl>
                                        <p:attrNameLst>
                                          <p:attrName>style.visibility</p:attrName>
                                        </p:attrNameLst>
                                      </p:cBhvr>
                                      <p:to>
                                        <p:strVal val="visible"/>
                                      </p:to>
                                    </p:set>
                                    <p:animEffect transition="in" filter="fade">
                                      <p:cBhvr>
                                        <p:cTn id="27" dur="1000"/>
                                        <p:tgtEl>
                                          <p:spTgt spid="3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19"/>
          <p:cNvPicPr preferRelativeResize="0"/>
          <p:nvPr/>
        </p:nvPicPr>
        <p:blipFill rotWithShape="1">
          <a:blip r:embed="rId3">
            <a:alphaModFix/>
          </a:blip>
          <a:srcRect/>
          <a:stretch/>
        </p:blipFill>
        <p:spPr>
          <a:xfrm>
            <a:off x="2049366" y="1"/>
            <a:ext cx="16467233" cy="10287000"/>
          </a:xfrm>
          <a:prstGeom prst="rect">
            <a:avLst/>
          </a:prstGeom>
          <a:noFill/>
          <a:ln>
            <a:noFill/>
          </a:ln>
        </p:spPr>
      </p:pic>
      <p:sp>
        <p:nvSpPr>
          <p:cNvPr id="325" name="Google Shape;325;p19"/>
          <p:cNvSpPr/>
          <p:nvPr/>
        </p:nvSpPr>
        <p:spPr>
          <a:xfrm rot="-5400000">
            <a:off x="10887054" y="2657455"/>
            <a:ext cx="10287000" cy="4972089"/>
          </a:xfrm>
          <a:custGeom>
            <a:avLst/>
            <a:gdLst/>
            <a:ahLst/>
            <a:cxnLst/>
            <a:rect l="l" t="t" r="r" b="b"/>
            <a:pathLst>
              <a:path w="3130550" h="1463682" extrusionOk="0">
                <a:moveTo>
                  <a:pt x="0" y="1123950"/>
                </a:moveTo>
                <a:lnTo>
                  <a:pt x="0" y="1463682"/>
                </a:lnTo>
                <a:lnTo>
                  <a:pt x="3130550" y="1463682"/>
                </a:lnTo>
                <a:lnTo>
                  <a:pt x="3130550" y="0"/>
                </a:lnTo>
                <a:close/>
              </a:path>
            </a:pathLst>
          </a:custGeom>
          <a:solidFill>
            <a:srgbClr val="7500FF"/>
          </a:solidFill>
          <a:ln>
            <a:noFill/>
          </a:ln>
        </p:spPr>
      </p:sp>
      <p:sp>
        <p:nvSpPr>
          <p:cNvPr id="326" name="Google Shape;326;p19"/>
          <p:cNvSpPr/>
          <p:nvPr/>
        </p:nvSpPr>
        <p:spPr>
          <a:xfrm rot="5400000">
            <a:off x="-937583" y="937583"/>
            <a:ext cx="10287000" cy="8411834"/>
          </a:xfrm>
          <a:custGeom>
            <a:avLst/>
            <a:gdLst/>
            <a:ahLst/>
            <a:cxnLst/>
            <a:rect l="l" t="t" r="r" b="b"/>
            <a:pathLst>
              <a:path w="3130550" h="2559898" extrusionOk="0">
                <a:moveTo>
                  <a:pt x="0" y="1123950"/>
                </a:moveTo>
                <a:lnTo>
                  <a:pt x="0" y="2559898"/>
                </a:lnTo>
                <a:lnTo>
                  <a:pt x="3130550" y="2559898"/>
                </a:lnTo>
                <a:lnTo>
                  <a:pt x="3130550" y="0"/>
                </a:lnTo>
                <a:close/>
              </a:path>
            </a:pathLst>
          </a:custGeom>
          <a:solidFill>
            <a:srgbClr val="7500FF"/>
          </a:solidFill>
          <a:ln>
            <a:noFill/>
          </a:ln>
        </p:spPr>
      </p:sp>
      <p:sp>
        <p:nvSpPr>
          <p:cNvPr id="327" name="Google Shape;327;p19"/>
          <p:cNvSpPr/>
          <p:nvPr/>
        </p:nvSpPr>
        <p:spPr>
          <a:xfrm>
            <a:off x="6015261" y="7557748"/>
            <a:ext cx="3779329" cy="1321177"/>
          </a:xfrm>
          <a:custGeom>
            <a:avLst/>
            <a:gdLst/>
            <a:ahLst/>
            <a:cxnLst/>
            <a:rect l="l" t="t" r="r" b="b"/>
            <a:pathLst>
              <a:path w="2166673" h="830680" extrusionOk="0">
                <a:moveTo>
                  <a:pt x="2042213" y="830680"/>
                </a:moveTo>
                <a:lnTo>
                  <a:pt x="124460" y="830680"/>
                </a:lnTo>
                <a:cubicBezTo>
                  <a:pt x="55880" y="830680"/>
                  <a:pt x="0" y="774800"/>
                  <a:pt x="0" y="706220"/>
                </a:cubicBezTo>
                <a:lnTo>
                  <a:pt x="0" y="124460"/>
                </a:lnTo>
                <a:cubicBezTo>
                  <a:pt x="0" y="55880"/>
                  <a:pt x="55880" y="0"/>
                  <a:pt x="124460" y="0"/>
                </a:cubicBezTo>
                <a:lnTo>
                  <a:pt x="2042213" y="0"/>
                </a:lnTo>
                <a:cubicBezTo>
                  <a:pt x="2110793" y="0"/>
                  <a:pt x="2166673" y="55880"/>
                  <a:pt x="2166673" y="124460"/>
                </a:cubicBezTo>
                <a:lnTo>
                  <a:pt x="2166673" y="706220"/>
                </a:lnTo>
                <a:cubicBezTo>
                  <a:pt x="2166673" y="774800"/>
                  <a:pt x="2110793" y="830680"/>
                  <a:pt x="2042213" y="83068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9"/>
          <p:cNvSpPr/>
          <p:nvPr/>
        </p:nvSpPr>
        <p:spPr>
          <a:xfrm>
            <a:off x="5353295" y="7743923"/>
            <a:ext cx="904401" cy="904401"/>
          </a:xfrm>
          <a:custGeom>
            <a:avLst/>
            <a:gdLst/>
            <a:ahLst/>
            <a:cxnLst/>
            <a:rect l="l" t="t" r="r" b="b"/>
            <a:pathLst>
              <a:path w="1913890" h="1913890" extrusionOk="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9"/>
          <p:cNvSpPr/>
          <p:nvPr/>
        </p:nvSpPr>
        <p:spPr>
          <a:xfrm rot="5400000">
            <a:off x="2478483" y="-1612939"/>
            <a:ext cx="1970891" cy="6927860"/>
          </a:xfrm>
          <a:custGeom>
            <a:avLst/>
            <a:gdLst/>
            <a:ahLst/>
            <a:cxnLst/>
            <a:rect l="l" t="t" r="r" b="b"/>
            <a:pathLst>
              <a:path w="3130550" h="11508481" extrusionOk="0">
                <a:moveTo>
                  <a:pt x="0" y="1123950"/>
                </a:moveTo>
                <a:lnTo>
                  <a:pt x="0" y="11508481"/>
                </a:lnTo>
                <a:lnTo>
                  <a:pt x="3130550" y="11508481"/>
                </a:lnTo>
                <a:lnTo>
                  <a:pt x="3130550" y="0"/>
                </a:lnTo>
                <a:close/>
              </a:path>
            </a:pathLst>
          </a:custGeom>
          <a:solidFill>
            <a:srgbClr val="FFC900"/>
          </a:solidFill>
          <a:ln>
            <a:noFill/>
          </a:ln>
        </p:spPr>
      </p:sp>
      <p:pic>
        <p:nvPicPr>
          <p:cNvPr id="334" name="Google Shape;334;p19">
            <a:hlinkClick r:id="rId4"/>
          </p:cNvPr>
          <p:cNvPicPr preferRelativeResize="0"/>
          <p:nvPr/>
        </p:nvPicPr>
        <p:blipFill rotWithShape="1">
          <a:blip r:embed="rId5">
            <a:alphaModFix/>
          </a:blip>
          <a:srcRect/>
          <a:stretch/>
        </p:blipFill>
        <p:spPr>
          <a:xfrm>
            <a:off x="10750822" y="3971763"/>
            <a:ext cx="4630117" cy="3233365"/>
          </a:xfrm>
          <a:prstGeom prst="rect">
            <a:avLst/>
          </a:prstGeom>
          <a:noFill/>
          <a:ln>
            <a:noFill/>
          </a:ln>
        </p:spPr>
      </p:pic>
      <p:sp>
        <p:nvSpPr>
          <p:cNvPr id="336" name="Google Shape;336;p19"/>
          <p:cNvSpPr txBox="1"/>
          <p:nvPr/>
        </p:nvSpPr>
        <p:spPr>
          <a:xfrm>
            <a:off x="5353295" y="7919136"/>
            <a:ext cx="904401" cy="451096"/>
          </a:xfrm>
          <a:prstGeom prst="rect">
            <a:avLst/>
          </a:prstGeom>
          <a:noFill/>
          <a:ln>
            <a:noFill/>
          </a:ln>
        </p:spPr>
        <p:txBody>
          <a:bodyPr spcFirstLastPara="1" wrap="square" lIns="0" tIns="0" rIns="0" bIns="0" anchor="t" anchorCtr="0">
            <a:spAutoFit/>
          </a:bodyPr>
          <a:lstStyle/>
          <a:p>
            <a:pPr marL="0" marR="0" lvl="0" indent="0" algn="ctr" rtl="0">
              <a:lnSpc>
                <a:spcPct val="109993"/>
              </a:lnSpc>
              <a:spcBef>
                <a:spcPts val="0"/>
              </a:spcBef>
              <a:spcAft>
                <a:spcPts val="0"/>
              </a:spcAft>
              <a:buNone/>
            </a:pPr>
            <a:r>
              <a:rPr lang="en-GB" sz="3272" b="1">
                <a:solidFill>
                  <a:srgbClr val="000000"/>
                </a:solidFill>
                <a:latin typeface="Montserrat"/>
                <a:ea typeface="Montserrat"/>
                <a:cs typeface="Montserrat"/>
                <a:sym typeface="Montserrat"/>
              </a:rPr>
              <a:t>02</a:t>
            </a:r>
            <a:endParaRPr/>
          </a:p>
        </p:txBody>
      </p:sp>
      <p:sp>
        <p:nvSpPr>
          <p:cNvPr id="337" name="Google Shape;337;p19"/>
          <p:cNvSpPr txBox="1"/>
          <p:nvPr/>
        </p:nvSpPr>
        <p:spPr>
          <a:xfrm>
            <a:off x="6796650" y="7775137"/>
            <a:ext cx="2985130" cy="88639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2400" b="1" dirty="0">
                <a:solidFill>
                  <a:srgbClr val="595959"/>
                </a:solidFill>
                <a:latin typeface="Montserrat"/>
                <a:ea typeface="Montserrat"/>
                <a:cs typeface="Montserrat"/>
                <a:sym typeface="Montserrat"/>
              </a:rPr>
              <a:t>Download the </a:t>
            </a:r>
            <a:r>
              <a:rPr lang="en-GB" sz="2400" b="1" u="sng" dirty="0">
                <a:solidFill>
                  <a:srgbClr val="595959"/>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activity sheet</a:t>
            </a:r>
            <a:endParaRPr sz="2400" b="1" dirty="0">
              <a:solidFill>
                <a:srgbClr val="595959"/>
              </a:solidFill>
              <a:latin typeface="Montserrat"/>
              <a:ea typeface="Montserrat"/>
              <a:cs typeface="Montserrat"/>
              <a:sym typeface="Montserrat"/>
            </a:endParaRPr>
          </a:p>
        </p:txBody>
      </p:sp>
      <p:sp>
        <p:nvSpPr>
          <p:cNvPr id="341" name="Google Shape;341;p19"/>
          <p:cNvSpPr txBox="1"/>
          <p:nvPr/>
        </p:nvSpPr>
        <p:spPr>
          <a:xfrm>
            <a:off x="778935" y="1408074"/>
            <a:ext cx="6844089" cy="98292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899" b="1">
                <a:solidFill>
                  <a:srgbClr val="595959"/>
                </a:solidFill>
                <a:latin typeface="Montserrat"/>
                <a:ea typeface="Montserrat"/>
                <a:cs typeface="Montserrat"/>
                <a:sym typeface="Montserrat"/>
              </a:rPr>
              <a:t>Resources</a:t>
            </a:r>
            <a:endParaRPr/>
          </a:p>
        </p:txBody>
      </p:sp>
      <p:sp>
        <p:nvSpPr>
          <p:cNvPr id="342" name="Google Shape;342;p19"/>
          <p:cNvSpPr txBox="1"/>
          <p:nvPr/>
        </p:nvSpPr>
        <p:spPr>
          <a:xfrm>
            <a:off x="1028700" y="9315775"/>
            <a:ext cx="4979916" cy="28469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1700">
                <a:solidFill>
                  <a:srgbClr val="FFFFFF"/>
                </a:solidFill>
                <a:latin typeface="Montserrat SemiBold"/>
                <a:ea typeface="Montserrat SemiBold"/>
                <a:cs typeface="Montserrat SemiBold"/>
                <a:sym typeface="Montserrat SemiBold"/>
              </a:rPr>
              <a:t>19       </a:t>
            </a:r>
            <a:r>
              <a:rPr lang="en-GB" sz="1700" b="1">
                <a:solidFill>
                  <a:srgbClr val="FFFFFF"/>
                </a:solidFill>
                <a:latin typeface="Montserrat"/>
                <a:ea typeface="Montserrat"/>
                <a:cs typeface="Montserrat"/>
                <a:sym typeface="Montserrat"/>
              </a:rPr>
              <a:t>futurumcareers.com</a:t>
            </a:r>
            <a:endParaRPr/>
          </a:p>
        </p:txBody>
      </p:sp>
      <p:pic>
        <p:nvPicPr>
          <p:cNvPr id="343" name="Google Shape;343;p19" descr="A picture containing text, screenshot, poster, billboard&#10;&#10;Description automatically generated">
            <a:hlinkClick r:id="rId7"/>
          </p:cNvPr>
          <p:cNvPicPr preferRelativeResize="0"/>
          <p:nvPr/>
        </p:nvPicPr>
        <p:blipFill rotWithShape="1">
          <a:blip r:embed="rId8">
            <a:alphaModFix/>
          </a:blip>
          <a:srcRect/>
          <a:stretch/>
        </p:blipFill>
        <p:spPr>
          <a:xfrm>
            <a:off x="2043882" y="3407354"/>
            <a:ext cx="2744878" cy="3933861"/>
          </a:xfrm>
          <a:prstGeom prst="rect">
            <a:avLst/>
          </a:prstGeom>
          <a:noFill/>
          <a:ln w="31750" cap="flat" cmpd="sng">
            <a:solidFill>
              <a:schemeClr val="lt1"/>
            </a:solidFill>
            <a:prstDash val="solid"/>
            <a:round/>
            <a:headEnd type="none" w="sm" len="sm"/>
            <a:tailEnd type="none" w="sm" len="sm"/>
          </a:ln>
        </p:spPr>
      </p:pic>
      <p:pic>
        <p:nvPicPr>
          <p:cNvPr id="344" name="Google Shape;344;p19" descr="A picture containing text, skyscraper, screenshot&#10;&#10;Description automatically generated">
            <a:hlinkClick r:id="rId6"/>
          </p:cNvPr>
          <p:cNvPicPr preferRelativeResize="0"/>
          <p:nvPr/>
        </p:nvPicPr>
        <p:blipFill rotWithShape="1">
          <a:blip r:embed="rId9">
            <a:alphaModFix/>
          </a:blip>
          <a:srcRect/>
          <a:stretch/>
        </p:blipFill>
        <p:spPr>
          <a:xfrm>
            <a:off x="6571084" y="3443027"/>
            <a:ext cx="2744878" cy="3898188"/>
          </a:xfrm>
          <a:prstGeom prst="rect">
            <a:avLst/>
          </a:prstGeom>
          <a:noFill/>
          <a:ln w="25400" cap="flat" cmpd="sng">
            <a:solidFill>
              <a:srgbClr val="7030A0"/>
            </a:solidFill>
            <a:prstDash val="solid"/>
            <a:round/>
            <a:headEnd type="none" w="sm" len="sm"/>
            <a:tailEnd type="none" w="sm" len="sm"/>
          </a:ln>
        </p:spPr>
      </p:pic>
      <p:sp>
        <p:nvSpPr>
          <p:cNvPr id="345" name="Google Shape;345;p19"/>
          <p:cNvSpPr txBox="1"/>
          <p:nvPr/>
        </p:nvSpPr>
        <p:spPr>
          <a:xfrm>
            <a:off x="7627703" y="-952826"/>
            <a:ext cx="3884236"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b="0" i="0" u="none" strike="noStrike">
              <a:solidFill>
                <a:srgbClr val="000000"/>
              </a:solidFill>
              <a:latin typeface="Arial"/>
              <a:ea typeface="Arial"/>
              <a:cs typeface="Arial"/>
              <a:sym typeface="Arial"/>
            </a:endParaRPr>
          </a:p>
          <a:p>
            <a:pPr marL="0" marR="0" lvl="0" indent="0" algn="l" rtl="0">
              <a:spcBef>
                <a:spcPts val="0"/>
              </a:spcBef>
              <a:spcAft>
                <a:spcPts val="0"/>
              </a:spcAft>
              <a:buNone/>
            </a:pPr>
            <a:endParaRPr sz="3600" b="0" i="0" u="none" strike="noStrike">
              <a:solidFill>
                <a:schemeClr val="dk1"/>
              </a:solidFill>
              <a:latin typeface="Arial"/>
              <a:ea typeface="Arial"/>
              <a:cs typeface="Arial"/>
              <a:sym typeface="Arial"/>
            </a:endParaRPr>
          </a:p>
          <a:p>
            <a:pPr marL="0" marR="0" lvl="0" indent="0" algn="r" rtl="0">
              <a:spcBef>
                <a:spcPts val="0"/>
              </a:spcBef>
              <a:spcAft>
                <a:spcPts val="0"/>
              </a:spcAft>
              <a:buNone/>
            </a:pPr>
            <a:r>
              <a:rPr lang="en-GB" sz="1200" b="0" i="0" u="none" strike="noStrike">
                <a:solidFill>
                  <a:schemeClr val="lt1"/>
                </a:solidFill>
                <a:latin typeface="Montserrat"/>
                <a:ea typeface="Montserrat"/>
                <a:cs typeface="Montserrat"/>
                <a:sym typeface="Montserrat"/>
              </a:rPr>
              <a:t> </a:t>
            </a:r>
            <a:r>
              <a:rPr lang="en-GB" sz="1200" b="0" i="1" u="none" strike="noStrike">
                <a:solidFill>
                  <a:schemeClr val="lt1"/>
                </a:solidFill>
                <a:latin typeface="Montserrat"/>
                <a:ea typeface="Montserrat"/>
                <a:cs typeface="Montserrat"/>
                <a:sym typeface="Montserrat"/>
              </a:rPr>
              <a:t>Banana Republic images/shutterstock.com</a:t>
            </a:r>
            <a:endParaRPr sz="1200">
              <a:solidFill>
                <a:schemeClr val="lt1"/>
              </a:solidFill>
              <a:latin typeface="Montserrat"/>
              <a:ea typeface="Montserrat"/>
              <a:cs typeface="Montserrat"/>
              <a:sym typeface="Montserrat"/>
            </a:endParaRPr>
          </a:p>
        </p:txBody>
      </p:sp>
      <p:sp>
        <p:nvSpPr>
          <p:cNvPr id="2" name="Google Shape;327;p19">
            <a:extLst>
              <a:ext uri="{FF2B5EF4-FFF2-40B4-BE49-F238E27FC236}">
                <a16:creationId xmlns:a16="http://schemas.microsoft.com/office/drawing/2014/main" id="{39E8EE15-F9A6-6221-87FB-D3A39531A604}"/>
              </a:ext>
            </a:extLst>
          </p:cNvPr>
          <p:cNvSpPr/>
          <p:nvPr/>
        </p:nvSpPr>
        <p:spPr>
          <a:xfrm>
            <a:off x="1401601" y="7491931"/>
            <a:ext cx="3779329" cy="1321177"/>
          </a:xfrm>
          <a:custGeom>
            <a:avLst/>
            <a:gdLst/>
            <a:ahLst/>
            <a:cxnLst/>
            <a:rect l="l" t="t" r="r" b="b"/>
            <a:pathLst>
              <a:path w="2166673" h="830680" extrusionOk="0">
                <a:moveTo>
                  <a:pt x="2042213" y="830680"/>
                </a:moveTo>
                <a:lnTo>
                  <a:pt x="124460" y="830680"/>
                </a:lnTo>
                <a:cubicBezTo>
                  <a:pt x="55880" y="830680"/>
                  <a:pt x="0" y="774800"/>
                  <a:pt x="0" y="706220"/>
                </a:cubicBezTo>
                <a:lnTo>
                  <a:pt x="0" y="124460"/>
                </a:lnTo>
                <a:cubicBezTo>
                  <a:pt x="0" y="55880"/>
                  <a:pt x="55880" y="0"/>
                  <a:pt x="124460" y="0"/>
                </a:cubicBezTo>
                <a:lnTo>
                  <a:pt x="2042213" y="0"/>
                </a:lnTo>
                <a:cubicBezTo>
                  <a:pt x="2110793" y="0"/>
                  <a:pt x="2166673" y="55880"/>
                  <a:pt x="2166673" y="124460"/>
                </a:cubicBezTo>
                <a:lnTo>
                  <a:pt x="2166673" y="706220"/>
                </a:lnTo>
                <a:cubicBezTo>
                  <a:pt x="2166673" y="774800"/>
                  <a:pt x="2110793" y="830680"/>
                  <a:pt x="2042213" y="83068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9"/>
          <p:cNvSpPr txBox="1"/>
          <p:nvPr/>
        </p:nvSpPr>
        <p:spPr>
          <a:xfrm>
            <a:off x="2139248" y="7747943"/>
            <a:ext cx="2312902" cy="88639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2400" b="1" dirty="0">
                <a:solidFill>
                  <a:srgbClr val="595959"/>
                </a:solidFill>
                <a:latin typeface="Montserrat"/>
                <a:ea typeface="Montserrat"/>
                <a:cs typeface="Montserrat"/>
                <a:sym typeface="Montserrat"/>
              </a:rPr>
              <a:t>Download Theo’s </a:t>
            </a:r>
            <a:r>
              <a:rPr lang="en-GB" sz="2400" b="1" u="sng" dirty="0">
                <a:solidFill>
                  <a:srgbClr val="595959"/>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article</a:t>
            </a:r>
            <a:endParaRPr sz="2400" b="1" dirty="0">
              <a:solidFill>
                <a:srgbClr val="595959"/>
              </a:solidFill>
              <a:latin typeface="Montserrat"/>
              <a:ea typeface="Montserrat"/>
              <a:cs typeface="Montserrat"/>
              <a:sym typeface="Montserrat"/>
            </a:endParaRPr>
          </a:p>
        </p:txBody>
      </p:sp>
      <p:sp>
        <p:nvSpPr>
          <p:cNvPr id="332" name="Google Shape;332;p19"/>
          <p:cNvSpPr/>
          <p:nvPr/>
        </p:nvSpPr>
        <p:spPr>
          <a:xfrm>
            <a:off x="753091" y="7725066"/>
            <a:ext cx="904401" cy="904401"/>
          </a:xfrm>
          <a:custGeom>
            <a:avLst/>
            <a:gdLst/>
            <a:ahLst/>
            <a:cxnLst/>
            <a:rect l="l" t="t" r="r" b="b"/>
            <a:pathLst>
              <a:path w="1913890" h="1913890" extrusionOk="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9"/>
          <p:cNvSpPr txBox="1"/>
          <p:nvPr/>
        </p:nvSpPr>
        <p:spPr>
          <a:xfrm>
            <a:off x="692459" y="7912132"/>
            <a:ext cx="904401" cy="451096"/>
          </a:xfrm>
          <a:prstGeom prst="rect">
            <a:avLst/>
          </a:prstGeom>
          <a:noFill/>
          <a:ln>
            <a:noFill/>
          </a:ln>
        </p:spPr>
        <p:txBody>
          <a:bodyPr spcFirstLastPara="1" wrap="square" lIns="0" tIns="0" rIns="0" bIns="0" anchor="t" anchorCtr="0">
            <a:spAutoFit/>
          </a:bodyPr>
          <a:lstStyle/>
          <a:p>
            <a:pPr marL="0" marR="0" lvl="0" indent="0" algn="ctr" rtl="0">
              <a:lnSpc>
                <a:spcPct val="109993"/>
              </a:lnSpc>
              <a:spcBef>
                <a:spcPts val="0"/>
              </a:spcBef>
              <a:spcAft>
                <a:spcPts val="0"/>
              </a:spcAft>
              <a:buNone/>
            </a:pPr>
            <a:r>
              <a:rPr lang="en-GB" sz="3272" b="1" dirty="0">
                <a:solidFill>
                  <a:srgbClr val="000000"/>
                </a:solidFill>
                <a:latin typeface="Montserrat"/>
                <a:ea typeface="Montserrat"/>
                <a:cs typeface="Montserrat"/>
                <a:sym typeface="Montserrat"/>
              </a:rPr>
              <a:t>01</a:t>
            </a:r>
            <a:endParaRPr dirty="0"/>
          </a:p>
        </p:txBody>
      </p:sp>
      <p:sp>
        <p:nvSpPr>
          <p:cNvPr id="3" name="Google Shape;327;p19">
            <a:extLst>
              <a:ext uri="{FF2B5EF4-FFF2-40B4-BE49-F238E27FC236}">
                <a16:creationId xmlns:a16="http://schemas.microsoft.com/office/drawing/2014/main" id="{17E50994-CF4D-982D-2AC0-3BE9A7E51AF1}"/>
              </a:ext>
            </a:extLst>
          </p:cNvPr>
          <p:cNvSpPr/>
          <p:nvPr/>
        </p:nvSpPr>
        <p:spPr>
          <a:xfrm>
            <a:off x="11158641" y="7557748"/>
            <a:ext cx="3779329" cy="1321177"/>
          </a:xfrm>
          <a:custGeom>
            <a:avLst/>
            <a:gdLst/>
            <a:ahLst/>
            <a:cxnLst/>
            <a:rect l="l" t="t" r="r" b="b"/>
            <a:pathLst>
              <a:path w="2166673" h="830680" extrusionOk="0">
                <a:moveTo>
                  <a:pt x="2042213" y="830680"/>
                </a:moveTo>
                <a:lnTo>
                  <a:pt x="124460" y="830680"/>
                </a:lnTo>
                <a:cubicBezTo>
                  <a:pt x="55880" y="830680"/>
                  <a:pt x="0" y="774800"/>
                  <a:pt x="0" y="706220"/>
                </a:cubicBezTo>
                <a:lnTo>
                  <a:pt x="0" y="124460"/>
                </a:lnTo>
                <a:cubicBezTo>
                  <a:pt x="0" y="55880"/>
                  <a:pt x="55880" y="0"/>
                  <a:pt x="124460" y="0"/>
                </a:cubicBezTo>
                <a:lnTo>
                  <a:pt x="2042213" y="0"/>
                </a:lnTo>
                <a:cubicBezTo>
                  <a:pt x="2110793" y="0"/>
                  <a:pt x="2166673" y="55880"/>
                  <a:pt x="2166673" y="124460"/>
                </a:cubicBezTo>
                <a:lnTo>
                  <a:pt x="2166673" y="706220"/>
                </a:lnTo>
                <a:cubicBezTo>
                  <a:pt x="2166673" y="774800"/>
                  <a:pt x="2110793" y="830680"/>
                  <a:pt x="2042213" y="83068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9"/>
          <p:cNvSpPr txBox="1"/>
          <p:nvPr/>
        </p:nvSpPr>
        <p:spPr>
          <a:xfrm>
            <a:off x="12128145" y="7743070"/>
            <a:ext cx="2953348" cy="88639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2400" b="1" dirty="0">
                <a:solidFill>
                  <a:srgbClr val="595959"/>
                </a:solidFill>
                <a:latin typeface="Montserrat"/>
                <a:ea typeface="Montserrat"/>
                <a:cs typeface="Montserrat"/>
                <a:sym typeface="Montserrat"/>
              </a:rPr>
              <a:t>Watch the </a:t>
            </a:r>
            <a:r>
              <a:rPr lang="en-GB" sz="2400" b="1" u="sng" dirty="0">
                <a:solidFill>
                  <a:srgbClr val="595959"/>
                </a:solidFill>
                <a:latin typeface="Montserrat"/>
                <a:ea typeface="Montserrat"/>
                <a:cs typeface="Montserrat"/>
                <a:sym typeface="Montserrat"/>
                <a:hlinkClick r:id="rId10">
                  <a:extLst>
                    <a:ext uri="{A12FA001-AC4F-418D-AE19-62706E023703}">
                      <ahyp:hlinkClr xmlns:ahyp="http://schemas.microsoft.com/office/drawing/2018/hyperlinkcolor" val="tx"/>
                    </a:ext>
                  </a:extLst>
                </a:hlinkClick>
              </a:rPr>
              <a:t>animation</a:t>
            </a:r>
            <a:endParaRPr sz="2400" b="1" dirty="0">
              <a:solidFill>
                <a:srgbClr val="595959"/>
              </a:solidFill>
              <a:latin typeface="Montserrat"/>
              <a:ea typeface="Montserrat"/>
              <a:cs typeface="Montserrat"/>
              <a:sym typeface="Montserrat"/>
            </a:endParaRPr>
          </a:p>
        </p:txBody>
      </p:sp>
      <p:sp>
        <p:nvSpPr>
          <p:cNvPr id="329" name="Google Shape;329;p19"/>
          <p:cNvSpPr/>
          <p:nvPr/>
        </p:nvSpPr>
        <p:spPr>
          <a:xfrm>
            <a:off x="10575979" y="7743923"/>
            <a:ext cx="904401" cy="904401"/>
          </a:xfrm>
          <a:custGeom>
            <a:avLst/>
            <a:gdLst/>
            <a:ahLst/>
            <a:cxnLst/>
            <a:rect l="l" t="t" r="r" b="b"/>
            <a:pathLst>
              <a:path w="1913890" h="1913890" extrusionOk="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9"/>
          <p:cNvSpPr txBox="1"/>
          <p:nvPr/>
        </p:nvSpPr>
        <p:spPr>
          <a:xfrm>
            <a:off x="10489599" y="7912132"/>
            <a:ext cx="904401" cy="451096"/>
          </a:xfrm>
          <a:prstGeom prst="rect">
            <a:avLst/>
          </a:prstGeom>
          <a:noFill/>
          <a:ln>
            <a:noFill/>
          </a:ln>
        </p:spPr>
        <p:txBody>
          <a:bodyPr spcFirstLastPara="1" wrap="square" lIns="0" tIns="0" rIns="0" bIns="0" anchor="t" anchorCtr="0">
            <a:spAutoFit/>
          </a:bodyPr>
          <a:lstStyle/>
          <a:p>
            <a:pPr marL="0" marR="0" lvl="0" indent="0" algn="ctr" rtl="0">
              <a:lnSpc>
                <a:spcPct val="109993"/>
              </a:lnSpc>
              <a:spcBef>
                <a:spcPts val="0"/>
              </a:spcBef>
              <a:spcAft>
                <a:spcPts val="0"/>
              </a:spcAft>
              <a:buNone/>
            </a:pPr>
            <a:r>
              <a:rPr lang="en-GB" sz="3272" b="1" dirty="0">
                <a:solidFill>
                  <a:srgbClr val="000000"/>
                </a:solidFill>
                <a:latin typeface="Montserrat"/>
                <a:ea typeface="Montserrat"/>
                <a:cs typeface="Montserrat"/>
                <a:sym typeface="Montserrat"/>
              </a:rPr>
              <a:t>03</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p:nvPr/>
        </p:nvSpPr>
        <p:spPr>
          <a:xfrm rot="5400000">
            <a:off x="-1660237" y="1660237"/>
            <a:ext cx="10287000" cy="6966526"/>
          </a:xfrm>
          <a:custGeom>
            <a:avLst/>
            <a:gdLst/>
            <a:ahLst/>
            <a:cxnLst/>
            <a:rect l="l" t="t" r="r" b="b"/>
            <a:pathLst>
              <a:path w="3130550" h="2120060" extrusionOk="0">
                <a:moveTo>
                  <a:pt x="0" y="1123950"/>
                </a:moveTo>
                <a:lnTo>
                  <a:pt x="0" y="2120060"/>
                </a:lnTo>
                <a:lnTo>
                  <a:pt x="3130550" y="2120060"/>
                </a:lnTo>
                <a:lnTo>
                  <a:pt x="3130550" y="0"/>
                </a:lnTo>
                <a:close/>
              </a:path>
            </a:pathLst>
          </a:custGeom>
          <a:solidFill>
            <a:srgbClr val="7500FF"/>
          </a:solidFill>
          <a:ln>
            <a:noFill/>
          </a:ln>
        </p:spPr>
      </p:sp>
      <p:sp>
        <p:nvSpPr>
          <p:cNvPr id="107" name="Google Shape;107;p2"/>
          <p:cNvSpPr/>
          <p:nvPr/>
        </p:nvSpPr>
        <p:spPr>
          <a:xfrm rot="-5400000">
            <a:off x="15547542" y="1159042"/>
            <a:ext cx="4345306" cy="2027222"/>
          </a:xfrm>
          <a:custGeom>
            <a:avLst/>
            <a:gdLst/>
            <a:ahLst/>
            <a:cxnLst/>
            <a:rect l="l" t="t" r="r" b="b"/>
            <a:pathLst>
              <a:path w="3130550" h="1460500" extrusionOk="0">
                <a:moveTo>
                  <a:pt x="0" y="1123950"/>
                </a:moveTo>
                <a:lnTo>
                  <a:pt x="0" y="1460500"/>
                </a:lnTo>
                <a:lnTo>
                  <a:pt x="3130550" y="1460500"/>
                </a:lnTo>
                <a:lnTo>
                  <a:pt x="3130550" y="0"/>
                </a:lnTo>
                <a:close/>
              </a:path>
            </a:pathLst>
          </a:custGeom>
          <a:solidFill>
            <a:srgbClr val="FFC900"/>
          </a:solidFill>
          <a:ln>
            <a:noFill/>
          </a:ln>
        </p:spPr>
      </p:sp>
      <p:sp>
        <p:nvSpPr>
          <p:cNvPr id="108" name="Google Shape;108;p2"/>
          <p:cNvSpPr txBox="1"/>
          <p:nvPr/>
        </p:nvSpPr>
        <p:spPr>
          <a:xfrm>
            <a:off x="8448744" y="2756239"/>
            <a:ext cx="8652000" cy="5761577"/>
          </a:xfrm>
          <a:prstGeom prst="rect">
            <a:avLst/>
          </a:prstGeom>
          <a:noFill/>
          <a:ln>
            <a:noFill/>
          </a:ln>
        </p:spPr>
        <p:txBody>
          <a:bodyPr spcFirstLastPara="1" wrap="square" lIns="0" tIns="0" rIns="0" bIns="0" anchor="t" anchorCtr="0">
            <a:spAutoFit/>
          </a:bodyPr>
          <a:lstStyle/>
          <a:p>
            <a:pPr marL="431806" marR="0" lvl="1" indent="-215903" algn="l" rtl="0">
              <a:lnSpc>
                <a:spcPct val="120000"/>
              </a:lnSpc>
              <a:spcBef>
                <a:spcPts val="0"/>
              </a:spcBef>
              <a:spcAft>
                <a:spcPts val="0"/>
              </a:spcAft>
              <a:buClr>
                <a:srgbClr val="595959"/>
              </a:buClr>
              <a:buSzPts val="2400"/>
              <a:buFont typeface="Arial"/>
              <a:buChar char="•"/>
            </a:pPr>
            <a:r>
              <a:rPr lang="en-GB" sz="2400" b="1" i="0" u="none" strike="noStrike" cap="none" dirty="0">
                <a:solidFill>
                  <a:srgbClr val="595959"/>
                </a:solidFill>
                <a:latin typeface="Montserrat"/>
                <a:ea typeface="Montserrat"/>
                <a:cs typeface="Montserrat"/>
                <a:sym typeface="Montserrat"/>
              </a:rPr>
              <a:t>Meet Theo</a:t>
            </a:r>
            <a:endParaRPr dirty="0"/>
          </a:p>
          <a:p>
            <a:pPr marL="431806" marR="0" lvl="1" indent="-215903" algn="l" rtl="0">
              <a:lnSpc>
                <a:spcPct val="120000"/>
              </a:lnSpc>
              <a:spcBef>
                <a:spcPts val="0"/>
              </a:spcBef>
              <a:spcAft>
                <a:spcPts val="0"/>
              </a:spcAft>
              <a:buClr>
                <a:srgbClr val="595959"/>
              </a:buClr>
              <a:buSzPts val="2400"/>
              <a:buFont typeface="Arial"/>
              <a:buChar char="•"/>
            </a:pPr>
            <a:r>
              <a:rPr lang="en-GB" sz="2400" dirty="0">
                <a:solidFill>
                  <a:schemeClr val="tx1">
                    <a:lumMod val="65000"/>
                    <a:lumOff val="35000"/>
                  </a:schemeClr>
                </a:solidFill>
                <a:latin typeface="Montserrat"/>
                <a:ea typeface="Montserrat"/>
                <a:cs typeface="Montserrat"/>
                <a:sym typeface="Montserrat"/>
              </a:rPr>
              <a:t>Cement – t</a:t>
            </a:r>
            <a:r>
              <a:rPr lang="en-GB" sz="2400" b="0" i="0" u="none" strike="noStrike" cap="none" dirty="0">
                <a:solidFill>
                  <a:schemeClr val="tx1">
                    <a:lumMod val="65000"/>
                    <a:lumOff val="35000"/>
                  </a:schemeClr>
                </a:solidFill>
                <a:latin typeface="Montserrat"/>
                <a:ea typeface="Montserrat"/>
                <a:cs typeface="Montserrat"/>
                <a:sym typeface="Montserrat"/>
              </a:rPr>
              <a:t>he most manufactured commodity in the world!</a:t>
            </a:r>
            <a:endParaRPr dirty="0">
              <a:solidFill>
                <a:schemeClr val="tx1">
                  <a:lumMod val="65000"/>
                  <a:lumOff val="35000"/>
                </a:schemeClr>
              </a:solidFill>
            </a:endParaRPr>
          </a:p>
          <a:p>
            <a:pPr marL="431806" marR="0" lvl="1" indent="-215903" algn="l" rtl="0">
              <a:lnSpc>
                <a:spcPct val="120000"/>
              </a:lnSpc>
              <a:spcBef>
                <a:spcPts val="0"/>
              </a:spcBef>
              <a:spcAft>
                <a:spcPts val="0"/>
              </a:spcAft>
              <a:buClr>
                <a:srgbClr val="595959"/>
              </a:buClr>
              <a:buSzPts val="2400"/>
              <a:buFont typeface="Arial"/>
              <a:buChar char="•"/>
            </a:pPr>
            <a:r>
              <a:rPr lang="en-GB" sz="2400" b="0" i="0" u="none" strike="noStrike" cap="none" dirty="0">
                <a:solidFill>
                  <a:srgbClr val="595959"/>
                </a:solidFill>
                <a:latin typeface="Montserrat"/>
                <a:ea typeface="Montserrat"/>
                <a:cs typeface="Montserrat"/>
                <a:sym typeface="Montserrat"/>
              </a:rPr>
              <a:t>The chemistry of cement</a:t>
            </a:r>
            <a:endParaRPr sz="2400" b="0" i="0" u="none" strike="noStrike" cap="none" dirty="0">
              <a:solidFill>
                <a:srgbClr val="595959"/>
              </a:solidFill>
              <a:latin typeface="Montserrat SemiBold"/>
              <a:ea typeface="Montserrat SemiBold"/>
              <a:cs typeface="Montserrat SemiBold"/>
              <a:sym typeface="Montserrat SemiBold"/>
            </a:endParaRPr>
          </a:p>
          <a:p>
            <a:pPr marL="431806" marR="0" lvl="1" indent="-215903" algn="l" rtl="0">
              <a:lnSpc>
                <a:spcPct val="120000"/>
              </a:lnSpc>
              <a:spcBef>
                <a:spcPts val="0"/>
              </a:spcBef>
              <a:spcAft>
                <a:spcPts val="0"/>
              </a:spcAft>
              <a:buClr>
                <a:srgbClr val="595959"/>
              </a:buClr>
              <a:buSzPts val="2400"/>
              <a:buFont typeface="Arial"/>
              <a:buChar char="•"/>
            </a:pPr>
            <a:r>
              <a:rPr lang="en-GB" sz="2400" b="1" i="0" u="none" strike="noStrike" cap="none" dirty="0">
                <a:solidFill>
                  <a:srgbClr val="595959"/>
                </a:solidFill>
                <a:latin typeface="Montserrat"/>
                <a:ea typeface="Montserrat"/>
                <a:cs typeface="Montserrat"/>
                <a:sym typeface="Montserrat"/>
              </a:rPr>
              <a:t>Talking points</a:t>
            </a:r>
            <a:endParaRPr dirty="0"/>
          </a:p>
          <a:p>
            <a:pPr marL="431806" marR="0" lvl="1" indent="-215903" algn="l" rtl="0">
              <a:lnSpc>
                <a:spcPct val="120000"/>
              </a:lnSpc>
              <a:spcBef>
                <a:spcPts val="0"/>
              </a:spcBef>
              <a:spcAft>
                <a:spcPts val="0"/>
              </a:spcAft>
              <a:buClr>
                <a:srgbClr val="595959"/>
              </a:buClr>
              <a:buSzPts val="2400"/>
              <a:buFont typeface="Arial"/>
              <a:buChar char="•"/>
            </a:pPr>
            <a:r>
              <a:rPr lang="en-GB" sz="2400" b="0" i="0" u="none" strike="noStrike" cap="none" dirty="0">
                <a:solidFill>
                  <a:srgbClr val="595959"/>
                </a:solidFill>
                <a:latin typeface="Montserrat"/>
                <a:ea typeface="Montserrat"/>
                <a:cs typeface="Montserrat"/>
                <a:sym typeface="Montserrat"/>
              </a:rPr>
              <a:t>About materials science and process engineering</a:t>
            </a:r>
            <a:endParaRPr dirty="0"/>
          </a:p>
          <a:p>
            <a:pPr marL="431806" marR="0" lvl="1" indent="-215903" algn="l" rtl="0">
              <a:lnSpc>
                <a:spcPct val="120000"/>
              </a:lnSpc>
              <a:spcBef>
                <a:spcPts val="0"/>
              </a:spcBef>
              <a:spcAft>
                <a:spcPts val="0"/>
              </a:spcAft>
              <a:buClr>
                <a:srgbClr val="595959"/>
              </a:buClr>
              <a:buSzPts val="2400"/>
              <a:buFont typeface="Arial"/>
              <a:buChar char="•"/>
            </a:pPr>
            <a:r>
              <a:rPr lang="en-GB" sz="2400" b="0" i="0" u="none" strike="noStrike" cap="none" dirty="0">
                <a:solidFill>
                  <a:srgbClr val="595959"/>
                </a:solidFill>
                <a:latin typeface="Montserrat"/>
                <a:ea typeface="Montserrat"/>
                <a:cs typeface="Montserrat"/>
                <a:sym typeface="Montserrat"/>
              </a:rPr>
              <a:t>Pathway from school to materials science and process engineering</a:t>
            </a:r>
            <a:endParaRPr dirty="0"/>
          </a:p>
          <a:p>
            <a:pPr marL="431806" marR="0" lvl="1" indent="-215903" algn="l" rtl="0">
              <a:lnSpc>
                <a:spcPct val="120000"/>
              </a:lnSpc>
              <a:spcBef>
                <a:spcPts val="0"/>
              </a:spcBef>
              <a:spcAft>
                <a:spcPts val="0"/>
              </a:spcAft>
              <a:buClr>
                <a:srgbClr val="595959"/>
              </a:buClr>
              <a:buSzPts val="2400"/>
              <a:buFont typeface="Arial"/>
              <a:buChar char="•"/>
            </a:pPr>
            <a:r>
              <a:rPr lang="en-GB" sz="2400" b="0" i="0" u="none" strike="noStrike" cap="none" dirty="0">
                <a:solidFill>
                  <a:srgbClr val="595959"/>
                </a:solidFill>
                <a:latin typeface="Montserrat"/>
                <a:ea typeface="Montserrat"/>
                <a:cs typeface="Montserrat"/>
                <a:sym typeface="Montserrat"/>
              </a:rPr>
              <a:t>Explore careers in materials science and process engineering</a:t>
            </a:r>
            <a:endParaRPr dirty="0"/>
          </a:p>
          <a:p>
            <a:pPr marL="431806" marR="0" lvl="1" indent="-215903" algn="l" rtl="0">
              <a:lnSpc>
                <a:spcPct val="120000"/>
              </a:lnSpc>
              <a:spcBef>
                <a:spcPts val="0"/>
              </a:spcBef>
              <a:spcAft>
                <a:spcPts val="0"/>
              </a:spcAft>
              <a:buClr>
                <a:srgbClr val="595959"/>
              </a:buClr>
              <a:buSzPts val="2400"/>
              <a:buFont typeface="Arial"/>
              <a:buChar char="•"/>
            </a:pPr>
            <a:r>
              <a:rPr lang="en-GB" sz="2400" b="0" i="0" u="none" strike="noStrike" cap="none" dirty="0">
                <a:solidFill>
                  <a:srgbClr val="595959"/>
                </a:solidFill>
                <a:latin typeface="Montserrat"/>
                <a:ea typeface="Montserrat"/>
                <a:cs typeface="Montserrat"/>
                <a:sym typeface="Montserrat"/>
              </a:rPr>
              <a:t>Theo’s career</a:t>
            </a:r>
            <a:endParaRPr dirty="0"/>
          </a:p>
          <a:p>
            <a:pPr marL="431806" marR="0" lvl="1" indent="-215903" algn="l" rtl="0">
              <a:lnSpc>
                <a:spcPct val="120000"/>
              </a:lnSpc>
              <a:spcBef>
                <a:spcPts val="0"/>
              </a:spcBef>
              <a:spcAft>
                <a:spcPts val="0"/>
              </a:spcAft>
              <a:buClr>
                <a:srgbClr val="595959"/>
              </a:buClr>
              <a:buSzPts val="2400"/>
              <a:buFont typeface="Arial"/>
              <a:buChar char="•"/>
            </a:pPr>
            <a:r>
              <a:rPr lang="en-GB" sz="2400" b="1" i="0" u="none" strike="noStrike" cap="none" dirty="0">
                <a:solidFill>
                  <a:srgbClr val="595959"/>
                </a:solidFill>
                <a:latin typeface="Montserrat"/>
                <a:ea typeface="Montserrat"/>
                <a:cs typeface="Montserrat"/>
                <a:sym typeface="Montserrat"/>
              </a:rPr>
              <a:t>Talking points</a:t>
            </a:r>
            <a:endParaRPr dirty="0"/>
          </a:p>
          <a:p>
            <a:pPr marL="431806" marR="0" lvl="1" indent="-215903" algn="l" rtl="0">
              <a:lnSpc>
                <a:spcPct val="120000"/>
              </a:lnSpc>
              <a:spcBef>
                <a:spcPts val="0"/>
              </a:spcBef>
              <a:spcAft>
                <a:spcPts val="0"/>
              </a:spcAft>
              <a:buClr>
                <a:srgbClr val="595959"/>
              </a:buClr>
              <a:buSzPts val="2400"/>
              <a:buFont typeface="Arial"/>
              <a:buChar char="•"/>
            </a:pPr>
            <a:r>
              <a:rPr lang="en-GB" sz="2400" b="0" i="0" u="none" strike="noStrike" cap="none" dirty="0">
                <a:solidFill>
                  <a:srgbClr val="595959"/>
                </a:solidFill>
                <a:latin typeface="Montserrat"/>
                <a:ea typeface="Montserrat"/>
                <a:cs typeface="Montserrat"/>
                <a:sym typeface="Montserrat"/>
              </a:rPr>
              <a:t>More resources</a:t>
            </a:r>
            <a:endParaRPr dirty="0"/>
          </a:p>
        </p:txBody>
      </p:sp>
      <p:sp>
        <p:nvSpPr>
          <p:cNvPr id="109" name="Google Shape;109;p2"/>
          <p:cNvSpPr txBox="1"/>
          <p:nvPr/>
        </p:nvSpPr>
        <p:spPr>
          <a:xfrm>
            <a:off x="8570941" y="1565788"/>
            <a:ext cx="10220015" cy="662297"/>
          </a:xfrm>
          <a:prstGeom prst="rect">
            <a:avLst/>
          </a:prstGeom>
          <a:noFill/>
          <a:ln>
            <a:noFill/>
          </a:ln>
        </p:spPr>
        <p:txBody>
          <a:bodyPr spcFirstLastPara="1" wrap="square" lIns="0" tIns="0" rIns="0" bIns="0" anchor="t" anchorCtr="0">
            <a:spAutoFit/>
          </a:bodyPr>
          <a:lstStyle/>
          <a:p>
            <a:pPr marL="0" marR="0" lvl="0" indent="0" algn="l" rtl="0">
              <a:lnSpc>
                <a:spcPct val="158333"/>
              </a:lnSpc>
              <a:spcBef>
                <a:spcPts val="0"/>
              </a:spcBef>
              <a:spcAft>
                <a:spcPts val="0"/>
              </a:spcAft>
              <a:buNone/>
            </a:pPr>
            <a:r>
              <a:rPr lang="en-GB" sz="3600" b="1">
                <a:solidFill>
                  <a:srgbClr val="474B4F"/>
                </a:solidFill>
                <a:latin typeface="Montserrat"/>
                <a:ea typeface="Montserrat"/>
                <a:cs typeface="Montserrat"/>
                <a:sym typeface="Montserrat"/>
              </a:rPr>
              <a:t>In this presentation:</a:t>
            </a:r>
            <a:endParaRPr/>
          </a:p>
        </p:txBody>
      </p:sp>
      <p:sp>
        <p:nvSpPr>
          <p:cNvPr id="110" name="Google Shape;110;p2"/>
          <p:cNvSpPr txBox="1"/>
          <p:nvPr/>
        </p:nvSpPr>
        <p:spPr>
          <a:xfrm>
            <a:off x="1028700" y="9315775"/>
            <a:ext cx="4979916" cy="28061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1700">
                <a:solidFill>
                  <a:srgbClr val="FFFFFF"/>
                </a:solidFill>
                <a:latin typeface="Montserrat SemiBold"/>
                <a:ea typeface="Montserrat SemiBold"/>
                <a:cs typeface="Montserrat SemiBold"/>
                <a:sym typeface="Montserrat SemiBold"/>
              </a:rPr>
              <a:t>02       </a:t>
            </a:r>
            <a:r>
              <a:rPr lang="en-GB" sz="1700" b="1">
                <a:solidFill>
                  <a:srgbClr val="FFFFFF"/>
                </a:solidFill>
                <a:latin typeface="Montserrat"/>
                <a:ea typeface="Montserrat"/>
                <a:cs typeface="Montserrat"/>
                <a:sym typeface="Montserrat"/>
              </a:rPr>
              <a:t>futurumcareers.com</a:t>
            </a:r>
            <a:endParaRPr/>
          </a:p>
        </p:txBody>
      </p:sp>
      <p:sp>
        <p:nvSpPr>
          <p:cNvPr id="111" name="Google Shape;111;p2"/>
          <p:cNvSpPr/>
          <p:nvPr/>
        </p:nvSpPr>
        <p:spPr>
          <a:xfrm>
            <a:off x="517721" y="2172653"/>
            <a:ext cx="7848600" cy="5588426"/>
          </a:xfrm>
          <a:prstGeom prst="roundRect">
            <a:avLst>
              <a:gd name="adj" fmla="val 16667"/>
            </a:avLst>
          </a:prstGeom>
          <a:solidFill>
            <a:srgbClr val="FFCC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2"/>
          <p:cNvSpPr/>
          <p:nvPr/>
        </p:nvSpPr>
        <p:spPr>
          <a:xfrm>
            <a:off x="838265" y="2337716"/>
            <a:ext cx="7207511" cy="5258299"/>
          </a:xfrm>
          <a:prstGeom prst="roundRect">
            <a:avLst>
              <a:gd name="adj" fmla="val 16667"/>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2"/>
          <p:cNvSpPr txBox="1"/>
          <p:nvPr/>
        </p:nvSpPr>
        <p:spPr>
          <a:xfrm>
            <a:off x="4879538" y="7263049"/>
            <a:ext cx="278688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1" u="none" strike="noStrike">
                <a:solidFill>
                  <a:schemeClr val="lt1"/>
                </a:solidFill>
                <a:latin typeface="Montserrat"/>
                <a:ea typeface="Montserrat"/>
                <a:cs typeface="Montserrat"/>
                <a:sym typeface="Montserrat"/>
              </a:rPr>
              <a:t>© P.KASIPAT/shutterstock.com </a:t>
            </a:r>
            <a:endParaRPr sz="1200">
              <a:solidFill>
                <a:schemeClr val="lt1"/>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0"/>
          <p:cNvSpPr/>
          <p:nvPr/>
        </p:nvSpPr>
        <p:spPr>
          <a:xfrm rot="5400000">
            <a:off x="2660071" y="-2677070"/>
            <a:ext cx="10283857" cy="15638003"/>
          </a:xfrm>
          <a:custGeom>
            <a:avLst/>
            <a:gdLst/>
            <a:ahLst/>
            <a:cxnLst/>
            <a:rect l="l" t="t" r="r" b="b"/>
            <a:pathLst>
              <a:path w="3130550" h="4067101" extrusionOk="0">
                <a:moveTo>
                  <a:pt x="0" y="1123950"/>
                </a:moveTo>
                <a:lnTo>
                  <a:pt x="0" y="4067101"/>
                </a:lnTo>
                <a:lnTo>
                  <a:pt x="3130550" y="4067101"/>
                </a:lnTo>
                <a:lnTo>
                  <a:pt x="3130550" y="0"/>
                </a:lnTo>
                <a:close/>
              </a:path>
            </a:pathLst>
          </a:custGeom>
          <a:solidFill>
            <a:srgbClr val="FFC900"/>
          </a:solidFill>
          <a:ln>
            <a:noFill/>
          </a:ln>
        </p:spPr>
      </p:sp>
      <p:sp>
        <p:nvSpPr>
          <p:cNvPr id="353" name="Google Shape;353;p20"/>
          <p:cNvSpPr txBox="1"/>
          <p:nvPr/>
        </p:nvSpPr>
        <p:spPr>
          <a:xfrm>
            <a:off x="1028700" y="9315775"/>
            <a:ext cx="4979916" cy="28469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1700">
                <a:solidFill>
                  <a:srgbClr val="595959"/>
                </a:solidFill>
                <a:latin typeface="Montserrat SemiBold"/>
                <a:ea typeface="Montserrat SemiBold"/>
                <a:cs typeface="Montserrat SemiBold"/>
                <a:sym typeface="Montserrat SemiBold"/>
              </a:rPr>
              <a:t>20       </a:t>
            </a:r>
            <a:r>
              <a:rPr lang="en-GB" sz="1700" b="1">
                <a:solidFill>
                  <a:srgbClr val="595959"/>
                </a:solidFill>
                <a:latin typeface="Montserrat"/>
                <a:ea typeface="Montserrat"/>
                <a:cs typeface="Montserrat"/>
                <a:sym typeface="Montserrat"/>
              </a:rPr>
              <a:t>futurumcareers.com</a:t>
            </a:r>
            <a:endParaRPr/>
          </a:p>
        </p:txBody>
      </p:sp>
      <p:sp>
        <p:nvSpPr>
          <p:cNvPr id="354" name="Google Shape;354;p20"/>
          <p:cNvSpPr/>
          <p:nvPr/>
        </p:nvSpPr>
        <p:spPr>
          <a:xfrm rot="-5400000">
            <a:off x="10744200" y="2743200"/>
            <a:ext cx="10287000" cy="4800600"/>
          </a:xfrm>
          <a:custGeom>
            <a:avLst/>
            <a:gdLst/>
            <a:ahLst/>
            <a:cxnLst/>
            <a:rect l="l" t="t" r="r" b="b"/>
            <a:pathLst>
              <a:path w="3130550" h="2152833" extrusionOk="0">
                <a:moveTo>
                  <a:pt x="0" y="1123950"/>
                </a:moveTo>
                <a:lnTo>
                  <a:pt x="0" y="2152833"/>
                </a:lnTo>
                <a:lnTo>
                  <a:pt x="3130550" y="2152833"/>
                </a:lnTo>
                <a:lnTo>
                  <a:pt x="3130550" y="0"/>
                </a:lnTo>
                <a:close/>
              </a:path>
            </a:pathLst>
          </a:custGeom>
          <a:solidFill>
            <a:srgbClr val="7500FF"/>
          </a:solidFill>
          <a:ln>
            <a:noFill/>
          </a:ln>
        </p:spPr>
      </p:sp>
      <p:pic>
        <p:nvPicPr>
          <p:cNvPr id="355" name="Google Shape;355;p20" descr="Logo&#10;&#10;Description automatically generated"/>
          <p:cNvPicPr preferRelativeResize="0"/>
          <p:nvPr/>
        </p:nvPicPr>
        <p:blipFill rotWithShape="1">
          <a:blip r:embed="rId3">
            <a:alphaModFix/>
          </a:blip>
          <a:srcRect/>
          <a:stretch/>
        </p:blipFill>
        <p:spPr>
          <a:xfrm>
            <a:off x="609600" y="720689"/>
            <a:ext cx="4064000" cy="1485900"/>
          </a:xfrm>
          <a:prstGeom prst="rect">
            <a:avLst/>
          </a:prstGeom>
          <a:noFill/>
          <a:ln>
            <a:noFill/>
          </a:ln>
        </p:spPr>
      </p:pic>
      <p:sp>
        <p:nvSpPr>
          <p:cNvPr id="356" name="Google Shape;356;p20"/>
          <p:cNvSpPr txBox="1"/>
          <p:nvPr/>
        </p:nvSpPr>
        <p:spPr>
          <a:xfrm>
            <a:off x="838200" y="2705100"/>
            <a:ext cx="9601200" cy="25212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GB" sz="2800">
                <a:solidFill>
                  <a:schemeClr val="dk1"/>
                </a:solidFill>
                <a:latin typeface="Montserrat"/>
                <a:ea typeface="Montserrat"/>
                <a:cs typeface="Montserrat"/>
                <a:sym typeface="Montserrat"/>
              </a:rPr>
              <a:t>For more on Theo’s mission-led sustainable cement research, follow:</a:t>
            </a:r>
            <a:endParaRPr/>
          </a:p>
          <a:p>
            <a:pPr marL="0" marR="0" lvl="0" indent="0" algn="l" rtl="0">
              <a:lnSpc>
                <a:spcPct val="107000"/>
              </a:lnSpc>
              <a:spcBef>
                <a:spcPts val="800"/>
              </a:spcBef>
              <a:spcAft>
                <a:spcPts val="0"/>
              </a:spcAft>
              <a:buNone/>
            </a:pPr>
            <a:r>
              <a:rPr lang="en-GB" sz="2800" b="1">
                <a:solidFill>
                  <a:schemeClr val="dk1"/>
                </a:solidFill>
                <a:latin typeface="Montserrat"/>
                <a:ea typeface="Montserrat"/>
                <a:cs typeface="Montserrat"/>
                <a:sym typeface="Montserrat"/>
              </a:rPr>
              <a:t>Linkedin: </a:t>
            </a:r>
            <a:r>
              <a:rPr lang="en-GB" sz="2800" u="sng">
                <a:solidFill>
                  <a:schemeClr val="dk1"/>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Cements@Sheffield</a:t>
            </a:r>
            <a:endParaRPr sz="2800">
              <a:solidFill>
                <a:schemeClr val="dk1"/>
              </a:solidFill>
              <a:latin typeface="Montserrat"/>
              <a:ea typeface="Montserrat"/>
              <a:cs typeface="Montserrat"/>
              <a:sym typeface="Montserrat"/>
            </a:endParaRPr>
          </a:p>
          <a:p>
            <a:pPr marL="0" marR="0" lvl="0" indent="0" algn="l" rtl="0">
              <a:lnSpc>
                <a:spcPct val="107000"/>
              </a:lnSpc>
              <a:spcBef>
                <a:spcPts val="800"/>
              </a:spcBef>
              <a:spcAft>
                <a:spcPts val="0"/>
              </a:spcAft>
              <a:buNone/>
            </a:pPr>
            <a:r>
              <a:rPr lang="en-GB" sz="2800" b="1">
                <a:solidFill>
                  <a:schemeClr val="dk1"/>
                </a:solidFill>
                <a:latin typeface="Montserrat"/>
                <a:ea typeface="Montserrat"/>
                <a:cs typeface="Montserrat"/>
                <a:sym typeface="Montserrat"/>
              </a:rPr>
              <a:t>Twitter: </a:t>
            </a:r>
            <a:r>
              <a:rPr lang="en-GB" sz="2800" u="sng">
                <a:solidFill>
                  <a:schemeClr val="dk1"/>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@CementsSheff</a:t>
            </a:r>
            <a:endParaRPr sz="2800">
              <a:solidFill>
                <a:schemeClr val="dk1"/>
              </a:solidFill>
              <a:latin typeface="Montserrat"/>
              <a:ea typeface="Montserrat"/>
              <a:cs typeface="Montserrat"/>
              <a:sym typeface="Montserrat"/>
            </a:endParaRPr>
          </a:p>
          <a:p>
            <a:pPr marL="0" marR="0" lvl="0" indent="0" algn="l" rtl="0">
              <a:spcBef>
                <a:spcPts val="800"/>
              </a:spcBef>
              <a:spcAft>
                <a:spcPts val="0"/>
              </a:spcAft>
              <a:buNone/>
            </a:pPr>
            <a:endParaRPr sz="1800">
              <a:solidFill>
                <a:schemeClr val="dk1"/>
              </a:solidFill>
              <a:latin typeface="Calibri"/>
              <a:ea typeface="Calibri"/>
              <a:cs typeface="Calibri"/>
              <a:sym typeface="Calibri"/>
            </a:endParaRPr>
          </a:p>
        </p:txBody>
      </p:sp>
      <p:pic>
        <p:nvPicPr>
          <p:cNvPr id="357" name="Google Shape;357;p20" descr="A purple text on a black background&#10;&#10;Description automatically generated with medium confidence"/>
          <p:cNvPicPr preferRelativeResize="0"/>
          <p:nvPr/>
        </p:nvPicPr>
        <p:blipFill rotWithShape="1">
          <a:blip r:embed="rId6">
            <a:alphaModFix/>
          </a:blip>
          <a:srcRect/>
          <a:stretch/>
        </p:blipFill>
        <p:spPr>
          <a:xfrm>
            <a:off x="876334" y="5273560"/>
            <a:ext cx="5404115" cy="1639827"/>
          </a:xfrm>
          <a:prstGeom prst="rect">
            <a:avLst/>
          </a:prstGeom>
          <a:noFill/>
          <a:ln>
            <a:noFill/>
          </a:ln>
        </p:spPr>
      </p:pic>
      <p:pic>
        <p:nvPicPr>
          <p:cNvPr id="358" name="Google Shape;358;p20" descr="A picture containing font, text, graphics, screenshot&#10;&#10;Description automatically generated"/>
          <p:cNvPicPr preferRelativeResize="0"/>
          <p:nvPr/>
        </p:nvPicPr>
        <p:blipFill rotWithShape="1">
          <a:blip r:embed="rId7">
            <a:alphaModFix/>
          </a:blip>
          <a:srcRect/>
          <a:stretch/>
        </p:blipFill>
        <p:spPr>
          <a:xfrm>
            <a:off x="1028700" y="7289358"/>
            <a:ext cx="5404115" cy="1593379"/>
          </a:xfrm>
          <a:prstGeom prst="rect">
            <a:avLst/>
          </a:prstGeom>
          <a:noFill/>
          <a:ln>
            <a:noFill/>
          </a:ln>
        </p:spPr>
      </p:pic>
      <p:pic>
        <p:nvPicPr>
          <p:cNvPr id="359" name="Google Shape;359;p20" descr="A picture containing font, text, graphics, screenshot&#10;&#10;Description automatically generated"/>
          <p:cNvPicPr preferRelativeResize="0"/>
          <p:nvPr/>
        </p:nvPicPr>
        <p:blipFill rotWithShape="1">
          <a:blip r:embed="rId8">
            <a:alphaModFix/>
          </a:blip>
          <a:srcRect/>
          <a:stretch/>
        </p:blipFill>
        <p:spPr>
          <a:xfrm>
            <a:off x="7057227" y="7321329"/>
            <a:ext cx="6235872" cy="156140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p:nvPr/>
        </p:nvSpPr>
        <p:spPr>
          <a:xfrm rot="5400000">
            <a:off x="-1746485" y="1746485"/>
            <a:ext cx="10287000" cy="6794030"/>
          </a:xfrm>
          <a:custGeom>
            <a:avLst/>
            <a:gdLst/>
            <a:ahLst/>
            <a:cxnLst/>
            <a:rect l="l" t="t" r="r" b="b"/>
            <a:pathLst>
              <a:path w="3130550" h="2067566" extrusionOk="0">
                <a:moveTo>
                  <a:pt x="0" y="1123950"/>
                </a:moveTo>
                <a:lnTo>
                  <a:pt x="0" y="2067566"/>
                </a:lnTo>
                <a:lnTo>
                  <a:pt x="3130550" y="2067566"/>
                </a:lnTo>
                <a:lnTo>
                  <a:pt x="3130550" y="0"/>
                </a:lnTo>
                <a:close/>
              </a:path>
            </a:pathLst>
          </a:custGeom>
          <a:solidFill>
            <a:srgbClr val="7500FF"/>
          </a:solidFill>
          <a:ln>
            <a:noFill/>
          </a:ln>
        </p:spPr>
      </p:sp>
      <p:sp>
        <p:nvSpPr>
          <p:cNvPr id="120" name="Google Shape;120;p3"/>
          <p:cNvSpPr/>
          <p:nvPr/>
        </p:nvSpPr>
        <p:spPr>
          <a:xfrm>
            <a:off x="565427" y="5637184"/>
            <a:ext cx="4088582" cy="1563716"/>
          </a:xfrm>
          <a:custGeom>
            <a:avLst/>
            <a:gdLst/>
            <a:ahLst/>
            <a:cxnLst/>
            <a:rect l="l" t="t" r="r" b="b"/>
            <a:pathLst>
              <a:path w="3186708" h="1012978" extrusionOk="0">
                <a:moveTo>
                  <a:pt x="3062248" y="1012978"/>
                </a:moveTo>
                <a:lnTo>
                  <a:pt x="124460" y="1012978"/>
                </a:lnTo>
                <a:cubicBezTo>
                  <a:pt x="55880" y="1012978"/>
                  <a:pt x="0" y="957098"/>
                  <a:pt x="0" y="888518"/>
                </a:cubicBezTo>
                <a:lnTo>
                  <a:pt x="0" y="124460"/>
                </a:lnTo>
                <a:cubicBezTo>
                  <a:pt x="0" y="55880"/>
                  <a:pt x="55880" y="0"/>
                  <a:pt x="124460" y="0"/>
                </a:cubicBezTo>
                <a:lnTo>
                  <a:pt x="3062248" y="0"/>
                </a:lnTo>
                <a:cubicBezTo>
                  <a:pt x="3130828" y="0"/>
                  <a:pt x="3186708" y="55880"/>
                  <a:pt x="3186708" y="124460"/>
                </a:cubicBezTo>
                <a:lnTo>
                  <a:pt x="3186708" y="888518"/>
                </a:lnTo>
                <a:cubicBezTo>
                  <a:pt x="3186708" y="957098"/>
                  <a:pt x="3130828" y="1012978"/>
                  <a:pt x="3062248" y="1012978"/>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rot="-5400000">
            <a:off x="14668271" y="1543335"/>
            <a:ext cx="5786039" cy="2699369"/>
          </a:xfrm>
          <a:custGeom>
            <a:avLst/>
            <a:gdLst/>
            <a:ahLst/>
            <a:cxnLst/>
            <a:rect l="l" t="t" r="r" b="b"/>
            <a:pathLst>
              <a:path w="3130550" h="1460500" extrusionOk="0">
                <a:moveTo>
                  <a:pt x="0" y="1123950"/>
                </a:moveTo>
                <a:lnTo>
                  <a:pt x="0" y="1460500"/>
                </a:lnTo>
                <a:lnTo>
                  <a:pt x="3130550" y="1460500"/>
                </a:lnTo>
                <a:lnTo>
                  <a:pt x="3130550" y="0"/>
                </a:lnTo>
                <a:close/>
              </a:path>
            </a:pathLst>
          </a:custGeom>
          <a:solidFill>
            <a:srgbClr val="FFC900"/>
          </a:solidFill>
          <a:ln>
            <a:noFill/>
          </a:ln>
        </p:spPr>
      </p:sp>
      <p:pic>
        <p:nvPicPr>
          <p:cNvPr id="122" name="Google Shape;122;p3"/>
          <p:cNvPicPr preferRelativeResize="0"/>
          <p:nvPr/>
        </p:nvPicPr>
        <p:blipFill rotWithShape="1">
          <a:blip r:embed="rId3">
            <a:alphaModFix/>
          </a:blip>
          <a:srcRect/>
          <a:stretch/>
        </p:blipFill>
        <p:spPr>
          <a:xfrm>
            <a:off x="16489434" y="1682063"/>
            <a:ext cx="699726" cy="814819"/>
          </a:xfrm>
          <a:prstGeom prst="rect">
            <a:avLst/>
          </a:prstGeom>
          <a:noFill/>
          <a:ln>
            <a:noFill/>
          </a:ln>
        </p:spPr>
      </p:pic>
      <p:sp>
        <p:nvSpPr>
          <p:cNvPr id="123" name="Google Shape;123;p3"/>
          <p:cNvSpPr txBox="1"/>
          <p:nvPr/>
        </p:nvSpPr>
        <p:spPr>
          <a:xfrm>
            <a:off x="835454" y="6034321"/>
            <a:ext cx="2618275" cy="769441"/>
          </a:xfrm>
          <a:prstGeom prst="rect">
            <a:avLst/>
          </a:prstGeom>
          <a:noFill/>
          <a:ln>
            <a:noFill/>
          </a:ln>
        </p:spPr>
        <p:txBody>
          <a:bodyPr spcFirstLastPara="1" wrap="square" lIns="0" tIns="0" rIns="0" bIns="0" anchor="t" anchorCtr="0">
            <a:spAutoFit/>
          </a:bodyPr>
          <a:lstStyle/>
          <a:p>
            <a:pPr marL="0" marR="0" lvl="0" indent="0" algn="ctr" rtl="0">
              <a:lnSpc>
                <a:spcPct val="105999"/>
              </a:lnSpc>
              <a:spcBef>
                <a:spcPts val="0"/>
              </a:spcBef>
              <a:spcAft>
                <a:spcPts val="0"/>
              </a:spcAft>
              <a:buNone/>
            </a:pPr>
            <a:r>
              <a:rPr lang="en-GB" sz="2800" b="1">
                <a:solidFill>
                  <a:srgbClr val="3F3F3F"/>
                </a:solidFill>
                <a:latin typeface="Montserrat"/>
                <a:ea typeface="Montserrat"/>
                <a:cs typeface="Montserrat"/>
                <a:sym typeface="Montserrat"/>
              </a:rPr>
              <a:t>Dr Theodore Hanein</a:t>
            </a:r>
            <a:endParaRPr/>
          </a:p>
        </p:txBody>
      </p:sp>
      <p:sp>
        <p:nvSpPr>
          <p:cNvPr id="124" name="Google Shape;124;p3"/>
          <p:cNvSpPr txBox="1"/>
          <p:nvPr/>
        </p:nvSpPr>
        <p:spPr>
          <a:xfrm>
            <a:off x="9503969" y="1346429"/>
            <a:ext cx="9231931" cy="956993"/>
          </a:xfrm>
          <a:prstGeom prst="rect">
            <a:avLst/>
          </a:prstGeom>
          <a:noFill/>
          <a:ln>
            <a:noFill/>
          </a:ln>
        </p:spPr>
        <p:txBody>
          <a:bodyPr spcFirstLastPara="1" wrap="square" lIns="0" tIns="0" rIns="0" bIns="0" anchor="t" anchorCtr="0">
            <a:spAutoFit/>
          </a:bodyPr>
          <a:lstStyle/>
          <a:p>
            <a:pPr marL="0" marR="0" lvl="0" indent="0" algn="l" rtl="0">
              <a:lnSpc>
                <a:spcPct val="192477"/>
              </a:lnSpc>
              <a:spcBef>
                <a:spcPts val="0"/>
              </a:spcBef>
              <a:spcAft>
                <a:spcPts val="0"/>
              </a:spcAft>
              <a:buNone/>
            </a:pPr>
            <a:r>
              <a:rPr lang="en-GB" sz="4400">
                <a:solidFill>
                  <a:srgbClr val="595959"/>
                </a:solidFill>
                <a:latin typeface="Montserrat SemiBold"/>
                <a:ea typeface="Montserrat SemiBold"/>
                <a:cs typeface="Montserrat SemiBold"/>
                <a:sym typeface="Montserrat SemiBold"/>
              </a:rPr>
              <a:t>Meet Theo</a:t>
            </a:r>
            <a:endParaRPr/>
          </a:p>
        </p:txBody>
      </p:sp>
      <p:sp>
        <p:nvSpPr>
          <p:cNvPr id="125" name="Google Shape;125;p3"/>
          <p:cNvSpPr txBox="1"/>
          <p:nvPr/>
        </p:nvSpPr>
        <p:spPr>
          <a:xfrm>
            <a:off x="9482800" y="2970642"/>
            <a:ext cx="7488631" cy="540096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3200" dirty="0">
                <a:solidFill>
                  <a:srgbClr val="595959"/>
                </a:solidFill>
                <a:latin typeface="Montserrat"/>
                <a:ea typeface="Montserrat"/>
                <a:cs typeface="Montserrat"/>
                <a:sym typeface="Montserrat"/>
              </a:rPr>
              <a:t>Theo is based in the Department of Materials Science and Engineering at the </a:t>
            </a:r>
            <a:r>
              <a:rPr lang="en-GB" sz="3200" u="sng" dirty="0">
                <a:solidFill>
                  <a:schemeClr val="dk1"/>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University of Sheffield</a:t>
            </a:r>
            <a:r>
              <a:rPr lang="en-GB" sz="3200" dirty="0">
                <a:solidFill>
                  <a:srgbClr val="595959"/>
                </a:solidFill>
                <a:latin typeface="Montserrat"/>
                <a:ea typeface="Montserrat"/>
                <a:cs typeface="Montserrat"/>
                <a:sym typeface="Montserrat"/>
              </a:rPr>
              <a:t>, UK.</a:t>
            </a:r>
            <a:endParaRPr dirty="0"/>
          </a:p>
          <a:p>
            <a:pPr marL="0" marR="0" lvl="0" indent="0" algn="l" rtl="0">
              <a:spcBef>
                <a:spcPts val="0"/>
              </a:spcBef>
              <a:spcAft>
                <a:spcPts val="0"/>
              </a:spcAft>
              <a:buNone/>
            </a:pPr>
            <a:endParaRPr sz="3200" dirty="0">
              <a:solidFill>
                <a:srgbClr val="595959"/>
              </a:solidFill>
              <a:latin typeface="Montserrat"/>
              <a:ea typeface="Montserrat"/>
              <a:cs typeface="Montserrat"/>
              <a:sym typeface="Montserrat"/>
            </a:endParaRPr>
          </a:p>
          <a:p>
            <a:pPr marL="0" marR="0" lvl="0" indent="0" algn="l" rtl="0">
              <a:spcBef>
                <a:spcPts val="0"/>
              </a:spcBef>
              <a:spcAft>
                <a:spcPts val="0"/>
              </a:spcAft>
              <a:buNone/>
            </a:pPr>
            <a:r>
              <a:rPr lang="en-GB" sz="3200" dirty="0">
                <a:solidFill>
                  <a:srgbClr val="595959"/>
                </a:solidFill>
                <a:latin typeface="Montserrat"/>
                <a:ea typeface="Montserrat"/>
                <a:cs typeface="Montserrat"/>
                <a:sym typeface="Montserrat"/>
              </a:rPr>
              <a:t>He is investigating the </a:t>
            </a:r>
            <a:r>
              <a:rPr lang="en-GB" sz="3200" dirty="0">
                <a:solidFill>
                  <a:srgbClr val="0066CC"/>
                </a:solidFill>
                <a:latin typeface="Montserrat"/>
                <a:ea typeface="Montserrat"/>
                <a:cs typeface="Montserrat"/>
                <a:sym typeface="Montserrat"/>
              </a:rPr>
              <a:t>chemical processes</a:t>
            </a:r>
            <a:r>
              <a:rPr lang="en-GB" sz="3200" dirty="0">
                <a:solidFill>
                  <a:srgbClr val="595959"/>
                </a:solidFill>
                <a:latin typeface="Montserrat"/>
                <a:ea typeface="Montserrat"/>
                <a:cs typeface="Montserrat"/>
                <a:sym typeface="Montserrat"/>
              </a:rPr>
              <a:t> and qualities involved in alternative </a:t>
            </a:r>
            <a:r>
              <a:rPr lang="en-GB" sz="3200" dirty="0">
                <a:solidFill>
                  <a:srgbClr val="0066CC"/>
                </a:solidFill>
                <a:latin typeface="Montserrat"/>
                <a:ea typeface="Montserrat"/>
                <a:cs typeface="Montserrat"/>
                <a:sym typeface="Montserrat"/>
              </a:rPr>
              <a:t>cement manufacture</a:t>
            </a:r>
            <a:r>
              <a:rPr lang="en-GB" sz="3200" dirty="0">
                <a:solidFill>
                  <a:srgbClr val="595959"/>
                </a:solidFill>
                <a:latin typeface="Montserrat"/>
                <a:ea typeface="Montserrat"/>
                <a:cs typeface="Montserrat"/>
                <a:sym typeface="Montserrat"/>
              </a:rPr>
              <a:t>, and how this could bring benefits to the UK’s </a:t>
            </a:r>
            <a:r>
              <a:rPr lang="en-GB" sz="3200" dirty="0">
                <a:solidFill>
                  <a:srgbClr val="0066CC"/>
                </a:solidFill>
                <a:latin typeface="Montserrat"/>
                <a:ea typeface="Montserrat"/>
                <a:cs typeface="Montserrat"/>
                <a:sym typeface="Montserrat"/>
              </a:rPr>
              <a:t>environmental</a:t>
            </a:r>
            <a:r>
              <a:rPr lang="en-GB" sz="3200" dirty="0">
                <a:solidFill>
                  <a:srgbClr val="595959"/>
                </a:solidFill>
                <a:latin typeface="Montserrat"/>
                <a:ea typeface="Montserrat"/>
                <a:cs typeface="Montserrat"/>
                <a:sym typeface="Montserrat"/>
              </a:rPr>
              <a:t> targets and </a:t>
            </a:r>
            <a:r>
              <a:rPr lang="en-GB" sz="3200" dirty="0">
                <a:solidFill>
                  <a:srgbClr val="0066CC"/>
                </a:solidFill>
                <a:latin typeface="Montserrat"/>
                <a:ea typeface="Montserrat"/>
                <a:cs typeface="Montserrat"/>
                <a:sym typeface="Montserrat"/>
              </a:rPr>
              <a:t>economic</a:t>
            </a:r>
            <a:r>
              <a:rPr lang="en-GB" sz="3200" dirty="0">
                <a:solidFill>
                  <a:srgbClr val="595959"/>
                </a:solidFill>
                <a:latin typeface="Montserrat"/>
                <a:ea typeface="Montserrat"/>
                <a:cs typeface="Montserrat"/>
                <a:sym typeface="Montserrat"/>
              </a:rPr>
              <a:t> goals. </a:t>
            </a:r>
            <a:endParaRPr sz="3200" dirty="0">
              <a:solidFill>
                <a:srgbClr val="595959"/>
              </a:solidFill>
              <a:latin typeface="Montserrat"/>
              <a:ea typeface="Montserrat"/>
              <a:cs typeface="Montserrat"/>
              <a:sym typeface="Montserrat"/>
            </a:endParaRPr>
          </a:p>
          <a:p>
            <a:pPr marL="0" marR="0" lvl="0" indent="0" algn="l" rtl="0">
              <a:lnSpc>
                <a:spcPct val="120000"/>
              </a:lnSpc>
              <a:spcBef>
                <a:spcPts val="0"/>
              </a:spcBef>
              <a:spcAft>
                <a:spcPts val="0"/>
              </a:spcAft>
              <a:buNone/>
            </a:pPr>
            <a:endParaRPr sz="2800" dirty="0">
              <a:solidFill>
                <a:srgbClr val="595959"/>
              </a:solidFill>
              <a:latin typeface="Montserrat"/>
              <a:ea typeface="Montserrat"/>
              <a:cs typeface="Montserrat"/>
              <a:sym typeface="Montserrat"/>
            </a:endParaRPr>
          </a:p>
        </p:txBody>
      </p:sp>
      <p:sp>
        <p:nvSpPr>
          <p:cNvPr id="126" name="Google Shape;126;p3"/>
          <p:cNvSpPr txBox="1"/>
          <p:nvPr/>
        </p:nvSpPr>
        <p:spPr>
          <a:xfrm>
            <a:off x="1028700" y="9315775"/>
            <a:ext cx="4979916" cy="28061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1700">
                <a:solidFill>
                  <a:srgbClr val="FFFFFF"/>
                </a:solidFill>
                <a:latin typeface="Montserrat SemiBold"/>
                <a:ea typeface="Montserrat SemiBold"/>
                <a:cs typeface="Montserrat SemiBold"/>
                <a:sym typeface="Montserrat SemiBold"/>
              </a:rPr>
              <a:t>03       </a:t>
            </a:r>
            <a:r>
              <a:rPr lang="en-GB" sz="1700" b="1">
                <a:solidFill>
                  <a:srgbClr val="FFFFFF"/>
                </a:solidFill>
                <a:latin typeface="Montserrat"/>
                <a:ea typeface="Montserrat"/>
                <a:cs typeface="Montserrat"/>
                <a:sym typeface="Montserrat"/>
              </a:rPr>
              <a:t>futurumcareers.com</a:t>
            </a:r>
            <a:endParaRPr/>
          </a:p>
        </p:txBody>
      </p:sp>
      <p:sp>
        <p:nvSpPr>
          <p:cNvPr id="127" name="Google Shape;127;p3"/>
          <p:cNvSpPr/>
          <p:nvPr/>
        </p:nvSpPr>
        <p:spPr>
          <a:xfrm>
            <a:off x="3510668" y="1346429"/>
            <a:ext cx="5468378" cy="7509706"/>
          </a:xfrm>
          <a:custGeom>
            <a:avLst/>
            <a:gdLst/>
            <a:ahLst/>
            <a:cxnLst/>
            <a:rect l="l" t="t" r="r" b="b"/>
            <a:pathLst>
              <a:path w="6350012" h="6562979" extrusionOk="0">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3809620" y="1538941"/>
            <a:ext cx="4832942" cy="7079389"/>
          </a:xfrm>
          <a:custGeom>
            <a:avLst/>
            <a:gdLst/>
            <a:ahLst/>
            <a:cxnLst/>
            <a:rect l="l" t="t" r="r" b="b"/>
            <a:pathLst>
              <a:path w="6350012" h="6562979" extrusionOk="0">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10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5">
                                            <p:txEl>
                                              <p:pRg st="2" end="2"/>
                                            </p:txEl>
                                          </p:spTgt>
                                        </p:tgtEl>
                                        <p:attrNameLst>
                                          <p:attrName>style.visibility</p:attrName>
                                        </p:attrNameLst>
                                      </p:cBhvr>
                                      <p:to>
                                        <p:strVal val="visible"/>
                                      </p:to>
                                    </p:set>
                                    <p:animEffect transition="in" filter="fade">
                                      <p:cBhvr>
                                        <p:cTn id="12" dur="1000"/>
                                        <p:tgtEl>
                                          <p:spTgt spid="125">
                                            <p:txEl>
                                              <p:pRg st="2" end="2"/>
                                            </p:txEl>
                                          </p:spTgt>
                                        </p:tgtEl>
                                      </p:cBhvr>
                                    </p:animEffect>
                                    <p:anim calcmode="lin" valueType="num">
                                      <p:cBhvr>
                                        <p:cTn id="13" dur="1000" fill="hold"/>
                                        <p:tgtEl>
                                          <p:spTgt spid="12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2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p:nvPr/>
        </p:nvSpPr>
        <p:spPr>
          <a:xfrm rot="5400000">
            <a:off x="-1746485" y="1746485"/>
            <a:ext cx="10287000" cy="6794030"/>
          </a:xfrm>
          <a:custGeom>
            <a:avLst/>
            <a:gdLst/>
            <a:ahLst/>
            <a:cxnLst/>
            <a:rect l="l" t="t" r="r" b="b"/>
            <a:pathLst>
              <a:path w="3130550" h="2067566" extrusionOk="0">
                <a:moveTo>
                  <a:pt x="0" y="1123950"/>
                </a:moveTo>
                <a:lnTo>
                  <a:pt x="0" y="2067566"/>
                </a:lnTo>
                <a:lnTo>
                  <a:pt x="3130550" y="2067566"/>
                </a:lnTo>
                <a:lnTo>
                  <a:pt x="3130550" y="0"/>
                </a:lnTo>
                <a:close/>
              </a:path>
            </a:pathLst>
          </a:custGeom>
          <a:solidFill>
            <a:srgbClr val="7500FF"/>
          </a:solidFill>
          <a:ln>
            <a:noFill/>
          </a:ln>
        </p:spPr>
      </p:sp>
      <p:sp>
        <p:nvSpPr>
          <p:cNvPr id="134" name="Google Shape;134;p4"/>
          <p:cNvSpPr/>
          <p:nvPr/>
        </p:nvSpPr>
        <p:spPr>
          <a:xfrm rot="-5400000">
            <a:off x="14658813" y="1552792"/>
            <a:ext cx="5821495" cy="2715910"/>
          </a:xfrm>
          <a:custGeom>
            <a:avLst/>
            <a:gdLst/>
            <a:ahLst/>
            <a:cxnLst/>
            <a:rect l="l" t="t" r="r" b="b"/>
            <a:pathLst>
              <a:path w="3130550" h="1460500" extrusionOk="0">
                <a:moveTo>
                  <a:pt x="0" y="1123950"/>
                </a:moveTo>
                <a:lnTo>
                  <a:pt x="0" y="1460500"/>
                </a:lnTo>
                <a:lnTo>
                  <a:pt x="3130550" y="1460500"/>
                </a:lnTo>
                <a:lnTo>
                  <a:pt x="3130550" y="0"/>
                </a:lnTo>
                <a:close/>
              </a:path>
            </a:pathLst>
          </a:custGeom>
          <a:solidFill>
            <a:srgbClr val="FFC900"/>
          </a:solidFill>
          <a:ln>
            <a:noFill/>
          </a:ln>
        </p:spPr>
      </p:sp>
      <p:sp>
        <p:nvSpPr>
          <p:cNvPr id="135" name="Google Shape;135;p4"/>
          <p:cNvSpPr txBox="1"/>
          <p:nvPr/>
        </p:nvSpPr>
        <p:spPr>
          <a:xfrm>
            <a:off x="1066800" y="9258300"/>
            <a:ext cx="4979916" cy="28469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1700">
                <a:solidFill>
                  <a:srgbClr val="FFFFFF"/>
                </a:solidFill>
                <a:latin typeface="Montserrat SemiBold"/>
                <a:ea typeface="Montserrat SemiBold"/>
                <a:cs typeface="Montserrat SemiBold"/>
                <a:sym typeface="Montserrat SemiBold"/>
              </a:rPr>
              <a:t>04       </a:t>
            </a:r>
            <a:r>
              <a:rPr lang="en-GB" sz="1700" b="1">
                <a:solidFill>
                  <a:srgbClr val="FFFFFF"/>
                </a:solidFill>
                <a:latin typeface="Montserrat"/>
                <a:ea typeface="Montserrat"/>
                <a:cs typeface="Montserrat"/>
                <a:sym typeface="Montserrat"/>
              </a:rPr>
              <a:t>futurumcareers.com</a:t>
            </a:r>
            <a:endParaRPr/>
          </a:p>
        </p:txBody>
      </p:sp>
      <p:sp>
        <p:nvSpPr>
          <p:cNvPr id="136" name="Google Shape;136;p4"/>
          <p:cNvSpPr txBox="1"/>
          <p:nvPr/>
        </p:nvSpPr>
        <p:spPr>
          <a:xfrm>
            <a:off x="8657556" y="2370058"/>
            <a:ext cx="8563643" cy="664797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400" dirty="0">
                <a:solidFill>
                  <a:srgbClr val="595959"/>
                </a:solidFill>
                <a:latin typeface="Montserrat"/>
                <a:ea typeface="Montserrat"/>
                <a:cs typeface="Montserrat"/>
                <a:sym typeface="Montserrat"/>
              </a:rPr>
              <a:t>Cement is vital for society as it is a core material of </a:t>
            </a:r>
            <a:r>
              <a:rPr lang="en-GB" sz="2400" dirty="0">
                <a:solidFill>
                  <a:srgbClr val="0066CC"/>
                </a:solidFill>
                <a:latin typeface="Montserrat"/>
                <a:ea typeface="Montserrat"/>
                <a:cs typeface="Montserrat"/>
                <a:sym typeface="Montserrat"/>
              </a:rPr>
              <a:t>concrete</a:t>
            </a:r>
            <a:r>
              <a:rPr lang="en-GB" sz="2400" dirty="0">
                <a:solidFill>
                  <a:srgbClr val="595959"/>
                </a:solidFill>
                <a:latin typeface="Montserrat"/>
                <a:ea typeface="Montserrat"/>
                <a:cs typeface="Montserrat"/>
                <a:sym typeface="Montserrat"/>
              </a:rPr>
              <a:t> and </a:t>
            </a:r>
            <a:r>
              <a:rPr lang="en-GB" sz="2400" dirty="0">
                <a:solidFill>
                  <a:srgbClr val="0066CC"/>
                </a:solidFill>
                <a:latin typeface="Montserrat"/>
                <a:ea typeface="Montserrat"/>
                <a:cs typeface="Montserrat"/>
                <a:sym typeface="Montserrat"/>
              </a:rPr>
              <a:t>mortar</a:t>
            </a:r>
            <a:r>
              <a:rPr lang="en-GB" sz="2400" dirty="0">
                <a:solidFill>
                  <a:srgbClr val="595959"/>
                </a:solidFill>
                <a:latin typeface="Montserrat"/>
                <a:ea typeface="Montserrat"/>
                <a:cs typeface="Montserrat"/>
                <a:sym typeface="Montserrat"/>
              </a:rPr>
              <a:t>, which are essential components in the </a:t>
            </a:r>
            <a:r>
              <a:rPr lang="en-GB" sz="2400" dirty="0">
                <a:solidFill>
                  <a:srgbClr val="0066CC"/>
                </a:solidFill>
                <a:latin typeface="Montserrat"/>
                <a:ea typeface="Montserrat"/>
                <a:cs typeface="Montserrat"/>
                <a:sym typeface="Montserrat"/>
              </a:rPr>
              <a:t>buildings</a:t>
            </a:r>
            <a:r>
              <a:rPr lang="en-GB" sz="2400" dirty="0">
                <a:solidFill>
                  <a:srgbClr val="595959"/>
                </a:solidFill>
                <a:latin typeface="Montserrat"/>
                <a:ea typeface="Montserrat"/>
                <a:cs typeface="Montserrat"/>
                <a:sym typeface="Montserrat"/>
              </a:rPr>
              <a:t> and </a:t>
            </a:r>
            <a:r>
              <a:rPr lang="en-GB" sz="2400" dirty="0">
                <a:solidFill>
                  <a:srgbClr val="0066CC"/>
                </a:solidFill>
                <a:latin typeface="Montserrat"/>
                <a:ea typeface="Montserrat"/>
                <a:cs typeface="Montserrat"/>
                <a:sym typeface="Montserrat"/>
              </a:rPr>
              <a:t>infrastructure</a:t>
            </a:r>
            <a:r>
              <a:rPr lang="en-GB" sz="2400" dirty="0">
                <a:solidFill>
                  <a:srgbClr val="595959"/>
                </a:solidFill>
                <a:latin typeface="Montserrat"/>
                <a:ea typeface="Montserrat"/>
                <a:cs typeface="Montserrat"/>
                <a:sym typeface="Montserrat"/>
              </a:rPr>
              <a:t> that surround us.</a:t>
            </a:r>
            <a:endParaRPr dirty="0"/>
          </a:p>
          <a:p>
            <a:pPr marL="0" marR="0" lvl="0" indent="0" algn="l" rtl="0">
              <a:spcBef>
                <a:spcPts val="0"/>
              </a:spcBef>
              <a:spcAft>
                <a:spcPts val="0"/>
              </a:spcAft>
              <a:buNone/>
            </a:pPr>
            <a:endParaRPr sz="2400" dirty="0">
              <a:solidFill>
                <a:srgbClr val="595959"/>
              </a:solidFill>
              <a:latin typeface="Montserrat"/>
              <a:ea typeface="Montserrat"/>
              <a:cs typeface="Montserrat"/>
              <a:sym typeface="Montserrat"/>
            </a:endParaRPr>
          </a:p>
          <a:p>
            <a:pPr marL="0" marR="0" lvl="0" indent="0" algn="l" rtl="0">
              <a:spcBef>
                <a:spcPts val="0"/>
              </a:spcBef>
              <a:spcAft>
                <a:spcPts val="0"/>
              </a:spcAft>
              <a:buNone/>
            </a:pPr>
            <a:r>
              <a:rPr lang="en-GB" sz="2400" dirty="0">
                <a:solidFill>
                  <a:srgbClr val="595959"/>
                </a:solidFill>
                <a:latin typeface="Montserrat"/>
                <a:ea typeface="Montserrat"/>
                <a:cs typeface="Montserrat"/>
                <a:sym typeface="Montserrat"/>
              </a:rPr>
              <a:t>“</a:t>
            </a:r>
            <a:r>
              <a:rPr lang="en-GB" sz="2400" dirty="0">
                <a:solidFill>
                  <a:srgbClr val="006666"/>
                </a:solidFill>
                <a:latin typeface="Montserrat"/>
                <a:ea typeface="Montserrat"/>
                <a:cs typeface="Montserrat"/>
                <a:sym typeface="Montserrat"/>
              </a:rPr>
              <a:t>Current demand is at </a:t>
            </a:r>
            <a:r>
              <a:rPr lang="en-GB" sz="2400" dirty="0">
                <a:solidFill>
                  <a:srgbClr val="0066CC"/>
                </a:solidFill>
                <a:latin typeface="Montserrat"/>
                <a:ea typeface="Montserrat"/>
                <a:cs typeface="Montserrat"/>
                <a:sym typeface="Montserrat"/>
              </a:rPr>
              <a:t>4 billion tonnes </a:t>
            </a:r>
            <a:r>
              <a:rPr lang="en-GB" sz="2400" dirty="0">
                <a:solidFill>
                  <a:srgbClr val="006666"/>
                </a:solidFill>
                <a:latin typeface="Montserrat"/>
                <a:ea typeface="Montserrat"/>
                <a:cs typeface="Montserrat"/>
                <a:sym typeface="Montserrat"/>
              </a:rPr>
              <a:t>every year, which is more than one kilogram of cement every day for every person on the planet!</a:t>
            </a:r>
            <a:endParaRPr dirty="0"/>
          </a:p>
          <a:p>
            <a:pPr marL="0" marR="0" lvl="0" indent="0" algn="l" rtl="0">
              <a:spcBef>
                <a:spcPts val="0"/>
              </a:spcBef>
              <a:spcAft>
                <a:spcPts val="0"/>
              </a:spcAft>
              <a:buNone/>
            </a:pPr>
            <a:endParaRPr sz="2400" dirty="0">
              <a:solidFill>
                <a:srgbClr val="006666"/>
              </a:solidFill>
              <a:latin typeface="Montserrat"/>
              <a:ea typeface="Montserrat"/>
              <a:cs typeface="Montserrat"/>
              <a:sym typeface="Montserrat"/>
            </a:endParaRPr>
          </a:p>
          <a:p>
            <a:pPr marL="0" marR="0" lvl="0" indent="0" algn="l" rtl="0">
              <a:spcBef>
                <a:spcPts val="0"/>
              </a:spcBef>
              <a:spcAft>
                <a:spcPts val="0"/>
              </a:spcAft>
              <a:buNone/>
            </a:pPr>
            <a:r>
              <a:rPr lang="en-GB" sz="2400" dirty="0">
                <a:solidFill>
                  <a:srgbClr val="006666"/>
                </a:solidFill>
                <a:latin typeface="Montserrat"/>
                <a:ea typeface="Montserrat"/>
                <a:cs typeface="Montserrat"/>
                <a:sym typeface="Montserrat"/>
              </a:rPr>
              <a:t>“Cement production requires vast amounts of natural resources and is responsible for </a:t>
            </a:r>
            <a:r>
              <a:rPr lang="en-GB" sz="2400" dirty="0">
                <a:solidFill>
                  <a:srgbClr val="0066CC"/>
                </a:solidFill>
                <a:latin typeface="Montserrat"/>
                <a:ea typeface="Montserrat"/>
                <a:cs typeface="Montserrat"/>
                <a:sym typeface="Montserrat"/>
              </a:rPr>
              <a:t>8% </a:t>
            </a:r>
            <a:r>
              <a:rPr lang="en-GB" sz="2400" dirty="0">
                <a:solidFill>
                  <a:srgbClr val="006666"/>
                </a:solidFill>
                <a:latin typeface="Montserrat"/>
                <a:ea typeface="Montserrat"/>
                <a:cs typeface="Montserrat"/>
                <a:sym typeface="Montserrat"/>
              </a:rPr>
              <a:t>of our carbon dioxide (CO</a:t>
            </a:r>
            <a:r>
              <a:rPr lang="en-GB" sz="1400" dirty="0">
                <a:solidFill>
                  <a:srgbClr val="006666"/>
                </a:solidFill>
                <a:latin typeface="Montserrat"/>
                <a:ea typeface="Montserrat"/>
                <a:cs typeface="Montserrat"/>
                <a:sym typeface="Montserrat"/>
              </a:rPr>
              <a:t>2</a:t>
            </a:r>
            <a:r>
              <a:rPr lang="en-GB" sz="2400" dirty="0">
                <a:solidFill>
                  <a:srgbClr val="006666"/>
                </a:solidFill>
                <a:latin typeface="Montserrat"/>
                <a:ea typeface="Montserrat"/>
                <a:cs typeface="Montserrat"/>
                <a:sym typeface="Montserrat"/>
              </a:rPr>
              <a:t>) emissions, which are changing the climate. </a:t>
            </a:r>
            <a:endParaRPr dirty="0"/>
          </a:p>
          <a:p>
            <a:pPr marL="0" marR="0" lvl="0" indent="0" algn="l" rtl="0">
              <a:spcBef>
                <a:spcPts val="0"/>
              </a:spcBef>
              <a:spcAft>
                <a:spcPts val="0"/>
              </a:spcAft>
              <a:buNone/>
            </a:pPr>
            <a:endParaRPr sz="2400" dirty="0">
              <a:solidFill>
                <a:srgbClr val="006666"/>
              </a:solidFill>
              <a:latin typeface="Montserrat"/>
              <a:ea typeface="Montserrat"/>
              <a:cs typeface="Montserrat"/>
              <a:sym typeface="Montserrat"/>
            </a:endParaRPr>
          </a:p>
          <a:p>
            <a:pPr marL="0" marR="0" lvl="0" indent="0" algn="l" rtl="0">
              <a:spcBef>
                <a:spcPts val="0"/>
              </a:spcBef>
              <a:spcAft>
                <a:spcPts val="0"/>
              </a:spcAft>
              <a:buNone/>
            </a:pPr>
            <a:r>
              <a:rPr lang="en-GB" sz="2400" dirty="0">
                <a:solidFill>
                  <a:srgbClr val="006666"/>
                </a:solidFill>
                <a:latin typeface="Montserrat"/>
                <a:ea typeface="Montserrat"/>
                <a:cs typeface="Montserrat"/>
                <a:sym typeface="Montserrat"/>
              </a:rPr>
              <a:t>“The UK cement industry is set to cut </a:t>
            </a:r>
            <a:r>
              <a:rPr lang="en-GB" sz="2400" dirty="0">
                <a:solidFill>
                  <a:srgbClr val="0066CC"/>
                </a:solidFill>
                <a:latin typeface="Montserrat"/>
                <a:ea typeface="Montserrat"/>
                <a:cs typeface="Montserrat"/>
                <a:sym typeface="Montserrat"/>
              </a:rPr>
              <a:t>4.2 megatons </a:t>
            </a:r>
            <a:r>
              <a:rPr lang="en-GB" sz="2400" dirty="0">
                <a:solidFill>
                  <a:srgbClr val="006666"/>
                </a:solidFill>
                <a:latin typeface="Montserrat"/>
                <a:ea typeface="Montserrat"/>
                <a:cs typeface="Montserrat"/>
                <a:sym typeface="Montserrat"/>
              </a:rPr>
              <a:t>(Mt) of CO</a:t>
            </a:r>
            <a:r>
              <a:rPr lang="en-GB" sz="1400" dirty="0">
                <a:solidFill>
                  <a:srgbClr val="006666"/>
                </a:solidFill>
                <a:latin typeface="Montserrat"/>
                <a:ea typeface="Montserrat"/>
                <a:cs typeface="Montserrat"/>
                <a:sym typeface="Montserrat"/>
              </a:rPr>
              <a:t>2  </a:t>
            </a:r>
            <a:r>
              <a:rPr lang="en-GB" sz="2400" dirty="0">
                <a:solidFill>
                  <a:srgbClr val="006666"/>
                </a:solidFill>
                <a:latin typeface="Montserrat"/>
                <a:ea typeface="Montserrat"/>
                <a:cs typeface="Montserrat"/>
                <a:sym typeface="Montserrat"/>
              </a:rPr>
              <a:t>emissions per year by </a:t>
            </a:r>
            <a:r>
              <a:rPr lang="en-GB" sz="2400" dirty="0">
                <a:solidFill>
                  <a:srgbClr val="0066CC"/>
                </a:solidFill>
                <a:latin typeface="Montserrat"/>
                <a:ea typeface="Montserrat"/>
                <a:cs typeface="Montserrat"/>
                <a:sym typeface="Montserrat"/>
              </a:rPr>
              <a:t>2050</a:t>
            </a:r>
            <a:r>
              <a:rPr lang="en-GB" sz="2400" dirty="0">
                <a:solidFill>
                  <a:srgbClr val="595959"/>
                </a:solidFill>
                <a:latin typeface="Montserrat"/>
                <a:ea typeface="Montserrat"/>
                <a:cs typeface="Montserrat"/>
                <a:sym typeface="Montserrat"/>
              </a:rPr>
              <a:t> </a:t>
            </a:r>
            <a:r>
              <a:rPr lang="en-GB" sz="2400" dirty="0">
                <a:solidFill>
                  <a:srgbClr val="006666"/>
                </a:solidFill>
                <a:latin typeface="Montserrat"/>
                <a:ea typeface="Montserrat"/>
                <a:cs typeface="Montserrat"/>
                <a:sym typeface="Montserrat"/>
              </a:rPr>
              <a:t>— and about half of these savings could be through resource efficiency.”</a:t>
            </a:r>
            <a:endParaRPr dirty="0"/>
          </a:p>
          <a:p>
            <a:pPr marL="0" marR="0" lvl="0" indent="0" algn="l" rtl="0">
              <a:spcBef>
                <a:spcPts val="0"/>
              </a:spcBef>
              <a:spcAft>
                <a:spcPts val="0"/>
              </a:spcAft>
              <a:buNone/>
            </a:pPr>
            <a:endParaRPr sz="2400" dirty="0">
              <a:solidFill>
                <a:srgbClr val="006666"/>
              </a:solidFill>
              <a:latin typeface="Montserrat"/>
              <a:ea typeface="Montserrat"/>
              <a:cs typeface="Montserrat"/>
              <a:sym typeface="Montserrat"/>
            </a:endParaRPr>
          </a:p>
          <a:p>
            <a:pPr marL="0" marR="0" lvl="0" indent="0" algn="r" rtl="0">
              <a:spcBef>
                <a:spcPts val="0"/>
              </a:spcBef>
              <a:spcAft>
                <a:spcPts val="0"/>
              </a:spcAft>
              <a:buNone/>
            </a:pPr>
            <a:r>
              <a:rPr lang="en-GB" sz="2400" dirty="0">
                <a:solidFill>
                  <a:srgbClr val="006666"/>
                </a:solidFill>
                <a:latin typeface="Montserrat"/>
                <a:ea typeface="Montserrat"/>
                <a:cs typeface="Montserrat"/>
                <a:sym typeface="Montserrat"/>
              </a:rPr>
              <a:t>– Theo </a:t>
            </a:r>
            <a:endParaRPr sz="2400" dirty="0">
              <a:solidFill>
                <a:srgbClr val="006666"/>
              </a:solidFill>
              <a:latin typeface="Montserrat"/>
              <a:ea typeface="Montserrat"/>
              <a:cs typeface="Montserrat"/>
              <a:sym typeface="Montserrat"/>
            </a:endParaRPr>
          </a:p>
        </p:txBody>
      </p:sp>
      <p:sp>
        <p:nvSpPr>
          <p:cNvPr id="137" name="Google Shape;137;p4"/>
          <p:cNvSpPr txBox="1"/>
          <p:nvPr/>
        </p:nvSpPr>
        <p:spPr>
          <a:xfrm>
            <a:off x="8627077" y="651251"/>
            <a:ext cx="745046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595959"/>
                </a:solidFill>
                <a:latin typeface="Montserrat"/>
                <a:ea typeface="Montserrat"/>
                <a:cs typeface="Montserrat"/>
                <a:sym typeface="Montserrat"/>
              </a:rPr>
              <a:t>The most manufactured commodity in the world!</a:t>
            </a:r>
            <a:endParaRPr/>
          </a:p>
        </p:txBody>
      </p:sp>
      <p:sp>
        <p:nvSpPr>
          <p:cNvPr id="138" name="Google Shape;138;p4"/>
          <p:cNvSpPr/>
          <p:nvPr/>
        </p:nvSpPr>
        <p:spPr>
          <a:xfrm>
            <a:off x="921638" y="1857254"/>
            <a:ext cx="7238833" cy="6268075"/>
          </a:xfrm>
          <a:custGeom>
            <a:avLst/>
            <a:gdLst/>
            <a:ahLst/>
            <a:cxnLst/>
            <a:rect l="l" t="t" r="r" b="b"/>
            <a:pathLst>
              <a:path w="6350012" h="6562979" extrusionOk="0">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1219217" y="2086164"/>
            <a:ext cx="6710122" cy="5810265"/>
          </a:xfrm>
          <a:custGeom>
            <a:avLst/>
            <a:gdLst/>
            <a:ahLst/>
            <a:cxnLst/>
            <a:rect l="l" t="t" r="r" b="b"/>
            <a:pathLst>
              <a:path w="6350012" h="6562979" extrusionOk="0">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txBox="1"/>
          <p:nvPr/>
        </p:nvSpPr>
        <p:spPr>
          <a:xfrm>
            <a:off x="1454897" y="6744021"/>
            <a:ext cx="3884236"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b="0" i="0" u="none" strike="noStrike">
              <a:solidFill>
                <a:srgbClr val="000000"/>
              </a:solidFill>
              <a:latin typeface="Arial"/>
              <a:ea typeface="Arial"/>
              <a:cs typeface="Arial"/>
              <a:sym typeface="Arial"/>
            </a:endParaRPr>
          </a:p>
          <a:p>
            <a:pPr marL="0" marR="0" lvl="0" indent="0" algn="l" rtl="0">
              <a:spcBef>
                <a:spcPts val="0"/>
              </a:spcBef>
              <a:spcAft>
                <a:spcPts val="0"/>
              </a:spcAft>
              <a:buNone/>
            </a:pPr>
            <a:endParaRPr sz="3600" b="0" i="0" u="none" strike="noStrike">
              <a:solidFill>
                <a:schemeClr val="dk1"/>
              </a:solidFill>
              <a:latin typeface="Arial"/>
              <a:ea typeface="Arial"/>
              <a:cs typeface="Arial"/>
              <a:sym typeface="Arial"/>
            </a:endParaRPr>
          </a:p>
          <a:p>
            <a:pPr marL="0" marR="0" lvl="0" indent="0" algn="r" rtl="0">
              <a:spcBef>
                <a:spcPts val="0"/>
              </a:spcBef>
              <a:spcAft>
                <a:spcPts val="0"/>
              </a:spcAft>
              <a:buNone/>
            </a:pPr>
            <a:r>
              <a:rPr lang="en-GB" sz="1200" b="0" i="0" u="none" strike="noStrike">
                <a:solidFill>
                  <a:schemeClr val="lt1"/>
                </a:solidFill>
                <a:latin typeface="Montserrat"/>
                <a:ea typeface="Montserrat"/>
                <a:cs typeface="Montserrat"/>
                <a:sym typeface="Montserrat"/>
              </a:rPr>
              <a:t> </a:t>
            </a:r>
            <a:r>
              <a:rPr lang="en-GB" sz="1200" b="0" i="1" u="none" strike="noStrike">
                <a:solidFill>
                  <a:schemeClr val="lt1"/>
                </a:solidFill>
                <a:latin typeface="Montserrat"/>
                <a:ea typeface="Montserrat"/>
                <a:cs typeface="Montserrat"/>
                <a:sym typeface="Montserrat"/>
              </a:rPr>
              <a:t>Banana Republic images/shutterstock.com</a:t>
            </a:r>
            <a:endParaRPr sz="1200">
              <a:solidFill>
                <a:schemeClr val="lt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animEffect transition="in" filter="fade">
                                      <p:cBhvr>
                                        <p:cTn id="7" dur="1000"/>
                                        <p:tgtEl>
                                          <p:spTgt spid="136">
                                            <p:txEl>
                                              <p:pRg st="0" end="0"/>
                                            </p:txEl>
                                          </p:spTgt>
                                        </p:tgtEl>
                                      </p:cBhvr>
                                    </p:animEffect>
                                    <p:anim calcmode="lin" valueType="num">
                                      <p:cBhvr>
                                        <p:cTn id="8" dur="1000" fill="hold"/>
                                        <p:tgtEl>
                                          <p:spTgt spid="13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6">
                                            <p:txEl>
                                              <p:pRg st="2" end="2"/>
                                            </p:txEl>
                                          </p:spTgt>
                                        </p:tgtEl>
                                        <p:attrNameLst>
                                          <p:attrName>style.visibility</p:attrName>
                                        </p:attrNameLst>
                                      </p:cBhvr>
                                      <p:to>
                                        <p:strVal val="visible"/>
                                      </p:to>
                                    </p:set>
                                    <p:animEffect transition="in" filter="fade">
                                      <p:cBhvr>
                                        <p:cTn id="14" dur="1000"/>
                                        <p:tgtEl>
                                          <p:spTgt spid="136">
                                            <p:txEl>
                                              <p:pRg st="2" end="2"/>
                                            </p:txEl>
                                          </p:spTgt>
                                        </p:tgtEl>
                                      </p:cBhvr>
                                    </p:animEffect>
                                    <p:anim calcmode="lin" valueType="num">
                                      <p:cBhvr>
                                        <p:cTn id="15" dur="1000" fill="hold"/>
                                        <p:tgtEl>
                                          <p:spTgt spid="13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6">
                                            <p:txEl>
                                              <p:pRg st="4" end="4"/>
                                            </p:txEl>
                                          </p:spTgt>
                                        </p:tgtEl>
                                        <p:attrNameLst>
                                          <p:attrName>style.visibility</p:attrName>
                                        </p:attrNameLst>
                                      </p:cBhvr>
                                      <p:to>
                                        <p:strVal val="visible"/>
                                      </p:to>
                                    </p:set>
                                    <p:animEffect transition="in" filter="fade">
                                      <p:cBhvr>
                                        <p:cTn id="21" dur="1000"/>
                                        <p:tgtEl>
                                          <p:spTgt spid="136">
                                            <p:txEl>
                                              <p:pRg st="4" end="4"/>
                                            </p:txEl>
                                          </p:spTgt>
                                        </p:tgtEl>
                                      </p:cBhvr>
                                    </p:animEffect>
                                    <p:anim calcmode="lin" valueType="num">
                                      <p:cBhvr>
                                        <p:cTn id="22" dur="1000" fill="hold"/>
                                        <p:tgtEl>
                                          <p:spTgt spid="13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3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6">
                                            <p:txEl>
                                              <p:pRg st="6" end="6"/>
                                            </p:txEl>
                                          </p:spTgt>
                                        </p:tgtEl>
                                        <p:attrNameLst>
                                          <p:attrName>style.visibility</p:attrName>
                                        </p:attrNameLst>
                                      </p:cBhvr>
                                      <p:to>
                                        <p:strVal val="visible"/>
                                      </p:to>
                                    </p:set>
                                    <p:animEffect transition="in" filter="fade">
                                      <p:cBhvr>
                                        <p:cTn id="28" dur="1000"/>
                                        <p:tgtEl>
                                          <p:spTgt spid="136">
                                            <p:txEl>
                                              <p:pRg st="6" end="6"/>
                                            </p:txEl>
                                          </p:spTgt>
                                        </p:tgtEl>
                                      </p:cBhvr>
                                    </p:animEffect>
                                    <p:anim calcmode="lin" valueType="num">
                                      <p:cBhvr>
                                        <p:cTn id="29" dur="1000" fill="hold"/>
                                        <p:tgtEl>
                                          <p:spTgt spid="13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36">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36">
                                            <p:txEl>
                                              <p:pRg st="8" end="8"/>
                                            </p:txEl>
                                          </p:spTgt>
                                        </p:tgtEl>
                                        <p:attrNameLst>
                                          <p:attrName>style.visibility</p:attrName>
                                        </p:attrNameLst>
                                      </p:cBhvr>
                                      <p:to>
                                        <p:strVal val="visible"/>
                                      </p:to>
                                    </p:set>
                                    <p:animEffect transition="in" filter="fade">
                                      <p:cBhvr>
                                        <p:cTn id="33" dur="1000"/>
                                        <p:tgtEl>
                                          <p:spTgt spid="136">
                                            <p:txEl>
                                              <p:pRg st="8" end="8"/>
                                            </p:txEl>
                                          </p:spTgt>
                                        </p:tgtEl>
                                      </p:cBhvr>
                                    </p:animEffect>
                                    <p:anim calcmode="lin" valueType="num">
                                      <p:cBhvr>
                                        <p:cTn id="34" dur="1000" fill="hold"/>
                                        <p:tgtEl>
                                          <p:spTgt spid="136">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13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p:nvPr/>
        </p:nvSpPr>
        <p:spPr>
          <a:xfrm rot="-5400000">
            <a:off x="9607391" y="1606391"/>
            <a:ext cx="10287000" cy="7074218"/>
          </a:xfrm>
          <a:custGeom>
            <a:avLst/>
            <a:gdLst/>
            <a:ahLst/>
            <a:cxnLst/>
            <a:rect l="l" t="t" r="r" b="b"/>
            <a:pathLst>
              <a:path w="3130550" h="2152833" extrusionOk="0">
                <a:moveTo>
                  <a:pt x="0" y="1123950"/>
                </a:moveTo>
                <a:lnTo>
                  <a:pt x="0" y="2152833"/>
                </a:lnTo>
                <a:lnTo>
                  <a:pt x="3130550" y="2152833"/>
                </a:lnTo>
                <a:lnTo>
                  <a:pt x="3130550" y="0"/>
                </a:lnTo>
                <a:close/>
              </a:path>
            </a:pathLst>
          </a:custGeom>
          <a:solidFill>
            <a:srgbClr val="7500FF"/>
          </a:solidFill>
          <a:ln>
            <a:noFill/>
          </a:ln>
        </p:spPr>
      </p:sp>
      <p:sp>
        <p:nvSpPr>
          <p:cNvPr id="146" name="Google Shape;146;p5"/>
          <p:cNvSpPr txBox="1"/>
          <p:nvPr/>
        </p:nvSpPr>
        <p:spPr>
          <a:xfrm>
            <a:off x="661219" y="9334500"/>
            <a:ext cx="4979916" cy="28469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1700">
                <a:solidFill>
                  <a:srgbClr val="595959"/>
                </a:solidFill>
                <a:latin typeface="Montserrat SemiBold"/>
                <a:ea typeface="Montserrat SemiBold"/>
                <a:cs typeface="Montserrat SemiBold"/>
                <a:sym typeface="Montserrat SemiBold"/>
              </a:rPr>
              <a:t>05       </a:t>
            </a:r>
            <a:r>
              <a:rPr lang="en-GB" sz="1700" b="1">
                <a:solidFill>
                  <a:srgbClr val="595959"/>
                </a:solidFill>
                <a:latin typeface="Montserrat"/>
                <a:ea typeface="Montserrat"/>
                <a:cs typeface="Montserrat"/>
                <a:sym typeface="Montserrat"/>
              </a:rPr>
              <a:t>futurumcareers.com</a:t>
            </a:r>
            <a:endParaRPr/>
          </a:p>
        </p:txBody>
      </p:sp>
      <p:cxnSp>
        <p:nvCxnSpPr>
          <p:cNvPr id="147" name="Google Shape;147;p5"/>
          <p:cNvCxnSpPr/>
          <p:nvPr/>
        </p:nvCxnSpPr>
        <p:spPr>
          <a:xfrm>
            <a:off x="0" y="6948340"/>
            <a:ext cx="8552402" cy="0"/>
          </a:xfrm>
          <a:prstGeom prst="straightConnector1">
            <a:avLst/>
          </a:prstGeom>
          <a:noFill/>
          <a:ln w="123825" cap="flat" cmpd="sng">
            <a:solidFill>
              <a:srgbClr val="7500FF"/>
            </a:solidFill>
            <a:prstDash val="solid"/>
            <a:round/>
            <a:headEnd type="none" w="sm" len="sm"/>
            <a:tailEnd type="none" w="sm" len="sm"/>
          </a:ln>
        </p:spPr>
      </p:cxnSp>
      <p:sp>
        <p:nvSpPr>
          <p:cNvPr id="148" name="Google Shape;148;p5"/>
          <p:cNvSpPr/>
          <p:nvPr/>
        </p:nvSpPr>
        <p:spPr>
          <a:xfrm>
            <a:off x="10941621" y="8121601"/>
            <a:ext cx="6279578" cy="984299"/>
          </a:xfrm>
          <a:custGeom>
            <a:avLst/>
            <a:gdLst/>
            <a:ahLst/>
            <a:cxnLst/>
            <a:rect l="l" t="t" r="r" b="b"/>
            <a:pathLst>
              <a:path w="3186708" h="1012978" extrusionOk="0">
                <a:moveTo>
                  <a:pt x="3062248" y="1012978"/>
                </a:moveTo>
                <a:lnTo>
                  <a:pt x="124460" y="1012978"/>
                </a:lnTo>
                <a:cubicBezTo>
                  <a:pt x="55880" y="1012978"/>
                  <a:pt x="0" y="957098"/>
                  <a:pt x="0" y="888518"/>
                </a:cubicBezTo>
                <a:lnTo>
                  <a:pt x="0" y="124460"/>
                </a:lnTo>
                <a:cubicBezTo>
                  <a:pt x="0" y="55880"/>
                  <a:pt x="55880" y="0"/>
                  <a:pt x="124460" y="0"/>
                </a:cubicBezTo>
                <a:lnTo>
                  <a:pt x="3062248" y="0"/>
                </a:lnTo>
                <a:cubicBezTo>
                  <a:pt x="3130828" y="0"/>
                  <a:pt x="3186708" y="55880"/>
                  <a:pt x="3186708" y="124460"/>
                </a:cubicBezTo>
                <a:lnTo>
                  <a:pt x="3186708" y="888518"/>
                </a:lnTo>
                <a:cubicBezTo>
                  <a:pt x="3186708" y="957098"/>
                  <a:pt x="3130828" y="1012978"/>
                  <a:pt x="3062248" y="1012978"/>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txBox="1"/>
          <p:nvPr/>
        </p:nvSpPr>
        <p:spPr>
          <a:xfrm>
            <a:off x="685800" y="1800676"/>
            <a:ext cx="7666430"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3600" b="1" i="0" u="none" strike="noStrike">
                <a:solidFill>
                  <a:srgbClr val="595959"/>
                </a:solidFill>
                <a:latin typeface="Montserrat"/>
                <a:ea typeface="Montserrat"/>
                <a:cs typeface="Montserrat"/>
                <a:sym typeface="Montserrat"/>
              </a:rPr>
              <a:t>The chemistry of cement</a:t>
            </a:r>
            <a:endParaRPr sz="3600">
              <a:solidFill>
                <a:srgbClr val="595959"/>
              </a:solidFill>
              <a:latin typeface="Montserrat SemiBold"/>
              <a:ea typeface="Montserrat SemiBold"/>
              <a:cs typeface="Montserrat SemiBold"/>
              <a:sym typeface="Montserrat SemiBold"/>
            </a:endParaRPr>
          </a:p>
        </p:txBody>
      </p:sp>
      <p:sp>
        <p:nvSpPr>
          <p:cNvPr id="150" name="Google Shape;150;p5"/>
          <p:cNvSpPr txBox="1"/>
          <p:nvPr/>
        </p:nvSpPr>
        <p:spPr>
          <a:xfrm>
            <a:off x="579120" y="2999244"/>
            <a:ext cx="7973281"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i="0" u="none" strike="noStrike" dirty="0">
                <a:solidFill>
                  <a:srgbClr val="006666"/>
                </a:solidFill>
                <a:latin typeface="Montserrat"/>
                <a:ea typeface="Montserrat"/>
                <a:cs typeface="Montserrat"/>
                <a:sym typeface="Montserrat"/>
              </a:rPr>
              <a:t>“Unlike other manufacturing processes that emit CO</a:t>
            </a:r>
            <a:r>
              <a:rPr lang="en-GB" sz="1400" i="0" u="none" strike="noStrike" dirty="0">
                <a:solidFill>
                  <a:srgbClr val="006666"/>
                </a:solidFill>
                <a:latin typeface="Montserrat"/>
                <a:ea typeface="Montserrat"/>
                <a:cs typeface="Montserrat"/>
                <a:sym typeface="Montserrat"/>
              </a:rPr>
              <a:t>2</a:t>
            </a:r>
            <a:r>
              <a:rPr lang="en-GB" sz="2400" i="0" u="none" strike="noStrike" dirty="0">
                <a:solidFill>
                  <a:srgbClr val="006666"/>
                </a:solidFill>
                <a:latin typeface="Montserrat"/>
                <a:ea typeface="Montserrat"/>
                <a:cs typeface="Montserrat"/>
                <a:sym typeface="Montserrat"/>
              </a:rPr>
              <a:t> through their use of energy, emissions from cement production are mainly from the conversion of the raw material into clinker, a key process in cement manufacture.” </a:t>
            </a:r>
            <a:endParaRPr dirty="0"/>
          </a:p>
          <a:p>
            <a:pPr marL="0" marR="0" lvl="0" indent="0" algn="r" rtl="0">
              <a:spcBef>
                <a:spcPts val="0"/>
              </a:spcBef>
              <a:spcAft>
                <a:spcPts val="0"/>
              </a:spcAft>
              <a:buNone/>
            </a:pPr>
            <a:r>
              <a:rPr lang="en-GB" sz="2400" dirty="0">
                <a:solidFill>
                  <a:srgbClr val="006666"/>
                </a:solidFill>
                <a:latin typeface="Montserrat"/>
                <a:ea typeface="Montserrat"/>
                <a:cs typeface="Montserrat"/>
                <a:sym typeface="Montserrat"/>
              </a:rPr>
              <a:t>– Theo </a:t>
            </a:r>
            <a:endParaRPr dirty="0"/>
          </a:p>
          <a:p>
            <a:pPr marL="0" marR="0" lvl="0" indent="0" algn="l" rtl="0">
              <a:spcBef>
                <a:spcPts val="0"/>
              </a:spcBef>
              <a:spcAft>
                <a:spcPts val="0"/>
              </a:spcAft>
              <a:buNone/>
            </a:pPr>
            <a:endParaRPr sz="2400" b="0" i="0" u="none" strike="noStrike" dirty="0">
              <a:solidFill>
                <a:srgbClr val="595959"/>
              </a:solidFill>
              <a:latin typeface="Montserrat"/>
              <a:ea typeface="Montserrat"/>
              <a:cs typeface="Montserrat"/>
              <a:sym typeface="Montserrat"/>
            </a:endParaRPr>
          </a:p>
        </p:txBody>
      </p:sp>
      <p:sp>
        <p:nvSpPr>
          <p:cNvPr id="151" name="Google Shape;151;p5"/>
          <p:cNvSpPr/>
          <p:nvPr/>
        </p:nvSpPr>
        <p:spPr>
          <a:xfrm>
            <a:off x="9137428" y="1562100"/>
            <a:ext cx="8552402" cy="6172199"/>
          </a:xfrm>
          <a:custGeom>
            <a:avLst/>
            <a:gdLst/>
            <a:ahLst/>
            <a:cxnLst/>
            <a:rect l="l" t="t" r="r" b="b"/>
            <a:pathLst>
              <a:path w="6350012" h="6562979" extrusionOk="0">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9346820" y="1910362"/>
            <a:ext cx="8133633" cy="5541911"/>
          </a:xfrm>
          <a:custGeom>
            <a:avLst/>
            <a:gdLst/>
            <a:ahLst/>
            <a:cxnLst/>
            <a:rect l="l" t="t" r="r" b="b"/>
            <a:pathLst>
              <a:path w="6350012" h="6562979" extrusionOk="0">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txBox="1"/>
          <p:nvPr/>
        </p:nvSpPr>
        <p:spPr>
          <a:xfrm>
            <a:off x="10941621" y="8254696"/>
            <a:ext cx="59436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0" i="1" u="none" strike="noStrike">
                <a:solidFill>
                  <a:srgbClr val="000000"/>
                </a:solidFill>
                <a:latin typeface="Montserrat"/>
                <a:ea typeface="Montserrat"/>
                <a:cs typeface="Montserrat"/>
                <a:sym typeface="Montserrat"/>
              </a:rPr>
              <a:t>Dr Cecilia Pesce controlling the cooling rate of a calcium (alumino)ferrite sample doped with zinc </a:t>
            </a:r>
            <a:endParaRPr sz="1800">
              <a:solidFill>
                <a:schemeClr val="dk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Effect transition="in" filter="fade">
                                      <p:cBhvr>
                                        <p:cTn id="7" dur="1000"/>
                                        <p:tgtEl>
                                          <p:spTgt spid="150">
                                            <p:txEl>
                                              <p:pRg st="0" end="0"/>
                                            </p:txEl>
                                          </p:spTgt>
                                        </p:tgtEl>
                                      </p:cBhvr>
                                    </p:animEffect>
                                    <p:anim calcmode="lin" valueType="num">
                                      <p:cBhvr>
                                        <p:cTn id="8" dur="1000" fill="hold"/>
                                        <p:tgtEl>
                                          <p:spTgt spid="15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0">
                                            <p:txEl>
                                              <p:pRg st="1" end="1"/>
                                            </p:txEl>
                                          </p:spTgt>
                                        </p:tgtEl>
                                        <p:attrNameLst>
                                          <p:attrName>style.visibility</p:attrName>
                                        </p:attrNameLst>
                                      </p:cBhvr>
                                      <p:to>
                                        <p:strVal val="visible"/>
                                      </p:to>
                                    </p:set>
                                    <p:animEffect transition="in" filter="fade">
                                      <p:cBhvr>
                                        <p:cTn id="12" dur="1000"/>
                                        <p:tgtEl>
                                          <p:spTgt spid="150">
                                            <p:txEl>
                                              <p:pRg st="1" end="1"/>
                                            </p:txEl>
                                          </p:spTgt>
                                        </p:tgtEl>
                                      </p:cBhvr>
                                    </p:animEffect>
                                    <p:anim calcmode="lin" valueType="num">
                                      <p:cBhvr>
                                        <p:cTn id="13" dur="1000" fill="hold"/>
                                        <p:tgtEl>
                                          <p:spTgt spid="15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p:nvPr/>
        </p:nvSpPr>
        <p:spPr>
          <a:xfrm rot="5400000">
            <a:off x="-2653542" y="2653542"/>
            <a:ext cx="10287000" cy="4979916"/>
          </a:xfrm>
          <a:custGeom>
            <a:avLst/>
            <a:gdLst/>
            <a:ahLst/>
            <a:cxnLst/>
            <a:rect l="l" t="t" r="r" b="b"/>
            <a:pathLst>
              <a:path w="3130550" h="2067566" extrusionOk="0">
                <a:moveTo>
                  <a:pt x="0" y="1123950"/>
                </a:moveTo>
                <a:lnTo>
                  <a:pt x="0" y="2067566"/>
                </a:lnTo>
                <a:lnTo>
                  <a:pt x="3130550" y="2067566"/>
                </a:lnTo>
                <a:lnTo>
                  <a:pt x="3130550" y="0"/>
                </a:lnTo>
                <a:close/>
              </a:path>
            </a:pathLst>
          </a:custGeom>
          <a:solidFill>
            <a:srgbClr val="7500FF"/>
          </a:solidFill>
          <a:ln>
            <a:noFill/>
          </a:ln>
        </p:spPr>
      </p:sp>
      <p:sp>
        <p:nvSpPr>
          <p:cNvPr id="159" name="Google Shape;159;p6"/>
          <p:cNvSpPr/>
          <p:nvPr/>
        </p:nvSpPr>
        <p:spPr>
          <a:xfrm rot="-5400000">
            <a:off x="14658813" y="1552792"/>
            <a:ext cx="5821495" cy="2715910"/>
          </a:xfrm>
          <a:custGeom>
            <a:avLst/>
            <a:gdLst/>
            <a:ahLst/>
            <a:cxnLst/>
            <a:rect l="l" t="t" r="r" b="b"/>
            <a:pathLst>
              <a:path w="3130550" h="1460500" extrusionOk="0">
                <a:moveTo>
                  <a:pt x="0" y="1123950"/>
                </a:moveTo>
                <a:lnTo>
                  <a:pt x="0" y="1460500"/>
                </a:lnTo>
                <a:lnTo>
                  <a:pt x="3130550" y="1460500"/>
                </a:lnTo>
                <a:lnTo>
                  <a:pt x="3130550" y="0"/>
                </a:lnTo>
                <a:close/>
              </a:path>
            </a:pathLst>
          </a:custGeom>
          <a:solidFill>
            <a:srgbClr val="FFC900"/>
          </a:solidFill>
          <a:ln>
            <a:noFill/>
          </a:ln>
        </p:spPr>
      </p:sp>
      <p:sp>
        <p:nvSpPr>
          <p:cNvPr id="160" name="Google Shape;160;p6"/>
          <p:cNvSpPr txBox="1"/>
          <p:nvPr/>
        </p:nvSpPr>
        <p:spPr>
          <a:xfrm>
            <a:off x="1066800" y="9334500"/>
            <a:ext cx="4979916" cy="28469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1700">
                <a:solidFill>
                  <a:srgbClr val="FFFFFF"/>
                </a:solidFill>
                <a:latin typeface="Montserrat SemiBold"/>
                <a:ea typeface="Montserrat SemiBold"/>
                <a:cs typeface="Montserrat SemiBold"/>
                <a:sym typeface="Montserrat SemiBold"/>
              </a:rPr>
              <a:t>06       </a:t>
            </a:r>
            <a:r>
              <a:rPr lang="en-GB" sz="1700" b="1">
                <a:solidFill>
                  <a:srgbClr val="FFFFFF"/>
                </a:solidFill>
                <a:latin typeface="Montserrat"/>
                <a:ea typeface="Montserrat"/>
                <a:cs typeface="Montserrat"/>
                <a:sym typeface="Montserrat"/>
              </a:rPr>
              <a:t>futurumcareers.com</a:t>
            </a:r>
            <a:endParaRPr/>
          </a:p>
        </p:txBody>
      </p:sp>
      <p:sp>
        <p:nvSpPr>
          <p:cNvPr id="161" name="Google Shape;161;p6"/>
          <p:cNvSpPr txBox="1"/>
          <p:nvPr/>
        </p:nvSpPr>
        <p:spPr>
          <a:xfrm>
            <a:off x="5257800" y="1169223"/>
            <a:ext cx="1127308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0" i="0" u="none" strike="noStrike">
                <a:solidFill>
                  <a:srgbClr val="595959"/>
                </a:solidFill>
                <a:latin typeface="Montserrat"/>
                <a:ea typeface="Montserrat"/>
                <a:cs typeface="Montserrat"/>
                <a:sym typeface="Montserrat"/>
              </a:rPr>
              <a:t>The most common type of cement produced today – and for the past 200 years – is </a:t>
            </a:r>
            <a:r>
              <a:rPr lang="en-GB" sz="2400" b="0" i="0" u="none" strike="noStrike">
                <a:solidFill>
                  <a:srgbClr val="0066CC"/>
                </a:solidFill>
                <a:latin typeface="Montserrat"/>
                <a:ea typeface="Montserrat"/>
                <a:cs typeface="Montserrat"/>
                <a:sym typeface="Montserrat"/>
              </a:rPr>
              <a:t>Portland cement</a:t>
            </a:r>
            <a:r>
              <a:rPr lang="en-GB" sz="2400" b="0" i="0" u="none" strike="noStrike">
                <a:solidFill>
                  <a:srgbClr val="595959"/>
                </a:solidFill>
                <a:latin typeface="Montserrat"/>
                <a:ea typeface="Montserrat"/>
                <a:cs typeface="Montserrat"/>
                <a:sym typeface="Montserrat"/>
              </a:rPr>
              <a:t>, which relies on the following reaction to begin production:</a:t>
            </a:r>
            <a:endParaRPr sz="2400">
              <a:solidFill>
                <a:srgbClr val="595959"/>
              </a:solidFill>
              <a:latin typeface="Montserrat"/>
              <a:ea typeface="Montserrat"/>
              <a:cs typeface="Montserrat"/>
              <a:sym typeface="Montserrat"/>
            </a:endParaRPr>
          </a:p>
        </p:txBody>
      </p:sp>
      <p:pic>
        <p:nvPicPr>
          <p:cNvPr id="162" name="Google Shape;162;p6"/>
          <p:cNvPicPr preferRelativeResize="0"/>
          <p:nvPr/>
        </p:nvPicPr>
        <p:blipFill rotWithShape="1">
          <a:blip r:embed="rId3">
            <a:alphaModFix/>
          </a:blip>
          <a:srcRect/>
          <a:stretch/>
        </p:blipFill>
        <p:spPr>
          <a:xfrm>
            <a:off x="5334000" y="2653882"/>
            <a:ext cx="9792549" cy="1752752"/>
          </a:xfrm>
          <a:prstGeom prst="rect">
            <a:avLst/>
          </a:prstGeom>
          <a:noFill/>
          <a:ln>
            <a:noFill/>
          </a:ln>
        </p:spPr>
      </p:pic>
      <p:sp>
        <p:nvSpPr>
          <p:cNvPr id="163" name="Google Shape;163;p6"/>
          <p:cNvSpPr txBox="1"/>
          <p:nvPr/>
        </p:nvSpPr>
        <p:spPr>
          <a:xfrm>
            <a:off x="5273040" y="4744304"/>
            <a:ext cx="10938565"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0" i="0" u="none" strike="noStrike" dirty="0">
                <a:solidFill>
                  <a:srgbClr val="006666"/>
                </a:solidFill>
                <a:latin typeface="Montserrat"/>
                <a:ea typeface="Montserrat"/>
                <a:cs typeface="Montserrat"/>
                <a:sym typeface="Montserrat"/>
              </a:rPr>
              <a:t>“Not only does this emit CO</a:t>
            </a:r>
            <a:r>
              <a:rPr lang="en-GB" sz="1400" b="0" i="0" u="none" strike="noStrike" dirty="0">
                <a:solidFill>
                  <a:srgbClr val="006666"/>
                </a:solidFill>
                <a:latin typeface="Montserrat"/>
                <a:ea typeface="Montserrat"/>
                <a:cs typeface="Montserrat"/>
                <a:sym typeface="Montserrat"/>
              </a:rPr>
              <a:t>2</a:t>
            </a:r>
            <a:r>
              <a:rPr lang="en-GB" sz="2400" b="0" i="0" u="none" strike="noStrike" dirty="0">
                <a:solidFill>
                  <a:srgbClr val="006666"/>
                </a:solidFill>
                <a:latin typeface="Montserrat"/>
                <a:ea typeface="Montserrat"/>
                <a:cs typeface="Montserrat"/>
                <a:sym typeface="Montserrat"/>
              </a:rPr>
              <a:t>, but almost half of the limestone’s solid mass is lost in the process. The UK cement industry uses about 12.5 Mt of limestone every year, so we’re interested to see if this natural raw material can be substituted with by-products from other sectors.” </a:t>
            </a:r>
            <a:endParaRPr dirty="0"/>
          </a:p>
          <a:p>
            <a:pPr marL="0" marR="0" lvl="0" indent="0" algn="r" rtl="0">
              <a:spcBef>
                <a:spcPts val="0"/>
              </a:spcBef>
              <a:spcAft>
                <a:spcPts val="0"/>
              </a:spcAft>
              <a:buNone/>
            </a:pPr>
            <a:r>
              <a:rPr lang="en-GB" sz="2400" dirty="0">
                <a:solidFill>
                  <a:srgbClr val="006666"/>
                </a:solidFill>
                <a:latin typeface="Montserrat"/>
                <a:ea typeface="Montserrat"/>
                <a:cs typeface="Montserrat"/>
                <a:sym typeface="Montserrat"/>
              </a:rPr>
              <a:t>– Theo </a:t>
            </a:r>
            <a:endParaRPr dirty="0"/>
          </a:p>
          <a:p>
            <a:pPr marL="0" marR="0" lvl="0" indent="0" algn="l" rtl="0">
              <a:spcBef>
                <a:spcPts val="0"/>
              </a:spcBef>
              <a:spcAft>
                <a:spcPts val="0"/>
              </a:spcAft>
              <a:buNone/>
            </a:pPr>
            <a:endParaRPr sz="2400" b="0" i="0" u="none" strike="noStrike" dirty="0">
              <a:solidFill>
                <a:srgbClr val="595959"/>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anim calcmode="lin" valueType="num">
                                      <p:cBhvr>
                                        <p:cTn id="8" dur="1000" fill="hold"/>
                                        <p:tgtEl>
                                          <p:spTgt spid="162"/>
                                        </p:tgtEl>
                                        <p:attrNameLst>
                                          <p:attrName>ppt_x</p:attrName>
                                        </p:attrNameLst>
                                      </p:cBhvr>
                                      <p:tavLst>
                                        <p:tav tm="0">
                                          <p:val>
                                            <p:strVal val="#ppt_x"/>
                                          </p:val>
                                        </p:tav>
                                        <p:tav tm="100000">
                                          <p:val>
                                            <p:strVal val="#ppt_x"/>
                                          </p:val>
                                        </p:tav>
                                      </p:tavLst>
                                    </p:anim>
                                    <p:anim calcmode="lin" valueType="num">
                                      <p:cBhvr>
                                        <p:cTn id="9"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3">
                                            <p:txEl>
                                              <p:pRg st="0" end="0"/>
                                            </p:txEl>
                                          </p:spTgt>
                                        </p:tgtEl>
                                        <p:attrNameLst>
                                          <p:attrName>style.visibility</p:attrName>
                                        </p:attrNameLst>
                                      </p:cBhvr>
                                      <p:to>
                                        <p:strVal val="visible"/>
                                      </p:to>
                                    </p:set>
                                    <p:animEffect transition="in" filter="fade">
                                      <p:cBhvr>
                                        <p:cTn id="14" dur="1000"/>
                                        <p:tgtEl>
                                          <p:spTgt spid="163">
                                            <p:txEl>
                                              <p:pRg st="0" end="0"/>
                                            </p:txEl>
                                          </p:spTgt>
                                        </p:tgtEl>
                                      </p:cBhvr>
                                    </p:animEffect>
                                    <p:anim calcmode="lin" valueType="num">
                                      <p:cBhvr>
                                        <p:cTn id="15" dur="1000" fill="hold"/>
                                        <p:tgtEl>
                                          <p:spTgt spid="16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6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63">
                                            <p:txEl>
                                              <p:pRg st="1" end="1"/>
                                            </p:txEl>
                                          </p:spTgt>
                                        </p:tgtEl>
                                        <p:attrNameLst>
                                          <p:attrName>style.visibility</p:attrName>
                                        </p:attrNameLst>
                                      </p:cBhvr>
                                      <p:to>
                                        <p:strVal val="visible"/>
                                      </p:to>
                                    </p:set>
                                    <p:animEffect transition="in" filter="fade">
                                      <p:cBhvr>
                                        <p:cTn id="19" dur="1000"/>
                                        <p:tgtEl>
                                          <p:spTgt spid="163">
                                            <p:txEl>
                                              <p:pRg st="1" end="1"/>
                                            </p:txEl>
                                          </p:spTgt>
                                        </p:tgtEl>
                                      </p:cBhvr>
                                    </p:animEffect>
                                    <p:anim calcmode="lin" valueType="num">
                                      <p:cBhvr>
                                        <p:cTn id="20" dur="1000" fill="hold"/>
                                        <p:tgtEl>
                                          <p:spTgt spid="16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6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p:nvPr/>
        </p:nvSpPr>
        <p:spPr>
          <a:xfrm rot="-5400000">
            <a:off x="9607391" y="1606391"/>
            <a:ext cx="10287000" cy="7074218"/>
          </a:xfrm>
          <a:custGeom>
            <a:avLst/>
            <a:gdLst/>
            <a:ahLst/>
            <a:cxnLst/>
            <a:rect l="l" t="t" r="r" b="b"/>
            <a:pathLst>
              <a:path w="3130550" h="2152833" extrusionOk="0">
                <a:moveTo>
                  <a:pt x="0" y="1123950"/>
                </a:moveTo>
                <a:lnTo>
                  <a:pt x="0" y="2152833"/>
                </a:lnTo>
                <a:lnTo>
                  <a:pt x="3130550" y="2152833"/>
                </a:lnTo>
                <a:lnTo>
                  <a:pt x="3130550" y="0"/>
                </a:lnTo>
                <a:close/>
              </a:path>
            </a:pathLst>
          </a:custGeom>
          <a:solidFill>
            <a:srgbClr val="7500FF"/>
          </a:solidFill>
          <a:ln>
            <a:noFill/>
          </a:ln>
        </p:spPr>
      </p:sp>
      <p:sp>
        <p:nvSpPr>
          <p:cNvPr id="169" name="Google Shape;169;p7"/>
          <p:cNvSpPr txBox="1"/>
          <p:nvPr/>
        </p:nvSpPr>
        <p:spPr>
          <a:xfrm>
            <a:off x="914400" y="9289643"/>
            <a:ext cx="4979916" cy="28469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1700">
                <a:solidFill>
                  <a:srgbClr val="595959"/>
                </a:solidFill>
                <a:latin typeface="Montserrat SemiBold"/>
                <a:ea typeface="Montserrat SemiBold"/>
                <a:cs typeface="Montserrat SemiBold"/>
                <a:sym typeface="Montserrat SemiBold"/>
              </a:rPr>
              <a:t>07       </a:t>
            </a:r>
            <a:r>
              <a:rPr lang="en-GB" sz="1700" b="1">
                <a:solidFill>
                  <a:srgbClr val="595959"/>
                </a:solidFill>
                <a:latin typeface="Montserrat"/>
                <a:ea typeface="Montserrat"/>
                <a:cs typeface="Montserrat"/>
                <a:sym typeface="Montserrat"/>
              </a:rPr>
              <a:t>futurumcareers.com</a:t>
            </a:r>
            <a:endParaRPr/>
          </a:p>
        </p:txBody>
      </p:sp>
      <p:cxnSp>
        <p:nvCxnSpPr>
          <p:cNvPr id="170" name="Google Shape;170;p7"/>
          <p:cNvCxnSpPr/>
          <p:nvPr/>
        </p:nvCxnSpPr>
        <p:spPr>
          <a:xfrm>
            <a:off x="0" y="4991100"/>
            <a:ext cx="8552402" cy="0"/>
          </a:xfrm>
          <a:prstGeom prst="straightConnector1">
            <a:avLst/>
          </a:prstGeom>
          <a:noFill/>
          <a:ln w="123825" cap="flat" cmpd="sng">
            <a:solidFill>
              <a:srgbClr val="7500FF"/>
            </a:solidFill>
            <a:prstDash val="solid"/>
            <a:round/>
            <a:headEnd type="none" w="sm" len="sm"/>
            <a:tailEnd type="none" w="sm" len="sm"/>
          </a:ln>
        </p:spPr>
      </p:cxnSp>
      <p:sp>
        <p:nvSpPr>
          <p:cNvPr id="171" name="Google Shape;171;p7"/>
          <p:cNvSpPr txBox="1"/>
          <p:nvPr/>
        </p:nvSpPr>
        <p:spPr>
          <a:xfrm>
            <a:off x="762000" y="712664"/>
            <a:ext cx="9144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i="0" u="none" strike="noStrike">
                <a:solidFill>
                  <a:srgbClr val="595959"/>
                </a:solidFill>
                <a:latin typeface="Montserrat"/>
                <a:ea typeface="Montserrat"/>
                <a:cs typeface="Montserrat"/>
                <a:sym typeface="Montserrat"/>
              </a:rPr>
              <a:t>The contamination challenge </a:t>
            </a:r>
            <a:endParaRPr sz="3600">
              <a:solidFill>
                <a:srgbClr val="595959"/>
              </a:solidFill>
              <a:latin typeface="Calibri"/>
              <a:ea typeface="Calibri"/>
              <a:cs typeface="Calibri"/>
              <a:sym typeface="Calibri"/>
            </a:endParaRPr>
          </a:p>
        </p:txBody>
      </p:sp>
      <p:sp>
        <p:nvSpPr>
          <p:cNvPr id="172" name="Google Shape;172;p7"/>
          <p:cNvSpPr txBox="1"/>
          <p:nvPr/>
        </p:nvSpPr>
        <p:spPr>
          <a:xfrm>
            <a:off x="762000" y="1726284"/>
            <a:ext cx="9098184"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0" i="0" u="none" strike="noStrike" dirty="0">
                <a:solidFill>
                  <a:srgbClr val="595959"/>
                </a:solidFill>
                <a:latin typeface="Montserrat"/>
                <a:ea typeface="Montserrat"/>
                <a:cs typeface="Montserrat"/>
                <a:sym typeface="Montserrat"/>
              </a:rPr>
              <a:t>This replacement could be by-products from </a:t>
            </a:r>
            <a:r>
              <a:rPr lang="en-GB" sz="2400" b="0" i="0" u="none" strike="noStrike" dirty="0">
                <a:solidFill>
                  <a:srgbClr val="0066CC"/>
                </a:solidFill>
                <a:latin typeface="Montserrat"/>
                <a:ea typeface="Montserrat"/>
                <a:cs typeface="Montserrat"/>
                <a:sym typeface="Montserrat"/>
              </a:rPr>
              <a:t>steel manufacturing</a:t>
            </a:r>
            <a:r>
              <a:rPr lang="en-GB" sz="2400" b="0" i="0" u="none" strike="noStrike" dirty="0">
                <a:solidFill>
                  <a:srgbClr val="595959"/>
                </a:solidFill>
                <a:latin typeface="Montserrat"/>
                <a:ea typeface="Montserrat"/>
                <a:cs typeface="Montserrat"/>
                <a:sym typeface="Montserrat"/>
              </a:rPr>
              <a:t> or </a:t>
            </a:r>
            <a:r>
              <a:rPr lang="en-GB" sz="2400" b="0" i="0" u="none" strike="noStrike" dirty="0">
                <a:solidFill>
                  <a:srgbClr val="0066CC"/>
                </a:solidFill>
                <a:latin typeface="Montserrat"/>
                <a:ea typeface="Montserrat"/>
                <a:cs typeface="Montserrat"/>
                <a:sym typeface="Montserrat"/>
              </a:rPr>
              <a:t>mineral mining</a:t>
            </a:r>
            <a:r>
              <a:rPr lang="en-GB" sz="2400" b="0" i="0" u="none" strike="noStrike" dirty="0">
                <a:solidFill>
                  <a:srgbClr val="595959"/>
                </a:solidFill>
                <a:latin typeface="Montserrat"/>
                <a:ea typeface="Montserrat"/>
                <a:cs typeface="Montserrat"/>
                <a:sym typeface="Montserrat"/>
              </a:rPr>
              <a:t>, or even the reprocessing of old cement from construction or demolition sites. </a:t>
            </a:r>
            <a:endParaRPr sz="2400" dirty="0">
              <a:solidFill>
                <a:srgbClr val="595959"/>
              </a:solidFill>
              <a:latin typeface="Montserrat"/>
              <a:ea typeface="Montserrat"/>
              <a:cs typeface="Montserrat"/>
              <a:sym typeface="Montserrat"/>
            </a:endParaRPr>
          </a:p>
          <a:p>
            <a:pPr marL="0" marR="0" lvl="0" indent="0" algn="l" rtl="0">
              <a:spcBef>
                <a:spcPts val="0"/>
              </a:spcBef>
              <a:spcAft>
                <a:spcPts val="0"/>
              </a:spcAft>
              <a:buNone/>
            </a:pPr>
            <a:endParaRPr sz="2400" b="0" i="0" u="none" strike="noStrike" dirty="0">
              <a:solidFill>
                <a:srgbClr val="595959"/>
              </a:solidFill>
              <a:latin typeface="Montserrat"/>
              <a:ea typeface="Montserrat"/>
              <a:cs typeface="Montserrat"/>
              <a:sym typeface="Montserrat"/>
            </a:endParaRPr>
          </a:p>
          <a:p>
            <a:pPr marL="0" marR="0" lvl="0" indent="0" algn="l" rtl="0">
              <a:spcBef>
                <a:spcPts val="0"/>
              </a:spcBef>
              <a:spcAft>
                <a:spcPts val="0"/>
              </a:spcAft>
              <a:buNone/>
            </a:pPr>
            <a:r>
              <a:rPr lang="en-GB" sz="2400" b="0" i="0" u="none" strike="noStrike" dirty="0">
                <a:solidFill>
                  <a:srgbClr val="595959"/>
                </a:solidFill>
                <a:latin typeface="Montserrat"/>
                <a:ea typeface="Montserrat"/>
                <a:cs typeface="Montserrat"/>
                <a:sym typeface="Montserrat"/>
              </a:rPr>
              <a:t>However, any alternative materials will contain other elements that could change the </a:t>
            </a:r>
            <a:r>
              <a:rPr lang="en-GB" sz="2400" b="0" i="0" u="none" strike="noStrike" dirty="0">
                <a:solidFill>
                  <a:srgbClr val="0066CC"/>
                </a:solidFill>
                <a:latin typeface="Montserrat"/>
                <a:ea typeface="Montserrat"/>
                <a:cs typeface="Montserrat"/>
                <a:sym typeface="Montserrat"/>
              </a:rPr>
              <a:t>underlying chemistry </a:t>
            </a:r>
            <a:r>
              <a:rPr lang="en-GB" sz="2400" b="0" i="0" u="none" strike="noStrike" dirty="0">
                <a:solidFill>
                  <a:srgbClr val="595959"/>
                </a:solidFill>
                <a:latin typeface="Montserrat"/>
                <a:ea typeface="Montserrat"/>
                <a:cs typeface="Montserrat"/>
                <a:sym typeface="Montserrat"/>
              </a:rPr>
              <a:t>of the cement manufacturing process and the end product. </a:t>
            </a:r>
            <a:endParaRPr dirty="0"/>
          </a:p>
          <a:p>
            <a:pPr marL="0" marR="0" lvl="0" indent="0" algn="l" rtl="0">
              <a:spcBef>
                <a:spcPts val="0"/>
              </a:spcBef>
              <a:spcAft>
                <a:spcPts val="0"/>
              </a:spcAft>
              <a:buNone/>
            </a:pPr>
            <a:endParaRPr sz="2400" dirty="0">
              <a:solidFill>
                <a:srgbClr val="595959"/>
              </a:solidFill>
              <a:latin typeface="Montserrat"/>
              <a:ea typeface="Montserrat"/>
              <a:cs typeface="Montserrat"/>
              <a:sym typeface="Montserrat"/>
            </a:endParaRPr>
          </a:p>
          <a:p>
            <a:pPr marL="0" marR="0" lvl="0" indent="0" algn="l" rtl="0">
              <a:spcBef>
                <a:spcPts val="0"/>
              </a:spcBef>
              <a:spcAft>
                <a:spcPts val="0"/>
              </a:spcAft>
              <a:buNone/>
            </a:pPr>
            <a:endParaRPr sz="2400" dirty="0">
              <a:solidFill>
                <a:srgbClr val="006666"/>
              </a:solidFill>
              <a:latin typeface="Montserrat"/>
              <a:ea typeface="Montserrat"/>
              <a:cs typeface="Montserrat"/>
              <a:sym typeface="Montserrat"/>
            </a:endParaRPr>
          </a:p>
          <a:p>
            <a:pPr marL="0" marR="0" lvl="0" indent="0" algn="l" rtl="0">
              <a:spcBef>
                <a:spcPts val="0"/>
              </a:spcBef>
              <a:spcAft>
                <a:spcPts val="0"/>
              </a:spcAft>
              <a:buNone/>
            </a:pPr>
            <a:r>
              <a:rPr lang="en-GB" sz="2400" b="0" i="0" u="none" strike="noStrike" dirty="0">
                <a:solidFill>
                  <a:srgbClr val="006666"/>
                </a:solidFill>
                <a:latin typeface="Montserrat"/>
                <a:ea typeface="Montserrat"/>
                <a:cs typeface="Montserrat"/>
                <a:sym typeface="Montserrat"/>
              </a:rPr>
              <a:t>“The effects of these contaminants across the service life of the new cement need to be studied and understood completely to ensure that the cement can be used safely.”</a:t>
            </a:r>
            <a:endParaRPr dirty="0"/>
          </a:p>
          <a:p>
            <a:pPr marL="0" marR="0" lvl="0" indent="0" algn="r" rtl="0">
              <a:spcBef>
                <a:spcPts val="0"/>
              </a:spcBef>
              <a:spcAft>
                <a:spcPts val="0"/>
              </a:spcAft>
              <a:buNone/>
            </a:pPr>
            <a:r>
              <a:rPr lang="en-GB" sz="2400" dirty="0">
                <a:solidFill>
                  <a:srgbClr val="006666"/>
                </a:solidFill>
                <a:latin typeface="Montserrat"/>
                <a:ea typeface="Montserrat"/>
                <a:cs typeface="Montserrat"/>
                <a:sym typeface="Montserrat"/>
              </a:rPr>
              <a:t>– Theo </a:t>
            </a:r>
            <a:r>
              <a:rPr lang="en-GB" sz="2400" b="0" i="0" u="none" strike="noStrike" dirty="0">
                <a:solidFill>
                  <a:srgbClr val="006666"/>
                </a:solidFill>
                <a:latin typeface="Montserrat"/>
                <a:ea typeface="Montserrat"/>
                <a:cs typeface="Montserrat"/>
                <a:sym typeface="Montserrat"/>
              </a:rPr>
              <a:t> </a:t>
            </a:r>
            <a:endParaRPr sz="2400" dirty="0">
              <a:solidFill>
                <a:srgbClr val="006666"/>
              </a:solidFill>
              <a:latin typeface="Montserrat"/>
              <a:ea typeface="Montserrat"/>
              <a:cs typeface="Montserrat"/>
              <a:sym typeface="Montserrat"/>
            </a:endParaRPr>
          </a:p>
        </p:txBody>
      </p:sp>
      <p:sp>
        <p:nvSpPr>
          <p:cNvPr id="173" name="Google Shape;173;p7"/>
          <p:cNvSpPr/>
          <p:nvPr/>
        </p:nvSpPr>
        <p:spPr>
          <a:xfrm>
            <a:off x="10218139" y="1365060"/>
            <a:ext cx="7338637" cy="6268075"/>
          </a:xfrm>
          <a:custGeom>
            <a:avLst/>
            <a:gdLst/>
            <a:ahLst/>
            <a:cxnLst/>
            <a:rect l="l" t="t" r="r" b="b"/>
            <a:pathLst>
              <a:path w="6350012" h="6562979" extrusionOk="0">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10522403" y="1593970"/>
            <a:ext cx="6803246" cy="5810265"/>
          </a:xfrm>
          <a:custGeom>
            <a:avLst/>
            <a:gdLst/>
            <a:ahLst/>
            <a:cxnLst/>
            <a:rect l="l" t="t" r="r" b="b"/>
            <a:pathLst>
              <a:path w="6350012" h="6562979" extrusionOk="0">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txBox="1"/>
          <p:nvPr/>
        </p:nvSpPr>
        <p:spPr>
          <a:xfrm>
            <a:off x="11430000" y="6263963"/>
            <a:ext cx="3884236"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b="0" i="0" u="none" strike="noStrike">
              <a:solidFill>
                <a:srgbClr val="000000"/>
              </a:solidFill>
              <a:latin typeface="Arial"/>
              <a:ea typeface="Arial"/>
              <a:cs typeface="Arial"/>
              <a:sym typeface="Arial"/>
            </a:endParaRPr>
          </a:p>
          <a:p>
            <a:pPr marL="0" marR="0" lvl="0" indent="0" algn="l" rtl="0">
              <a:spcBef>
                <a:spcPts val="0"/>
              </a:spcBef>
              <a:spcAft>
                <a:spcPts val="0"/>
              </a:spcAft>
              <a:buNone/>
            </a:pPr>
            <a:endParaRPr sz="3600" b="0" i="0" u="none" strike="noStrike">
              <a:solidFill>
                <a:schemeClr val="dk1"/>
              </a:solidFill>
              <a:latin typeface="Arial"/>
              <a:ea typeface="Arial"/>
              <a:cs typeface="Arial"/>
              <a:sym typeface="Arial"/>
            </a:endParaRPr>
          </a:p>
          <a:p>
            <a:pPr marL="0" marR="0" lvl="0" indent="0" algn="r" rtl="0">
              <a:spcBef>
                <a:spcPts val="0"/>
              </a:spcBef>
              <a:spcAft>
                <a:spcPts val="0"/>
              </a:spcAft>
              <a:buNone/>
            </a:pPr>
            <a:r>
              <a:rPr lang="en-GB" sz="1200" b="0" i="0" u="none" strike="noStrike">
                <a:solidFill>
                  <a:schemeClr val="lt1"/>
                </a:solidFill>
                <a:latin typeface="Montserrat"/>
                <a:ea typeface="Montserrat"/>
                <a:cs typeface="Montserrat"/>
                <a:sym typeface="Montserrat"/>
              </a:rPr>
              <a:t> </a:t>
            </a:r>
            <a:r>
              <a:rPr lang="en-GB" sz="1200" b="0" i="1" u="none" strike="noStrike">
                <a:solidFill>
                  <a:schemeClr val="lt1"/>
                </a:solidFill>
                <a:latin typeface="Montserrat"/>
                <a:ea typeface="Montserrat"/>
                <a:cs typeface="Montserrat"/>
                <a:sym typeface="Montserrat"/>
              </a:rPr>
              <a:t>Banana Republic images/shutterstock.com</a:t>
            </a:r>
            <a:endParaRPr sz="1200">
              <a:solidFill>
                <a:schemeClr val="lt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animEffect transition="in" filter="fade">
                                      <p:cBhvr>
                                        <p:cTn id="7" dur="1000"/>
                                        <p:tgtEl>
                                          <p:spTgt spid="172">
                                            <p:txEl>
                                              <p:pRg st="0" end="0"/>
                                            </p:txEl>
                                          </p:spTgt>
                                        </p:tgtEl>
                                      </p:cBhvr>
                                    </p:animEffect>
                                    <p:anim calcmode="lin" valueType="num">
                                      <p:cBhvr>
                                        <p:cTn id="8" dur="1000" fill="hold"/>
                                        <p:tgtEl>
                                          <p:spTgt spid="17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2">
                                            <p:txEl>
                                              <p:pRg st="2" end="2"/>
                                            </p:txEl>
                                          </p:spTgt>
                                        </p:tgtEl>
                                        <p:attrNameLst>
                                          <p:attrName>style.visibility</p:attrName>
                                        </p:attrNameLst>
                                      </p:cBhvr>
                                      <p:to>
                                        <p:strVal val="visible"/>
                                      </p:to>
                                    </p:set>
                                    <p:animEffect transition="in" filter="fade">
                                      <p:cBhvr>
                                        <p:cTn id="14" dur="1000"/>
                                        <p:tgtEl>
                                          <p:spTgt spid="172">
                                            <p:txEl>
                                              <p:pRg st="2" end="2"/>
                                            </p:txEl>
                                          </p:spTgt>
                                        </p:tgtEl>
                                      </p:cBhvr>
                                    </p:animEffect>
                                    <p:anim calcmode="lin" valueType="num">
                                      <p:cBhvr>
                                        <p:cTn id="15" dur="1000" fill="hold"/>
                                        <p:tgtEl>
                                          <p:spTgt spid="17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2">
                                            <p:txEl>
                                              <p:pRg st="5" end="5"/>
                                            </p:txEl>
                                          </p:spTgt>
                                        </p:tgtEl>
                                        <p:attrNameLst>
                                          <p:attrName>style.visibility</p:attrName>
                                        </p:attrNameLst>
                                      </p:cBhvr>
                                      <p:to>
                                        <p:strVal val="visible"/>
                                      </p:to>
                                    </p:set>
                                    <p:animEffect transition="in" filter="fade">
                                      <p:cBhvr>
                                        <p:cTn id="21" dur="1000"/>
                                        <p:tgtEl>
                                          <p:spTgt spid="172">
                                            <p:txEl>
                                              <p:pRg st="5" end="5"/>
                                            </p:txEl>
                                          </p:spTgt>
                                        </p:tgtEl>
                                      </p:cBhvr>
                                    </p:animEffect>
                                    <p:anim calcmode="lin" valueType="num">
                                      <p:cBhvr>
                                        <p:cTn id="22" dur="1000" fill="hold"/>
                                        <p:tgtEl>
                                          <p:spTgt spid="17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72">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72">
                                            <p:txEl>
                                              <p:pRg st="6" end="6"/>
                                            </p:txEl>
                                          </p:spTgt>
                                        </p:tgtEl>
                                        <p:attrNameLst>
                                          <p:attrName>style.visibility</p:attrName>
                                        </p:attrNameLst>
                                      </p:cBhvr>
                                      <p:to>
                                        <p:strVal val="visible"/>
                                      </p:to>
                                    </p:set>
                                    <p:animEffect transition="in" filter="fade">
                                      <p:cBhvr>
                                        <p:cTn id="26" dur="1000"/>
                                        <p:tgtEl>
                                          <p:spTgt spid="172">
                                            <p:txEl>
                                              <p:pRg st="6" end="6"/>
                                            </p:txEl>
                                          </p:spTgt>
                                        </p:tgtEl>
                                      </p:cBhvr>
                                    </p:animEffect>
                                    <p:anim calcmode="lin" valueType="num">
                                      <p:cBhvr>
                                        <p:cTn id="27" dur="1000" fill="hold"/>
                                        <p:tgtEl>
                                          <p:spTgt spid="172">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17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8"/>
          <p:cNvSpPr/>
          <p:nvPr/>
        </p:nvSpPr>
        <p:spPr>
          <a:xfrm rot="-5400000">
            <a:off x="9607391" y="1606391"/>
            <a:ext cx="10287000" cy="7074218"/>
          </a:xfrm>
          <a:custGeom>
            <a:avLst/>
            <a:gdLst/>
            <a:ahLst/>
            <a:cxnLst/>
            <a:rect l="l" t="t" r="r" b="b"/>
            <a:pathLst>
              <a:path w="3130550" h="2152833" extrusionOk="0">
                <a:moveTo>
                  <a:pt x="0" y="1123950"/>
                </a:moveTo>
                <a:lnTo>
                  <a:pt x="0" y="2152833"/>
                </a:lnTo>
                <a:lnTo>
                  <a:pt x="3130550" y="2152833"/>
                </a:lnTo>
                <a:lnTo>
                  <a:pt x="3130550" y="0"/>
                </a:lnTo>
                <a:close/>
              </a:path>
            </a:pathLst>
          </a:custGeom>
          <a:solidFill>
            <a:srgbClr val="7500FF"/>
          </a:solidFill>
          <a:ln>
            <a:noFill/>
          </a:ln>
        </p:spPr>
      </p:sp>
      <p:sp>
        <p:nvSpPr>
          <p:cNvPr id="181" name="Google Shape;181;p8"/>
          <p:cNvSpPr txBox="1"/>
          <p:nvPr/>
        </p:nvSpPr>
        <p:spPr>
          <a:xfrm>
            <a:off x="822960" y="9270917"/>
            <a:ext cx="4979916" cy="28469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1700">
                <a:solidFill>
                  <a:srgbClr val="595959"/>
                </a:solidFill>
                <a:latin typeface="Montserrat SemiBold"/>
                <a:ea typeface="Montserrat SemiBold"/>
                <a:cs typeface="Montserrat SemiBold"/>
                <a:sym typeface="Montserrat SemiBold"/>
              </a:rPr>
              <a:t>08       </a:t>
            </a:r>
            <a:r>
              <a:rPr lang="en-GB" sz="1700" b="1">
                <a:solidFill>
                  <a:srgbClr val="595959"/>
                </a:solidFill>
                <a:latin typeface="Montserrat"/>
                <a:ea typeface="Montserrat"/>
                <a:cs typeface="Montserrat"/>
                <a:sym typeface="Montserrat"/>
              </a:rPr>
              <a:t>futurumcareers.com</a:t>
            </a:r>
            <a:endParaRPr/>
          </a:p>
        </p:txBody>
      </p:sp>
      <p:sp>
        <p:nvSpPr>
          <p:cNvPr id="182" name="Google Shape;182;p8"/>
          <p:cNvSpPr/>
          <p:nvPr/>
        </p:nvSpPr>
        <p:spPr>
          <a:xfrm>
            <a:off x="13763089" y="7971255"/>
            <a:ext cx="4088582" cy="1299662"/>
          </a:xfrm>
          <a:custGeom>
            <a:avLst/>
            <a:gdLst/>
            <a:ahLst/>
            <a:cxnLst/>
            <a:rect l="l" t="t" r="r" b="b"/>
            <a:pathLst>
              <a:path w="3186708" h="1012978" extrusionOk="0">
                <a:moveTo>
                  <a:pt x="3062248" y="1012978"/>
                </a:moveTo>
                <a:lnTo>
                  <a:pt x="124460" y="1012978"/>
                </a:lnTo>
                <a:cubicBezTo>
                  <a:pt x="55880" y="1012978"/>
                  <a:pt x="0" y="957098"/>
                  <a:pt x="0" y="888518"/>
                </a:cubicBezTo>
                <a:lnTo>
                  <a:pt x="0" y="124460"/>
                </a:lnTo>
                <a:cubicBezTo>
                  <a:pt x="0" y="55880"/>
                  <a:pt x="55880" y="0"/>
                  <a:pt x="124460" y="0"/>
                </a:cubicBezTo>
                <a:lnTo>
                  <a:pt x="3062248" y="0"/>
                </a:lnTo>
                <a:cubicBezTo>
                  <a:pt x="3130828" y="0"/>
                  <a:pt x="3186708" y="55880"/>
                  <a:pt x="3186708" y="124460"/>
                </a:cubicBezTo>
                <a:lnTo>
                  <a:pt x="3186708" y="888518"/>
                </a:lnTo>
                <a:cubicBezTo>
                  <a:pt x="3186708" y="957098"/>
                  <a:pt x="3130828" y="1012978"/>
                  <a:pt x="3062248" y="1012978"/>
                </a:cubicBez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txBox="1"/>
          <p:nvPr/>
        </p:nvSpPr>
        <p:spPr>
          <a:xfrm>
            <a:off x="822960" y="686532"/>
            <a:ext cx="685479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595959"/>
                </a:solidFill>
                <a:latin typeface="Calibri"/>
                <a:ea typeface="Calibri"/>
                <a:cs typeface="Calibri"/>
                <a:sym typeface="Calibri"/>
              </a:rPr>
              <a:t>The FeRICH project</a:t>
            </a:r>
            <a:endParaRPr/>
          </a:p>
        </p:txBody>
      </p:sp>
      <p:sp>
        <p:nvSpPr>
          <p:cNvPr id="184" name="Google Shape;184;p8"/>
          <p:cNvSpPr txBox="1"/>
          <p:nvPr/>
        </p:nvSpPr>
        <p:spPr>
          <a:xfrm>
            <a:off x="804421" y="1773346"/>
            <a:ext cx="10530900" cy="674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chemeClr val="tx1">
                    <a:lumMod val="65000"/>
                    <a:lumOff val="35000"/>
                  </a:schemeClr>
                </a:solidFill>
                <a:latin typeface="Montserrat"/>
                <a:ea typeface="Montserrat"/>
                <a:cs typeface="Montserrat"/>
                <a:sym typeface="Montserrat"/>
              </a:rPr>
              <a:t>The </a:t>
            </a:r>
            <a:r>
              <a:rPr lang="en-GB" sz="2400" b="0" i="0" u="none" strike="noStrike" dirty="0" err="1">
                <a:solidFill>
                  <a:schemeClr val="tx1">
                    <a:lumMod val="65000"/>
                    <a:lumOff val="35000"/>
                  </a:schemeClr>
                </a:solidFill>
                <a:latin typeface="Montserrat"/>
                <a:ea typeface="Montserrat"/>
                <a:cs typeface="Montserrat"/>
                <a:sym typeface="Montserrat"/>
              </a:rPr>
              <a:t>FeRICH</a:t>
            </a:r>
            <a:r>
              <a:rPr lang="en-GB" sz="2400" b="0" i="0" u="none" strike="noStrike" dirty="0">
                <a:solidFill>
                  <a:schemeClr val="tx1">
                    <a:lumMod val="65000"/>
                    <a:lumOff val="35000"/>
                  </a:schemeClr>
                </a:solidFill>
                <a:latin typeface="Montserrat"/>
                <a:ea typeface="Montserrat"/>
                <a:cs typeface="Montserrat"/>
                <a:sym typeface="Montserrat"/>
              </a:rPr>
              <a:t> project </a:t>
            </a:r>
            <a:r>
              <a:rPr lang="en-GB" sz="2400" b="0" i="0" u="none" strike="noStrike" dirty="0">
                <a:solidFill>
                  <a:srgbClr val="595959"/>
                </a:solidFill>
                <a:latin typeface="Montserrat"/>
                <a:ea typeface="Montserrat"/>
                <a:cs typeface="Montserrat"/>
                <a:sym typeface="Montserrat"/>
              </a:rPr>
              <a:t>is investigating the use of </a:t>
            </a:r>
            <a:r>
              <a:rPr lang="en-GB" sz="2400" b="0" i="0" u="none" strike="noStrike" dirty="0">
                <a:solidFill>
                  <a:srgbClr val="0066CC"/>
                </a:solidFill>
                <a:latin typeface="Montserrat"/>
                <a:ea typeface="Montserrat"/>
                <a:cs typeface="Montserrat"/>
                <a:sym typeface="Montserrat"/>
              </a:rPr>
              <a:t>by-products</a:t>
            </a:r>
            <a:r>
              <a:rPr lang="en-GB" sz="2400" b="0" i="0" u="none" strike="noStrike" dirty="0">
                <a:solidFill>
                  <a:srgbClr val="595959"/>
                </a:solidFill>
                <a:latin typeface="Montserrat"/>
                <a:ea typeface="Montserrat"/>
                <a:cs typeface="Montserrat"/>
                <a:sym typeface="Montserrat"/>
              </a:rPr>
              <a:t> from </a:t>
            </a:r>
            <a:r>
              <a:rPr lang="en-GB" sz="2400" b="0" i="0" u="none" strike="noStrike" dirty="0">
                <a:solidFill>
                  <a:srgbClr val="0066CC"/>
                </a:solidFill>
                <a:latin typeface="Montserrat"/>
                <a:ea typeface="Montserrat"/>
                <a:cs typeface="Montserrat"/>
                <a:sym typeface="Montserrat"/>
              </a:rPr>
              <a:t>steel manufacture</a:t>
            </a:r>
            <a:r>
              <a:rPr lang="en-GB" sz="2400" b="0" i="0" u="none" strike="noStrike" dirty="0">
                <a:solidFill>
                  <a:srgbClr val="595959"/>
                </a:solidFill>
                <a:latin typeface="Montserrat"/>
                <a:ea typeface="Montserrat"/>
                <a:cs typeface="Montserrat"/>
                <a:sym typeface="Montserrat"/>
              </a:rPr>
              <a:t>. </a:t>
            </a:r>
            <a:endParaRPr dirty="0"/>
          </a:p>
          <a:p>
            <a:pPr marL="0" marR="0" lvl="0" indent="0" algn="l" rtl="0">
              <a:spcBef>
                <a:spcPts val="0"/>
              </a:spcBef>
              <a:spcAft>
                <a:spcPts val="0"/>
              </a:spcAft>
              <a:buNone/>
            </a:pPr>
            <a:endParaRPr sz="2400" dirty="0">
              <a:solidFill>
                <a:srgbClr val="595959"/>
              </a:solidFill>
              <a:latin typeface="Montserrat"/>
              <a:ea typeface="Montserrat"/>
              <a:cs typeface="Montserrat"/>
              <a:sym typeface="Montserrat"/>
            </a:endParaRPr>
          </a:p>
          <a:p>
            <a:pPr marL="0" marR="0" lvl="0" indent="0" algn="l" rtl="0">
              <a:spcBef>
                <a:spcPts val="0"/>
              </a:spcBef>
              <a:spcAft>
                <a:spcPts val="0"/>
              </a:spcAft>
              <a:buNone/>
            </a:pPr>
            <a:r>
              <a:rPr lang="en-GB" sz="2400" b="0" i="0" u="none" strike="noStrike" dirty="0">
                <a:solidFill>
                  <a:srgbClr val="006666"/>
                </a:solidFill>
                <a:latin typeface="Montserrat"/>
                <a:ea typeface="Montserrat"/>
                <a:cs typeface="Montserrat"/>
                <a:sym typeface="Montserrat"/>
              </a:rPr>
              <a:t>“While these by-products contain the key elements that are essential to cement production, they also have an unusually high amount of iron. </a:t>
            </a:r>
            <a:r>
              <a:rPr lang="en-GB" sz="2400" b="0" i="0" u="none" strike="noStrike" dirty="0" err="1">
                <a:solidFill>
                  <a:srgbClr val="006666"/>
                </a:solidFill>
                <a:latin typeface="Montserrat"/>
                <a:ea typeface="Montserrat"/>
                <a:cs typeface="Montserrat"/>
                <a:sym typeface="Montserrat"/>
              </a:rPr>
              <a:t>FeRICH</a:t>
            </a:r>
            <a:r>
              <a:rPr lang="en-GB" sz="2400" b="0" i="0" u="none" strike="noStrike" dirty="0">
                <a:solidFill>
                  <a:srgbClr val="006666"/>
                </a:solidFill>
                <a:latin typeface="Montserrat"/>
                <a:ea typeface="Montserrat"/>
                <a:cs typeface="Montserrat"/>
                <a:sym typeface="Montserrat"/>
              </a:rPr>
              <a:t> aims to replace natural raw materials used in traditional Portland cement by upcycling these iron-rich by-products, but our understanding of the reactions that take place when we do this is still incomplete.</a:t>
            </a:r>
            <a:endParaRPr dirty="0"/>
          </a:p>
          <a:p>
            <a:pPr marL="0" marR="0" lvl="0" indent="0" algn="l" rtl="0">
              <a:spcBef>
                <a:spcPts val="0"/>
              </a:spcBef>
              <a:spcAft>
                <a:spcPts val="0"/>
              </a:spcAft>
              <a:buNone/>
            </a:pPr>
            <a:endParaRPr sz="2400" b="0" i="0" u="none" strike="noStrike" dirty="0">
              <a:solidFill>
                <a:srgbClr val="006666"/>
              </a:solidFill>
              <a:latin typeface="Montserrat"/>
              <a:ea typeface="Montserrat"/>
              <a:cs typeface="Montserrat"/>
              <a:sym typeface="Montserrat"/>
            </a:endParaRPr>
          </a:p>
          <a:p>
            <a:pPr marL="0" marR="0" lvl="0" indent="0" algn="l" rtl="0">
              <a:spcBef>
                <a:spcPts val="0"/>
              </a:spcBef>
              <a:spcAft>
                <a:spcPts val="0"/>
              </a:spcAft>
              <a:buNone/>
            </a:pPr>
            <a:r>
              <a:rPr lang="en-GB" sz="2400" b="0" i="0" u="none" strike="noStrike" dirty="0">
                <a:solidFill>
                  <a:srgbClr val="006666"/>
                </a:solidFill>
                <a:latin typeface="Montserrat"/>
                <a:ea typeface="Montserrat"/>
                <a:cs typeface="Montserrat"/>
                <a:sym typeface="Montserrat"/>
              </a:rPr>
              <a:t>“The </a:t>
            </a:r>
            <a:r>
              <a:rPr lang="en-GB" sz="2400" b="0" i="0" u="none" strike="noStrike" dirty="0" err="1">
                <a:solidFill>
                  <a:srgbClr val="006666"/>
                </a:solidFill>
                <a:latin typeface="Montserrat"/>
                <a:ea typeface="Montserrat"/>
                <a:cs typeface="Montserrat"/>
                <a:sym typeface="Montserrat"/>
              </a:rPr>
              <a:t>FeRICH</a:t>
            </a:r>
            <a:r>
              <a:rPr lang="en-GB" sz="2400" b="0" i="0" u="none" strike="noStrike" dirty="0">
                <a:solidFill>
                  <a:srgbClr val="006666"/>
                </a:solidFill>
                <a:latin typeface="Montserrat"/>
                <a:ea typeface="Montserrat"/>
                <a:cs typeface="Montserrat"/>
                <a:sym typeface="Montserrat"/>
              </a:rPr>
              <a:t> project will establish the best cement-making conditions to achieve maximum efficiency in both production and performance.”</a:t>
            </a:r>
            <a:endParaRPr dirty="0"/>
          </a:p>
          <a:p>
            <a:pPr marL="0" marR="0" lvl="0" indent="0" algn="r" rtl="0">
              <a:spcBef>
                <a:spcPts val="0"/>
              </a:spcBef>
              <a:spcAft>
                <a:spcPts val="0"/>
              </a:spcAft>
              <a:buNone/>
            </a:pPr>
            <a:r>
              <a:rPr lang="en-GB" sz="2400" dirty="0">
                <a:solidFill>
                  <a:srgbClr val="006666"/>
                </a:solidFill>
                <a:latin typeface="Montserrat"/>
                <a:ea typeface="Montserrat"/>
                <a:cs typeface="Montserrat"/>
                <a:sym typeface="Montserrat"/>
              </a:rPr>
              <a:t>– Theo</a:t>
            </a:r>
            <a:endParaRPr dirty="0"/>
          </a:p>
          <a:p>
            <a:pPr marL="0" marR="0" lvl="0" indent="0" algn="l" rtl="0">
              <a:spcBef>
                <a:spcPts val="0"/>
              </a:spcBef>
              <a:spcAft>
                <a:spcPts val="0"/>
              </a:spcAft>
              <a:buNone/>
            </a:pPr>
            <a:endParaRPr sz="2400" b="0" i="0" u="none" strike="noStrike" dirty="0">
              <a:solidFill>
                <a:srgbClr val="595959"/>
              </a:solidFill>
              <a:latin typeface="Montserrat"/>
              <a:ea typeface="Montserrat"/>
              <a:cs typeface="Montserrat"/>
              <a:sym typeface="Montserrat"/>
            </a:endParaRPr>
          </a:p>
          <a:p>
            <a:pPr marL="0" marR="0" lvl="0" indent="0" algn="l" rtl="0">
              <a:spcBef>
                <a:spcPts val="0"/>
              </a:spcBef>
              <a:spcAft>
                <a:spcPts val="0"/>
              </a:spcAft>
              <a:buNone/>
            </a:pPr>
            <a:r>
              <a:rPr lang="en-GB" sz="2400" b="0" i="0" u="none" strike="noStrike" dirty="0">
                <a:solidFill>
                  <a:srgbClr val="595959"/>
                </a:solidFill>
                <a:latin typeface="Montserrat"/>
                <a:ea typeface="Montserrat"/>
                <a:cs typeface="Montserrat"/>
                <a:sym typeface="Montserrat"/>
              </a:rPr>
              <a:t>By establishing</a:t>
            </a:r>
            <a:r>
              <a:rPr lang="en-GB" sz="2400" b="0" i="0" u="none" strike="noStrike" dirty="0">
                <a:solidFill>
                  <a:schemeClr val="tx1">
                    <a:lumMod val="65000"/>
                    <a:lumOff val="35000"/>
                  </a:schemeClr>
                </a:solidFill>
                <a:latin typeface="Montserrat"/>
                <a:ea typeface="Montserrat"/>
                <a:cs typeface="Montserrat"/>
                <a:sym typeface="Montserrat"/>
              </a:rPr>
              <a:t> the </a:t>
            </a:r>
            <a:r>
              <a:rPr lang="en-GB" sz="2400" b="0" i="0" u="none" strike="noStrike" dirty="0">
                <a:solidFill>
                  <a:srgbClr val="595959"/>
                </a:solidFill>
                <a:latin typeface="Montserrat"/>
                <a:ea typeface="Montserrat"/>
                <a:cs typeface="Montserrat"/>
                <a:sym typeface="Montserrat"/>
              </a:rPr>
              <a:t>traits of </a:t>
            </a:r>
            <a:r>
              <a:rPr lang="en-GB" sz="2400" b="0" i="0" u="none" strike="noStrike" dirty="0">
                <a:solidFill>
                  <a:srgbClr val="0066CC"/>
                </a:solidFill>
                <a:latin typeface="Montserrat"/>
                <a:ea typeface="Montserrat"/>
                <a:cs typeface="Montserrat"/>
                <a:sym typeface="Montserrat"/>
              </a:rPr>
              <a:t>ferrite-rich</a:t>
            </a:r>
            <a:r>
              <a:rPr lang="en-GB" sz="2400" b="0" i="0" u="none" strike="noStrike" dirty="0">
                <a:solidFill>
                  <a:srgbClr val="595959"/>
                </a:solidFill>
                <a:latin typeface="Montserrat"/>
                <a:ea typeface="Montserrat"/>
                <a:cs typeface="Montserrat"/>
                <a:sym typeface="Montserrat"/>
              </a:rPr>
              <a:t> cement, the project can help reduce the environmental impact of both the cement and steel industries in the UK. </a:t>
            </a:r>
            <a:endParaRPr dirty="0"/>
          </a:p>
        </p:txBody>
      </p:sp>
      <p:sp>
        <p:nvSpPr>
          <p:cNvPr id="185" name="Google Shape;185;p8"/>
          <p:cNvSpPr/>
          <p:nvPr/>
        </p:nvSpPr>
        <p:spPr>
          <a:xfrm>
            <a:off x="11948940" y="1519263"/>
            <a:ext cx="5860248" cy="6056790"/>
          </a:xfrm>
          <a:custGeom>
            <a:avLst/>
            <a:gdLst/>
            <a:ahLst/>
            <a:cxnLst/>
            <a:rect l="l" t="t" r="r" b="b"/>
            <a:pathLst>
              <a:path w="6350012" h="6562979" extrusionOk="0">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solidFill>
            <a:srgbClr val="FFC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rot="5400000">
            <a:off x="12139447" y="1817991"/>
            <a:ext cx="5479232" cy="5459335"/>
          </a:xfrm>
          <a:custGeom>
            <a:avLst/>
            <a:gdLst/>
            <a:ahLst/>
            <a:cxnLst/>
            <a:rect l="l" t="t" r="r" b="b"/>
            <a:pathLst>
              <a:path w="6350012" h="6562979" extrusionOk="0">
                <a:moveTo>
                  <a:pt x="6350000" y="5480583"/>
                </a:moveTo>
                <a:cubicBezTo>
                  <a:pt x="6350000" y="6078372"/>
                  <a:pt x="5865419" y="6562979"/>
                  <a:pt x="5267617" y="6562979"/>
                </a:cubicBezTo>
                <a:lnTo>
                  <a:pt x="1082383" y="6562979"/>
                </a:lnTo>
                <a:cubicBezTo>
                  <a:pt x="484594" y="6562979"/>
                  <a:pt x="0" y="6078385"/>
                  <a:pt x="0" y="5480583"/>
                </a:cubicBezTo>
                <a:lnTo>
                  <a:pt x="0" y="1082383"/>
                </a:lnTo>
                <a:cubicBezTo>
                  <a:pt x="0" y="484594"/>
                  <a:pt x="484581" y="0"/>
                  <a:pt x="1082383" y="0"/>
                </a:cubicBezTo>
                <a:lnTo>
                  <a:pt x="5267630" y="0"/>
                </a:lnTo>
                <a:cubicBezTo>
                  <a:pt x="5865419" y="0"/>
                  <a:pt x="6350012" y="484594"/>
                  <a:pt x="6350012" y="1082383"/>
                </a:cubicBezTo>
                <a:lnTo>
                  <a:pt x="6350012" y="5480583"/>
                </a:lnTo>
                <a:close/>
              </a:path>
            </a:pathLst>
          </a:cu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txBox="1"/>
          <p:nvPr/>
        </p:nvSpPr>
        <p:spPr>
          <a:xfrm>
            <a:off x="13836441" y="8020921"/>
            <a:ext cx="377229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0" i="1" u="none" strike="noStrike">
                <a:solidFill>
                  <a:srgbClr val="000000"/>
                </a:solidFill>
                <a:latin typeface="Montserrat"/>
                <a:ea typeface="Montserrat"/>
                <a:cs typeface="Montserrat"/>
                <a:sym typeface="Montserrat"/>
              </a:rPr>
              <a:t>Three alumina crucibles (containing clinker) that were fired and removed from a temperature of 1300 °C to cool</a:t>
            </a:r>
            <a:endParaRPr sz="1800">
              <a:solidFill>
                <a:schemeClr val="dk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Effect transition="in" filter="fade">
                                      <p:cBhvr>
                                        <p:cTn id="7" dur="1000"/>
                                        <p:tgtEl>
                                          <p:spTgt spid="184">
                                            <p:txEl>
                                              <p:pRg st="0" end="0"/>
                                            </p:txEl>
                                          </p:spTgt>
                                        </p:tgtEl>
                                      </p:cBhvr>
                                    </p:animEffect>
                                    <p:anim calcmode="lin" valueType="num">
                                      <p:cBhvr>
                                        <p:cTn id="8"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4">
                                            <p:txEl>
                                              <p:pRg st="2" end="2"/>
                                            </p:txEl>
                                          </p:spTgt>
                                        </p:tgtEl>
                                        <p:attrNameLst>
                                          <p:attrName>style.visibility</p:attrName>
                                        </p:attrNameLst>
                                      </p:cBhvr>
                                      <p:to>
                                        <p:strVal val="visible"/>
                                      </p:to>
                                    </p:set>
                                    <p:animEffect transition="in" filter="fade">
                                      <p:cBhvr>
                                        <p:cTn id="14" dur="1000"/>
                                        <p:tgtEl>
                                          <p:spTgt spid="184">
                                            <p:txEl>
                                              <p:pRg st="2" end="2"/>
                                            </p:txEl>
                                          </p:spTgt>
                                        </p:tgtEl>
                                      </p:cBhvr>
                                    </p:animEffect>
                                    <p:anim calcmode="lin" valueType="num">
                                      <p:cBhvr>
                                        <p:cTn id="15" dur="1000" fill="hold"/>
                                        <p:tgtEl>
                                          <p:spTgt spid="18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8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4">
                                            <p:txEl>
                                              <p:pRg st="4" end="4"/>
                                            </p:txEl>
                                          </p:spTgt>
                                        </p:tgtEl>
                                        <p:attrNameLst>
                                          <p:attrName>style.visibility</p:attrName>
                                        </p:attrNameLst>
                                      </p:cBhvr>
                                      <p:to>
                                        <p:strVal val="visible"/>
                                      </p:to>
                                    </p:set>
                                    <p:animEffect transition="in" filter="fade">
                                      <p:cBhvr>
                                        <p:cTn id="21" dur="1000"/>
                                        <p:tgtEl>
                                          <p:spTgt spid="184">
                                            <p:txEl>
                                              <p:pRg st="4" end="4"/>
                                            </p:txEl>
                                          </p:spTgt>
                                        </p:tgtEl>
                                      </p:cBhvr>
                                    </p:animEffect>
                                    <p:anim calcmode="lin" valueType="num">
                                      <p:cBhvr>
                                        <p:cTn id="22" dur="1000" fill="hold"/>
                                        <p:tgtEl>
                                          <p:spTgt spid="18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84">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84">
                                            <p:txEl>
                                              <p:pRg st="5" end="5"/>
                                            </p:txEl>
                                          </p:spTgt>
                                        </p:tgtEl>
                                        <p:attrNameLst>
                                          <p:attrName>style.visibility</p:attrName>
                                        </p:attrNameLst>
                                      </p:cBhvr>
                                      <p:to>
                                        <p:strVal val="visible"/>
                                      </p:to>
                                    </p:set>
                                    <p:animEffect transition="in" filter="fade">
                                      <p:cBhvr>
                                        <p:cTn id="26" dur="1000"/>
                                        <p:tgtEl>
                                          <p:spTgt spid="184">
                                            <p:txEl>
                                              <p:pRg st="5" end="5"/>
                                            </p:txEl>
                                          </p:spTgt>
                                        </p:tgtEl>
                                      </p:cBhvr>
                                    </p:animEffect>
                                    <p:anim calcmode="lin" valueType="num">
                                      <p:cBhvr>
                                        <p:cTn id="27" dur="1000" fill="hold"/>
                                        <p:tgtEl>
                                          <p:spTgt spid="184">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18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84">
                                            <p:txEl>
                                              <p:pRg st="7" end="7"/>
                                            </p:txEl>
                                          </p:spTgt>
                                        </p:tgtEl>
                                        <p:attrNameLst>
                                          <p:attrName>style.visibility</p:attrName>
                                        </p:attrNameLst>
                                      </p:cBhvr>
                                      <p:to>
                                        <p:strVal val="visible"/>
                                      </p:to>
                                    </p:set>
                                    <p:animEffect transition="in" filter="fade">
                                      <p:cBhvr>
                                        <p:cTn id="33" dur="1000"/>
                                        <p:tgtEl>
                                          <p:spTgt spid="184">
                                            <p:txEl>
                                              <p:pRg st="7" end="7"/>
                                            </p:txEl>
                                          </p:spTgt>
                                        </p:tgtEl>
                                      </p:cBhvr>
                                    </p:animEffect>
                                    <p:anim calcmode="lin" valueType="num">
                                      <p:cBhvr>
                                        <p:cTn id="34" dur="1000" fill="hold"/>
                                        <p:tgtEl>
                                          <p:spTgt spid="184">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18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9" descr="A picture containing outdoor, sky, cloud, tree&#10;&#10;Description automatically generated"/>
          <p:cNvPicPr preferRelativeResize="0"/>
          <p:nvPr/>
        </p:nvPicPr>
        <p:blipFill rotWithShape="1">
          <a:blip r:embed="rId3">
            <a:alphaModFix/>
          </a:blip>
          <a:srcRect/>
          <a:stretch/>
        </p:blipFill>
        <p:spPr>
          <a:xfrm>
            <a:off x="902035" y="1"/>
            <a:ext cx="17385966" cy="10298794"/>
          </a:xfrm>
          <a:prstGeom prst="rect">
            <a:avLst/>
          </a:prstGeom>
          <a:noFill/>
          <a:ln>
            <a:noFill/>
          </a:ln>
        </p:spPr>
      </p:pic>
      <p:sp>
        <p:nvSpPr>
          <p:cNvPr id="194" name="Google Shape;194;p9"/>
          <p:cNvSpPr/>
          <p:nvPr/>
        </p:nvSpPr>
        <p:spPr>
          <a:xfrm rot="5400000">
            <a:off x="2838450" y="-1809750"/>
            <a:ext cx="9258300" cy="14935200"/>
          </a:xfrm>
          <a:custGeom>
            <a:avLst/>
            <a:gdLst/>
            <a:ahLst/>
            <a:cxnLst/>
            <a:rect l="l" t="t" r="r" b="b"/>
            <a:pathLst>
              <a:path w="3130550" h="3989417" extrusionOk="0">
                <a:moveTo>
                  <a:pt x="0" y="1123950"/>
                </a:moveTo>
                <a:lnTo>
                  <a:pt x="0" y="3989417"/>
                </a:lnTo>
                <a:lnTo>
                  <a:pt x="3130550" y="3989417"/>
                </a:lnTo>
                <a:lnTo>
                  <a:pt x="3130550" y="0"/>
                </a:lnTo>
                <a:close/>
              </a:path>
            </a:pathLst>
          </a:custGeom>
          <a:solidFill>
            <a:srgbClr val="7500FF"/>
          </a:solidFill>
          <a:ln>
            <a:noFill/>
          </a:ln>
        </p:spPr>
      </p:sp>
      <p:sp>
        <p:nvSpPr>
          <p:cNvPr id="195" name="Google Shape;195;p9"/>
          <p:cNvSpPr/>
          <p:nvPr/>
        </p:nvSpPr>
        <p:spPr>
          <a:xfrm rot="5400000">
            <a:off x="2633107" y="-1622298"/>
            <a:ext cx="9281890" cy="14560296"/>
          </a:xfrm>
          <a:custGeom>
            <a:avLst/>
            <a:gdLst/>
            <a:ahLst/>
            <a:cxnLst/>
            <a:rect l="l" t="t" r="r" b="b"/>
            <a:pathLst>
              <a:path w="3130550" h="3989417" extrusionOk="0">
                <a:moveTo>
                  <a:pt x="0" y="1123950"/>
                </a:moveTo>
                <a:lnTo>
                  <a:pt x="0" y="3989417"/>
                </a:lnTo>
                <a:lnTo>
                  <a:pt x="3130550" y="3989417"/>
                </a:lnTo>
                <a:lnTo>
                  <a:pt x="3130550" y="0"/>
                </a:lnTo>
                <a:close/>
              </a:path>
            </a:pathLst>
          </a:custGeom>
          <a:solidFill>
            <a:srgbClr val="FFC900"/>
          </a:solidFill>
          <a:ln>
            <a:noFill/>
          </a:ln>
        </p:spPr>
      </p:sp>
      <p:sp>
        <p:nvSpPr>
          <p:cNvPr id="196" name="Google Shape;196;p9"/>
          <p:cNvSpPr/>
          <p:nvPr/>
        </p:nvSpPr>
        <p:spPr>
          <a:xfrm rot="5400000">
            <a:off x="1978153" y="-1984248"/>
            <a:ext cx="10287000" cy="14255497"/>
          </a:xfrm>
          <a:custGeom>
            <a:avLst/>
            <a:gdLst/>
            <a:ahLst/>
            <a:cxnLst/>
            <a:rect l="l" t="t" r="r" b="b"/>
            <a:pathLst>
              <a:path w="3130550" h="3511380" extrusionOk="0">
                <a:moveTo>
                  <a:pt x="0" y="1123950"/>
                </a:moveTo>
                <a:lnTo>
                  <a:pt x="0" y="3511380"/>
                </a:lnTo>
                <a:lnTo>
                  <a:pt x="3130550" y="3511380"/>
                </a:lnTo>
                <a:lnTo>
                  <a:pt x="3130550" y="0"/>
                </a:lnTo>
                <a:close/>
              </a:path>
            </a:pathLst>
          </a:custGeom>
          <a:solidFill>
            <a:srgbClr val="FFFF99"/>
          </a:solidFill>
          <a:ln>
            <a:noFill/>
          </a:ln>
        </p:spPr>
      </p:sp>
      <p:sp>
        <p:nvSpPr>
          <p:cNvPr id="197" name="Google Shape;197;p9"/>
          <p:cNvSpPr txBox="1"/>
          <p:nvPr/>
        </p:nvSpPr>
        <p:spPr>
          <a:xfrm>
            <a:off x="685800" y="9252679"/>
            <a:ext cx="4979916" cy="28469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1700">
                <a:solidFill>
                  <a:srgbClr val="595959"/>
                </a:solidFill>
                <a:latin typeface="Montserrat SemiBold"/>
                <a:ea typeface="Montserrat SemiBold"/>
                <a:cs typeface="Montserrat SemiBold"/>
                <a:sym typeface="Montserrat SemiBold"/>
              </a:rPr>
              <a:t>09       </a:t>
            </a:r>
            <a:r>
              <a:rPr lang="en-GB" sz="1700" b="1">
                <a:solidFill>
                  <a:srgbClr val="595959"/>
                </a:solidFill>
                <a:latin typeface="Montserrat"/>
                <a:ea typeface="Montserrat"/>
                <a:cs typeface="Montserrat"/>
                <a:sym typeface="Montserrat"/>
              </a:rPr>
              <a:t>futurumcareers.com</a:t>
            </a:r>
            <a:endParaRPr/>
          </a:p>
        </p:txBody>
      </p:sp>
      <p:sp>
        <p:nvSpPr>
          <p:cNvPr id="198" name="Google Shape;198;p9"/>
          <p:cNvSpPr txBox="1"/>
          <p:nvPr/>
        </p:nvSpPr>
        <p:spPr>
          <a:xfrm>
            <a:off x="685800" y="876300"/>
            <a:ext cx="5715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i="0" u="none" strike="noStrike">
                <a:solidFill>
                  <a:srgbClr val="595959"/>
                </a:solidFill>
                <a:latin typeface="Montserrat"/>
                <a:ea typeface="Montserrat"/>
                <a:cs typeface="Montserrat"/>
                <a:sym typeface="Montserrat"/>
              </a:rPr>
              <a:t>The circular economy </a:t>
            </a:r>
            <a:endParaRPr sz="3600">
              <a:solidFill>
                <a:srgbClr val="595959"/>
              </a:solidFill>
              <a:latin typeface="Calibri"/>
              <a:ea typeface="Calibri"/>
              <a:cs typeface="Calibri"/>
              <a:sym typeface="Calibri"/>
            </a:endParaRPr>
          </a:p>
        </p:txBody>
      </p:sp>
      <p:sp>
        <p:nvSpPr>
          <p:cNvPr id="199" name="Google Shape;199;p9"/>
          <p:cNvSpPr txBox="1"/>
          <p:nvPr/>
        </p:nvSpPr>
        <p:spPr>
          <a:xfrm>
            <a:off x="678782" y="1872198"/>
            <a:ext cx="9455700" cy="489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dirty="0">
              <a:solidFill>
                <a:srgbClr val="000000"/>
              </a:solidFill>
              <a:latin typeface="Montserrat"/>
              <a:ea typeface="Montserrat"/>
              <a:cs typeface="Montserrat"/>
              <a:sym typeface="Montserrat"/>
            </a:endParaRPr>
          </a:p>
          <a:p>
            <a:pPr marL="0" marR="0" lvl="0" indent="0" algn="l" rtl="0">
              <a:spcBef>
                <a:spcPts val="0"/>
              </a:spcBef>
              <a:spcAft>
                <a:spcPts val="0"/>
              </a:spcAft>
              <a:buNone/>
            </a:pPr>
            <a:r>
              <a:rPr lang="en-GB" sz="2400" b="0" i="0" u="none" strike="noStrike" dirty="0">
                <a:solidFill>
                  <a:srgbClr val="595959"/>
                </a:solidFill>
                <a:latin typeface="Montserrat"/>
                <a:ea typeface="Montserrat"/>
                <a:cs typeface="Montserrat"/>
                <a:sym typeface="Montserrat"/>
              </a:rPr>
              <a:t>Theo’s research feeds into a broader emerging concept known as the </a:t>
            </a:r>
            <a:r>
              <a:rPr lang="en-GB" sz="2400" b="0" i="0" u="none" strike="noStrike" dirty="0">
                <a:solidFill>
                  <a:srgbClr val="0066CC"/>
                </a:solidFill>
                <a:latin typeface="Montserrat"/>
                <a:ea typeface="Montserrat"/>
                <a:cs typeface="Montserrat"/>
                <a:sym typeface="Montserrat"/>
              </a:rPr>
              <a:t>circular economy</a:t>
            </a:r>
            <a:r>
              <a:rPr lang="en-GB" sz="2400" b="0" i="0" u="none" strike="noStrike" dirty="0">
                <a:solidFill>
                  <a:srgbClr val="595959"/>
                </a:solidFill>
                <a:latin typeface="Montserrat"/>
                <a:ea typeface="Montserrat"/>
                <a:cs typeface="Montserrat"/>
                <a:sym typeface="Montserrat"/>
              </a:rPr>
              <a:t>. </a:t>
            </a:r>
            <a:endParaRPr dirty="0"/>
          </a:p>
          <a:p>
            <a:pPr marL="0" marR="0" lvl="0" indent="0" algn="l" rtl="0">
              <a:spcBef>
                <a:spcPts val="0"/>
              </a:spcBef>
              <a:spcAft>
                <a:spcPts val="0"/>
              </a:spcAft>
              <a:buNone/>
            </a:pPr>
            <a:endParaRPr sz="2400" dirty="0">
              <a:solidFill>
                <a:srgbClr val="595959"/>
              </a:solidFill>
              <a:latin typeface="Montserrat"/>
              <a:ea typeface="Montserrat"/>
              <a:cs typeface="Montserrat"/>
              <a:sym typeface="Montserrat"/>
            </a:endParaRPr>
          </a:p>
          <a:p>
            <a:pPr marL="0" marR="0" lvl="0" indent="0" algn="l" rtl="0">
              <a:spcBef>
                <a:spcPts val="0"/>
              </a:spcBef>
              <a:spcAft>
                <a:spcPts val="0"/>
              </a:spcAft>
              <a:buNone/>
            </a:pPr>
            <a:r>
              <a:rPr lang="en-GB" sz="2400" b="0" i="0" u="none" strike="noStrike" dirty="0">
                <a:solidFill>
                  <a:srgbClr val="595959"/>
                </a:solidFill>
                <a:latin typeface="Montserrat"/>
                <a:ea typeface="Montserrat"/>
                <a:cs typeface="Montserrat"/>
                <a:sym typeface="Montserrat"/>
              </a:rPr>
              <a:t>Much of our economy is based on linear processes: we </a:t>
            </a:r>
            <a:r>
              <a:rPr lang="en-GB" sz="2400" b="0" i="0" u="none" strike="noStrike" dirty="0">
                <a:solidFill>
                  <a:srgbClr val="0066CC"/>
                </a:solidFill>
                <a:latin typeface="Montserrat"/>
                <a:ea typeface="Montserrat"/>
                <a:cs typeface="Montserrat"/>
                <a:sym typeface="Montserrat"/>
              </a:rPr>
              <a:t>extract</a:t>
            </a:r>
            <a:r>
              <a:rPr lang="en-GB" sz="2400" b="0" i="0" u="none" strike="noStrike" dirty="0">
                <a:solidFill>
                  <a:srgbClr val="595959"/>
                </a:solidFill>
                <a:latin typeface="Montserrat"/>
                <a:ea typeface="Montserrat"/>
                <a:cs typeface="Montserrat"/>
                <a:sym typeface="Montserrat"/>
              </a:rPr>
              <a:t> a raw material, </a:t>
            </a:r>
            <a:r>
              <a:rPr lang="en-GB" sz="2400" b="0" i="0" u="none" strike="noStrike" dirty="0">
                <a:solidFill>
                  <a:srgbClr val="0066CC"/>
                </a:solidFill>
                <a:latin typeface="Montserrat"/>
                <a:ea typeface="Montserrat"/>
                <a:cs typeface="Montserrat"/>
                <a:sym typeface="Montserrat"/>
              </a:rPr>
              <a:t>process</a:t>
            </a:r>
            <a:r>
              <a:rPr lang="en-GB" sz="2400" b="0" i="0" u="none" strike="noStrike" dirty="0">
                <a:solidFill>
                  <a:srgbClr val="595959"/>
                </a:solidFill>
                <a:latin typeface="Montserrat"/>
                <a:ea typeface="Montserrat"/>
                <a:cs typeface="Montserrat"/>
                <a:sym typeface="Montserrat"/>
              </a:rPr>
              <a:t> it and </a:t>
            </a:r>
            <a:r>
              <a:rPr lang="en-GB" sz="2400" b="0" i="0" u="none" strike="noStrike" dirty="0">
                <a:solidFill>
                  <a:srgbClr val="0066CC"/>
                </a:solidFill>
                <a:latin typeface="Montserrat"/>
                <a:ea typeface="Montserrat"/>
                <a:cs typeface="Montserrat"/>
                <a:sym typeface="Montserrat"/>
              </a:rPr>
              <a:t>use</a:t>
            </a:r>
            <a:r>
              <a:rPr lang="en-GB" sz="2400" b="0" i="0" u="none" strike="noStrike" dirty="0">
                <a:solidFill>
                  <a:srgbClr val="595959"/>
                </a:solidFill>
                <a:latin typeface="Montserrat"/>
                <a:ea typeface="Montserrat"/>
                <a:cs typeface="Montserrat"/>
                <a:sym typeface="Montserrat"/>
              </a:rPr>
              <a:t> it, and then </a:t>
            </a:r>
            <a:r>
              <a:rPr lang="en-GB" sz="2400" b="0" i="0" u="none" strike="noStrike" dirty="0">
                <a:solidFill>
                  <a:srgbClr val="0066CC"/>
                </a:solidFill>
                <a:latin typeface="Montserrat"/>
                <a:ea typeface="Montserrat"/>
                <a:cs typeface="Montserrat"/>
                <a:sym typeface="Montserrat"/>
              </a:rPr>
              <a:t>discard</a:t>
            </a:r>
            <a:r>
              <a:rPr lang="en-GB" sz="2400" b="0" i="0" u="none" strike="noStrike" dirty="0">
                <a:solidFill>
                  <a:srgbClr val="595959"/>
                </a:solidFill>
                <a:latin typeface="Montserrat"/>
                <a:ea typeface="Montserrat"/>
                <a:cs typeface="Montserrat"/>
                <a:sym typeface="Montserrat"/>
              </a:rPr>
              <a:t> the waste. </a:t>
            </a:r>
            <a:endParaRPr dirty="0"/>
          </a:p>
          <a:p>
            <a:pPr marL="0" marR="0" lvl="0" indent="0" algn="l" rtl="0">
              <a:spcBef>
                <a:spcPts val="0"/>
              </a:spcBef>
              <a:spcAft>
                <a:spcPts val="0"/>
              </a:spcAft>
              <a:buNone/>
            </a:pPr>
            <a:endParaRPr sz="2400" dirty="0">
              <a:solidFill>
                <a:srgbClr val="595959"/>
              </a:solidFill>
              <a:latin typeface="Montserrat"/>
              <a:ea typeface="Montserrat"/>
              <a:cs typeface="Montserrat"/>
              <a:sym typeface="Montserrat"/>
            </a:endParaRPr>
          </a:p>
          <a:p>
            <a:pPr marL="0" marR="0" lvl="0" indent="0" algn="l" rtl="0">
              <a:spcBef>
                <a:spcPts val="0"/>
              </a:spcBef>
              <a:spcAft>
                <a:spcPts val="0"/>
              </a:spcAft>
              <a:buNone/>
            </a:pPr>
            <a:r>
              <a:rPr lang="en-GB" sz="2400" b="0" i="0" u="none" strike="noStrike" dirty="0">
                <a:solidFill>
                  <a:srgbClr val="595959"/>
                </a:solidFill>
                <a:latin typeface="Montserrat"/>
                <a:ea typeface="Montserrat"/>
                <a:cs typeface="Montserrat"/>
                <a:sym typeface="Montserrat"/>
              </a:rPr>
              <a:t>Finding ways to break this trend, through </a:t>
            </a:r>
            <a:r>
              <a:rPr lang="en-GB" sz="2400" b="0" i="0" u="none" strike="noStrike" dirty="0">
                <a:solidFill>
                  <a:srgbClr val="0066CC"/>
                </a:solidFill>
                <a:latin typeface="Montserrat"/>
                <a:ea typeface="Montserrat"/>
                <a:cs typeface="Montserrat"/>
                <a:sym typeface="Montserrat"/>
              </a:rPr>
              <a:t>repurposing </a:t>
            </a:r>
            <a:r>
              <a:rPr lang="en-GB" sz="2400" b="0" i="0" u="none" strike="noStrike" dirty="0">
                <a:solidFill>
                  <a:srgbClr val="595959"/>
                </a:solidFill>
                <a:latin typeface="Montserrat"/>
                <a:ea typeface="Montserrat"/>
                <a:cs typeface="Montserrat"/>
                <a:sym typeface="Montserrat"/>
              </a:rPr>
              <a:t>one industry’s waste as the raw materials of another, simultaneously solves the issues of </a:t>
            </a:r>
            <a:r>
              <a:rPr lang="en-GB" sz="2400" dirty="0">
                <a:solidFill>
                  <a:schemeClr val="tx1">
                    <a:lumMod val="65000"/>
                    <a:lumOff val="35000"/>
                  </a:schemeClr>
                </a:solidFill>
                <a:latin typeface="Montserrat"/>
                <a:ea typeface="Montserrat"/>
                <a:cs typeface="Montserrat"/>
                <a:sym typeface="Montserrat"/>
              </a:rPr>
              <a:t>extracting</a:t>
            </a:r>
            <a:r>
              <a:rPr lang="en-GB" sz="2400" b="0" i="0" u="none" strike="noStrike" dirty="0">
                <a:solidFill>
                  <a:schemeClr val="tx1">
                    <a:lumMod val="65000"/>
                    <a:lumOff val="35000"/>
                  </a:schemeClr>
                </a:solidFill>
                <a:latin typeface="Montserrat"/>
                <a:ea typeface="Montserrat"/>
                <a:cs typeface="Montserrat"/>
                <a:sym typeface="Montserrat"/>
              </a:rPr>
              <a:t> raw materials </a:t>
            </a:r>
            <a:r>
              <a:rPr lang="en-GB" sz="2400" b="0" i="0" u="none" strike="noStrike" dirty="0">
                <a:solidFill>
                  <a:srgbClr val="595959"/>
                </a:solidFill>
                <a:latin typeface="Montserrat"/>
                <a:ea typeface="Montserrat"/>
                <a:cs typeface="Montserrat"/>
                <a:sym typeface="Montserrat"/>
              </a:rPr>
              <a:t>and the disposal of waste. It is a key concept for a truly </a:t>
            </a:r>
            <a:r>
              <a:rPr lang="en-GB" sz="2400" b="0" i="0" u="none" strike="noStrike" dirty="0">
                <a:solidFill>
                  <a:srgbClr val="0066CC"/>
                </a:solidFill>
                <a:latin typeface="Montserrat"/>
                <a:ea typeface="Montserrat"/>
                <a:cs typeface="Montserrat"/>
                <a:sym typeface="Montserrat"/>
              </a:rPr>
              <a:t>sustainable</a:t>
            </a:r>
            <a:r>
              <a:rPr lang="en-GB" sz="2400" b="0" i="0" u="none" strike="noStrike" dirty="0">
                <a:solidFill>
                  <a:srgbClr val="595959"/>
                </a:solidFill>
                <a:latin typeface="Montserrat"/>
                <a:ea typeface="Montserrat"/>
                <a:cs typeface="Montserrat"/>
                <a:sym typeface="Montserrat"/>
              </a:rPr>
              <a:t> future. </a:t>
            </a:r>
            <a:endParaRPr sz="2400" dirty="0">
              <a:solidFill>
                <a:srgbClr val="595959"/>
              </a:solidFill>
              <a:latin typeface="Montserrat"/>
              <a:ea typeface="Montserrat"/>
              <a:cs typeface="Montserrat"/>
              <a:sym typeface="Montserrat"/>
            </a:endParaRPr>
          </a:p>
        </p:txBody>
      </p:sp>
      <p:sp>
        <p:nvSpPr>
          <p:cNvPr id="200" name="Google Shape;200;p9"/>
          <p:cNvSpPr txBox="1"/>
          <p:nvPr/>
        </p:nvSpPr>
        <p:spPr>
          <a:xfrm>
            <a:off x="14851195" y="9715500"/>
            <a:ext cx="9144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1" u="none" strike="noStrike">
                <a:solidFill>
                  <a:schemeClr val="lt1"/>
                </a:solidFill>
                <a:latin typeface="Montserrat"/>
                <a:ea typeface="Montserrat"/>
                <a:cs typeface="Montserrat"/>
                <a:sym typeface="Montserrat"/>
              </a:rPr>
              <a:t>© jamesteohart/stock.adobe.com</a:t>
            </a:r>
            <a:endParaRPr sz="1200">
              <a:solidFill>
                <a:schemeClr val="lt1"/>
              </a:solidFill>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9">
                                            <p:txEl>
                                              <p:pRg st="1" end="1"/>
                                            </p:txEl>
                                          </p:spTgt>
                                        </p:tgtEl>
                                        <p:attrNameLst>
                                          <p:attrName>style.visibility</p:attrName>
                                        </p:attrNameLst>
                                      </p:cBhvr>
                                      <p:to>
                                        <p:strVal val="visible"/>
                                      </p:to>
                                    </p:set>
                                    <p:animEffect transition="in" filter="fade">
                                      <p:cBhvr>
                                        <p:cTn id="7" dur="1000"/>
                                        <p:tgtEl>
                                          <p:spTgt spid="199">
                                            <p:txEl>
                                              <p:pRg st="1" end="1"/>
                                            </p:txEl>
                                          </p:spTgt>
                                        </p:tgtEl>
                                      </p:cBhvr>
                                    </p:animEffect>
                                    <p:anim calcmode="lin" valueType="num">
                                      <p:cBhvr>
                                        <p:cTn id="8" dur="1000" fill="hold"/>
                                        <p:tgtEl>
                                          <p:spTgt spid="19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9">
                                            <p:txEl>
                                              <p:pRg st="3" end="3"/>
                                            </p:txEl>
                                          </p:spTgt>
                                        </p:tgtEl>
                                        <p:attrNameLst>
                                          <p:attrName>style.visibility</p:attrName>
                                        </p:attrNameLst>
                                      </p:cBhvr>
                                      <p:to>
                                        <p:strVal val="visible"/>
                                      </p:to>
                                    </p:set>
                                    <p:animEffect transition="in" filter="fade">
                                      <p:cBhvr>
                                        <p:cTn id="14" dur="1000"/>
                                        <p:tgtEl>
                                          <p:spTgt spid="199">
                                            <p:txEl>
                                              <p:pRg st="3" end="3"/>
                                            </p:txEl>
                                          </p:spTgt>
                                        </p:tgtEl>
                                      </p:cBhvr>
                                    </p:animEffect>
                                    <p:anim calcmode="lin" valueType="num">
                                      <p:cBhvr>
                                        <p:cTn id="15" dur="1000" fill="hold"/>
                                        <p:tgtEl>
                                          <p:spTgt spid="19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9">
                                            <p:txEl>
                                              <p:pRg st="5" end="5"/>
                                            </p:txEl>
                                          </p:spTgt>
                                        </p:tgtEl>
                                        <p:attrNameLst>
                                          <p:attrName>style.visibility</p:attrName>
                                        </p:attrNameLst>
                                      </p:cBhvr>
                                      <p:to>
                                        <p:strVal val="visible"/>
                                      </p:to>
                                    </p:set>
                                    <p:animEffect transition="in" filter="fade">
                                      <p:cBhvr>
                                        <p:cTn id="21" dur="1000"/>
                                        <p:tgtEl>
                                          <p:spTgt spid="199">
                                            <p:txEl>
                                              <p:pRg st="5" end="5"/>
                                            </p:txEl>
                                          </p:spTgt>
                                        </p:tgtEl>
                                      </p:cBhvr>
                                    </p:animEffect>
                                    <p:anim calcmode="lin" valueType="num">
                                      <p:cBhvr>
                                        <p:cTn id="22" dur="1000" fill="hold"/>
                                        <p:tgtEl>
                                          <p:spTgt spid="199">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9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CAB894FB2DAA46A83F7930F35AC280" ma:contentTypeVersion="16" ma:contentTypeDescription="Create a new document." ma:contentTypeScope="" ma:versionID="5ac29786fef6d860ccb0240e3c9a08b3">
  <xsd:schema xmlns:xsd="http://www.w3.org/2001/XMLSchema" xmlns:xs="http://www.w3.org/2001/XMLSchema" xmlns:p="http://schemas.microsoft.com/office/2006/metadata/properties" xmlns:ns2="4ef8ee0b-e025-4bd4-94a6-4c71df7778d2" xmlns:ns3="09e5eb4c-ad0d-4795-ae2e-baffe4a7a343" targetNamespace="http://schemas.microsoft.com/office/2006/metadata/properties" ma:root="true" ma:fieldsID="29a9b951e7131cbe7d87ba984a4b02b1" ns2:_="" ns3:_="">
    <xsd:import namespace="4ef8ee0b-e025-4bd4-94a6-4c71df7778d2"/>
    <xsd:import namespace="09e5eb4c-ad0d-4795-ae2e-baffe4a7a34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f8ee0b-e025-4bd4-94a6-4c71df777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f782564-be43-449e-9829-86f2ca8ed86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9e5eb4c-ad0d-4795-ae2e-baffe4a7a34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7e7737c-4f54-4668-836a-4369b242694b}" ma:internalName="TaxCatchAll" ma:showField="CatchAllData" ma:web="09e5eb4c-ad0d-4795-ae2e-baffe4a7a3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ef8ee0b-e025-4bd4-94a6-4c71df7778d2">
      <Terms xmlns="http://schemas.microsoft.com/office/infopath/2007/PartnerControls"/>
    </lcf76f155ced4ddcb4097134ff3c332f>
    <TaxCatchAll xmlns="09e5eb4c-ad0d-4795-ae2e-baffe4a7a343" xsi:nil="true"/>
  </documentManagement>
</p:properties>
</file>

<file path=customXml/itemProps1.xml><?xml version="1.0" encoding="utf-8"?>
<ds:datastoreItem xmlns:ds="http://schemas.openxmlformats.org/officeDocument/2006/customXml" ds:itemID="{87AEAFA3-8720-4E5E-B2BD-05736F433B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f8ee0b-e025-4bd4-94a6-4c71df7778d2"/>
    <ds:schemaRef ds:uri="09e5eb4c-ad0d-4795-ae2e-baffe4a7a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391C83-1308-40B7-B44F-329B9684ABE7}">
  <ds:schemaRefs>
    <ds:schemaRef ds:uri="http://schemas.microsoft.com/sharepoint/v3/contenttype/forms"/>
  </ds:schemaRefs>
</ds:datastoreItem>
</file>

<file path=customXml/itemProps3.xml><?xml version="1.0" encoding="utf-8"?>
<ds:datastoreItem xmlns:ds="http://schemas.openxmlformats.org/officeDocument/2006/customXml" ds:itemID="{EDDA94E2-FC8F-42AF-AAAD-5BCDD4B86E26}">
  <ds:schemaRefs>
    <ds:schemaRef ds:uri="http://schemas.microsoft.com/office/2006/metadata/properties"/>
    <ds:schemaRef ds:uri="http://schemas.microsoft.com/office/infopath/2007/PartnerControls"/>
    <ds:schemaRef ds:uri="4ef8ee0b-e025-4bd4-94a6-4c71df7778d2"/>
    <ds:schemaRef ds:uri="09e5eb4c-ad0d-4795-ae2e-baffe4a7a343"/>
  </ds:schemaRefs>
</ds:datastoreItem>
</file>

<file path=docProps/app.xml><?xml version="1.0" encoding="utf-8"?>
<Properties xmlns="http://schemas.openxmlformats.org/officeDocument/2006/extended-properties" xmlns:vt="http://schemas.openxmlformats.org/officeDocument/2006/docPropsVTypes">
  <TotalTime>27</TotalTime>
  <Words>1818</Words>
  <Application>Microsoft Office PowerPoint</Application>
  <PresentationFormat>Custom</PresentationFormat>
  <Paragraphs>168</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Montserrat</vt:lpstr>
      <vt:lpstr>Montserrat ExtraBold</vt:lpstr>
      <vt:lpstr>Arial</vt:lpstr>
      <vt:lpstr>Montserrat SemiBold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Isla</dc:creator>
  <cp:lastModifiedBy>Erica Morgan</cp:lastModifiedBy>
  <cp:revision>2</cp:revision>
  <dcterms:created xsi:type="dcterms:W3CDTF">2006-08-16T00:00:00Z</dcterms:created>
  <dcterms:modified xsi:type="dcterms:W3CDTF">2023-07-03T14:27:04Z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0x010100F6CAB894FB2DAA46A83F7930F35AC280</vt:lpwstr>
  </property>
  <property fmtid="{D5CDD505-2E9C-101B-9397-08002B2CF9AE}" pid="3" name="MediaServiceImageTags">
    <vt:lpwstr/>
  </property>
</Properties>
</file>