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9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9DE90-B306-45D2-8A25-2996F6135BCF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A9C25F-0265-4D30-8CDE-733E2746A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23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If you know why you need your equipment , only then can you write the compelling narrative.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A9C25F-0265-4D30-8CDE-733E2746A4D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249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Due diligence and demo sort of overlap, </a:t>
            </a:r>
            <a:r>
              <a:rPr lang="en-GB" dirty="0" err="1"/>
              <a:t>Incell</a:t>
            </a:r>
            <a:r>
              <a:rPr lang="en-GB" dirty="0"/>
              <a:t> 2000 was a real 4 year battle with GE </a:t>
            </a:r>
            <a:r>
              <a:rPr lang="en-GB" dirty="0" err="1"/>
              <a:t>healthacare</a:t>
            </a:r>
            <a:r>
              <a:rPr lang="en-GB" dirty="0"/>
              <a:t> to honour there warranty, so thankful we had it.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A9C25F-0265-4D30-8CDE-733E2746A4D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038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02B8E-E783-C54C-9531-0F40CC0535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1692" y="2525715"/>
            <a:ext cx="10515600" cy="903286"/>
          </a:xfrm>
        </p:spPr>
        <p:txBody>
          <a:bodyPr>
            <a:noAutofit/>
          </a:bodyPr>
          <a:lstStyle>
            <a:lvl1pPr>
              <a:defRPr sz="5200" b="1" i="0">
                <a:solidFill>
                  <a:schemeClr val="tx2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GB" dirty="0"/>
              <a:t>Presentation title</a:t>
            </a:r>
            <a:endParaRPr lang="en-US" dirty="0"/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33EE6DDF-E673-4EF7-8E28-2AD7383D23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1692" y="3981843"/>
            <a:ext cx="10872787" cy="914400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Presentation subtitle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3851C054-1553-ACEF-2834-30CB88E6D81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9884" y="5552588"/>
            <a:ext cx="5621032" cy="914400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/>
              <a:t>Name</a:t>
            </a:r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8528760A-0591-1473-FA1D-7EA44247E8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10916" y="5552588"/>
            <a:ext cx="5621032" cy="914400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/>
              <a:t>Date</a:t>
            </a:r>
          </a:p>
        </p:txBody>
      </p:sp>
      <p:pic>
        <p:nvPicPr>
          <p:cNvPr id="4" name="Picture 3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8C2AF504-CBFD-9B96-D510-4BDC30CB7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884" y="391012"/>
            <a:ext cx="4533900" cy="74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735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298539C-6D96-65DB-3617-869C4851A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6C01144F-9CD4-01BF-B17B-1F51A154AB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3844" y="136525"/>
            <a:ext cx="11009956" cy="666363"/>
          </a:xfrm>
        </p:spPr>
        <p:txBody>
          <a:bodyPr>
            <a:normAutofit/>
          </a:bodyPr>
          <a:lstStyle>
            <a:lvl1pPr>
              <a:defRPr sz="2800" b="0" i="0">
                <a:solidFill>
                  <a:schemeClr val="tx2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GB" dirty="0"/>
              <a:t>Insert title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0FCBC-74E4-FF04-687C-9FF64C4A97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43844" y="1253330"/>
            <a:ext cx="11283779" cy="4859429"/>
          </a:xfrm>
        </p:spPr>
        <p:txBody>
          <a:bodyPr>
            <a:normAutofit/>
          </a:bodyPr>
          <a:lstStyle>
            <a:lvl1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Insert text or image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A66CB-A184-E2C1-46FB-D30A4236C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59D94-91E8-49DE-B4BF-D795777C6F43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B5F3A-56BC-5DC6-0CB4-8524E9A2C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B86CD-4E2F-7998-9D71-BEA3CB33C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DBA73-93BF-4533-B9CF-038655CE4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24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298539C-6D96-65DB-3617-869C4851A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7255"/>
            <a:ext cx="12192000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0" name="Title 4">
            <a:extLst>
              <a:ext uri="{FF2B5EF4-FFF2-40B4-BE49-F238E27FC236}">
                <a16:creationId xmlns:a16="http://schemas.microsoft.com/office/drawing/2014/main" id="{C642B7AB-BDCE-8808-44BC-9B911EB31E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3844" y="136525"/>
            <a:ext cx="11009956" cy="666363"/>
          </a:xfrm>
        </p:spPr>
        <p:txBody>
          <a:bodyPr>
            <a:normAutofit/>
          </a:bodyPr>
          <a:lstStyle>
            <a:lvl1pPr>
              <a:defRPr sz="2800" b="1" i="0">
                <a:solidFill>
                  <a:schemeClr val="tx2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GB" dirty="0"/>
              <a:t>Insert title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0FCBC-74E4-FF04-687C-9FF64C4A97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43845" y="1253330"/>
            <a:ext cx="5487112" cy="4859429"/>
          </a:xfrm>
        </p:spPr>
        <p:txBody>
          <a:bodyPr>
            <a:normAutofit/>
          </a:bodyPr>
          <a:lstStyle>
            <a:lvl1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Insert text or image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917EE91C-F9FE-7F76-766F-0FDCFF995EF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43844" y="5463030"/>
            <a:ext cx="5487112" cy="514350"/>
          </a:xfr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Insert image caption or delete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F56F4E8-20C2-D306-8701-7748C2D50AD0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361043" y="1253331"/>
            <a:ext cx="5487112" cy="4859428"/>
          </a:xfrm>
        </p:spPr>
        <p:txBody>
          <a:bodyPr>
            <a:normAutofit/>
          </a:bodyPr>
          <a:lstStyle>
            <a:lvl1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Insert text or image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489A1A7-FA15-7AF3-DA88-38762952451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61043" y="5463030"/>
            <a:ext cx="5487112" cy="514350"/>
          </a:xfr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Insert image caption or delete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A66CB-A184-E2C1-46FB-D30A4236C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F959D94-91E8-49DE-B4BF-D795777C6F43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B5F3A-56BC-5DC6-0CB4-8524E9A2C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B86CD-4E2F-7998-9D71-BEA3CB33C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67DBA73-93BF-4533-B9CF-038655CE4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992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divider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BD20E114-57E3-B4E6-6D44-4DABEB23AF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65789" y="2932043"/>
            <a:ext cx="7067550" cy="2425700"/>
          </a:xfrm>
        </p:spPr>
        <p:txBody>
          <a:bodyPr anchor="t">
            <a:normAutofit/>
          </a:bodyPr>
          <a:lstStyle>
            <a:lvl1pPr>
              <a:defRPr sz="5400" b="1" i="0">
                <a:solidFill>
                  <a:schemeClr val="tx2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GB" dirty="0"/>
              <a:t>Insert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46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DDEF1-FC47-E1D3-3305-D61627D983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6CABFF-78A5-1963-ACEC-6711485028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EED0D-40D5-2D3C-2F53-E13B60224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59D94-91E8-49DE-B4BF-D795777C6F43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DB9C0-71E5-7C62-B09B-CFEAFB557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43F957-AB18-A8D4-9BE5-967E9A03E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DBA73-93BF-4533-B9CF-038655CE4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374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C3E179-9738-841F-B2A5-DA69F4785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6C2B41-A8AA-68A2-ECDC-D282475CE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F489-CEF4-D1E2-AA8D-6562829741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59D94-91E8-49DE-B4BF-D795777C6F43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53336-989C-B42A-BBE3-461639785C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B6A317-86E5-373E-71C5-1246FEB0D6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DBA73-93BF-4533-B9CF-038655CE4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137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Source Sans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FAA36-FCEF-5531-FA72-317237737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692" y="2525715"/>
            <a:ext cx="10515600" cy="903286"/>
          </a:xfrm>
        </p:spPr>
        <p:txBody>
          <a:bodyPr anchor="ctr">
            <a:normAutofit/>
          </a:bodyPr>
          <a:lstStyle/>
          <a:p>
            <a:r>
              <a:rPr lang="en-GB" sz="3300" b="0" i="0" dirty="0">
                <a:effectLst/>
              </a:rPr>
              <a:t>equipment grant applications and purchases</a:t>
            </a:r>
            <a:endParaRPr lang="en-GB" sz="33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CA49EE-C29D-ADEB-736C-6CFE620225B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1692" y="3981843"/>
            <a:ext cx="10872787" cy="914400"/>
          </a:xfrm>
        </p:spPr>
        <p:txBody>
          <a:bodyPr>
            <a:normAutofit/>
          </a:bodyPr>
          <a:lstStyle/>
          <a:p>
            <a:r>
              <a:rPr lang="en-GB" sz="2400" dirty="0"/>
              <a:t>A technician’s point of view in leading a call</a:t>
            </a:r>
          </a:p>
          <a:p>
            <a:endParaRPr lang="en-GB" sz="1200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E559B4F2-A37B-1879-6B78-05A6F5FF16D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89884" y="5552588"/>
            <a:ext cx="5621032" cy="914400"/>
          </a:xfrm>
        </p:spPr>
        <p:txBody>
          <a:bodyPr/>
          <a:lstStyle/>
          <a:p>
            <a:r>
              <a:rPr lang="en-GB" sz="2800" dirty="0" err="1"/>
              <a:t>Dr.</a:t>
            </a:r>
            <a:r>
              <a:rPr lang="en-GB" sz="2800" dirty="0"/>
              <a:t> Adrian Higginbottom (a.higginbottom@sheffield.ac.uk)</a:t>
            </a:r>
          </a:p>
          <a:p>
            <a:endParaRPr lang="en-US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01C5FB5E-8F6B-F275-86BB-E85D2E5B77A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10916" y="5552588"/>
            <a:ext cx="5621032" cy="914400"/>
          </a:xfrm>
        </p:spPr>
        <p:txBody>
          <a:bodyPr/>
          <a:lstStyle/>
          <a:p>
            <a:r>
              <a:rPr lang="en-US" dirty="0"/>
              <a:t>31</a:t>
            </a:r>
            <a:r>
              <a:rPr lang="en-US" baseline="30000" dirty="0"/>
              <a:t>st</a:t>
            </a:r>
            <a:r>
              <a:rPr lang="en-US" dirty="0"/>
              <a:t> October 2023</a:t>
            </a:r>
          </a:p>
        </p:txBody>
      </p:sp>
    </p:spTree>
    <p:extLst>
      <p:ext uri="{BB962C8B-B14F-4D97-AF65-F5344CB8AC3E}">
        <p14:creationId xmlns:p14="http://schemas.microsoft.com/office/powerpoint/2010/main" val="3779334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B4FC4-2AC5-60DA-C952-89CC7C127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844" y="260092"/>
            <a:ext cx="11009956" cy="666363"/>
          </a:xfrm>
        </p:spPr>
        <p:txBody>
          <a:bodyPr>
            <a:normAutofit fontScale="90000"/>
          </a:bodyPr>
          <a:lstStyle/>
          <a:p>
            <a:r>
              <a:rPr lang="en-GB" dirty="0"/>
              <a:t>Who am I - a Senior Experimental Officer (SEO)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A0211-222C-42D1-F067-8485D8A48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844" y="1187427"/>
            <a:ext cx="11283779" cy="4859429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I manage the </a:t>
            </a:r>
            <a:r>
              <a:rPr lang="en-GB" dirty="0" err="1"/>
              <a:t>SITraN</a:t>
            </a:r>
            <a:r>
              <a:rPr lang="en-GB" dirty="0"/>
              <a:t> drug screening facility</a:t>
            </a:r>
          </a:p>
          <a:p>
            <a:r>
              <a:rPr lang="en-GB" dirty="0"/>
              <a:t>I have oversight of the lab equipment, safety general wellbeing.</a:t>
            </a:r>
          </a:p>
          <a:p>
            <a:r>
              <a:rPr lang="en-GB" dirty="0"/>
              <a:t>I teach</a:t>
            </a:r>
          </a:p>
          <a:p>
            <a:r>
              <a:rPr lang="en-GB" dirty="0"/>
              <a:t>I supervise and support students and postdocs (and PIs!)</a:t>
            </a:r>
          </a:p>
          <a:p>
            <a:r>
              <a:rPr lang="en-GB" dirty="0"/>
              <a:t>Grant write</a:t>
            </a:r>
          </a:p>
          <a:p>
            <a:r>
              <a:rPr lang="en-GB" dirty="0" err="1"/>
              <a:t>Philanthorpic</a:t>
            </a:r>
            <a:r>
              <a:rPr lang="en-GB" dirty="0"/>
              <a:t> endeavours</a:t>
            </a:r>
          </a:p>
          <a:p>
            <a:r>
              <a:rPr lang="en-GB" dirty="0"/>
              <a:t>Active on Divisional and Faculty committees</a:t>
            </a:r>
          </a:p>
          <a:p>
            <a:r>
              <a:rPr lang="en-GB" dirty="0"/>
              <a:t>I do whatever the Director, </a:t>
            </a:r>
            <a:r>
              <a:rPr lang="en-GB" dirty="0" err="1"/>
              <a:t>HoD</a:t>
            </a:r>
            <a:r>
              <a:rPr lang="en-GB" dirty="0"/>
              <a:t> or DM thinks is needed doing!</a:t>
            </a:r>
          </a:p>
        </p:txBody>
      </p:sp>
    </p:spTree>
    <p:extLst>
      <p:ext uri="{BB962C8B-B14F-4D97-AF65-F5344CB8AC3E}">
        <p14:creationId xmlns:p14="http://schemas.microsoft.com/office/powerpoint/2010/main" val="2763376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5498F-DB38-B62F-0A97-7E3A99CF7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844" y="136525"/>
            <a:ext cx="11848156" cy="666363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Why we (technicians) should be leading on equipment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C7184-5926-4DC4-AE23-552BDE2C3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The funders are requiring reassurance large equipment is going to be widely used and managed</a:t>
            </a:r>
          </a:p>
          <a:p>
            <a:pPr lvl="1"/>
            <a:r>
              <a:rPr lang="en-GB" dirty="0"/>
              <a:t>Technical involvement is the only way forward</a:t>
            </a:r>
          </a:p>
          <a:p>
            <a:endParaRPr lang="en-GB" dirty="0"/>
          </a:p>
          <a:p>
            <a:r>
              <a:rPr lang="en-GB" dirty="0"/>
              <a:t>Equipment purchase is often a compromise of what is on the market</a:t>
            </a:r>
          </a:p>
          <a:p>
            <a:pPr lvl="1"/>
            <a:r>
              <a:rPr lang="en-GB" dirty="0"/>
              <a:t>We are best placed to facilitate, evaluate, negotiate, formulate charging structure and impartially moderate</a:t>
            </a:r>
          </a:p>
          <a:p>
            <a:endParaRPr lang="en-GB" dirty="0"/>
          </a:p>
          <a:p>
            <a:r>
              <a:rPr lang="en-GB" dirty="0"/>
              <a:t>Break down the “them and us” of professional services and academics</a:t>
            </a:r>
          </a:p>
          <a:p>
            <a:pPr lvl="1"/>
            <a:r>
              <a:rPr lang="en-GB" dirty="0"/>
              <a:t>It demands interaction and engagement with PIs to be successful- communication is key</a:t>
            </a:r>
          </a:p>
        </p:txBody>
      </p:sp>
    </p:spTree>
    <p:extLst>
      <p:ext uri="{BB962C8B-B14F-4D97-AF65-F5344CB8AC3E}">
        <p14:creationId xmlns:p14="http://schemas.microsoft.com/office/powerpoint/2010/main" val="2628563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7689F-1250-78CF-4645-048151A5C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Top tips from my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1C4B7-1BCA-1ED4-FC2B-A94D5E56A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844" y="1129763"/>
            <a:ext cx="11283779" cy="4859429"/>
          </a:xfrm>
        </p:spPr>
        <p:txBody>
          <a:bodyPr>
            <a:normAutofit lnSpcReduction="10000"/>
          </a:bodyPr>
          <a:lstStyle/>
          <a:p>
            <a:r>
              <a:rPr lang="en-GB" dirty="0"/>
              <a:t>Never rush at it, it takes a lot of forward planning/work</a:t>
            </a:r>
          </a:p>
          <a:p>
            <a:pPr lvl="1"/>
            <a:r>
              <a:rPr lang="en-GB" dirty="0"/>
              <a:t>Have an ongoing horizon scoping program of new technologies</a:t>
            </a:r>
          </a:p>
          <a:p>
            <a:pPr lvl="1"/>
            <a:r>
              <a:rPr lang="en-GB" dirty="0"/>
              <a:t>Even if capacity is an issue, more of the same might not be the best option for everyone. </a:t>
            </a:r>
          </a:p>
          <a:p>
            <a:r>
              <a:rPr lang="en-GB" dirty="0"/>
              <a:t>Engage with the science</a:t>
            </a:r>
          </a:p>
          <a:p>
            <a:pPr lvl="1"/>
            <a:r>
              <a:rPr lang="en-GB" dirty="0"/>
              <a:t> understand “the story” of what step change this equipment will make.</a:t>
            </a:r>
          </a:p>
          <a:p>
            <a:r>
              <a:rPr lang="en-GB" dirty="0"/>
              <a:t>Communication, be overly inclusive, cross faculty whenever possible.</a:t>
            </a:r>
          </a:p>
          <a:p>
            <a:pPr lvl="1"/>
            <a:r>
              <a:rPr lang="en-GB" dirty="0"/>
              <a:t>No one likes being excluded</a:t>
            </a:r>
          </a:p>
          <a:p>
            <a:r>
              <a:rPr lang="en-GB" dirty="0"/>
              <a:t>Always write the first draft to encourage PI participation</a:t>
            </a:r>
          </a:p>
          <a:p>
            <a:pPr lvl="1"/>
            <a:r>
              <a:rPr lang="en-GB" dirty="0"/>
              <a:t>In my experience PIs hate a blank page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640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C1626-5B8A-28A7-8F7C-C12A9B895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things a technician brings to the 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9DF35-A620-8BC9-345E-6FB2F7E97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844" y="1253330"/>
            <a:ext cx="11283779" cy="5604670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External Contacts:- always talk to reps when they request a visit but equally don’t be shy about directly asking for price reductions, extended warranties.</a:t>
            </a:r>
          </a:p>
          <a:p>
            <a:r>
              <a:rPr lang="en-GB" dirty="0"/>
              <a:t>Internal networks:- We should be best placed to know the likely end users or someone who will know someone.</a:t>
            </a:r>
          </a:p>
          <a:p>
            <a:r>
              <a:rPr lang="en-GB" dirty="0"/>
              <a:t>Due diligence:- read all the detail of the application and quote, know what is and isn’t included</a:t>
            </a:r>
          </a:p>
          <a:p>
            <a:pPr lvl="1"/>
            <a:r>
              <a:rPr lang="en-GB" dirty="0"/>
              <a:t>Only then can you truly understand cost implications (software licences!!!!)</a:t>
            </a:r>
          </a:p>
          <a:p>
            <a:r>
              <a:rPr lang="en-GB" dirty="0"/>
              <a:t>Demo:- I never trust the brochure, I always want to get my hands on it.</a:t>
            </a:r>
          </a:p>
          <a:p>
            <a:r>
              <a:rPr lang="en-GB" dirty="0"/>
              <a:t>Co-ordinate:- Keep a keen eye on the deadline and chivvy well in advance to get all parties in on time.</a:t>
            </a:r>
          </a:p>
          <a:p>
            <a:r>
              <a:rPr lang="en-GB" dirty="0"/>
              <a:t>Depth of knowledge:- be prepared to lead from a point of knowledge the choices made- procurement demands it. You will need it, as application/purchase is only the beginning (</a:t>
            </a:r>
            <a:r>
              <a:rPr lang="en-GB" dirty="0" err="1"/>
              <a:t>Incell</a:t>
            </a:r>
            <a:r>
              <a:rPr lang="en-GB" dirty="0"/>
              <a:t> 2000!)</a:t>
            </a:r>
          </a:p>
        </p:txBody>
      </p:sp>
    </p:spTree>
    <p:extLst>
      <p:ext uri="{BB962C8B-B14F-4D97-AF65-F5344CB8AC3E}">
        <p14:creationId xmlns:p14="http://schemas.microsoft.com/office/powerpoint/2010/main" val="4174636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9A11A-29BE-F4F7-8ADD-8ACF7DAE8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be successful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DA9B0-A5F4-5183-9059-871B81C7F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all the hard work in preparation</a:t>
            </a:r>
          </a:p>
          <a:p>
            <a:endParaRPr lang="en-GB" dirty="0"/>
          </a:p>
          <a:p>
            <a:r>
              <a:rPr lang="en-GB" dirty="0"/>
              <a:t>Bring the right team together</a:t>
            </a:r>
          </a:p>
          <a:p>
            <a:endParaRPr lang="en-GB" dirty="0"/>
          </a:p>
          <a:p>
            <a:r>
              <a:rPr lang="en-GB" dirty="0"/>
              <a:t>Right call at right time</a:t>
            </a:r>
          </a:p>
          <a:p>
            <a:endParaRPr lang="en-GB" dirty="0"/>
          </a:p>
          <a:p>
            <a:r>
              <a:rPr lang="en-GB" dirty="0"/>
              <a:t>A bit of luck and good timing.</a:t>
            </a:r>
          </a:p>
        </p:txBody>
      </p:sp>
    </p:spTree>
    <p:extLst>
      <p:ext uri="{BB962C8B-B14F-4D97-AF65-F5344CB8AC3E}">
        <p14:creationId xmlns:p14="http://schemas.microsoft.com/office/powerpoint/2010/main" val="2556838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B294DC3-C62E-C54F-54FA-53A201467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579" y="1395072"/>
            <a:ext cx="10700426" cy="2425700"/>
          </a:xfrm>
        </p:spPr>
        <p:txBody>
          <a:bodyPr>
            <a:normAutofit fontScale="90000"/>
          </a:bodyPr>
          <a:lstStyle/>
          <a:p>
            <a:r>
              <a:rPr lang="en-GB" dirty="0"/>
              <a:t>Thanks for your attention.</a:t>
            </a:r>
            <a:br>
              <a:rPr lang="en-GB" dirty="0"/>
            </a:br>
            <a:r>
              <a:rPr lang="en-GB" dirty="0"/>
              <a:t>I hope that was helpful.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Happy to answer any queries now or later, just contact me.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0615891"/>
      </p:ext>
    </p:extLst>
  </p:cSld>
  <p:clrMapOvr>
    <a:masterClrMapping/>
  </p:clrMapOvr>
</p:sld>
</file>

<file path=ppt/theme/theme1.xml><?xml version="1.0" encoding="utf-8"?>
<a:theme xmlns:a="http://schemas.openxmlformats.org/drawingml/2006/main" name="FOH">
  <a:themeElements>
    <a:clrScheme name="Custom 2">
      <a:dk1>
        <a:srgbClr val="121E2B"/>
      </a:dk1>
      <a:lt1>
        <a:srgbClr val="FFFFFF"/>
      </a:lt1>
      <a:dk2>
        <a:srgbClr val="440099"/>
      </a:dk2>
      <a:lt2>
        <a:srgbClr val="E7E6E6"/>
      </a:lt2>
      <a:accent1>
        <a:srgbClr val="C2E9F1"/>
      </a:accent1>
      <a:accent2>
        <a:srgbClr val="440099"/>
      </a:accent2>
      <a:accent3>
        <a:srgbClr val="F2F2F2"/>
      </a:accent3>
      <a:accent4>
        <a:srgbClr val="FF6371"/>
      </a:accent4>
      <a:accent5>
        <a:srgbClr val="00598F"/>
      </a:accent5>
      <a:accent6>
        <a:srgbClr val="9ADBE8"/>
      </a:accent6>
      <a:hlink>
        <a:srgbClr val="954F72"/>
      </a:hlink>
      <a:folHlink>
        <a:srgbClr val="22776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OH" id="{72995B0B-4390-443B-8AA8-732A0D2024CB}" vid="{B6FBF53F-12D1-43FF-BC03-A8D3840FD6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FOH</Template>
  <TotalTime>68</TotalTime>
  <Words>559</Words>
  <Application>Microsoft Office PowerPoint</Application>
  <PresentationFormat>Widescreen</PresentationFormat>
  <Paragraphs>53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Source Sans Pro</vt:lpstr>
      <vt:lpstr>FOH</vt:lpstr>
      <vt:lpstr>equipment grant applications and purchases</vt:lpstr>
      <vt:lpstr>Who am I - a Senior Experimental Officer (SEO) </vt:lpstr>
      <vt:lpstr>Why we (technicians) should be leading on equipment applications</vt:lpstr>
      <vt:lpstr>Top tips from my experience</vt:lpstr>
      <vt:lpstr>Key things a technician brings to the application</vt:lpstr>
      <vt:lpstr>How to be successful</vt:lpstr>
      <vt:lpstr>Thanks for your attention. I hope that was helpful.  Happy to answer any queries now or later, just contact me.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equipment grant applications and purchases</dc:title>
  <dc:creator>Adrian Higginbottom</dc:creator>
  <cp:lastModifiedBy>Adrian Higginbottom</cp:lastModifiedBy>
  <cp:revision>4</cp:revision>
  <dcterms:created xsi:type="dcterms:W3CDTF">2023-10-05T10:53:58Z</dcterms:created>
  <dcterms:modified xsi:type="dcterms:W3CDTF">2023-10-12T13:22:16Z</dcterms:modified>
</cp:coreProperties>
</file>