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4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5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6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7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99" r:id="rId1"/>
    <p:sldMasterId id="2147483800" r:id="rId2"/>
    <p:sldMasterId id="2147483801" r:id="rId3"/>
    <p:sldMasterId id="2147483802" r:id="rId4"/>
    <p:sldMasterId id="2147483803" r:id="rId5"/>
    <p:sldMasterId id="2147483804" r:id="rId6"/>
    <p:sldMasterId id="2147483805" r:id="rId7"/>
    <p:sldMasterId id="2147483806" r:id="rId8"/>
  </p:sldMasterIdLst>
  <p:notesMasterIdLst>
    <p:notesMasterId r:id="rId34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g36128b3eb29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6" name="Google Shape;1326;g36128b3eb29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g36128b3eb29_0_1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7" name="Google Shape;1397;g36128b3eb29_0_1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36128b3eb29_0_1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5" name="Google Shape;1405;g36128b3eb29_0_1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g36128b3eb29_0_1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3" name="Google Shape;1413;g36128b3eb29_0_1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36128b3eb29_0_2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g36128b3eb29_0_2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g36128b3eb29_0_2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9" name="Google Shape;1439;g36128b3eb29_0_2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g36128b3eb29_0_2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7" name="Google Shape;1447;g36128b3eb29_0_2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g36128b3eb29_0_2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5" name="Google Shape;1455;g36128b3eb29_0_2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g36128b3eb29_0_2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3" name="Google Shape;1463;g36128b3eb29_0_2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g36128b3eb29_0_2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2" name="Google Shape;1472;g36128b3eb29_0_2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g36128b3eb29_0_2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1" name="Google Shape;1481;g36128b3eb29_0_2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g36128b3eb29_0_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1" name="Google Shape;1331;g36128b3eb29_0_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g36128b3eb29_0_2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0" name="Google Shape;1490;g36128b3eb29_0_2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g36128b3eb29_0_2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9" name="Google Shape;1499;g36128b3eb29_0_2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g36128b3eb29_0_35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7" name="Google Shape;1507;g36128b3eb29_0_35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36128b3eb29_0_3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2" name="Google Shape;1522;g36128b3eb29_0_3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g36128b3eb29_0_1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0" name="Google Shape;1530;g36128b3eb29_0_15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g36128b3eb29_0_29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9" name="Google Shape;1539;g36128b3eb29_0_29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g36128b3eb29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9" name="Google Shape;1339;g36128b3eb29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g36128b3eb29_0_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7" name="Google Shape;1347;g36128b3eb29_0_8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g36128b3eb29_0_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5" name="Google Shape;1355;g36128b3eb29_0_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g36128b3eb29_0_1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3" name="Google Shape;1363;g36128b3eb29_0_1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g36128b3eb29_0_1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2" name="Google Shape;1372;g36128b3eb29_0_1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g36128b3eb29_0_1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1" name="Google Shape;1381;g36128b3eb29_0_1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g36128b3eb29_0_1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9" name="Google Shape;1389;g36128b3eb29_0_1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3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5.png"/></Relationships>
</file>

<file path=ppt/slideLayouts/_rels/slideLayout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6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Layouts/_rels/slideLayout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6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Layouts/_rels/slideLayout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6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6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3.png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5.png"/></Relationships>
</file>

<file path=ppt/slideLayouts/_rels/slideLayout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6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Layouts/_rels/slideLayout1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6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Layouts/_rels/slideLayout1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6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Layouts/_rels/slideLayout1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6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6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6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6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6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6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6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6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6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png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6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6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6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6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6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Layouts/_rels/slideLayout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6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Layouts/_rels/slideLayout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6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Layouts/_rels/slideLayout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6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hape 3">
  <p:cSld name="TITLE_1_1_1_1">
    <p:bg>
      <p:bgPr>
        <a:solidFill>
          <a:srgbClr val="F8F8F9"/>
        </a:solidFill>
        <a:effectLst/>
      </p:bgPr>
    </p:bg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105"/>
          <p:cNvSpPr/>
          <p:nvPr/>
        </p:nvSpPr>
        <p:spPr>
          <a:xfrm flipH="1">
            <a:off x="6096000" y="0"/>
            <a:ext cx="10095600" cy="6858000"/>
          </a:xfrm>
          <a:prstGeom prst="homePlate">
            <a:avLst>
              <a:gd name="adj" fmla="val 25006"/>
            </a:avLst>
          </a:prstGeom>
          <a:solidFill>
            <a:srgbClr val="FF9664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31E29"/>
              </a:buClr>
              <a:buSzPts val="700"/>
              <a:buFont typeface="Arial"/>
              <a:buNone/>
            </a:pPr>
            <a:endParaRPr sz="600">
              <a:solidFill>
                <a:srgbClr val="FFFFFF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E46962"/>
          </p15:clr>
        </p15:guide>
        <p15:guide id="2" pos="3840">
          <p15:clr>
            <a:srgbClr val="E46962"/>
          </p15:clr>
        </p15:guide>
        <p15:guide id="3" pos="189">
          <p15:clr>
            <a:srgbClr val="E46962"/>
          </p15:clr>
        </p15:guide>
        <p15:guide id="4" pos="378">
          <p15:clr>
            <a:srgbClr val="E46962"/>
          </p15:clr>
        </p15:guide>
        <p15:guide id="5" pos="2109">
          <p15:clr>
            <a:srgbClr val="E46962"/>
          </p15:clr>
        </p15:guide>
        <p15:guide id="6" pos="7491">
          <p15:clr>
            <a:srgbClr val="E46962"/>
          </p15:clr>
        </p15:guide>
        <p15:guide id="7" pos="7302">
          <p15:clr>
            <a:srgbClr val="E46962"/>
          </p15:clr>
        </p15:guide>
        <p15:guide id="8" pos="5571">
          <p15:clr>
            <a:srgbClr val="E46962"/>
          </p15:clr>
        </p15:guide>
        <p15:guide id="9" orient="horz" pos="189">
          <p15:clr>
            <a:srgbClr val="E46962"/>
          </p15:clr>
        </p15:guide>
        <p15:guide id="10" orient="horz" pos="378">
          <p15:clr>
            <a:srgbClr val="E46962"/>
          </p15:clr>
        </p15:guide>
        <p15:guide id="11" orient="horz" pos="4131">
          <p15:clr>
            <a:srgbClr val="E46962"/>
          </p15:clr>
        </p15:guide>
        <p15:guide id="12" orient="horz" pos="3942">
          <p15:clr>
            <a:srgbClr val="E46962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hape 4">
  <p:cSld name="TITLE_1_1_1_1_1">
    <p:bg>
      <p:bgPr>
        <a:solidFill>
          <a:srgbClr val="F8F8F9"/>
        </a:solidFill>
        <a:effectLst/>
      </p:bgPr>
    </p:bg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106"/>
          <p:cNvSpPr/>
          <p:nvPr/>
        </p:nvSpPr>
        <p:spPr>
          <a:xfrm>
            <a:off x="6096000" y="0"/>
            <a:ext cx="6096000" cy="6858000"/>
          </a:xfrm>
          <a:prstGeom prst="snip2DiagRect">
            <a:avLst>
              <a:gd name="adj1" fmla="val 0"/>
              <a:gd name="adj2" fmla="val 9625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60950" tIns="0" rIns="6095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31E29"/>
              </a:buClr>
              <a:buSzPts val="700"/>
              <a:buFont typeface="Arial"/>
              <a:buNone/>
            </a:pPr>
            <a:endParaRPr sz="1000">
              <a:solidFill>
                <a:srgbClr val="24125E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E46962"/>
          </p15:clr>
        </p15:guide>
        <p15:guide id="2" pos="3840">
          <p15:clr>
            <a:srgbClr val="E46962"/>
          </p15:clr>
        </p15:guide>
        <p15:guide id="3" pos="189">
          <p15:clr>
            <a:srgbClr val="E46962"/>
          </p15:clr>
        </p15:guide>
        <p15:guide id="4" pos="378">
          <p15:clr>
            <a:srgbClr val="E46962"/>
          </p15:clr>
        </p15:guide>
        <p15:guide id="5" pos="2109">
          <p15:clr>
            <a:srgbClr val="E46962"/>
          </p15:clr>
        </p15:guide>
        <p15:guide id="6" pos="7491">
          <p15:clr>
            <a:srgbClr val="E46962"/>
          </p15:clr>
        </p15:guide>
        <p15:guide id="7" pos="7302">
          <p15:clr>
            <a:srgbClr val="E46962"/>
          </p15:clr>
        </p15:guide>
        <p15:guide id="8" pos="5571">
          <p15:clr>
            <a:srgbClr val="E46962"/>
          </p15:clr>
        </p15:guide>
        <p15:guide id="9" orient="horz" pos="189">
          <p15:clr>
            <a:srgbClr val="E46962"/>
          </p15:clr>
        </p15:guide>
        <p15:guide id="10" orient="horz" pos="378">
          <p15:clr>
            <a:srgbClr val="E46962"/>
          </p15:clr>
        </p15:guide>
        <p15:guide id="11" orient="horz" pos="4131">
          <p15:clr>
            <a:srgbClr val="E46962"/>
          </p15:clr>
        </p15:guide>
        <p15:guide id="12" orient="horz" pos="3942">
          <p15:clr>
            <a:srgbClr val="E46962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els 1">
  <p:cSld name="CUSTOM_1">
    <p:bg>
      <p:bgPr>
        <a:solidFill>
          <a:srgbClr val="F8F8F9"/>
        </a:solidFill>
        <a:effectLst/>
      </p:bgPr>
    </p:bg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107"/>
          <p:cNvSpPr/>
          <p:nvPr/>
        </p:nvSpPr>
        <p:spPr>
          <a:xfrm>
            <a:off x="8844000" y="3429000"/>
            <a:ext cx="2748000" cy="2829000"/>
          </a:xfrm>
          <a:prstGeom prst="rect">
            <a:avLst/>
          </a:prstGeom>
          <a:solidFill>
            <a:srgbClr val="005750"/>
          </a:solidFill>
          <a:ln>
            <a:noFill/>
          </a:ln>
        </p:spPr>
        <p:txBody>
          <a:bodyPr spcFirstLastPara="1" wrap="square" lIns="60950" tIns="0" rIns="6095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896" name="Google Shape;896;p107"/>
          <p:cNvGrpSpPr/>
          <p:nvPr/>
        </p:nvGrpSpPr>
        <p:grpSpPr>
          <a:xfrm>
            <a:off x="6096030" y="3429171"/>
            <a:ext cx="2928146" cy="2829141"/>
            <a:chOff x="900000" y="5143500"/>
            <a:chExt cx="4392000" cy="4243500"/>
          </a:xfrm>
        </p:grpSpPr>
        <p:sp>
          <p:nvSpPr>
            <p:cNvPr id="897" name="Google Shape;897;p107"/>
            <p:cNvSpPr/>
            <p:nvPr/>
          </p:nvSpPr>
          <p:spPr>
            <a:xfrm rot="5400000">
              <a:off x="4878000" y="7121250"/>
              <a:ext cx="540000" cy="288000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898" name="Google Shape;898;p107"/>
            <p:cNvSpPr/>
            <p:nvPr/>
          </p:nvSpPr>
          <p:spPr>
            <a:xfrm>
              <a:off x="900000" y="5143500"/>
              <a:ext cx="4122000" cy="424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0950" tIns="0" rIns="60950" bIns="0" anchor="ctr" anchorCtr="0">
              <a:no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899" name="Google Shape;899;p107"/>
          <p:cNvGrpSpPr/>
          <p:nvPr/>
        </p:nvGrpSpPr>
        <p:grpSpPr>
          <a:xfrm>
            <a:off x="3348030" y="3429171"/>
            <a:ext cx="2928146" cy="2829141"/>
            <a:chOff x="900000" y="5143500"/>
            <a:chExt cx="4392000" cy="4243500"/>
          </a:xfrm>
        </p:grpSpPr>
        <p:sp>
          <p:nvSpPr>
            <p:cNvPr id="900" name="Google Shape;900;p107"/>
            <p:cNvSpPr/>
            <p:nvPr/>
          </p:nvSpPr>
          <p:spPr>
            <a:xfrm rot="5400000">
              <a:off x="4878000" y="7121250"/>
              <a:ext cx="540000" cy="28800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901" name="Google Shape;901;p107"/>
            <p:cNvSpPr/>
            <p:nvPr/>
          </p:nvSpPr>
          <p:spPr>
            <a:xfrm>
              <a:off x="900000" y="5143500"/>
              <a:ext cx="4122000" cy="42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0950" tIns="0" rIns="60950" bIns="0" anchor="ctr" anchorCtr="0">
              <a:no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902" name="Google Shape;902;p107"/>
          <p:cNvGrpSpPr/>
          <p:nvPr/>
        </p:nvGrpSpPr>
        <p:grpSpPr>
          <a:xfrm>
            <a:off x="600030" y="3429171"/>
            <a:ext cx="2928146" cy="2829141"/>
            <a:chOff x="900000" y="5143500"/>
            <a:chExt cx="4392000" cy="4243500"/>
          </a:xfrm>
        </p:grpSpPr>
        <p:sp>
          <p:nvSpPr>
            <p:cNvPr id="903" name="Google Shape;903;p107"/>
            <p:cNvSpPr/>
            <p:nvPr/>
          </p:nvSpPr>
          <p:spPr>
            <a:xfrm rot="5400000">
              <a:off x="4878000" y="7121250"/>
              <a:ext cx="540000" cy="288000"/>
            </a:xfrm>
            <a:prstGeom prst="triangle">
              <a:avLst>
                <a:gd name="adj" fmla="val 50000"/>
              </a:avLst>
            </a:prstGeom>
            <a:solidFill>
              <a:srgbClr val="005A8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904" name="Google Shape;904;p107"/>
            <p:cNvSpPr/>
            <p:nvPr/>
          </p:nvSpPr>
          <p:spPr>
            <a:xfrm>
              <a:off x="900000" y="5143500"/>
              <a:ext cx="4122000" cy="4243500"/>
            </a:xfrm>
            <a:prstGeom prst="rect">
              <a:avLst/>
            </a:prstGeom>
            <a:solidFill>
              <a:srgbClr val="005A8F"/>
            </a:solidFill>
            <a:ln>
              <a:noFill/>
            </a:ln>
          </p:spPr>
          <p:txBody>
            <a:bodyPr spcFirstLastPara="1" wrap="square" lIns="60950" tIns="0" rIns="60950" bIns="0" anchor="ctr" anchorCtr="0">
              <a:no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els 2">
  <p:cSld name="CUSTOM_2">
    <p:bg>
      <p:bgPr>
        <a:solidFill>
          <a:srgbClr val="F8F8F9"/>
        </a:solidFill>
        <a:effectLst/>
      </p:bgPr>
    </p:bg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108"/>
          <p:cNvSpPr/>
          <p:nvPr/>
        </p:nvSpPr>
        <p:spPr>
          <a:xfrm>
            <a:off x="8844000" y="3429000"/>
            <a:ext cx="2748000" cy="2829000"/>
          </a:xfrm>
          <a:prstGeom prst="rect">
            <a:avLst/>
          </a:prstGeom>
          <a:solidFill>
            <a:srgbClr val="A1DED2"/>
          </a:solidFill>
          <a:ln>
            <a:noFill/>
          </a:ln>
        </p:spPr>
        <p:txBody>
          <a:bodyPr spcFirstLastPara="1" wrap="square" lIns="60950" tIns="0" rIns="6095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907" name="Google Shape;907;p108"/>
          <p:cNvGrpSpPr/>
          <p:nvPr/>
        </p:nvGrpSpPr>
        <p:grpSpPr>
          <a:xfrm>
            <a:off x="6096030" y="3429171"/>
            <a:ext cx="2928146" cy="2829141"/>
            <a:chOff x="900000" y="5143500"/>
            <a:chExt cx="4392000" cy="4243500"/>
          </a:xfrm>
        </p:grpSpPr>
        <p:sp>
          <p:nvSpPr>
            <p:cNvPr id="908" name="Google Shape;908;p108"/>
            <p:cNvSpPr/>
            <p:nvPr/>
          </p:nvSpPr>
          <p:spPr>
            <a:xfrm rot="5400000">
              <a:off x="4878000" y="7121250"/>
              <a:ext cx="540000" cy="288000"/>
            </a:xfrm>
            <a:prstGeom prst="triangle">
              <a:avLst>
                <a:gd name="adj" fmla="val 50000"/>
              </a:avLst>
            </a:prstGeom>
            <a:solidFill>
              <a:srgbClr val="C6BB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909" name="Google Shape;909;p108"/>
            <p:cNvSpPr/>
            <p:nvPr/>
          </p:nvSpPr>
          <p:spPr>
            <a:xfrm>
              <a:off x="900000" y="5143500"/>
              <a:ext cx="4122000" cy="4243500"/>
            </a:xfrm>
            <a:prstGeom prst="rect">
              <a:avLst/>
            </a:prstGeom>
            <a:solidFill>
              <a:srgbClr val="C6BBFF"/>
            </a:solidFill>
            <a:ln>
              <a:noFill/>
            </a:ln>
          </p:spPr>
          <p:txBody>
            <a:bodyPr spcFirstLastPara="1" wrap="square" lIns="60950" tIns="0" rIns="60950" bIns="0" anchor="ctr" anchorCtr="0">
              <a:no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910" name="Google Shape;910;p108"/>
          <p:cNvGrpSpPr/>
          <p:nvPr/>
        </p:nvGrpSpPr>
        <p:grpSpPr>
          <a:xfrm>
            <a:off x="3348030" y="3429171"/>
            <a:ext cx="2928146" cy="2829141"/>
            <a:chOff x="900000" y="5143500"/>
            <a:chExt cx="4392000" cy="4243500"/>
          </a:xfrm>
        </p:grpSpPr>
        <p:sp>
          <p:nvSpPr>
            <p:cNvPr id="911" name="Google Shape;911;p108"/>
            <p:cNvSpPr/>
            <p:nvPr/>
          </p:nvSpPr>
          <p:spPr>
            <a:xfrm rot="5400000">
              <a:off x="4878000" y="7121250"/>
              <a:ext cx="540000" cy="288000"/>
            </a:xfrm>
            <a:prstGeom prst="triangle">
              <a:avLst>
                <a:gd name="adj" fmla="val 50000"/>
              </a:avLst>
            </a:prstGeom>
            <a:solidFill>
              <a:srgbClr val="FF966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912" name="Google Shape;912;p108"/>
            <p:cNvSpPr/>
            <p:nvPr/>
          </p:nvSpPr>
          <p:spPr>
            <a:xfrm>
              <a:off x="900000" y="5143500"/>
              <a:ext cx="4122000" cy="4243500"/>
            </a:xfrm>
            <a:prstGeom prst="rect">
              <a:avLst/>
            </a:prstGeom>
            <a:solidFill>
              <a:srgbClr val="FF9664"/>
            </a:solidFill>
            <a:ln>
              <a:noFill/>
            </a:ln>
          </p:spPr>
          <p:txBody>
            <a:bodyPr spcFirstLastPara="1" wrap="square" lIns="60950" tIns="0" rIns="60950" bIns="0" anchor="ctr" anchorCtr="0">
              <a:no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913" name="Google Shape;913;p108"/>
          <p:cNvGrpSpPr/>
          <p:nvPr/>
        </p:nvGrpSpPr>
        <p:grpSpPr>
          <a:xfrm>
            <a:off x="600030" y="3429171"/>
            <a:ext cx="2928146" cy="2829141"/>
            <a:chOff x="900000" y="5143500"/>
            <a:chExt cx="4392000" cy="4243500"/>
          </a:xfrm>
        </p:grpSpPr>
        <p:sp>
          <p:nvSpPr>
            <p:cNvPr id="914" name="Google Shape;914;p108"/>
            <p:cNvSpPr/>
            <p:nvPr/>
          </p:nvSpPr>
          <p:spPr>
            <a:xfrm rot="5400000">
              <a:off x="4878000" y="7121250"/>
              <a:ext cx="540000" cy="288000"/>
            </a:xfrm>
            <a:prstGeom prst="triangle">
              <a:avLst>
                <a:gd name="adj" fmla="val 50000"/>
              </a:avLst>
            </a:prstGeom>
            <a:solidFill>
              <a:srgbClr val="9ADBE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915" name="Google Shape;915;p108"/>
            <p:cNvSpPr/>
            <p:nvPr/>
          </p:nvSpPr>
          <p:spPr>
            <a:xfrm>
              <a:off x="900000" y="5143500"/>
              <a:ext cx="4122000" cy="4243500"/>
            </a:xfrm>
            <a:prstGeom prst="rect">
              <a:avLst/>
            </a:prstGeom>
            <a:solidFill>
              <a:srgbClr val="9ADBE8"/>
            </a:solidFill>
            <a:ln>
              <a:noFill/>
            </a:ln>
          </p:spPr>
          <p:txBody>
            <a:bodyPr spcFirstLastPara="1" wrap="square" lIns="60950" tIns="0" rIns="60950" bIns="0" anchor="ctr" anchorCtr="0">
              <a:no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TITLE_1">
    <p:bg>
      <p:bgPr>
        <a:solidFill>
          <a:srgbClr val="F3F3F3"/>
        </a:solidFill>
        <a:effectLst/>
      </p:bgPr>
    </p:bg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E46962"/>
          </p15:clr>
        </p15:guide>
        <p15:guide id="2" pos="3840">
          <p15:clr>
            <a:srgbClr val="E46962"/>
          </p15:clr>
        </p15:guide>
        <p15:guide id="3" pos="189">
          <p15:clr>
            <a:srgbClr val="E46962"/>
          </p15:clr>
        </p15:guide>
        <p15:guide id="4" pos="378">
          <p15:clr>
            <a:srgbClr val="E46962"/>
          </p15:clr>
        </p15:guide>
        <p15:guide id="5" pos="2109">
          <p15:clr>
            <a:srgbClr val="E46962"/>
          </p15:clr>
        </p15:guide>
        <p15:guide id="6" pos="7491">
          <p15:clr>
            <a:srgbClr val="E46962"/>
          </p15:clr>
        </p15:guide>
        <p15:guide id="7" pos="7302">
          <p15:clr>
            <a:srgbClr val="E46962"/>
          </p15:clr>
        </p15:guide>
        <p15:guide id="8" pos="5571">
          <p15:clr>
            <a:srgbClr val="E46962"/>
          </p15:clr>
        </p15:guide>
        <p15:guide id="9" orient="horz" pos="189">
          <p15:clr>
            <a:srgbClr val="E46962"/>
          </p15:clr>
        </p15:guide>
        <p15:guide id="10" orient="horz" pos="378">
          <p15:clr>
            <a:srgbClr val="E46962"/>
          </p15:clr>
        </p15:guide>
        <p15:guide id="11" orient="horz" pos="4131">
          <p15:clr>
            <a:srgbClr val="E46962"/>
          </p15:clr>
        </p15:guide>
        <p15:guide id="12" orient="horz" pos="3942">
          <p15:clr>
            <a:srgbClr val="E46962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ssion Beginning">
  <p:cSld name="TITLE_1_3">
    <p:bg>
      <p:bgPr>
        <a:solidFill>
          <a:srgbClr val="F3F3F3"/>
        </a:solidFill>
        <a:effectLst/>
      </p:bgPr>
    </p:bg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111"/>
          <p:cNvSpPr txBox="1"/>
          <p:nvPr/>
        </p:nvSpPr>
        <p:spPr>
          <a:xfrm>
            <a:off x="600000" y="5068800"/>
            <a:ext cx="10992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2000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Thank you.</a:t>
            </a:r>
            <a:endParaRPr sz="23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23" name="Google Shape;923;p111"/>
          <p:cNvSpPr txBox="1"/>
          <p:nvPr/>
        </p:nvSpPr>
        <p:spPr>
          <a:xfrm>
            <a:off x="600000" y="2160000"/>
            <a:ext cx="109920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THIS SESSION WILL BEGIN SHORTLY. PLEASE TURN YOUR CAMERAS AND MICROPHONES OFF.</a:t>
            </a:r>
            <a:endParaRPr sz="5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924" name="Google Shape;924;p1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0000" y="600000"/>
            <a:ext cx="3164869" cy="9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E46962"/>
          </p15:clr>
        </p15:guide>
        <p15:guide id="2" pos="3840">
          <p15:clr>
            <a:srgbClr val="E46962"/>
          </p15:clr>
        </p15:guide>
        <p15:guide id="3" pos="189">
          <p15:clr>
            <a:srgbClr val="E46962"/>
          </p15:clr>
        </p15:guide>
        <p15:guide id="4" pos="378">
          <p15:clr>
            <a:srgbClr val="E46962"/>
          </p15:clr>
        </p15:guide>
        <p15:guide id="5" pos="2109">
          <p15:clr>
            <a:srgbClr val="E46962"/>
          </p15:clr>
        </p15:guide>
        <p15:guide id="6" pos="7491">
          <p15:clr>
            <a:srgbClr val="E46962"/>
          </p15:clr>
        </p15:guide>
        <p15:guide id="7" pos="7302">
          <p15:clr>
            <a:srgbClr val="E46962"/>
          </p15:clr>
        </p15:guide>
        <p15:guide id="8" pos="5571">
          <p15:clr>
            <a:srgbClr val="E46962"/>
          </p15:clr>
        </p15:guide>
        <p15:guide id="9" orient="horz" pos="189">
          <p15:clr>
            <a:srgbClr val="E46962"/>
          </p15:clr>
        </p15:guide>
        <p15:guide id="10" orient="horz" pos="378">
          <p15:clr>
            <a:srgbClr val="E46962"/>
          </p15:clr>
        </p15:guide>
        <p15:guide id="11" orient="horz" pos="4131">
          <p15:clr>
            <a:srgbClr val="E46962"/>
          </p15:clr>
        </p15:guide>
        <p15:guide id="12" orient="horz" pos="3942">
          <p15:clr>
            <a:srgbClr val="E46962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s 1">
  <p:cSld name="TITLE_1_2">
    <p:bg>
      <p:bgPr>
        <a:solidFill>
          <a:srgbClr val="F3F3F3"/>
        </a:solidFill>
        <a:effectLst/>
      </p:bgPr>
    </p:bg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112"/>
          <p:cNvSpPr/>
          <p:nvPr/>
        </p:nvSpPr>
        <p:spPr>
          <a:xfrm>
            <a:off x="600000" y="600000"/>
            <a:ext cx="2656800" cy="1804800"/>
          </a:xfrm>
          <a:prstGeom prst="homePlate">
            <a:avLst>
              <a:gd name="adj" fmla="val 25006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60950" tIns="0" rIns="6095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31E29"/>
              </a:buClr>
              <a:buSzPts val="700"/>
              <a:buFont typeface="Arial"/>
              <a:buNone/>
            </a:pPr>
            <a:r>
              <a:rPr lang="en-GB"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UNIVERSITY</a:t>
            </a:r>
            <a:br>
              <a:rPr lang="en-GB"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 THE YEAR</a:t>
            </a:r>
            <a:endParaRPr sz="23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WhatUni Student Choice Awards 2024</a:t>
            </a:r>
            <a:endParaRPr sz="600">
              <a:solidFill>
                <a:srgbClr val="FFFFFF"/>
              </a:solidFill>
            </a:endParaRPr>
          </a:p>
        </p:txBody>
      </p:sp>
      <p:sp>
        <p:nvSpPr>
          <p:cNvPr id="927" name="Google Shape;927;p112"/>
          <p:cNvSpPr/>
          <p:nvPr/>
        </p:nvSpPr>
        <p:spPr>
          <a:xfrm>
            <a:off x="600000" y="600100"/>
            <a:ext cx="2656800" cy="1804800"/>
          </a:xfrm>
          <a:prstGeom prst="homePlate">
            <a:avLst>
              <a:gd name="adj" fmla="val 25006"/>
            </a:avLst>
          </a:prstGeom>
          <a:solidFill>
            <a:srgbClr val="FF9664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31E29"/>
              </a:buClr>
              <a:buSzPts val="700"/>
              <a:buFont typeface="Arial"/>
              <a:buNone/>
            </a:pPr>
            <a:r>
              <a:rPr lang="en-GB" sz="23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NUMBER 1</a:t>
            </a:r>
            <a:br>
              <a:rPr lang="en-GB" sz="23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23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STUDENTS’ UNION</a:t>
            </a:r>
            <a:endParaRPr sz="23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WhatUni Student Choice Awards</a:t>
            </a:r>
            <a:br>
              <a:rPr lang="en-GB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2017-2024</a:t>
            </a:r>
            <a:endParaRPr sz="600">
              <a:solidFill>
                <a:schemeClr val="dk1"/>
              </a:solidFill>
            </a:endParaRPr>
          </a:p>
        </p:txBody>
      </p:sp>
      <p:grpSp>
        <p:nvGrpSpPr>
          <p:cNvPr id="928" name="Google Shape;928;p112"/>
          <p:cNvGrpSpPr/>
          <p:nvPr/>
        </p:nvGrpSpPr>
        <p:grpSpPr>
          <a:xfrm>
            <a:off x="6158586" y="4453319"/>
            <a:ext cx="2656879" cy="1804852"/>
            <a:chOff x="5112000" y="3819601"/>
            <a:chExt cx="3914082" cy="2649518"/>
          </a:xfrm>
        </p:grpSpPr>
        <p:sp>
          <p:nvSpPr>
            <p:cNvPr id="929" name="Google Shape;929;p112"/>
            <p:cNvSpPr/>
            <p:nvPr/>
          </p:nvSpPr>
          <p:spPr>
            <a:xfrm>
              <a:off x="5112000" y="3819601"/>
              <a:ext cx="3914082" cy="1332018"/>
            </a:xfrm>
            <a:prstGeom prst="flowChartTerminator">
              <a:avLst/>
            </a:prstGeom>
            <a:solidFill>
              <a:srgbClr val="005750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930" name="Google Shape;930;p112"/>
            <p:cNvSpPr/>
            <p:nvPr/>
          </p:nvSpPr>
          <p:spPr>
            <a:xfrm>
              <a:off x="5112000" y="5137101"/>
              <a:ext cx="3914082" cy="1332018"/>
            </a:xfrm>
            <a:prstGeom prst="flowChartTerminator">
              <a:avLst/>
            </a:prstGeom>
            <a:solidFill>
              <a:srgbClr val="005750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</p:grpSp>
      <p:sp>
        <p:nvSpPr>
          <p:cNvPr id="931" name="Google Shape;931;p112"/>
          <p:cNvSpPr txBox="1"/>
          <p:nvPr/>
        </p:nvSpPr>
        <p:spPr>
          <a:xfrm>
            <a:off x="6288000" y="4572000"/>
            <a:ext cx="2407200" cy="15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000" tIns="0" rIns="6000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GREENEST</a:t>
            </a:r>
            <a:br>
              <a:rPr lang="en-GB"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CITY IN</a:t>
            </a:r>
            <a:br>
              <a:rPr lang="en-GB"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UK</a:t>
            </a:r>
            <a:endParaRPr sz="23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NatWest’s Green Cities Report</a:t>
            </a:r>
            <a:br>
              <a:rPr lang="en-GB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2021</a:t>
            </a:r>
            <a:endParaRPr sz="10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932" name="Google Shape;932;p112"/>
          <p:cNvGrpSpPr/>
          <p:nvPr/>
        </p:nvGrpSpPr>
        <p:grpSpPr>
          <a:xfrm>
            <a:off x="8935508" y="4453233"/>
            <a:ext cx="2656933" cy="1805057"/>
            <a:chOff x="9234000" y="990075"/>
            <a:chExt cx="3985200" cy="2707450"/>
          </a:xfrm>
        </p:grpSpPr>
        <p:sp>
          <p:nvSpPr>
            <p:cNvPr id="933" name="Google Shape;933;p112"/>
            <p:cNvSpPr/>
            <p:nvPr/>
          </p:nvSpPr>
          <p:spPr>
            <a:xfrm rot="10800000">
              <a:off x="10935000" y="3409525"/>
              <a:ext cx="540000" cy="288000"/>
            </a:xfrm>
            <a:prstGeom prst="triangle">
              <a:avLst>
                <a:gd name="adj" fmla="val 50000"/>
              </a:avLst>
            </a:prstGeom>
            <a:solidFill>
              <a:srgbClr val="005A8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934" name="Google Shape;934;p112"/>
            <p:cNvSpPr/>
            <p:nvPr/>
          </p:nvSpPr>
          <p:spPr>
            <a:xfrm>
              <a:off x="9234000" y="990075"/>
              <a:ext cx="3985200" cy="2437500"/>
            </a:xfrm>
            <a:prstGeom prst="rect">
              <a:avLst/>
            </a:prstGeom>
            <a:solidFill>
              <a:srgbClr val="005A8F"/>
            </a:solidFill>
            <a:ln>
              <a:noFill/>
            </a:ln>
          </p:spPr>
          <p:txBody>
            <a:bodyPr spcFirstLastPara="1" wrap="square" lIns="60950" tIns="0" rIns="60950" bIns="0" anchor="ctr" anchorCtr="0">
              <a:no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1E29"/>
                </a:buClr>
                <a:buSzPts val="700"/>
                <a:buFont typeface="Arial"/>
                <a:buNone/>
              </a:pPr>
              <a:r>
                <a:rPr lang="en-GB" sz="2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AFFORDABLE</a:t>
              </a:r>
              <a:br>
                <a:rPr lang="en-GB" sz="2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lang="en-GB" sz="2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CITY</a:t>
              </a:r>
              <a:endParaRPr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131E29"/>
                </a:buClr>
                <a:buSzPts val="700"/>
                <a:buFont typeface="Arial"/>
                <a:buNone/>
              </a:pPr>
              <a:r>
                <a:rPr lang="en-GB" sz="10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6th in the RBS Student Living</a:t>
              </a:r>
              <a:br>
                <a:rPr lang="en-GB" sz="10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lang="en-GB" sz="10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Index 2024</a:t>
              </a:r>
              <a:endParaRPr sz="600">
                <a:solidFill>
                  <a:srgbClr val="FFFFFF"/>
                </a:solidFill>
              </a:endParaRPr>
            </a:p>
          </p:txBody>
        </p:sp>
      </p:grpSp>
      <p:sp>
        <p:nvSpPr>
          <p:cNvPr id="935" name="Google Shape;935;p112"/>
          <p:cNvSpPr/>
          <p:nvPr/>
        </p:nvSpPr>
        <p:spPr>
          <a:xfrm>
            <a:off x="8935217" y="600000"/>
            <a:ext cx="480000" cy="240000"/>
          </a:xfrm>
          <a:prstGeom prst="rect">
            <a:avLst/>
          </a:prstGeom>
          <a:solidFill>
            <a:srgbClr val="DAA8E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936" name="Google Shape;936;p112"/>
          <p:cNvSpPr/>
          <p:nvPr/>
        </p:nvSpPr>
        <p:spPr>
          <a:xfrm>
            <a:off x="8935217" y="600000"/>
            <a:ext cx="240000" cy="1805100"/>
          </a:xfrm>
          <a:prstGeom prst="rect">
            <a:avLst/>
          </a:prstGeom>
          <a:solidFill>
            <a:srgbClr val="DAA8E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937" name="Google Shape;937;p112"/>
          <p:cNvSpPr/>
          <p:nvPr/>
        </p:nvSpPr>
        <p:spPr>
          <a:xfrm>
            <a:off x="8935217" y="2164800"/>
            <a:ext cx="480000" cy="240000"/>
          </a:xfrm>
          <a:prstGeom prst="rect">
            <a:avLst/>
          </a:prstGeom>
          <a:solidFill>
            <a:srgbClr val="DAA8E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938" name="Google Shape;938;p112"/>
          <p:cNvSpPr txBox="1"/>
          <p:nvPr/>
        </p:nvSpPr>
        <p:spPr>
          <a:xfrm>
            <a:off x="9175217" y="840000"/>
            <a:ext cx="21768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000" tIns="0" rIns="6000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2413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TOP 20 UNIVERSITY</a:t>
            </a:r>
            <a:endParaRPr sz="2300">
              <a:solidFill>
                <a:srgbClr val="24135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2413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Guardian University</a:t>
            </a:r>
            <a:br>
              <a:rPr lang="en-GB" sz="1000">
                <a:solidFill>
                  <a:srgbClr val="2413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000">
                <a:solidFill>
                  <a:srgbClr val="2413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Guide 2025</a:t>
            </a:r>
            <a:endParaRPr sz="1000">
              <a:solidFill>
                <a:srgbClr val="24135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39" name="Google Shape;939;p112"/>
          <p:cNvSpPr/>
          <p:nvPr/>
        </p:nvSpPr>
        <p:spPr>
          <a:xfrm flipH="1">
            <a:off x="11112000" y="600000"/>
            <a:ext cx="480000" cy="240000"/>
          </a:xfrm>
          <a:prstGeom prst="rect">
            <a:avLst/>
          </a:prstGeom>
          <a:solidFill>
            <a:srgbClr val="DAA8E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940" name="Google Shape;940;p112"/>
          <p:cNvSpPr/>
          <p:nvPr/>
        </p:nvSpPr>
        <p:spPr>
          <a:xfrm flipH="1">
            <a:off x="11352000" y="600000"/>
            <a:ext cx="240000" cy="1805100"/>
          </a:xfrm>
          <a:prstGeom prst="rect">
            <a:avLst/>
          </a:prstGeom>
          <a:solidFill>
            <a:srgbClr val="DAA8E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941" name="Google Shape;941;p112"/>
          <p:cNvSpPr/>
          <p:nvPr/>
        </p:nvSpPr>
        <p:spPr>
          <a:xfrm flipH="1">
            <a:off x="11112000" y="2164800"/>
            <a:ext cx="480000" cy="240000"/>
          </a:xfrm>
          <a:prstGeom prst="rect">
            <a:avLst/>
          </a:prstGeom>
          <a:solidFill>
            <a:srgbClr val="DAA8E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942" name="Google Shape;942;p112"/>
          <p:cNvSpPr/>
          <p:nvPr/>
        </p:nvSpPr>
        <p:spPr>
          <a:xfrm>
            <a:off x="3376800" y="600000"/>
            <a:ext cx="2661900" cy="1804800"/>
          </a:xfrm>
          <a:prstGeom prst="roundRect">
            <a:avLst>
              <a:gd name="adj" fmla="val 50000"/>
            </a:avLst>
          </a:prstGeom>
          <a:solidFill>
            <a:srgbClr val="981F92"/>
          </a:solidFill>
          <a:ln>
            <a:noFill/>
          </a:ln>
        </p:spPr>
        <p:txBody>
          <a:bodyPr spcFirstLastPara="1" wrap="square" lIns="60000" tIns="0" rIns="6000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Arial"/>
              <a:buNone/>
            </a:pPr>
            <a:r>
              <a:rPr lang="en-GB"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NUMBER 1 UNIVERSITY IN THE RUSSELL GROUP </a:t>
            </a:r>
            <a:endParaRPr sz="23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National Student Survey 2024</a:t>
            </a:r>
            <a:endParaRPr sz="600"/>
          </a:p>
        </p:txBody>
      </p:sp>
      <p:sp>
        <p:nvSpPr>
          <p:cNvPr id="943" name="Google Shape;943;p112"/>
          <p:cNvSpPr/>
          <p:nvPr/>
        </p:nvSpPr>
        <p:spPr>
          <a:xfrm>
            <a:off x="6158583" y="2526600"/>
            <a:ext cx="2656800" cy="1805100"/>
          </a:xfrm>
          <a:prstGeom prst="snip2DiagRect">
            <a:avLst>
              <a:gd name="adj1" fmla="val 0"/>
              <a:gd name="adj2" fmla="val 13286"/>
            </a:avLst>
          </a:prstGeom>
          <a:solidFill>
            <a:srgbClr val="A1DED2"/>
          </a:solidFill>
          <a:ln>
            <a:noFill/>
          </a:ln>
        </p:spPr>
        <p:txBody>
          <a:bodyPr spcFirstLastPara="1" wrap="square" lIns="60950" tIns="0" rIns="6095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Arial"/>
              <a:buNone/>
            </a:pPr>
            <a:r>
              <a:rPr lang="en-GB" sz="23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TOP 5 FOR JOB PROSPECTS</a:t>
            </a:r>
            <a:endParaRPr sz="23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Student Crowd University Job Prospects League Table 2024</a:t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01">
          <p15:clr>
            <a:srgbClr val="E46962"/>
          </p15:clr>
        </p15:guide>
        <p15:guide id="2" pos="189">
          <p15:clr>
            <a:srgbClr val="E46962"/>
          </p15:clr>
        </p15:guide>
        <p15:guide id="3" pos="378">
          <p15:clr>
            <a:srgbClr val="E46962"/>
          </p15:clr>
        </p15:guide>
        <p15:guide id="4" pos="2127">
          <p15:clr>
            <a:srgbClr val="E46962"/>
          </p15:clr>
        </p15:guide>
        <p15:guide id="5" pos="7491">
          <p15:clr>
            <a:srgbClr val="E46962"/>
          </p15:clr>
        </p15:guide>
        <p15:guide id="6" pos="7302">
          <p15:clr>
            <a:srgbClr val="E46962"/>
          </p15:clr>
        </p15:guide>
        <p15:guide id="7" pos="5553">
          <p15:clr>
            <a:srgbClr val="E46962"/>
          </p15:clr>
        </p15:guide>
        <p15:guide id="8" orient="horz" pos="189">
          <p15:clr>
            <a:srgbClr val="E46962"/>
          </p15:clr>
        </p15:guide>
        <p15:guide id="9" orient="horz" pos="378">
          <p15:clr>
            <a:srgbClr val="E46962"/>
          </p15:clr>
        </p15:guide>
        <p15:guide id="10" orient="horz" pos="4131">
          <p15:clr>
            <a:srgbClr val="E46962"/>
          </p15:clr>
        </p15:guide>
        <p15:guide id="11" orient="horz" pos="3942">
          <p15:clr>
            <a:srgbClr val="E46962"/>
          </p15:clr>
        </p15:guide>
        <p15:guide id="12" pos="5628">
          <p15:clr>
            <a:srgbClr val="E46962"/>
          </p15:clr>
        </p15:guide>
        <p15:guide id="13" pos="3879">
          <p15:clr>
            <a:srgbClr val="E46962"/>
          </p15:clr>
        </p15:guide>
        <p15:guide id="14" pos="2052">
          <p15:clr>
            <a:srgbClr val="E46962"/>
          </p15:clr>
        </p15:guide>
        <p15:guide id="15" orient="horz" pos="1515">
          <p15:clr>
            <a:srgbClr val="E46962"/>
          </p15:clr>
        </p15:guide>
        <p15:guide id="16" orient="horz" pos="1592">
          <p15:clr>
            <a:srgbClr val="E46962"/>
          </p15:clr>
        </p15:guide>
        <p15:guide id="17" orient="horz" pos="2728">
          <p15:clr>
            <a:srgbClr val="E46962"/>
          </p15:clr>
        </p15:guide>
        <p15:guide id="18" orient="horz" pos="2805">
          <p15:clr>
            <a:srgbClr val="E46962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s 2">
  <p:cSld name="TITLE_1_2_1">
    <p:bg>
      <p:bgPr>
        <a:solidFill>
          <a:srgbClr val="F3F3F3"/>
        </a:solidFill>
        <a:effectLst/>
      </p:bgPr>
    </p:bg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01">
          <p15:clr>
            <a:srgbClr val="E46962"/>
          </p15:clr>
        </p15:guide>
        <p15:guide id="2" pos="189">
          <p15:clr>
            <a:srgbClr val="E46962"/>
          </p15:clr>
        </p15:guide>
        <p15:guide id="3" pos="378">
          <p15:clr>
            <a:srgbClr val="E46962"/>
          </p15:clr>
        </p15:guide>
        <p15:guide id="4" pos="2127">
          <p15:clr>
            <a:srgbClr val="E46962"/>
          </p15:clr>
        </p15:guide>
        <p15:guide id="5" pos="7491">
          <p15:clr>
            <a:srgbClr val="E46962"/>
          </p15:clr>
        </p15:guide>
        <p15:guide id="6" pos="7302">
          <p15:clr>
            <a:srgbClr val="E46962"/>
          </p15:clr>
        </p15:guide>
        <p15:guide id="7" pos="5553">
          <p15:clr>
            <a:srgbClr val="E46962"/>
          </p15:clr>
        </p15:guide>
        <p15:guide id="8" orient="horz" pos="189">
          <p15:clr>
            <a:srgbClr val="E46962"/>
          </p15:clr>
        </p15:guide>
        <p15:guide id="9" orient="horz" pos="378">
          <p15:clr>
            <a:srgbClr val="E46962"/>
          </p15:clr>
        </p15:guide>
        <p15:guide id="10" orient="horz" pos="4131">
          <p15:clr>
            <a:srgbClr val="E46962"/>
          </p15:clr>
        </p15:guide>
        <p15:guide id="11" orient="horz" pos="3942">
          <p15:clr>
            <a:srgbClr val="E46962"/>
          </p15:clr>
        </p15:guide>
        <p15:guide id="12" pos="5628">
          <p15:clr>
            <a:srgbClr val="E46962"/>
          </p15:clr>
        </p15:guide>
        <p15:guide id="13" pos="3879">
          <p15:clr>
            <a:srgbClr val="E46962"/>
          </p15:clr>
        </p15:guide>
        <p15:guide id="14" pos="2052">
          <p15:clr>
            <a:srgbClr val="E46962"/>
          </p15:clr>
        </p15:guide>
        <p15:guide id="15" orient="horz" pos="1515">
          <p15:clr>
            <a:srgbClr val="E46962"/>
          </p15:clr>
        </p15:guide>
        <p15:guide id="16" orient="horz" pos="1592">
          <p15:clr>
            <a:srgbClr val="E46962"/>
          </p15:clr>
        </p15:guide>
        <p15:guide id="17" orient="horz" pos="2728">
          <p15:clr>
            <a:srgbClr val="E46962"/>
          </p15:clr>
        </p15:guide>
        <p15:guide id="18" orient="horz" pos="2805">
          <p15:clr>
            <a:srgbClr val="E46962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OURS - DO NOT DELETE">
  <p:cSld name="CUSTOM">
    <p:bg>
      <p:bgPr>
        <a:solidFill>
          <a:srgbClr val="F8F8F9"/>
        </a:solidFill>
        <a:effectLst/>
      </p:bgPr>
    </p:bg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114"/>
          <p:cNvSpPr/>
          <p:nvPr/>
        </p:nvSpPr>
        <p:spPr>
          <a:xfrm>
            <a:off x="0" y="-600"/>
            <a:ext cx="2438400" cy="1713600"/>
          </a:xfrm>
          <a:prstGeom prst="rect">
            <a:avLst/>
          </a:prstGeom>
          <a:solidFill>
            <a:srgbClr val="24125E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8F8F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Dark Violet</a:t>
            </a:r>
            <a:endParaRPr sz="2000">
              <a:solidFill>
                <a:srgbClr val="F8F8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47" name="Google Shape;947;p114"/>
          <p:cNvSpPr/>
          <p:nvPr/>
        </p:nvSpPr>
        <p:spPr>
          <a:xfrm>
            <a:off x="2438400" y="-600"/>
            <a:ext cx="2438400" cy="1713600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8F8F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Brand Violet</a:t>
            </a:r>
            <a:endParaRPr sz="2000">
              <a:solidFill>
                <a:srgbClr val="F8F8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48" name="Google Shape;948;p114"/>
          <p:cNvSpPr/>
          <p:nvPr/>
        </p:nvSpPr>
        <p:spPr>
          <a:xfrm>
            <a:off x="4876800" y="-600"/>
            <a:ext cx="2438400" cy="1713600"/>
          </a:xfrm>
          <a:prstGeom prst="rect">
            <a:avLst/>
          </a:prstGeom>
          <a:solidFill>
            <a:srgbClr val="7000FF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8F8F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Electric Violet</a:t>
            </a:r>
            <a:endParaRPr sz="2000">
              <a:solidFill>
                <a:srgbClr val="F8F8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49" name="Google Shape;949;p114"/>
          <p:cNvSpPr/>
          <p:nvPr/>
        </p:nvSpPr>
        <p:spPr>
          <a:xfrm>
            <a:off x="7315200" y="-600"/>
            <a:ext cx="2438400" cy="1713600"/>
          </a:xfrm>
          <a:prstGeom prst="rect">
            <a:avLst/>
          </a:prstGeom>
          <a:solidFill>
            <a:srgbClr val="A78CFA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Powder Violet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50" name="Google Shape;950;p114"/>
          <p:cNvSpPr/>
          <p:nvPr/>
        </p:nvSpPr>
        <p:spPr>
          <a:xfrm>
            <a:off x="9753600" y="-600"/>
            <a:ext cx="2438400" cy="1713600"/>
          </a:xfrm>
          <a:prstGeom prst="rect">
            <a:avLst/>
          </a:prstGeom>
          <a:solidFill>
            <a:srgbClr val="C6BBFF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Pale Violet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51" name="Google Shape;951;p114"/>
          <p:cNvSpPr/>
          <p:nvPr/>
        </p:nvSpPr>
        <p:spPr>
          <a:xfrm>
            <a:off x="0" y="1713000"/>
            <a:ext cx="2438400" cy="1713600"/>
          </a:xfrm>
          <a:prstGeom prst="rect">
            <a:avLst/>
          </a:prstGeom>
          <a:solidFill>
            <a:srgbClr val="F8F8F9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Wave White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52" name="Google Shape;952;p114"/>
          <p:cNvSpPr/>
          <p:nvPr/>
        </p:nvSpPr>
        <p:spPr>
          <a:xfrm>
            <a:off x="2438400" y="1713000"/>
            <a:ext cx="2438400" cy="1713600"/>
          </a:xfrm>
          <a:prstGeom prst="rect">
            <a:avLst/>
          </a:prstGeom>
          <a:solidFill>
            <a:srgbClr val="131E29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8F8F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Midnight Black</a:t>
            </a:r>
            <a:endParaRPr sz="2000">
              <a:solidFill>
                <a:srgbClr val="F8F8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53" name="Google Shape;953;p114"/>
          <p:cNvSpPr/>
          <p:nvPr/>
        </p:nvSpPr>
        <p:spPr>
          <a:xfrm>
            <a:off x="4876800" y="1713000"/>
            <a:ext cx="2438400" cy="1713600"/>
          </a:xfrm>
          <a:prstGeom prst="rect">
            <a:avLst/>
          </a:prstGeom>
          <a:solidFill>
            <a:srgbClr val="E7004C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8F8F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Coral</a:t>
            </a:r>
            <a:endParaRPr sz="2000">
              <a:solidFill>
                <a:srgbClr val="F8F8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54" name="Google Shape;954;p114"/>
          <p:cNvSpPr/>
          <p:nvPr/>
        </p:nvSpPr>
        <p:spPr>
          <a:xfrm>
            <a:off x="7315200" y="1713000"/>
            <a:ext cx="2438400" cy="1713600"/>
          </a:xfrm>
          <a:prstGeom prst="rect">
            <a:avLst/>
          </a:prstGeom>
          <a:solidFill>
            <a:srgbClr val="981F9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8F8F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Purple</a:t>
            </a:r>
            <a:endParaRPr sz="2000">
              <a:solidFill>
                <a:srgbClr val="F8F8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55" name="Google Shape;955;p114"/>
          <p:cNvSpPr/>
          <p:nvPr/>
        </p:nvSpPr>
        <p:spPr>
          <a:xfrm>
            <a:off x="9753600" y="1713000"/>
            <a:ext cx="2438400" cy="1713600"/>
          </a:xfrm>
          <a:prstGeom prst="rect">
            <a:avLst/>
          </a:prstGeom>
          <a:solidFill>
            <a:srgbClr val="005A8F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8F8F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Teal</a:t>
            </a:r>
            <a:endParaRPr sz="2000">
              <a:solidFill>
                <a:srgbClr val="F8F8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56" name="Google Shape;956;p114"/>
          <p:cNvSpPr/>
          <p:nvPr/>
        </p:nvSpPr>
        <p:spPr>
          <a:xfrm>
            <a:off x="0" y="3426600"/>
            <a:ext cx="2438400" cy="1713600"/>
          </a:xfrm>
          <a:prstGeom prst="rect">
            <a:avLst/>
          </a:prstGeom>
          <a:solidFill>
            <a:srgbClr val="005750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8F8F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Peak Green</a:t>
            </a:r>
            <a:endParaRPr sz="2000">
              <a:solidFill>
                <a:srgbClr val="F8F8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57" name="Google Shape;957;p114"/>
          <p:cNvSpPr/>
          <p:nvPr/>
        </p:nvSpPr>
        <p:spPr>
          <a:xfrm>
            <a:off x="2438400" y="3426600"/>
            <a:ext cx="2438400" cy="1713600"/>
          </a:xfrm>
          <a:prstGeom prst="rect">
            <a:avLst/>
          </a:prstGeom>
          <a:solidFill>
            <a:srgbClr val="FF6371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Flamingo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58" name="Google Shape;958;p114"/>
          <p:cNvSpPr/>
          <p:nvPr/>
        </p:nvSpPr>
        <p:spPr>
          <a:xfrm>
            <a:off x="4876800" y="3426600"/>
            <a:ext cx="2438400" cy="1713600"/>
          </a:xfrm>
          <a:prstGeom prst="rect">
            <a:avLst/>
          </a:prstGeom>
          <a:solidFill>
            <a:srgbClr val="FF79E1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Pink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59" name="Google Shape;959;p114"/>
          <p:cNvSpPr/>
          <p:nvPr/>
        </p:nvSpPr>
        <p:spPr>
          <a:xfrm>
            <a:off x="7315200" y="3426600"/>
            <a:ext cx="2438400" cy="1713600"/>
          </a:xfrm>
          <a:prstGeom prst="rect">
            <a:avLst/>
          </a:prstGeom>
          <a:solidFill>
            <a:srgbClr val="00BBCC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Aqua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60" name="Google Shape;960;p114"/>
          <p:cNvSpPr/>
          <p:nvPr/>
        </p:nvSpPr>
        <p:spPr>
          <a:xfrm>
            <a:off x="9753600" y="3426600"/>
            <a:ext cx="2438400" cy="1713600"/>
          </a:xfrm>
          <a:prstGeom prst="rect">
            <a:avLst/>
          </a:prstGeom>
          <a:solidFill>
            <a:srgbClr val="3BD4AE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Spearmint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61" name="Google Shape;961;p114"/>
          <p:cNvSpPr/>
          <p:nvPr/>
        </p:nvSpPr>
        <p:spPr>
          <a:xfrm>
            <a:off x="0" y="5140200"/>
            <a:ext cx="2438400" cy="1713600"/>
          </a:xfrm>
          <a:prstGeom prst="rect">
            <a:avLst/>
          </a:prstGeom>
          <a:solidFill>
            <a:srgbClr val="FF9664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Peach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62" name="Google Shape;962;p114"/>
          <p:cNvSpPr/>
          <p:nvPr/>
        </p:nvSpPr>
        <p:spPr>
          <a:xfrm>
            <a:off x="2438400" y="5140200"/>
            <a:ext cx="2438400" cy="1713600"/>
          </a:xfrm>
          <a:prstGeom prst="rect">
            <a:avLst/>
          </a:prstGeom>
          <a:solidFill>
            <a:srgbClr val="DAA8E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Lavender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63" name="Google Shape;963;p114"/>
          <p:cNvSpPr/>
          <p:nvPr/>
        </p:nvSpPr>
        <p:spPr>
          <a:xfrm>
            <a:off x="4876800" y="5140200"/>
            <a:ext cx="2438400" cy="1713600"/>
          </a:xfrm>
          <a:prstGeom prst="rect">
            <a:avLst/>
          </a:prstGeom>
          <a:solidFill>
            <a:srgbClr val="9ADBE8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Powder Blue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64" name="Google Shape;964;p114"/>
          <p:cNvSpPr/>
          <p:nvPr/>
        </p:nvSpPr>
        <p:spPr>
          <a:xfrm>
            <a:off x="7315200" y="5140200"/>
            <a:ext cx="2438400" cy="1713600"/>
          </a:xfrm>
          <a:prstGeom prst="rect">
            <a:avLst/>
          </a:prstGeom>
          <a:solidFill>
            <a:srgbClr val="A1DED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Pastel Green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CUSTOM_1_2">
    <p:bg>
      <p:bgPr>
        <a:solidFill>
          <a:srgbClr val="F3F3F3"/>
        </a:solidFill>
        <a:effectLst/>
      </p:bgPr>
    </p:bg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6" name="Google Shape;966;p115"/>
          <p:cNvPicPr preferRelativeResize="0"/>
          <p:nvPr/>
        </p:nvPicPr>
        <p:blipFill rotWithShape="1">
          <a:blip r:embed="rId2">
            <a:alphaModFix/>
          </a:blip>
          <a:srcRect l="3087" t="10992" r="4191"/>
          <a:stretch/>
        </p:blipFill>
        <p:spPr>
          <a:xfrm>
            <a:off x="300000" y="300000"/>
            <a:ext cx="11592000" cy="6259200"/>
          </a:xfrm>
          <a:prstGeom prst="snip2DiagRect">
            <a:avLst>
              <a:gd name="adj1" fmla="val 0"/>
              <a:gd name="adj2" fmla="val 9427"/>
            </a:avLst>
          </a:prstGeom>
          <a:noFill/>
          <a:ln>
            <a:noFill/>
          </a:ln>
        </p:spPr>
      </p:pic>
      <p:pic>
        <p:nvPicPr>
          <p:cNvPr id="967" name="Google Shape;967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000" y="600000"/>
            <a:ext cx="3164869" cy="9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8" name="Google Shape;968;p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38467" y="4759433"/>
            <a:ext cx="3653535" cy="209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9" name="Google Shape;969;p1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4002" y="600000"/>
            <a:ext cx="2748000" cy="669302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CUSTOM_1_1_2">
    <p:bg>
      <p:bgPr>
        <a:solidFill>
          <a:srgbClr val="F3F3F3"/>
        </a:solidFill>
        <a:effectLst/>
      </p:bgPr>
    </p:bg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1" name="Google Shape;971;p116"/>
          <p:cNvPicPr preferRelativeResize="0"/>
          <p:nvPr/>
        </p:nvPicPr>
        <p:blipFill rotWithShape="1">
          <a:blip r:embed="rId2">
            <a:alphaModFix/>
          </a:blip>
          <a:srcRect t="10136" r="6393"/>
          <a:stretch/>
        </p:blipFill>
        <p:spPr>
          <a:xfrm>
            <a:off x="300000" y="300000"/>
            <a:ext cx="11592000" cy="6259200"/>
          </a:xfrm>
          <a:prstGeom prst="snip2DiagRect">
            <a:avLst>
              <a:gd name="adj1" fmla="val 0"/>
              <a:gd name="adj2" fmla="val 9427"/>
            </a:avLst>
          </a:prstGeom>
          <a:noFill/>
          <a:ln>
            <a:noFill/>
          </a:ln>
        </p:spPr>
      </p:pic>
      <p:pic>
        <p:nvPicPr>
          <p:cNvPr id="972" name="Google Shape;972;p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000" y="600000"/>
            <a:ext cx="3164869" cy="998017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  <p:pic>
        <p:nvPicPr>
          <p:cNvPr id="973" name="Google Shape;973;p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38467" y="4759433"/>
            <a:ext cx="3653535" cy="209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4" name="Google Shape;974;p1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4002" y="600000"/>
            <a:ext cx="2748000" cy="669302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">
  <p:cSld name="CUSTOM_1_1_1_2">
    <p:bg>
      <p:bgPr>
        <a:solidFill>
          <a:srgbClr val="F3F3F3"/>
        </a:solidFill>
        <a:effectLst/>
      </p:bgPr>
    </p:bg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6" name="Google Shape;976;p117"/>
          <p:cNvPicPr preferRelativeResize="0"/>
          <p:nvPr/>
        </p:nvPicPr>
        <p:blipFill rotWithShape="1">
          <a:blip r:embed="rId2">
            <a:alphaModFix/>
          </a:blip>
          <a:srcRect t="4003"/>
          <a:stretch/>
        </p:blipFill>
        <p:spPr>
          <a:xfrm>
            <a:off x="300000" y="300000"/>
            <a:ext cx="11592000" cy="6259200"/>
          </a:xfrm>
          <a:prstGeom prst="snip2DiagRect">
            <a:avLst>
              <a:gd name="adj1" fmla="val 0"/>
              <a:gd name="adj2" fmla="val 9427"/>
            </a:avLst>
          </a:prstGeom>
          <a:noFill/>
          <a:ln>
            <a:noFill/>
          </a:ln>
        </p:spPr>
      </p:pic>
      <p:pic>
        <p:nvPicPr>
          <p:cNvPr id="977" name="Google Shape;977;p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8467" y="4759433"/>
            <a:ext cx="3653535" cy="209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8" name="Google Shape;978;p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4002" y="600000"/>
            <a:ext cx="2748000" cy="669302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  <p:pic>
        <p:nvPicPr>
          <p:cNvPr id="979" name="Google Shape;979;p1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0000" y="600000"/>
            <a:ext cx="3164869" cy="998017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4">
  <p:cSld name="CUSTOM_1_1_1_1_2">
    <p:bg>
      <p:bgPr>
        <a:solidFill>
          <a:srgbClr val="F3F3F3"/>
        </a:solidFill>
        <a:effectLst/>
      </p:bgPr>
    </p:bg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1" name="Google Shape;981;p118"/>
          <p:cNvPicPr preferRelativeResize="0"/>
          <p:nvPr/>
        </p:nvPicPr>
        <p:blipFill rotWithShape="1">
          <a:blip r:embed="rId2">
            <a:alphaModFix/>
          </a:blip>
          <a:srcRect t="4003"/>
          <a:stretch/>
        </p:blipFill>
        <p:spPr>
          <a:xfrm>
            <a:off x="300000" y="300000"/>
            <a:ext cx="11592000" cy="6259200"/>
          </a:xfrm>
          <a:prstGeom prst="snip2DiagRect">
            <a:avLst>
              <a:gd name="adj1" fmla="val 0"/>
              <a:gd name="adj2" fmla="val 9427"/>
            </a:avLst>
          </a:prstGeom>
          <a:noFill/>
          <a:ln>
            <a:noFill/>
          </a:ln>
        </p:spPr>
      </p:pic>
      <p:pic>
        <p:nvPicPr>
          <p:cNvPr id="982" name="Google Shape;982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8467" y="4759433"/>
            <a:ext cx="3653535" cy="209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3" name="Google Shape;983;p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4002" y="600000"/>
            <a:ext cx="2748000" cy="669302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  <p:pic>
        <p:nvPicPr>
          <p:cNvPr id="984" name="Google Shape;984;p1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0000" y="600000"/>
            <a:ext cx="3164869" cy="998017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5">
  <p:cSld name="CUSTOM_1_1_1_1_1_2">
    <p:bg>
      <p:bgPr>
        <a:solidFill>
          <a:srgbClr val="F3F3F3"/>
        </a:solidFill>
        <a:effectLst/>
      </p:bgPr>
    </p:bg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6" name="Google Shape;986;p119"/>
          <p:cNvPicPr preferRelativeResize="0"/>
          <p:nvPr/>
        </p:nvPicPr>
        <p:blipFill rotWithShape="1">
          <a:blip r:embed="rId2">
            <a:alphaModFix/>
          </a:blip>
          <a:srcRect b="4003"/>
          <a:stretch/>
        </p:blipFill>
        <p:spPr>
          <a:xfrm>
            <a:off x="300000" y="300000"/>
            <a:ext cx="11592000" cy="6259200"/>
          </a:xfrm>
          <a:prstGeom prst="snip2DiagRect">
            <a:avLst>
              <a:gd name="adj1" fmla="val 0"/>
              <a:gd name="adj2" fmla="val 9427"/>
            </a:avLst>
          </a:prstGeom>
          <a:noFill/>
          <a:ln>
            <a:noFill/>
          </a:ln>
        </p:spPr>
      </p:pic>
      <p:pic>
        <p:nvPicPr>
          <p:cNvPr id="987" name="Google Shape;987;p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8467" y="4759433"/>
            <a:ext cx="3653535" cy="209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8" name="Google Shape;988;p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4002" y="600000"/>
            <a:ext cx="2748000" cy="669302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  <p:pic>
        <p:nvPicPr>
          <p:cNvPr id="989" name="Google Shape;989;p1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0000" y="600000"/>
            <a:ext cx="3164869" cy="998017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6">
  <p:cSld name="CUSTOM_1_1_1_1_1_1_1">
    <p:bg>
      <p:bgPr>
        <a:solidFill>
          <a:srgbClr val="F3F3F3"/>
        </a:solidFill>
        <a:effectLst/>
      </p:bgPr>
    </p:bg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1" name="Google Shape;991;p120"/>
          <p:cNvPicPr preferRelativeResize="0"/>
          <p:nvPr/>
        </p:nvPicPr>
        <p:blipFill rotWithShape="1">
          <a:blip r:embed="rId2">
            <a:alphaModFix/>
          </a:blip>
          <a:srcRect t="21130" b="6875"/>
          <a:stretch/>
        </p:blipFill>
        <p:spPr>
          <a:xfrm>
            <a:off x="300000" y="300000"/>
            <a:ext cx="11592000" cy="6259200"/>
          </a:xfrm>
          <a:prstGeom prst="snip2DiagRect">
            <a:avLst>
              <a:gd name="adj1" fmla="val 0"/>
              <a:gd name="adj2" fmla="val 9427"/>
            </a:avLst>
          </a:prstGeom>
          <a:noFill/>
          <a:ln>
            <a:noFill/>
          </a:ln>
        </p:spPr>
      </p:pic>
      <p:pic>
        <p:nvPicPr>
          <p:cNvPr id="992" name="Google Shape;992;p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8467" y="4759433"/>
            <a:ext cx="3653535" cy="209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3" name="Google Shape;993;p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4002" y="600000"/>
            <a:ext cx="2748000" cy="669302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  <p:pic>
        <p:nvPicPr>
          <p:cNvPr id="994" name="Google Shape;994;p1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0000" y="600000"/>
            <a:ext cx="3164869" cy="998017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 Map">
  <p:cSld name="CUSTOM_1_1_1_1_1_1_1_1_1_1_1_1_1_1">
    <p:bg>
      <p:bgPr>
        <a:solidFill>
          <a:srgbClr val="F3F3F3"/>
        </a:solidFill>
        <a:effectLst/>
      </p:bgPr>
    </p:bg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6" name="Google Shape;996;p121"/>
          <p:cNvGrpSpPr/>
          <p:nvPr/>
        </p:nvGrpSpPr>
        <p:grpSpPr>
          <a:xfrm>
            <a:off x="8261213" y="600030"/>
            <a:ext cx="3331367" cy="3249762"/>
            <a:chOff x="12391200" y="900000"/>
            <a:chExt cx="4996800" cy="4874400"/>
          </a:xfrm>
        </p:grpSpPr>
        <p:sp>
          <p:nvSpPr>
            <p:cNvPr id="997" name="Google Shape;997;p121"/>
            <p:cNvSpPr/>
            <p:nvPr/>
          </p:nvSpPr>
          <p:spPr>
            <a:xfrm>
              <a:off x="12570500" y="1080000"/>
              <a:ext cx="4637400" cy="4512600"/>
            </a:xfrm>
            <a:prstGeom prst="snip2DiagRect">
              <a:avLst>
                <a:gd name="adj1" fmla="val 0"/>
                <a:gd name="adj2" fmla="val 8702"/>
              </a:avLst>
            </a:prstGeom>
            <a:solidFill>
              <a:srgbClr val="9ADBE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>
                  <a:solidFill>
                    <a:srgbClr val="24135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Train times from</a:t>
              </a:r>
              <a:br>
                <a:rPr lang="en-GB" sz="2000" b="1">
                  <a:solidFill>
                    <a:srgbClr val="24135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lang="en-GB" sz="2000" b="1">
                  <a:solidFill>
                    <a:srgbClr val="24135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major cities:</a:t>
              </a:r>
              <a:endParaRPr sz="2000" b="1">
                <a:solidFill>
                  <a:srgbClr val="24135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00" b="1">
                <a:solidFill>
                  <a:srgbClr val="24135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24135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40 minutes from Leeds</a:t>
              </a:r>
              <a:endParaRPr sz="1300">
                <a:solidFill>
                  <a:srgbClr val="24135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24135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50 minutes from Manchester</a:t>
              </a:r>
              <a:endParaRPr sz="1300">
                <a:solidFill>
                  <a:srgbClr val="24135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24135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1 hour 15 minutes from Birmingham</a:t>
              </a:r>
              <a:endParaRPr sz="1300">
                <a:solidFill>
                  <a:srgbClr val="24135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24135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2 hours from London</a:t>
              </a:r>
              <a:endParaRPr sz="1300">
                <a:solidFill>
                  <a:srgbClr val="24135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24135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2 hours from Newcastle</a:t>
              </a:r>
              <a:endParaRPr sz="1300">
                <a:solidFill>
                  <a:srgbClr val="24135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24135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2 hours 35 minutes from Bristol</a:t>
              </a:r>
              <a:endParaRPr sz="1300">
                <a:solidFill>
                  <a:srgbClr val="24135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24135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3 hours 45 minutes from Edinburgh</a:t>
              </a:r>
              <a:endParaRPr sz="1300">
                <a:solidFill>
                  <a:srgbClr val="24135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998" name="Google Shape;998;p121"/>
            <p:cNvSpPr/>
            <p:nvPr/>
          </p:nvSpPr>
          <p:spPr>
            <a:xfrm rot="5400000">
              <a:off x="12391200" y="900000"/>
              <a:ext cx="900000" cy="900000"/>
            </a:xfrm>
            <a:prstGeom prst="rtTriangle">
              <a:avLst/>
            </a:prstGeom>
            <a:solidFill>
              <a:srgbClr val="981F9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5A8F"/>
                </a:solidFill>
              </a:endParaRPr>
            </a:p>
          </p:txBody>
        </p:sp>
        <p:sp>
          <p:nvSpPr>
            <p:cNvPr id="999" name="Google Shape;999;p121"/>
            <p:cNvSpPr/>
            <p:nvPr/>
          </p:nvSpPr>
          <p:spPr>
            <a:xfrm rot="-5400000">
              <a:off x="16488000" y="4874400"/>
              <a:ext cx="900000" cy="900000"/>
            </a:xfrm>
            <a:prstGeom prst="rtTriangle">
              <a:avLst/>
            </a:prstGeom>
            <a:solidFill>
              <a:srgbClr val="981F9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5A8F"/>
                </a:solidFill>
              </a:endParaRPr>
            </a:p>
          </p:txBody>
        </p:sp>
      </p:grpSp>
      <p:sp>
        <p:nvSpPr>
          <p:cNvPr id="1000" name="Google Shape;1000;p121"/>
          <p:cNvSpPr txBox="1"/>
          <p:nvPr/>
        </p:nvSpPr>
        <p:spPr>
          <a:xfrm>
            <a:off x="600000" y="600000"/>
            <a:ext cx="5496000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6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2413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GETTING TO</a:t>
            </a:r>
            <a:br>
              <a:rPr lang="en-GB" sz="4000">
                <a:solidFill>
                  <a:srgbClr val="2413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40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SHEFFIELD</a:t>
            </a:r>
            <a:endParaRPr sz="400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01" name="Google Shape;1001;p121"/>
          <p:cNvPicPr preferRelativeResize="0"/>
          <p:nvPr/>
        </p:nvPicPr>
        <p:blipFill rotWithShape="1">
          <a:blip r:embed="rId2">
            <a:alphaModFix/>
          </a:blip>
          <a:srcRect t="15504"/>
          <a:stretch/>
        </p:blipFill>
        <p:spPr>
          <a:xfrm>
            <a:off x="2562733" y="0"/>
            <a:ext cx="5817601" cy="65591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2" name="Google Shape;1002;p121"/>
          <p:cNvSpPr/>
          <p:nvPr/>
        </p:nvSpPr>
        <p:spPr>
          <a:xfrm>
            <a:off x="4020917" y="2575075"/>
            <a:ext cx="840000" cy="300000"/>
          </a:xfrm>
          <a:prstGeom prst="wedgeRectCallout">
            <a:avLst>
              <a:gd name="adj1" fmla="val 20779"/>
              <a:gd name="adj2" fmla="val 83556"/>
            </a:avLst>
          </a:prstGeom>
          <a:solidFill>
            <a:srgbClr val="44009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Belfast</a:t>
            </a:r>
            <a:endParaRPr sz="17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03" name="Google Shape;1003;p121"/>
          <p:cNvSpPr/>
          <p:nvPr/>
        </p:nvSpPr>
        <p:spPr>
          <a:xfrm>
            <a:off x="5137533" y="1417292"/>
            <a:ext cx="1080000" cy="300000"/>
          </a:xfrm>
          <a:prstGeom prst="wedgeRectCallout">
            <a:avLst>
              <a:gd name="adj1" fmla="val 20779"/>
              <a:gd name="adj2" fmla="val 83556"/>
            </a:avLst>
          </a:prstGeom>
          <a:solidFill>
            <a:srgbClr val="44009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Edinburgh</a:t>
            </a:r>
            <a:endParaRPr sz="17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04" name="Google Shape;1004;p121"/>
          <p:cNvSpPr/>
          <p:nvPr/>
        </p:nvSpPr>
        <p:spPr>
          <a:xfrm>
            <a:off x="6458583" y="2242392"/>
            <a:ext cx="1080000" cy="300000"/>
          </a:xfrm>
          <a:prstGeom prst="wedgeRectCallout">
            <a:avLst>
              <a:gd name="adj1" fmla="val -20713"/>
              <a:gd name="adj2" fmla="val 83442"/>
            </a:avLst>
          </a:prstGeom>
          <a:solidFill>
            <a:srgbClr val="44009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Newcastle</a:t>
            </a:r>
            <a:endParaRPr sz="17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05" name="Google Shape;1005;p121"/>
          <p:cNvSpPr/>
          <p:nvPr/>
        </p:nvSpPr>
        <p:spPr>
          <a:xfrm>
            <a:off x="6698583" y="3008442"/>
            <a:ext cx="840000" cy="300000"/>
          </a:xfrm>
          <a:prstGeom prst="wedgeRectCallout">
            <a:avLst>
              <a:gd name="adj1" fmla="val -20681"/>
              <a:gd name="adj2" fmla="val 78664"/>
            </a:avLst>
          </a:prstGeom>
          <a:solidFill>
            <a:srgbClr val="44009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Leeds</a:t>
            </a:r>
            <a:endParaRPr sz="17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06" name="Google Shape;1006;p121"/>
          <p:cNvSpPr/>
          <p:nvPr/>
        </p:nvSpPr>
        <p:spPr>
          <a:xfrm>
            <a:off x="5496000" y="3476975"/>
            <a:ext cx="1200000" cy="300000"/>
          </a:xfrm>
          <a:prstGeom prst="wedgeRectCallout">
            <a:avLst>
              <a:gd name="adj1" fmla="val 20779"/>
              <a:gd name="adj2" fmla="val 83556"/>
            </a:avLst>
          </a:prstGeom>
          <a:solidFill>
            <a:srgbClr val="44009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Manchester</a:t>
            </a:r>
            <a:endParaRPr sz="17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07" name="Google Shape;1007;p121"/>
          <p:cNvSpPr/>
          <p:nvPr/>
        </p:nvSpPr>
        <p:spPr>
          <a:xfrm>
            <a:off x="5650450" y="4258508"/>
            <a:ext cx="1320000" cy="300000"/>
          </a:xfrm>
          <a:prstGeom prst="wedgeRectCallout">
            <a:avLst>
              <a:gd name="adj1" fmla="val 20779"/>
              <a:gd name="adj2" fmla="val 83556"/>
            </a:avLst>
          </a:prstGeom>
          <a:solidFill>
            <a:srgbClr val="44009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Birmingham</a:t>
            </a:r>
            <a:endParaRPr sz="17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08" name="Google Shape;1008;p121"/>
          <p:cNvSpPr/>
          <p:nvPr/>
        </p:nvSpPr>
        <p:spPr>
          <a:xfrm>
            <a:off x="6022867" y="5141375"/>
            <a:ext cx="840000" cy="300000"/>
          </a:xfrm>
          <a:prstGeom prst="wedgeRectCallout">
            <a:avLst>
              <a:gd name="adj1" fmla="val -20681"/>
              <a:gd name="adj2" fmla="val 78664"/>
            </a:avLst>
          </a:prstGeom>
          <a:solidFill>
            <a:srgbClr val="44009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Bristol</a:t>
            </a:r>
            <a:endParaRPr sz="17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09" name="Google Shape;1009;p121"/>
          <p:cNvSpPr/>
          <p:nvPr/>
        </p:nvSpPr>
        <p:spPr>
          <a:xfrm>
            <a:off x="7203317" y="5076242"/>
            <a:ext cx="840000" cy="300000"/>
          </a:xfrm>
          <a:prstGeom prst="wedgeRectCallout">
            <a:avLst>
              <a:gd name="adj1" fmla="val -20681"/>
              <a:gd name="adj2" fmla="val 78664"/>
            </a:avLst>
          </a:prstGeom>
          <a:solidFill>
            <a:srgbClr val="44009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London</a:t>
            </a:r>
            <a:endParaRPr sz="17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10" name="Google Shape;1010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84304">
            <a:off x="7140454" y="3763123"/>
            <a:ext cx="1533541" cy="1117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4000" y="4372792"/>
            <a:ext cx="2750684" cy="840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ld Map">
  <p:cSld name="CUSTOM_1_1_1_1_1_1_1_1_1_1_1_1_1_1_1">
    <p:bg>
      <p:bgPr>
        <a:solidFill>
          <a:srgbClr val="F3F3F3"/>
        </a:solidFill>
        <a:effectLst/>
      </p:bgPr>
    </p:bg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" name="Google Shape;1013;p122"/>
          <p:cNvPicPr preferRelativeResize="0"/>
          <p:nvPr/>
        </p:nvPicPr>
        <p:blipFill rotWithShape="1">
          <a:blip r:embed="rId2">
            <a:alphaModFix/>
          </a:blip>
          <a:srcRect l="49" r="49"/>
          <a:stretch/>
        </p:blipFill>
        <p:spPr>
          <a:xfrm>
            <a:off x="600000" y="1197377"/>
            <a:ext cx="10992000" cy="5361822"/>
          </a:xfrm>
          <a:prstGeom prst="rect">
            <a:avLst/>
          </a:prstGeom>
          <a:noFill/>
          <a:ln>
            <a:noFill/>
          </a:ln>
        </p:spPr>
      </p:pic>
      <p:sp>
        <p:nvSpPr>
          <p:cNvPr id="1014" name="Google Shape;1014;p122"/>
          <p:cNvSpPr txBox="1"/>
          <p:nvPr/>
        </p:nvSpPr>
        <p:spPr>
          <a:xfrm>
            <a:off x="600000" y="600000"/>
            <a:ext cx="5496000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6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2413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WHERE IS</a:t>
            </a:r>
            <a:br>
              <a:rPr lang="en-GB" sz="4000">
                <a:solidFill>
                  <a:srgbClr val="2413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40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SHEFFIELD?</a:t>
            </a:r>
            <a:endParaRPr sz="400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15" name="Google Shape;1015;p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6900" y="1976333"/>
            <a:ext cx="919101" cy="280916"/>
          </a:xfrm>
          <a:prstGeom prst="rect">
            <a:avLst/>
          </a:prstGeom>
          <a:noFill/>
          <a:ln>
            <a:noFill/>
          </a:ln>
        </p:spPr>
      </p:pic>
      <p:sp>
        <p:nvSpPr>
          <p:cNvPr id="1016" name="Google Shape;1016;p122"/>
          <p:cNvSpPr/>
          <p:nvPr/>
        </p:nvSpPr>
        <p:spPr>
          <a:xfrm>
            <a:off x="0" y="4709483"/>
            <a:ext cx="2944500" cy="1549800"/>
          </a:xfrm>
          <a:prstGeom prst="homePlate">
            <a:avLst>
              <a:gd name="adj" fmla="val 30131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300000" tIns="0" rIns="30000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Closest Airports:</a:t>
            </a:r>
            <a:endParaRPr sz="2000"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 hour 15 minute drive from</a:t>
            </a:r>
            <a:br>
              <a:rPr lang="en-GB"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Manchester Airport and</a:t>
            </a:r>
            <a:br>
              <a:rPr lang="en-GB"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Leeds Bradford Airport</a:t>
            </a:r>
            <a:endParaRPr sz="900">
              <a:solidFill>
                <a:srgbClr val="FFFFFF"/>
              </a:solidFill>
            </a:endParaRPr>
          </a:p>
        </p:txBody>
      </p:sp>
      <p:pic>
        <p:nvPicPr>
          <p:cNvPr id="1017" name="Google Shape;1017;p122" title="Arrow 2 Purpl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860556">
            <a:off x="5529460" y="2405937"/>
            <a:ext cx="529897" cy="404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1">
  <p:cSld name="CUSTOM_1_2_1">
    <p:bg>
      <p:bgPr>
        <a:solidFill>
          <a:srgbClr val="F3F3F3"/>
        </a:solidFill>
        <a:effectLst/>
      </p:bgPr>
    </p:bg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9" name="Google Shape;1019;p123"/>
          <p:cNvPicPr preferRelativeResize="0"/>
          <p:nvPr/>
        </p:nvPicPr>
        <p:blipFill rotWithShape="1">
          <a:blip r:embed="rId2">
            <a:alphaModFix/>
          </a:blip>
          <a:srcRect l="3087" t="10992" r="4191"/>
          <a:stretch/>
        </p:blipFill>
        <p:spPr>
          <a:xfrm>
            <a:off x="300000" y="300000"/>
            <a:ext cx="11592000" cy="6259200"/>
          </a:xfrm>
          <a:prstGeom prst="snip2DiagRect">
            <a:avLst>
              <a:gd name="adj1" fmla="val 0"/>
              <a:gd name="adj2" fmla="val 9427"/>
            </a:avLst>
          </a:prstGeom>
          <a:noFill/>
          <a:ln>
            <a:noFill/>
          </a:ln>
        </p:spPr>
      </p:pic>
      <p:pic>
        <p:nvPicPr>
          <p:cNvPr id="1020" name="Google Shape;1020;p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8467" y="4759433"/>
            <a:ext cx="3653535" cy="2099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1" name="Google Shape;1021;p123"/>
          <p:cNvGrpSpPr/>
          <p:nvPr/>
        </p:nvGrpSpPr>
        <p:grpSpPr>
          <a:xfrm>
            <a:off x="3348189" y="600030"/>
            <a:ext cx="2160108" cy="2339717"/>
            <a:chOff x="5679475" y="900000"/>
            <a:chExt cx="3240000" cy="3509400"/>
          </a:xfrm>
        </p:grpSpPr>
        <p:sp>
          <p:nvSpPr>
            <p:cNvPr id="1022" name="Google Shape;1022;p123"/>
            <p:cNvSpPr/>
            <p:nvPr/>
          </p:nvSpPr>
          <p:spPr>
            <a:xfrm>
              <a:off x="5679475" y="900000"/>
              <a:ext cx="3240000" cy="3239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357188" dist="47625" dir="5400000" algn="bl" rotWithShape="0">
                <a:srgbClr val="000000"/>
              </a:outerShdw>
            </a:effectLst>
          </p:spPr>
          <p:txBody>
            <a:bodyPr spcFirstLastPara="1" wrap="square" lIns="0" tIns="180000" rIns="0" bIns="0" anchor="t" anchorCtr="0">
              <a:no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1E29"/>
                </a:buClr>
                <a:buSzPts val="700"/>
                <a:buFont typeface="Arial"/>
                <a:buNone/>
              </a:pPr>
              <a:r>
                <a:rPr lang="en-GB" sz="1700">
                  <a:solidFill>
                    <a:srgbClr val="131E29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SCAN THE</a:t>
              </a:r>
              <a:br>
                <a:rPr lang="en-GB" sz="1700">
                  <a:solidFill>
                    <a:srgbClr val="131E29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lang="en-GB" sz="1700">
                  <a:solidFill>
                    <a:srgbClr val="131E29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QR CODE</a:t>
              </a:r>
              <a:endParaRPr sz="1700">
                <a:solidFill>
                  <a:srgbClr val="131E29"/>
                </a:solidFill>
              </a:endParaRPr>
            </a:p>
          </p:txBody>
        </p:sp>
        <p:sp>
          <p:nvSpPr>
            <p:cNvPr id="1023" name="Google Shape;1023;p123"/>
            <p:cNvSpPr/>
            <p:nvPr/>
          </p:nvSpPr>
          <p:spPr>
            <a:xfrm rot="10800000">
              <a:off x="7029475" y="4121400"/>
              <a:ext cx="540000" cy="2880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</p:grpSp>
      <p:pic>
        <p:nvPicPr>
          <p:cNvPr id="1024" name="Google Shape;1024;p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9650" y="1241733"/>
            <a:ext cx="1416699" cy="14166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5" name="Google Shape;1025;p123"/>
          <p:cNvGrpSpPr/>
          <p:nvPr/>
        </p:nvGrpSpPr>
        <p:grpSpPr>
          <a:xfrm>
            <a:off x="599997" y="600030"/>
            <a:ext cx="2446639" cy="2339717"/>
            <a:chOff x="899950" y="900000"/>
            <a:chExt cx="3669775" cy="3509400"/>
          </a:xfrm>
        </p:grpSpPr>
        <p:sp>
          <p:nvSpPr>
            <p:cNvPr id="1026" name="Google Shape;1026;p123"/>
            <p:cNvSpPr/>
            <p:nvPr/>
          </p:nvSpPr>
          <p:spPr>
            <a:xfrm rot="5400000">
              <a:off x="980225" y="819900"/>
              <a:ext cx="3509400" cy="3669600"/>
            </a:xfrm>
            <a:prstGeom prst="homePlate">
              <a:avLst>
                <a:gd name="adj" fmla="val 19358"/>
              </a:avLst>
            </a:prstGeom>
            <a:solidFill>
              <a:srgbClr val="440099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24135F"/>
                </a:solidFill>
              </a:endParaRPr>
            </a:p>
          </p:txBody>
        </p:sp>
        <p:sp>
          <p:nvSpPr>
            <p:cNvPr id="1027" name="Google Shape;1027;p123"/>
            <p:cNvSpPr txBox="1"/>
            <p:nvPr/>
          </p:nvSpPr>
          <p:spPr>
            <a:xfrm>
              <a:off x="899950" y="1170000"/>
              <a:ext cx="3669600" cy="241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CONNECT WITH US</a:t>
              </a:r>
              <a:endParaRPr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sheffield.ac.uk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@sheffielduni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theuniversityofsheffield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theuniversityofsheffield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@universityofsheffield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1028" name="Google Shape;1028;p12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61825" y="2471800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9" name="Google Shape;1029;p12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261825" y="18626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0" name="Google Shape;1030;p123"/>
            <p:cNvPicPr preferRelativeResize="0"/>
            <p:nvPr/>
          </p:nvPicPr>
          <p:blipFill rotWithShape="1">
            <a:blip r:embed="rId7">
              <a:alphaModFix/>
            </a:blip>
            <a:srcRect l="7330" t="7491" r="7330" b="7474"/>
            <a:stretch/>
          </p:blipFill>
          <p:spPr>
            <a:xfrm>
              <a:off x="1261825" y="2167204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1" name="Google Shape;1031;p12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261825" y="2776400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2" name="Google Shape;1032;p12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261825" y="3115727"/>
              <a:ext cx="180000" cy="12795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33" name="Google Shape;1033;p12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44000" y="600000"/>
            <a:ext cx="2748000" cy="866574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  <p:sp>
        <p:nvSpPr>
          <p:cNvPr id="1034" name="Google Shape;1034;p123"/>
          <p:cNvSpPr/>
          <p:nvPr/>
        </p:nvSpPr>
        <p:spPr>
          <a:xfrm>
            <a:off x="3709000" y="1241850"/>
            <a:ext cx="1416600" cy="1416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1035" name="Google Shape;1035;p123"/>
          <p:cNvSpPr txBox="1"/>
          <p:nvPr/>
        </p:nvSpPr>
        <p:spPr>
          <a:xfrm>
            <a:off x="3709000" y="1744883"/>
            <a:ext cx="141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Place QR Code</a:t>
            </a:r>
            <a:b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over this box</a:t>
            </a:r>
            <a:endParaRPr sz="1300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2">
  <p:cSld name="CUSTOM_1_2_1_1">
    <p:bg>
      <p:bgPr>
        <a:solidFill>
          <a:srgbClr val="F3F3F3"/>
        </a:solidFill>
        <a:effectLst/>
      </p:bgPr>
    </p:bg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Google Shape;1037;p124"/>
          <p:cNvPicPr preferRelativeResize="0"/>
          <p:nvPr/>
        </p:nvPicPr>
        <p:blipFill rotWithShape="1">
          <a:blip r:embed="rId2">
            <a:alphaModFix/>
          </a:blip>
          <a:srcRect r="6393" b="10136"/>
          <a:stretch/>
        </p:blipFill>
        <p:spPr>
          <a:xfrm>
            <a:off x="300000" y="300000"/>
            <a:ext cx="11592000" cy="6259200"/>
          </a:xfrm>
          <a:prstGeom prst="snip2DiagRect">
            <a:avLst>
              <a:gd name="adj1" fmla="val 0"/>
              <a:gd name="adj2" fmla="val 9427"/>
            </a:avLst>
          </a:prstGeom>
          <a:noFill/>
          <a:ln>
            <a:noFill/>
          </a:ln>
        </p:spPr>
      </p:pic>
      <p:pic>
        <p:nvPicPr>
          <p:cNvPr id="1038" name="Google Shape;1038;p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8467" y="4759433"/>
            <a:ext cx="3653535" cy="2099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9" name="Google Shape;1039;p124"/>
          <p:cNvGrpSpPr/>
          <p:nvPr/>
        </p:nvGrpSpPr>
        <p:grpSpPr>
          <a:xfrm>
            <a:off x="3348189" y="600030"/>
            <a:ext cx="2160108" cy="2339717"/>
            <a:chOff x="5679475" y="900000"/>
            <a:chExt cx="3240000" cy="3509400"/>
          </a:xfrm>
        </p:grpSpPr>
        <p:grpSp>
          <p:nvGrpSpPr>
            <p:cNvPr id="1040" name="Google Shape;1040;p124"/>
            <p:cNvGrpSpPr/>
            <p:nvPr/>
          </p:nvGrpSpPr>
          <p:grpSpPr>
            <a:xfrm>
              <a:off x="5679475" y="900000"/>
              <a:ext cx="3240000" cy="3509400"/>
              <a:chOff x="5679475" y="900000"/>
              <a:chExt cx="3240000" cy="3509400"/>
            </a:xfrm>
          </p:grpSpPr>
          <p:sp>
            <p:nvSpPr>
              <p:cNvPr id="1041" name="Google Shape;1041;p124"/>
              <p:cNvSpPr/>
              <p:nvPr/>
            </p:nvSpPr>
            <p:spPr>
              <a:xfrm>
                <a:off x="5679475" y="900000"/>
                <a:ext cx="3240000" cy="3239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357188" dist="47625" dir="5400000" algn="bl" rotWithShape="0">
                  <a:srgbClr val="000000"/>
                </a:outerShdw>
              </a:effectLst>
            </p:spPr>
            <p:txBody>
              <a:bodyPr spcFirstLastPara="1" wrap="square" lIns="0" tIns="180000" rIns="0" bIns="0" anchor="t" anchorCtr="0">
                <a:noAutofit/>
              </a:bodyPr>
              <a:lstStyle/>
              <a:p>
                <a:pPr marL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31E29"/>
                  </a:buClr>
                  <a:buSzPts val="700"/>
                  <a:buFont typeface="Arial"/>
                  <a:buNone/>
                </a:pPr>
                <a:r>
                  <a:rPr lang="en-GB" sz="1700">
                    <a:solidFill>
                      <a:srgbClr val="131E2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SCAN THE</a:t>
                </a:r>
                <a:br>
                  <a:rPr lang="en-GB" sz="1700">
                    <a:solidFill>
                      <a:srgbClr val="131E2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</a:br>
                <a:r>
                  <a:rPr lang="en-GB" sz="1700">
                    <a:solidFill>
                      <a:srgbClr val="131E2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QR CODE</a:t>
                </a:r>
                <a:endParaRPr sz="1700">
                  <a:solidFill>
                    <a:srgbClr val="131E29"/>
                  </a:solidFill>
                </a:endParaRPr>
              </a:p>
            </p:txBody>
          </p:sp>
          <p:sp>
            <p:nvSpPr>
              <p:cNvPr id="1042" name="Google Shape;1042;p124"/>
              <p:cNvSpPr/>
              <p:nvPr/>
            </p:nvSpPr>
            <p:spPr>
              <a:xfrm rot="10800000">
                <a:off x="7029475" y="4121400"/>
                <a:ext cx="540000" cy="288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</p:grpSp>
        <p:pic>
          <p:nvPicPr>
            <p:cNvPr id="1043" name="Google Shape;1043;p1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36950" y="1862600"/>
              <a:ext cx="2125050" cy="2125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44" name="Google Shape;1044;p124"/>
          <p:cNvGrpSpPr/>
          <p:nvPr/>
        </p:nvGrpSpPr>
        <p:grpSpPr>
          <a:xfrm>
            <a:off x="599997" y="600030"/>
            <a:ext cx="2446639" cy="2339717"/>
            <a:chOff x="899950" y="900000"/>
            <a:chExt cx="3669775" cy="3509400"/>
          </a:xfrm>
        </p:grpSpPr>
        <p:sp>
          <p:nvSpPr>
            <p:cNvPr id="1045" name="Google Shape;1045;p124"/>
            <p:cNvSpPr/>
            <p:nvPr/>
          </p:nvSpPr>
          <p:spPr>
            <a:xfrm rot="5400000">
              <a:off x="980225" y="819900"/>
              <a:ext cx="3509400" cy="3669600"/>
            </a:xfrm>
            <a:prstGeom prst="homePlate">
              <a:avLst>
                <a:gd name="adj" fmla="val 19358"/>
              </a:avLst>
            </a:prstGeom>
            <a:solidFill>
              <a:srgbClr val="440099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24135F"/>
                </a:solidFill>
              </a:endParaRPr>
            </a:p>
          </p:txBody>
        </p:sp>
        <p:sp>
          <p:nvSpPr>
            <p:cNvPr id="1046" name="Google Shape;1046;p124"/>
            <p:cNvSpPr txBox="1"/>
            <p:nvPr/>
          </p:nvSpPr>
          <p:spPr>
            <a:xfrm>
              <a:off x="899950" y="1170000"/>
              <a:ext cx="3669600" cy="241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CONNECT WITH US</a:t>
              </a:r>
              <a:endParaRPr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sheffield.ac.uk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@sheffielduni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theuniversityofsheffield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theuniversityofsheffield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@universityofsheffield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1047" name="Google Shape;1047;p12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61825" y="2471800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8" name="Google Shape;1048;p12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261825" y="18626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9" name="Google Shape;1049;p124"/>
            <p:cNvPicPr preferRelativeResize="0"/>
            <p:nvPr/>
          </p:nvPicPr>
          <p:blipFill rotWithShape="1">
            <a:blip r:embed="rId7">
              <a:alphaModFix/>
            </a:blip>
            <a:srcRect l="7330" t="7491" r="7330" b="7474"/>
            <a:stretch/>
          </p:blipFill>
          <p:spPr>
            <a:xfrm>
              <a:off x="1261825" y="2167204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0" name="Google Shape;1050;p12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261825" y="2776400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1" name="Google Shape;1051;p124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261825" y="3115727"/>
              <a:ext cx="180000" cy="12795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52" name="Google Shape;1052;p12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44000" y="600000"/>
            <a:ext cx="2748000" cy="866574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  <p:sp>
        <p:nvSpPr>
          <p:cNvPr id="1053" name="Google Shape;1053;p124"/>
          <p:cNvSpPr/>
          <p:nvPr/>
        </p:nvSpPr>
        <p:spPr>
          <a:xfrm>
            <a:off x="3709000" y="1241850"/>
            <a:ext cx="1416600" cy="1416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1054" name="Google Shape;1054;p124"/>
          <p:cNvSpPr txBox="1"/>
          <p:nvPr/>
        </p:nvSpPr>
        <p:spPr>
          <a:xfrm>
            <a:off x="3709000" y="1744883"/>
            <a:ext cx="141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Place QR Code</a:t>
            </a:r>
            <a:b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over this box</a:t>
            </a:r>
            <a:endParaRPr sz="1300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3">
  <p:cSld name="CUSTOM_1_2_1_1_1">
    <p:bg>
      <p:bgPr>
        <a:solidFill>
          <a:srgbClr val="F3F3F3"/>
        </a:solidFill>
        <a:effectLst/>
      </p:bgPr>
    </p:bg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6" name="Google Shape;1056;p125"/>
          <p:cNvPicPr preferRelativeResize="0"/>
          <p:nvPr/>
        </p:nvPicPr>
        <p:blipFill rotWithShape="1">
          <a:blip r:embed="rId2">
            <a:alphaModFix/>
          </a:blip>
          <a:srcRect t="4003"/>
          <a:stretch/>
        </p:blipFill>
        <p:spPr>
          <a:xfrm>
            <a:off x="300000" y="300000"/>
            <a:ext cx="11592000" cy="6259200"/>
          </a:xfrm>
          <a:prstGeom prst="snip2DiagRect">
            <a:avLst>
              <a:gd name="adj1" fmla="val 0"/>
              <a:gd name="adj2" fmla="val 9427"/>
            </a:avLst>
          </a:prstGeom>
          <a:noFill/>
          <a:ln>
            <a:noFill/>
          </a:ln>
        </p:spPr>
      </p:pic>
      <p:pic>
        <p:nvPicPr>
          <p:cNvPr id="1057" name="Google Shape;1057;p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8467" y="4759433"/>
            <a:ext cx="3653535" cy="2099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8" name="Google Shape;1058;p125"/>
          <p:cNvGrpSpPr/>
          <p:nvPr/>
        </p:nvGrpSpPr>
        <p:grpSpPr>
          <a:xfrm>
            <a:off x="3348189" y="600030"/>
            <a:ext cx="2160108" cy="2339717"/>
            <a:chOff x="5679475" y="900000"/>
            <a:chExt cx="3240000" cy="3509400"/>
          </a:xfrm>
        </p:grpSpPr>
        <p:grpSp>
          <p:nvGrpSpPr>
            <p:cNvPr id="1059" name="Google Shape;1059;p125"/>
            <p:cNvGrpSpPr/>
            <p:nvPr/>
          </p:nvGrpSpPr>
          <p:grpSpPr>
            <a:xfrm>
              <a:off x="5679475" y="900000"/>
              <a:ext cx="3240000" cy="3509400"/>
              <a:chOff x="5679475" y="900000"/>
              <a:chExt cx="3240000" cy="3509400"/>
            </a:xfrm>
          </p:grpSpPr>
          <p:sp>
            <p:nvSpPr>
              <p:cNvPr id="1060" name="Google Shape;1060;p125"/>
              <p:cNvSpPr/>
              <p:nvPr/>
            </p:nvSpPr>
            <p:spPr>
              <a:xfrm>
                <a:off x="5679475" y="900000"/>
                <a:ext cx="3240000" cy="3239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357188" dist="47625" dir="5400000" algn="bl" rotWithShape="0">
                  <a:srgbClr val="000000"/>
                </a:outerShdw>
              </a:effectLst>
            </p:spPr>
            <p:txBody>
              <a:bodyPr spcFirstLastPara="1" wrap="square" lIns="0" tIns="180000" rIns="0" bIns="0" anchor="t" anchorCtr="0">
                <a:noAutofit/>
              </a:bodyPr>
              <a:lstStyle/>
              <a:p>
                <a:pPr marL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31E29"/>
                  </a:buClr>
                  <a:buSzPts val="700"/>
                  <a:buFont typeface="Arial"/>
                  <a:buNone/>
                </a:pPr>
                <a:r>
                  <a:rPr lang="en-GB" sz="1700">
                    <a:solidFill>
                      <a:srgbClr val="131E2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SCAN THE</a:t>
                </a:r>
                <a:br>
                  <a:rPr lang="en-GB" sz="1700">
                    <a:solidFill>
                      <a:srgbClr val="131E2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</a:br>
                <a:r>
                  <a:rPr lang="en-GB" sz="1700">
                    <a:solidFill>
                      <a:srgbClr val="131E2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QR CODE</a:t>
                </a:r>
                <a:endParaRPr sz="1700">
                  <a:solidFill>
                    <a:srgbClr val="131E29"/>
                  </a:solidFill>
                </a:endParaRPr>
              </a:p>
            </p:txBody>
          </p:sp>
          <p:sp>
            <p:nvSpPr>
              <p:cNvPr id="1061" name="Google Shape;1061;p125"/>
              <p:cNvSpPr/>
              <p:nvPr/>
            </p:nvSpPr>
            <p:spPr>
              <a:xfrm rot="10800000">
                <a:off x="7029475" y="4121400"/>
                <a:ext cx="540000" cy="288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</p:grpSp>
        <p:pic>
          <p:nvPicPr>
            <p:cNvPr id="1062" name="Google Shape;1062;p1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36950" y="1862600"/>
              <a:ext cx="2125050" cy="2125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63" name="Google Shape;1063;p125"/>
          <p:cNvGrpSpPr/>
          <p:nvPr/>
        </p:nvGrpSpPr>
        <p:grpSpPr>
          <a:xfrm>
            <a:off x="599997" y="600030"/>
            <a:ext cx="2446639" cy="2339717"/>
            <a:chOff x="899950" y="900000"/>
            <a:chExt cx="3669775" cy="3509400"/>
          </a:xfrm>
        </p:grpSpPr>
        <p:sp>
          <p:nvSpPr>
            <p:cNvPr id="1064" name="Google Shape;1064;p125"/>
            <p:cNvSpPr/>
            <p:nvPr/>
          </p:nvSpPr>
          <p:spPr>
            <a:xfrm rot="5400000">
              <a:off x="980225" y="819900"/>
              <a:ext cx="3509400" cy="3669600"/>
            </a:xfrm>
            <a:prstGeom prst="homePlate">
              <a:avLst>
                <a:gd name="adj" fmla="val 19358"/>
              </a:avLst>
            </a:prstGeom>
            <a:solidFill>
              <a:srgbClr val="440099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24135F"/>
                </a:solidFill>
              </a:endParaRPr>
            </a:p>
          </p:txBody>
        </p:sp>
        <p:sp>
          <p:nvSpPr>
            <p:cNvPr id="1065" name="Google Shape;1065;p125"/>
            <p:cNvSpPr txBox="1"/>
            <p:nvPr/>
          </p:nvSpPr>
          <p:spPr>
            <a:xfrm>
              <a:off x="899950" y="1170000"/>
              <a:ext cx="3669600" cy="241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CONNECT WITH US</a:t>
              </a:r>
              <a:endParaRPr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sheffield.ac.uk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@sheffielduni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theuniversityofsheffield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theuniversityofsheffield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@universityofsheffield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1066" name="Google Shape;1066;p12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61825" y="2471800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7" name="Google Shape;1067;p12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261825" y="18626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8" name="Google Shape;1068;p125"/>
            <p:cNvPicPr preferRelativeResize="0"/>
            <p:nvPr/>
          </p:nvPicPr>
          <p:blipFill rotWithShape="1">
            <a:blip r:embed="rId7">
              <a:alphaModFix/>
            </a:blip>
            <a:srcRect l="7330" t="7491" r="7330" b="7474"/>
            <a:stretch/>
          </p:blipFill>
          <p:spPr>
            <a:xfrm>
              <a:off x="1261825" y="2167204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9" name="Google Shape;1069;p12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261825" y="2776400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0" name="Google Shape;1070;p125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261825" y="3115727"/>
              <a:ext cx="180000" cy="12795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71" name="Google Shape;1071;p12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44000" y="600000"/>
            <a:ext cx="2748000" cy="866574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  <p:sp>
        <p:nvSpPr>
          <p:cNvPr id="1072" name="Google Shape;1072;p125"/>
          <p:cNvSpPr/>
          <p:nvPr/>
        </p:nvSpPr>
        <p:spPr>
          <a:xfrm>
            <a:off x="3709000" y="1241850"/>
            <a:ext cx="1416600" cy="1416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1073" name="Google Shape;1073;p125"/>
          <p:cNvSpPr txBox="1"/>
          <p:nvPr/>
        </p:nvSpPr>
        <p:spPr>
          <a:xfrm>
            <a:off x="3709000" y="1744883"/>
            <a:ext cx="141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Place QR Code</a:t>
            </a:r>
            <a:b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over this box</a:t>
            </a:r>
            <a:endParaRPr sz="1300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TITLE_1">
    <p:bg>
      <p:bgPr>
        <a:solidFill>
          <a:srgbClr val="F3F3F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E46962"/>
          </p15:clr>
        </p15:guide>
        <p15:guide id="2" pos="3840">
          <p15:clr>
            <a:srgbClr val="E46962"/>
          </p15:clr>
        </p15:guide>
        <p15:guide id="3" pos="189">
          <p15:clr>
            <a:srgbClr val="E46962"/>
          </p15:clr>
        </p15:guide>
        <p15:guide id="4" pos="378">
          <p15:clr>
            <a:srgbClr val="E46962"/>
          </p15:clr>
        </p15:guide>
        <p15:guide id="5" pos="2109">
          <p15:clr>
            <a:srgbClr val="E46962"/>
          </p15:clr>
        </p15:guide>
        <p15:guide id="6" pos="7491">
          <p15:clr>
            <a:srgbClr val="E46962"/>
          </p15:clr>
        </p15:guide>
        <p15:guide id="7" pos="7302">
          <p15:clr>
            <a:srgbClr val="E46962"/>
          </p15:clr>
        </p15:guide>
        <p15:guide id="8" pos="5571">
          <p15:clr>
            <a:srgbClr val="E46962"/>
          </p15:clr>
        </p15:guide>
        <p15:guide id="9" orient="horz" pos="189">
          <p15:clr>
            <a:srgbClr val="E46962"/>
          </p15:clr>
        </p15:guide>
        <p15:guide id="10" orient="horz" pos="378">
          <p15:clr>
            <a:srgbClr val="E46962"/>
          </p15:clr>
        </p15:guide>
        <p15:guide id="11" orient="horz" pos="4131">
          <p15:clr>
            <a:srgbClr val="E46962"/>
          </p15:clr>
        </p15:guide>
        <p15:guide id="12" orient="horz" pos="3942">
          <p15:clr>
            <a:srgbClr val="E46962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4">
  <p:cSld name="CUSTOM_1_2_1_1_1_1">
    <p:bg>
      <p:bgPr>
        <a:solidFill>
          <a:srgbClr val="F3F3F3"/>
        </a:solidFill>
        <a:effectLst/>
      </p:bgPr>
    </p:bg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Google Shape;1075;p126"/>
          <p:cNvPicPr preferRelativeResize="0"/>
          <p:nvPr/>
        </p:nvPicPr>
        <p:blipFill rotWithShape="1">
          <a:blip r:embed="rId2">
            <a:alphaModFix/>
          </a:blip>
          <a:srcRect t="4003"/>
          <a:stretch/>
        </p:blipFill>
        <p:spPr>
          <a:xfrm>
            <a:off x="300000" y="300000"/>
            <a:ext cx="11592000" cy="6259200"/>
          </a:xfrm>
          <a:prstGeom prst="snip2DiagRect">
            <a:avLst>
              <a:gd name="adj1" fmla="val 0"/>
              <a:gd name="adj2" fmla="val 9427"/>
            </a:avLst>
          </a:prstGeom>
          <a:noFill/>
          <a:ln>
            <a:noFill/>
          </a:ln>
        </p:spPr>
      </p:pic>
      <p:pic>
        <p:nvPicPr>
          <p:cNvPr id="1076" name="Google Shape;1076;p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8467" y="4759433"/>
            <a:ext cx="3653535" cy="2099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7" name="Google Shape;1077;p126"/>
          <p:cNvGrpSpPr/>
          <p:nvPr/>
        </p:nvGrpSpPr>
        <p:grpSpPr>
          <a:xfrm>
            <a:off x="3348189" y="600030"/>
            <a:ext cx="2160108" cy="2339717"/>
            <a:chOff x="5679475" y="900000"/>
            <a:chExt cx="3240000" cy="3509400"/>
          </a:xfrm>
        </p:grpSpPr>
        <p:grpSp>
          <p:nvGrpSpPr>
            <p:cNvPr id="1078" name="Google Shape;1078;p126"/>
            <p:cNvGrpSpPr/>
            <p:nvPr/>
          </p:nvGrpSpPr>
          <p:grpSpPr>
            <a:xfrm>
              <a:off x="5679475" y="900000"/>
              <a:ext cx="3240000" cy="3509400"/>
              <a:chOff x="5679475" y="900000"/>
              <a:chExt cx="3240000" cy="3509400"/>
            </a:xfrm>
          </p:grpSpPr>
          <p:sp>
            <p:nvSpPr>
              <p:cNvPr id="1079" name="Google Shape;1079;p126"/>
              <p:cNvSpPr/>
              <p:nvPr/>
            </p:nvSpPr>
            <p:spPr>
              <a:xfrm>
                <a:off x="5679475" y="900000"/>
                <a:ext cx="3240000" cy="3239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357188" dist="47625" dir="5400000" algn="bl" rotWithShape="0">
                  <a:srgbClr val="000000"/>
                </a:outerShdw>
              </a:effectLst>
            </p:spPr>
            <p:txBody>
              <a:bodyPr spcFirstLastPara="1" wrap="square" lIns="0" tIns="180000" rIns="0" bIns="0" anchor="t" anchorCtr="0">
                <a:noAutofit/>
              </a:bodyPr>
              <a:lstStyle/>
              <a:p>
                <a:pPr marL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31E29"/>
                  </a:buClr>
                  <a:buSzPts val="700"/>
                  <a:buFont typeface="Arial"/>
                  <a:buNone/>
                </a:pPr>
                <a:r>
                  <a:rPr lang="en-GB" sz="1700">
                    <a:solidFill>
                      <a:srgbClr val="131E2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SCAN THE</a:t>
                </a:r>
                <a:br>
                  <a:rPr lang="en-GB" sz="1700">
                    <a:solidFill>
                      <a:srgbClr val="131E2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</a:br>
                <a:r>
                  <a:rPr lang="en-GB" sz="1700">
                    <a:solidFill>
                      <a:srgbClr val="131E2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QR CODE</a:t>
                </a:r>
                <a:endParaRPr sz="1700">
                  <a:solidFill>
                    <a:srgbClr val="131E29"/>
                  </a:solidFill>
                </a:endParaRPr>
              </a:p>
            </p:txBody>
          </p:sp>
          <p:sp>
            <p:nvSpPr>
              <p:cNvPr id="1080" name="Google Shape;1080;p126"/>
              <p:cNvSpPr/>
              <p:nvPr/>
            </p:nvSpPr>
            <p:spPr>
              <a:xfrm rot="10800000">
                <a:off x="7029475" y="4121400"/>
                <a:ext cx="540000" cy="288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</p:grpSp>
        <p:pic>
          <p:nvPicPr>
            <p:cNvPr id="1081" name="Google Shape;1081;p1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36950" y="1862600"/>
              <a:ext cx="2125050" cy="2125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82" name="Google Shape;1082;p126"/>
          <p:cNvGrpSpPr/>
          <p:nvPr/>
        </p:nvGrpSpPr>
        <p:grpSpPr>
          <a:xfrm>
            <a:off x="599997" y="600030"/>
            <a:ext cx="2446639" cy="2339717"/>
            <a:chOff x="899950" y="900000"/>
            <a:chExt cx="3669775" cy="3509400"/>
          </a:xfrm>
        </p:grpSpPr>
        <p:sp>
          <p:nvSpPr>
            <p:cNvPr id="1083" name="Google Shape;1083;p126"/>
            <p:cNvSpPr/>
            <p:nvPr/>
          </p:nvSpPr>
          <p:spPr>
            <a:xfrm rot="5400000">
              <a:off x="980225" y="819900"/>
              <a:ext cx="3509400" cy="3669600"/>
            </a:xfrm>
            <a:prstGeom prst="homePlate">
              <a:avLst>
                <a:gd name="adj" fmla="val 19358"/>
              </a:avLst>
            </a:prstGeom>
            <a:solidFill>
              <a:srgbClr val="440099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24135F"/>
                </a:solidFill>
              </a:endParaRPr>
            </a:p>
          </p:txBody>
        </p:sp>
        <p:sp>
          <p:nvSpPr>
            <p:cNvPr id="1084" name="Google Shape;1084;p126"/>
            <p:cNvSpPr txBox="1"/>
            <p:nvPr/>
          </p:nvSpPr>
          <p:spPr>
            <a:xfrm>
              <a:off x="899950" y="1170000"/>
              <a:ext cx="3669600" cy="241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CONNECT WITH US</a:t>
              </a:r>
              <a:endParaRPr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sheffield.ac.uk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@sheffielduni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theuniversityofsheffield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theuniversityofsheffield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@universityofsheffield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1085" name="Google Shape;1085;p1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61825" y="2471800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6" name="Google Shape;1086;p12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261825" y="18626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7" name="Google Shape;1087;p126"/>
            <p:cNvPicPr preferRelativeResize="0"/>
            <p:nvPr/>
          </p:nvPicPr>
          <p:blipFill rotWithShape="1">
            <a:blip r:embed="rId7">
              <a:alphaModFix/>
            </a:blip>
            <a:srcRect l="7330" t="7491" r="7330" b="7474"/>
            <a:stretch/>
          </p:blipFill>
          <p:spPr>
            <a:xfrm>
              <a:off x="1261825" y="2167204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8" name="Google Shape;1088;p12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261825" y="2776400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9" name="Google Shape;1089;p126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261825" y="3115727"/>
              <a:ext cx="180000" cy="12795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90" name="Google Shape;1090;p12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44000" y="600000"/>
            <a:ext cx="2748000" cy="866574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  <p:sp>
        <p:nvSpPr>
          <p:cNvPr id="1091" name="Google Shape;1091;p126"/>
          <p:cNvSpPr/>
          <p:nvPr/>
        </p:nvSpPr>
        <p:spPr>
          <a:xfrm>
            <a:off x="3709000" y="1241850"/>
            <a:ext cx="1416600" cy="1416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1092" name="Google Shape;1092;p126"/>
          <p:cNvSpPr txBox="1"/>
          <p:nvPr/>
        </p:nvSpPr>
        <p:spPr>
          <a:xfrm>
            <a:off x="3709000" y="1744883"/>
            <a:ext cx="141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Place QR Code</a:t>
            </a:r>
            <a:b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over this box</a:t>
            </a:r>
            <a:endParaRPr sz="1300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QR Code 1">
  <p:cSld name="TITLE_1_1">
    <p:bg>
      <p:bgPr>
        <a:solidFill>
          <a:srgbClr val="F8F8F9"/>
        </a:solidFill>
        <a:effectLst/>
      </p:bgPr>
    </p:bg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4" name="Google Shape;1094;p127"/>
          <p:cNvGrpSpPr/>
          <p:nvPr/>
        </p:nvGrpSpPr>
        <p:grpSpPr>
          <a:xfrm>
            <a:off x="6096305" y="-21"/>
            <a:ext cx="10133535" cy="6859579"/>
            <a:chOff x="9144000" y="-31"/>
            <a:chExt cx="15199542" cy="10288854"/>
          </a:xfrm>
        </p:grpSpPr>
        <p:sp>
          <p:nvSpPr>
            <p:cNvPr id="1095" name="Google Shape;1095;p127"/>
            <p:cNvSpPr/>
            <p:nvPr/>
          </p:nvSpPr>
          <p:spPr>
            <a:xfrm>
              <a:off x="9144000" y="-31"/>
              <a:ext cx="15199542" cy="5172606"/>
            </a:xfrm>
            <a:prstGeom prst="flowChartTerminator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1096" name="Google Shape;1096;p127"/>
            <p:cNvSpPr/>
            <p:nvPr/>
          </p:nvSpPr>
          <p:spPr>
            <a:xfrm>
              <a:off x="9144000" y="5116216"/>
              <a:ext cx="15199542" cy="5172606"/>
            </a:xfrm>
            <a:prstGeom prst="flowChartTerminator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E46962"/>
          </p15:clr>
        </p15:guide>
        <p15:guide id="2" pos="3840">
          <p15:clr>
            <a:srgbClr val="E46962"/>
          </p15:clr>
        </p15:guide>
        <p15:guide id="3" pos="189">
          <p15:clr>
            <a:srgbClr val="E46962"/>
          </p15:clr>
        </p15:guide>
        <p15:guide id="4" pos="378">
          <p15:clr>
            <a:srgbClr val="E46962"/>
          </p15:clr>
        </p15:guide>
        <p15:guide id="5" pos="2109">
          <p15:clr>
            <a:srgbClr val="E46962"/>
          </p15:clr>
        </p15:guide>
        <p15:guide id="6" pos="7491">
          <p15:clr>
            <a:srgbClr val="E46962"/>
          </p15:clr>
        </p15:guide>
        <p15:guide id="7" pos="7302">
          <p15:clr>
            <a:srgbClr val="E46962"/>
          </p15:clr>
        </p15:guide>
        <p15:guide id="8" pos="5571">
          <p15:clr>
            <a:srgbClr val="E46962"/>
          </p15:clr>
        </p15:guide>
        <p15:guide id="9" orient="horz" pos="189">
          <p15:clr>
            <a:srgbClr val="E46962"/>
          </p15:clr>
        </p15:guide>
        <p15:guide id="10" orient="horz" pos="378">
          <p15:clr>
            <a:srgbClr val="E46962"/>
          </p15:clr>
        </p15:guide>
        <p15:guide id="11" orient="horz" pos="4131">
          <p15:clr>
            <a:srgbClr val="E46962"/>
          </p15:clr>
        </p15:guide>
        <p15:guide id="12" orient="horz" pos="3942">
          <p15:clr>
            <a:srgbClr val="E46962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TITLE_1">
    <p:bg>
      <p:bgPr>
        <a:solidFill>
          <a:srgbClr val="F3F3F3"/>
        </a:solidFill>
        <a:effectLst/>
      </p:bgPr>
    </p:bg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E46962"/>
          </p15:clr>
        </p15:guide>
        <p15:guide id="2" pos="3840">
          <p15:clr>
            <a:srgbClr val="E46962"/>
          </p15:clr>
        </p15:guide>
        <p15:guide id="3" pos="189">
          <p15:clr>
            <a:srgbClr val="E46962"/>
          </p15:clr>
        </p15:guide>
        <p15:guide id="4" pos="378">
          <p15:clr>
            <a:srgbClr val="E46962"/>
          </p15:clr>
        </p15:guide>
        <p15:guide id="5" pos="2109">
          <p15:clr>
            <a:srgbClr val="E46962"/>
          </p15:clr>
        </p15:guide>
        <p15:guide id="6" pos="7491">
          <p15:clr>
            <a:srgbClr val="E46962"/>
          </p15:clr>
        </p15:guide>
        <p15:guide id="7" pos="7302">
          <p15:clr>
            <a:srgbClr val="E46962"/>
          </p15:clr>
        </p15:guide>
        <p15:guide id="8" pos="5571">
          <p15:clr>
            <a:srgbClr val="E46962"/>
          </p15:clr>
        </p15:guide>
        <p15:guide id="9" orient="horz" pos="189">
          <p15:clr>
            <a:srgbClr val="E46962"/>
          </p15:clr>
        </p15:guide>
        <p15:guide id="10" orient="horz" pos="378">
          <p15:clr>
            <a:srgbClr val="E46962"/>
          </p15:clr>
        </p15:guide>
        <p15:guide id="11" orient="horz" pos="4131">
          <p15:clr>
            <a:srgbClr val="E46962"/>
          </p15:clr>
        </p15:guide>
        <p15:guide id="12" orient="horz" pos="3942">
          <p15:clr>
            <a:srgbClr val="E46962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ssion Beginning">
  <p:cSld name="TITLE_1_3">
    <p:bg>
      <p:bgPr>
        <a:solidFill>
          <a:srgbClr val="F3F3F3"/>
        </a:solidFill>
        <a:effectLst/>
      </p:bgPr>
    </p:bg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130"/>
          <p:cNvSpPr txBox="1"/>
          <p:nvPr/>
        </p:nvSpPr>
        <p:spPr>
          <a:xfrm>
            <a:off x="600000" y="5068800"/>
            <a:ext cx="10992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2000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Thank you.</a:t>
            </a:r>
            <a:endParaRPr sz="23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04" name="Google Shape;1104;p130"/>
          <p:cNvSpPr txBox="1"/>
          <p:nvPr/>
        </p:nvSpPr>
        <p:spPr>
          <a:xfrm>
            <a:off x="600000" y="2160000"/>
            <a:ext cx="109920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THIS SESSION WILL BEGIN SHORTLY. PLEASE TURN YOUR CAMERAS AND MICROPHONES OFF.</a:t>
            </a:r>
            <a:endParaRPr sz="5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105" name="Google Shape;1105;p1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0000" y="600000"/>
            <a:ext cx="3164869" cy="9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E46962"/>
          </p15:clr>
        </p15:guide>
        <p15:guide id="2" pos="3840">
          <p15:clr>
            <a:srgbClr val="E46962"/>
          </p15:clr>
        </p15:guide>
        <p15:guide id="3" pos="189">
          <p15:clr>
            <a:srgbClr val="E46962"/>
          </p15:clr>
        </p15:guide>
        <p15:guide id="4" pos="378">
          <p15:clr>
            <a:srgbClr val="E46962"/>
          </p15:clr>
        </p15:guide>
        <p15:guide id="5" pos="2109">
          <p15:clr>
            <a:srgbClr val="E46962"/>
          </p15:clr>
        </p15:guide>
        <p15:guide id="6" pos="7491">
          <p15:clr>
            <a:srgbClr val="E46962"/>
          </p15:clr>
        </p15:guide>
        <p15:guide id="7" pos="7302">
          <p15:clr>
            <a:srgbClr val="E46962"/>
          </p15:clr>
        </p15:guide>
        <p15:guide id="8" pos="5571">
          <p15:clr>
            <a:srgbClr val="E46962"/>
          </p15:clr>
        </p15:guide>
        <p15:guide id="9" orient="horz" pos="189">
          <p15:clr>
            <a:srgbClr val="E46962"/>
          </p15:clr>
        </p15:guide>
        <p15:guide id="10" orient="horz" pos="378">
          <p15:clr>
            <a:srgbClr val="E46962"/>
          </p15:clr>
        </p15:guide>
        <p15:guide id="11" orient="horz" pos="4131">
          <p15:clr>
            <a:srgbClr val="E46962"/>
          </p15:clr>
        </p15:guide>
        <p15:guide id="12" orient="horz" pos="3942">
          <p15:clr>
            <a:srgbClr val="E46962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s 1">
  <p:cSld name="TITLE_1_2">
    <p:bg>
      <p:bgPr>
        <a:solidFill>
          <a:srgbClr val="F3F3F3"/>
        </a:solidFill>
        <a:effectLst/>
      </p:bgPr>
    </p:bg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131"/>
          <p:cNvSpPr/>
          <p:nvPr/>
        </p:nvSpPr>
        <p:spPr>
          <a:xfrm>
            <a:off x="600000" y="600000"/>
            <a:ext cx="2656800" cy="1804800"/>
          </a:xfrm>
          <a:prstGeom prst="homePlate">
            <a:avLst>
              <a:gd name="adj" fmla="val 25006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60950" tIns="0" rIns="6095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31E29"/>
              </a:buClr>
              <a:buSzPts val="700"/>
              <a:buFont typeface="Arial"/>
              <a:buNone/>
            </a:pPr>
            <a:r>
              <a:rPr lang="en-GB"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UNIVERSITY</a:t>
            </a:r>
            <a:br>
              <a:rPr lang="en-GB"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 THE YEAR</a:t>
            </a:r>
            <a:endParaRPr sz="23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WhatUni Student Choice Awards 2024</a:t>
            </a:r>
            <a:endParaRPr sz="600">
              <a:solidFill>
                <a:srgbClr val="FFFFFF"/>
              </a:solidFill>
            </a:endParaRPr>
          </a:p>
        </p:txBody>
      </p:sp>
      <p:sp>
        <p:nvSpPr>
          <p:cNvPr id="1108" name="Google Shape;1108;p131"/>
          <p:cNvSpPr/>
          <p:nvPr/>
        </p:nvSpPr>
        <p:spPr>
          <a:xfrm>
            <a:off x="600000" y="600100"/>
            <a:ext cx="2656800" cy="1804800"/>
          </a:xfrm>
          <a:prstGeom prst="homePlate">
            <a:avLst>
              <a:gd name="adj" fmla="val 25006"/>
            </a:avLst>
          </a:prstGeom>
          <a:solidFill>
            <a:srgbClr val="FF9664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31E29"/>
              </a:buClr>
              <a:buSzPts val="700"/>
              <a:buFont typeface="Arial"/>
              <a:buNone/>
            </a:pPr>
            <a:r>
              <a:rPr lang="en-GB" sz="23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NUMBER 1</a:t>
            </a:r>
            <a:br>
              <a:rPr lang="en-GB" sz="23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23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STUDENTS’ UNION</a:t>
            </a:r>
            <a:endParaRPr sz="23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WhatUni Student Choice Awards</a:t>
            </a:r>
            <a:br>
              <a:rPr lang="en-GB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2017-2024</a:t>
            </a:r>
            <a:endParaRPr sz="600">
              <a:solidFill>
                <a:schemeClr val="dk1"/>
              </a:solidFill>
            </a:endParaRPr>
          </a:p>
        </p:txBody>
      </p:sp>
      <p:grpSp>
        <p:nvGrpSpPr>
          <p:cNvPr id="1109" name="Google Shape;1109;p131"/>
          <p:cNvGrpSpPr/>
          <p:nvPr/>
        </p:nvGrpSpPr>
        <p:grpSpPr>
          <a:xfrm>
            <a:off x="6158586" y="4453319"/>
            <a:ext cx="2656879" cy="1804852"/>
            <a:chOff x="5112000" y="3819601"/>
            <a:chExt cx="3914082" cy="2649518"/>
          </a:xfrm>
        </p:grpSpPr>
        <p:sp>
          <p:nvSpPr>
            <p:cNvPr id="1110" name="Google Shape;1110;p131"/>
            <p:cNvSpPr/>
            <p:nvPr/>
          </p:nvSpPr>
          <p:spPr>
            <a:xfrm>
              <a:off x="5112000" y="3819601"/>
              <a:ext cx="3914082" cy="1332018"/>
            </a:xfrm>
            <a:prstGeom prst="flowChartTerminator">
              <a:avLst/>
            </a:prstGeom>
            <a:solidFill>
              <a:srgbClr val="005750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1111" name="Google Shape;1111;p131"/>
            <p:cNvSpPr/>
            <p:nvPr/>
          </p:nvSpPr>
          <p:spPr>
            <a:xfrm>
              <a:off x="5112000" y="5137101"/>
              <a:ext cx="3914082" cy="1332018"/>
            </a:xfrm>
            <a:prstGeom prst="flowChartTerminator">
              <a:avLst/>
            </a:prstGeom>
            <a:solidFill>
              <a:srgbClr val="005750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</p:grpSp>
      <p:sp>
        <p:nvSpPr>
          <p:cNvPr id="1112" name="Google Shape;1112;p131"/>
          <p:cNvSpPr txBox="1"/>
          <p:nvPr/>
        </p:nvSpPr>
        <p:spPr>
          <a:xfrm>
            <a:off x="6288000" y="4572000"/>
            <a:ext cx="2407200" cy="15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000" tIns="0" rIns="6000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GREENEST</a:t>
            </a:r>
            <a:br>
              <a:rPr lang="en-GB"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CITY IN</a:t>
            </a:r>
            <a:br>
              <a:rPr lang="en-GB"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UK</a:t>
            </a:r>
            <a:endParaRPr sz="23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NatWest’s Green Cities Report</a:t>
            </a:r>
            <a:br>
              <a:rPr lang="en-GB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2021</a:t>
            </a:r>
            <a:endParaRPr sz="10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113" name="Google Shape;1113;p131"/>
          <p:cNvGrpSpPr/>
          <p:nvPr/>
        </p:nvGrpSpPr>
        <p:grpSpPr>
          <a:xfrm>
            <a:off x="8935508" y="4453233"/>
            <a:ext cx="2656933" cy="1805057"/>
            <a:chOff x="9234000" y="990075"/>
            <a:chExt cx="3985200" cy="2707450"/>
          </a:xfrm>
        </p:grpSpPr>
        <p:sp>
          <p:nvSpPr>
            <p:cNvPr id="1114" name="Google Shape;1114;p131"/>
            <p:cNvSpPr/>
            <p:nvPr/>
          </p:nvSpPr>
          <p:spPr>
            <a:xfrm rot="10800000">
              <a:off x="10935000" y="3409525"/>
              <a:ext cx="540000" cy="288000"/>
            </a:xfrm>
            <a:prstGeom prst="triangle">
              <a:avLst>
                <a:gd name="adj" fmla="val 50000"/>
              </a:avLst>
            </a:prstGeom>
            <a:solidFill>
              <a:srgbClr val="005A8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1115" name="Google Shape;1115;p131"/>
            <p:cNvSpPr/>
            <p:nvPr/>
          </p:nvSpPr>
          <p:spPr>
            <a:xfrm>
              <a:off x="9234000" y="990075"/>
              <a:ext cx="3985200" cy="2437500"/>
            </a:xfrm>
            <a:prstGeom prst="rect">
              <a:avLst/>
            </a:prstGeom>
            <a:solidFill>
              <a:srgbClr val="005A8F"/>
            </a:solidFill>
            <a:ln>
              <a:noFill/>
            </a:ln>
          </p:spPr>
          <p:txBody>
            <a:bodyPr spcFirstLastPara="1" wrap="square" lIns="60950" tIns="0" rIns="60950" bIns="0" anchor="ctr" anchorCtr="0">
              <a:no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1E29"/>
                </a:buClr>
                <a:buSzPts val="700"/>
                <a:buFont typeface="Arial"/>
                <a:buNone/>
              </a:pPr>
              <a:r>
                <a:rPr lang="en-GB" sz="2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AFFORDABLE</a:t>
              </a:r>
              <a:br>
                <a:rPr lang="en-GB" sz="2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lang="en-GB" sz="2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CITY</a:t>
              </a:r>
              <a:endParaRPr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131E29"/>
                </a:buClr>
                <a:buSzPts val="700"/>
                <a:buFont typeface="Arial"/>
                <a:buNone/>
              </a:pPr>
              <a:r>
                <a:rPr lang="en-GB" sz="10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6th in the RBS Student Living</a:t>
              </a:r>
              <a:br>
                <a:rPr lang="en-GB" sz="10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lang="en-GB" sz="10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Index 2024</a:t>
              </a:r>
              <a:endParaRPr sz="600">
                <a:solidFill>
                  <a:srgbClr val="FFFFFF"/>
                </a:solidFill>
              </a:endParaRPr>
            </a:p>
          </p:txBody>
        </p:sp>
      </p:grpSp>
      <p:sp>
        <p:nvSpPr>
          <p:cNvPr id="1116" name="Google Shape;1116;p131"/>
          <p:cNvSpPr/>
          <p:nvPr/>
        </p:nvSpPr>
        <p:spPr>
          <a:xfrm>
            <a:off x="8935217" y="600000"/>
            <a:ext cx="480000" cy="240000"/>
          </a:xfrm>
          <a:prstGeom prst="rect">
            <a:avLst/>
          </a:prstGeom>
          <a:solidFill>
            <a:srgbClr val="DAA8E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1117" name="Google Shape;1117;p131"/>
          <p:cNvSpPr/>
          <p:nvPr/>
        </p:nvSpPr>
        <p:spPr>
          <a:xfrm>
            <a:off x="8935217" y="600000"/>
            <a:ext cx="240000" cy="1805100"/>
          </a:xfrm>
          <a:prstGeom prst="rect">
            <a:avLst/>
          </a:prstGeom>
          <a:solidFill>
            <a:srgbClr val="DAA8E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1118" name="Google Shape;1118;p131"/>
          <p:cNvSpPr/>
          <p:nvPr/>
        </p:nvSpPr>
        <p:spPr>
          <a:xfrm>
            <a:off x="8935217" y="2164800"/>
            <a:ext cx="480000" cy="240000"/>
          </a:xfrm>
          <a:prstGeom prst="rect">
            <a:avLst/>
          </a:prstGeom>
          <a:solidFill>
            <a:srgbClr val="DAA8E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1119" name="Google Shape;1119;p131"/>
          <p:cNvSpPr txBox="1"/>
          <p:nvPr/>
        </p:nvSpPr>
        <p:spPr>
          <a:xfrm>
            <a:off x="9175217" y="840000"/>
            <a:ext cx="21768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000" tIns="0" rIns="6000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2413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TOP 20 UNIVERSITY</a:t>
            </a:r>
            <a:endParaRPr sz="2300">
              <a:solidFill>
                <a:srgbClr val="24135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2413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Guardian University</a:t>
            </a:r>
            <a:br>
              <a:rPr lang="en-GB" sz="1000">
                <a:solidFill>
                  <a:srgbClr val="2413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000">
                <a:solidFill>
                  <a:srgbClr val="2413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Guide 2025</a:t>
            </a:r>
            <a:endParaRPr sz="1000">
              <a:solidFill>
                <a:srgbClr val="24135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20" name="Google Shape;1120;p131"/>
          <p:cNvSpPr/>
          <p:nvPr/>
        </p:nvSpPr>
        <p:spPr>
          <a:xfrm flipH="1">
            <a:off x="11112000" y="600000"/>
            <a:ext cx="480000" cy="240000"/>
          </a:xfrm>
          <a:prstGeom prst="rect">
            <a:avLst/>
          </a:prstGeom>
          <a:solidFill>
            <a:srgbClr val="DAA8E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1121" name="Google Shape;1121;p131"/>
          <p:cNvSpPr/>
          <p:nvPr/>
        </p:nvSpPr>
        <p:spPr>
          <a:xfrm flipH="1">
            <a:off x="11352000" y="600000"/>
            <a:ext cx="240000" cy="1805100"/>
          </a:xfrm>
          <a:prstGeom prst="rect">
            <a:avLst/>
          </a:prstGeom>
          <a:solidFill>
            <a:srgbClr val="DAA8E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1122" name="Google Shape;1122;p131"/>
          <p:cNvSpPr/>
          <p:nvPr/>
        </p:nvSpPr>
        <p:spPr>
          <a:xfrm flipH="1">
            <a:off x="11112000" y="2164800"/>
            <a:ext cx="480000" cy="240000"/>
          </a:xfrm>
          <a:prstGeom prst="rect">
            <a:avLst/>
          </a:prstGeom>
          <a:solidFill>
            <a:srgbClr val="DAA8E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1123" name="Google Shape;1123;p131"/>
          <p:cNvSpPr/>
          <p:nvPr/>
        </p:nvSpPr>
        <p:spPr>
          <a:xfrm>
            <a:off x="3376800" y="600000"/>
            <a:ext cx="2661900" cy="1804800"/>
          </a:xfrm>
          <a:prstGeom prst="roundRect">
            <a:avLst>
              <a:gd name="adj" fmla="val 50000"/>
            </a:avLst>
          </a:prstGeom>
          <a:solidFill>
            <a:srgbClr val="981F92"/>
          </a:solidFill>
          <a:ln>
            <a:noFill/>
          </a:ln>
        </p:spPr>
        <p:txBody>
          <a:bodyPr spcFirstLastPara="1" wrap="square" lIns="60000" tIns="0" rIns="6000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Arial"/>
              <a:buNone/>
            </a:pPr>
            <a:r>
              <a:rPr lang="en-GB"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NUMBER 1 UNIVERSITY IN THE RUSSELL GROUP </a:t>
            </a:r>
            <a:endParaRPr sz="23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National Student Survey 2024</a:t>
            </a:r>
            <a:endParaRPr sz="600"/>
          </a:p>
        </p:txBody>
      </p:sp>
      <p:sp>
        <p:nvSpPr>
          <p:cNvPr id="1124" name="Google Shape;1124;p131"/>
          <p:cNvSpPr/>
          <p:nvPr/>
        </p:nvSpPr>
        <p:spPr>
          <a:xfrm>
            <a:off x="6158583" y="2526600"/>
            <a:ext cx="2656800" cy="1805100"/>
          </a:xfrm>
          <a:prstGeom prst="snip2DiagRect">
            <a:avLst>
              <a:gd name="adj1" fmla="val 0"/>
              <a:gd name="adj2" fmla="val 13286"/>
            </a:avLst>
          </a:prstGeom>
          <a:solidFill>
            <a:srgbClr val="A1DED2"/>
          </a:solidFill>
          <a:ln>
            <a:noFill/>
          </a:ln>
        </p:spPr>
        <p:txBody>
          <a:bodyPr spcFirstLastPara="1" wrap="square" lIns="60950" tIns="0" rIns="6095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Arial"/>
              <a:buNone/>
            </a:pPr>
            <a:r>
              <a:rPr lang="en-GB" sz="23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TOP 5 FOR JOB PROSPECTS</a:t>
            </a:r>
            <a:endParaRPr sz="23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Student Crowd University Job Prospects League Table 2024</a:t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01">
          <p15:clr>
            <a:srgbClr val="E46962"/>
          </p15:clr>
        </p15:guide>
        <p15:guide id="2" pos="189">
          <p15:clr>
            <a:srgbClr val="E46962"/>
          </p15:clr>
        </p15:guide>
        <p15:guide id="3" pos="378">
          <p15:clr>
            <a:srgbClr val="E46962"/>
          </p15:clr>
        </p15:guide>
        <p15:guide id="4" pos="2127">
          <p15:clr>
            <a:srgbClr val="E46962"/>
          </p15:clr>
        </p15:guide>
        <p15:guide id="5" pos="7491">
          <p15:clr>
            <a:srgbClr val="E46962"/>
          </p15:clr>
        </p15:guide>
        <p15:guide id="6" pos="7302">
          <p15:clr>
            <a:srgbClr val="E46962"/>
          </p15:clr>
        </p15:guide>
        <p15:guide id="7" pos="5553">
          <p15:clr>
            <a:srgbClr val="E46962"/>
          </p15:clr>
        </p15:guide>
        <p15:guide id="8" orient="horz" pos="189">
          <p15:clr>
            <a:srgbClr val="E46962"/>
          </p15:clr>
        </p15:guide>
        <p15:guide id="9" orient="horz" pos="378">
          <p15:clr>
            <a:srgbClr val="E46962"/>
          </p15:clr>
        </p15:guide>
        <p15:guide id="10" orient="horz" pos="4131">
          <p15:clr>
            <a:srgbClr val="E46962"/>
          </p15:clr>
        </p15:guide>
        <p15:guide id="11" orient="horz" pos="3942">
          <p15:clr>
            <a:srgbClr val="E46962"/>
          </p15:clr>
        </p15:guide>
        <p15:guide id="12" pos="5628">
          <p15:clr>
            <a:srgbClr val="E46962"/>
          </p15:clr>
        </p15:guide>
        <p15:guide id="13" pos="3879">
          <p15:clr>
            <a:srgbClr val="E46962"/>
          </p15:clr>
        </p15:guide>
        <p15:guide id="14" pos="2052">
          <p15:clr>
            <a:srgbClr val="E46962"/>
          </p15:clr>
        </p15:guide>
        <p15:guide id="15" orient="horz" pos="1515">
          <p15:clr>
            <a:srgbClr val="E46962"/>
          </p15:clr>
        </p15:guide>
        <p15:guide id="16" orient="horz" pos="1592">
          <p15:clr>
            <a:srgbClr val="E46962"/>
          </p15:clr>
        </p15:guide>
        <p15:guide id="17" orient="horz" pos="2728">
          <p15:clr>
            <a:srgbClr val="E46962"/>
          </p15:clr>
        </p15:guide>
        <p15:guide id="18" orient="horz" pos="2805">
          <p15:clr>
            <a:srgbClr val="E46962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s 2">
  <p:cSld name="TITLE_1_2_1">
    <p:bg>
      <p:bgPr>
        <a:solidFill>
          <a:srgbClr val="F3F3F3"/>
        </a:solidFill>
        <a:effectLst/>
      </p:bgPr>
    </p:bg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01">
          <p15:clr>
            <a:srgbClr val="E46962"/>
          </p15:clr>
        </p15:guide>
        <p15:guide id="2" pos="189">
          <p15:clr>
            <a:srgbClr val="E46962"/>
          </p15:clr>
        </p15:guide>
        <p15:guide id="3" pos="378">
          <p15:clr>
            <a:srgbClr val="E46962"/>
          </p15:clr>
        </p15:guide>
        <p15:guide id="4" pos="2127">
          <p15:clr>
            <a:srgbClr val="E46962"/>
          </p15:clr>
        </p15:guide>
        <p15:guide id="5" pos="7491">
          <p15:clr>
            <a:srgbClr val="E46962"/>
          </p15:clr>
        </p15:guide>
        <p15:guide id="6" pos="7302">
          <p15:clr>
            <a:srgbClr val="E46962"/>
          </p15:clr>
        </p15:guide>
        <p15:guide id="7" pos="5553">
          <p15:clr>
            <a:srgbClr val="E46962"/>
          </p15:clr>
        </p15:guide>
        <p15:guide id="8" orient="horz" pos="189">
          <p15:clr>
            <a:srgbClr val="E46962"/>
          </p15:clr>
        </p15:guide>
        <p15:guide id="9" orient="horz" pos="378">
          <p15:clr>
            <a:srgbClr val="E46962"/>
          </p15:clr>
        </p15:guide>
        <p15:guide id="10" orient="horz" pos="4131">
          <p15:clr>
            <a:srgbClr val="E46962"/>
          </p15:clr>
        </p15:guide>
        <p15:guide id="11" orient="horz" pos="3942">
          <p15:clr>
            <a:srgbClr val="E46962"/>
          </p15:clr>
        </p15:guide>
        <p15:guide id="12" pos="5628">
          <p15:clr>
            <a:srgbClr val="E46962"/>
          </p15:clr>
        </p15:guide>
        <p15:guide id="13" pos="3879">
          <p15:clr>
            <a:srgbClr val="E46962"/>
          </p15:clr>
        </p15:guide>
        <p15:guide id="14" pos="2052">
          <p15:clr>
            <a:srgbClr val="E46962"/>
          </p15:clr>
        </p15:guide>
        <p15:guide id="15" orient="horz" pos="1515">
          <p15:clr>
            <a:srgbClr val="E46962"/>
          </p15:clr>
        </p15:guide>
        <p15:guide id="16" orient="horz" pos="1592">
          <p15:clr>
            <a:srgbClr val="E46962"/>
          </p15:clr>
        </p15:guide>
        <p15:guide id="17" orient="horz" pos="2728">
          <p15:clr>
            <a:srgbClr val="E46962"/>
          </p15:clr>
        </p15:guide>
        <p15:guide id="18" orient="horz" pos="2805">
          <p15:clr>
            <a:srgbClr val="E46962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OURS - DO NOT DELETE">
  <p:cSld name="CUSTOM">
    <p:bg>
      <p:bgPr>
        <a:solidFill>
          <a:srgbClr val="F8F8F9"/>
        </a:solidFill>
        <a:effectLst/>
      </p:bgPr>
    </p:bg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133"/>
          <p:cNvSpPr/>
          <p:nvPr/>
        </p:nvSpPr>
        <p:spPr>
          <a:xfrm>
            <a:off x="0" y="-600"/>
            <a:ext cx="2438400" cy="1713600"/>
          </a:xfrm>
          <a:prstGeom prst="rect">
            <a:avLst/>
          </a:prstGeom>
          <a:solidFill>
            <a:srgbClr val="24125E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8F8F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Dark Violet</a:t>
            </a:r>
            <a:endParaRPr sz="2000">
              <a:solidFill>
                <a:srgbClr val="F8F8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28" name="Google Shape;1128;p133"/>
          <p:cNvSpPr/>
          <p:nvPr/>
        </p:nvSpPr>
        <p:spPr>
          <a:xfrm>
            <a:off x="2438400" y="-600"/>
            <a:ext cx="2438400" cy="1713600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8F8F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Brand Violet</a:t>
            </a:r>
            <a:endParaRPr sz="2000">
              <a:solidFill>
                <a:srgbClr val="F8F8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29" name="Google Shape;1129;p133"/>
          <p:cNvSpPr/>
          <p:nvPr/>
        </p:nvSpPr>
        <p:spPr>
          <a:xfrm>
            <a:off x="4876800" y="-600"/>
            <a:ext cx="2438400" cy="1713600"/>
          </a:xfrm>
          <a:prstGeom prst="rect">
            <a:avLst/>
          </a:prstGeom>
          <a:solidFill>
            <a:srgbClr val="7000FF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8F8F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Electric Violet</a:t>
            </a:r>
            <a:endParaRPr sz="2000">
              <a:solidFill>
                <a:srgbClr val="F8F8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30" name="Google Shape;1130;p133"/>
          <p:cNvSpPr/>
          <p:nvPr/>
        </p:nvSpPr>
        <p:spPr>
          <a:xfrm>
            <a:off x="7315200" y="-600"/>
            <a:ext cx="2438400" cy="1713600"/>
          </a:xfrm>
          <a:prstGeom prst="rect">
            <a:avLst/>
          </a:prstGeom>
          <a:solidFill>
            <a:srgbClr val="A78CFA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Powder Violet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31" name="Google Shape;1131;p133"/>
          <p:cNvSpPr/>
          <p:nvPr/>
        </p:nvSpPr>
        <p:spPr>
          <a:xfrm>
            <a:off x="9753600" y="-600"/>
            <a:ext cx="2438400" cy="1713600"/>
          </a:xfrm>
          <a:prstGeom prst="rect">
            <a:avLst/>
          </a:prstGeom>
          <a:solidFill>
            <a:srgbClr val="C6BBFF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Pale Violet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32" name="Google Shape;1132;p133"/>
          <p:cNvSpPr/>
          <p:nvPr/>
        </p:nvSpPr>
        <p:spPr>
          <a:xfrm>
            <a:off x="0" y="1713000"/>
            <a:ext cx="2438400" cy="1713600"/>
          </a:xfrm>
          <a:prstGeom prst="rect">
            <a:avLst/>
          </a:prstGeom>
          <a:solidFill>
            <a:srgbClr val="F8F8F9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Wave White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33" name="Google Shape;1133;p133"/>
          <p:cNvSpPr/>
          <p:nvPr/>
        </p:nvSpPr>
        <p:spPr>
          <a:xfrm>
            <a:off x="2438400" y="1713000"/>
            <a:ext cx="2438400" cy="1713600"/>
          </a:xfrm>
          <a:prstGeom prst="rect">
            <a:avLst/>
          </a:prstGeom>
          <a:solidFill>
            <a:srgbClr val="131E29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8F8F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Midnight Black</a:t>
            </a:r>
            <a:endParaRPr sz="2000">
              <a:solidFill>
                <a:srgbClr val="F8F8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34" name="Google Shape;1134;p133"/>
          <p:cNvSpPr/>
          <p:nvPr/>
        </p:nvSpPr>
        <p:spPr>
          <a:xfrm>
            <a:off x="4876800" y="1713000"/>
            <a:ext cx="2438400" cy="1713600"/>
          </a:xfrm>
          <a:prstGeom prst="rect">
            <a:avLst/>
          </a:prstGeom>
          <a:solidFill>
            <a:srgbClr val="E7004C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8F8F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Coral</a:t>
            </a:r>
            <a:endParaRPr sz="2000">
              <a:solidFill>
                <a:srgbClr val="F8F8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35" name="Google Shape;1135;p133"/>
          <p:cNvSpPr/>
          <p:nvPr/>
        </p:nvSpPr>
        <p:spPr>
          <a:xfrm>
            <a:off x="7315200" y="1713000"/>
            <a:ext cx="2438400" cy="1713600"/>
          </a:xfrm>
          <a:prstGeom prst="rect">
            <a:avLst/>
          </a:prstGeom>
          <a:solidFill>
            <a:srgbClr val="981F9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8F8F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Purple</a:t>
            </a:r>
            <a:endParaRPr sz="2000">
              <a:solidFill>
                <a:srgbClr val="F8F8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36" name="Google Shape;1136;p133"/>
          <p:cNvSpPr/>
          <p:nvPr/>
        </p:nvSpPr>
        <p:spPr>
          <a:xfrm>
            <a:off x="9753600" y="1713000"/>
            <a:ext cx="2438400" cy="1713600"/>
          </a:xfrm>
          <a:prstGeom prst="rect">
            <a:avLst/>
          </a:prstGeom>
          <a:solidFill>
            <a:srgbClr val="005A8F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8F8F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Teal</a:t>
            </a:r>
            <a:endParaRPr sz="2000">
              <a:solidFill>
                <a:srgbClr val="F8F8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37" name="Google Shape;1137;p133"/>
          <p:cNvSpPr/>
          <p:nvPr/>
        </p:nvSpPr>
        <p:spPr>
          <a:xfrm>
            <a:off x="0" y="3426600"/>
            <a:ext cx="2438400" cy="1713600"/>
          </a:xfrm>
          <a:prstGeom prst="rect">
            <a:avLst/>
          </a:prstGeom>
          <a:solidFill>
            <a:srgbClr val="005750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8F8F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Peak Green</a:t>
            </a:r>
            <a:endParaRPr sz="2000">
              <a:solidFill>
                <a:srgbClr val="F8F8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38" name="Google Shape;1138;p133"/>
          <p:cNvSpPr/>
          <p:nvPr/>
        </p:nvSpPr>
        <p:spPr>
          <a:xfrm>
            <a:off x="2438400" y="3426600"/>
            <a:ext cx="2438400" cy="1713600"/>
          </a:xfrm>
          <a:prstGeom prst="rect">
            <a:avLst/>
          </a:prstGeom>
          <a:solidFill>
            <a:srgbClr val="FF6371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Flamingo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39" name="Google Shape;1139;p133"/>
          <p:cNvSpPr/>
          <p:nvPr/>
        </p:nvSpPr>
        <p:spPr>
          <a:xfrm>
            <a:off x="4876800" y="3426600"/>
            <a:ext cx="2438400" cy="1713600"/>
          </a:xfrm>
          <a:prstGeom prst="rect">
            <a:avLst/>
          </a:prstGeom>
          <a:solidFill>
            <a:srgbClr val="FF79E1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Pink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40" name="Google Shape;1140;p133"/>
          <p:cNvSpPr/>
          <p:nvPr/>
        </p:nvSpPr>
        <p:spPr>
          <a:xfrm>
            <a:off x="7315200" y="3426600"/>
            <a:ext cx="2438400" cy="1713600"/>
          </a:xfrm>
          <a:prstGeom prst="rect">
            <a:avLst/>
          </a:prstGeom>
          <a:solidFill>
            <a:srgbClr val="00BBCC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Aqua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41" name="Google Shape;1141;p133"/>
          <p:cNvSpPr/>
          <p:nvPr/>
        </p:nvSpPr>
        <p:spPr>
          <a:xfrm>
            <a:off x="9753600" y="3426600"/>
            <a:ext cx="2438400" cy="1713600"/>
          </a:xfrm>
          <a:prstGeom prst="rect">
            <a:avLst/>
          </a:prstGeom>
          <a:solidFill>
            <a:srgbClr val="3BD4AE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Spearmint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42" name="Google Shape;1142;p133"/>
          <p:cNvSpPr/>
          <p:nvPr/>
        </p:nvSpPr>
        <p:spPr>
          <a:xfrm>
            <a:off x="0" y="5140200"/>
            <a:ext cx="2438400" cy="1713600"/>
          </a:xfrm>
          <a:prstGeom prst="rect">
            <a:avLst/>
          </a:prstGeom>
          <a:solidFill>
            <a:srgbClr val="FF9664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Peach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43" name="Google Shape;1143;p133"/>
          <p:cNvSpPr/>
          <p:nvPr/>
        </p:nvSpPr>
        <p:spPr>
          <a:xfrm>
            <a:off x="2438400" y="5140200"/>
            <a:ext cx="2438400" cy="1713600"/>
          </a:xfrm>
          <a:prstGeom prst="rect">
            <a:avLst/>
          </a:prstGeom>
          <a:solidFill>
            <a:srgbClr val="DAA8E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Lavender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44" name="Google Shape;1144;p133"/>
          <p:cNvSpPr/>
          <p:nvPr/>
        </p:nvSpPr>
        <p:spPr>
          <a:xfrm>
            <a:off x="4876800" y="5140200"/>
            <a:ext cx="2438400" cy="1713600"/>
          </a:xfrm>
          <a:prstGeom prst="rect">
            <a:avLst/>
          </a:prstGeom>
          <a:solidFill>
            <a:srgbClr val="9ADBE8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Powder Blue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45" name="Google Shape;1145;p133"/>
          <p:cNvSpPr/>
          <p:nvPr/>
        </p:nvSpPr>
        <p:spPr>
          <a:xfrm>
            <a:off x="7315200" y="5140200"/>
            <a:ext cx="2438400" cy="1713600"/>
          </a:xfrm>
          <a:prstGeom prst="rect">
            <a:avLst/>
          </a:prstGeom>
          <a:solidFill>
            <a:srgbClr val="A1DED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Pastel Green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CUSTOM_1_2">
    <p:bg>
      <p:bgPr>
        <a:solidFill>
          <a:srgbClr val="F3F3F3"/>
        </a:solidFill>
        <a:effectLst/>
      </p:bgPr>
    </p:bg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7" name="Google Shape;1147;p134"/>
          <p:cNvPicPr preferRelativeResize="0"/>
          <p:nvPr/>
        </p:nvPicPr>
        <p:blipFill rotWithShape="1">
          <a:blip r:embed="rId2">
            <a:alphaModFix/>
          </a:blip>
          <a:srcRect l="3087" t="10992" r="4191"/>
          <a:stretch/>
        </p:blipFill>
        <p:spPr>
          <a:xfrm>
            <a:off x="300000" y="300000"/>
            <a:ext cx="11592000" cy="6259200"/>
          </a:xfrm>
          <a:prstGeom prst="snip2DiagRect">
            <a:avLst>
              <a:gd name="adj1" fmla="val 0"/>
              <a:gd name="adj2" fmla="val 9427"/>
            </a:avLst>
          </a:prstGeom>
          <a:noFill/>
          <a:ln>
            <a:noFill/>
          </a:ln>
        </p:spPr>
      </p:pic>
      <p:pic>
        <p:nvPicPr>
          <p:cNvPr id="1148" name="Google Shape;1148;p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000" y="600000"/>
            <a:ext cx="3164869" cy="9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9" name="Google Shape;1149;p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38467" y="4759433"/>
            <a:ext cx="3653535" cy="209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0" name="Google Shape;1150;p1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4002" y="600000"/>
            <a:ext cx="2748000" cy="669302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CUSTOM_1_1_2">
    <p:bg>
      <p:bgPr>
        <a:solidFill>
          <a:srgbClr val="F3F3F3"/>
        </a:solidFill>
        <a:effectLst/>
      </p:bgPr>
    </p:bg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2" name="Google Shape;1152;p135"/>
          <p:cNvPicPr preferRelativeResize="0"/>
          <p:nvPr/>
        </p:nvPicPr>
        <p:blipFill rotWithShape="1">
          <a:blip r:embed="rId2">
            <a:alphaModFix/>
          </a:blip>
          <a:srcRect t="10136" r="6393"/>
          <a:stretch/>
        </p:blipFill>
        <p:spPr>
          <a:xfrm>
            <a:off x="300000" y="300000"/>
            <a:ext cx="11592000" cy="6259200"/>
          </a:xfrm>
          <a:prstGeom prst="snip2DiagRect">
            <a:avLst>
              <a:gd name="adj1" fmla="val 0"/>
              <a:gd name="adj2" fmla="val 9427"/>
            </a:avLst>
          </a:prstGeom>
          <a:noFill/>
          <a:ln>
            <a:noFill/>
          </a:ln>
        </p:spPr>
      </p:pic>
      <p:pic>
        <p:nvPicPr>
          <p:cNvPr id="1153" name="Google Shape;1153;p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000" y="600000"/>
            <a:ext cx="3164869" cy="998017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  <p:pic>
        <p:nvPicPr>
          <p:cNvPr id="1154" name="Google Shape;1154;p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38467" y="4759433"/>
            <a:ext cx="3653535" cy="209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5" name="Google Shape;1155;p1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4002" y="600000"/>
            <a:ext cx="2748000" cy="669302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">
  <p:cSld name="CUSTOM_1_1_1_2">
    <p:bg>
      <p:bgPr>
        <a:solidFill>
          <a:srgbClr val="F3F3F3"/>
        </a:solidFill>
        <a:effectLst/>
      </p:bgPr>
    </p:bg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" name="Google Shape;1157;p136"/>
          <p:cNvPicPr preferRelativeResize="0"/>
          <p:nvPr/>
        </p:nvPicPr>
        <p:blipFill rotWithShape="1">
          <a:blip r:embed="rId2">
            <a:alphaModFix/>
          </a:blip>
          <a:srcRect t="4003"/>
          <a:stretch/>
        </p:blipFill>
        <p:spPr>
          <a:xfrm>
            <a:off x="300000" y="300000"/>
            <a:ext cx="11592000" cy="6259200"/>
          </a:xfrm>
          <a:prstGeom prst="snip2DiagRect">
            <a:avLst>
              <a:gd name="adj1" fmla="val 0"/>
              <a:gd name="adj2" fmla="val 9427"/>
            </a:avLst>
          </a:prstGeom>
          <a:noFill/>
          <a:ln>
            <a:noFill/>
          </a:ln>
        </p:spPr>
      </p:pic>
      <p:pic>
        <p:nvPicPr>
          <p:cNvPr id="1158" name="Google Shape;1158;p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8467" y="4759433"/>
            <a:ext cx="3653535" cy="209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9" name="Google Shape;1159;p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4002" y="600000"/>
            <a:ext cx="2748000" cy="669302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  <p:pic>
        <p:nvPicPr>
          <p:cNvPr id="1160" name="Google Shape;1160;p1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0000" y="600000"/>
            <a:ext cx="3164869" cy="998017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ssion Beginning">
  <p:cSld name="TITLE_1_3">
    <p:bg>
      <p:bgPr>
        <a:solidFill>
          <a:srgbClr val="F3F3F3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/>
        </p:nvSpPr>
        <p:spPr>
          <a:xfrm>
            <a:off x="600000" y="5068800"/>
            <a:ext cx="10992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2000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Thank you.</a:t>
            </a:r>
            <a:endParaRPr sz="23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600000" y="2160000"/>
            <a:ext cx="109920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THIS SESSION WILL BEGIN SHORTLY. PLEASE TURN YOUR CAMERAS AND MICROPHONES OFF.</a:t>
            </a:r>
            <a:endParaRPr sz="5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0000" y="600000"/>
            <a:ext cx="3164869" cy="9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E46962"/>
          </p15:clr>
        </p15:guide>
        <p15:guide id="2" pos="3840">
          <p15:clr>
            <a:srgbClr val="E46962"/>
          </p15:clr>
        </p15:guide>
        <p15:guide id="3" pos="189">
          <p15:clr>
            <a:srgbClr val="E46962"/>
          </p15:clr>
        </p15:guide>
        <p15:guide id="4" pos="378">
          <p15:clr>
            <a:srgbClr val="E46962"/>
          </p15:clr>
        </p15:guide>
        <p15:guide id="5" pos="2109">
          <p15:clr>
            <a:srgbClr val="E46962"/>
          </p15:clr>
        </p15:guide>
        <p15:guide id="6" pos="7491">
          <p15:clr>
            <a:srgbClr val="E46962"/>
          </p15:clr>
        </p15:guide>
        <p15:guide id="7" pos="7302">
          <p15:clr>
            <a:srgbClr val="E46962"/>
          </p15:clr>
        </p15:guide>
        <p15:guide id="8" pos="5571">
          <p15:clr>
            <a:srgbClr val="E46962"/>
          </p15:clr>
        </p15:guide>
        <p15:guide id="9" orient="horz" pos="189">
          <p15:clr>
            <a:srgbClr val="E46962"/>
          </p15:clr>
        </p15:guide>
        <p15:guide id="10" orient="horz" pos="378">
          <p15:clr>
            <a:srgbClr val="E46962"/>
          </p15:clr>
        </p15:guide>
        <p15:guide id="11" orient="horz" pos="4131">
          <p15:clr>
            <a:srgbClr val="E46962"/>
          </p15:clr>
        </p15:guide>
        <p15:guide id="12" orient="horz" pos="3942">
          <p15:clr>
            <a:srgbClr val="E46962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4">
  <p:cSld name="CUSTOM_1_1_1_1_2">
    <p:bg>
      <p:bgPr>
        <a:solidFill>
          <a:srgbClr val="F3F3F3"/>
        </a:solidFill>
        <a:effectLst/>
      </p:bgPr>
    </p:bg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2" name="Google Shape;1162;p137"/>
          <p:cNvPicPr preferRelativeResize="0"/>
          <p:nvPr/>
        </p:nvPicPr>
        <p:blipFill rotWithShape="1">
          <a:blip r:embed="rId2">
            <a:alphaModFix/>
          </a:blip>
          <a:srcRect t="4003"/>
          <a:stretch/>
        </p:blipFill>
        <p:spPr>
          <a:xfrm>
            <a:off x="300000" y="300000"/>
            <a:ext cx="11592000" cy="6259200"/>
          </a:xfrm>
          <a:prstGeom prst="snip2DiagRect">
            <a:avLst>
              <a:gd name="adj1" fmla="val 0"/>
              <a:gd name="adj2" fmla="val 9427"/>
            </a:avLst>
          </a:prstGeom>
          <a:noFill/>
          <a:ln>
            <a:noFill/>
          </a:ln>
        </p:spPr>
      </p:pic>
      <p:pic>
        <p:nvPicPr>
          <p:cNvPr id="1163" name="Google Shape;1163;p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8467" y="4759433"/>
            <a:ext cx="3653535" cy="209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4" name="Google Shape;1164;p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4002" y="600000"/>
            <a:ext cx="2748000" cy="669302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  <p:pic>
        <p:nvPicPr>
          <p:cNvPr id="1165" name="Google Shape;1165;p1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0000" y="600000"/>
            <a:ext cx="3164869" cy="998017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5">
  <p:cSld name="CUSTOM_1_1_1_1_1_2">
    <p:bg>
      <p:bgPr>
        <a:solidFill>
          <a:srgbClr val="F3F3F3"/>
        </a:solidFill>
        <a:effectLst/>
      </p:bgPr>
    </p:bg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" name="Google Shape;1167;p138"/>
          <p:cNvPicPr preferRelativeResize="0"/>
          <p:nvPr/>
        </p:nvPicPr>
        <p:blipFill rotWithShape="1">
          <a:blip r:embed="rId2">
            <a:alphaModFix/>
          </a:blip>
          <a:srcRect b="4003"/>
          <a:stretch/>
        </p:blipFill>
        <p:spPr>
          <a:xfrm>
            <a:off x="300000" y="300000"/>
            <a:ext cx="11592000" cy="6259200"/>
          </a:xfrm>
          <a:prstGeom prst="snip2DiagRect">
            <a:avLst>
              <a:gd name="adj1" fmla="val 0"/>
              <a:gd name="adj2" fmla="val 9427"/>
            </a:avLst>
          </a:prstGeom>
          <a:noFill/>
          <a:ln>
            <a:noFill/>
          </a:ln>
        </p:spPr>
      </p:pic>
      <p:pic>
        <p:nvPicPr>
          <p:cNvPr id="1168" name="Google Shape;1168;p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8467" y="4759433"/>
            <a:ext cx="3653535" cy="209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9" name="Google Shape;1169;p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4002" y="600000"/>
            <a:ext cx="2748000" cy="669302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  <p:pic>
        <p:nvPicPr>
          <p:cNvPr id="1170" name="Google Shape;1170;p1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0000" y="600000"/>
            <a:ext cx="3164869" cy="998017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6">
  <p:cSld name="CUSTOM_1_1_1_1_1_1_1">
    <p:bg>
      <p:bgPr>
        <a:solidFill>
          <a:srgbClr val="F3F3F3"/>
        </a:solidFill>
        <a:effectLst/>
      </p:bgPr>
    </p:bg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2" name="Google Shape;1172;p139"/>
          <p:cNvPicPr preferRelativeResize="0"/>
          <p:nvPr/>
        </p:nvPicPr>
        <p:blipFill rotWithShape="1">
          <a:blip r:embed="rId2">
            <a:alphaModFix/>
          </a:blip>
          <a:srcRect t="21130" b="6875"/>
          <a:stretch/>
        </p:blipFill>
        <p:spPr>
          <a:xfrm>
            <a:off x="300000" y="300000"/>
            <a:ext cx="11592000" cy="6259200"/>
          </a:xfrm>
          <a:prstGeom prst="snip2DiagRect">
            <a:avLst>
              <a:gd name="adj1" fmla="val 0"/>
              <a:gd name="adj2" fmla="val 9427"/>
            </a:avLst>
          </a:prstGeom>
          <a:noFill/>
          <a:ln>
            <a:noFill/>
          </a:ln>
        </p:spPr>
      </p:pic>
      <p:pic>
        <p:nvPicPr>
          <p:cNvPr id="1173" name="Google Shape;1173;p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8467" y="4759433"/>
            <a:ext cx="3653535" cy="209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4" name="Google Shape;1174;p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4002" y="600000"/>
            <a:ext cx="2748000" cy="669302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  <p:pic>
        <p:nvPicPr>
          <p:cNvPr id="1175" name="Google Shape;1175;p1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0000" y="600000"/>
            <a:ext cx="3164869" cy="998017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 Map">
  <p:cSld name="CUSTOM_1_1_1_1_1_1_1_1_1_1_1_1_1_1">
    <p:bg>
      <p:bgPr>
        <a:solidFill>
          <a:srgbClr val="F3F3F3"/>
        </a:solidFill>
        <a:effectLst/>
      </p:bgPr>
    </p:bg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" name="Google Shape;1177;p140"/>
          <p:cNvGrpSpPr/>
          <p:nvPr/>
        </p:nvGrpSpPr>
        <p:grpSpPr>
          <a:xfrm>
            <a:off x="8261213" y="600030"/>
            <a:ext cx="3331367" cy="3249762"/>
            <a:chOff x="12391200" y="900000"/>
            <a:chExt cx="4996800" cy="4874400"/>
          </a:xfrm>
        </p:grpSpPr>
        <p:sp>
          <p:nvSpPr>
            <p:cNvPr id="1178" name="Google Shape;1178;p140"/>
            <p:cNvSpPr/>
            <p:nvPr/>
          </p:nvSpPr>
          <p:spPr>
            <a:xfrm>
              <a:off x="12570500" y="1080000"/>
              <a:ext cx="4637400" cy="4512600"/>
            </a:xfrm>
            <a:prstGeom prst="snip2DiagRect">
              <a:avLst>
                <a:gd name="adj1" fmla="val 0"/>
                <a:gd name="adj2" fmla="val 8702"/>
              </a:avLst>
            </a:prstGeom>
            <a:solidFill>
              <a:srgbClr val="9ADBE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>
                  <a:solidFill>
                    <a:srgbClr val="24135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Train times from</a:t>
              </a:r>
              <a:br>
                <a:rPr lang="en-GB" sz="2000" b="1">
                  <a:solidFill>
                    <a:srgbClr val="24135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lang="en-GB" sz="2000" b="1">
                  <a:solidFill>
                    <a:srgbClr val="24135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major cities:</a:t>
              </a:r>
              <a:endParaRPr sz="2000" b="1">
                <a:solidFill>
                  <a:srgbClr val="24135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00" b="1">
                <a:solidFill>
                  <a:srgbClr val="24135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24135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40 minutes from Leeds</a:t>
              </a:r>
              <a:endParaRPr sz="1300">
                <a:solidFill>
                  <a:srgbClr val="24135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24135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50 minutes from Manchester</a:t>
              </a:r>
              <a:endParaRPr sz="1300">
                <a:solidFill>
                  <a:srgbClr val="24135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24135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1 hour 15 minutes from Birmingham</a:t>
              </a:r>
              <a:endParaRPr sz="1300">
                <a:solidFill>
                  <a:srgbClr val="24135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24135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2 hours from London</a:t>
              </a:r>
              <a:endParaRPr sz="1300">
                <a:solidFill>
                  <a:srgbClr val="24135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24135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2 hours from Newcastle</a:t>
              </a:r>
              <a:endParaRPr sz="1300">
                <a:solidFill>
                  <a:srgbClr val="24135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24135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2 hours 35 minutes from Bristol</a:t>
              </a:r>
              <a:endParaRPr sz="1300">
                <a:solidFill>
                  <a:srgbClr val="24135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24135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3 hours 45 minutes from Edinburgh</a:t>
              </a:r>
              <a:endParaRPr sz="1300">
                <a:solidFill>
                  <a:srgbClr val="24135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179" name="Google Shape;1179;p140"/>
            <p:cNvSpPr/>
            <p:nvPr/>
          </p:nvSpPr>
          <p:spPr>
            <a:xfrm rot="5400000">
              <a:off x="12391200" y="900000"/>
              <a:ext cx="900000" cy="900000"/>
            </a:xfrm>
            <a:prstGeom prst="rtTriangle">
              <a:avLst/>
            </a:prstGeom>
            <a:solidFill>
              <a:srgbClr val="981F9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5A8F"/>
                </a:solidFill>
              </a:endParaRPr>
            </a:p>
          </p:txBody>
        </p:sp>
        <p:sp>
          <p:nvSpPr>
            <p:cNvPr id="1180" name="Google Shape;1180;p140"/>
            <p:cNvSpPr/>
            <p:nvPr/>
          </p:nvSpPr>
          <p:spPr>
            <a:xfrm rot="-5400000">
              <a:off x="16488000" y="4874400"/>
              <a:ext cx="900000" cy="900000"/>
            </a:xfrm>
            <a:prstGeom prst="rtTriangle">
              <a:avLst/>
            </a:prstGeom>
            <a:solidFill>
              <a:srgbClr val="981F9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5A8F"/>
                </a:solidFill>
              </a:endParaRPr>
            </a:p>
          </p:txBody>
        </p:sp>
      </p:grpSp>
      <p:sp>
        <p:nvSpPr>
          <p:cNvPr id="1181" name="Google Shape;1181;p140"/>
          <p:cNvSpPr txBox="1"/>
          <p:nvPr/>
        </p:nvSpPr>
        <p:spPr>
          <a:xfrm>
            <a:off x="600000" y="600000"/>
            <a:ext cx="5496000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6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2413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GETTING TO</a:t>
            </a:r>
            <a:br>
              <a:rPr lang="en-GB" sz="4000">
                <a:solidFill>
                  <a:srgbClr val="2413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40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SHEFFIELD</a:t>
            </a:r>
            <a:endParaRPr sz="400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182" name="Google Shape;1182;p140"/>
          <p:cNvPicPr preferRelativeResize="0"/>
          <p:nvPr/>
        </p:nvPicPr>
        <p:blipFill rotWithShape="1">
          <a:blip r:embed="rId2">
            <a:alphaModFix/>
          </a:blip>
          <a:srcRect t="15504"/>
          <a:stretch/>
        </p:blipFill>
        <p:spPr>
          <a:xfrm>
            <a:off x="2562733" y="0"/>
            <a:ext cx="5817601" cy="6559199"/>
          </a:xfrm>
          <a:prstGeom prst="rect">
            <a:avLst/>
          </a:prstGeom>
          <a:noFill/>
          <a:ln>
            <a:noFill/>
          </a:ln>
        </p:spPr>
      </p:pic>
      <p:sp>
        <p:nvSpPr>
          <p:cNvPr id="1183" name="Google Shape;1183;p140"/>
          <p:cNvSpPr/>
          <p:nvPr/>
        </p:nvSpPr>
        <p:spPr>
          <a:xfrm>
            <a:off x="4020917" y="2575075"/>
            <a:ext cx="840000" cy="300000"/>
          </a:xfrm>
          <a:prstGeom prst="wedgeRectCallout">
            <a:avLst>
              <a:gd name="adj1" fmla="val 20779"/>
              <a:gd name="adj2" fmla="val 83556"/>
            </a:avLst>
          </a:prstGeom>
          <a:solidFill>
            <a:srgbClr val="44009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Belfast</a:t>
            </a:r>
            <a:endParaRPr sz="17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84" name="Google Shape;1184;p140"/>
          <p:cNvSpPr/>
          <p:nvPr/>
        </p:nvSpPr>
        <p:spPr>
          <a:xfrm>
            <a:off x="5137533" y="1417292"/>
            <a:ext cx="1080000" cy="300000"/>
          </a:xfrm>
          <a:prstGeom prst="wedgeRectCallout">
            <a:avLst>
              <a:gd name="adj1" fmla="val 20779"/>
              <a:gd name="adj2" fmla="val 83556"/>
            </a:avLst>
          </a:prstGeom>
          <a:solidFill>
            <a:srgbClr val="44009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Edinburgh</a:t>
            </a:r>
            <a:endParaRPr sz="17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85" name="Google Shape;1185;p140"/>
          <p:cNvSpPr/>
          <p:nvPr/>
        </p:nvSpPr>
        <p:spPr>
          <a:xfrm>
            <a:off x="6458583" y="2242392"/>
            <a:ext cx="1080000" cy="300000"/>
          </a:xfrm>
          <a:prstGeom prst="wedgeRectCallout">
            <a:avLst>
              <a:gd name="adj1" fmla="val -20713"/>
              <a:gd name="adj2" fmla="val 83442"/>
            </a:avLst>
          </a:prstGeom>
          <a:solidFill>
            <a:srgbClr val="44009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Newcastle</a:t>
            </a:r>
            <a:endParaRPr sz="17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86" name="Google Shape;1186;p140"/>
          <p:cNvSpPr/>
          <p:nvPr/>
        </p:nvSpPr>
        <p:spPr>
          <a:xfrm>
            <a:off x="6698583" y="3008442"/>
            <a:ext cx="840000" cy="300000"/>
          </a:xfrm>
          <a:prstGeom prst="wedgeRectCallout">
            <a:avLst>
              <a:gd name="adj1" fmla="val -20681"/>
              <a:gd name="adj2" fmla="val 78664"/>
            </a:avLst>
          </a:prstGeom>
          <a:solidFill>
            <a:srgbClr val="44009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Leeds</a:t>
            </a:r>
            <a:endParaRPr sz="17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87" name="Google Shape;1187;p140"/>
          <p:cNvSpPr/>
          <p:nvPr/>
        </p:nvSpPr>
        <p:spPr>
          <a:xfrm>
            <a:off x="5496000" y="3476975"/>
            <a:ext cx="1200000" cy="300000"/>
          </a:xfrm>
          <a:prstGeom prst="wedgeRectCallout">
            <a:avLst>
              <a:gd name="adj1" fmla="val 20779"/>
              <a:gd name="adj2" fmla="val 83556"/>
            </a:avLst>
          </a:prstGeom>
          <a:solidFill>
            <a:srgbClr val="44009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Manchester</a:t>
            </a:r>
            <a:endParaRPr sz="17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88" name="Google Shape;1188;p140"/>
          <p:cNvSpPr/>
          <p:nvPr/>
        </p:nvSpPr>
        <p:spPr>
          <a:xfrm>
            <a:off x="5650450" y="4258508"/>
            <a:ext cx="1320000" cy="300000"/>
          </a:xfrm>
          <a:prstGeom prst="wedgeRectCallout">
            <a:avLst>
              <a:gd name="adj1" fmla="val 20779"/>
              <a:gd name="adj2" fmla="val 83556"/>
            </a:avLst>
          </a:prstGeom>
          <a:solidFill>
            <a:srgbClr val="44009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Birmingham</a:t>
            </a:r>
            <a:endParaRPr sz="17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89" name="Google Shape;1189;p140"/>
          <p:cNvSpPr/>
          <p:nvPr/>
        </p:nvSpPr>
        <p:spPr>
          <a:xfrm>
            <a:off x="6022867" y="5141375"/>
            <a:ext cx="840000" cy="300000"/>
          </a:xfrm>
          <a:prstGeom prst="wedgeRectCallout">
            <a:avLst>
              <a:gd name="adj1" fmla="val -20681"/>
              <a:gd name="adj2" fmla="val 78664"/>
            </a:avLst>
          </a:prstGeom>
          <a:solidFill>
            <a:srgbClr val="44009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Bristol</a:t>
            </a:r>
            <a:endParaRPr sz="17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90" name="Google Shape;1190;p140"/>
          <p:cNvSpPr/>
          <p:nvPr/>
        </p:nvSpPr>
        <p:spPr>
          <a:xfrm>
            <a:off x="7203317" y="5076242"/>
            <a:ext cx="840000" cy="300000"/>
          </a:xfrm>
          <a:prstGeom prst="wedgeRectCallout">
            <a:avLst>
              <a:gd name="adj1" fmla="val -20681"/>
              <a:gd name="adj2" fmla="val 78664"/>
            </a:avLst>
          </a:prstGeom>
          <a:solidFill>
            <a:srgbClr val="44009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London</a:t>
            </a:r>
            <a:endParaRPr sz="17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191" name="Google Shape;1191;p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84304">
            <a:off x="7140454" y="3763123"/>
            <a:ext cx="1533541" cy="1117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2" name="Google Shape;1192;p1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4000" y="4372792"/>
            <a:ext cx="2750684" cy="840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ld Map">
  <p:cSld name="CUSTOM_1_1_1_1_1_1_1_1_1_1_1_1_1_1_1">
    <p:bg>
      <p:bgPr>
        <a:solidFill>
          <a:srgbClr val="F3F3F3"/>
        </a:solidFill>
        <a:effectLst/>
      </p:bgPr>
    </p:bg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4" name="Google Shape;1194;p141"/>
          <p:cNvPicPr preferRelativeResize="0"/>
          <p:nvPr/>
        </p:nvPicPr>
        <p:blipFill rotWithShape="1">
          <a:blip r:embed="rId2">
            <a:alphaModFix/>
          </a:blip>
          <a:srcRect l="49" r="49"/>
          <a:stretch/>
        </p:blipFill>
        <p:spPr>
          <a:xfrm>
            <a:off x="600000" y="1197377"/>
            <a:ext cx="10992000" cy="5361822"/>
          </a:xfrm>
          <a:prstGeom prst="rect">
            <a:avLst/>
          </a:prstGeom>
          <a:noFill/>
          <a:ln>
            <a:noFill/>
          </a:ln>
        </p:spPr>
      </p:pic>
      <p:sp>
        <p:nvSpPr>
          <p:cNvPr id="1195" name="Google Shape;1195;p141"/>
          <p:cNvSpPr txBox="1"/>
          <p:nvPr/>
        </p:nvSpPr>
        <p:spPr>
          <a:xfrm>
            <a:off x="600000" y="600000"/>
            <a:ext cx="5496000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6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2413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WHERE IS</a:t>
            </a:r>
            <a:br>
              <a:rPr lang="en-GB" sz="4000">
                <a:solidFill>
                  <a:srgbClr val="2413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40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SHEFFIELD?</a:t>
            </a:r>
            <a:endParaRPr sz="400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196" name="Google Shape;1196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6900" y="1976333"/>
            <a:ext cx="919101" cy="280916"/>
          </a:xfrm>
          <a:prstGeom prst="rect">
            <a:avLst/>
          </a:prstGeom>
          <a:noFill/>
          <a:ln>
            <a:noFill/>
          </a:ln>
        </p:spPr>
      </p:pic>
      <p:sp>
        <p:nvSpPr>
          <p:cNvPr id="1197" name="Google Shape;1197;p141"/>
          <p:cNvSpPr/>
          <p:nvPr/>
        </p:nvSpPr>
        <p:spPr>
          <a:xfrm>
            <a:off x="0" y="4709483"/>
            <a:ext cx="2944500" cy="1549800"/>
          </a:xfrm>
          <a:prstGeom prst="homePlate">
            <a:avLst>
              <a:gd name="adj" fmla="val 30131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300000" tIns="0" rIns="30000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Closest Airports:</a:t>
            </a:r>
            <a:endParaRPr sz="2000"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 hour 15 minute drive from</a:t>
            </a:r>
            <a:br>
              <a:rPr lang="en-GB"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Manchester Airport and</a:t>
            </a:r>
            <a:br>
              <a:rPr lang="en-GB"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Leeds Bradford Airport</a:t>
            </a:r>
            <a:endParaRPr sz="900">
              <a:solidFill>
                <a:srgbClr val="FFFFFF"/>
              </a:solidFill>
            </a:endParaRPr>
          </a:p>
        </p:txBody>
      </p:sp>
      <p:pic>
        <p:nvPicPr>
          <p:cNvPr id="1198" name="Google Shape;1198;p141" title="Arrow 2 Purpl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860556">
            <a:off x="5529460" y="2405937"/>
            <a:ext cx="529897" cy="404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1">
  <p:cSld name="CUSTOM_1_2_1">
    <p:bg>
      <p:bgPr>
        <a:solidFill>
          <a:srgbClr val="F3F3F3"/>
        </a:solidFill>
        <a:effectLst/>
      </p:bgPr>
    </p:bg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0" name="Google Shape;1200;p142"/>
          <p:cNvPicPr preferRelativeResize="0"/>
          <p:nvPr/>
        </p:nvPicPr>
        <p:blipFill rotWithShape="1">
          <a:blip r:embed="rId2">
            <a:alphaModFix/>
          </a:blip>
          <a:srcRect l="3087" t="10992" r="4191"/>
          <a:stretch/>
        </p:blipFill>
        <p:spPr>
          <a:xfrm>
            <a:off x="300000" y="300000"/>
            <a:ext cx="11592000" cy="6259200"/>
          </a:xfrm>
          <a:prstGeom prst="snip2DiagRect">
            <a:avLst>
              <a:gd name="adj1" fmla="val 0"/>
              <a:gd name="adj2" fmla="val 9427"/>
            </a:avLst>
          </a:prstGeom>
          <a:noFill/>
          <a:ln>
            <a:noFill/>
          </a:ln>
        </p:spPr>
      </p:pic>
      <p:pic>
        <p:nvPicPr>
          <p:cNvPr id="1201" name="Google Shape;1201;p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8467" y="4759433"/>
            <a:ext cx="3653535" cy="2099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2" name="Google Shape;1202;p142"/>
          <p:cNvGrpSpPr/>
          <p:nvPr/>
        </p:nvGrpSpPr>
        <p:grpSpPr>
          <a:xfrm>
            <a:off x="3348189" y="600030"/>
            <a:ext cx="2160108" cy="2339717"/>
            <a:chOff x="5679475" y="900000"/>
            <a:chExt cx="3240000" cy="3509400"/>
          </a:xfrm>
        </p:grpSpPr>
        <p:sp>
          <p:nvSpPr>
            <p:cNvPr id="1203" name="Google Shape;1203;p142"/>
            <p:cNvSpPr/>
            <p:nvPr/>
          </p:nvSpPr>
          <p:spPr>
            <a:xfrm>
              <a:off x="5679475" y="900000"/>
              <a:ext cx="3240000" cy="3239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357188" dist="47625" dir="5400000" algn="bl" rotWithShape="0">
                <a:srgbClr val="000000"/>
              </a:outerShdw>
            </a:effectLst>
          </p:spPr>
          <p:txBody>
            <a:bodyPr spcFirstLastPara="1" wrap="square" lIns="0" tIns="180000" rIns="0" bIns="0" anchor="t" anchorCtr="0">
              <a:no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1E29"/>
                </a:buClr>
                <a:buSzPts val="700"/>
                <a:buFont typeface="Arial"/>
                <a:buNone/>
              </a:pPr>
              <a:r>
                <a:rPr lang="en-GB" sz="1700">
                  <a:solidFill>
                    <a:srgbClr val="131E29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SCAN THE</a:t>
              </a:r>
              <a:br>
                <a:rPr lang="en-GB" sz="1700">
                  <a:solidFill>
                    <a:srgbClr val="131E29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lang="en-GB" sz="1700">
                  <a:solidFill>
                    <a:srgbClr val="131E29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QR CODE</a:t>
              </a:r>
              <a:endParaRPr sz="1700">
                <a:solidFill>
                  <a:srgbClr val="131E29"/>
                </a:solidFill>
              </a:endParaRPr>
            </a:p>
          </p:txBody>
        </p:sp>
        <p:sp>
          <p:nvSpPr>
            <p:cNvPr id="1204" name="Google Shape;1204;p142"/>
            <p:cNvSpPr/>
            <p:nvPr/>
          </p:nvSpPr>
          <p:spPr>
            <a:xfrm rot="10800000">
              <a:off x="7029475" y="4121400"/>
              <a:ext cx="540000" cy="2880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</p:grpSp>
      <p:pic>
        <p:nvPicPr>
          <p:cNvPr id="1205" name="Google Shape;1205;p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9650" y="1241733"/>
            <a:ext cx="1416699" cy="14166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6" name="Google Shape;1206;p142"/>
          <p:cNvGrpSpPr/>
          <p:nvPr/>
        </p:nvGrpSpPr>
        <p:grpSpPr>
          <a:xfrm>
            <a:off x="599997" y="600030"/>
            <a:ext cx="2446639" cy="2339717"/>
            <a:chOff x="899950" y="900000"/>
            <a:chExt cx="3669775" cy="3509400"/>
          </a:xfrm>
        </p:grpSpPr>
        <p:sp>
          <p:nvSpPr>
            <p:cNvPr id="1207" name="Google Shape;1207;p142"/>
            <p:cNvSpPr/>
            <p:nvPr/>
          </p:nvSpPr>
          <p:spPr>
            <a:xfrm rot="5400000">
              <a:off x="980225" y="819900"/>
              <a:ext cx="3509400" cy="3669600"/>
            </a:xfrm>
            <a:prstGeom prst="homePlate">
              <a:avLst>
                <a:gd name="adj" fmla="val 19358"/>
              </a:avLst>
            </a:prstGeom>
            <a:solidFill>
              <a:srgbClr val="440099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24135F"/>
                </a:solidFill>
              </a:endParaRPr>
            </a:p>
          </p:txBody>
        </p:sp>
        <p:sp>
          <p:nvSpPr>
            <p:cNvPr id="1208" name="Google Shape;1208;p142"/>
            <p:cNvSpPr txBox="1"/>
            <p:nvPr/>
          </p:nvSpPr>
          <p:spPr>
            <a:xfrm>
              <a:off x="899950" y="1170000"/>
              <a:ext cx="3669600" cy="241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CONNECT WITH US</a:t>
              </a:r>
              <a:endParaRPr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sheffield.ac.uk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@sheffielduni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theuniversityofsheffield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theuniversityofsheffield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@universityofsheffield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1209" name="Google Shape;1209;p14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61825" y="2471800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0" name="Google Shape;1210;p14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261825" y="18626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1" name="Google Shape;1211;p142"/>
            <p:cNvPicPr preferRelativeResize="0"/>
            <p:nvPr/>
          </p:nvPicPr>
          <p:blipFill rotWithShape="1">
            <a:blip r:embed="rId7">
              <a:alphaModFix/>
            </a:blip>
            <a:srcRect l="7330" t="7491" r="7330" b="7474"/>
            <a:stretch/>
          </p:blipFill>
          <p:spPr>
            <a:xfrm>
              <a:off x="1261825" y="2167204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2" name="Google Shape;1212;p14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261825" y="2776400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3" name="Google Shape;1213;p142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261825" y="3115727"/>
              <a:ext cx="180000" cy="12795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14" name="Google Shape;1214;p14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44000" y="600000"/>
            <a:ext cx="2748000" cy="866574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  <p:sp>
        <p:nvSpPr>
          <p:cNvPr id="1215" name="Google Shape;1215;p142"/>
          <p:cNvSpPr/>
          <p:nvPr/>
        </p:nvSpPr>
        <p:spPr>
          <a:xfrm>
            <a:off x="3709000" y="1241850"/>
            <a:ext cx="1416600" cy="1416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1216" name="Google Shape;1216;p142"/>
          <p:cNvSpPr txBox="1"/>
          <p:nvPr/>
        </p:nvSpPr>
        <p:spPr>
          <a:xfrm>
            <a:off x="3709000" y="1744883"/>
            <a:ext cx="141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Place QR Code</a:t>
            </a:r>
            <a:b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over this box</a:t>
            </a:r>
            <a:endParaRPr sz="1300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2">
  <p:cSld name="CUSTOM_1_2_1_1">
    <p:bg>
      <p:bgPr>
        <a:solidFill>
          <a:srgbClr val="F3F3F3"/>
        </a:solidFill>
        <a:effectLst/>
      </p:bgPr>
    </p:bg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" name="Google Shape;1218;p143"/>
          <p:cNvPicPr preferRelativeResize="0"/>
          <p:nvPr/>
        </p:nvPicPr>
        <p:blipFill rotWithShape="1">
          <a:blip r:embed="rId2">
            <a:alphaModFix/>
          </a:blip>
          <a:srcRect r="6393" b="10136"/>
          <a:stretch/>
        </p:blipFill>
        <p:spPr>
          <a:xfrm>
            <a:off x="300000" y="300000"/>
            <a:ext cx="11592000" cy="6259200"/>
          </a:xfrm>
          <a:prstGeom prst="snip2DiagRect">
            <a:avLst>
              <a:gd name="adj1" fmla="val 0"/>
              <a:gd name="adj2" fmla="val 9427"/>
            </a:avLst>
          </a:prstGeom>
          <a:noFill/>
          <a:ln>
            <a:noFill/>
          </a:ln>
        </p:spPr>
      </p:pic>
      <p:pic>
        <p:nvPicPr>
          <p:cNvPr id="1219" name="Google Shape;1219;p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8467" y="4759433"/>
            <a:ext cx="3653535" cy="2099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0" name="Google Shape;1220;p143"/>
          <p:cNvGrpSpPr/>
          <p:nvPr/>
        </p:nvGrpSpPr>
        <p:grpSpPr>
          <a:xfrm>
            <a:off x="3348189" y="600030"/>
            <a:ext cx="2160108" cy="2339717"/>
            <a:chOff x="5679475" y="900000"/>
            <a:chExt cx="3240000" cy="3509400"/>
          </a:xfrm>
        </p:grpSpPr>
        <p:grpSp>
          <p:nvGrpSpPr>
            <p:cNvPr id="1221" name="Google Shape;1221;p143"/>
            <p:cNvGrpSpPr/>
            <p:nvPr/>
          </p:nvGrpSpPr>
          <p:grpSpPr>
            <a:xfrm>
              <a:off x="5679475" y="900000"/>
              <a:ext cx="3240000" cy="3509400"/>
              <a:chOff x="5679475" y="900000"/>
              <a:chExt cx="3240000" cy="3509400"/>
            </a:xfrm>
          </p:grpSpPr>
          <p:sp>
            <p:nvSpPr>
              <p:cNvPr id="1222" name="Google Shape;1222;p143"/>
              <p:cNvSpPr/>
              <p:nvPr/>
            </p:nvSpPr>
            <p:spPr>
              <a:xfrm>
                <a:off x="5679475" y="900000"/>
                <a:ext cx="3240000" cy="3239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357188" dist="47625" dir="5400000" algn="bl" rotWithShape="0">
                  <a:srgbClr val="000000"/>
                </a:outerShdw>
              </a:effectLst>
            </p:spPr>
            <p:txBody>
              <a:bodyPr spcFirstLastPara="1" wrap="square" lIns="0" tIns="180000" rIns="0" bIns="0" anchor="t" anchorCtr="0">
                <a:noAutofit/>
              </a:bodyPr>
              <a:lstStyle/>
              <a:p>
                <a:pPr marL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31E29"/>
                  </a:buClr>
                  <a:buSzPts val="700"/>
                  <a:buFont typeface="Arial"/>
                  <a:buNone/>
                </a:pPr>
                <a:r>
                  <a:rPr lang="en-GB" sz="1700">
                    <a:solidFill>
                      <a:srgbClr val="131E2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SCAN THE</a:t>
                </a:r>
                <a:br>
                  <a:rPr lang="en-GB" sz="1700">
                    <a:solidFill>
                      <a:srgbClr val="131E2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</a:br>
                <a:r>
                  <a:rPr lang="en-GB" sz="1700">
                    <a:solidFill>
                      <a:srgbClr val="131E2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QR CODE</a:t>
                </a:r>
                <a:endParaRPr sz="1700">
                  <a:solidFill>
                    <a:srgbClr val="131E29"/>
                  </a:solidFill>
                </a:endParaRPr>
              </a:p>
            </p:txBody>
          </p:sp>
          <p:sp>
            <p:nvSpPr>
              <p:cNvPr id="1223" name="Google Shape;1223;p143"/>
              <p:cNvSpPr/>
              <p:nvPr/>
            </p:nvSpPr>
            <p:spPr>
              <a:xfrm rot="10800000">
                <a:off x="7029475" y="4121400"/>
                <a:ext cx="540000" cy="288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</p:grpSp>
        <p:pic>
          <p:nvPicPr>
            <p:cNvPr id="1224" name="Google Shape;1224;p14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36950" y="1862600"/>
              <a:ext cx="2125050" cy="2125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25" name="Google Shape;1225;p143"/>
          <p:cNvGrpSpPr/>
          <p:nvPr/>
        </p:nvGrpSpPr>
        <p:grpSpPr>
          <a:xfrm>
            <a:off x="599997" y="600030"/>
            <a:ext cx="2446639" cy="2339717"/>
            <a:chOff x="899950" y="900000"/>
            <a:chExt cx="3669775" cy="3509400"/>
          </a:xfrm>
        </p:grpSpPr>
        <p:sp>
          <p:nvSpPr>
            <p:cNvPr id="1226" name="Google Shape;1226;p143"/>
            <p:cNvSpPr/>
            <p:nvPr/>
          </p:nvSpPr>
          <p:spPr>
            <a:xfrm rot="5400000">
              <a:off x="980225" y="819900"/>
              <a:ext cx="3509400" cy="3669600"/>
            </a:xfrm>
            <a:prstGeom prst="homePlate">
              <a:avLst>
                <a:gd name="adj" fmla="val 19358"/>
              </a:avLst>
            </a:prstGeom>
            <a:solidFill>
              <a:srgbClr val="440099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24135F"/>
                </a:solidFill>
              </a:endParaRPr>
            </a:p>
          </p:txBody>
        </p:sp>
        <p:sp>
          <p:nvSpPr>
            <p:cNvPr id="1227" name="Google Shape;1227;p143"/>
            <p:cNvSpPr txBox="1"/>
            <p:nvPr/>
          </p:nvSpPr>
          <p:spPr>
            <a:xfrm>
              <a:off x="899950" y="1170000"/>
              <a:ext cx="3669600" cy="241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CONNECT WITH US</a:t>
              </a:r>
              <a:endParaRPr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sheffield.ac.uk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@sheffielduni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theuniversityofsheffield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theuniversityofsheffield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@universityofsheffield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1228" name="Google Shape;1228;p14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61825" y="2471800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9" name="Google Shape;1229;p14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261825" y="18626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0" name="Google Shape;1230;p143"/>
            <p:cNvPicPr preferRelativeResize="0"/>
            <p:nvPr/>
          </p:nvPicPr>
          <p:blipFill rotWithShape="1">
            <a:blip r:embed="rId7">
              <a:alphaModFix/>
            </a:blip>
            <a:srcRect l="7330" t="7491" r="7330" b="7474"/>
            <a:stretch/>
          </p:blipFill>
          <p:spPr>
            <a:xfrm>
              <a:off x="1261825" y="2167204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1" name="Google Shape;1231;p14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261825" y="2776400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2" name="Google Shape;1232;p14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261825" y="3115727"/>
              <a:ext cx="180000" cy="12795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33" name="Google Shape;1233;p14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44000" y="600000"/>
            <a:ext cx="2748000" cy="866574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  <p:sp>
        <p:nvSpPr>
          <p:cNvPr id="1234" name="Google Shape;1234;p143"/>
          <p:cNvSpPr/>
          <p:nvPr/>
        </p:nvSpPr>
        <p:spPr>
          <a:xfrm>
            <a:off x="3709000" y="1241850"/>
            <a:ext cx="1416600" cy="1416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1235" name="Google Shape;1235;p143"/>
          <p:cNvSpPr txBox="1"/>
          <p:nvPr/>
        </p:nvSpPr>
        <p:spPr>
          <a:xfrm>
            <a:off x="3709000" y="1744883"/>
            <a:ext cx="141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Place QR Code</a:t>
            </a:r>
            <a:b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over this box</a:t>
            </a:r>
            <a:endParaRPr sz="1300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3">
  <p:cSld name="CUSTOM_1_2_1_1_1">
    <p:bg>
      <p:bgPr>
        <a:solidFill>
          <a:srgbClr val="F3F3F3"/>
        </a:solidFill>
        <a:effectLst/>
      </p:bgPr>
    </p:bg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7" name="Google Shape;1237;p144"/>
          <p:cNvPicPr preferRelativeResize="0"/>
          <p:nvPr/>
        </p:nvPicPr>
        <p:blipFill rotWithShape="1">
          <a:blip r:embed="rId2">
            <a:alphaModFix/>
          </a:blip>
          <a:srcRect t="4003"/>
          <a:stretch/>
        </p:blipFill>
        <p:spPr>
          <a:xfrm>
            <a:off x="300000" y="300000"/>
            <a:ext cx="11592000" cy="6259200"/>
          </a:xfrm>
          <a:prstGeom prst="snip2DiagRect">
            <a:avLst>
              <a:gd name="adj1" fmla="val 0"/>
              <a:gd name="adj2" fmla="val 9427"/>
            </a:avLst>
          </a:prstGeom>
          <a:noFill/>
          <a:ln>
            <a:noFill/>
          </a:ln>
        </p:spPr>
      </p:pic>
      <p:pic>
        <p:nvPicPr>
          <p:cNvPr id="1238" name="Google Shape;1238;p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8467" y="4759433"/>
            <a:ext cx="3653535" cy="2099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9" name="Google Shape;1239;p144"/>
          <p:cNvGrpSpPr/>
          <p:nvPr/>
        </p:nvGrpSpPr>
        <p:grpSpPr>
          <a:xfrm>
            <a:off x="3348189" y="600030"/>
            <a:ext cx="2160108" cy="2339717"/>
            <a:chOff x="5679475" y="900000"/>
            <a:chExt cx="3240000" cy="3509400"/>
          </a:xfrm>
        </p:grpSpPr>
        <p:grpSp>
          <p:nvGrpSpPr>
            <p:cNvPr id="1240" name="Google Shape;1240;p144"/>
            <p:cNvGrpSpPr/>
            <p:nvPr/>
          </p:nvGrpSpPr>
          <p:grpSpPr>
            <a:xfrm>
              <a:off x="5679475" y="900000"/>
              <a:ext cx="3240000" cy="3509400"/>
              <a:chOff x="5679475" y="900000"/>
              <a:chExt cx="3240000" cy="3509400"/>
            </a:xfrm>
          </p:grpSpPr>
          <p:sp>
            <p:nvSpPr>
              <p:cNvPr id="1241" name="Google Shape;1241;p144"/>
              <p:cNvSpPr/>
              <p:nvPr/>
            </p:nvSpPr>
            <p:spPr>
              <a:xfrm>
                <a:off x="5679475" y="900000"/>
                <a:ext cx="3240000" cy="3239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357188" dist="47625" dir="5400000" algn="bl" rotWithShape="0">
                  <a:srgbClr val="000000"/>
                </a:outerShdw>
              </a:effectLst>
            </p:spPr>
            <p:txBody>
              <a:bodyPr spcFirstLastPara="1" wrap="square" lIns="0" tIns="180000" rIns="0" bIns="0" anchor="t" anchorCtr="0">
                <a:noAutofit/>
              </a:bodyPr>
              <a:lstStyle/>
              <a:p>
                <a:pPr marL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31E29"/>
                  </a:buClr>
                  <a:buSzPts val="700"/>
                  <a:buFont typeface="Arial"/>
                  <a:buNone/>
                </a:pPr>
                <a:r>
                  <a:rPr lang="en-GB" sz="1700">
                    <a:solidFill>
                      <a:srgbClr val="131E2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SCAN THE</a:t>
                </a:r>
                <a:br>
                  <a:rPr lang="en-GB" sz="1700">
                    <a:solidFill>
                      <a:srgbClr val="131E2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</a:br>
                <a:r>
                  <a:rPr lang="en-GB" sz="1700">
                    <a:solidFill>
                      <a:srgbClr val="131E2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QR CODE</a:t>
                </a:r>
                <a:endParaRPr sz="1700">
                  <a:solidFill>
                    <a:srgbClr val="131E29"/>
                  </a:solidFill>
                </a:endParaRPr>
              </a:p>
            </p:txBody>
          </p:sp>
          <p:sp>
            <p:nvSpPr>
              <p:cNvPr id="1242" name="Google Shape;1242;p144"/>
              <p:cNvSpPr/>
              <p:nvPr/>
            </p:nvSpPr>
            <p:spPr>
              <a:xfrm rot="10800000">
                <a:off x="7029475" y="4121400"/>
                <a:ext cx="540000" cy="288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</p:grpSp>
        <p:pic>
          <p:nvPicPr>
            <p:cNvPr id="1243" name="Google Shape;1243;p14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36950" y="1862600"/>
              <a:ext cx="2125050" cy="2125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4" name="Google Shape;1244;p144"/>
          <p:cNvGrpSpPr/>
          <p:nvPr/>
        </p:nvGrpSpPr>
        <p:grpSpPr>
          <a:xfrm>
            <a:off x="599997" y="600030"/>
            <a:ext cx="2446639" cy="2339717"/>
            <a:chOff x="899950" y="900000"/>
            <a:chExt cx="3669775" cy="3509400"/>
          </a:xfrm>
        </p:grpSpPr>
        <p:sp>
          <p:nvSpPr>
            <p:cNvPr id="1245" name="Google Shape;1245;p144"/>
            <p:cNvSpPr/>
            <p:nvPr/>
          </p:nvSpPr>
          <p:spPr>
            <a:xfrm rot="5400000">
              <a:off x="980225" y="819900"/>
              <a:ext cx="3509400" cy="3669600"/>
            </a:xfrm>
            <a:prstGeom prst="homePlate">
              <a:avLst>
                <a:gd name="adj" fmla="val 19358"/>
              </a:avLst>
            </a:prstGeom>
            <a:solidFill>
              <a:srgbClr val="440099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24135F"/>
                </a:solidFill>
              </a:endParaRPr>
            </a:p>
          </p:txBody>
        </p:sp>
        <p:sp>
          <p:nvSpPr>
            <p:cNvPr id="1246" name="Google Shape;1246;p144"/>
            <p:cNvSpPr txBox="1"/>
            <p:nvPr/>
          </p:nvSpPr>
          <p:spPr>
            <a:xfrm>
              <a:off x="899950" y="1170000"/>
              <a:ext cx="3669600" cy="241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CONNECT WITH US</a:t>
              </a:r>
              <a:endParaRPr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sheffield.ac.uk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@sheffielduni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theuniversityofsheffield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theuniversityofsheffield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@universityofsheffield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1247" name="Google Shape;1247;p14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61825" y="2471800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8" name="Google Shape;1248;p14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261825" y="18626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9" name="Google Shape;1249;p144"/>
            <p:cNvPicPr preferRelativeResize="0"/>
            <p:nvPr/>
          </p:nvPicPr>
          <p:blipFill rotWithShape="1">
            <a:blip r:embed="rId7">
              <a:alphaModFix/>
            </a:blip>
            <a:srcRect l="7330" t="7491" r="7330" b="7474"/>
            <a:stretch/>
          </p:blipFill>
          <p:spPr>
            <a:xfrm>
              <a:off x="1261825" y="2167204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0" name="Google Shape;1250;p14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261825" y="2776400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1" name="Google Shape;1251;p144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261825" y="3115727"/>
              <a:ext cx="180000" cy="12795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52" name="Google Shape;1252;p14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44000" y="600000"/>
            <a:ext cx="2748000" cy="866574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  <p:sp>
        <p:nvSpPr>
          <p:cNvPr id="1253" name="Google Shape;1253;p144"/>
          <p:cNvSpPr/>
          <p:nvPr/>
        </p:nvSpPr>
        <p:spPr>
          <a:xfrm>
            <a:off x="3709000" y="1241850"/>
            <a:ext cx="1416600" cy="1416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1254" name="Google Shape;1254;p144"/>
          <p:cNvSpPr txBox="1"/>
          <p:nvPr/>
        </p:nvSpPr>
        <p:spPr>
          <a:xfrm>
            <a:off x="3709000" y="1744883"/>
            <a:ext cx="141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Place QR Code</a:t>
            </a:r>
            <a:b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over this box</a:t>
            </a:r>
            <a:endParaRPr sz="1300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4">
  <p:cSld name="CUSTOM_1_2_1_1_1_1">
    <p:bg>
      <p:bgPr>
        <a:solidFill>
          <a:srgbClr val="F3F3F3"/>
        </a:solidFill>
        <a:effectLst/>
      </p:bgPr>
    </p:bg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6" name="Google Shape;1256;p145"/>
          <p:cNvPicPr preferRelativeResize="0"/>
          <p:nvPr/>
        </p:nvPicPr>
        <p:blipFill rotWithShape="1">
          <a:blip r:embed="rId2">
            <a:alphaModFix/>
          </a:blip>
          <a:srcRect t="4003"/>
          <a:stretch/>
        </p:blipFill>
        <p:spPr>
          <a:xfrm>
            <a:off x="300000" y="300000"/>
            <a:ext cx="11592000" cy="6259200"/>
          </a:xfrm>
          <a:prstGeom prst="snip2DiagRect">
            <a:avLst>
              <a:gd name="adj1" fmla="val 0"/>
              <a:gd name="adj2" fmla="val 9427"/>
            </a:avLst>
          </a:prstGeom>
          <a:noFill/>
          <a:ln>
            <a:noFill/>
          </a:ln>
        </p:spPr>
      </p:pic>
      <p:pic>
        <p:nvPicPr>
          <p:cNvPr id="1257" name="Google Shape;1257;p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8467" y="4759433"/>
            <a:ext cx="3653535" cy="2099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8" name="Google Shape;1258;p145"/>
          <p:cNvGrpSpPr/>
          <p:nvPr/>
        </p:nvGrpSpPr>
        <p:grpSpPr>
          <a:xfrm>
            <a:off x="3348189" y="600030"/>
            <a:ext cx="2160108" cy="2339717"/>
            <a:chOff x="5679475" y="900000"/>
            <a:chExt cx="3240000" cy="3509400"/>
          </a:xfrm>
        </p:grpSpPr>
        <p:grpSp>
          <p:nvGrpSpPr>
            <p:cNvPr id="1259" name="Google Shape;1259;p145"/>
            <p:cNvGrpSpPr/>
            <p:nvPr/>
          </p:nvGrpSpPr>
          <p:grpSpPr>
            <a:xfrm>
              <a:off x="5679475" y="900000"/>
              <a:ext cx="3240000" cy="3509400"/>
              <a:chOff x="5679475" y="900000"/>
              <a:chExt cx="3240000" cy="3509400"/>
            </a:xfrm>
          </p:grpSpPr>
          <p:sp>
            <p:nvSpPr>
              <p:cNvPr id="1260" name="Google Shape;1260;p145"/>
              <p:cNvSpPr/>
              <p:nvPr/>
            </p:nvSpPr>
            <p:spPr>
              <a:xfrm>
                <a:off x="5679475" y="900000"/>
                <a:ext cx="3240000" cy="3239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357188" dist="47625" dir="5400000" algn="bl" rotWithShape="0">
                  <a:srgbClr val="000000"/>
                </a:outerShdw>
              </a:effectLst>
            </p:spPr>
            <p:txBody>
              <a:bodyPr spcFirstLastPara="1" wrap="square" lIns="0" tIns="180000" rIns="0" bIns="0" anchor="t" anchorCtr="0">
                <a:noAutofit/>
              </a:bodyPr>
              <a:lstStyle/>
              <a:p>
                <a:pPr marL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31E29"/>
                  </a:buClr>
                  <a:buSzPts val="700"/>
                  <a:buFont typeface="Arial"/>
                  <a:buNone/>
                </a:pPr>
                <a:r>
                  <a:rPr lang="en-GB" sz="1700">
                    <a:solidFill>
                      <a:srgbClr val="131E2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SCAN THE</a:t>
                </a:r>
                <a:br>
                  <a:rPr lang="en-GB" sz="1700">
                    <a:solidFill>
                      <a:srgbClr val="131E2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</a:br>
                <a:r>
                  <a:rPr lang="en-GB" sz="1700">
                    <a:solidFill>
                      <a:srgbClr val="131E2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QR CODE</a:t>
                </a:r>
                <a:endParaRPr sz="1700">
                  <a:solidFill>
                    <a:srgbClr val="131E29"/>
                  </a:solidFill>
                </a:endParaRPr>
              </a:p>
            </p:txBody>
          </p:sp>
          <p:sp>
            <p:nvSpPr>
              <p:cNvPr id="1261" name="Google Shape;1261;p145"/>
              <p:cNvSpPr/>
              <p:nvPr/>
            </p:nvSpPr>
            <p:spPr>
              <a:xfrm rot="10800000">
                <a:off x="7029475" y="4121400"/>
                <a:ext cx="540000" cy="288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</p:grpSp>
        <p:pic>
          <p:nvPicPr>
            <p:cNvPr id="1262" name="Google Shape;1262;p14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36950" y="1862600"/>
              <a:ext cx="2125050" cy="2125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63" name="Google Shape;1263;p145"/>
          <p:cNvGrpSpPr/>
          <p:nvPr/>
        </p:nvGrpSpPr>
        <p:grpSpPr>
          <a:xfrm>
            <a:off x="599997" y="600030"/>
            <a:ext cx="2446639" cy="2339717"/>
            <a:chOff x="899950" y="900000"/>
            <a:chExt cx="3669775" cy="3509400"/>
          </a:xfrm>
        </p:grpSpPr>
        <p:sp>
          <p:nvSpPr>
            <p:cNvPr id="1264" name="Google Shape;1264;p145"/>
            <p:cNvSpPr/>
            <p:nvPr/>
          </p:nvSpPr>
          <p:spPr>
            <a:xfrm rot="5400000">
              <a:off x="980225" y="819900"/>
              <a:ext cx="3509400" cy="3669600"/>
            </a:xfrm>
            <a:prstGeom prst="homePlate">
              <a:avLst>
                <a:gd name="adj" fmla="val 19358"/>
              </a:avLst>
            </a:prstGeom>
            <a:solidFill>
              <a:srgbClr val="440099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24135F"/>
                </a:solidFill>
              </a:endParaRPr>
            </a:p>
          </p:txBody>
        </p:sp>
        <p:sp>
          <p:nvSpPr>
            <p:cNvPr id="1265" name="Google Shape;1265;p145"/>
            <p:cNvSpPr txBox="1"/>
            <p:nvPr/>
          </p:nvSpPr>
          <p:spPr>
            <a:xfrm>
              <a:off x="899950" y="1170000"/>
              <a:ext cx="3669600" cy="241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CONNECT WITH US</a:t>
              </a:r>
              <a:endParaRPr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sheffield.ac.uk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@sheffielduni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theuniversityofsheffield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theuniversityofsheffield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@universityofsheffield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1266" name="Google Shape;1266;p14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61825" y="2471800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7" name="Google Shape;1267;p14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261825" y="18626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8" name="Google Shape;1268;p145"/>
            <p:cNvPicPr preferRelativeResize="0"/>
            <p:nvPr/>
          </p:nvPicPr>
          <p:blipFill rotWithShape="1">
            <a:blip r:embed="rId7">
              <a:alphaModFix/>
            </a:blip>
            <a:srcRect l="7330" t="7491" r="7330" b="7474"/>
            <a:stretch/>
          </p:blipFill>
          <p:spPr>
            <a:xfrm>
              <a:off x="1261825" y="2167204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9" name="Google Shape;1269;p14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261825" y="2776400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0" name="Google Shape;1270;p145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261825" y="3115727"/>
              <a:ext cx="180000" cy="12795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71" name="Google Shape;1271;p14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44000" y="600000"/>
            <a:ext cx="2748000" cy="866574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  <p:sp>
        <p:nvSpPr>
          <p:cNvPr id="1272" name="Google Shape;1272;p145"/>
          <p:cNvSpPr/>
          <p:nvPr/>
        </p:nvSpPr>
        <p:spPr>
          <a:xfrm>
            <a:off x="3709000" y="1241850"/>
            <a:ext cx="1416600" cy="1416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1273" name="Google Shape;1273;p145"/>
          <p:cNvSpPr txBox="1"/>
          <p:nvPr/>
        </p:nvSpPr>
        <p:spPr>
          <a:xfrm>
            <a:off x="3709000" y="1744883"/>
            <a:ext cx="141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Place QR Code</a:t>
            </a:r>
            <a:b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over this box</a:t>
            </a:r>
            <a:endParaRPr sz="1300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QR Code 1">
  <p:cSld name="TITLE_1_1">
    <p:bg>
      <p:bgPr>
        <a:solidFill>
          <a:srgbClr val="F8F8F9"/>
        </a:solidFill>
        <a:effectLst/>
      </p:bgPr>
    </p:bg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5" name="Google Shape;1275;p146"/>
          <p:cNvGrpSpPr/>
          <p:nvPr/>
        </p:nvGrpSpPr>
        <p:grpSpPr>
          <a:xfrm>
            <a:off x="6096305" y="-21"/>
            <a:ext cx="10133535" cy="6859579"/>
            <a:chOff x="9144000" y="-31"/>
            <a:chExt cx="15199542" cy="10288854"/>
          </a:xfrm>
        </p:grpSpPr>
        <p:sp>
          <p:nvSpPr>
            <p:cNvPr id="1276" name="Google Shape;1276;p146"/>
            <p:cNvSpPr/>
            <p:nvPr/>
          </p:nvSpPr>
          <p:spPr>
            <a:xfrm>
              <a:off x="9144000" y="-31"/>
              <a:ext cx="15199542" cy="5172606"/>
            </a:xfrm>
            <a:prstGeom prst="flowChartTerminator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1277" name="Google Shape;1277;p146"/>
            <p:cNvSpPr/>
            <p:nvPr/>
          </p:nvSpPr>
          <p:spPr>
            <a:xfrm>
              <a:off x="9144000" y="5116216"/>
              <a:ext cx="15199542" cy="5172606"/>
            </a:xfrm>
            <a:prstGeom prst="flowChartTerminator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E46962"/>
          </p15:clr>
        </p15:guide>
        <p15:guide id="2" pos="3840">
          <p15:clr>
            <a:srgbClr val="E46962"/>
          </p15:clr>
        </p15:guide>
        <p15:guide id="3" pos="189">
          <p15:clr>
            <a:srgbClr val="E46962"/>
          </p15:clr>
        </p15:guide>
        <p15:guide id="4" pos="378">
          <p15:clr>
            <a:srgbClr val="E46962"/>
          </p15:clr>
        </p15:guide>
        <p15:guide id="5" pos="2109">
          <p15:clr>
            <a:srgbClr val="E46962"/>
          </p15:clr>
        </p15:guide>
        <p15:guide id="6" pos="7491">
          <p15:clr>
            <a:srgbClr val="E46962"/>
          </p15:clr>
        </p15:guide>
        <p15:guide id="7" pos="7302">
          <p15:clr>
            <a:srgbClr val="E46962"/>
          </p15:clr>
        </p15:guide>
        <p15:guide id="8" pos="5571">
          <p15:clr>
            <a:srgbClr val="E46962"/>
          </p15:clr>
        </p15:guide>
        <p15:guide id="9" orient="horz" pos="189">
          <p15:clr>
            <a:srgbClr val="E46962"/>
          </p15:clr>
        </p15:guide>
        <p15:guide id="10" orient="horz" pos="378">
          <p15:clr>
            <a:srgbClr val="E46962"/>
          </p15:clr>
        </p15:guide>
        <p15:guide id="11" orient="horz" pos="4131">
          <p15:clr>
            <a:srgbClr val="E46962"/>
          </p15:clr>
        </p15:guide>
        <p15:guide id="12" orient="horz" pos="3942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s 1">
  <p:cSld name="TITLE_1_2">
    <p:bg>
      <p:bgPr>
        <a:solidFill>
          <a:srgbClr val="F3F3F3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/>
          <p:nvPr/>
        </p:nvSpPr>
        <p:spPr>
          <a:xfrm>
            <a:off x="600000" y="600000"/>
            <a:ext cx="2656800" cy="1804800"/>
          </a:xfrm>
          <a:prstGeom prst="homePlate">
            <a:avLst>
              <a:gd name="adj" fmla="val 25006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60950" tIns="0" rIns="6095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31E29"/>
              </a:buClr>
              <a:buSzPts val="700"/>
              <a:buFont typeface="Arial"/>
              <a:buNone/>
            </a:pPr>
            <a:r>
              <a:rPr lang="en-GB"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UNIVERSITY</a:t>
            </a:r>
            <a:br>
              <a:rPr lang="en-GB"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 THE YEAR</a:t>
            </a:r>
            <a:endParaRPr sz="23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WhatUni Student Choice Awards 2024</a:t>
            </a:r>
            <a:endParaRPr sz="600">
              <a:solidFill>
                <a:srgbClr val="FFFFFF"/>
              </a:solidFill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600000" y="600100"/>
            <a:ext cx="2656800" cy="1804800"/>
          </a:xfrm>
          <a:prstGeom prst="homePlate">
            <a:avLst>
              <a:gd name="adj" fmla="val 25006"/>
            </a:avLst>
          </a:prstGeom>
          <a:solidFill>
            <a:srgbClr val="FF9664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31E29"/>
              </a:buClr>
              <a:buSzPts val="700"/>
              <a:buFont typeface="Arial"/>
              <a:buNone/>
            </a:pPr>
            <a:r>
              <a:rPr lang="en-GB" sz="2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NUMBER 1</a:t>
            </a:r>
            <a:br>
              <a:rPr lang="en-GB" sz="2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2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STUDENTS’ UNION</a:t>
            </a:r>
            <a:endParaRPr sz="23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WhatUni Student Choice Awards</a:t>
            </a:r>
            <a:br>
              <a:rPr lang="en-GB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2017-2024</a:t>
            </a:r>
            <a:endParaRPr sz="600">
              <a:solidFill>
                <a:schemeClr val="lt1"/>
              </a:solidFill>
            </a:endParaRPr>
          </a:p>
        </p:txBody>
      </p:sp>
      <p:grpSp>
        <p:nvGrpSpPr>
          <p:cNvPr id="92" name="Google Shape;92;p16"/>
          <p:cNvGrpSpPr/>
          <p:nvPr/>
        </p:nvGrpSpPr>
        <p:grpSpPr>
          <a:xfrm>
            <a:off x="6158586" y="4453319"/>
            <a:ext cx="2656879" cy="1804852"/>
            <a:chOff x="5112000" y="3819601"/>
            <a:chExt cx="3914082" cy="2649518"/>
          </a:xfrm>
        </p:grpSpPr>
        <p:sp>
          <p:nvSpPr>
            <p:cNvPr id="93" name="Google Shape;93;p16"/>
            <p:cNvSpPr/>
            <p:nvPr/>
          </p:nvSpPr>
          <p:spPr>
            <a:xfrm>
              <a:off x="5112000" y="3819601"/>
              <a:ext cx="3914082" cy="1332018"/>
            </a:xfrm>
            <a:prstGeom prst="flowChartTerminator">
              <a:avLst/>
            </a:prstGeom>
            <a:solidFill>
              <a:srgbClr val="005750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5112000" y="5137101"/>
              <a:ext cx="3914082" cy="1332018"/>
            </a:xfrm>
            <a:prstGeom prst="flowChartTerminator">
              <a:avLst/>
            </a:prstGeom>
            <a:solidFill>
              <a:srgbClr val="005750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</p:grpSp>
      <p:sp>
        <p:nvSpPr>
          <p:cNvPr id="95" name="Google Shape;95;p16"/>
          <p:cNvSpPr txBox="1"/>
          <p:nvPr/>
        </p:nvSpPr>
        <p:spPr>
          <a:xfrm>
            <a:off x="6288000" y="4572000"/>
            <a:ext cx="2407200" cy="15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000" tIns="0" rIns="6000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GREENEST</a:t>
            </a:r>
            <a:br>
              <a:rPr lang="en-GB"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CITY IN</a:t>
            </a:r>
            <a:br>
              <a:rPr lang="en-GB"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UK</a:t>
            </a:r>
            <a:endParaRPr sz="23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NatWest’s Green Cities Report</a:t>
            </a:r>
            <a:br>
              <a:rPr lang="en-GB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2021</a:t>
            </a:r>
            <a:endParaRPr sz="10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96" name="Google Shape;96;p16"/>
          <p:cNvGrpSpPr/>
          <p:nvPr/>
        </p:nvGrpSpPr>
        <p:grpSpPr>
          <a:xfrm>
            <a:off x="8935508" y="4453233"/>
            <a:ext cx="2656933" cy="1805057"/>
            <a:chOff x="9234000" y="990075"/>
            <a:chExt cx="3985200" cy="2707450"/>
          </a:xfrm>
        </p:grpSpPr>
        <p:sp>
          <p:nvSpPr>
            <p:cNvPr id="97" name="Google Shape;97;p16"/>
            <p:cNvSpPr/>
            <p:nvPr/>
          </p:nvSpPr>
          <p:spPr>
            <a:xfrm rot="10800000">
              <a:off x="10935000" y="3409525"/>
              <a:ext cx="540000" cy="288000"/>
            </a:xfrm>
            <a:prstGeom prst="triangle">
              <a:avLst>
                <a:gd name="adj" fmla="val 50000"/>
              </a:avLst>
            </a:prstGeom>
            <a:solidFill>
              <a:srgbClr val="005A8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9234000" y="990075"/>
              <a:ext cx="3985200" cy="2437500"/>
            </a:xfrm>
            <a:prstGeom prst="rect">
              <a:avLst/>
            </a:prstGeom>
            <a:solidFill>
              <a:srgbClr val="005A8F"/>
            </a:solidFill>
            <a:ln>
              <a:noFill/>
            </a:ln>
          </p:spPr>
          <p:txBody>
            <a:bodyPr spcFirstLastPara="1" wrap="square" lIns="60950" tIns="0" rIns="60950" bIns="0" anchor="ctr" anchorCtr="0">
              <a:no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1E29"/>
                </a:buClr>
                <a:buSzPts val="700"/>
                <a:buFont typeface="Arial"/>
                <a:buNone/>
              </a:pPr>
              <a:r>
                <a:rPr lang="en-GB" sz="2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AFFORDABLE</a:t>
              </a:r>
              <a:br>
                <a:rPr lang="en-GB" sz="2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lang="en-GB" sz="2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CITY</a:t>
              </a:r>
              <a:endParaRPr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131E29"/>
                </a:buClr>
                <a:buSzPts val="700"/>
                <a:buFont typeface="Arial"/>
                <a:buNone/>
              </a:pPr>
              <a:r>
                <a:rPr lang="en-GB" sz="10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6th in the RBS Student Living</a:t>
              </a:r>
              <a:br>
                <a:rPr lang="en-GB" sz="10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lang="en-GB" sz="10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Index 2024</a:t>
              </a:r>
              <a:endParaRPr sz="600">
                <a:solidFill>
                  <a:srgbClr val="FFFFFF"/>
                </a:solidFill>
              </a:endParaRPr>
            </a:p>
          </p:txBody>
        </p:sp>
      </p:grpSp>
      <p:sp>
        <p:nvSpPr>
          <p:cNvPr id="99" name="Google Shape;99;p16"/>
          <p:cNvSpPr/>
          <p:nvPr/>
        </p:nvSpPr>
        <p:spPr>
          <a:xfrm>
            <a:off x="8935217" y="600000"/>
            <a:ext cx="480000" cy="240000"/>
          </a:xfrm>
          <a:prstGeom prst="rect">
            <a:avLst/>
          </a:prstGeom>
          <a:solidFill>
            <a:srgbClr val="DAA8E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100" name="Google Shape;100;p16"/>
          <p:cNvSpPr/>
          <p:nvPr/>
        </p:nvSpPr>
        <p:spPr>
          <a:xfrm>
            <a:off x="8935217" y="600000"/>
            <a:ext cx="240000" cy="1805100"/>
          </a:xfrm>
          <a:prstGeom prst="rect">
            <a:avLst/>
          </a:prstGeom>
          <a:solidFill>
            <a:srgbClr val="DAA8E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101" name="Google Shape;101;p16"/>
          <p:cNvSpPr/>
          <p:nvPr/>
        </p:nvSpPr>
        <p:spPr>
          <a:xfrm>
            <a:off x="8935217" y="2164800"/>
            <a:ext cx="480000" cy="240000"/>
          </a:xfrm>
          <a:prstGeom prst="rect">
            <a:avLst/>
          </a:prstGeom>
          <a:solidFill>
            <a:srgbClr val="DAA8E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102" name="Google Shape;102;p16"/>
          <p:cNvSpPr txBox="1"/>
          <p:nvPr/>
        </p:nvSpPr>
        <p:spPr>
          <a:xfrm>
            <a:off x="9175217" y="840000"/>
            <a:ext cx="21768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000" tIns="0" rIns="6000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TOP 20 UNIVERSITY</a:t>
            </a:r>
            <a:endParaRPr sz="23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Guardian University</a:t>
            </a:r>
            <a:br>
              <a:rPr lang="en-GB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Guide 2025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3" name="Google Shape;103;p16"/>
          <p:cNvSpPr/>
          <p:nvPr/>
        </p:nvSpPr>
        <p:spPr>
          <a:xfrm flipH="1">
            <a:off x="11112000" y="600000"/>
            <a:ext cx="480000" cy="240000"/>
          </a:xfrm>
          <a:prstGeom prst="rect">
            <a:avLst/>
          </a:prstGeom>
          <a:solidFill>
            <a:srgbClr val="DAA8E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104" name="Google Shape;104;p16"/>
          <p:cNvSpPr/>
          <p:nvPr/>
        </p:nvSpPr>
        <p:spPr>
          <a:xfrm flipH="1">
            <a:off x="11352000" y="600000"/>
            <a:ext cx="240000" cy="1805100"/>
          </a:xfrm>
          <a:prstGeom prst="rect">
            <a:avLst/>
          </a:prstGeom>
          <a:solidFill>
            <a:srgbClr val="DAA8E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105" name="Google Shape;105;p16"/>
          <p:cNvSpPr/>
          <p:nvPr/>
        </p:nvSpPr>
        <p:spPr>
          <a:xfrm flipH="1">
            <a:off x="11112000" y="2164800"/>
            <a:ext cx="480000" cy="240000"/>
          </a:xfrm>
          <a:prstGeom prst="rect">
            <a:avLst/>
          </a:prstGeom>
          <a:solidFill>
            <a:srgbClr val="DAA8E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106" name="Google Shape;106;p16"/>
          <p:cNvSpPr/>
          <p:nvPr/>
        </p:nvSpPr>
        <p:spPr>
          <a:xfrm>
            <a:off x="3376800" y="600000"/>
            <a:ext cx="2661900" cy="1804800"/>
          </a:xfrm>
          <a:prstGeom prst="roundRect">
            <a:avLst>
              <a:gd name="adj" fmla="val 50000"/>
            </a:avLst>
          </a:prstGeom>
          <a:solidFill>
            <a:srgbClr val="981F92"/>
          </a:solidFill>
          <a:ln>
            <a:noFill/>
          </a:ln>
        </p:spPr>
        <p:txBody>
          <a:bodyPr spcFirstLastPara="1" wrap="square" lIns="60000" tIns="0" rIns="6000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Arial"/>
              <a:buNone/>
            </a:pPr>
            <a:r>
              <a:rPr lang="en-GB"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NUMBER 1 UNIVERSITY IN THE RUSSELL GROUP </a:t>
            </a:r>
            <a:endParaRPr sz="23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National Student Survey 2024</a:t>
            </a:r>
            <a:endParaRPr sz="600"/>
          </a:p>
        </p:txBody>
      </p:sp>
      <p:sp>
        <p:nvSpPr>
          <p:cNvPr id="107" name="Google Shape;107;p16"/>
          <p:cNvSpPr/>
          <p:nvPr/>
        </p:nvSpPr>
        <p:spPr>
          <a:xfrm>
            <a:off x="6158583" y="2526600"/>
            <a:ext cx="2656800" cy="1805100"/>
          </a:xfrm>
          <a:prstGeom prst="snip2DiagRect">
            <a:avLst>
              <a:gd name="adj1" fmla="val 0"/>
              <a:gd name="adj2" fmla="val 13286"/>
            </a:avLst>
          </a:prstGeom>
          <a:solidFill>
            <a:srgbClr val="A1DED2"/>
          </a:solidFill>
          <a:ln>
            <a:noFill/>
          </a:ln>
        </p:spPr>
        <p:txBody>
          <a:bodyPr spcFirstLastPara="1" wrap="square" lIns="60950" tIns="0" rIns="6095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Arial"/>
              <a:buNone/>
            </a:pPr>
            <a:r>
              <a:rPr lang="en-GB" sz="2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TOP 5 FOR JOB PROSPECTS</a:t>
            </a:r>
            <a:endParaRPr sz="23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Student Crowd University Job Prospects League Table 2024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01">
          <p15:clr>
            <a:srgbClr val="E46962"/>
          </p15:clr>
        </p15:guide>
        <p15:guide id="2" pos="189">
          <p15:clr>
            <a:srgbClr val="E46962"/>
          </p15:clr>
        </p15:guide>
        <p15:guide id="3" pos="378">
          <p15:clr>
            <a:srgbClr val="E46962"/>
          </p15:clr>
        </p15:guide>
        <p15:guide id="4" pos="2127">
          <p15:clr>
            <a:srgbClr val="E46962"/>
          </p15:clr>
        </p15:guide>
        <p15:guide id="5" pos="7491">
          <p15:clr>
            <a:srgbClr val="E46962"/>
          </p15:clr>
        </p15:guide>
        <p15:guide id="6" pos="7302">
          <p15:clr>
            <a:srgbClr val="E46962"/>
          </p15:clr>
        </p15:guide>
        <p15:guide id="7" pos="5553">
          <p15:clr>
            <a:srgbClr val="E46962"/>
          </p15:clr>
        </p15:guide>
        <p15:guide id="8" orient="horz" pos="189">
          <p15:clr>
            <a:srgbClr val="E46962"/>
          </p15:clr>
        </p15:guide>
        <p15:guide id="9" orient="horz" pos="378">
          <p15:clr>
            <a:srgbClr val="E46962"/>
          </p15:clr>
        </p15:guide>
        <p15:guide id="10" orient="horz" pos="4131">
          <p15:clr>
            <a:srgbClr val="E46962"/>
          </p15:clr>
        </p15:guide>
        <p15:guide id="11" orient="horz" pos="3942">
          <p15:clr>
            <a:srgbClr val="E46962"/>
          </p15:clr>
        </p15:guide>
        <p15:guide id="12" pos="5628">
          <p15:clr>
            <a:srgbClr val="E46962"/>
          </p15:clr>
        </p15:guide>
        <p15:guide id="13" pos="3879">
          <p15:clr>
            <a:srgbClr val="E46962"/>
          </p15:clr>
        </p15:guide>
        <p15:guide id="14" pos="2052">
          <p15:clr>
            <a:srgbClr val="E46962"/>
          </p15:clr>
        </p15:guide>
        <p15:guide id="15" orient="horz" pos="1515">
          <p15:clr>
            <a:srgbClr val="E46962"/>
          </p15:clr>
        </p15:guide>
        <p15:guide id="16" orient="horz" pos="1592">
          <p15:clr>
            <a:srgbClr val="E46962"/>
          </p15:clr>
        </p15:guide>
        <p15:guide id="17" orient="horz" pos="2728">
          <p15:clr>
            <a:srgbClr val="E46962"/>
          </p15:clr>
        </p15:guide>
        <p15:guide id="18" orient="horz" pos="2805">
          <p15:clr>
            <a:srgbClr val="E46962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p148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284" name="Google Shape;1284;p148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285" name="Google Shape;1285;p14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149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88" name="Google Shape;1288;p14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15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291" name="Google Shape;1291;p15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292" name="Google Shape;1292;p15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15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295" name="Google Shape;1295;p15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296" name="Google Shape;1296;p151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297" name="Google Shape;1297;p15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15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300" name="Google Shape;1300;p15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153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303" name="Google Shape;1303;p153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304" name="Google Shape;1304;p15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154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307" name="Google Shape;1307;p15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p155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155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311" name="Google Shape;1311;p155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12" name="Google Shape;1312;p155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13" name="Google Shape;1313;p15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156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316" name="Google Shape;1316;p15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157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19" name="Google Shape;1319;p157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20" name="Google Shape;1320;p15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s 2">
  <p:cSld name="TITLE_1_2_1">
    <p:bg>
      <p:bgPr>
        <a:solidFill>
          <a:srgbClr val="F3F3F3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01">
          <p15:clr>
            <a:srgbClr val="E46962"/>
          </p15:clr>
        </p15:guide>
        <p15:guide id="2" pos="189">
          <p15:clr>
            <a:srgbClr val="E46962"/>
          </p15:clr>
        </p15:guide>
        <p15:guide id="3" pos="378">
          <p15:clr>
            <a:srgbClr val="E46962"/>
          </p15:clr>
        </p15:guide>
        <p15:guide id="4" pos="2127">
          <p15:clr>
            <a:srgbClr val="E46962"/>
          </p15:clr>
        </p15:guide>
        <p15:guide id="5" pos="7491">
          <p15:clr>
            <a:srgbClr val="E46962"/>
          </p15:clr>
        </p15:guide>
        <p15:guide id="6" pos="7302">
          <p15:clr>
            <a:srgbClr val="E46962"/>
          </p15:clr>
        </p15:guide>
        <p15:guide id="7" pos="5553">
          <p15:clr>
            <a:srgbClr val="E46962"/>
          </p15:clr>
        </p15:guide>
        <p15:guide id="8" orient="horz" pos="189">
          <p15:clr>
            <a:srgbClr val="E46962"/>
          </p15:clr>
        </p15:guide>
        <p15:guide id="9" orient="horz" pos="378">
          <p15:clr>
            <a:srgbClr val="E46962"/>
          </p15:clr>
        </p15:guide>
        <p15:guide id="10" orient="horz" pos="4131">
          <p15:clr>
            <a:srgbClr val="E46962"/>
          </p15:clr>
        </p15:guide>
        <p15:guide id="11" orient="horz" pos="3942">
          <p15:clr>
            <a:srgbClr val="E46962"/>
          </p15:clr>
        </p15:guide>
        <p15:guide id="12" pos="5628">
          <p15:clr>
            <a:srgbClr val="E46962"/>
          </p15:clr>
        </p15:guide>
        <p15:guide id="13" pos="3879">
          <p15:clr>
            <a:srgbClr val="E46962"/>
          </p15:clr>
        </p15:guide>
        <p15:guide id="14" pos="2052">
          <p15:clr>
            <a:srgbClr val="E46962"/>
          </p15:clr>
        </p15:guide>
        <p15:guide id="15" orient="horz" pos="1515">
          <p15:clr>
            <a:srgbClr val="E46962"/>
          </p15:clr>
        </p15:guide>
        <p15:guide id="16" orient="horz" pos="1592">
          <p15:clr>
            <a:srgbClr val="E46962"/>
          </p15:clr>
        </p15:guide>
        <p15:guide id="17" orient="horz" pos="2728">
          <p15:clr>
            <a:srgbClr val="E46962"/>
          </p15:clr>
        </p15:guide>
        <p15:guide id="18" orient="horz" pos="2805">
          <p15:clr>
            <a:srgbClr val="E46962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p15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TITLE_1">
    <p:bg>
      <p:bgPr>
        <a:solidFill>
          <a:srgbClr val="F3F3F3"/>
        </a:solidFill>
        <a:effectLst/>
      </p:bgPr>
    </p:bg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E46962"/>
          </p15:clr>
        </p15:guide>
        <p15:guide id="2" pos="3840">
          <p15:clr>
            <a:srgbClr val="E46962"/>
          </p15:clr>
        </p15:guide>
        <p15:guide id="3" pos="189">
          <p15:clr>
            <a:srgbClr val="E46962"/>
          </p15:clr>
        </p15:guide>
        <p15:guide id="4" pos="378">
          <p15:clr>
            <a:srgbClr val="E46962"/>
          </p15:clr>
        </p15:guide>
        <p15:guide id="5" pos="2109">
          <p15:clr>
            <a:srgbClr val="E46962"/>
          </p15:clr>
        </p15:guide>
        <p15:guide id="6" pos="7491">
          <p15:clr>
            <a:srgbClr val="E46962"/>
          </p15:clr>
        </p15:guide>
        <p15:guide id="7" pos="7302">
          <p15:clr>
            <a:srgbClr val="E46962"/>
          </p15:clr>
        </p15:guide>
        <p15:guide id="8" pos="5571">
          <p15:clr>
            <a:srgbClr val="E46962"/>
          </p15:clr>
        </p15:guide>
        <p15:guide id="9" orient="horz" pos="189">
          <p15:clr>
            <a:srgbClr val="E46962"/>
          </p15:clr>
        </p15:guide>
        <p15:guide id="10" orient="horz" pos="378">
          <p15:clr>
            <a:srgbClr val="E46962"/>
          </p15:clr>
        </p15:guide>
        <p15:guide id="11" orient="horz" pos="4131">
          <p15:clr>
            <a:srgbClr val="E46962"/>
          </p15:clr>
        </p15:guide>
        <p15:guide id="12" orient="horz" pos="3942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OURS - DO NOT DELETE">
  <p:cSld name="CUSTOM">
    <p:bg>
      <p:bgPr>
        <a:solidFill>
          <a:srgbClr val="F8F8F9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/>
          <p:nvPr/>
        </p:nvSpPr>
        <p:spPr>
          <a:xfrm>
            <a:off x="0" y="-600"/>
            <a:ext cx="2438400" cy="1713600"/>
          </a:xfrm>
          <a:prstGeom prst="rect">
            <a:avLst/>
          </a:prstGeom>
          <a:solidFill>
            <a:srgbClr val="24125E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8F8F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Dark Violet</a:t>
            </a:r>
            <a:endParaRPr sz="2000">
              <a:solidFill>
                <a:srgbClr val="F8F8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1" name="Google Shape;111;p18"/>
          <p:cNvSpPr/>
          <p:nvPr/>
        </p:nvSpPr>
        <p:spPr>
          <a:xfrm>
            <a:off x="2438400" y="-600"/>
            <a:ext cx="2438400" cy="1713600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8F8F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Brand Violet</a:t>
            </a:r>
            <a:endParaRPr sz="2000">
              <a:solidFill>
                <a:srgbClr val="F8F8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2" name="Google Shape;112;p18"/>
          <p:cNvSpPr/>
          <p:nvPr/>
        </p:nvSpPr>
        <p:spPr>
          <a:xfrm>
            <a:off x="4876800" y="-600"/>
            <a:ext cx="2438400" cy="1713600"/>
          </a:xfrm>
          <a:prstGeom prst="rect">
            <a:avLst/>
          </a:prstGeom>
          <a:solidFill>
            <a:srgbClr val="7000FF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8F8F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Electric Violet</a:t>
            </a:r>
            <a:endParaRPr sz="2000">
              <a:solidFill>
                <a:srgbClr val="F8F8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3" name="Google Shape;113;p18"/>
          <p:cNvSpPr/>
          <p:nvPr/>
        </p:nvSpPr>
        <p:spPr>
          <a:xfrm>
            <a:off x="7315200" y="-600"/>
            <a:ext cx="2438400" cy="1713600"/>
          </a:xfrm>
          <a:prstGeom prst="rect">
            <a:avLst/>
          </a:prstGeom>
          <a:solidFill>
            <a:srgbClr val="A78CFA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Powder Violet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4" name="Google Shape;114;p18"/>
          <p:cNvSpPr/>
          <p:nvPr/>
        </p:nvSpPr>
        <p:spPr>
          <a:xfrm>
            <a:off x="9753600" y="-600"/>
            <a:ext cx="2438400" cy="1713600"/>
          </a:xfrm>
          <a:prstGeom prst="rect">
            <a:avLst/>
          </a:prstGeom>
          <a:solidFill>
            <a:srgbClr val="C6BBFF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Pale Violet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5" name="Google Shape;115;p18"/>
          <p:cNvSpPr/>
          <p:nvPr/>
        </p:nvSpPr>
        <p:spPr>
          <a:xfrm>
            <a:off x="0" y="1713000"/>
            <a:ext cx="2438400" cy="1713600"/>
          </a:xfrm>
          <a:prstGeom prst="rect">
            <a:avLst/>
          </a:prstGeom>
          <a:solidFill>
            <a:srgbClr val="F8F8F9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Wave White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6" name="Google Shape;116;p18"/>
          <p:cNvSpPr/>
          <p:nvPr/>
        </p:nvSpPr>
        <p:spPr>
          <a:xfrm>
            <a:off x="2438400" y="1713000"/>
            <a:ext cx="2438400" cy="1713600"/>
          </a:xfrm>
          <a:prstGeom prst="rect">
            <a:avLst/>
          </a:prstGeom>
          <a:solidFill>
            <a:srgbClr val="131E29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8F8F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Midnight Black</a:t>
            </a:r>
            <a:endParaRPr sz="2000">
              <a:solidFill>
                <a:srgbClr val="F8F8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7" name="Google Shape;117;p18"/>
          <p:cNvSpPr/>
          <p:nvPr/>
        </p:nvSpPr>
        <p:spPr>
          <a:xfrm>
            <a:off x="4876800" y="1713000"/>
            <a:ext cx="2438400" cy="1713600"/>
          </a:xfrm>
          <a:prstGeom prst="rect">
            <a:avLst/>
          </a:prstGeom>
          <a:solidFill>
            <a:srgbClr val="E7004C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8F8F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Coral</a:t>
            </a:r>
            <a:endParaRPr sz="2000">
              <a:solidFill>
                <a:srgbClr val="F8F8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8" name="Google Shape;118;p18"/>
          <p:cNvSpPr/>
          <p:nvPr/>
        </p:nvSpPr>
        <p:spPr>
          <a:xfrm>
            <a:off x="7315200" y="1713000"/>
            <a:ext cx="2438400" cy="1713600"/>
          </a:xfrm>
          <a:prstGeom prst="rect">
            <a:avLst/>
          </a:prstGeom>
          <a:solidFill>
            <a:srgbClr val="981F9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8F8F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Purple</a:t>
            </a:r>
            <a:endParaRPr sz="2000">
              <a:solidFill>
                <a:srgbClr val="F8F8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9" name="Google Shape;119;p18"/>
          <p:cNvSpPr/>
          <p:nvPr/>
        </p:nvSpPr>
        <p:spPr>
          <a:xfrm>
            <a:off x="9753600" y="1713000"/>
            <a:ext cx="2438400" cy="1713600"/>
          </a:xfrm>
          <a:prstGeom prst="rect">
            <a:avLst/>
          </a:prstGeom>
          <a:solidFill>
            <a:srgbClr val="005A8F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8F8F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Teal</a:t>
            </a:r>
            <a:endParaRPr sz="2000">
              <a:solidFill>
                <a:srgbClr val="F8F8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0" y="3426600"/>
            <a:ext cx="2438400" cy="1713600"/>
          </a:xfrm>
          <a:prstGeom prst="rect">
            <a:avLst/>
          </a:prstGeom>
          <a:solidFill>
            <a:srgbClr val="005750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8F8F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Peak Green</a:t>
            </a:r>
            <a:endParaRPr sz="2000">
              <a:solidFill>
                <a:srgbClr val="F8F8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1" name="Google Shape;121;p18"/>
          <p:cNvSpPr/>
          <p:nvPr/>
        </p:nvSpPr>
        <p:spPr>
          <a:xfrm>
            <a:off x="2438400" y="3426600"/>
            <a:ext cx="2438400" cy="1713600"/>
          </a:xfrm>
          <a:prstGeom prst="rect">
            <a:avLst/>
          </a:prstGeom>
          <a:solidFill>
            <a:srgbClr val="FF6371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Flamingo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2" name="Google Shape;122;p18"/>
          <p:cNvSpPr/>
          <p:nvPr/>
        </p:nvSpPr>
        <p:spPr>
          <a:xfrm>
            <a:off x="4876800" y="3426600"/>
            <a:ext cx="2438400" cy="1713600"/>
          </a:xfrm>
          <a:prstGeom prst="rect">
            <a:avLst/>
          </a:prstGeom>
          <a:solidFill>
            <a:srgbClr val="FF79E1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Pink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3" name="Google Shape;123;p18"/>
          <p:cNvSpPr/>
          <p:nvPr/>
        </p:nvSpPr>
        <p:spPr>
          <a:xfrm>
            <a:off x="7315200" y="3426600"/>
            <a:ext cx="2438400" cy="1713600"/>
          </a:xfrm>
          <a:prstGeom prst="rect">
            <a:avLst/>
          </a:prstGeom>
          <a:solidFill>
            <a:srgbClr val="00BBCC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Aqua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4" name="Google Shape;124;p18"/>
          <p:cNvSpPr/>
          <p:nvPr/>
        </p:nvSpPr>
        <p:spPr>
          <a:xfrm>
            <a:off x="9753600" y="3426600"/>
            <a:ext cx="2438400" cy="1713600"/>
          </a:xfrm>
          <a:prstGeom prst="rect">
            <a:avLst/>
          </a:prstGeom>
          <a:solidFill>
            <a:srgbClr val="3BD4AE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Spearmint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5" name="Google Shape;125;p18"/>
          <p:cNvSpPr/>
          <p:nvPr/>
        </p:nvSpPr>
        <p:spPr>
          <a:xfrm>
            <a:off x="0" y="5140200"/>
            <a:ext cx="2438400" cy="1713600"/>
          </a:xfrm>
          <a:prstGeom prst="rect">
            <a:avLst/>
          </a:prstGeom>
          <a:solidFill>
            <a:srgbClr val="FF9664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Peach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6" name="Google Shape;126;p18"/>
          <p:cNvSpPr/>
          <p:nvPr/>
        </p:nvSpPr>
        <p:spPr>
          <a:xfrm>
            <a:off x="2438400" y="5140200"/>
            <a:ext cx="2438400" cy="1713600"/>
          </a:xfrm>
          <a:prstGeom prst="rect">
            <a:avLst/>
          </a:prstGeom>
          <a:solidFill>
            <a:srgbClr val="DAA8E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Lavender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7" name="Google Shape;127;p18"/>
          <p:cNvSpPr/>
          <p:nvPr/>
        </p:nvSpPr>
        <p:spPr>
          <a:xfrm>
            <a:off x="4876800" y="5140200"/>
            <a:ext cx="2438400" cy="1713600"/>
          </a:xfrm>
          <a:prstGeom prst="rect">
            <a:avLst/>
          </a:prstGeom>
          <a:solidFill>
            <a:srgbClr val="9ADBE8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Powder Blue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8" name="Google Shape;128;p18"/>
          <p:cNvSpPr/>
          <p:nvPr/>
        </p:nvSpPr>
        <p:spPr>
          <a:xfrm>
            <a:off x="7315200" y="5140200"/>
            <a:ext cx="2438400" cy="1713600"/>
          </a:xfrm>
          <a:prstGeom prst="rect">
            <a:avLst/>
          </a:prstGeom>
          <a:solidFill>
            <a:srgbClr val="A1DED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Pastel Green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CUSTOM_1_2">
    <p:bg>
      <p:bgPr>
        <a:solidFill>
          <a:srgbClr val="F3F3F3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9"/>
          <p:cNvPicPr preferRelativeResize="0"/>
          <p:nvPr/>
        </p:nvPicPr>
        <p:blipFill rotWithShape="1">
          <a:blip r:embed="rId2">
            <a:alphaModFix/>
          </a:blip>
          <a:srcRect l="3087" t="10992" r="4191"/>
          <a:stretch/>
        </p:blipFill>
        <p:spPr>
          <a:xfrm>
            <a:off x="300000" y="300000"/>
            <a:ext cx="11592000" cy="6259200"/>
          </a:xfrm>
          <a:prstGeom prst="snip2DiagRect">
            <a:avLst>
              <a:gd name="adj1" fmla="val 0"/>
              <a:gd name="adj2" fmla="val 9427"/>
            </a:avLst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000" y="600000"/>
            <a:ext cx="3164869" cy="9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38467" y="4759433"/>
            <a:ext cx="3653535" cy="209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4002" y="600000"/>
            <a:ext cx="2748000" cy="669302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CUSTOM_1_1_2">
    <p:bg>
      <p:bgPr>
        <a:solidFill>
          <a:srgbClr val="F3F3F3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0"/>
          <p:cNvPicPr preferRelativeResize="0"/>
          <p:nvPr/>
        </p:nvPicPr>
        <p:blipFill rotWithShape="1">
          <a:blip r:embed="rId2">
            <a:alphaModFix/>
          </a:blip>
          <a:srcRect t="10136" r="6393"/>
          <a:stretch/>
        </p:blipFill>
        <p:spPr>
          <a:xfrm>
            <a:off x="300000" y="300000"/>
            <a:ext cx="11592000" cy="6259200"/>
          </a:xfrm>
          <a:prstGeom prst="snip2DiagRect">
            <a:avLst>
              <a:gd name="adj1" fmla="val 0"/>
              <a:gd name="adj2" fmla="val 9427"/>
            </a:avLst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000" y="600000"/>
            <a:ext cx="3164869" cy="998017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  <p:pic>
        <p:nvPicPr>
          <p:cNvPr id="137" name="Google Shape;13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38467" y="4759433"/>
            <a:ext cx="3653535" cy="209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4002" y="600000"/>
            <a:ext cx="2748000" cy="669302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">
  <p:cSld name="CUSTOM_1_1_1_2">
    <p:bg>
      <p:bgPr>
        <a:solidFill>
          <a:srgbClr val="F3F3F3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1"/>
          <p:cNvPicPr preferRelativeResize="0"/>
          <p:nvPr/>
        </p:nvPicPr>
        <p:blipFill rotWithShape="1">
          <a:blip r:embed="rId2">
            <a:alphaModFix/>
          </a:blip>
          <a:srcRect t="4003"/>
          <a:stretch/>
        </p:blipFill>
        <p:spPr>
          <a:xfrm>
            <a:off x="300000" y="300000"/>
            <a:ext cx="11592000" cy="6259200"/>
          </a:xfrm>
          <a:prstGeom prst="snip2DiagRect">
            <a:avLst>
              <a:gd name="adj1" fmla="val 0"/>
              <a:gd name="adj2" fmla="val 9427"/>
            </a:avLst>
          </a:prstGeom>
          <a:noFill/>
          <a:ln>
            <a:noFill/>
          </a:ln>
        </p:spPr>
      </p:pic>
      <p:pic>
        <p:nvPicPr>
          <p:cNvPr id="141" name="Google Shape;14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8467" y="4759433"/>
            <a:ext cx="3653535" cy="209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4002" y="600000"/>
            <a:ext cx="2748000" cy="669302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  <p:pic>
        <p:nvPicPr>
          <p:cNvPr id="143" name="Google Shape;143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0000" y="600000"/>
            <a:ext cx="3164869" cy="998017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4">
  <p:cSld name="CUSTOM_1_1_1_1_2">
    <p:bg>
      <p:bgPr>
        <a:solidFill>
          <a:srgbClr val="F3F3F3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2"/>
          <p:cNvPicPr preferRelativeResize="0"/>
          <p:nvPr/>
        </p:nvPicPr>
        <p:blipFill rotWithShape="1">
          <a:blip r:embed="rId2">
            <a:alphaModFix/>
          </a:blip>
          <a:srcRect t="4003"/>
          <a:stretch/>
        </p:blipFill>
        <p:spPr>
          <a:xfrm>
            <a:off x="300000" y="300000"/>
            <a:ext cx="11592000" cy="6259200"/>
          </a:xfrm>
          <a:prstGeom prst="snip2DiagRect">
            <a:avLst>
              <a:gd name="adj1" fmla="val 0"/>
              <a:gd name="adj2" fmla="val 9427"/>
            </a:avLst>
          </a:prstGeom>
          <a:noFill/>
          <a:ln>
            <a:noFill/>
          </a:ln>
        </p:spPr>
      </p:pic>
      <p:pic>
        <p:nvPicPr>
          <p:cNvPr id="146" name="Google Shape;14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8467" y="4759433"/>
            <a:ext cx="3653535" cy="209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4002" y="600000"/>
            <a:ext cx="2748000" cy="669302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  <p:pic>
        <p:nvPicPr>
          <p:cNvPr id="148" name="Google Shape;148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0000" y="600000"/>
            <a:ext cx="3164869" cy="998017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5">
  <p:cSld name="CUSTOM_1_1_1_1_1_2">
    <p:bg>
      <p:bgPr>
        <a:solidFill>
          <a:srgbClr val="F3F3F3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3"/>
          <p:cNvPicPr preferRelativeResize="0"/>
          <p:nvPr/>
        </p:nvPicPr>
        <p:blipFill rotWithShape="1">
          <a:blip r:embed="rId2">
            <a:alphaModFix/>
          </a:blip>
          <a:srcRect b="4003"/>
          <a:stretch/>
        </p:blipFill>
        <p:spPr>
          <a:xfrm>
            <a:off x="300000" y="300000"/>
            <a:ext cx="11592000" cy="6259200"/>
          </a:xfrm>
          <a:prstGeom prst="snip2DiagRect">
            <a:avLst>
              <a:gd name="adj1" fmla="val 0"/>
              <a:gd name="adj2" fmla="val 9427"/>
            </a:avLst>
          </a:prstGeom>
          <a:noFill/>
          <a:ln>
            <a:noFill/>
          </a:ln>
        </p:spPr>
      </p:pic>
      <p:pic>
        <p:nvPicPr>
          <p:cNvPr id="151" name="Google Shape;15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8467" y="4759433"/>
            <a:ext cx="3653535" cy="209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4002" y="600000"/>
            <a:ext cx="2748000" cy="669302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  <p:pic>
        <p:nvPicPr>
          <p:cNvPr id="153" name="Google Shape;153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0000" y="600000"/>
            <a:ext cx="3164869" cy="998017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6">
  <p:cSld name="CUSTOM_1_1_1_1_1_1_1">
    <p:bg>
      <p:bgPr>
        <a:solidFill>
          <a:srgbClr val="F3F3F3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4"/>
          <p:cNvPicPr preferRelativeResize="0"/>
          <p:nvPr/>
        </p:nvPicPr>
        <p:blipFill rotWithShape="1">
          <a:blip r:embed="rId2">
            <a:alphaModFix/>
          </a:blip>
          <a:srcRect t="21130" b="6875"/>
          <a:stretch/>
        </p:blipFill>
        <p:spPr>
          <a:xfrm>
            <a:off x="300000" y="300000"/>
            <a:ext cx="11592000" cy="6259200"/>
          </a:xfrm>
          <a:prstGeom prst="snip2DiagRect">
            <a:avLst>
              <a:gd name="adj1" fmla="val 0"/>
              <a:gd name="adj2" fmla="val 9427"/>
            </a:avLst>
          </a:prstGeom>
          <a:noFill/>
          <a:ln>
            <a:noFill/>
          </a:ln>
        </p:spPr>
      </p:pic>
      <p:pic>
        <p:nvPicPr>
          <p:cNvPr id="156" name="Google Shape;15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8467" y="4759433"/>
            <a:ext cx="3653535" cy="209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4002" y="600000"/>
            <a:ext cx="2748000" cy="669302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  <p:pic>
        <p:nvPicPr>
          <p:cNvPr id="158" name="Google Shape;158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0000" y="600000"/>
            <a:ext cx="3164869" cy="998017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 Map">
  <p:cSld name="CUSTOM_1_1_1_1_1_1_1_1_1_1_1_1_1_1">
    <p:bg>
      <p:bgPr>
        <a:solidFill>
          <a:srgbClr val="F3F3F3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25"/>
          <p:cNvGrpSpPr/>
          <p:nvPr/>
        </p:nvGrpSpPr>
        <p:grpSpPr>
          <a:xfrm>
            <a:off x="8261213" y="600030"/>
            <a:ext cx="3331367" cy="3249762"/>
            <a:chOff x="12391200" y="900000"/>
            <a:chExt cx="4996800" cy="4874400"/>
          </a:xfrm>
        </p:grpSpPr>
        <p:sp>
          <p:nvSpPr>
            <p:cNvPr id="161" name="Google Shape;161;p25"/>
            <p:cNvSpPr/>
            <p:nvPr/>
          </p:nvSpPr>
          <p:spPr>
            <a:xfrm>
              <a:off x="12570500" y="1080000"/>
              <a:ext cx="4637400" cy="4512600"/>
            </a:xfrm>
            <a:prstGeom prst="snip2DiagRect">
              <a:avLst>
                <a:gd name="adj1" fmla="val 0"/>
                <a:gd name="adj2" fmla="val 8702"/>
              </a:avLst>
            </a:prstGeom>
            <a:solidFill>
              <a:srgbClr val="9ADBE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Train times from</a:t>
              </a:r>
              <a:br>
                <a:rPr lang="en-GB" sz="2000" b="1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lang="en-GB" sz="2000" b="1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major cities:</a:t>
              </a:r>
              <a:endParaRPr sz="20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40 minutes from Leeds</a:t>
              </a:r>
              <a:endParaRPr sz="1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50 minutes from Manchester</a:t>
              </a:r>
              <a:endParaRPr sz="1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1 hour 15 minutes from Birmingham</a:t>
              </a:r>
              <a:endParaRPr sz="1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2 hours from London</a:t>
              </a:r>
              <a:endParaRPr sz="1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2 hours from Newcastle</a:t>
              </a:r>
              <a:endParaRPr sz="1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2 hours 35 minutes from Bristol</a:t>
              </a:r>
              <a:endParaRPr sz="1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3 hours 45 minutes from Edinburgh</a:t>
              </a:r>
              <a:endParaRPr sz="1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62" name="Google Shape;162;p25"/>
            <p:cNvSpPr/>
            <p:nvPr/>
          </p:nvSpPr>
          <p:spPr>
            <a:xfrm rot="5400000">
              <a:off x="12391200" y="900000"/>
              <a:ext cx="900000" cy="900000"/>
            </a:xfrm>
            <a:prstGeom prst="rtTriangle">
              <a:avLst/>
            </a:prstGeom>
            <a:solidFill>
              <a:srgbClr val="981F9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5A8F"/>
                </a:solidFill>
              </a:endParaRPr>
            </a:p>
          </p:txBody>
        </p:sp>
        <p:sp>
          <p:nvSpPr>
            <p:cNvPr id="163" name="Google Shape;163;p25"/>
            <p:cNvSpPr/>
            <p:nvPr/>
          </p:nvSpPr>
          <p:spPr>
            <a:xfrm rot="-5400000">
              <a:off x="16488000" y="4874400"/>
              <a:ext cx="900000" cy="900000"/>
            </a:xfrm>
            <a:prstGeom prst="rtTriangle">
              <a:avLst/>
            </a:prstGeom>
            <a:solidFill>
              <a:srgbClr val="981F9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5A8F"/>
                </a:solidFill>
              </a:endParaRPr>
            </a:p>
          </p:txBody>
        </p:sp>
      </p:grpSp>
      <p:sp>
        <p:nvSpPr>
          <p:cNvPr id="164" name="Google Shape;164;p25"/>
          <p:cNvSpPr txBox="1"/>
          <p:nvPr/>
        </p:nvSpPr>
        <p:spPr>
          <a:xfrm>
            <a:off x="600000" y="600000"/>
            <a:ext cx="5496000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6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GETTING TO</a:t>
            </a:r>
            <a:br>
              <a:rPr lang="en-GB" sz="4000">
                <a:solidFill>
                  <a:srgbClr val="2413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40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SHEFFIELD</a:t>
            </a:r>
            <a:endParaRPr sz="400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65" name="Google Shape;165;p25"/>
          <p:cNvPicPr preferRelativeResize="0"/>
          <p:nvPr/>
        </p:nvPicPr>
        <p:blipFill rotWithShape="1">
          <a:blip r:embed="rId2">
            <a:alphaModFix/>
          </a:blip>
          <a:srcRect t="15504"/>
          <a:stretch/>
        </p:blipFill>
        <p:spPr>
          <a:xfrm>
            <a:off x="2562733" y="0"/>
            <a:ext cx="5817601" cy="65591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5"/>
          <p:cNvSpPr/>
          <p:nvPr/>
        </p:nvSpPr>
        <p:spPr>
          <a:xfrm>
            <a:off x="4020917" y="2575075"/>
            <a:ext cx="840000" cy="300000"/>
          </a:xfrm>
          <a:prstGeom prst="wedgeRectCallout">
            <a:avLst>
              <a:gd name="adj1" fmla="val 20779"/>
              <a:gd name="adj2" fmla="val 83556"/>
            </a:avLst>
          </a:prstGeom>
          <a:solidFill>
            <a:srgbClr val="44009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Belfast</a:t>
            </a:r>
            <a:endParaRPr sz="17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7" name="Google Shape;167;p25"/>
          <p:cNvSpPr/>
          <p:nvPr/>
        </p:nvSpPr>
        <p:spPr>
          <a:xfrm>
            <a:off x="5137533" y="1417292"/>
            <a:ext cx="1080000" cy="300000"/>
          </a:xfrm>
          <a:prstGeom prst="wedgeRectCallout">
            <a:avLst>
              <a:gd name="adj1" fmla="val 20779"/>
              <a:gd name="adj2" fmla="val 83556"/>
            </a:avLst>
          </a:prstGeom>
          <a:solidFill>
            <a:srgbClr val="44009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Edinburgh</a:t>
            </a:r>
            <a:endParaRPr sz="17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8" name="Google Shape;168;p25"/>
          <p:cNvSpPr/>
          <p:nvPr/>
        </p:nvSpPr>
        <p:spPr>
          <a:xfrm>
            <a:off x="6458583" y="2242392"/>
            <a:ext cx="1080000" cy="300000"/>
          </a:xfrm>
          <a:prstGeom prst="wedgeRectCallout">
            <a:avLst>
              <a:gd name="adj1" fmla="val -20713"/>
              <a:gd name="adj2" fmla="val 83442"/>
            </a:avLst>
          </a:prstGeom>
          <a:solidFill>
            <a:srgbClr val="44009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Newcastle</a:t>
            </a:r>
            <a:endParaRPr sz="17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9" name="Google Shape;169;p25"/>
          <p:cNvSpPr/>
          <p:nvPr/>
        </p:nvSpPr>
        <p:spPr>
          <a:xfrm>
            <a:off x="6698583" y="3008442"/>
            <a:ext cx="840000" cy="300000"/>
          </a:xfrm>
          <a:prstGeom prst="wedgeRectCallout">
            <a:avLst>
              <a:gd name="adj1" fmla="val -20681"/>
              <a:gd name="adj2" fmla="val 78664"/>
            </a:avLst>
          </a:prstGeom>
          <a:solidFill>
            <a:srgbClr val="44009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Leeds</a:t>
            </a:r>
            <a:endParaRPr sz="17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0" name="Google Shape;170;p25"/>
          <p:cNvSpPr/>
          <p:nvPr/>
        </p:nvSpPr>
        <p:spPr>
          <a:xfrm>
            <a:off x="5496000" y="3476975"/>
            <a:ext cx="1200000" cy="300000"/>
          </a:xfrm>
          <a:prstGeom prst="wedgeRectCallout">
            <a:avLst>
              <a:gd name="adj1" fmla="val 20779"/>
              <a:gd name="adj2" fmla="val 83556"/>
            </a:avLst>
          </a:prstGeom>
          <a:solidFill>
            <a:srgbClr val="44009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Manchester</a:t>
            </a:r>
            <a:endParaRPr sz="17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1" name="Google Shape;171;p25"/>
          <p:cNvSpPr/>
          <p:nvPr/>
        </p:nvSpPr>
        <p:spPr>
          <a:xfrm>
            <a:off x="5650450" y="4258508"/>
            <a:ext cx="1320000" cy="300000"/>
          </a:xfrm>
          <a:prstGeom prst="wedgeRectCallout">
            <a:avLst>
              <a:gd name="adj1" fmla="val 20779"/>
              <a:gd name="adj2" fmla="val 83556"/>
            </a:avLst>
          </a:prstGeom>
          <a:solidFill>
            <a:srgbClr val="44009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Birmingham</a:t>
            </a:r>
            <a:endParaRPr sz="17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2" name="Google Shape;172;p25"/>
          <p:cNvSpPr/>
          <p:nvPr/>
        </p:nvSpPr>
        <p:spPr>
          <a:xfrm>
            <a:off x="6022867" y="5141375"/>
            <a:ext cx="840000" cy="300000"/>
          </a:xfrm>
          <a:prstGeom prst="wedgeRectCallout">
            <a:avLst>
              <a:gd name="adj1" fmla="val -20681"/>
              <a:gd name="adj2" fmla="val 78664"/>
            </a:avLst>
          </a:prstGeom>
          <a:solidFill>
            <a:srgbClr val="44009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Bristol</a:t>
            </a:r>
            <a:endParaRPr sz="17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3" name="Google Shape;173;p25"/>
          <p:cNvSpPr/>
          <p:nvPr/>
        </p:nvSpPr>
        <p:spPr>
          <a:xfrm>
            <a:off x="7203317" y="5076242"/>
            <a:ext cx="840000" cy="300000"/>
          </a:xfrm>
          <a:prstGeom prst="wedgeRectCallout">
            <a:avLst>
              <a:gd name="adj1" fmla="val -20681"/>
              <a:gd name="adj2" fmla="val 78664"/>
            </a:avLst>
          </a:prstGeom>
          <a:solidFill>
            <a:srgbClr val="44009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London</a:t>
            </a:r>
            <a:endParaRPr sz="17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84304">
            <a:off x="7140454" y="3763123"/>
            <a:ext cx="1533541" cy="1117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4000" y="4372792"/>
            <a:ext cx="2750684" cy="840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ld Map">
  <p:cSld name="CUSTOM_1_1_1_1_1_1_1_1_1_1_1_1_1_1_1">
    <p:bg>
      <p:bgPr>
        <a:solidFill>
          <a:srgbClr val="F3F3F3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6"/>
          <p:cNvPicPr preferRelativeResize="0"/>
          <p:nvPr/>
        </p:nvPicPr>
        <p:blipFill rotWithShape="1">
          <a:blip r:embed="rId2">
            <a:alphaModFix/>
          </a:blip>
          <a:srcRect l="49" r="49"/>
          <a:stretch/>
        </p:blipFill>
        <p:spPr>
          <a:xfrm>
            <a:off x="600000" y="1197377"/>
            <a:ext cx="10992000" cy="536182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6"/>
          <p:cNvSpPr txBox="1"/>
          <p:nvPr/>
        </p:nvSpPr>
        <p:spPr>
          <a:xfrm>
            <a:off x="600000" y="600000"/>
            <a:ext cx="5496000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6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WHERE IS</a:t>
            </a:r>
            <a:br>
              <a:rPr lang="en-GB" sz="4000">
                <a:solidFill>
                  <a:srgbClr val="2413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40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SHEFFIELD?</a:t>
            </a:r>
            <a:endParaRPr sz="400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79" name="Google Shape;17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6900" y="1976333"/>
            <a:ext cx="919101" cy="28091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6"/>
          <p:cNvSpPr/>
          <p:nvPr/>
        </p:nvSpPr>
        <p:spPr>
          <a:xfrm>
            <a:off x="0" y="4709483"/>
            <a:ext cx="2944500" cy="1549800"/>
          </a:xfrm>
          <a:prstGeom prst="homePlate">
            <a:avLst>
              <a:gd name="adj" fmla="val 30131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300000" tIns="0" rIns="30000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Closest Airports:</a:t>
            </a:r>
            <a:endParaRPr sz="2000"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 hour 15 minute drive from</a:t>
            </a:r>
            <a:br>
              <a:rPr lang="en-GB"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Manchester Airport and</a:t>
            </a:r>
            <a:br>
              <a:rPr lang="en-GB"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Leeds Bradford Airport</a:t>
            </a:r>
            <a:endParaRPr sz="900">
              <a:solidFill>
                <a:srgbClr val="FFFFFF"/>
              </a:solidFill>
            </a:endParaRPr>
          </a:p>
        </p:txBody>
      </p:sp>
      <p:pic>
        <p:nvPicPr>
          <p:cNvPr id="181" name="Google Shape;181;p26" title="Arrow 2 Purpl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860556">
            <a:off x="5529460" y="2405937"/>
            <a:ext cx="529897" cy="404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1">
  <p:cSld name="CUSTOM_1_2_1">
    <p:bg>
      <p:bgPr>
        <a:solidFill>
          <a:srgbClr val="F3F3F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7"/>
          <p:cNvPicPr preferRelativeResize="0"/>
          <p:nvPr/>
        </p:nvPicPr>
        <p:blipFill rotWithShape="1">
          <a:blip r:embed="rId2">
            <a:alphaModFix/>
          </a:blip>
          <a:srcRect l="3087" t="10992" r="4191"/>
          <a:stretch/>
        </p:blipFill>
        <p:spPr>
          <a:xfrm>
            <a:off x="300000" y="300000"/>
            <a:ext cx="11592000" cy="6259200"/>
          </a:xfrm>
          <a:prstGeom prst="snip2DiagRect">
            <a:avLst>
              <a:gd name="adj1" fmla="val 0"/>
              <a:gd name="adj2" fmla="val 9427"/>
            </a:avLst>
          </a:prstGeom>
          <a:noFill/>
          <a:ln>
            <a:noFill/>
          </a:ln>
        </p:spPr>
      </p:pic>
      <p:pic>
        <p:nvPicPr>
          <p:cNvPr id="184" name="Google Shape;18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8467" y="4759433"/>
            <a:ext cx="3653535" cy="2099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5" name="Google Shape;185;p27"/>
          <p:cNvGrpSpPr/>
          <p:nvPr/>
        </p:nvGrpSpPr>
        <p:grpSpPr>
          <a:xfrm>
            <a:off x="3348189" y="600030"/>
            <a:ext cx="2160108" cy="2339717"/>
            <a:chOff x="5679475" y="900000"/>
            <a:chExt cx="3240000" cy="3509400"/>
          </a:xfrm>
        </p:grpSpPr>
        <p:sp>
          <p:nvSpPr>
            <p:cNvPr id="186" name="Google Shape;186;p27"/>
            <p:cNvSpPr/>
            <p:nvPr/>
          </p:nvSpPr>
          <p:spPr>
            <a:xfrm>
              <a:off x="5679475" y="900000"/>
              <a:ext cx="3240000" cy="3239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357188" dist="47625" dir="5400000" algn="bl" rotWithShape="0">
                <a:srgbClr val="000000"/>
              </a:outerShdw>
            </a:effectLst>
          </p:spPr>
          <p:txBody>
            <a:bodyPr spcFirstLastPara="1" wrap="square" lIns="0" tIns="180000" rIns="0" bIns="0" anchor="t" anchorCtr="0">
              <a:no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1E29"/>
                </a:buClr>
                <a:buSzPts val="700"/>
                <a:buFont typeface="Arial"/>
                <a:buNone/>
              </a:pPr>
              <a:r>
                <a:rPr lang="en-GB" sz="1700">
                  <a:solidFill>
                    <a:srgbClr val="131E29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SCAN THE</a:t>
              </a:r>
              <a:br>
                <a:rPr lang="en-GB" sz="1700">
                  <a:solidFill>
                    <a:srgbClr val="131E29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lang="en-GB" sz="1700">
                  <a:solidFill>
                    <a:srgbClr val="131E29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QR CODE</a:t>
              </a:r>
              <a:endParaRPr sz="1700">
                <a:solidFill>
                  <a:srgbClr val="131E29"/>
                </a:solidFill>
              </a:endParaRPr>
            </a:p>
          </p:txBody>
        </p:sp>
        <p:sp>
          <p:nvSpPr>
            <p:cNvPr id="187" name="Google Shape;187;p27"/>
            <p:cNvSpPr/>
            <p:nvPr/>
          </p:nvSpPr>
          <p:spPr>
            <a:xfrm rot="10800000">
              <a:off x="7029475" y="4121400"/>
              <a:ext cx="540000" cy="2880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</p:grpSp>
      <p:pic>
        <p:nvPicPr>
          <p:cNvPr id="188" name="Google Shape;18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9650" y="1241733"/>
            <a:ext cx="1416699" cy="14166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" name="Google Shape;189;p27"/>
          <p:cNvGrpSpPr/>
          <p:nvPr/>
        </p:nvGrpSpPr>
        <p:grpSpPr>
          <a:xfrm>
            <a:off x="599997" y="600030"/>
            <a:ext cx="2446639" cy="2339717"/>
            <a:chOff x="899950" y="900000"/>
            <a:chExt cx="3669775" cy="3509400"/>
          </a:xfrm>
        </p:grpSpPr>
        <p:sp>
          <p:nvSpPr>
            <p:cNvPr id="190" name="Google Shape;190;p27"/>
            <p:cNvSpPr/>
            <p:nvPr/>
          </p:nvSpPr>
          <p:spPr>
            <a:xfrm rot="5400000">
              <a:off x="980225" y="819900"/>
              <a:ext cx="3509400" cy="3669600"/>
            </a:xfrm>
            <a:prstGeom prst="homePlate">
              <a:avLst>
                <a:gd name="adj" fmla="val 19358"/>
              </a:avLst>
            </a:prstGeom>
            <a:solidFill>
              <a:srgbClr val="440099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24135F"/>
                </a:solidFill>
              </a:endParaRPr>
            </a:p>
          </p:txBody>
        </p:sp>
        <p:sp>
          <p:nvSpPr>
            <p:cNvPr id="191" name="Google Shape;191;p27"/>
            <p:cNvSpPr txBox="1"/>
            <p:nvPr/>
          </p:nvSpPr>
          <p:spPr>
            <a:xfrm>
              <a:off x="899950" y="1170000"/>
              <a:ext cx="3669600" cy="241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CONNECT WITH US</a:t>
              </a:r>
              <a:endParaRPr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sheffield.ac.uk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@sheffielduni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theuniversityofsheffield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theuniversityofsheffield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@universityofsheffield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192" name="Google Shape;192;p2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61825" y="2471800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2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261825" y="18626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27"/>
            <p:cNvPicPr preferRelativeResize="0"/>
            <p:nvPr/>
          </p:nvPicPr>
          <p:blipFill rotWithShape="1">
            <a:blip r:embed="rId7">
              <a:alphaModFix/>
            </a:blip>
            <a:srcRect l="7330" t="7491" r="7330" b="7474"/>
            <a:stretch/>
          </p:blipFill>
          <p:spPr>
            <a:xfrm>
              <a:off x="1261825" y="2167204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2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261825" y="2776400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27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261825" y="3115727"/>
              <a:ext cx="180000" cy="12795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7" name="Google Shape;197;p2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44000" y="600000"/>
            <a:ext cx="2748000" cy="866574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  <p:sp>
        <p:nvSpPr>
          <p:cNvPr id="198" name="Google Shape;198;p27"/>
          <p:cNvSpPr/>
          <p:nvPr/>
        </p:nvSpPr>
        <p:spPr>
          <a:xfrm>
            <a:off x="3709000" y="1241850"/>
            <a:ext cx="1416600" cy="1416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199" name="Google Shape;199;p27"/>
          <p:cNvSpPr txBox="1"/>
          <p:nvPr/>
        </p:nvSpPr>
        <p:spPr>
          <a:xfrm>
            <a:off x="3709000" y="1744883"/>
            <a:ext cx="141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Place QR Code</a:t>
            </a:r>
            <a:b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over this box</a:t>
            </a:r>
            <a:endParaRPr sz="1300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2">
  <p:cSld name="CUSTOM_1_2_1_1">
    <p:bg>
      <p:bgPr>
        <a:solidFill>
          <a:srgbClr val="F3F3F3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8"/>
          <p:cNvPicPr preferRelativeResize="0"/>
          <p:nvPr/>
        </p:nvPicPr>
        <p:blipFill rotWithShape="1">
          <a:blip r:embed="rId2">
            <a:alphaModFix/>
          </a:blip>
          <a:srcRect r="6393" b="10136"/>
          <a:stretch/>
        </p:blipFill>
        <p:spPr>
          <a:xfrm>
            <a:off x="300000" y="300000"/>
            <a:ext cx="11592000" cy="6259200"/>
          </a:xfrm>
          <a:prstGeom prst="snip2DiagRect">
            <a:avLst>
              <a:gd name="adj1" fmla="val 0"/>
              <a:gd name="adj2" fmla="val 9427"/>
            </a:avLst>
          </a:prstGeom>
          <a:noFill/>
          <a:ln>
            <a:noFill/>
          </a:ln>
        </p:spPr>
      </p:pic>
      <p:pic>
        <p:nvPicPr>
          <p:cNvPr id="202" name="Google Shape;20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8467" y="4759433"/>
            <a:ext cx="3653535" cy="2099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" name="Google Shape;203;p28"/>
          <p:cNvGrpSpPr/>
          <p:nvPr/>
        </p:nvGrpSpPr>
        <p:grpSpPr>
          <a:xfrm>
            <a:off x="3348189" y="600030"/>
            <a:ext cx="2160108" cy="2339717"/>
            <a:chOff x="5679475" y="900000"/>
            <a:chExt cx="3240000" cy="3509400"/>
          </a:xfrm>
        </p:grpSpPr>
        <p:grpSp>
          <p:nvGrpSpPr>
            <p:cNvPr id="204" name="Google Shape;204;p28"/>
            <p:cNvGrpSpPr/>
            <p:nvPr/>
          </p:nvGrpSpPr>
          <p:grpSpPr>
            <a:xfrm>
              <a:off x="5679475" y="900000"/>
              <a:ext cx="3240000" cy="3509400"/>
              <a:chOff x="5679475" y="900000"/>
              <a:chExt cx="3240000" cy="3509400"/>
            </a:xfrm>
          </p:grpSpPr>
          <p:sp>
            <p:nvSpPr>
              <p:cNvPr id="205" name="Google Shape;205;p28"/>
              <p:cNvSpPr/>
              <p:nvPr/>
            </p:nvSpPr>
            <p:spPr>
              <a:xfrm>
                <a:off x="5679475" y="900000"/>
                <a:ext cx="3240000" cy="3239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357188" dist="47625" dir="5400000" algn="bl" rotWithShape="0">
                  <a:srgbClr val="000000"/>
                </a:outerShdw>
              </a:effectLst>
            </p:spPr>
            <p:txBody>
              <a:bodyPr spcFirstLastPara="1" wrap="square" lIns="0" tIns="180000" rIns="0" bIns="0" anchor="t" anchorCtr="0">
                <a:noAutofit/>
              </a:bodyPr>
              <a:lstStyle/>
              <a:p>
                <a:pPr marL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31E29"/>
                  </a:buClr>
                  <a:buSzPts val="700"/>
                  <a:buFont typeface="Arial"/>
                  <a:buNone/>
                </a:pPr>
                <a:r>
                  <a:rPr lang="en-GB" sz="1700">
                    <a:solidFill>
                      <a:srgbClr val="131E2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SCAN THE</a:t>
                </a:r>
                <a:br>
                  <a:rPr lang="en-GB" sz="1700">
                    <a:solidFill>
                      <a:srgbClr val="131E2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</a:br>
                <a:r>
                  <a:rPr lang="en-GB" sz="1700">
                    <a:solidFill>
                      <a:srgbClr val="131E2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QR CODE</a:t>
                </a:r>
                <a:endParaRPr sz="1700">
                  <a:solidFill>
                    <a:srgbClr val="131E29"/>
                  </a:solidFill>
                </a:endParaRPr>
              </a:p>
            </p:txBody>
          </p:sp>
          <p:sp>
            <p:nvSpPr>
              <p:cNvPr id="206" name="Google Shape;206;p28"/>
              <p:cNvSpPr/>
              <p:nvPr/>
            </p:nvSpPr>
            <p:spPr>
              <a:xfrm rot="10800000">
                <a:off x="7029475" y="4121400"/>
                <a:ext cx="540000" cy="288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</p:grpSp>
        <p:pic>
          <p:nvPicPr>
            <p:cNvPr id="207" name="Google Shape;207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36950" y="1862600"/>
              <a:ext cx="2125050" cy="2125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8" name="Google Shape;208;p28"/>
          <p:cNvGrpSpPr/>
          <p:nvPr/>
        </p:nvGrpSpPr>
        <p:grpSpPr>
          <a:xfrm>
            <a:off x="599997" y="600030"/>
            <a:ext cx="2446639" cy="2339717"/>
            <a:chOff x="899950" y="900000"/>
            <a:chExt cx="3669775" cy="3509400"/>
          </a:xfrm>
        </p:grpSpPr>
        <p:sp>
          <p:nvSpPr>
            <p:cNvPr id="209" name="Google Shape;209;p28"/>
            <p:cNvSpPr/>
            <p:nvPr/>
          </p:nvSpPr>
          <p:spPr>
            <a:xfrm rot="5400000">
              <a:off x="980225" y="819900"/>
              <a:ext cx="3509400" cy="3669600"/>
            </a:xfrm>
            <a:prstGeom prst="homePlate">
              <a:avLst>
                <a:gd name="adj" fmla="val 19358"/>
              </a:avLst>
            </a:prstGeom>
            <a:solidFill>
              <a:srgbClr val="440099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24135F"/>
                </a:solidFill>
              </a:endParaRPr>
            </a:p>
          </p:txBody>
        </p:sp>
        <p:sp>
          <p:nvSpPr>
            <p:cNvPr id="210" name="Google Shape;210;p28"/>
            <p:cNvSpPr txBox="1"/>
            <p:nvPr/>
          </p:nvSpPr>
          <p:spPr>
            <a:xfrm>
              <a:off x="899950" y="1170000"/>
              <a:ext cx="3669600" cy="241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CONNECT WITH US</a:t>
              </a:r>
              <a:endParaRPr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sheffield.ac.uk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@sheffielduni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theuniversityofsheffield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theuniversityofsheffield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@universityofsheffield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211" name="Google Shape;211;p2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61825" y="2471800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2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261825" y="18626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28"/>
            <p:cNvPicPr preferRelativeResize="0"/>
            <p:nvPr/>
          </p:nvPicPr>
          <p:blipFill rotWithShape="1">
            <a:blip r:embed="rId7">
              <a:alphaModFix/>
            </a:blip>
            <a:srcRect l="7330" t="7491" r="7330" b="7474"/>
            <a:stretch/>
          </p:blipFill>
          <p:spPr>
            <a:xfrm>
              <a:off x="1261825" y="2167204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2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261825" y="2776400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28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261825" y="3115727"/>
              <a:ext cx="180000" cy="12795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6" name="Google Shape;216;p2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44000" y="600000"/>
            <a:ext cx="2748000" cy="866574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  <p:sp>
        <p:nvSpPr>
          <p:cNvPr id="217" name="Google Shape;217;p28"/>
          <p:cNvSpPr/>
          <p:nvPr/>
        </p:nvSpPr>
        <p:spPr>
          <a:xfrm>
            <a:off x="3709000" y="1241850"/>
            <a:ext cx="1416600" cy="1416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218" name="Google Shape;218;p28"/>
          <p:cNvSpPr txBox="1"/>
          <p:nvPr/>
        </p:nvSpPr>
        <p:spPr>
          <a:xfrm>
            <a:off x="3709000" y="1744883"/>
            <a:ext cx="141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Place QR Code</a:t>
            </a:r>
            <a:b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over this box</a:t>
            </a:r>
            <a:endParaRPr sz="1300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3">
  <p:cSld name="CUSTOM_1_2_1_1_1">
    <p:bg>
      <p:bgPr>
        <a:solidFill>
          <a:srgbClr val="F3F3F3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9"/>
          <p:cNvPicPr preferRelativeResize="0"/>
          <p:nvPr/>
        </p:nvPicPr>
        <p:blipFill rotWithShape="1">
          <a:blip r:embed="rId2">
            <a:alphaModFix/>
          </a:blip>
          <a:srcRect t="4003"/>
          <a:stretch/>
        </p:blipFill>
        <p:spPr>
          <a:xfrm>
            <a:off x="300000" y="300000"/>
            <a:ext cx="11592000" cy="6259200"/>
          </a:xfrm>
          <a:prstGeom prst="snip2DiagRect">
            <a:avLst>
              <a:gd name="adj1" fmla="val 0"/>
              <a:gd name="adj2" fmla="val 9427"/>
            </a:avLst>
          </a:prstGeom>
          <a:noFill/>
          <a:ln>
            <a:noFill/>
          </a:ln>
        </p:spPr>
      </p:pic>
      <p:pic>
        <p:nvPicPr>
          <p:cNvPr id="221" name="Google Shape;22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8467" y="4759433"/>
            <a:ext cx="3653535" cy="2099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p29"/>
          <p:cNvGrpSpPr/>
          <p:nvPr/>
        </p:nvGrpSpPr>
        <p:grpSpPr>
          <a:xfrm>
            <a:off x="3348189" y="600030"/>
            <a:ext cx="2160108" cy="2339717"/>
            <a:chOff x="5679475" y="900000"/>
            <a:chExt cx="3240000" cy="3509400"/>
          </a:xfrm>
        </p:grpSpPr>
        <p:grpSp>
          <p:nvGrpSpPr>
            <p:cNvPr id="223" name="Google Shape;223;p29"/>
            <p:cNvGrpSpPr/>
            <p:nvPr/>
          </p:nvGrpSpPr>
          <p:grpSpPr>
            <a:xfrm>
              <a:off x="5679475" y="900000"/>
              <a:ext cx="3240000" cy="3509400"/>
              <a:chOff x="5679475" y="900000"/>
              <a:chExt cx="3240000" cy="3509400"/>
            </a:xfrm>
          </p:grpSpPr>
          <p:sp>
            <p:nvSpPr>
              <p:cNvPr id="224" name="Google Shape;224;p29"/>
              <p:cNvSpPr/>
              <p:nvPr/>
            </p:nvSpPr>
            <p:spPr>
              <a:xfrm>
                <a:off x="5679475" y="900000"/>
                <a:ext cx="3240000" cy="3239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357188" dist="47625" dir="5400000" algn="bl" rotWithShape="0">
                  <a:srgbClr val="000000"/>
                </a:outerShdw>
              </a:effectLst>
            </p:spPr>
            <p:txBody>
              <a:bodyPr spcFirstLastPara="1" wrap="square" lIns="0" tIns="180000" rIns="0" bIns="0" anchor="t" anchorCtr="0">
                <a:noAutofit/>
              </a:bodyPr>
              <a:lstStyle/>
              <a:p>
                <a:pPr marL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31E29"/>
                  </a:buClr>
                  <a:buSzPts val="700"/>
                  <a:buFont typeface="Arial"/>
                  <a:buNone/>
                </a:pPr>
                <a:r>
                  <a:rPr lang="en-GB" sz="1700">
                    <a:solidFill>
                      <a:srgbClr val="131E2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SCAN THE</a:t>
                </a:r>
                <a:br>
                  <a:rPr lang="en-GB" sz="1700">
                    <a:solidFill>
                      <a:srgbClr val="131E2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</a:br>
                <a:r>
                  <a:rPr lang="en-GB" sz="1700">
                    <a:solidFill>
                      <a:srgbClr val="131E2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QR CODE</a:t>
                </a:r>
                <a:endParaRPr sz="1700">
                  <a:solidFill>
                    <a:srgbClr val="131E29"/>
                  </a:solidFill>
                </a:endParaRPr>
              </a:p>
            </p:txBody>
          </p:sp>
          <p:sp>
            <p:nvSpPr>
              <p:cNvPr id="225" name="Google Shape;225;p29"/>
              <p:cNvSpPr/>
              <p:nvPr/>
            </p:nvSpPr>
            <p:spPr>
              <a:xfrm rot="10800000">
                <a:off x="7029475" y="4121400"/>
                <a:ext cx="540000" cy="288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</p:grpSp>
        <p:pic>
          <p:nvPicPr>
            <p:cNvPr id="226" name="Google Shape;226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36950" y="1862600"/>
              <a:ext cx="2125050" cy="2125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7" name="Google Shape;227;p29"/>
          <p:cNvGrpSpPr/>
          <p:nvPr/>
        </p:nvGrpSpPr>
        <p:grpSpPr>
          <a:xfrm>
            <a:off x="599997" y="600030"/>
            <a:ext cx="2446639" cy="2339717"/>
            <a:chOff x="899950" y="900000"/>
            <a:chExt cx="3669775" cy="3509400"/>
          </a:xfrm>
        </p:grpSpPr>
        <p:sp>
          <p:nvSpPr>
            <p:cNvPr id="228" name="Google Shape;228;p29"/>
            <p:cNvSpPr/>
            <p:nvPr/>
          </p:nvSpPr>
          <p:spPr>
            <a:xfrm rot="5400000">
              <a:off x="980225" y="819900"/>
              <a:ext cx="3509400" cy="3669600"/>
            </a:xfrm>
            <a:prstGeom prst="homePlate">
              <a:avLst>
                <a:gd name="adj" fmla="val 19358"/>
              </a:avLst>
            </a:prstGeom>
            <a:solidFill>
              <a:srgbClr val="440099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24135F"/>
                </a:solidFill>
              </a:endParaRPr>
            </a:p>
          </p:txBody>
        </p:sp>
        <p:sp>
          <p:nvSpPr>
            <p:cNvPr id="229" name="Google Shape;229;p29"/>
            <p:cNvSpPr txBox="1"/>
            <p:nvPr/>
          </p:nvSpPr>
          <p:spPr>
            <a:xfrm>
              <a:off x="899950" y="1170000"/>
              <a:ext cx="3669600" cy="241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CONNECT WITH US</a:t>
              </a:r>
              <a:endParaRPr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sheffield.ac.uk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@sheffielduni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theuniversityofsheffield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theuniversityofsheffield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@universityofsheffield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230" name="Google Shape;230;p2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61825" y="2471800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2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261825" y="18626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p29"/>
            <p:cNvPicPr preferRelativeResize="0"/>
            <p:nvPr/>
          </p:nvPicPr>
          <p:blipFill rotWithShape="1">
            <a:blip r:embed="rId7">
              <a:alphaModFix/>
            </a:blip>
            <a:srcRect l="7330" t="7491" r="7330" b="7474"/>
            <a:stretch/>
          </p:blipFill>
          <p:spPr>
            <a:xfrm>
              <a:off x="1261825" y="2167204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p2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261825" y="2776400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Google Shape;234;p29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261825" y="3115727"/>
              <a:ext cx="180000" cy="12795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5" name="Google Shape;235;p2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44000" y="600000"/>
            <a:ext cx="2748000" cy="866574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  <p:sp>
        <p:nvSpPr>
          <p:cNvPr id="236" name="Google Shape;236;p29"/>
          <p:cNvSpPr/>
          <p:nvPr/>
        </p:nvSpPr>
        <p:spPr>
          <a:xfrm>
            <a:off x="3709000" y="1241850"/>
            <a:ext cx="1416600" cy="1416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237" name="Google Shape;237;p29"/>
          <p:cNvSpPr txBox="1"/>
          <p:nvPr/>
        </p:nvSpPr>
        <p:spPr>
          <a:xfrm>
            <a:off x="3709000" y="1744883"/>
            <a:ext cx="141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Place QR Code</a:t>
            </a:r>
            <a:b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over this box</a:t>
            </a:r>
            <a:endParaRPr sz="1300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4">
  <p:cSld name="CUSTOM_1_2_1_1_1_1">
    <p:bg>
      <p:bgPr>
        <a:solidFill>
          <a:srgbClr val="F3F3F3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0"/>
          <p:cNvPicPr preferRelativeResize="0"/>
          <p:nvPr/>
        </p:nvPicPr>
        <p:blipFill rotWithShape="1">
          <a:blip r:embed="rId2">
            <a:alphaModFix/>
          </a:blip>
          <a:srcRect t="4003"/>
          <a:stretch/>
        </p:blipFill>
        <p:spPr>
          <a:xfrm>
            <a:off x="300000" y="300000"/>
            <a:ext cx="11592000" cy="6259200"/>
          </a:xfrm>
          <a:prstGeom prst="snip2DiagRect">
            <a:avLst>
              <a:gd name="adj1" fmla="val 0"/>
              <a:gd name="adj2" fmla="val 9427"/>
            </a:avLst>
          </a:prstGeom>
          <a:noFill/>
          <a:ln>
            <a:noFill/>
          </a:ln>
        </p:spPr>
      </p:pic>
      <p:pic>
        <p:nvPicPr>
          <p:cNvPr id="240" name="Google Shape;24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8467" y="4759433"/>
            <a:ext cx="3653535" cy="2099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1" name="Google Shape;241;p30"/>
          <p:cNvGrpSpPr/>
          <p:nvPr/>
        </p:nvGrpSpPr>
        <p:grpSpPr>
          <a:xfrm>
            <a:off x="3348189" y="600030"/>
            <a:ext cx="2160108" cy="2339717"/>
            <a:chOff x="5679475" y="900000"/>
            <a:chExt cx="3240000" cy="3509400"/>
          </a:xfrm>
        </p:grpSpPr>
        <p:grpSp>
          <p:nvGrpSpPr>
            <p:cNvPr id="242" name="Google Shape;242;p30"/>
            <p:cNvGrpSpPr/>
            <p:nvPr/>
          </p:nvGrpSpPr>
          <p:grpSpPr>
            <a:xfrm>
              <a:off x="5679475" y="900000"/>
              <a:ext cx="3240000" cy="3509400"/>
              <a:chOff x="5679475" y="900000"/>
              <a:chExt cx="3240000" cy="3509400"/>
            </a:xfrm>
          </p:grpSpPr>
          <p:sp>
            <p:nvSpPr>
              <p:cNvPr id="243" name="Google Shape;243;p30"/>
              <p:cNvSpPr/>
              <p:nvPr/>
            </p:nvSpPr>
            <p:spPr>
              <a:xfrm>
                <a:off x="5679475" y="900000"/>
                <a:ext cx="3240000" cy="3239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357188" dist="47625" dir="5400000" algn="bl" rotWithShape="0">
                  <a:srgbClr val="000000"/>
                </a:outerShdw>
              </a:effectLst>
            </p:spPr>
            <p:txBody>
              <a:bodyPr spcFirstLastPara="1" wrap="square" lIns="0" tIns="180000" rIns="0" bIns="0" anchor="t" anchorCtr="0">
                <a:noAutofit/>
              </a:bodyPr>
              <a:lstStyle/>
              <a:p>
                <a:pPr marL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31E29"/>
                  </a:buClr>
                  <a:buSzPts val="700"/>
                  <a:buFont typeface="Arial"/>
                  <a:buNone/>
                </a:pPr>
                <a:r>
                  <a:rPr lang="en-GB" sz="1700">
                    <a:solidFill>
                      <a:srgbClr val="131E2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SCAN THE</a:t>
                </a:r>
                <a:br>
                  <a:rPr lang="en-GB" sz="1700">
                    <a:solidFill>
                      <a:srgbClr val="131E2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</a:br>
                <a:r>
                  <a:rPr lang="en-GB" sz="1700">
                    <a:solidFill>
                      <a:srgbClr val="131E2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QR CODE</a:t>
                </a:r>
                <a:endParaRPr sz="1700">
                  <a:solidFill>
                    <a:srgbClr val="131E29"/>
                  </a:solidFill>
                </a:endParaRPr>
              </a:p>
            </p:txBody>
          </p:sp>
          <p:sp>
            <p:nvSpPr>
              <p:cNvPr id="244" name="Google Shape;244;p30"/>
              <p:cNvSpPr/>
              <p:nvPr/>
            </p:nvSpPr>
            <p:spPr>
              <a:xfrm rot="10800000">
                <a:off x="7029475" y="4121400"/>
                <a:ext cx="540000" cy="288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</p:grpSp>
        <p:pic>
          <p:nvPicPr>
            <p:cNvPr id="245" name="Google Shape;245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36950" y="1862600"/>
              <a:ext cx="2125050" cy="2125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6" name="Google Shape;246;p30"/>
          <p:cNvGrpSpPr/>
          <p:nvPr/>
        </p:nvGrpSpPr>
        <p:grpSpPr>
          <a:xfrm>
            <a:off x="599997" y="600030"/>
            <a:ext cx="2446639" cy="2339717"/>
            <a:chOff x="899950" y="900000"/>
            <a:chExt cx="3669775" cy="3509400"/>
          </a:xfrm>
        </p:grpSpPr>
        <p:sp>
          <p:nvSpPr>
            <p:cNvPr id="247" name="Google Shape;247;p30"/>
            <p:cNvSpPr/>
            <p:nvPr/>
          </p:nvSpPr>
          <p:spPr>
            <a:xfrm rot="5400000">
              <a:off x="980225" y="819900"/>
              <a:ext cx="3509400" cy="3669600"/>
            </a:xfrm>
            <a:prstGeom prst="homePlate">
              <a:avLst>
                <a:gd name="adj" fmla="val 19358"/>
              </a:avLst>
            </a:prstGeom>
            <a:solidFill>
              <a:srgbClr val="440099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24135F"/>
                </a:solidFill>
              </a:endParaRPr>
            </a:p>
          </p:txBody>
        </p:sp>
        <p:sp>
          <p:nvSpPr>
            <p:cNvPr id="248" name="Google Shape;248;p30"/>
            <p:cNvSpPr txBox="1"/>
            <p:nvPr/>
          </p:nvSpPr>
          <p:spPr>
            <a:xfrm>
              <a:off x="899950" y="1170000"/>
              <a:ext cx="3669600" cy="241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CONNECT WITH US</a:t>
              </a:r>
              <a:endParaRPr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sheffield.ac.uk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@sheffielduni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theuniversityofsheffield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theuniversityofsheffield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@universityofsheffield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249" name="Google Shape;249;p3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61825" y="2471800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0" name="Google Shape;250;p3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261825" y="18626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1" name="Google Shape;251;p30"/>
            <p:cNvPicPr preferRelativeResize="0"/>
            <p:nvPr/>
          </p:nvPicPr>
          <p:blipFill rotWithShape="1">
            <a:blip r:embed="rId7">
              <a:alphaModFix/>
            </a:blip>
            <a:srcRect l="7330" t="7491" r="7330" b="7474"/>
            <a:stretch/>
          </p:blipFill>
          <p:spPr>
            <a:xfrm>
              <a:off x="1261825" y="2167204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" name="Google Shape;252;p30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261825" y="2776400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p30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261825" y="3115727"/>
              <a:ext cx="180000" cy="12795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4" name="Google Shape;254;p3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44000" y="600000"/>
            <a:ext cx="2748000" cy="866574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  <p:sp>
        <p:nvSpPr>
          <p:cNvPr id="255" name="Google Shape;255;p30"/>
          <p:cNvSpPr/>
          <p:nvPr/>
        </p:nvSpPr>
        <p:spPr>
          <a:xfrm>
            <a:off x="3709000" y="1241850"/>
            <a:ext cx="1416600" cy="1416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256" name="Google Shape;256;p30"/>
          <p:cNvSpPr txBox="1"/>
          <p:nvPr/>
        </p:nvSpPr>
        <p:spPr>
          <a:xfrm>
            <a:off x="3709000" y="1744883"/>
            <a:ext cx="141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Place QR Code</a:t>
            </a:r>
            <a:b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over this box</a:t>
            </a:r>
            <a:endParaRPr sz="1300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hape 1">
  <p:cSld name="TITLE_1_1">
    <p:bg>
      <p:bgPr>
        <a:solidFill>
          <a:srgbClr val="F8F8F9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31"/>
          <p:cNvGrpSpPr/>
          <p:nvPr/>
        </p:nvGrpSpPr>
        <p:grpSpPr>
          <a:xfrm>
            <a:off x="6096305" y="-21"/>
            <a:ext cx="10133535" cy="6859579"/>
            <a:chOff x="9144000" y="-31"/>
            <a:chExt cx="15199542" cy="10288854"/>
          </a:xfrm>
        </p:grpSpPr>
        <p:sp>
          <p:nvSpPr>
            <p:cNvPr id="259" name="Google Shape;259;p31"/>
            <p:cNvSpPr/>
            <p:nvPr/>
          </p:nvSpPr>
          <p:spPr>
            <a:xfrm>
              <a:off x="9144000" y="-31"/>
              <a:ext cx="15199542" cy="5172606"/>
            </a:xfrm>
            <a:prstGeom prst="flowChartTerminator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260" name="Google Shape;260;p31"/>
            <p:cNvSpPr/>
            <p:nvPr/>
          </p:nvSpPr>
          <p:spPr>
            <a:xfrm>
              <a:off x="9144000" y="5116216"/>
              <a:ext cx="15199542" cy="5172606"/>
            </a:xfrm>
            <a:prstGeom prst="flowChartTerminator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E46962"/>
          </p15:clr>
        </p15:guide>
        <p15:guide id="2" pos="3840">
          <p15:clr>
            <a:srgbClr val="E46962"/>
          </p15:clr>
        </p15:guide>
        <p15:guide id="3" pos="189">
          <p15:clr>
            <a:srgbClr val="E46962"/>
          </p15:clr>
        </p15:guide>
        <p15:guide id="4" pos="378">
          <p15:clr>
            <a:srgbClr val="E46962"/>
          </p15:clr>
        </p15:guide>
        <p15:guide id="5" pos="2109">
          <p15:clr>
            <a:srgbClr val="E46962"/>
          </p15:clr>
        </p15:guide>
        <p15:guide id="6" pos="7491">
          <p15:clr>
            <a:srgbClr val="E46962"/>
          </p15:clr>
        </p15:guide>
        <p15:guide id="7" pos="7302">
          <p15:clr>
            <a:srgbClr val="E46962"/>
          </p15:clr>
        </p15:guide>
        <p15:guide id="8" pos="5571">
          <p15:clr>
            <a:srgbClr val="E46962"/>
          </p15:clr>
        </p15:guide>
        <p15:guide id="9" orient="horz" pos="189">
          <p15:clr>
            <a:srgbClr val="E46962"/>
          </p15:clr>
        </p15:guide>
        <p15:guide id="10" orient="horz" pos="378">
          <p15:clr>
            <a:srgbClr val="E46962"/>
          </p15:clr>
        </p15:guide>
        <p15:guide id="11" orient="horz" pos="4131">
          <p15:clr>
            <a:srgbClr val="E46962"/>
          </p15:clr>
        </p15:guide>
        <p15:guide id="12" orient="horz" pos="394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hape 2">
  <p:cSld name="TITLE_1_1_1">
    <p:bg>
      <p:bgPr>
        <a:solidFill>
          <a:srgbClr val="F8F8F9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2"/>
          <p:cNvSpPr/>
          <p:nvPr/>
        </p:nvSpPr>
        <p:spPr>
          <a:xfrm>
            <a:off x="6096000" y="0"/>
            <a:ext cx="10114500" cy="6858000"/>
          </a:xfrm>
          <a:prstGeom prst="roundRect">
            <a:avLst>
              <a:gd name="adj" fmla="val 42934"/>
            </a:avLst>
          </a:prstGeom>
          <a:solidFill>
            <a:srgbClr val="005750"/>
          </a:solidFill>
          <a:ln>
            <a:noFill/>
          </a:ln>
        </p:spPr>
        <p:txBody>
          <a:bodyPr spcFirstLastPara="1" wrap="square" lIns="60000" tIns="0" rIns="60000" bIns="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31E29"/>
              </a:buClr>
              <a:buSzPts val="700"/>
              <a:buFont typeface="Arial"/>
              <a:buNone/>
            </a:pPr>
            <a:endParaRPr sz="60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E46962"/>
          </p15:clr>
        </p15:guide>
        <p15:guide id="2" pos="3840">
          <p15:clr>
            <a:srgbClr val="E46962"/>
          </p15:clr>
        </p15:guide>
        <p15:guide id="3" pos="189">
          <p15:clr>
            <a:srgbClr val="E46962"/>
          </p15:clr>
        </p15:guide>
        <p15:guide id="4" pos="378">
          <p15:clr>
            <a:srgbClr val="E46962"/>
          </p15:clr>
        </p15:guide>
        <p15:guide id="5" pos="2109">
          <p15:clr>
            <a:srgbClr val="E46962"/>
          </p15:clr>
        </p15:guide>
        <p15:guide id="6" pos="7491">
          <p15:clr>
            <a:srgbClr val="E46962"/>
          </p15:clr>
        </p15:guide>
        <p15:guide id="7" pos="7302">
          <p15:clr>
            <a:srgbClr val="E46962"/>
          </p15:clr>
        </p15:guide>
        <p15:guide id="8" pos="5571">
          <p15:clr>
            <a:srgbClr val="E46962"/>
          </p15:clr>
        </p15:guide>
        <p15:guide id="9" orient="horz" pos="189">
          <p15:clr>
            <a:srgbClr val="E46962"/>
          </p15:clr>
        </p15:guide>
        <p15:guide id="10" orient="horz" pos="378">
          <p15:clr>
            <a:srgbClr val="E46962"/>
          </p15:clr>
        </p15:guide>
        <p15:guide id="11" orient="horz" pos="4131">
          <p15:clr>
            <a:srgbClr val="E46962"/>
          </p15:clr>
        </p15:guide>
        <p15:guide id="12" orient="horz" pos="394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hape 3">
  <p:cSld name="TITLE_1_1_1_1">
    <p:bg>
      <p:bgPr>
        <a:solidFill>
          <a:srgbClr val="F8F8F9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3"/>
          <p:cNvSpPr/>
          <p:nvPr/>
        </p:nvSpPr>
        <p:spPr>
          <a:xfrm flipH="1">
            <a:off x="6096000" y="0"/>
            <a:ext cx="10095600" cy="6858000"/>
          </a:xfrm>
          <a:prstGeom prst="homePlate">
            <a:avLst>
              <a:gd name="adj" fmla="val 25006"/>
            </a:avLst>
          </a:prstGeom>
          <a:solidFill>
            <a:srgbClr val="FF9664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31E29"/>
              </a:buClr>
              <a:buSzPts val="700"/>
              <a:buFont typeface="Arial"/>
              <a:buNone/>
            </a:pPr>
            <a:endParaRPr sz="600">
              <a:solidFill>
                <a:srgbClr val="FFFFFF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E46962"/>
          </p15:clr>
        </p15:guide>
        <p15:guide id="2" pos="3840">
          <p15:clr>
            <a:srgbClr val="E46962"/>
          </p15:clr>
        </p15:guide>
        <p15:guide id="3" pos="189">
          <p15:clr>
            <a:srgbClr val="E46962"/>
          </p15:clr>
        </p15:guide>
        <p15:guide id="4" pos="378">
          <p15:clr>
            <a:srgbClr val="E46962"/>
          </p15:clr>
        </p15:guide>
        <p15:guide id="5" pos="2109">
          <p15:clr>
            <a:srgbClr val="E46962"/>
          </p15:clr>
        </p15:guide>
        <p15:guide id="6" pos="7491">
          <p15:clr>
            <a:srgbClr val="E46962"/>
          </p15:clr>
        </p15:guide>
        <p15:guide id="7" pos="7302">
          <p15:clr>
            <a:srgbClr val="E46962"/>
          </p15:clr>
        </p15:guide>
        <p15:guide id="8" pos="5571">
          <p15:clr>
            <a:srgbClr val="E46962"/>
          </p15:clr>
        </p15:guide>
        <p15:guide id="9" orient="horz" pos="189">
          <p15:clr>
            <a:srgbClr val="E46962"/>
          </p15:clr>
        </p15:guide>
        <p15:guide id="10" orient="horz" pos="378">
          <p15:clr>
            <a:srgbClr val="E46962"/>
          </p15:clr>
        </p15:guide>
        <p15:guide id="11" orient="horz" pos="4131">
          <p15:clr>
            <a:srgbClr val="E46962"/>
          </p15:clr>
        </p15:guide>
        <p15:guide id="12" orient="horz" pos="394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hape 4">
  <p:cSld name="TITLE_1_1_1_1_1">
    <p:bg>
      <p:bgPr>
        <a:solidFill>
          <a:srgbClr val="F8F8F9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4"/>
          <p:cNvSpPr/>
          <p:nvPr/>
        </p:nvSpPr>
        <p:spPr>
          <a:xfrm>
            <a:off x="6096000" y="0"/>
            <a:ext cx="6096000" cy="6858000"/>
          </a:xfrm>
          <a:prstGeom prst="snip2DiagRect">
            <a:avLst>
              <a:gd name="adj1" fmla="val 0"/>
              <a:gd name="adj2" fmla="val 9625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60950" tIns="0" rIns="6095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31E29"/>
              </a:buClr>
              <a:buSzPts val="700"/>
              <a:buFont typeface="Arial"/>
              <a:buNone/>
            </a:pPr>
            <a:endParaRPr sz="1000">
              <a:solidFill>
                <a:srgbClr val="24125E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E46962"/>
          </p15:clr>
        </p15:guide>
        <p15:guide id="2" pos="3840">
          <p15:clr>
            <a:srgbClr val="E46962"/>
          </p15:clr>
        </p15:guide>
        <p15:guide id="3" pos="189">
          <p15:clr>
            <a:srgbClr val="E46962"/>
          </p15:clr>
        </p15:guide>
        <p15:guide id="4" pos="378">
          <p15:clr>
            <a:srgbClr val="E46962"/>
          </p15:clr>
        </p15:guide>
        <p15:guide id="5" pos="2109">
          <p15:clr>
            <a:srgbClr val="E46962"/>
          </p15:clr>
        </p15:guide>
        <p15:guide id="6" pos="7491">
          <p15:clr>
            <a:srgbClr val="E46962"/>
          </p15:clr>
        </p15:guide>
        <p15:guide id="7" pos="7302">
          <p15:clr>
            <a:srgbClr val="E46962"/>
          </p15:clr>
        </p15:guide>
        <p15:guide id="8" pos="5571">
          <p15:clr>
            <a:srgbClr val="E46962"/>
          </p15:clr>
        </p15:guide>
        <p15:guide id="9" orient="horz" pos="189">
          <p15:clr>
            <a:srgbClr val="E46962"/>
          </p15:clr>
        </p15:guide>
        <p15:guide id="10" orient="horz" pos="378">
          <p15:clr>
            <a:srgbClr val="E46962"/>
          </p15:clr>
        </p15:guide>
        <p15:guide id="11" orient="horz" pos="4131">
          <p15:clr>
            <a:srgbClr val="E46962"/>
          </p15:clr>
        </p15:guide>
        <p15:guide id="12" orient="horz" pos="394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els 1">
  <p:cSld name="CUSTOM_1">
    <p:bg>
      <p:bgPr>
        <a:solidFill>
          <a:srgbClr val="F8F8F9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5"/>
          <p:cNvSpPr/>
          <p:nvPr/>
        </p:nvSpPr>
        <p:spPr>
          <a:xfrm>
            <a:off x="8844000" y="3429000"/>
            <a:ext cx="2748000" cy="2829000"/>
          </a:xfrm>
          <a:prstGeom prst="rect">
            <a:avLst/>
          </a:prstGeom>
          <a:solidFill>
            <a:srgbClr val="005750"/>
          </a:solidFill>
          <a:ln>
            <a:noFill/>
          </a:ln>
        </p:spPr>
        <p:txBody>
          <a:bodyPr spcFirstLastPara="1" wrap="square" lIns="60950" tIns="0" rIns="6095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269" name="Google Shape;269;p35"/>
          <p:cNvGrpSpPr/>
          <p:nvPr/>
        </p:nvGrpSpPr>
        <p:grpSpPr>
          <a:xfrm>
            <a:off x="6096030" y="3429171"/>
            <a:ext cx="2928146" cy="2829141"/>
            <a:chOff x="900000" y="5143500"/>
            <a:chExt cx="4392000" cy="4243500"/>
          </a:xfrm>
        </p:grpSpPr>
        <p:sp>
          <p:nvSpPr>
            <p:cNvPr id="270" name="Google Shape;270;p35"/>
            <p:cNvSpPr/>
            <p:nvPr/>
          </p:nvSpPr>
          <p:spPr>
            <a:xfrm rot="5400000">
              <a:off x="4878000" y="7121250"/>
              <a:ext cx="540000" cy="288000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271" name="Google Shape;271;p35"/>
            <p:cNvSpPr/>
            <p:nvPr/>
          </p:nvSpPr>
          <p:spPr>
            <a:xfrm>
              <a:off x="900000" y="5143500"/>
              <a:ext cx="4122000" cy="424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0950" tIns="0" rIns="60950" bIns="0" anchor="ctr" anchorCtr="0">
              <a:no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272" name="Google Shape;272;p35"/>
          <p:cNvGrpSpPr/>
          <p:nvPr/>
        </p:nvGrpSpPr>
        <p:grpSpPr>
          <a:xfrm>
            <a:off x="3348030" y="3429171"/>
            <a:ext cx="2928146" cy="2829141"/>
            <a:chOff x="900000" y="5143500"/>
            <a:chExt cx="4392000" cy="4243500"/>
          </a:xfrm>
        </p:grpSpPr>
        <p:sp>
          <p:nvSpPr>
            <p:cNvPr id="273" name="Google Shape;273;p35"/>
            <p:cNvSpPr/>
            <p:nvPr/>
          </p:nvSpPr>
          <p:spPr>
            <a:xfrm rot="5400000">
              <a:off x="4878000" y="7121250"/>
              <a:ext cx="540000" cy="28800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274" name="Google Shape;274;p35"/>
            <p:cNvSpPr/>
            <p:nvPr/>
          </p:nvSpPr>
          <p:spPr>
            <a:xfrm>
              <a:off x="900000" y="5143500"/>
              <a:ext cx="4122000" cy="42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0950" tIns="0" rIns="60950" bIns="0" anchor="ctr" anchorCtr="0">
              <a:no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275" name="Google Shape;275;p35"/>
          <p:cNvGrpSpPr/>
          <p:nvPr/>
        </p:nvGrpSpPr>
        <p:grpSpPr>
          <a:xfrm>
            <a:off x="600030" y="3429171"/>
            <a:ext cx="2928146" cy="2829141"/>
            <a:chOff x="900000" y="5143500"/>
            <a:chExt cx="4392000" cy="4243500"/>
          </a:xfrm>
        </p:grpSpPr>
        <p:sp>
          <p:nvSpPr>
            <p:cNvPr id="276" name="Google Shape;276;p35"/>
            <p:cNvSpPr/>
            <p:nvPr/>
          </p:nvSpPr>
          <p:spPr>
            <a:xfrm rot="5400000">
              <a:off x="4878000" y="7121250"/>
              <a:ext cx="540000" cy="288000"/>
            </a:xfrm>
            <a:prstGeom prst="triangle">
              <a:avLst>
                <a:gd name="adj" fmla="val 50000"/>
              </a:avLst>
            </a:prstGeom>
            <a:solidFill>
              <a:srgbClr val="005A8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277" name="Google Shape;277;p35"/>
            <p:cNvSpPr/>
            <p:nvPr/>
          </p:nvSpPr>
          <p:spPr>
            <a:xfrm>
              <a:off x="900000" y="5143500"/>
              <a:ext cx="4122000" cy="4243500"/>
            </a:xfrm>
            <a:prstGeom prst="rect">
              <a:avLst/>
            </a:prstGeom>
            <a:solidFill>
              <a:srgbClr val="005A8F"/>
            </a:solidFill>
            <a:ln>
              <a:noFill/>
            </a:ln>
          </p:spPr>
          <p:txBody>
            <a:bodyPr spcFirstLastPara="1" wrap="square" lIns="60950" tIns="0" rIns="60950" bIns="0" anchor="ctr" anchorCtr="0">
              <a:no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els 2">
  <p:cSld name="CUSTOM_2">
    <p:bg>
      <p:bgPr>
        <a:solidFill>
          <a:srgbClr val="F8F8F9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6"/>
          <p:cNvSpPr/>
          <p:nvPr/>
        </p:nvSpPr>
        <p:spPr>
          <a:xfrm>
            <a:off x="8844000" y="3429000"/>
            <a:ext cx="2748000" cy="2829000"/>
          </a:xfrm>
          <a:prstGeom prst="rect">
            <a:avLst/>
          </a:prstGeom>
          <a:solidFill>
            <a:srgbClr val="A1DED2"/>
          </a:solidFill>
          <a:ln>
            <a:noFill/>
          </a:ln>
        </p:spPr>
        <p:txBody>
          <a:bodyPr spcFirstLastPara="1" wrap="square" lIns="60950" tIns="0" rIns="6095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280" name="Google Shape;280;p36"/>
          <p:cNvGrpSpPr/>
          <p:nvPr/>
        </p:nvGrpSpPr>
        <p:grpSpPr>
          <a:xfrm>
            <a:off x="6096030" y="3429171"/>
            <a:ext cx="2928146" cy="2829141"/>
            <a:chOff x="900000" y="5143500"/>
            <a:chExt cx="4392000" cy="4243500"/>
          </a:xfrm>
        </p:grpSpPr>
        <p:sp>
          <p:nvSpPr>
            <p:cNvPr id="281" name="Google Shape;281;p36"/>
            <p:cNvSpPr/>
            <p:nvPr/>
          </p:nvSpPr>
          <p:spPr>
            <a:xfrm rot="5400000">
              <a:off x="4878000" y="7121250"/>
              <a:ext cx="540000" cy="288000"/>
            </a:xfrm>
            <a:prstGeom prst="triangle">
              <a:avLst>
                <a:gd name="adj" fmla="val 50000"/>
              </a:avLst>
            </a:prstGeom>
            <a:solidFill>
              <a:srgbClr val="C6BB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282" name="Google Shape;282;p36"/>
            <p:cNvSpPr/>
            <p:nvPr/>
          </p:nvSpPr>
          <p:spPr>
            <a:xfrm>
              <a:off x="900000" y="5143500"/>
              <a:ext cx="4122000" cy="4243500"/>
            </a:xfrm>
            <a:prstGeom prst="rect">
              <a:avLst/>
            </a:prstGeom>
            <a:solidFill>
              <a:srgbClr val="C6BBFF"/>
            </a:solidFill>
            <a:ln>
              <a:noFill/>
            </a:ln>
          </p:spPr>
          <p:txBody>
            <a:bodyPr spcFirstLastPara="1" wrap="square" lIns="60950" tIns="0" rIns="60950" bIns="0" anchor="ctr" anchorCtr="0">
              <a:no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283" name="Google Shape;283;p36"/>
          <p:cNvGrpSpPr/>
          <p:nvPr/>
        </p:nvGrpSpPr>
        <p:grpSpPr>
          <a:xfrm>
            <a:off x="3348030" y="3429171"/>
            <a:ext cx="2928146" cy="2829141"/>
            <a:chOff x="900000" y="5143500"/>
            <a:chExt cx="4392000" cy="4243500"/>
          </a:xfrm>
        </p:grpSpPr>
        <p:sp>
          <p:nvSpPr>
            <p:cNvPr id="284" name="Google Shape;284;p36"/>
            <p:cNvSpPr/>
            <p:nvPr/>
          </p:nvSpPr>
          <p:spPr>
            <a:xfrm rot="5400000">
              <a:off x="4878000" y="7121250"/>
              <a:ext cx="540000" cy="288000"/>
            </a:xfrm>
            <a:prstGeom prst="triangle">
              <a:avLst>
                <a:gd name="adj" fmla="val 50000"/>
              </a:avLst>
            </a:prstGeom>
            <a:solidFill>
              <a:srgbClr val="FF966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285" name="Google Shape;285;p36"/>
            <p:cNvSpPr/>
            <p:nvPr/>
          </p:nvSpPr>
          <p:spPr>
            <a:xfrm>
              <a:off x="900000" y="5143500"/>
              <a:ext cx="4122000" cy="4243500"/>
            </a:xfrm>
            <a:prstGeom prst="rect">
              <a:avLst/>
            </a:prstGeom>
            <a:solidFill>
              <a:srgbClr val="FF9664"/>
            </a:solidFill>
            <a:ln>
              <a:noFill/>
            </a:ln>
          </p:spPr>
          <p:txBody>
            <a:bodyPr spcFirstLastPara="1" wrap="square" lIns="60950" tIns="0" rIns="60950" bIns="0" anchor="ctr" anchorCtr="0">
              <a:no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286" name="Google Shape;286;p36"/>
          <p:cNvGrpSpPr/>
          <p:nvPr/>
        </p:nvGrpSpPr>
        <p:grpSpPr>
          <a:xfrm>
            <a:off x="600030" y="3429171"/>
            <a:ext cx="2928146" cy="2829141"/>
            <a:chOff x="900000" y="5143500"/>
            <a:chExt cx="4392000" cy="4243500"/>
          </a:xfrm>
        </p:grpSpPr>
        <p:sp>
          <p:nvSpPr>
            <p:cNvPr id="287" name="Google Shape;287;p36"/>
            <p:cNvSpPr/>
            <p:nvPr/>
          </p:nvSpPr>
          <p:spPr>
            <a:xfrm rot="5400000">
              <a:off x="4878000" y="7121250"/>
              <a:ext cx="540000" cy="288000"/>
            </a:xfrm>
            <a:prstGeom prst="triangle">
              <a:avLst>
                <a:gd name="adj" fmla="val 50000"/>
              </a:avLst>
            </a:prstGeom>
            <a:solidFill>
              <a:srgbClr val="9ADBE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288" name="Google Shape;288;p36"/>
            <p:cNvSpPr/>
            <p:nvPr/>
          </p:nvSpPr>
          <p:spPr>
            <a:xfrm>
              <a:off x="900000" y="5143500"/>
              <a:ext cx="4122000" cy="4243500"/>
            </a:xfrm>
            <a:prstGeom prst="rect">
              <a:avLst/>
            </a:prstGeom>
            <a:solidFill>
              <a:srgbClr val="9ADBE8"/>
            </a:solidFill>
            <a:ln>
              <a:noFill/>
            </a:ln>
          </p:spPr>
          <p:txBody>
            <a:bodyPr spcFirstLastPara="1" wrap="square" lIns="60950" tIns="0" rIns="60950" bIns="0" anchor="ctr" anchorCtr="0">
              <a:no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TITLE_1">
    <p:bg>
      <p:bgPr>
        <a:solidFill>
          <a:srgbClr val="F3F3F3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E46962"/>
          </p15:clr>
        </p15:guide>
        <p15:guide id="2" pos="3840">
          <p15:clr>
            <a:srgbClr val="E46962"/>
          </p15:clr>
        </p15:guide>
        <p15:guide id="3" pos="189">
          <p15:clr>
            <a:srgbClr val="E46962"/>
          </p15:clr>
        </p15:guide>
        <p15:guide id="4" pos="378">
          <p15:clr>
            <a:srgbClr val="E46962"/>
          </p15:clr>
        </p15:guide>
        <p15:guide id="5" pos="2109">
          <p15:clr>
            <a:srgbClr val="E46962"/>
          </p15:clr>
        </p15:guide>
        <p15:guide id="6" pos="7491">
          <p15:clr>
            <a:srgbClr val="E46962"/>
          </p15:clr>
        </p15:guide>
        <p15:guide id="7" pos="7302">
          <p15:clr>
            <a:srgbClr val="E46962"/>
          </p15:clr>
        </p15:guide>
        <p15:guide id="8" pos="5571">
          <p15:clr>
            <a:srgbClr val="E46962"/>
          </p15:clr>
        </p15:guide>
        <p15:guide id="9" orient="horz" pos="189">
          <p15:clr>
            <a:srgbClr val="E46962"/>
          </p15:clr>
        </p15:guide>
        <p15:guide id="10" orient="horz" pos="378">
          <p15:clr>
            <a:srgbClr val="E46962"/>
          </p15:clr>
        </p15:guide>
        <p15:guide id="11" orient="horz" pos="4131">
          <p15:clr>
            <a:srgbClr val="E46962"/>
          </p15:clr>
        </p15:guide>
        <p15:guide id="12" orient="horz" pos="394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ssion Beginning">
  <p:cSld name="TITLE_1_3">
    <p:bg>
      <p:bgPr>
        <a:solidFill>
          <a:srgbClr val="F3F3F3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9"/>
          <p:cNvSpPr txBox="1"/>
          <p:nvPr/>
        </p:nvSpPr>
        <p:spPr>
          <a:xfrm>
            <a:off x="600000" y="5068800"/>
            <a:ext cx="10992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2000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Thank you.</a:t>
            </a:r>
            <a:endParaRPr sz="23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6" name="Google Shape;296;p39"/>
          <p:cNvSpPr txBox="1"/>
          <p:nvPr/>
        </p:nvSpPr>
        <p:spPr>
          <a:xfrm>
            <a:off x="600000" y="2160000"/>
            <a:ext cx="109920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THIS SESSION WILL BEGIN SHORTLY. PLEASE TURN YOUR CAMERAS AND MICROPHONES OFF.</a:t>
            </a:r>
            <a:endParaRPr sz="5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97" name="Google Shape;297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0000" y="600000"/>
            <a:ext cx="3164869" cy="9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E46962"/>
          </p15:clr>
        </p15:guide>
        <p15:guide id="2" pos="3840">
          <p15:clr>
            <a:srgbClr val="E46962"/>
          </p15:clr>
        </p15:guide>
        <p15:guide id="3" pos="189">
          <p15:clr>
            <a:srgbClr val="E46962"/>
          </p15:clr>
        </p15:guide>
        <p15:guide id="4" pos="378">
          <p15:clr>
            <a:srgbClr val="E46962"/>
          </p15:clr>
        </p15:guide>
        <p15:guide id="5" pos="2109">
          <p15:clr>
            <a:srgbClr val="E46962"/>
          </p15:clr>
        </p15:guide>
        <p15:guide id="6" pos="7491">
          <p15:clr>
            <a:srgbClr val="E46962"/>
          </p15:clr>
        </p15:guide>
        <p15:guide id="7" pos="7302">
          <p15:clr>
            <a:srgbClr val="E46962"/>
          </p15:clr>
        </p15:guide>
        <p15:guide id="8" pos="5571">
          <p15:clr>
            <a:srgbClr val="E46962"/>
          </p15:clr>
        </p15:guide>
        <p15:guide id="9" orient="horz" pos="189">
          <p15:clr>
            <a:srgbClr val="E46962"/>
          </p15:clr>
        </p15:guide>
        <p15:guide id="10" orient="horz" pos="378">
          <p15:clr>
            <a:srgbClr val="E46962"/>
          </p15:clr>
        </p15:guide>
        <p15:guide id="11" orient="horz" pos="4131">
          <p15:clr>
            <a:srgbClr val="E46962"/>
          </p15:clr>
        </p15:guide>
        <p15:guide id="12" orient="horz" pos="3942">
          <p15:clr>
            <a:srgbClr val="E46962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s 1">
  <p:cSld name="TITLE_1_2">
    <p:bg>
      <p:bgPr>
        <a:solidFill>
          <a:srgbClr val="F3F3F3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0"/>
          <p:cNvSpPr/>
          <p:nvPr/>
        </p:nvSpPr>
        <p:spPr>
          <a:xfrm>
            <a:off x="600000" y="600000"/>
            <a:ext cx="2656800" cy="1804800"/>
          </a:xfrm>
          <a:prstGeom prst="homePlate">
            <a:avLst>
              <a:gd name="adj" fmla="val 25006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60950" tIns="0" rIns="6095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31E29"/>
              </a:buClr>
              <a:buSzPts val="700"/>
              <a:buFont typeface="Arial"/>
              <a:buNone/>
            </a:pPr>
            <a:r>
              <a:rPr lang="en-GB"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UNIVERSITY</a:t>
            </a:r>
            <a:br>
              <a:rPr lang="en-GB"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 THE YEAR</a:t>
            </a:r>
            <a:endParaRPr sz="23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WhatUni Student Choice Awards 2024</a:t>
            </a:r>
            <a:endParaRPr sz="600">
              <a:solidFill>
                <a:srgbClr val="FFFFFF"/>
              </a:solidFill>
            </a:endParaRPr>
          </a:p>
        </p:txBody>
      </p:sp>
      <p:sp>
        <p:nvSpPr>
          <p:cNvPr id="300" name="Google Shape;300;p40"/>
          <p:cNvSpPr/>
          <p:nvPr/>
        </p:nvSpPr>
        <p:spPr>
          <a:xfrm>
            <a:off x="600000" y="600100"/>
            <a:ext cx="2656800" cy="1804800"/>
          </a:xfrm>
          <a:prstGeom prst="homePlate">
            <a:avLst>
              <a:gd name="adj" fmla="val 25006"/>
            </a:avLst>
          </a:prstGeom>
          <a:solidFill>
            <a:srgbClr val="FF9664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31E29"/>
              </a:buClr>
              <a:buSzPts val="700"/>
              <a:buFont typeface="Arial"/>
              <a:buNone/>
            </a:pPr>
            <a:r>
              <a:rPr lang="en-GB" sz="2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NUMBER 1</a:t>
            </a:r>
            <a:br>
              <a:rPr lang="en-GB" sz="2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2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STUDENTS’ UNION</a:t>
            </a:r>
            <a:endParaRPr sz="23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WhatUni Student Choice Awards</a:t>
            </a:r>
            <a:br>
              <a:rPr lang="en-GB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2017-2024</a:t>
            </a:r>
            <a:endParaRPr sz="600">
              <a:solidFill>
                <a:schemeClr val="lt1"/>
              </a:solidFill>
            </a:endParaRPr>
          </a:p>
        </p:txBody>
      </p:sp>
      <p:grpSp>
        <p:nvGrpSpPr>
          <p:cNvPr id="301" name="Google Shape;301;p40"/>
          <p:cNvGrpSpPr/>
          <p:nvPr/>
        </p:nvGrpSpPr>
        <p:grpSpPr>
          <a:xfrm>
            <a:off x="6158586" y="4453319"/>
            <a:ext cx="2656879" cy="1804852"/>
            <a:chOff x="5112000" y="3819601"/>
            <a:chExt cx="3914082" cy="2649518"/>
          </a:xfrm>
        </p:grpSpPr>
        <p:sp>
          <p:nvSpPr>
            <p:cNvPr id="302" name="Google Shape;302;p40"/>
            <p:cNvSpPr/>
            <p:nvPr/>
          </p:nvSpPr>
          <p:spPr>
            <a:xfrm>
              <a:off x="5112000" y="3819601"/>
              <a:ext cx="3914082" cy="1332018"/>
            </a:xfrm>
            <a:prstGeom prst="flowChartTerminator">
              <a:avLst/>
            </a:prstGeom>
            <a:solidFill>
              <a:srgbClr val="005750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5112000" y="5137101"/>
              <a:ext cx="3914082" cy="1332018"/>
            </a:xfrm>
            <a:prstGeom prst="flowChartTerminator">
              <a:avLst/>
            </a:prstGeom>
            <a:solidFill>
              <a:srgbClr val="005750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</p:grpSp>
      <p:sp>
        <p:nvSpPr>
          <p:cNvPr id="304" name="Google Shape;304;p40"/>
          <p:cNvSpPr txBox="1"/>
          <p:nvPr/>
        </p:nvSpPr>
        <p:spPr>
          <a:xfrm>
            <a:off x="6288000" y="4572000"/>
            <a:ext cx="2407200" cy="15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000" tIns="0" rIns="6000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GREENEST</a:t>
            </a:r>
            <a:br>
              <a:rPr lang="en-GB"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CITY IN</a:t>
            </a:r>
            <a:br>
              <a:rPr lang="en-GB"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UK</a:t>
            </a:r>
            <a:endParaRPr sz="23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NatWest’s Green Cities Report</a:t>
            </a:r>
            <a:br>
              <a:rPr lang="en-GB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2021</a:t>
            </a:r>
            <a:endParaRPr sz="10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305" name="Google Shape;305;p40"/>
          <p:cNvGrpSpPr/>
          <p:nvPr/>
        </p:nvGrpSpPr>
        <p:grpSpPr>
          <a:xfrm>
            <a:off x="8935508" y="4453233"/>
            <a:ext cx="2656933" cy="1805057"/>
            <a:chOff x="9234000" y="990075"/>
            <a:chExt cx="3985200" cy="2707450"/>
          </a:xfrm>
        </p:grpSpPr>
        <p:sp>
          <p:nvSpPr>
            <p:cNvPr id="306" name="Google Shape;306;p40"/>
            <p:cNvSpPr/>
            <p:nvPr/>
          </p:nvSpPr>
          <p:spPr>
            <a:xfrm rot="10800000">
              <a:off x="10935000" y="3409525"/>
              <a:ext cx="540000" cy="288000"/>
            </a:xfrm>
            <a:prstGeom prst="triangle">
              <a:avLst>
                <a:gd name="adj" fmla="val 50000"/>
              </a:avLst>
            </a:prstGeom>
            <a:solidFill>
              <a:srgbClr val="005A8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9234000" y="990075"/>
              <a:ext cx="3985200" cy="2437500"/>
            </a:xfrm>
            <a:prstGeom prst="rect">
              <a:avLst/>
            </a:prstGeom>
            <a:solidFill>
              <a:srgbClr val="005A8F"/>
            </a:solidFill>
            <a:ln>
              <a:noFill/>
            </a:ln>
          </p:spPr>
          <p:txBody>
            <a:bodyPr spcFirstLastPara="1" wrap="square" lIns="60950" tIns="0" rIns="60950" bIns="0" anchor="ctr" anchorCtr="0">
              <a:no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1E29"/>
                </a:buClr>
                <a:buSzPts val="700"/>
                <a:buFont typeface="Arial"/>
                <a:buNone/>
              </a:pPr>
              <a:r>
                <a:rPr lang="en-GB" sz="2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AFFORDABLE</a:t>
              </a:r>
              <a:br>
                <a:rPr lang="en-GB" sz="2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lang="en-GB" sz="2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CITY</a:t>
              </a:r>
              <a:endParaRPr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131E29"/>
                </a:buClr>
                <a:buSzPts val="700"/>
                <a:buFont typeface="Arial"/>
                <a:buNone/>
              </a:pPr>
              <a:r>
                <a:rPr lang="en-GB" sz="10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6th in the RBS Student Living</a:t>
              </a:r>
              <a:br>
                <a:rPr lang="en-GB" sz="10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lang="en-GB" sz="10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Index 2024</a:t>
              </a:r>
              <a:endParaRPr sz="600">
                <a:solidFill>
                  <a:srgbClr val="FFFFFF"/>
                </a:solidFill>
              </a:endParaRPr>
            </a:p>
          </p:txBody>
        </p:sp>
      </p:grpSp>
      <p:sp>
        <p:nvSpPr>
          <p:cNvPr id="308" name="Google Shape;308;p40"/>
          <p:cNvSpPr/>
          <p:nvPr/>
        </p:nvSpPr>
        <p:spPr>
          <a:xfrm>
            <a:off x="8935217" y="600000"/>
            <a:ext cx="480000" cy="240000"/>
          </a:xfrm>
          <a:prstGeom prst="rect">
            <a:avLst/>
          </a:prstGeom>
          <a:solidFill>
            <a:srgbClr val="DAA8E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309" name="Google Shape;309;p40"/>
          <p:cNvSpPr/>
          <p:nvPr/>
        </p:nvSpPr>
        <p:spPr>
          <a:xfrm>
            <a:off x="8935217" y="600000"/>
            <a:ext cx="240000" cy="1805100"/>
          </a:xfrm>
          <a:prstGeom prst="rect">
            <a:avLst/>
          </a:prstGeom>
          <a:solidFill>
            <a:srgbClr val="DAA8E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310" name="Google Shape;310;p40"/>
          <p:cNvSpPr/>
          <p:nvPr/>
        </p:nvSpPr>
        <p:spPr>
          <a:xfrm>
            <a:off x="8935217" y="2164800"/>
            <a:ext cx="480000" cy="240000"/>
          </a:xfrm>
          <a:prstGeom prst="rect">
            <a:avLst/>
          </a:prstGeom>
          <a:solidFill>
            <a:srgbClr val="DAA8E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311" name="Google Shape;311;p40"/>
          <p:cNvSpPr txBox="1"/>
          <p:nvPr/>
        </p:nvSpPr>
        <p:spPr>
          <a:xfrm>
            <a:off x="9175217" y="840000"/>
            <a:ext cx="21768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000" tIns="0" rIns="6000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TOP 20 UNIVERSITY</a:t>
            </a:r>
            <a:endParaRPr sz="23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Guardian University</a:t>
            </a:r>
            <a:br>
              <a:rPr lang="en-GB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Guide 2025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12" name="Google Shape;312;p40"/>
          <p:cNvSpPr/>
          <p:nvPr/>
        </p:nvSpPr>
        <p:spPr>
          <a:xfrm flipH="1">
            <a:off x="11112000" y="600000"/>
            <a:ext cx="480000" cy="240000"/>
          </a:xfrm>
          <a:prstGeom prst="rect">
            <a:avLst/>
          </a:prstGeom>
          <a:solidFill>
            <a:srgbClr val="DAA8E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313" name="Google Shape;313;p40"/>
          <p:cNvSpPr/>
          <p:nvPr/>
        </p:nvSpPr>
        <p:spPr>
          <a:xfrm flipH="1">
            <a:off x="11352000" y="600000"/>
            <a:ext cx="240000" cy="1805100"/>
          </a:xfrm>
          <a:prstGeom prst="rect">
            <a:avLst/>
          </a:prstGeom>
          <a:solidFill>
            <a:srgbClr val="DAA8E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314" name="Google Shape;314;p40"/>
          <p:cNvSpPr/>
          <p:nvPr/>
        </p:nvSpPr>
        <p:spPr>
          <a:xfrm flipH="1">
            <a:off x="11112000" y="2164800"/>
            <a:ext cx="480000" cy="240000"/>
          </a:xfrm>
          <a:prstGeom prst="rect">
            <a:avLst/>
          </a:prstGeom>
          <a:solidFill>
            <a:srgbClr val="DAA8E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315" name="Google Shape;315;p40"/>
          <p:cNvSpPr/>
          <p:nvPr/>
        </p:nvSpPr>
        <p:spPr>
          <a:xfrm>
            <a:off x="3376800" y="600000"/>
            <a:ext cx="2661900" cy="1804800"/>
          </a:xfrm>
          <a:prstGeom prst="roundRect">
            <a:avLst>
              <a:gd name="adj" fmla="val 50000"/>
            </a:avLst>
          </a:prstGeom>
          <a:solidFill>
            <a:srgbClr val="981F92"/>
          </a:solidFill>
          <a:ln>
            <a:noFill/>
          </a:ln>
        </p:spPr>
        <p:txBody>
          <a:bodyPr spcFirstLastPara="1" wrap="square" lIns="60000" tIns="0" rIns="6000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Arial"/>
              <a:buNone/>
            </a:pPr>
            <a:r>
              <a:rPr lang="en-GB"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NUMBER 1 UNIVERSITY IN THE RUSSELL GROUP </a:t>
            </a:r>
            <a:endParaRPr sz="23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National Student Survey 2024</a:t>
            </a:r>
            <a:endParaRPr sz="600"/>
          </a:p>
        </p:txBody>
      </p:sp>
      <p:sp>
        <p:nvSpPr>
          <p:cNvPr id="316" name="Google Shape;316;p40"/>
          <p:cNvSpPr/>
          <p:nvPr/>
        </p:nvSpPr>
        <p:spPr>
          <a:xfrm>
            <a:off x="6158583" y="2526600"/>
            <a:ext cx="2656800" cy="1805100"/>
          </a:xfrm>
          <a:prstGeom prst="snip2DiagRect">
            <a:avLst>
              <a:gd name="adj1" fmla="val 0"/>
              <a:gd name="adj2" fmla="val 13286"/>
            </a:avLst>
          </a:prstGeom>
          <a:solidFill>
            <a:srgbClr val="A1DED2"/>
          </a:solidFill>
          <a:ln>
            <a:noFill/>
          </a:ln>
        </p:spPr>
        <p:txBody>
          <a:bodyPr spcFirstLastPara="1" wrap="square" lIns="60950" tIns="0" rIns="6095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Arial"/>
              <a:buNone/>
            </a:pPr>
            <a:r>
              <a:rPr lang="en-GB" sz="2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TOP 5 FOR JOB PROSPECTS</a:t>
            </a:r>
            <a:endParaRPr sz="23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Student Crowd University Job Prospects League Table 2024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01">
          <p15:clr>
            <a:srgbClr val="E46962"/>
          </p15:clr>
        </p15:guide>
        <p15:guide id="2" pos="189">
          <p15:clr>
            <a:srgbClr val="E46962"/>
          </p15:clr>
        </p15:guide>
        <p15:guide id="3" pos="378">
          <p15:clr>
            <a:srgbClr val="E46962"/>
          </p15:clr>
        </p15:guide>
        <p15:guide id="4" pos="2127">
          <p15:clr>
            <a:srgbClr val="E46962"/>
          </p15:clr>
        </p15:guide>
        <p15:guide id="5" pos="7491">
          <p15:clr>
            <a:srgbClr val="E46962"/>
          </p15:clr>
        </p15:guide>
        <p15:guide id="6" pos="7302">
          <p15:clr>
            <a:srgbClr val="E46962"/>
          </p15:clr>
        </p15:guide>
        <p15:guide id="7" pos="5553">
          <p15:clr>
            <a:srgbClr val="E46962"/>
          </p15:clr>
        </p15:guide>
        <p15:guide id="8" orient="horz" pos="189">
          <p15:clr>
            <a:srgbClr val="E46962"/>
          </p15:clr>
        </p15:guide>
        <p15:guide id="9" orient="horz" pos="378">
          <p15:clr>
            <a:srgbClr val="E46962"/>
          </p15:clr>
        </p15:guide>
        <p15:guide id="10" orient="horz" pos="4131">
          <p15:clr>
            <a:srgbClr val="E46962"/>
          </p15:clr>
        </p15:guide>
        <p15:guide id="11" orient="horz" pos="3942">
          <p15:clr>
            <a:srgbClr val="E46962"/>
          </p15:clr>
        </p15:guide>
        <p15:guide id="12" pos="5628">
          <p15:clr>
            <a:srgbClr val="E46962"/>
          </p15:clr>
        </p15:guide>
        <p15:guide id="13" pos="3879">
          <p15:clr>
            <a:srgbClr val="E46962"/>
          </p15:clr>
        </p15:guide>
        <p15:guide id="14" pos="2052">
          <p15:clr>
            <a:srgbClr val="E46962"/>
          </p15:clr>
        </p15:guide>
        <p15:guide id="15" orient="horz" pos="1515">
          <p15:clr>
            <a:srgbClr val="E46962"/>
          </p15:clr>
        </p15:guide>
        <p15:guide id="16" orient="horz" pos="1592">
          <p15:clr>
            <a:srgbClr val="E46962"/>
          </p15:clr>
        </p15:guide>
        <p15:guide id="17" orient="horz" pos="2728">
          <p15:clr>
            <a:srgbClr val="E46962"/>
          </p15:clr>
        </p15:guide>
        <p15:guide id="18" orient="horz" pos="2805">
          <p15:clr>
            <a:srgbClr val="E46962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s 2">
  <p:cSld name="TITLE_1_2_1">
    <p:bg>
      <p:bgPr>
        <a:solidFill>
          <a:srgbClr val="F3F3F3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01">
          <p15:clr>
            <a:srgbClr val="E46962"/>
          </p15:clr>
        </p15:guide>
        <p15:guide id="2" pos="189">
          <p15:clr>
            <a:srgbClr val="E46962"/>
          </p15:clr>
        </p15:guide>
        <p15:guide id="3" pos="378">
          <p15:clr>
            <a:srgbClr val="E46962"/>
          </p15:clr>
        </p15:guide>
        <p15:guide id="4" pos="2127">
          <p15:clr>
            <a:srgbClr val="E46962"/>
          </p15:clr>
        </p15:guide>
        <p15:guide id="5" pos="7491">
          <p15:clr>
            <a:srgbClr val="E46962"/>
          </p15:clr>
        </p15:guide>
        <p15:guide id="6" pos="7302">
          <p15:clr>
            <a:srgbClr val="E46962"/>
          </p15:clr>
        </p15:guide>
        <p15:guide id="7" pos="5553">
          <p15:clr>
            <a:srgbClr val="E46962"/>
          </p15:clr>
        </p15:guide>
        <p15:guide id="8" orient="horz" pos="189">
          <p15:clr>
            <a:srgbClr val="E46962"/>
          </p15:clr>
        </p15:guide>
        <p15:guide id="9" orient="horz" pos="378">
          <p15:clr>
            <a:srgbClr val="E46962"/>
          </p15:clr>
        </p15:guide>
        <p15:guide id="10" orient="horz" pos="4131">
          <p15:clr>
            <a:srgbClr val="E46962"/>
          </p15:clr>
        </p15:guide>
        <p15:guide id="11" orient="horz" pos="3942">
          <p15:clr>
            <a:srgbClr val="E46962"/>
          </p15:clr>
        </p15:guide>
        <p15:guide id="12" pos="5628">
          <p15:clr>
            <a:srgbClr val="E46962"/>
          </p15:clr>
        </p15:guide>
        <p15:guide id="13" pos="3879">
          <p15:clr>
            <a:srgbClr val="E46962"/>
          </p15:clr>
        </p15:guide>
        <p15:guide id="14" pos="2052">
          <p15:clr>
            <a:srgbClr val="E46962"/>
          </p15:clr>
        </p15:guide>
        <p15:guide id="15" orient="horz" pos="1515">
          <p15:clr>
            <a:srgbClr val="E46962"/>
          </p15:clr>
        </p15:guide>
        <p15:guide id="16" orient="horz" pos="1592">
          <p15:clr>
            <a:srgbClr val="E46962"/>
          </p15:clr>
        </p15:guide>
        <p15:guide id="17" orient="horz" pos="2728">
          <p15:clr>
            <a:srgbClr val="E46962"/>
          </p15:clr>
        </p15:guide>
        <p15:guide id="18" orient="horz" pos="2805">
          <p15:clr>
            <a:srgbClr val="E46962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OURS - DO NOT DELETE">
  <p:cSld name="CUSTOM">
    <p:bg>
      <p:bgPr>
        <a:solidFill>
          <a:srgbClr val="F8F8F9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2"/>
          <p:cNvSpPr/>
          <p:nvPr/>
        </p:nvSpPr>
        <p:spPr>
          <a:xfrm>
            <a:off x="0" y="-600"/>
            <a:ext cx="2438400" cy="1713600"/>
          </a:xfrm>
          <a:prstGeom prst="rect">
            <a:avLst/>
          </a:prstGeom>
          <a:solidFill>
            <a:srgbClr val="24125E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8F8F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Dark Violet</a:t>
            </a:r>
            <a:endParaRPr sz="2000">
              <a:solidFill>
                <a:srgbClr val="F8F8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0" name="Google Shape;320;p42"/>
          <p:cNvSpPr/>
          <p:nvPr/>
        </p:nvSpPr>
        <p:spPr>
          <a:xfrm>
            <a:off x="2438400" y="-600"/>
            <a:ext cx="2438400" cy="1713600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8F8F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Brand Violet</a:t>
            </a:r>
            <a:endParaRPr sz="2000">
              <a:solidFill>
                <a:srgbClr val="F8F8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1" name="Google Shape;321;p42"/>
          <p:cNvSpPr/>
          <p:nvPr/>
        </p:nvSpPr>
        <p:spPr>
          <a:xfrm>
            <a:off x="4876800" y="-600"/>
            <a:ext cx="2438400" cy="1713600"/>
          </a:xfrm>
          <a:prstGeom prst="rect">
            <a:avLst/>
          </a:prstGeom>
          <a:solidFill>
            <a:srgbClr val="7000FF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8F8F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Electric Violet</a:t>
            </a:r>
            <a:endParaRPr sz="2000">
              <a:solidFill>
                <a:srgbClr val="F8F8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2" name="Google Shape;322;p42"/>
          <p:cNvSpPr/>
          <p:nvPr/>
        </p:nvSpPr>
        <p:spPr>
          <a:xfrm>
            <a:off x="7315200" y="-600"/>
            <a:ext cx="2438400" cy="1713600"/>
          </a:xfrm>
          <a:prstGeom prst="rect">
            <a:avLst/>
          </a:prstGeom>
          <a:solidFill>
            <a:srgbClr val="A78CFA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Powder Violet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3" name="Google Shape;323;p42"/>
          <p:cNvSpPr/>
          <p:nvPr/>
        </p:nvSpPr>
        <p:spPr>
          <a:xfrm>
            <a:off x="9753600" y="-600"/>
            <a:ext cx="2438400" cy="1713600"/>
          </a:xfrm>
          <a:prstGeom prst="rect">
            <a:avLst/>
          </a:prstGeom>
          <a:solidFill>
            <a:srgbClr val="C6BBFF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Pale Violet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4" name="Google Shape;324;p42"/>
          <p:cNvSpPr/>
          <p:nvPr/>
        </p:nvSpPr>
        <p:spPr>
          <a:xfrm>
            <a:off x="0" y="1713000"/>
            <a:ext cx="2438400" cy="1713600"/>
          </a:xfrm>
          <a:prstGeom prst="rect">
            <a:avLst/>
          </a:prstGeom>
          <a:solidFill>
            <a:srgbClr val="F8F8F9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Wave White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5" name="Google Shape;325;p42"/>
          <p:cNvSpPr/>
          <p:nvPr/>
        </p:nvSpPr>
        <p:spPr>
          <a:xfrm>
            <a:off x="2438400" y="1713000"/>
            <a:ext cx="2438400" cy="1713600"/>
          </a:xfrm>
          <a:prstGeom prst="rect">
            <a:avLst/>
          </a:prstGeom>
          <a:solidFill>
            <a:srgbClr val="131E29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8F8F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Midnight Black</a:t>
            </a:r>
            <a:endParaRPr sz="2000">
              <a:solidFill>
                <a:srgbClr val="F8F8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6" name="Google Shape;326;p42"/>
          <p:cNvSpPr/>
          <p:nvPr/>
        </p:nvSpPr>
        <p:spPr>
          <a:xfrm>
            <a:off x="4876800" y="1713000"/>
            <a:ext cx="2438400" cy="1713600"/>
          </a:xfrm>
          <a:prstGeom prst="rect">
            <a:avLst/>
          </a:prstGeom>
          <a:solidFill>
            <a:srgbClr val="E7004C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8F8F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Coral</a:t>
            </a:r>
            <a:endParaRPr sz="2000">
              <a:solidFill>
                <a:srgbClr val="F8F8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7" name="Google Shape;327;p42"/>
          <p:cNvSpPr/>
          <p:nvPr/>
        </p:nvSpPr>
        <p:spPr>
          <a:xfrm>
            <a:off x="7315200" y="1713000"/>
            <a:ext cx="2438400" cy="1713600"/>
          </a:xfrm>
          <a:prstGeom prst="rect">
            <a:avLst/>
          </a:prstGeom>
          <a:solidFill>
            <a:srgbClr val="981F9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8F8F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Purple</a:t>
            </a:r>
            <a:endParaRPr sz="2000">
              <a:solidFill>
                <a:srgbClr val="F8F8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8" name="Google Shape;328;p42"/>
          <p:cNvSpPr/>
          <p:nvPr/>
        </p:nvSpPr>
        <p:spPr>
          <a:xfrm>
            <a:off x="9753600" y="1713000"/>
            <a:ext cx="2438400" cy="1713600"/>
          </a:xfrm>
          <a:prstGeom prst="rect">
            <a:avLst/>
          </a:prstGeom>
          <a:solidFill>
            <a:srgbClr val="005A8F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8F8F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Teal</a:t>
            </a:r>
            <a:endParaRPr sz="2000">
              <a:solidFill>
                <a:srgbClr val="F8F8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9" name="Google Shape;329;p42"/>
          <p:cNvSpPr/>
          <p:nvPr/>
        </p:nvSpPr>
        <p:spPr>
          <a:xfrm>
            <a:off x="0" y="3426600"/>
            <a:ext cx="2438400" cy="1713600"/>
          </a:xfrm>
          <a:prstGeom prst="rect">
            <a:avLst/>
          </a:prstGeom>
          <a:solidFill>
            <a:srgbClr val="005750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8F8F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Peak Green</a:t>
            </a:r>
            <a:endParaRPr sz="2000">
              <a:solidFill>
                <a:srgbClr val="F8F8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30" name="Google Shape;330;p42"/>
          <p:cNvSpPr/>
          <p:nvPr/>
        </p:nvSpPr>
        <p:spPr>
          <a:xfrm>
            <a:off x="2438400" y="3426600"/>
            <a:ext cx="2438400" cy="1713600"/>
          </a:xfrm>
          <a:prstGeom prst="rect">
            <a:avLst/>
          </a:prstGeom>
          <a:solidFill>
            <a:srgbClr val="FF6371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Flamingo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31" name="Google Shape;331;p42"/>
          <p:cNvSpPr/>
          <p:nvPr/>
        </p:nvSpPr>
        <p:spPr>
          <a:xfrm>
            <a:off x="4876800" y="3426600"/>
            <a:ext cx="2438400" cy="1713600"/>
          </a:xfrm>
          <a:prstGeom prst="rect">
            <a:avLst/>
          </a:prstGeom>
          <a:solidFill>
            <a:srgbClr val="FF79E1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Pink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32" name="Google Shape;332;p42"/>
          <p:cNvSpPr/>
          <p:nvPr/>
        </p:nvSpPr>
        <p:spPr>
          <a:xfrm>
            <a:off x="7315200" y="3426600"/>
            <a:ext cx="2438400" cy="1713600"/>
          </a:xfrm>
          <a:prstGeom prst="rect">
            <a:avLst/>
          </a:prstGeom>
          <a:solidFill>
            <a:srgbClr val="00BBCC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Aqua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33" name="Google Shape;333;p42"/>
          <p:cNvSpPr/>
          <p:nvPr/>
        </p:nvSpPr>
        <p:spPr>
          <a:xfrm>
            <a:off x="9753600" y="3426600"/>
            <a:ext cx="2438400" cy="1713600"/>
          </a:xfrm>
          <a:prstGeom prst="rect">
            <a:avLst/>
          </a:prstGeom>
          <a:solidFill>
            <a:srgbClr val="3BD4AE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Spearmint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34" name="Google Shape;334;p42"/>
          <p:cNvSpPr/>
          <p:nvPr/>
        </p:nvSpPr>
        <p:spPr>
          <a:xfrm>
            <a:off x="0" y="5140200"/>
            <a:ext cx="2438400" cy="1713600"/>
          </a:xfrm>
          <a:prstGeom prst="rect">
            <a:avLst/>
          </a:prstGeom>
          <a:solidFill>
            <a:srgbClr val="FF9664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Peach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35" name="Google Shape;335;p42"/>
          <p:cNvSpPr/>
          <p:nvPr/>
        </p:nvSpPr>
        <p:spPr>
          <a:xfrm>
            <a:off x="2438400" y="5140200"/>
            <a:ext cx="2438400" cy="1713600"/>
          </a:xfrm>
          <a:prstGeom prst="rect">
            <a:avLst/>
          </a:prstGeom>
          <a:solidFill>
            <a:srgbClr val="DAA8E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Lavender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36" name="Google Shape;336;p42"/>
          <p:cNvSpPr/>
          <p:nvPr/>
        </p:nvSpPr>
        <p:spPr>
          <a:xfrm>
            <a:off x="4876800" y="5140200"/>
            <a:ext cx="2438400" cy="1713600"/>
          </a:xfrm>
          <a:prstGeom prst="rect">
            <a:avLst/>
          </a:prstGeom>
          <a:solidFill>
            <a:srgbClr val="9ADBE8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Powder Blue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37" name="Google Shape;337;p42"/>
          <p:cNvSpPr/>
          <p:nvPr/>
        </p:nvSpPr>
        <p:spPr>
          <a:xfrm>
            <a:off x="7315200" y="5140200"/>
            <a:ext cx="2438400" cy="1713600"/>
          </a:xfrm>
          <a:prstGeom prst="rect">
            <a:avLst/>
          </a:prstGeom>
          <a:solidFill>
            <a:srgbClr val="A1DED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Pastel Green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CUSTOM_1_2">
    <p:bg>
      <p:bgPr>
        <a:solidFill>
          <a:srgbClr val="F3F3F3"/>
        </a:soli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43"/>
          <p:cNvPicPr preferRelativeResize="0"/>
          <p:nvPr/>
        </p:nvPicPr>
        <p:blipFill rotWithShape="1">
          <a:blip r:embed="rId2">
            <a:alphaModFix/>
          </a:blip>
          <a:srcRect l="3087" t="10992" r="4191"/>
          <a:stretch/>
        </p:blipFill>
        <p:spPr>
          <a:xfrm>
            <a:off x="300000" y="300000"/>
            <a:ext cx="11592000" cy="6259200"/>
          </a:xfrm>
          <a:prstGeom prst="snip2DiagRect">
            <a:avLst>
              <a:gd name="adj1" fmla="val 0"/>
              <a:gd name="adj2" fmla="val 9427"/>
            </a:avLst>
          </a:prstGeom>
          <a:noFill/>
          <a:ln>
            <a:noFill/>
          </a:ln>
        </p:spPr>
      </p:pic>
      <p:pic>
        <p:nvPicPr>
          <p:cNvPr id="340" name="Google Shape;34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000" y="600000"/>
            <a:ext cx="3164869" cy="9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38467" y="4759433"/>
            <a:ext cx="3653535" cy="209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4002" y="600000"/>
            <a:ext cx="2748000" cy="669302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CUSTOM_1_1_2">
    <p:bg>
      <p:bgPr>
        <a:solidFill>
          <a:srgbClr val="F3F3F3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44"/>
          <p:cNvPicPr preferRelativeResize="0"/>
          <p:nvPr/>
        </p:nvPicPr>
        <p:blipFill rotWithShape="1">
          <a:blip r:embed="rId2">
            <a:alphaModFix/>
          </a:blip>
          <a:srcRect t="10136" r="6393"/>
          <a:stretch/>
        </p:blipFill>
        <p:spPr>
          <a:xfrm>
            <a:off x="300000" y="300000"/>
            <a:ext cx="11592000" cy="6259200"/>
          </a:xfrm>
          <a:prstGeom prst="snip2DiagRect">
            <a:avLst>
              <a:gd name="adj1" fmla="val 0"/>
              <a:gd name="adj2" fmla="val 9427"/>
            </a:avLst>
          </a:prstGeom>
          <a:noFill/>
          <a:ln>
            <a:noFill/>
          </a:ln>
        </p:spPr>
      </p:pic>
      <p:pic>
        <p:nvPicPr>
          <p:cNvPr id="345" name="Google Shape;345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000" y="600000"/>
            <a:ext cx="3164869" cy="998017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  <p:pic>
        <p:nvPicPr>
          <p:cNvPr id="346" name="Google Shape;346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38467" y="4759433"/>
            <a:ext cx="3653535" cy="209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4002" y="600000"/>
            <a:ext cx="2748000" cy="669302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">
  <p:cSld name="CUSTOM_1_1_1_2">
    <p:bg>
      <p:bgPr>
        <a:solidFill>
          <a:srgbClr val="F3F3F3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45"/>
          <p:cNvPicPr preferRelativeResize="0"/>
          <p:nvPr/>
        </p:nvPicPr>
        <p:blipFill rotWithShape="1">
          <a:blip r:embed="rId2">
            <a:alphaModFix/>
          </a:blip>
          <a:srcRect t="4003"/>
          <a:stretch/>
        </p:blipFill>
        <p:spPr>
          <a:xfrm>
            <a:off x="300000" y="300000"/>
            <a:ext cx="11592000" cy="6259200"/>
          </a:xfrm>
          <a:prstGeom prst="snip2DiagRect">
            <a:avLst>
              <a:gd name="adj1" fmla="val 0"/>
              <a:gd name="adj2" fmla="val 9427"/>
            </a:avLst>
          </a:prstGeom>
          <a:noFill/>
          <a:ln>
            <a:noFill/>
          </a:ln>
        </p:spPr>
      </p:pic>
      <p:pic>
        <p:nvPicPr>
          <p:cNvPr id="350" name="Google Shape;35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8467" y="4759433"/>
            <a:ext cx="3653535" cy="209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4002" y="600000"/>
            <a:ext cx="2748000" cy="669302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  <p:pic>
        <p:nvPicPr>
          <p:cNvPr id="352" name="Google Shape;352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0000" y="600000"/>
            <a:ext cx="3164869" cy="998017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4">
  <p:cSld name="CUSTOM_1_1_1_1_2">
    <p:bg>
      <p:bgPr>
        <a:solidFill>
          <a:srgbClr val="F3F3F3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46"/>
          <p:cNvPicPr preferRelativeResize="0"/>
          <p:nvPr/>
        </p:nvPicPr>
        <p:blipFill rotWithShape="1">
          <a:blip r:embed="rId2">
            <a:alphaModFix/>
          </a:blip>
          <a:srcRect t="4003"/>
          <a:stretch/>
        </p:blipFill>
        <p:spPr>
          <a:xfrm>
            <a:off x="300000" y="300000"/>
            <a:ext cx="11592000" cy="6259200"/>
          </a:xfrm>
          <a:prstGeom prst="snip2DiagRect">
            <a:avLst>
              <a:gd name="adj1" fmla="val 0"/>
              <a:gd name="adj2" fmla="val 9427"/>
            </a:avLst>
          </a:prstGeom>
          <a:noFill/>
          <a:ln>
            <a:noFill/>
          </a:ln>
        </p:spPr>
      </p:pic>
      <p:pic>
        <p:nvPicPr>
          <p:cNvPr id="355" name="Google Shape;35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8467" y="4759433"/>
            <a:ext cx="3653535" cy="209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4002" y="600000"/>
            <a:ext cx="2748000" cy="669302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  <p:pic>
        <p:nvPicPr>
          <p:cNvPr id="357" name="Google Shape;357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0000" y="600000"/>
            <a:ext cx="3164869" cy="998017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5">
  <p:cSld name="CUSTOM_1_1_1_1_1_2">
    <p:bg>
      <p:bgPr>
        <a:solidFill>
          <a:srgbClr val="F3F3F3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47"/>
          <p:cNvPicPr preferRelativeResize="0"/>
          <p:nvPr/>
        </p:nvPicPr>
        <p:blipFill rotWithShape="1">
          <a:blip r:embed="rId2">
            <a:alphaModFix/>
          </a:blip>
          <a:srcRect b="4003"/>
          <a:stretch/>
        </p:blipFill>
        <p:spPr>
          <a:xfrm>
            <a:off x="300000" y="300000"/>
            <a:ext cx="11592000" cy="6259200"/>
          </a:xfrm>
          <a:prstGeom prst="snip2DiagRect">
            <a:avLst>
              <a:gd name="adj1" fmla="val 0"/>
              <a:gd name="adj2" fmla="val 9427"/>
            </a:avLst>
          </a:prstGeom>
          <a:noFill/>
          <a:ln>
            <a:noFill/>
          </a:ln>
        </p:spPr>
      </p:pic>
      <p:pic>
        <p:nvPicPr>
          <p:cNvPr id="360" name="Google Shape;36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8467" y="4759433"/>
            <a:ext cx="3653535" cy="209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4002" y="600000"/>
            <a:ext cx="2748000" cy="669302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  <p:pic>
        <p:nvPicPr>
          <p:cNvPr id="362" name="Google Shape;362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0000" y="600000"/>
            <a:ext cx="3164869" cy="998017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6">
  <p:cSld name="CUSTOM_1_1_1_1_1_1_1">
    <p:bg>
      <p:bgPr>
        <a:solidFill>
          <a:srgbClr val="F3F3F3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48"/>
          <p:cNvPicPr preferRelativeResize="0"/>
          <p:nvPr/>
        </p:nvPicPr>
        <p:blipFill rotWithShape="1">
          <a:blip r:embed="rId2">
            <a:alphaModFix/>
          </a:blip>
          <a:srcRect t="21130" b="6875"/>
          <a:stretch/>
        </p:blipFill>
        <p:spPr>
          <a:xfrm>
            <a:off x="300000" y="300000"/>
            <a:ext cx="11592000" cy="6259200"/>
          </a:xfrm>
          <a:prstGeom prst="snip2DiagRect">
            <a:avLst>
              <a:gd name="adj1" fmla="val 0"/>
              <a:gd name="adj2" fmla="val 9427"/>
            </a:avLst>
          </a:prstGeom>
          <a:noFill/>
          <a:ln>
            <a:noFill/>
          </a:ln>
        </p:spPr>
      </p:pic>
      <p:pic>
        <p:nvPicPr>
          <p:cNvPr id="365" name="Google Shape;36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8467" y="4759433"/>
            <a:ext cx="3653535" cy="209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4002" y="600000"/>
            <a:ext cx="2748000" cy="669302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  <p:pic>
        <p:nvPicPr>
          <p:cNvPr id="367" name="Google Shape;367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0000" y="600000"/>
            <a:ext cx="3164869" cy="998017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 Map">
  <p:cSld name="CUSTOM_1_1_1_1_1_1_1_1_1_1_1_1_1_1">
    <p:bg>
      <p:bgPr>
        <a:solidFill>
          <a:srgbClr val="F3F3F3"/>
        </a:solid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oogle Shape;369;p49"/>
          <p:cNvGrpSpPr/>
          <p:nvPr/>
        </p:nvGrpSpPr>
        <p:grpSpPr>
          <a:xfrm>
            <a:off x="8261213" y="600030"/>
            <a:ext cx="3331367" cy="3249762"/>
            <a:chOff x="12391200" y="900000"/>
            <a:chExt cx="4996800" cy="4874400"/>
          </a:xfrm>
        </p:grpSpPr>
        <p:sp>
          <p:nvSpPr>
            <p:cNvPr id="370" name="Google Shape;370;p49"/>
            <p:cNvSpPr/>
            <p:nvPr/>
          </p:nvSpPr>
          <p:spPr>
            <a:xfrm>
              <a:off x="12570500" y="1080000"/>
              <a:ext cx="4637400" cy="4512600"/>
            </a:xfrm>
            <a:prstGeom prst="snip2DiagRect">
              <a:avLst>
                <a:gd name="adj1" fmla="val 0"/>
                <a:gd name="adj2" fmla="val 8702"/>
              </a:avLst>
            </a:prstGeom>
            <a:solidFill>
              <a:srgbClr val="9ADBE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Train times from</a:t>
              </a:r>
              <a:br>
                <a:rPr lang="en-GB" sz="2000" b="1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lang="en-GB" sz="2000" b="1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major cities:</a:t>
              </a:r>
              <a:endParaRPr sz="20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40 minutes from Leeds</a:t>
              </a:r>
              <a:endParaRPr sz="1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50 minutes from Manchester</a:t>
              </a:r>
              <a:endParaRPr sz="1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1 hour 15 minutes from Birmingham</a:t>
              </a:r>
              <a:endParaRPr sz="1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2 hours from London</a:t>
              </a:r>
              <a:endParaRPr sz="1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2 hours from Newcastle</a:t>
              </a:r>
              <a:endParaRPr sz="1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2 hours 35 minutes from Bristol</a:t>
              </a:r>
              <a:endParaRPr sz="1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3 hours 45 minutes from Edinburgh</a:t>
              </a:r>
              <a:endParaRPr sz="1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71" name="Google Shape;371;p49"/>
            <p:cNvSpPr/>
            <p:nvPr/>
          </p:nvSpPr>
          <p:spPr>
            <a:xfrm rot="5400000">
              <a:off x="12391200" y="900000"/>
              <a:ext cx="900000" cy="900000"/>
            </a:xfrm>
            <a:prstGeom prst="rtTriangle">
              <a:avLst/>
            </a:prstGeom>
            <a:solidFill>
              <a:srgbClr val="981F9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5A8F"/>
                </a:solidFill>
              </a:endParaRPr>
            </a:p>
          </p:txBody>
        </p:sp>
        <p:sp>
          <p:nvSpPr>
            <p:cNvPr id="372" name="Google Shape;372;p49"/>
            <p:cNvSpPr/>
            <p:nvPr/>
          </p:nvSpPr>
          <p:spPr>
            <a:xfrm rot="-5400000">
              <a:off x="16488000" y="4874400"/>
              <a:ext cx="900000" cy="900000"/>
            </a:xfrm>
            <a:prstGeom prst="rtTriangle">
              <a:avLst/>
            </a:prstGeom>
            <a:solidFill>
              <a:srgbClr val="981F9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5A8F"/>
                </a:solidFill>
              </a:endParaRPr>
            </a:p>
          </p:txBody>
        </p:sp>
      </p:grpSp>
      <p:sp>
        <p:nvSpPr>
          <p:cNvPr id="373" name="Google Shape;373;p49"/>
          <p:cNvSpPr txBox="1"/>
          <p:nvPr/>
        </p:nvSpPr>
        <p:spPr>
          <a:xfrm>
            <a:off x="600000" y="600000"/>
            <a:ext cx="5496000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6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GETTING TO</a:t>
            </a:r>
            <a:br>
              <a:rPr lang="en-GB" sz="4000">
                <a:solidFill>
                  <a:srgbClr val="2413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40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SHEFFIELD</a:t>
            </a:r>
            <a:endParaRPr sz="400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74" name="Google Shape;374;p49"/>
          <p:cNvPicPr preferRelativeResize="0"/>
          <p:nvPr/>
        </p:nvPicPr>
        <p:blipFill rotWithShape="1">
          <a:blip r:embed="rId2">
            <a:alphaModFix/>
          </a:blip>
          <a:srcRect t="15504"/>
          <a:stretch/>
        </p:blipFill>
        <p:spPr>
          <a:xfrm>
            <a:off x="2562733" y="0"/>
            <a:ext cx="5817601" cy="6559199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49"/>
          <p:cNvSpPr/>
          <p:nvPr/>
        </p:nvSpPr>
        <p:spPr>
          <a:xfrm>
            <a:off x="4020917" y="2575075"/>
            <a:ext cx="840000" cy="300000"/>
          </a:xfrm>
          <a:prstGeom prst="wedgeRectCallout">
            <a:avLst>
              <a:gd name="adj1" fmla="val 20779"/>
              <a:gd name="adj2" fmla="val 83556"/>
            </a:avLst>
          </a:prstGeom>
          <a:solidFill>
            <a:srgbClr val="44009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Belfast</a:t>
            </a:r>
            <a:endParaRPr sz="17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6" name="Google Shape;376;p49"/>
          <p:cNvSpPr/>
          <p:nvPr/>
        </p:nvSpPr>
        <p:spPr>
          <a:xfrm>
            <a:off x="5137533" y="1417292"/>
            <a:ext cx="1080000" cy="300000"/>
          </a:xfrm>
          <a:prstGeom prst="wedgeRectCallout">
            <a:avLst>
              <a:gd name="adj1" fmla="val 20779"/>
              <a:gd name="adj2" fmla="val 83556"/>
            </a:avLst>
          </a:prstGeom>
          <a:solidFill>
            <a:srgbClr val="44009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Edinburgh</a:t>
            </a:r>
            <a:endParaRPr sz="17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7" name="Google Shape;377;p49"/>
          <p:cNvSpPr/>
          <p:nvPr/>
        </p:nvSpPr>
        <p:spPr>
          <a:xfrm>
            <a:off x="6458583" y="2242392"/>
            <a:ext cx="1080000" cy="300000"/>
          </a:xfrm>
          <a:prstGeom prst="wedgeRectCallout">
            <a:avLst>
              <a:gd name="adj1" fmla="val -20713"/>
              <a:gd name="adj2" fmla="val 83442"/>
            </a:avLst>
          </a:prstGeom>
          <a:solidFill>
            <a:srgbClr val="44009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Newcastle</a:t>
            </a:r>
            <a:endParaRPr sz="17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8" name="Google Shape;378;p49"/>
          <p:cNvSpPr/>
          <p:nvPr/>
        </p:nvSpPr>
        <p:spPr>
          <a:xfrm>
            <a:off x="6698583" y="3008442"/>
            <a:ext cx="840000" cy="300000"/>
          </a:xfrm>
          <a:prstGeom prst="wedgeRectCallout">
            <a:avLst>
              <a:gd name="adj1" fmla="val -20681"/>
              <a:gd name="adj2" fmla="val 78664"/>
            </a:avLst>
          </a:prstGeom>
          <a:solidFill>
            <a:srgbClr val="44009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Leeds</a:t>
            </a:r>
            <a:endParaRPr sz="17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9" name="Google Shape;379;p49"/>
          <p:cNvSpPr/>
          <p:nvPr/>
        </p:nvSpPr>
        <p:spPr>
          <a:xfrm>
            <a:off x="5496000" y="3476975"/>
            <a:ext cx="1200000" cy="300000"/>
          </a:xfrm>
          <a:prstGeom prst="wedgeRectCallout">
            <a:avLst>
              <a:gd name="adj1" fmla="val 20779"/>
              <a:gd name="adj2" fmla="val 83556"/>
            </a:avLst>
          </a:prstGeom>
          <a:solidFill>
            <a:srgbClr val="44009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Manchester</a:t>
            </a:r>
            <a:endParaRPr sz="17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80" name="Google Shape;380;p49"/>
          <p:cNvSpPr/>
          <p:nvPr/>
        </p:nvSpPr>
        <p:spPr>
          <a:xfrm>
            <a:off x="5650450" y="4258508"/>
            <a:ext cx="1320000" cy="300000"/>
          </a:xfrm>
          <a:prstGeom prst="wedgeRectCallout">
            <a:avLst>
              <a:gd name="adj1" fmla="val 20779"/>
              <a:gd name="adj2" fmla="val 83556"/>
            </a:avLst>
          </a:prstGeom>
          <a:solidFill>
            <a:srgbClr val="44009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Birmingham</a:t>
            </a:r>
            <a:endParaRPr sz="17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81" name="Google Shape;381;p49"/>
          <p:cNvSpPr/>
          <p:nvPr/>
        </p:nvSpPr>
        <p:spPr>
          <a:xfrm>
            <a:off x="6022867" y="5141375"/>
            <a:ext cx="840000" cy="300000"/>
          </a:xfrm>
          <a:prstGeom prst="wedgeRectCallout">
            <a:avLst>
              <a:gd name="adj1" fmla="val -20681"/>
              <a:gd name="adj2" fmla="val 78664"/>
            </a:avLst>
          </a:prstGeom>
          <a:solidFill>
            <a:srgbClr val="44009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Bristol</a:t>
            </a:r>
            <a:endParaRPr sz="17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82" name="Google Shape;382;p49"/>
          <p:cNvSpPr/>
          <p:nvPr/>
        </p:nvSpPr>
        <p:spPr>
          <a:xfrm>
            <a:off x="7203317" y="5076242"/>
            <a:ext cx="840000" cy="300000"/>
          </a:xfrm>
          <a:prstGeom prst="wedgeRectCallout">
            <a:avLst>
              <a:gd name="adj1" fmla="val -20681"/>
              <a:gd name="adj2" fmla="val 78664"/>
            </a:avLst>
          </a:prstGeom>
          <a:solidFill>
            <a:srgbClr val="44009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London</a:t>
            </a:r>
            <a:endParaRPr sz="17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83" name="Google Shape;38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84304">
            <a:off x="7140454" y="3763123"/>
            <a:ext cx="1533541" cy="1117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4000" y="4372792"/>
            <a:ext cx="2750684" cy="840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ld Map">
  <p:cSld name="CUSTOM_1_1_1_1_1_1_1_1_1_1_1_1_1_1_1">
    <p:bg>
      <p:bgPr>
        <a:solidFill>
          <a:srgbClr val="F3F3F3"/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50"/>
          <p:cNvPicPr preferRelativeResize="0"/>
          <p:nvPr/>
        </p:nvPicPr>
        <p:blipFill rotWithShape="1">
          <a:blip r:embed="rId2">
            <a:alphaModFix/>
          </a:blip>
          <a:srcRect l="49" r="49"/>
          <a:stretch/>
        </p:blipFill>
        <p:spPr>
          <a:xfrm>
            <a:off x="600000" y="1197377"/>
            <a:ext cx="10992000" cy="5361822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50"/>
          <p:cNvSpPr txBox="1"/>
          <p:nvPr/>
        </p:nvSpPr>
        <p:spPr>
          <a:xfrm>
            <a:off x="600000" y="600000"/>
            <a:ext cx="5496000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6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WHERE IS</a:t>
            </a:r>
            <a:br>
              <a:rPr lang="en-GB" sz="4000">
                <a:solidFill>
                  <a:srgbClr val="2413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40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SHEFFIELD?</a:t>
            </a:r>
            <a:endParaRPr sz="400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88" name="Google Shape;38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6900" y="1976333"/>
            <a:ext cx="919101" cy="280916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50"/>
          <p:cNvSpPr/>
          <p:nvPr/>
        </p:nvSpPr>
        <p:spPr>
          <a:xfrm>
            <a:off x="0" y="4709483"/>
            <a:ext cx="2944500" cy="1549800"/>
          </a:xfrm>
          <a:prstGeom prst="homePlate">
            <a:avLst>
              <a:gd name="adj" fmla="val 30131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300000" tIns="0" rIns="30000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Closest Airports:</a:t>
            </a:r>
            <a:endParaRPr sz="2000"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 hour 15 minute drive from</a:t>
            </a:r>
            <a:br>
              <a:rPr lang="en-GB"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Manchester Airport and</a:t>
            </a:r>
            <a:br>
              <a:rPr lang="en-GB"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Leeds Bradford Airport</a:t>
            </a:r>
            <a:endParaRPr sz="900">
              <a:solidFill>
                <a:srgbClr val="FFFFFF"/>
              </a:solidFill>
            </a:endParaRPr>
          </a:p>
        </p:txBody>
      </p:sp>
      <p:pic>
        <p:nvPicPr>
          <p:cNvPr id="390" name="Google Shape;390;p50" title="Arrow 2 Purpl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860556">
            <a:off x="5529460" y="2405937"/>
            <a:ext cx="529897" cy="404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1">
  <p:cSld name="CUSTOM_1_2_1">
    <p:bg>
      <p:bgPr>
        <a:solidFill>
          <a:srgbClr val="F3F3F3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51"/>
          <p:cNvPicPr preferRelativeResize="0"/>
          <p:nvPr/>
        </p:nvPicPr>
        <p:blipFill rotWithShape="1">
          <a:blip r:embed="rId2">
            <a:alphaModFix/>
          </a:blip>
          <a:srcRect l="3087" t="10992" r="4191"/>
          <a:stretch/>
        </p:blipFill>
        <p:spPr>
          <a:xfrm>
            <a:off x="300000" y="300000"/>
            <a:ext cx="11592000" cy="6259200"/>
          </a:xfrm>
          <a:prstGeom prst="snip2DiagRect">
            <a:avLst>
              <a:gd name="adj1" fmla="val 0"/>
              <a:gd name="adj2" fmla="val 9427"/>
            </a:avLst>
          </a:prstGeom>
          <a:noFill/>
          <a:ln>
            <a:noFill/>
          </a:ln>
        </p:spPr>
      </p:pic>
      <p:pic>
        <p:nvPicPr>
          <p:cNvPr id="393" name="Google Shape;39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8467" y="4759433"/>
            <a:ext cx="3653535" cy="2099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4" name="Google Shape;394;p51"/>
          <p:cNvGrpSpPr/>
          <p:nvPr/>
        </p:nvGrpSpPr>
        <p:grpSpPr>
          <a:xfrm>
            <a:off x="3348189" y="600030"/>
            <a:ext cx="2160108" cy="2339717"/>
            <a:chOff x="5679475" y="900000"/>
            <a:chExt cx="3240000" cy="3509400"/>
          </a:xfrm>
        </p:grpSpPr>
        <p:sp>
          <p:nvSpPr>
            <p:cNvPr id="395" name="Google Shape;395;p51"/>
            <p:cNvSpPr/>
            <p:nvPr/>
          </p:nvSpPr>
          <p:spPr>
            <a:xfrm>
              <a:off x="5679475" y="900000"/>
              <a:ext cx="3240000" cy="3239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357188" dist="47625" dir="5400000" algn="bl" rotWithShape="0">
                <a:srgbClr val="000000"/>
              </a:outerShdw>
            </a:effectLst>
          </p:spPr>
          <p:txBody>
            <a:bodyPr spcFirstLastPara="1" wrap="square" lIns="0" tIns="180000" rIns="0" bIns="0" anchor="t" anchorCtr="0">
              <a:no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1E29"/>
                </a:buClr>
                <a:buSzPts val="700"/>
                <a:buFont typeface="Arial"/>
                <a:buNone/>
              </a:pPr>
              <a:r>
                <a:rPr lang="en-GB" sz="1700">
                  <a:solidFill>
                    <a:srgbClr val="131E29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SCAN THE</a:t>
              </a:r>
              <a:br>
                <a:rPr lang="en-GB" sz="1700">
                  <a:solidFill>
                    <a:srgbClr val="131E29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lang="en-GB" sz="1700">
                  <a:solidFill>
                    <a:srgbClr val="131E29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QR CODE</a:t>
              </a:r>
              <a:endParaRPr sz="1700">
                <a:solidFill>
                  <a:srgbClr val="131E29"/>
                </a:solidFill>
              </a:endParaRPr>
            </a:p>
          </p:txBody>
        </p:sp>
        <p:sp>
          <p:nvSpPr>
            <p:cNvPr id="396" name="Google Shape;396;p51"/>
            <p:cNvSpPr/>
            <p:nvPr/>
          </p:nvSpPr>
          <p:spPr>
            <a:xfrm rot="10800000">
              <a:off x="7029475" y="4121400"/>
              <a:ext cx="540000" cy="2880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</p:grpSp>
      <p:pic>
        <p:nvPicPr>
          <p:cNvPr id="397" name="Google Shape;397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9650" y="1241733"/>
            <a:ext cx="1416699" cy="14166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8" name="Google Shape;398;p51"/>
          <p:cNvGrpSpPr/>
          <p:nvPr/>
        </p:nvGrpSpPr>
        <p:grpSpPr>
          <a:xfrm>
            <a:off x="599997" y="600030"/>
            <a:ext cx="2446639" cy="2339717"/>
            <a:chOff x="899950" y="900000"/>
            <a:chExt cx="3669775" cy="3509400"/>
          </a:xfrm>
        </p:grpSpPr>
        <p:sp>
          <p:nvSpPr>
            <p:cNvPr id="399" name="Google Shape;399;p51"/>
            <p:cNvSpPr/>
            <p:nvPr/>
          </p:nvSpPr>
          <p:spPr>
            <a:xfrm rot="5400000">
              <a:off x="980225" y="819900"/>
              <a:ext cx="3509400" cy="3669600"/>
            </a:xfrm>
            <a:prstGeom prst="homePlate">
              <a:avLst>
                <a:gd name="adj" fmla="val 19358"/>
              </a:avLst>
            </a:prstGeom>
            <a:solidFill>
              <a:srgbClr val="440099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24135F"/>
                </a:solidFill>
              </a:endParaRPr>
            </a:p>
          </p:txBody>
        </p:sp>
        <p:sp>
          <p:nvSpPr>
            <p:cNvPr id="400" name="Google Shape;400;p51"/>
            <p:cNvSpPr txBox="1"/>
            <p:nvPr/>
          </p:nvSpPr>
          <p:spPr>
            <a:xfrm>
              <a:off x="899950" y="1170000"/>
              <a:ext cx="3669600" cy="241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CONNECT WITH US</a:t>
              </a:r>
              <a:endParaRPr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sheffield.ac.uk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@sheffielduni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theuniversityofsheffield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theuniversityofsheffield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@universityofsheffield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401" name="Google Shape;401;p5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61825" y="2471800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2" name="Google Shape;402;p5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261825" y="18626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3" name="Google Shape;403;p51"/>
            <p:cNvPicPr preferRelativeResize="0"/>
            <p:nvPr/>
          </p:nvPicPr>
          <p:blipFill rotWithShape="1">
            <a:blip r:embed="rId7">
              <a:alphaModFix/>
            </a:blip>
            <a:srcRect l="7330" t="7491" r="7330" b="7474"/>
            <a:stretch/>
          </p:blipFill>
          <p:spPr>
            <a:xfrm>
              <a:off x="1261825" y="2167204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4" name="Google Shape;404;p5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261825" y="2776400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5" name="Google Shape;405;p51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261825" y="3115727"/>
              <a:ext cx="180000" cy="12795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06" name="Google Shape;406;p5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44000" y="600000"/>
            <a:ext cx="2748000" cy="866574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  <p:sp>
        <p:nvSpPr>
          <p:cNvPr id="407" name="Google Shape;407;p51"/>
          <p:cNvSpPr/>
          <p:nvPr/>
        </p:nvSpPr>
        <p:spPr>
          <a:xfrm>
            <a:off x="3709000" y="1241850"/>
            <a:ext cx="1416600" cy="1416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408" name="Google Shape;408;p51"/>
          <p:cNvSpPr txBox="1"/>
          <p:nvPr/>
        </p:nvSpPr>
        <p:spPr>
          <a:xfrm>
            <a:off x="3709000" y="1744883"/>
            <a:ext cx="141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Place QR Code</a:t>
            </a:r>
            <a:b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over this box</a:t>
            </a:r>
            <a:endParaRPr sz="1300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2">
  <p:cSld name="CUSTOM_1_2_1_1">
    <p:bg>
      <p:bgPr>
        <a:solidFill>
          <a:srgbClr val="F3F3F3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52"/>
          <p:cNvPicPr preferRelativeResize="0"/>
          <p:nvPr/>
        </p:nvPicPr>
        <p:blipFill rotWithShape="1">
          <a:blip r:embed="rId2">
            <a:alphaModFix/>
          </a:blip>
          <a:srcRect r="6393" b="10136"/>
          <a:stretch/>
        </p:blipFill>
        <p:spPr>
          <a:xfrm>
            <a:off x="300000" y="300000"/>
            <a:ext cx="11592000" cy="6259200"/>
          </a:xfrm>
          <a:prstGeom prst="snip2DiagRect">
            <a:avLst>
              <a:gd name="adj1" fmla="val 0"/>
              <a:gd name="adj2" fmla="val 9427"/>
            </a:avLst>
          </a:prstGeom>
          <a:noFill/>
          <a:ln>
            <a:noFill/>
          </a:ln>
        </p:spPr>
      </p:pic>
      <p:pic>
        <p:nvPicPr>
          <p:cNvPr id="411" name="Google Shape;41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8467" y="4759433"/>
            <a:ext cx="3653535" cy="2099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2" name="Google Shape;412;p52"/>
          <p:cNvGrpSpPr/>
          <p:nvPr/>
        </p:nvGrpSpPr>
        <p:grpSpPr>
          <a:xfrm>
            <a:off x="3348189" y="600030"/>
            <a:ext cx="2160108" cy="2339717"/>
            <a:chOff x="5679475" y="900000"/>
            <a:chExt cx="3240000" cy="3509400"/>
          </a:xfrm>
        </p:grpSpPr>
        <p:grpSp>
          <p:nvGrpSpPr>
            <p:cNvPr id="413" name="Google Shape;413;p52"/>
            <p:cNvGrpSpPr/>
            <p:nvPr/>
          </p:nvGrpSpPr>
          <p:grpSpPr>
            <a:xfrm>
              <a:off x="5679475" y="900000"/>
              <a:ext cx="3240000" cy="3509400"/>
              <a:chOff x="5679475" y="900000"/>
              <a:chExt cx="3240000" cy="3509400"/>
            </a:xfrm>
          </p:grpSpPr>
          <p:sp>
            <p:nvSpPr>
              <p:cNvPr id="414" name="Google Shape;414;p52"/>
              <p:cNvSpPr/>
              <p:nvPr/>
            </p:nvSpPr>
            <p:spPr>
              <a:xfrm>
                <a:off x="5679475" y="900000"/>
                <a:ext cx="3240000" cy="3239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357188" dist="47625" dir="5400000" algn="bl" rotWithShape="0">
                  <a:srgbClr val="000000"/>
                </a:outerShdw>
              </a:effectLst>
            </p:spPr>
            <p:txBody>
              <a:bodyPr spcFirstLastPara="1" wrap="square" lIns="0" tIns="180000" rIns="0" bIns="0" anchor="t" anchorCtr="0">
                <a:noAutofit/>
              </a:bodyPr>
              <a:lstStyle/>
              <a:p>
                <a:pPr marL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31E29"/>
                  </a:buClr>
                  <a:buSzPts val="700"/>
                  <a:buFont typeface="Arial"/>
                  <a:buNone/>
                </a:pPr>
                <a:r>
                  <a:rPr lang="en-GB" sz="1700">
                    <a:solidFill>
                      <a:srgbClr val="131E2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SCAN THE</a:t>
                </a:r>
                <a:br>
                  <a:rPr lang="en-GB" sz="1700">
                    <a:solidFill>
                      <a:srgbClr val="131E2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</a:br>
                <a:r>
                  <a:rPr lang="en-GB" sz="1700">
                    <a:solidFill>
                      <a:srgbClr val="131E2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QR CODE</a:t>
                </a:r>
                <a:endParaRPr sz="1700">
                  <a:solidFill>
                    <a:srgbClr val="131E29"/>
                  </a:solidFill>
                </a:endParaRPr>
              </a:p>
            </p:txBody>
          </p:sp>
          <p:sp>
            <p:nvSpPr>
              <p:cNvPr id="415" name="Google Shape;415;p52"/>
              <p:cNvSpPr/>
              <p:nvPr/>
            </p:nvSpPr>
            <p:spPr>
              <a:xfrm rot="10800000">
                <a:off x="7029475" y="4121400"/>
                <a:ext cx="540000" cy="288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</p:grpSp>
        <p:pic>
          <p:nvPicPr>
            <p:cNvPr id="416" name="Google Shape;416;p5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36950" y="1862600"/>
              <a:ext cx="2125050" cy="2125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7" name="Google Shape;417;p52"/>
          <p:cNvGrpSpPr/>
          <p:nvPr/>
        </p:nvGrpSpPr>
        <p:grpSpPr>
          <a:xfrm>
            <a:off x="599997" y="600030"/>
            <a:ext cx="2446639" cy="2339717"/>
            <a:chOff x="899950" y="900000"/>
            <a:chExt cx="3669775" cy="3509400"/>
          </a:xfrm>
        </p:grpSpPr>
        <p:sp>
          <p:nvSpPr>
            <p:cNvPr id="418" name="Google Shape;418;p52"/>
            <p:cNvSpPr/>
            <p:nvPr/>
          </p:nvSpPr>
          <p:spPr>
            <a:xfrm rot="5400000">
              <a:off x="980225" y="819900"/>
              <a:ext cx="3509400" cy="3669600"/>
            </a:xfrm>
            <a:prstGeom prst="homePlate">
              <a:avLst>
                <a:gd name="adj" fmla="val 19358"/>
              </a:avLst>
            </a:prstGeom>
            <a:solidFill>
              <a:srgbClr val="440099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24135F"/>
                </a:solidFill>
              </a:endParaRPr>
            </a:p>
          </p:txBody>
        </p:sp>
        <p:sp>
          <p:nvSpPr>
            <p:cNvPr id="419" name="Google Shape;419;p52"/>
            <p:cNvSpPr txBox="1"/>
            <p:nvPr/>
          </p:nvSpPr>
          <p:spPr>
            <a:xfrm>
              <a:off x="899950" y="1170000"/>
              <a:ext cx="3669600" cy="241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CONNECT WITH US</a:t>
              </a:r>
              <a:endParaRPr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sheffield.ac.uk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@sheffielduni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theuniversityofsheffield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theuniversityofsheffield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@universityofsheffield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420" name="Google Shape;420;p5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61825" y="2471800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1" name="Google Shape;421;p5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261825" y="18626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2" name="Google Shape;422;p52"/>
            <p:cNvPicPr preferRelativeResize="0"/>
            <p:nvPr/>
          </p:nvPicPr>
          <p:blipFill rotWithShape="1">
            <a:blip r:embed="rId7">
              <a:alphaModFix/>
            </a:blip>
            <a:srcRect l="7330" t="7491" r="7330" b="7474"/>
            <a:stretch/>
          </p:blipFill>
          <p:spPr>
            <a:xfrm>
              <a:off x="1261825" y="2167204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3" name="Google Shape;423;p5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261825" y="2776400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4" name="Google Shape;424;p52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261825" y="3115727"/>
              <a:ext cx="180000" cy="12795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25" name="Google Shape;425;p5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44000" y="600000"/>
            <a:ext cx="2748000" cy="866574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  <p:sp>
        <p:nvSpPr>
          <p:cNvPr id="426" name="Google Shape;426;p52"/>
          <p:cNvSpPr/>
          <p:nvPr/>
        </p:nvSpPr>
        <p:spPr>
          <a:xfrm>
            <a:off x="3709000" y="1241850"/>
            <a:ext cx="1416600" cy="1416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427" name="Google Shape;427;p52"/>
          <p:cNvSpPr txBox="1"/>
          <p:nvPr/>
        </p:nvSpPr>
        <p:spPr>
          <a:xfrm>
            <a:off x="3709000" y="1744883"/>
            <a:ext cx="141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Place QR Code</a:t>
            </a:r>
            <a:b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over this box</a:t>
            </a:r>
            <a:endParaRPr sz="1300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3">
  <p:cSld name="CUSTOM_1_2_1_1_1">
    <p:bg>
      <p:bgPr>
        <a:solidFill>
          <a:srgbClr val="F3F3F3"/>
        </a:solidFill>
        <a:effectLst/>
      </p:bgPr>
    </p:bg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53"/>
          <p:cNvPicPr preferRelativeResize="0"/>
          <p:nvPr/>
        </p:nvPicPr>
        <p:blipFill rotWithShape="1">
          <a:blip r:embed="rId2">
            <a:alphaModFix/>
          </a:blip>
          <a:srcRect t="4003"/>
          <a:stretch/>
        </p:blipFill>
        <p:spPr>
          <a:xfrm>
            <a:off x="300000" y="300000"/>
            <a:ext cx="11592000" cy="6259200"/>
          </a:xfrm>
          <a:prstGeom prst="snip2DiagRect">
            <a:avLst>
              <a:gd name="adj1" fmla="val 0"/>
              <a:gd name="adj2" fmla="val 9427"/>
            </a:avLst>
          </a:prstGeom>
          <a:noFill/>
          <a:ln>
            <a:noFill/>
          </a:ln>
        </p:spPr>
      </p:pic>
      <p:pic>
        <p:nvPicPr>
          <p:cNvPr id="430" name="Google Shape;43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8467" y="4759433"/>
            <a:ext cx="3653535" cy="2099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1" name="Google Shape;431;p53"/>
          <p:cNvGrpSpPr/>
          <p:nvPr/>
        </p:nvGrpSpPr>
        <p:grpSpPr>
          <a:xfrm>
            <a:off x="3348189" y="600030"/>
            <a:ext cx="2160108" cy="2339717"/>
            <a:chOff x="5679475" y="900000"/>
            <a:chExt cx="3240000" cy="3509400"/>
          </a:xfrm>
        </p:grpSpPr>
        <p:grpSp>
          <p:nvGrpSpPr>
            <p:cNvPr id="432" name="Google Shape;432;p53"/>
            <p:cNvGrpSpPr/>
            <p:nvPr/>
          </p:nvGrpSpPr>
          <p:grpSpPr>
            <a:xfrm>
              <a:off x="5679475" y="900000"/>
              <a:ext cx="3240000" cy="3509400"/>
              <a:chOff x="5679475" y="900000"/>
              <a:chExt cx="3240000" cy="3509400"/>
            </a:xfrm>
          </p:grpSpPr>
          <p:sp>
            <p:nvSpPr>
              <p:cNvPr id="433" name="Google Shape;433;p53"/>
              <p:cNvSpPr/>
              <p:nvPr/>
            </p:nvSpPr>
            <p:spPr>
              <a:xfrm>
                <a:off x="5679475" y="900000"/>
                <a:ext cx="3240000" cy="3239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357188" dist="47625" dir="5400000" algn="bl" rotWithShape="0">
                  <a:srgbClr val="000000"/>
                </a:outerShdw>
              </a:effectLst>
            </p:spPr>
            <p:txBody>
              <a:bodyPr spcFirstLastPara="1" wrap="square" lIns="0" tIns="180000" rIns="0" bIns="0" anchor="t" anchorCtr="0">
                <a:noAutofit/>
              </a:bodyPr>
              <a:lstStyle/>
              <a:p>
                <a:pPr marL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31E29"/>
                  </a:buClr>
                  <a:buSzPts val="700"/>
                  <a:buFont typeface="Arial"/>
                  <a:buNone/>
                </a:pPr>
                <a:r>
                  <a:rPr lang="en-GB" sz="1700">
                    <a:solidFill>
                      <a:srgbClr val="131E2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SCAN THE</a:t>
                </a:r>
                <a:br>
                  <a:rPr lang="en-GB" sz="1700">
                    <a:solidFill>
                      <a:srgbClr val="131E2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</a:br>
                <a:r>
                  <a:rPr lang="en-GB" sz="1700">
                    <a:solidFill>
                      <a:srgbClr val="131E2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QR CODE</a:t>
                </a:r>
                <a:endParaRPr sz="1700">
                  <a:solidFill>
                    <a:srgbClr val="131E29"/>
                  </a:solidFill>
                </a:endParaRPr>
              </a:p>
            </p:txBody>
          </p:sp>
          <p:sp>
            <p:nvSpPr>
              <p:cNvPr id="434" name="Google Shape;434;p53"/>
              <p:cNvSpPr/>
              <p:nvPr/>
            </p:nvSpPr>
            <p:spPr>
              <a:xfrm rot="10800000">
                <a:off x="7029475" y="4121400"/>
                <a:ext cx="540000" cy="288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</p:grpSp>
        <p:pic>
          <p:nvPicPr>
            <p:cNvPr id="435" name="Google Shape;435;p5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36950" y="1862600"/>
              <a:ext cx="2125050" cy="2125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6" name="Google Shape;436;p53"/>
          <p:cNvGrpSpPr/>
          <p:nvPr/>
        </p:nvGrpSpPr>
        <p:grpSpPr>
          <a:xfrm>
            <a:off x="599997" y="600030"/>
            <a:ext cx="2446639" cy="2339717"/>
            <a:chOff x="899950" y="900000"/>
            <a:chExt cx="3669775" cy="3509400"/>
          </a:xfrm>
        </p:grpSpPr>
        <p:sp>
          <p:nvSpPr>
            <p:cNvPr id="437" name="Google Shape;437;p53"/>
            <p:cNvSpPr/>
            <p:nvPr/>
          </p:nvSpPr>
          <p:spPr>
            <a:xfrm rot="5400000">
              <a:off x="980225" y="819900"/>
              <a:ext cx="3509400" cy="3669600"/>
            </a:xfrm>
            <a:prstGeom prst="homePlate">
              <a:avLst>
                <a:gd name="adj" fmla="val 19358"/>
              </a:avLst>
            </a:prstGeom>
            <a:solidFill>
              <a:srgbClr val="440099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24135F"/>
                </a:solidFill>
              </a:endParaRPr>
            </a:p>
          </p:txBody>
        </p:sp>
        <p:sp>
          <p:nvSpPr>
            <p:cNvPr id="438" name="Google Shape;438;p53"/>
            <p:cNvSpPr txBox="1"/>
            <p:nvPr/>
          </p:nvSpPr>
          <p:spPr>
            <a:xfrm>
              <a:off x="899950" y="1170000"/>
              <a:ext cx="3669600" cy="241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CONNECT WITH US</a:t>
              </a:r>
              <a:endParaRPr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sheffield.ac.uk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@sheffielduni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theuniversityofsheffield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theuniversityofsheffield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@universityofsheffield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439" name="Google Shape;439;p5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61825" y="2471800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0" name="Google Shape;440;p5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261825" y="18626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1" name="Google Shape;441;p53"/>
            <p:cNvPicPr preferRelativeResize="0"/>
            <p:nvPr/>
          </p:nvPicPr>
          <p:blipFill rotWithShape="1">
            <a:blip r:embed="rId7">
              <a:alphaModFix/>
            </a:blip>
            <a:srcRect l="7330" t="7491" r="7330" b="7474"/>
            <a:stretch/>
          </p:blipFill>
          <p:spPr>
            <a:xfrm>
              <a:off x="1261825" y="2167204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2" name="Google Shape;442;p5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261825" y="2776400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3" name="Google Shape;443;p5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261825" y="3115727"/>
              <a:ext cx="180000" cy="12795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44" name="Google Shape;444;p5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44000" y="600000"/>
            <a:ext cx="2748000" cy="866574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  <p:sp>
        <p:nvSpPr>
          <p:cNvPr id="445" name="Google Shape;445;p53"/>
          <p:cNvSpPr/>
          <p:nvPr/>
        </p:nvSpPr>
        <p:spPr>
          <a:xfrm>
            <a:off x="3709000" y="1241850"/>
            <a:ext cx="1416600" cy="1416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446" name="Google Shape;446;p53"/>
          <p:cNvSpPr txBox="1"/>
          <p:nvPr/>
        </p:nvSpPr>
        <p:spPr>
          <a:xfrm>
            <a:off x="3709000" y="1744883"/>
            <a:ext cx="141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Place QR Code</a:t>
            </a:r>
            <a:b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over this box</a:t>
            </a:r>
            <a:endParaRPr sz="1300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4">
  <p:cSld name="CUSTOM_1_2_1_1_1_1">
    <p:bg>
      <p:bgPr>
        <a:solidFill>
          <a:srgbClr val="F3F3F3"/>
        </a:solidFill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54"/>
          <p:cNvPicPr preferRelativeResize="0"/>
          <p:nvPr/>
        </p:nvPicPr>
        <p:blipFill rotWithShape="1">
          <a:blip r:embed="rId2">
            <a:alphaModFix/>
          </a:blip>
          <a:srcRect t="4003"/>
          <a:stretch/>
        </p:blipFill>
        <p:spPr>
          <a:xfrm>
            <a:off x="300000" y="300000"/>
            <a:ext cx="11592000" cy="6259200"/>
          </a:xfrm>
          <a:prstGeom prst="snip2DiagRect">
            <a:avLst>
              <a:gd name="adj1" fmla="val 0"/>
              <a:gd name="adj2" fmla="val 9427"/>
            </a:avLst>
          </a:prstGeom>
          <a:noFill/>
          <a:ln>
            <a:noFill/>
          </a:ln>
        </p:spPr>
      </p:pic>
      <p:pic>
        <p:nvPicPr>
          <p:cNvPr id="449" name="Google Shape;44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8467" y="4759433"/>
            <a:ext cx="3653535" cy="2099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0" name="Google Shape;450;p54"/>
          <p:cNvGrpSpPr/>
          <p:nvPr/>
        </p:nvGrpSpPr>
        <p:grpSpPr>
          <a:xfrm>
            <a:off x="3348189" y="600030"/>
            <a:ext cx="2160108" cy="2339717"/>
            <a:chOff x="5679475" y="900000"/>
            <a:chExt cx="3240000" cy="3509400"/>
          </a:xfrm>
        </p:grpSpPr>
        <p:grpSp>
          <p:nvGrpSpPr>
            <p:cNvPr id="451" name="Google Shape;451;p54"/>
            <p:cNvGrpSpPr/>
            <p:nvPr/>
          </p:nvGrpSpPr>
          <p:grpSpPr>
            <a:xfrm>
              <a:off x="5679475" y="900000"/>
              <a:ext cx="3240000" cy="3509400"/>
              <a:chOff x="5679475" y="900000"/>
              <a:chExt cx="3240000" cy="3509400"/>
            </a:xfrm>
          </p:grpSpPr>
          <p:sp>
            <p:nvSpPr>
              <p:cNvPr id="452" name="Google Shape;452;p54"/>
              <p:cNvSpPr/>
              <p:nvPr/>
            </p:nvSpPr>
            <p:spPr>
              <a:xfrm>
                <a:off x="5679475" y="900000"/>
                <a:ext cx="3240000" cy="3239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357188" dist="47625" dir="5400000" algn="bl" rotWithShape="0">
                  <a:srgbClr val="000000"/>
                </a:outerShdw>
              </a:effectLst>
            </p:spPr>
            <p:txBody>
              <a:bodyPr spcFirstLastPara="1" wrap="square" lIns="0" tIns="180000" rIns="0" bIns="0" anchor="t" anchorCtr="0">
                <a:noAutofit/>
              </a:bodyPr>
              <a:lstStyle/>
              <a:p>
                <a:pPr marL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31E29"/>
                  </a:buClr>
                  <a:buSzPts val="700"/>
                  <a:buFont typeface="Arial"/>
                  <a:buNone/>
                </a:pPr>
                <a:r>
                  <a:rPr lang="en-GB" sz="1700">
                    <a:solidFill>
                      <a:srgbClr val="131E2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SCAN THE</a:t>
                </a:r>
                <a:br>
                  <a:rPr lang="en-GB" sz="1700">
                    <a:solidFill>
                      <a:srgbClr val="131E2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</a:br>
                <a:r>
                  <a:rPr lang="en-GB" sz="1700">
                    <a:solidFill>
                      <a:srgbClr val="131E2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QR CODE</a:t>
                </a:r>
                <a:endParaRPr sz="1700">
                  <a:solidFill>
                    <a:srgbClr val="131E29"/>
                  </a:solidFill>
                </a:endParaRPr>
              </a:p>
            </p:txBody>
          </p:sp>
          <p:sp>
            <p:nvSpPr>
              <p:cNvPr id="453" name="Google Shape;453;p54"/>
              <p:cNvSpPr/>
              <p:nvPr/>
            </p:nvSpPr>
            <p:spPr>
              <a:xfrm rot="10800000">
                <a:off x="7029475" y="4121400"/>
                <a:ext cx="540000" cy="288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</p:grpSp>
        <p:pic>
          <p:nvPicPr>
            <p:cNvPr id="454" name="Google Shape;454;p5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36950" y="1862600"/>
              <a:ext cx="2125050" cy="2125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5" name="Google Shape;455;p54"/>
          <p:cNvGrpSpPr/>
          <p:nvPr/>
        </p:nvGrpSpPr>
        <p:grpSpPr>
          <a:xfrm>
            <a:off x="599997" y="600030"/>
            <a:ext cx="2446639" cy="2339717"/>
            <a:chOff x="899950" y="900000"/>
            <a:chExt cx="3669775" cy="3509400"/>
          </a:xfrm>
        </p:grpSpPr>
        <p:sp>
          <p:nvSpPr>
            <p:cNvPr id="456" name="Google Shape;456;p54"/>
            <p:cNvSpPr/>
            <p:nvPr/>
          </p:nvSpPr>
          <p:spPr>
            <a:xfrm rot="5400000">
              <a:off x="980225" y="819900"/>
              <a:ext cx="3509400" cy="3669600"/>
            </a:xfrm>
            <a:prstGeom prst="homePlate">
              <a:avLst>
                <a:gd name="adj" fmla="val 19358"/>
              </a:avLst>
            </a:prstGeom>
            <a:solidFill>
              <a:srgbClr val="440099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24135F"/>
                </a:solidFill>
              </a:endParaRPr>
            </a:p>
          </p:txBody>
        </p:sp>
        <p:sp>
          <p:nvSpPr>
            <p:cNvPr id="457" name="Google Shape;457;p54"/>
            <p:cNvSpPr txBox="1"/>
            <p:nvPr/>
          </p:nvSpPr>
          <p:spPr>
            <a:xfrm>
              <a:off x="899950" y="1170000"/>
              <a:ext cx="3669600" cy="241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CONNECT WITH US</a:t>
              </a:r>
              <a:endParaRPr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sheffield.ac.uk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@sheffielduni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theuniversityofsheffield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theuniversityofsheffield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@universityofsheffield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458" name="Google Shape;458;p5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61825" y="2471800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9" name="Google Shape;459;p5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261825" y="18626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0" name="Google Shape;460;p54"/>
            <p:cNvPicPr preferRelativeResize="0"/>
            <p:nvPr/>
          </p:nvPicPr>
          <p:blipFill rotWithShape="1">
            <a:blip r:embed="rId7">
              <a:alphaModFix/>
            </a:blip>
            <a:srcRect l="7330" t="7491" r="7330" b="7474"/>
            <a:stretch/>
          </p:blipFill>
          <p:spPr>
            <a:xfrm>
              <a:off x="1261825" y="2167204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1" name="Google Shape;461;p5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261825" y="2776400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2" name="Google Shape;462;p54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261825" y="3115727"/>
              <a:ext cx="180000" cy="12795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3" name="Google Shape;463;p5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44000" y="600000"/>
            <a:ext cx="2748000" cy="866574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  <p:sp>
        <p:nvSpPr>
          <p:cNvPr id="464" name="Google Shape;464;p54"/>
          <p:cNvSpPr/>
          <p:nvPr/>
        </p:nvSpPr>
        <p:spPr>
          <a:xfrm>
            <a:off x="3709000" y="1241850"/>
            <a:ext cx="1416600" cy="1416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465" name="Google Shape;465;p54"/>
          <p:cNvSpPr txBox="1"/>
          <p:nvPr/>
        </p:nvSpPr>
        <p:spPr>
          <a:xfrm>
            <a:off x="3709000" y="1744883"/>
            <a:ext cx="141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Place QR Code</a:t>
            </a:r>
            <a:b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over this box</a:t>
            </a:r>
            <a:endParaRPr sz="1300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hape 1">
  <p:cSld name="TITLE_1_1">
    <p:bg>
      <p:bgPr>
        <a:solidFill>
          <a:srgbClr val="F8F8F9"/>
        </a:solidFill>
        <a:effectLst/>
      </p:bgPr>
    </p:bg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55"/>
          <p:cNvGrpSpPr/>
          <p:nvPr/>
        </p:nvGrpSpPr>
        <p:grpSpPr>
          <a:xfrm>
            <a:off x="6096305" y="-21"/>
            <a:ext cx="10133535" cy="6859579"/>
            <a:chOff x="9144000" y="-31"/>
            <a:chExt cx="15199542" cy="10288854"/>
          </a:xfrm>
        </p:grpSpPr>
        <p:sp>
          <p:nvSpPr>
            <p:cNvPr id="468" name="Google Shape;468;p55"/>
            <p:cNvSpPr/>
            <p:nvPr/>
          </p:nvSpPr>
          <p:spPr>
            <a:xfrm>
              <a:off x="9144000" y="-31"/>
              <a:ext cx="15199542" cy="5172606"/>
            </a:xfrm>
            <a:prstGeom prst="flowChartTerminator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469" name="Google Shape;469;p55"/>
            <p:cNvSpPr/>
            <p:nvPr/>
          </p:nvSpPr>
          <p:spPr>
            <a:xfrm>
              <a:off x="9144000" y="5116216"/>
              <a:ext cx="15199542" cy="5172606"/>
            </a:xfrm>
            <a:prstGeom prst="flowChartTerminator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E46962"/>
          </p15:clr>
        </p15:guide>
        <p15:guide id="2" pos="3840">
          <p15:clr>
            <a:srgbClr val="E46962"/>
          </p15:clr>
        </p15:guide>
        <p15:guide id="3" pos="189">
          <p15:clr>
            <a:srgbClr val="E46962"/>
          </p15:clr>
        </p15:guide>
        <p15:guide id="4" pos="378">
          <p15:clr>
            <a:srgbClr val="E46962"/>
          </p15:clr>
        </p15:guide>
        <p15:guide id="5" pos="2109">
          <p15:clr>
            <a:srgbClr val="E46962"/>
          </p15:clr>
        </p15:guide>
        <p15:guide id="6" pos="7491">
          <p15:clr>
            <a:srgbClr val="E46962"/>
          </p15:clr>
        </p15:guide>
        <p15:guide id="7" pos="7302">
          <p15:clr>
            <a:srgbClr val="E46962"/>
          </p15:clr>
        </p15:guide>
        <p15:guide id="8" pos="5571">
          <p15:clr>
            <a:srgbClr val="E46962"/>
          </p15:clr>
        </p15:guide>
        <p15:guide id="9" orient="horz" pos="189">
          <p15:clr>
            <a:srgbClr val="E46962"/>
          </p15:clr>
        </p15:guide>
        <p15:guide id="10" orient="horz" pos="378">
          <p15:clr>
            <a:srgbClr val="E46962"/>
          </p15:clr>
        </p15:guide>
        <p15:guide id="11" orient="horz" pos="4131">
          <p15:clr>
            <a:srgbClr val="E46962"/>
          </p15:clr>
        </p15:guide>
        <p15:guide id="12" orient="horz" pos="3942">
          <p15:clr>
            <a:srgbClr val="E46962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hape 2">
  <p:cSld name="TITLE_1_1_1">
    <p:bg>
      <p:bgPr>
        <a:solidFill>
          <a:srgbClr val="F8F8F9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6"/>
          <p:cNvSpPr/>
          <p:nvPr/>
        </p:nvSpPr>
        <p:spPr>
          <a:xfrm>
            <a:off x="6096000" y="0"/>
            <a:ext cx="10114500" cy="6858000"/>
          </a:xfrm>
          <a:prstGeom prst="roundRect">
            <a:avLst>
              <a:gd name="adj" fmla="val 42934"/>
            </a:avLst>
          </a:prstGeom>
          <a:solidFill>
            <a:srgbClr val="005750"/>
          </a:solidFill>
          <a:ln>
            <a:noFill/>
          </a:ln>
        </p:spPr>
        <p:txBody>
          <a:bodyPr spcFirstLastPara="1" wrap="square" lIns="60000" tIns="0" rIns="60000" bIns="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31E29"/>
              </a:buClr>
              <a:buSzPts val="700"/>
              <a:buFont typeface="Arial"/>
              <a:buNone/>
            </a:pPr>
            <a:endParaRPr sz="60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E46962"/>
          </p15:clr>
        </p15:guide>
        <p15:guide id="2" pos="3840">
          <p15:clr>
            <a:srgbClr val="E46962"/>
          </p15:clr>
        </p15:guide>
        <p15:guide id="3" pos="189">
          <p15:clr>
            <a:srgbClr val="E46962"/>
          </p15:clr>
        </p15:guide>
        <p15:guide id="4" pos="378">
          <p15:clr>
            <a:srgbClr val="E46962"/>
          </p15:clr>
        </p15:guide>
        <p15:guide id="5" pos="2109">
          <p15:clr>
            <a:srgbClr val="E46962"/>
          </p15:clr>
        </p15:guide>
        <p15:guide id="6" pos="7491">
          <p15:clr>
            <a:srgbClr val="E46962"/>
          </p15:clr>
        </p15:guide>
        <p15:guide id="7" pos="7302">
          <p15:clr>
            <a:srgbClr val="E46962"/>
          </p15:clr>
        </p15:guide>
        <p15:guide id="8" pos="5571">
          <p15:clr>
            <a:srgbClr val="E46962"/>
          </p15:clr>
        </p15:guide>
        <p15:guide id="9" orient="horz" pos="189">
          <p15:clr>
            <a:srgbClr val="E46962"/>
          </p15:clr>
        </p15:guide>
        <p15:guide id="10" orient="horz" pos="378">
          <p15:clr>
            <a:srgbClr val="E46962"/>
          </p15:clr>
        </p15:guide>
        <p15:guide id="11" orient="horz" pos="4131">
          <p15:clr>
            <a:srgbClr val="E46962"/>
          </p15:clr>
        </p15:guide>
        <p15:guide id="12" orient="horz" pos="3942">
          <p15:clr>
            <a:srgbClr val="E46962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hape 3">
  <p:cSld name="TITLE_1_1_1_1">
    <p:bg>
      <p:bgPr>
        <a:solidFill>
          <a:srgbClr val="F8F8F9"/>
        </a:solid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7"/>
          <p:cNvSpPr/>
          <p:nvPr/>
        </p:nvSpPr>
        <p:spPr>
          <a:xfrm flipH="1">
            <a:off x="6096000" y="0"/>
            <a:ext cx="10095600" cy="6858000"/>
          </a:xfrm>
          <a:prstGeom prst="homePlate">
            <a:avLst>
              <a:gd name="adj" fmla="val 25006"/>
            </a:avLst>
          </a:prstGeom>
          <a:solidFill>
            <a:srgbClr val="FF9664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31E29"/>
              </a:buClr>
              <a:buSzPts val="700"/>
              <a:buFont typeface="Arial"/>
              <a:buNone/>
            </a:pPr>
            <a:endParaRPr sz="600">
              <a:solidFill>
                <a:srgbClr val="FFFFFF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E46962"/>
          </p15:clr>
        </p15:guide>
        <p15:guide id="2" pos="3840">
          <p15:clr>
            <a:srgbClr val="E46962"/>
          </p15:clr>
        </p15:guide>
        <p15:guide id="3" pos="189">
          <p15:clr>
            <a:srgbClr val="E46962"/>
          </p15:clr>
        </p15:guide>
        <p15:guide id="4" pos="378">
          <p15:clr>
            <a:srgbClr val="E46962"/>
          </p15:clr>
        </p15:guide>
        <p15:guide id="5" pos="2109">
          <p15:clr>
            <a:srgbClr val="E46962"/>
          </p15:clr>
        </p15:guide>
        <p15:guide id="6" pos="7491">
          <p15:clr>
            <a:srgbClr val="E46962"/>
          </p15:clr>
        </p15:guide>
        <p15:guide id="7" pos="7302">
          <p15:clr>
            <a:srgbClr val="E46962"/>
          </p15:clr>
        </p15:guide>
        <p15:guide id="8" pos="5571">
          <p15:clr>
            <a:srgbClr val="E46962"/>
          </p15:clr>
        </p15:guide>
        <p15:guide id="9" orient="horz" pos="189">
          <p15:clr>
            <a:srgbClr val="E46962"/>
          </p15:clr>
        </p15:guide>
        <p15:guide id="10" orient="horz" pos="378">
          <p15:clr>
            <a:srgbClr val="E46962"/>
          </p15:clr>
        </p15:guide>
        <p15:guide id="11" orient="horz" pos="4131">
          <p15:clr>
            <a:srgbClr val="E46962"/>
          </p15:clr>
        </p15:guide>
        <p15:guide id="12" orient="horz" pos="3942">
          <p15:clr>
            <a:srgbClr val="E46962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hape 4">
  <p:cSld name="TITLE_1_1_1_1_1">
    <p:bg>
      <p:bgPr>
        <a:solidFill>
          <a:srgbClr val="F8F8F9"/>
        </a:solidFill>
        <a:effectLst/>
      </p:bgPr>
    </p:bg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58"/>
          <p:cNvSpPr/>
          <p:nvPr/>
        </p:nvSpPr>
        <p:spPr>
          <a:xfrm>
            <a:off x="6096000" y="0"/>
            <a:ext cx="6096000" cy="6858000"/>
          </a:xfrm>
          <a:prstGeom prst="snip2DiagRect">
            <a:avLst>
              <a:gd name="adj1" fmla="val 0"/>
              <a:gd name="adj2" fmla="val 9625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60950" tIns="0" rIns="6095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31E29"/>
              </a:buClr>
              <a:buSzPts val="700"/>
              <a:buFont typeface="Arial"/>
              <a:buNone/>
            </a:pPr>
            <a:endParaRPr sz="1000">
              <a:solidFill>
                <a:srgbClr val="24125E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E46962"/>
          </p15:clr>
        </p15:guide>
        <p15:guide id="2" pos="3840">
          <p15:clr>
            <a:srgbClr val="E46962"/>
          </p15:clr>
        </p15:guide>
        <p15:guide id="3" pos="189">
          <p15:clr>
            <a:srgbClr val="E46962"/>
          </p15:clr>
        </p15:guide>
        <p15:guide id="4" pos="378">
          <p15:clr>
            <a:srgbClr val="E46962"/>
          </p15:clr>
        </p15:guide>
        <p15:guide id="5" pos="2109">
          <p15:clr>
            <a:srgbClr val="E46962"/>
          </p15:clr>
        </p15:guide>
        <p15:guide id="6" pos="7491">
          <p15:clr>
            <a:srgbClr val="E46962"/>
          </p15:clr>
        </p15:guide>
        <p15:guide id="7" pos="7302">
          <p15:clr>
            <a:srgbClr val="E46962"/>
          </p15:clr>
        </p15:guide>
        <p15:guide id="8" pos="5571">
          <p15:clr>
            <a:srgbClr val="E46962"/>
          </p15:clr>
        </p15:guide>
        <p15:guide id="9" orient="horz" pos="189">
          <p15:clr>
            <a:srgbClr val="E46962"/>
          </p15:clr>
        </p15:guide>
        <p15:guide id="10" orient="horz" pos="378">
          <p15:clr>
            <a:srgbClr val="E46962"/>
          </p15:clr>
        </p15:guide>
        <p15:guide id="11" orient="horz" pos="4131">
          <p15:clr>
            <a:srgbClr val="E46962"/>
          </p15:clr>
        </p15:guide>
        <p15:guide id="12" orient="horz" pos="3942">
          <p15:clr>
            <a:srgbClr val="E46962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els 1">
  <p:cSld name="CUSTOM_1">
    <p:bg>
      <p:bgPr>
        <a:solidFill>
          <a:srgbClr val="F8F8F9"/>
        </a:solidFill>
        <a:effectLst/>
      </p:bgPr>
    </p:bg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9"/>
          <p:cNvSpPr/>
          <p:nvPr/>
        </p:nvSpPr>
        <p:spPr>
          <a:xfrm>
            <a:off x="8844000" y="3429000"/>
            <a:ext cx="2748000" cy="2829000"/>
          </a:xfrm>
          <a:prstGeom prst="rect">
            <a:avLst/>
          </a:prstGeom>
          <a:solidFill>
            <a:srgbClr val="005750"/>
          </a:solidFill>
          <a:ln>
            <a:noFill/>
          </a:ln>
        </p:spPr>
        <p:txBody>
          <a:bodyPr spcFirstLastPara="1" wrap="square" lIns="60950" tIns="0" rIns="6095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478" name="Google Shape;478;p59"/>
          <p:cNvGrpSpPr/>
          <p:nvPr/>
        </p:nvGrpSpPr>
        <p:grpSpPr>
          <a:xfrm>
            <a:off x="6096030" y="3429171"/>
            <a:ext cx="2928146" cy="2829141"/>
            <a:chOff x="900000" y="5143500"/>
            <a:chExt cx="4392000" cy="4243500"/>
          </a:xfrm>
        </p:grpSpPr>
        <p:sp>
          <p:nvSpPr>
            <p:cNvPr id="479" name="Google Shape;479;p59"/>
            <p:cNvSpPr/>
            <p:nvPr/>
          </p:nvSpPr>
          <p:spPr>
            <a:xfrm rot="5400000">
              <a:off x="4878000" y="7121250"/>
              <a:ext cx="540000" cy="288000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480" name="Google Shape;480;p59"/>
            <p:cNvSpPr/>
            <p:nvPr/>
          </p:nvSpPr>
          <p:spPr>
            <a:xfrm>
              <a:off x="900000" y="5143500"/>
              <a:ext cx="4122000" cy="424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0950" tIns="0" rIns="60950" bIns="0" anchor="ctr" anchorCtr="0">
              <a:no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481" name="Google Shape;481;p59"/>
          <p:cNvGrpSpPr/>
          <p:nvPr/>
        </p:nvGrpSpPr>
        <p:grpSpPr>
          <a:xfrm>
            <a:off x="3348030" y="3429171"/>
            <a:ext cx="2928146" cy="2829141"/>
            <a:chOff x="900000" y="5143500"/>
            <a:chExt cx="4392000" cy="4243500"/>
          </a:xfrm>
        </p:grpSpPr>
        <p:sp>
          <p:nvSpPr>
            <p:cNvPr id="482" name="Google Shape;482;p59"/>
            <p:cNvSpPr/>
            <p:nvPr/>
          </p:nvSpPr>
          <p:spPr>
            <a:xfrm rot="5400000">
              <a:off x="4878000" y="7121250"/>
              <a:ext cx="540000" cy="28800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483" name="Google Shape;483;p59"/>
            <p:cNvSpPr/>
            <p:nvPr/>
          </p:nvSpPr>
          <p:spPr>
            <a:xfrm>
              <a:off x="900000" y="5143500"/>
              <a:ext cx="4122000" cy="42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0950" tIns="0" rIns="60950" bIns="0" anchor="ctr" anchorCtr="0">
              <a:no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484" name="Google Shape;484;p59"/>
          <p:cNvGrpSpPr/>
          <p:nvPr/>
        </p:nvGrpSpPr>
        <p:grpSpPr>
          <a:xfrm>
            <a:off x="600030" y="3429171"/>
            <a:ext cx="2928146" cy="2829141"/>
            <a:chOff x="900000" y="5143500"/>
            <a:chExt cx="4392000" cy="4243500"/>
          </a:xfrm>
        </p:grpSpPr>
        <p:sp>
          <p:nvSpPr>
            <p:cNvPr id="485" name="Google Shape;485;p59"/>
            <p:cNvSpPr/>
            <p:nvPr/>
          </p:nvSpPr>
          <p:spPr>
            <a:xfrm rot="5400000">
              <a:off x="4878000" y="7121250"/>
              <a:ext cx="540000" cy="288000"/>
            </a:xfrm>
            <a:prstGeom prst="triangle">
              <a:avLst>
                <a:gd name="adj" fmla="val 50000"/>
              </a:avLst>
            </a:prstGeom>
            <a:solidFill>
              <a:srgbClr val="005A8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486" name="Google Shape;486;p59"/>
            <p:cNvSpPr/>
            <p:nvPr/>
          </p:nvSpPr>
          <p:spPr>
            <a:xfrm>
              <a:off x="900000" y="5143500"/>
              <a:ext cx="4122000" cy="4243500"/>
            </a:xfrm>
            <a:prstGeom prst="rect">
              <a:avLst/>
            </a:prstGeom>
            <a:solidFill>
              <a:srgbClr val="005A8F"/>
            </a:solidFill>
            <a:ln>
              <a:noFill/>
            </a:ln>
          </p:spPr>
          <p:txBody>
            <a:bodyPr spcFirstLastPara="1" wrap="square" lIns="60950" tIns="0" rIns="60950" bIns="0" anchor="ctr" anchorCtr="0">
              <a:no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els 2">
  <p:cSld name="CUSTOM_2">
    <p:bg>
      <p:bgPr>
        <a:solidFill>
          <a:srgbClr val="F8F8F9"/>
        </a:solid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0"/>
          <p:cNvSpPr/>
          <p:nvPr/>
        </p:nvSpPr>
        <p:spPr>
          <a:xfrm>
            <a:off x="8844000" y="3429000"/>
            <a:ext cx="2748000" cy="2829000"/>
          </a:xfrm>
          <a:prstGeom prst="rect">
            <a:avLst/>
          </a:prstGeom>
          <a:solidFill>
            <a:srgbClr val="A1DED2"/>
          </a:solidFill>
          <a:ln>
            <a:noFill/>
          </a:ln>
        </p:spPr>
        <p:txBody>
          <a:bodyPr spcFirstLastPara="1" wrap="square" lIns="60950" tIns="0" rIns="6095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489" name="Google Shape;489;p60"/>
          <p:cNvGrpSpPr/>
          <p:nvPr/>
        </p:nvGrpSpPr>
        <p:grpSpPr>
          <a:xfrm>
            <a:off x="6096030" y="3429171"/>
            <a:ext cx="2928146" cy="2829141"/>
            <a:chOff x="900000" y="5143500"/>
            <a:chExt cx="4392000" cy="4243500"/>
          </a:xfrm>
        </p:grpSpPr>
        <p:sp>
          <p:nvSpPr>
            <p:cNvPr id="490" name="Google Shape;490;p60"/>
            <p:cNvSpPr/>
            <p:nvPr/>
          </p:nvSpPr>
          <p:spPr>
            <a:xfrm rot="5400000">
              <a:off x="4878000" y="7121250"/>
              <a:ext cx="540000" cy="288000"/>
            </a:xfrm>
            <a:prstGeom prst="triangle">
              <a:avLst>
                <a:gd name="adj" fmla="val 50000"/>
              </a:avLst>
            </a:prstGeom>
            <a:solidFill>
              <a:srgbClr val="C6BB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491" name="Google Shape;491;p60"/>
            <p:cNvSpPr/>
            <p:nvPr/>
          </p:nvSpPr>
          <p:spPr>
            <a:xfrm>
              <a:off x="900000" y="5143500"/>
              <a:ext cx="4122000" cy="4243500"/>
            </a:xfrm>
            <a:prstGeom prst="rect">
              <a:avLst/>
            </a:prstGeom>
            <a:solidFill>
              <a:srgbClr val="C6BBFF"/>
            </a:solidFill>
            <a:ln>
              <a:noFill/>
            </a:ln>
          </p:spPr>
          <p:txBody>
            <a:bodyPr spcFirstLastPara="1" wrap="square" lIns="60950" tIns="0" rIns="60950" bIns="0" anchor="ctr" anchorCtr="0">
              <a:no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492" name="Google Shape;492;p60"/>
          <p:cNvGrpSpPr/>
          <p:nvPr/>
        </p:nvGrpSpPr>
        <p:grpSpPr>
          <a:xfrm>
            <a:off x="3348030" y="3429171"/>
            <a:ext cx="2928146" cy="2829141"/>
            <a:chOff x="900000" y="5143500"/>
            <a:chExt cx="4392000" cy="4243500"/>
          </a:xfrm>
        </p:grpSpPr>
        <p:sp>
          <p:nvSpPr>
            <p:cNvPr id="493" name="Google Shape;493;p60"/>
            <p:cNvSpPr/>
            <p:nvPr/>
          </p:nvSpPr>
          <p:spPr>
            <a:xfrm rot="5400000">
              <a:off x="4878000" y="7121250"/>
              <a:ext cx="540000" cy="288000"/>
            </a:xfrm>
            <a:prstGeom prst="triangle">
              <a:avLst>
                <a:gd name="adj" fmla="val 50000"/>
              </a:avLst>
            </a:prstGeom>
            <a:solidFill>
              <a:srgbClr val="FF966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494" name="Google Shape;494;p60"/>
            <p:cNvSpPr/>
            <p:nvPr/>
          </p:nvSpPr>
          <p:spPr>
            <a:xfrm>
              <a:off x="900000" y="5143500"/>
              <a:ext cx="4122000" cy="4243500"/>
            </a:xfrm>
            <a:prstGeom prst="rect">
              <a:avLst/>
            </a:prstGeom>
            <a:solidFill>
              <a:srgbClr val="FF9664"/>
            </a:solidFill>
            <a:ln>
              <a:noFill/>
            </a:ln>
          </p:spPr>
          <p:txBody>
            <a:bodyPr spcFirstLastPara="1" wrap="square" lIns="60950" tIns="0" rIns="60950" bIns="0" anchor="ctr" anchorCtr="0">
              <a:no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495" name="Google Shape;495;p60"/>
          <p:cNvGrpSpPr/>
          <p:nvPr/>
        </p:nvGrpSpPr>
        <p:grpSpPr>
          <a:xfrm>
            <a:off x="600030" y="3429171"/>
            <a:ext cx="2928146" cy="2829141"/>
            <a:chOff x="900000" y="5143500"/>
            <a:chExt cx="4392000" cy="4243500"/>
          </a:xfrm>
        </p:grpSpPr>
        <p:sp>
          <p:nvSpPr>
            <p:cNvPr id="496" name="Google Shape;496;p60"/>
            <p:cNvSpPr/>
            <p:nvPr/>
          </p:nvSpPr>
          <p:spPr>
            <a:xfrm rot="5400000">
              <a:off x="4878000" y="7121250"/>
              <a:ext cx="540000" cy="288000"/>
            </a:xfrm>
            <a:prstGeom prst="triangle">
              <a:avLst>
                <a:gd name="adj" fmla="val 50000"/>
              </a:avLst>
            </a:prstGeom>
            <a:solidFill>
              <a:srgbClr val="9ADBE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497" name="Google Shape;497;p60"/>
            <p:cNvSpPr/>
            <p:nvPr/>
          </p:nvSpPr>
          <p:spPr>
            <a:xfrm>
              <a:off x="900000" y="5143500"/>
              <a:ext cx="4122000" cy="4243500"/>
            </a:xfrm>
            <a:prstGeom prst="rect">
              <a:avLst/>
            </a:prstGeom>
            <a:solidFill>
              <a:srgbClr val="9ADBE8"/>
            </a:solidFill>
            <a:ln>
              <a:noFill/>
            </a:ln>
          </p:spPr>
          <p:txBody>
            <a:bodyPr spcFirstLastPara="1" wrap="square" lIns="60950" tIns="0" rIns="60950" bIns="0" anchor="ctr" anchorCtr="0">
              <a:no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TITLE_1">
    <p:bg>
      <p:bgPr>
        <a:solidFill>
          <a:srgbClr val="F3F3F3"/>
        </a:solidFill>
        <a:effectLst/>
      </p:bgPr>
    </p:bg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E46962"/>
          </p15:clr>
        </p15:guide>
        <p15:guide id="2" pos="3840">
          <p15:clr>
            <a:srgbClr val="E46962"/>
          </p15:clr>
        </p15:guide>
        <p15:guide id="3" pos="189">
          <p15:clr>
            <a:srgbClr val="E46962"/>
          </p15:clr>
        </p15:guide>
        <p15:guide id="4" pos="378">
          <p15:clr>
            <a:srgbClr val="E46962"/>
          </p15:clr>
        </p15:guide>
        <p15:guide id="5" pos="2109">
          <p15:clr>
            <a:srgbClr val="E46962"/>
          </p15:clr>
        </p15:guide>
        <p15:guide id="6" pos="7491">
          <p15:clr>
            <a:srgbClr val="E46962"/>
          </p15:clr>
        </p15:guide>
        <p15:guide id="7" pos="7302">
          <p15:clr>
            <a:srgbClr val="E46962"/>
          </p15:clr>
        </p15:guide>
        <p15:guide id="8" pos="5571">
          <p15:clr>
            <a:srgbClr val="E46962"/>
          </p15:clr>
        </p15:guide>
        <p15:guide id="9" orient="horz" pos="189">
          <p15:clr>
            <a:srgbClr val="E46962"/>
          </p15:clr>
        </p15:guide>
        <p15:guide id="10" orient="horz" pos="378">
          <p15:clr>
            <a:srgbClr val="E46962"/>
          </p15:clr>
        </p15:guide>
        <p15:guide id="11" orient="horz" pos="4131">
          <p15:clr>
            <a:srgbClr val="E46962"/>
          </p15:clr>
        </p15:guide>
        <p15:guide id="12" orient="horz" pos="3942">
          <p15:clr>
            <a:srgbClr val="E46962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ssion Beginning">
  <p:cSld name="TITLE_1_3">
    <p:bg>
      <p:bgPr>
        <a:solidFill>
          <a:srgbClr val="F3F3F3"/>
        </a:solidFill>
        <a:effectLst/>
      </p:bgPr>
    </p:bg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63"/>
          <p:cNvSpPr txBox="1"/>
          <p:nvPr/>
        </p:nvSpPr>
        <p:spPr>
          <a:xfrm>
            <a:off x="600000" y="5068800"/>
            <a:ext cx="10992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2000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Thank you.</a:t>
            </a:r>
            <a:endParaRPr sz="23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05" name="Google Shape;505;p63"/>
          <p:cNvSpPr txBox="1"/>
          <p:nvPr/>
        </p:nvSpPr>
        <p:spPr>
          <a:xfrm>
            <a:off x="600000" y="2160000"/>
            <a:ext cx="109920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THIS SESSION WILL BEGIN SHORTLY. PLEASE TURN YOUR CAMERAS AND MICROPHONES OFF.</a:t>
            </a:r>
            <a:endParaRPr sz="5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06" name="Google Shape;506;p6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0000" y="600000"/>
            <a:ext cx="3164869" cy="9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E46962"/>
          </p15:clr>
        </p15:guide>
        <p15:guide id="2" pos="3840">
          <p15:clr>
            <a:srgbClr val="E46962"/>
          </p15:clr>
        </p15:guide>
        <p15:guide id="3" pos="189">
          <p15:clr>
            <a:srgbClr val="E46962"/>
          </p15:clr>
        </p15:guide>
        <p15:guide id="4" pos="378">
          <p15:clr>
            <a:srgbClr val="E46962"/>
          </p15:clr>
        </p15:guide>
        <p15:guide id="5" pos="2109">
          <p15:clr>
            <a:srgbClr val="E46962"/>
          </p15:clr>
        </p15:guide>
        <p15:guide id="6" pos="7491">
          <p15:clr>
            <a:srgbClr val="E46962"/>
          </p15:clr>
        </p15:guide>
        <p15:guide id="7" pos="7302">
          <p15:clr>
            <a:srgbClr val="E46962"/>
          </p15:clr>
        </p15:guide>
        <p15:guide id="8" pos="5571">
          <p15:clr>
            <a:srgbClr val="E46962"/>
          </p15:clr>
        </p15:guide>
        <p15:guide id="9" orient="horz" pos="189">
          <p15:clr>
            <a:srgbClr val="E46962"/>
          </p15:clr>
        </p15:guide>
        <p15:guide id="10" orient="horz" pos="378">
          <p15:clr>
            <a:srgbClr val="E46962"/>
          </p15:clr>
        </p15:guide>
        <p15:guide id="11" orient="horz" pos="4131">
          <p15:clr>
            <a:srgbClr val="E46962"/>
          </p15:clr>
        </p15:guide>
        <p15:guide id="12" orient="horz" pos="3942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s 1">
  <p:cSld name="TITLE_1_2">
    <p:bg>
      <p:bgPr>
        <a:solidFill>
          <a:srgbClr val="F3F3F3"/>
        </a:solidFill>
        <a:effectLst/>
      </p:bgPr>
    </p:bg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64"/>
          <p:cNvSpPr/>
          <p:nvPr/>
        </p:nvSpPr>
        <p:spPr>
          <a:xfrm>
            <a:off x="600000" y="600000"/>
            <a:ext cx="2656800" cy="1804800"/>
          </a:xfrm>
          <a:prstGeom prst="homePlate">
            <a:avLst>
              <a:gd name="adj" fmla="val 25006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60950" tIns="0" rIns="6095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31E29"/>
              </a:buClr>
              <a:buSzPts val="700"/>
              <a:buFont typeface="Arial"/>
              <a:buNone/>
            </a:pPr>
            <a:r>
              <a:rPr lang="en-GB"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UNIVERSITY</a:t>
            </a:r>
            <a:br>
              <a:rPr lang="en-GB"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 THE YEAR</a:t>
            </a:r>
            <a:endParaRPr sz="23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WhatUni Student Choice Awards 2024</a:t>
            </a:r>
            <a:endParaRPr sz="600">
              <a:solidFill>
                <a:srgbClr val="FFFFFF"/>
              </a:solidFill>
            </a:endParaRPr>
          </a:p>
        </p:txBody>
      </p:sp>
      <p:sp>
        <p:nvSpPr>
          <p:cNvPr id="509" name="Google Shape;509;p64"/>
          <p:cNvSpPr/>
          <p:nvPr/>
        </p:nvSpPr>
        <p:spPr>
          <a:xfrm>
            <a:off x="600000" y="600100"/>
            <a:ext cx="2656800" cy="1804800"/>
          </a:xfrm>
          <a:prstGeom prst="homePlate">
            <a:avLst>
              <a:gd name="adj" fmla="val 25006"/>
            </a:avLst>
          </a:prstGeom>
          <a:solidFill>
            <a:srgbClr val="FF9664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31E29"/>
              </a:buClr>
              <a:buSzPts val="700"/>
              <a:buFont typeface="Arial"/>
              <a:buNone/>
            </a:pPr>
            <a:r>
              <a:rPr lang="en-GB" sz="2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NUMBER 1</a:t>
            </a:r>
            <a:br>
              <a:rPr lang="en-GB" sz="2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2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STUDENTS’ UNION</a:t>
            </a:r>
            <a:endParaRPr sz="23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WhatUni Student Choice Awards</a:t>
            </a:r>
            <a:br>
              <a:rPr lang="en-GB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2017-2024</a:t>
            </a:r>
            <a:endParaRPr sz="600">
              <a:solidFill>
                <a:schemeClr val="lt1"/>
              </a:solidFill>
            </a:endParaRPr>
          </a:p>
        </p:txBody>
      </p:sp>
      <p:grpSp>
        <p:nvGrpSpPr>
          <p:cNvPr id="510" name="Google Shape;510;p64"/>
          <p:cNvGrpSpPr/>
          <p:nvPr/>
        </p:nvGrpSpPr>
        <p:grpSpPr>
          <a:xfrm>
            <a:off x="6158586" y="4453319"/>
            <a:ext cx="2656879" cy="1804852"/>
            <a:chOff x="5112000" y="3819601"/>
            <a:chExt cx="3914082" cy="2649518"/>
          </a:xfrm>
        </p:grpSpPr>
        <p:sp>
          <p:nvSpPr>
            <p:cNvPr id="511" name="Google Shape;511;p64"/>
            <p:cNvSpPr/>
            <p:nvPr/>
          </p:nvSpPr>
          <p:spPr>
            <a:xfrm>
              <a:off x="5112000" y="3819601"/>
              <a:ext cx="3914082" cy="1332018"/>
            </a:xfrm>
            <a:prstGeom prst="flowChartTerminator">
              <a:avLst/>
            </a:prstGeom>
            <a:solidFill>
              <a:srgbClr val="005750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512" name="Google Shape;512;p64"/>
            <p:cNvSpPr/>
            <p:nvPr/>
          </p:nvSpPr>
          <p:spPr>
            <a:xfrm>
              <a:off x="5112000" y="5137101"/>
              <a:ext cx="3914082" cy="1332018"/>
            </a:xfrm>
            <a:prstGeom prst="flowChartTerminator">
              <a:avLst/>
            </a:prstGeom>
            <a:solidFill>
              <a:srgbClr val="005750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</p:grpSp>
      <p:sp>
        <p:nvSpPr>
          <p:cNvPr id="513" name="Google Shape;513;p64"/>
          <p:cNvSpPr txBox="1"/>
          <p:nvPr/>
        </p:nvSpPr>
        <p:spPr>
          <a:xfrm>
            <a:off x="6288000" y="4572000"/>
            <a:ext cx="2407200" cy="15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000" tIns="0" rIns="6000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GREENEST</a:t>
            </a:r>
            <a:br>
              <a:rPr lang="en-GB"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CITY IN</a:t>
            </a:r>
            <a:br>
              <a:rPr lang="en-GB"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UK</a:t>
            </a:r>
            <a:endParaRPr sz="23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NatWest’s Green Cities Report</a:t>
            </a:r>
            <a:br>
              <a:rPr lang="en-GB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2021</a:t>
            </a:r>
            <a:endParaRPr sz="10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514" name="Google Shape;514;p64"/>
          <p:cNvGrpSpPr/>
          <p:nvPr/>
        </p:nvGrpSpPr>
        <p:grpSpPr>
          <a:xfrm>
            <a:off x="8935508" y="4453233"/>
            <a:ext cx="2656933" cy="1805057"/>
            <a:chOff x="9234000" y="990075"/>
            <a:chExt cx="3985200" cy="2707450"/>
          </a:xfrm>
        </p:grpSpPr>
        <p:sp>
          <p:nvSpPr>
            <p:cNvPr id="515" name="Google Shape;515;p64"/>
            <p:cNvSpPr/>
            <p:nvPr/>
          </p:nvSpPr>
          <p:spPr>
            <a:xfrm rot="10800000">
              <a:off x="10935000" y="3409525"/>
              <a:ext cx="540000" cy="288000"/>
            </a:xfrm>
            <a:prstGeom prst="triangle">
              <a:avLst>
                <a:gd name="adj" fmla="val 50000"/>
              </a:avLst>
            </a:prstGeom>
            <a:solidFill>
              <a:srgbClr val="005A8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516" name="Google Shape;516;p64"/>
            <p:cNvSpPr/>
            <p:nvPr/>
          </p:nvSpPr>
          <p:spPr>
            <a:xfrm>
              <a:off x="9234000" y="990075"/>
              <a:ext cx="3985200" cy="2437500"/>
            </a:xfrm>
            <a:prstGeom prst="rect">
              <a:avLst/>
            </a:prstGeom>
            <a:solidFill>
              <a:srgbClr val="005A8F"/>
            </a:solidFill>
            <a:ln>
              <a:noFill/>
            </a:ln>
          </p:spPr>
          <p:txBody>
            <a:bodyPr spcFirstLastPara="1" wrap="square" lIns="60950" tIns="0" rIns="60950" bIns="0" anchor="ctr" anchorCtr="0">
              <a:no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1E29"/>
                </a:buClr>
                <a:buSzPts val="700"/>
                <a:buFont typeface="Arial"/>
                <a:buNone/>
              </a:pPr>
              <a:r>
                <a:rPr lang="en-GB" sz="2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AFFORDABLE</a:t>
              </a:r>
              <a:br>
                <a:rPr lang="en-GB" sz="2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lang="en-GB" sz="2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CITY</a:t>
              </a:r>
              <a:endParaRPr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131E29"/>
                </a:buClr>
                <a:buSzPts val="700"/>
                <a:buFont typeface="Arial"/>
                <a:buNone/>
              </a:pPr>
              <a:r>
                <a:rPr lang="en-GB" sz="10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6th in the RBS Student Living</a:t>
              </a:r>
              <a:br>
                <a:rPr lang="en-GB" sz="10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lang="en-GB" sz="10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Index 2024</a:t>
              </a:r>
              <a:endParaRPr sz="600">
                <a:solidFill>
                  <a:srgbClr val="FFFFFF"/>
                </a:solidFill>
              </a:endParaRPr>
            </a:p>
          </p:txBody>
        </p:sp>
      </p:grpSp>
      <p:sp>
        <p:nvSpPr>
          <p:cNvPr id="517" name="Google Shape;517;p64"/>
          <p:cNvSpPr/>
          <p:nvPr/>
        </p:nvSpPr>
        <p:spPr>
          <a:xfrm>
            <a:off x="8935217" y="600000"/>
            <a:ext cx="480000" cy="240000"/>
          </a:xfrm>
          <a:prstGeom prst="rect">
            <a:avLst/>
          </a:prstGeom>
          <a:solidFill>
            <a:srgbClr val="DAA8E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518" name="Google Shape;518;p64"/>
          <p:cNvSpPr/>
          <p:nvPr/>
        </p:nvSpPr>
        <p:spPr>
          <a:xfrm>
            <a:off x="8935217" y="600000"/>
            <a:ext cx="240000" cy="1805100"/>
          </a:xfrm>
          <a:prstGeom prst="rect">
            <a:avLst/>
          </a:prstGeom>
          <a:solidFill>
            <a:srgbClr val="DAA8E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519" name="Google Shape;519;p64"/>
          <p:cNvSpPr/>
          <p:nvPr/>
        </p:nvSpPr>
        <p:spPr>
          <a:xfrm>
            <a:off x="8935217" y="2164800"/>
            <a:ext cx="480000" cy="240000"/>
          </a:xfrm>
          <a:prstGeom prst="rect">
            <a:avLst/>
          </a:prstGeom>
          <a:solidFill>
            <a:srgbClr val="DAA8E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520" name="Google Shape;520;p64"/>
          <p:cNvSpPr txBox="1"/>
          <p:nvPr/>
        </p:nvSpPr>
        <p:spPr>
          <a:xfrm>
            <a:off x="9175217" y="840000"/>
            <a:ext cx="21768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000" tIns="0" rIns="6000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TOP 20 UNIVERSITY</a:t>
            </a:r>
            <a:endParaRPr sz="23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Guardian University</a:t>
            </a:r>
            <a:br>
              <a:rPr lang="en-GB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Guide 2025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21" name="Google Shape;521;p64"/>
          <p:cNvSpPr/>
          <p:nvPr/>
        </p:nvSpPr>
        <p:spPr>
          <a:xfrm flipH="1">
            <a:off x="11112000" y="600000"/>
            <a:ext cx="480000" cy="240000"/>
          </a:xfrm>
          <a:prstGeom prst="rect">
            <a:avLst/>
          </a:prstGeom>
          <a:solidFill>
            <a:srgbClr val="DAA8E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522" name="Google Shape;522;p64"/>
          <p:cNvSpPr/>
          <p:nvPr/>
        </p:nvSpPr>
        <p:spPr>
          <a:xfrm flipH="1">
            <a:off x="11352000" y="600000"/>
            <a:ext cx="240000" cy="1805100"/>
          </a:xfrm>
          <a:prstGeom prst="rect">
            <a:avLst/>
          </a:prstGeom>
          <a:solidFill>
            <a:srgbClr val="DAA8E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523" name="Google Shape;523;p64"/>
          <p:cNvSpPr/>
          <p:nvPr/>
        </p:nvSpPr>
        <p:spPr>
          <a:xfrm flipH="1">
            <a:off x="11112000" y="2164800"/>
            <a:ext cx="480000" cy="240000"/>
          </a:xfrm>
          <a:prstGeom prst="rect">
            <a:avLst/>
          </a:prstGeom>
          <a:solidFill>
            <a:srgbClr val="DAA8E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524" name="Google Shape;524;p64"/>
          <p:cNvSpPr/>
          <p:nvPr/>
        </p:nvSpPr>
        <p:spPr>
          <a:xfrm>
            <a:off x="3376800" y="600000"/>
            <a:ext cx="2661900" cy="1804800"/>
          </a:xfrm>
          <a:prstGeom prst="roundRect">
            <a:avLst>
              <a:gd name="adj" fmla="val 50000"/>
            </a:avLst>
          </a:prstGeom>
          <a:solidFill>
            <a:srgbClr val="981F92"/>
          </a:solidFill>
          <a:ln>
            <a:noFill/>
          </a:ln>
        </p:spPr>
        <p:txBody>
          <a:bodyPr spcFirstLastPara="1" wrap="square" lIns="60000" tIns="0" rIns="6000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Arial"/>
              <a:buNone/>
            </a:pPr>
            <a:r>
              <a:rPr lang="en-GB"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NUMBER 1 UNIVERSITY IN THE RUSSELL GROUP </a:t>
            </a:r>
            <a:endParaRPr sz="23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National Student Survey 2024</a:t>
            </a:r>
            <a:endParaRPr sz="600"/>
          </a:p>
        </p:txBody>
      </p:sp>
      <p:sp>
        <p:nvSpPr>
          <p:cNvPr id="525" name="Google Shape;525;p64"/>
          <p:cNvSpPr/>
          <p:nvPr/>
        </p:nvSpPr>
        <p:spPr>
          <a:xfrm>
            <a:off x="6158583" y="2526600"/>
            <a:ext cx="2656800" cy="1805100"/>
          </a:xfrm>
          <a:prstGeom prst="snip2DiagRect">
            <a:avLst>
              <a:gd name="adj1" fmla="val 0"/>
              <a:gd name="adj2" fmla="val 13286"/>
            </a:avLst>
          </a:prstGeom>
          <a:solidFill>
            <a:srgbClr val="A1DED2"/>
          </a:solidFill>
          <a:ln>
            <a:noFill/>
          </a:ln>
        </p:spPr>
        <p:txBody>
          <a:bodyPr spcFirstLastPara="1" wrap="square" lIns="60950" tIns="0" rIns="6095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Arial"/>
              <a:buNone/>
            </a:pPr>
            <a:r>
              <a:rPr lang="en-GB" sz="2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TOP 5 FOR JOB PROSPECTS</a:t>
            </a:r>
            <a:endParaRPr sz="23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Student Crowd University Job Prospects League Table 2024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01">
          <p15:clr>
            <a:srgbClr val="E46962"/>
          </p15:clr>
        </p15:guide>
        <p15:guide id="2" pos="189">
          <p15:clr>
            <a:srgbClr val="E46962"/>
          </p15:clr>
        </p15:guide>
        <p15:guide id="3" pos="378">
          <p15:clr>
            <a:srgbClr val="E46962"/>
          </p15:clr>
        </p15:guide>
        <p15:guide id="4" pos="2127">
          <p15:clr>
            <a:srgbClr val="E46962"/>
          </p15:clr>
        </p15:guide>
        <p15:guide id="5" pos="7491">
          <p15:clr>
            <a:srgbClr val="E46962"/>
          </p15:clr>
        </p15:guide>
        <p15:guide id="6" pos="7302">
          <p15:clr>
            <a:srgbClr val="E46962"/>
          </p15:clr>
        </p15:guide>
        <p15:guide id="7" pos="5553">
          <p15:clr>
            <a:srgbClr val="E46962"/>
          </p15:clr>
        </p15:guide>
        <p15:guide id="8" orient="horz" pos="189">
          <p15:clr>
            <a:srgbClr val="E46962"/>
          </p15:clr>
        </p15:guide>
        <p15:guide id="9" orient="horz" pos="378">
          <p15:clr>
            <a:srgbClr val="E46962"/>
          </p15:clr>
        </p15:guide>
        <p15:guide id="10" orient="horz" pos="4131">
          <p15:clr>
            <a:srgbClr val="E46962"/>
          </p15:clr>
        </p15:guide>
        <p15:guide id="11" orient="horz" pos="3942">
          <p15:clr>
            <a:srgbClr val="E46962"/>
          </p15:clr>
        </p15:guide>
        <p15:guide id="12" pos="5628">
          <p15:clr>
            <a:srgbClr val="E46962"/>
          </p15:clr>
        </p15:guide>
        <p15:guide id="13" pos="3879">
          <p15:clr>
            <a:srgbClr val="E46962"/>
          </p15:clr>
        </p15:guide>
        <p15:guide id="14" pos="2052">
          <p15:clr>
            <a:srgbClr val="E46962"/>
          </p15:clr>
        </p15:guide>
        <p15:guide id="15" orient="horz" pos="1515">
          <p15:clr>
            <a:srgbClr val="E46962"/>
          </p15:clr>
        </p15:guide>
        <p15:guide id="16" orient="horz" pos="1592">
          <p15:clr>
            <a:srgbClr val="E46962"/>
          </p15:clr>
        </p15:guide>
        <p15:guide id="17" orient="horz" pos="2728">
          <p15:clr>
            <a:srgbClr val="E46962"/>
          </p15:clr>
        </p15:guide>
        <p15:guide id="18" orient="horz" pos="2805">
          <p15:clr>
            <a:srgbClr val="E46962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s 2">
  <p:cSld name="TITLE_1_2_1">
    <p:bg>
      <p:bgPr>
        <a:solidFill>
          <a:srgbClr val="F3F3F3"/>
        </a:solid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01">
          <p15:clr>
            <a:srgbClr val="E46962"/>
          </p15:clr>
        </p15:guide>
        <p15:guide id="2" pos="189">
          <p15:clr>
            <a:srgbClr val="E46962"/>
          </p15:clr>
        </p15:guide>
        <p15:guide id="3" pos="378">
          <p15:clr>
            <a:srgbClr val="E46962"/>
          </p15:clr>
        </p15:guide>
        <p15:guide id="4" pos="2127">
          <p15:clr>
            <a:srgbClr val="E46962"/>
          </p15:clr>
        </p15:guide>
        <p15:guide id="5" pos="7491">
          <p15:clr>
            <a:srgbClr val="E46962"/>
          </p15:clr>
        </p15:guide>
        <p15:guide id="6" pos="7302">
          <p15:clr>
            <a:srgbClr val="E46962"/>
          </p15:clr>
        </p15:guide>
        <p15:guide id="7" pos="5553">
          <p15:clr>
            <a:srgbClr val="E46962"/>
          </p15:clr>
        </p15:guide>
        <p15:guide id="8" orient="horz" pos="189">
          <p15:clr>
            <a:srgbClr val="E46962"/>
          </p15:clr>
        </p15:guide>
        <p15:guide id="9" orient="horz" pos="378">
          <p15:clr>
            <a:srgbClr val="E46962"/>
          </p15:clr>
        </p15:guide>
        <p15:guide id="10" orient="horz" pos="4131">
          <p15:clr>
            <a:srgbClr val="E46962"/>
          </p15:clr>
        </p15:guide>
        <p15:guide id="11" orient="horz" pos="3942">
          <p15:clr>
            <a:srgbClr val="E46962"/>
          </p15:clr>
        </p15:guide>
        <p15:guide id="12" pos="5628">
          <p15:clr>
            <a:srgbClr val="E46962"/>
          </p15:clr>
        </p15:guide>
        <p15:guide id="13" pos="3879">
          <p15:clr>
            <a:srgbClr val="E46962"/>
          </p15:clr>
        </p15:guide>
        <p15:guide id="14" pos="2052">
          <p15:clr>
            <a:srgbClr val="E46962"/>
          </p15:clr>
        </p15:guide>
        <p15:guide id="15" orient="horz" pos="1515">
          <p15:clr>
            <a:srgbClr val="E46962"/>
          </p15:clr>
        </p15:guide>
        <p15:guide id="16" orient="horz" pos="1592">
          <p15:clr>
            <a:srgbClr val="E46962"/>
          </p15:clr>
        </p15:guide>
        <p15:guide id="17" orient="horz" pos="2728">
          <p15:clr>
            <a:srgbClr val="E46962"/>
          </p15:clr>
        </p15:guide>
        <p15:guide id="18" orient="horz" pos="2805">
          <p15:clr>
            <a:srgbClr val="E46962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OURS - DO NOT DELETE">
  <p:cSld name="CUSTOM">
    <p:bg>
      <p:bgPr>
        <a:solidFill>
          <a:srgbClr val="F8F8F9"/>
        </a:solidFill>
        <a:effectLst/>
      </p:bgPr>
    </p:bg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66"/>
          <p:cNvSpPr/>
          <p:nvPr/>
        </p:nvSpPr>
        <p:spPr>
          <a:xfrm>
            <a:off x="0" y="-600"/>
            <a:ext cx="2438400" cy="1713600"/>
          </a:xfrm>
          <a:prstGeom prst="rect">
            <a:avLst/>
          </a:prstGeom>
          <a:solidFill>
            <a:srgbClr val="24125E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8F8F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Dark Violet</a:t>
            </a:r>
            <a:endParaRPr sz="2000">
              <a:solidFill>
                <a:srgbClr val="F8F8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29" name="Google Shape;529;p66"/>
          <p:cNvSpPr/>
          <p:nvPr/>
        </p:nvSpPr>
        <p:spPr>
          <a:xfrm>
            <a:off x="2438400" y="-600"/>
            <a:ext cx="2438400" cy="1713600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8F8F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Brand Violet</a:t>
            </a:r>
            <a:endParaRPr sz="2000">
              <a:solidFill>
                <a:srgbClr val="F8F8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30" name="Google Shape;530;p66"/>
          <p:cNvSpPr/>
          <p:nvPr/>
        </p:nvSpPr>
        <p:spPr>
          <a:xfrm>
            <a:off x="4876800" y="-600"/>
            <a:ext cx="2438400" cy="1713600"/>
          </a:xfrm>
          <a:prstGeom prst="rect">
            <a:avLst/>
          </a:prstGeom>
          <a:solidFill>
            <a:srgbClr val="7000FF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8F8F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Electric Violet</a:t>
            </a:r>
            <a:endParaRPr sz="2000">
              <a:solidFill>
                <a:srgbClr val="F8F8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31" name="Google Shape;531;p66"/>
          <p:cNvSpPr/>
          <p:nvPr/>
        </p:nvSpPr>
        <p:spPr>
          <a:xfrm>
            <a:off x="7315200" y="-600"/>
            <a:ext cx="2438400" cy="1713600"/>
          </a:xfrm>
          <a:prstGeom prst="rect">
            <a:avLst/>
          </a:prstGeom>
          <a:solidFill>
            <a:srgbClr val="A78CFA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Powder Violet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32" name="Google Shape;532;p66"/>
          <p:cNvSpPr/>
          <p:nvPr/>
        </p:nvSpPr>
        <p:spPr>
          <a:xfrm>
            <a:off x="9753600" y="-600"/>
            <a:ext cx="2438400" cy="1713600"/>
          </a:xfrm>
          <a:prstGeom prst="rect">
            <a:avLst/>
          </a:prstGeom>
          <a:solidFill>
            <a:srgbClr val="C6BBFF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Pale Violet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33" name="Google Shape;533;p66"/>
          <p:cNvSpPr/>
          <p:nvPr/>
        </p:nvSpPr>
        <p:spPr>
          <a:xfrm>
            <a:off x="0" y="1713000"/>
            <a:ext cx="2438400" cy="1713600"/>
          </a:xfrm>
          <a:prstGeom prst="rect">
            <a:avLst/>
          </a:prstGeom>
          <a:solidFill>
            <a:srgbClr val="F8F8F9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Wave White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34" name="Google Shape;534;p66"/>
          <p:cNvSpPr/>
          <p:nvPr/>
        </p:nvSpPr>
        <p:spPr>
          <a:xfrm>
            <a:off x="2438400" y="1713000"/>
            <a:ext cx="2438400" cy="1713600"/>
          </a:xfrm>
          <a:prstGeom prst="rect">
            <a:avLst/>
          </a:prstGeom>
          <a:solidFill>
            <a:srgbClr val="131E29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8F8F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Midnight Black</a:t>
            </a:r>
            <a:endParaRPr sz="2000">
              <a:solidFill>
                <a:srgbClr val="F8F8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35" name="Google Shape;535;p66"/>
          <p:cNvSpPr/>
          <p:nvPr/>
        </p:nvSpPr>
        <p:spPr>
          <a:xfrm>
            <a:off x="4876800" y="1713000"/>
            <a:ext cx="2438400" cy="1713600"/>
          </a:xfrm>
          <a:prstGeom prst="rect">
            <a:avLst/>
          </a:prstGeom>
          <a:solidFill>
            <a:srgbClr val="E7004C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8F8F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Coral</a:t>
            </a:r>
            <a:endParaRPr sz="2000">
              <a:solidFill>
                <a:srgbClr val="F8F8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36" name="Google Shape;536;p66"/>
          <p:cNvSpPr/>
          <p:nvPr/>
        </p:nvSpPr>
        <p:spPr>
          <a:xfrm>
            <a:off x="7315200" y="1713000"/>
            <a:ext cx="2438400" cy="1713600"/>
          </a:xfrm>
          <a:prstGeom prst="rect">
            <a:avLst/>
          </a:prstGeom>
          <a:solidFill>
            <a:srgbClr val="981F9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8F8F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Purple</a:t>
            </a:r>
            <a:endParaRPr sz="2000">
              <a:solidFill>
                <a:srgbClr val="F8F8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37" name="Google Shape;537;p66"/>
          <p:cNvSpPr/>
          <p:nvPr/>
        </p:nvSpPr>
        <p:spPr>
          <a:xfrm>
            <a:off x="9753600" y="1713000"/>
            <a:ext cx="2438400" cy="1713600"/>
          </a:xfrm>
          <a:prstGeom prst="rect">
            <a:avLst/>
          </a:prstGeom>
          <a:solidFill>
            <a:srgbClr val="005A8F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8F8F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Teal</a:t>
            </a:r>
            <a:endParaRPr sz="2000">
              <a:solidFill>
                <a:srgbClr val="F8F8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38" name="Google Shape;538;p66"/>
          <p:cNvSpPr/>
          <p:nvPr/>
        </p:nvSpPr>
        <p:spPr>
          <a:xfrm>
            <a:off x="0" y="3426600"/>
            <a:ext cx="2438400" cy="1713600"/>
          </a:xfrm>
          <a:prstGeom prst="rect">
            <a:avLst/>
          </a:prstGeom>
          <a:solidFill>
            <a:srgbClr val="005750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8F8F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Peak Green</a:t>
            </a:r>
            <a:endParaRPr sz="2000">
              <a:solidFill>
                <a:srgbClr val="F8F8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39" name="Google Shape;539;p66"/>
          <p:cNvSpPr/>
          <p:nvPr/>
        </p:nvSpPr>
        <p:spPr>
          <a:xfrm>
            <a:off x="2438400" y="3426600"/>
            <a:ext cx="2438400" cy="1713600"/>
          </a:xfrm>
          <a:prstGeom prst="rect">
            <a:avLst/>
          </a:prstGeom>
          <a:solidFill>
            <a:srgbClr val="FF6371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Flamingo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40" name="Google Shape;540;p66"/>
          <p:cNvSpPr/>
          <p:nvPr/>
        </p:nvSpPr>
        <p:spPr>
          <a:xfrm>
            <a:off x="4876800" y="3426600"/>
            <a:ext cx="2438400" cy="1713600"/>
          </a:xfrm>
          <a:prstGeom prst="rect">
            <a:avLst/>
          </a:prstGeom>
          <a:solidFill>
            <a:srgbClr val="FF79E1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Pink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41" name="Google Shape;541;p66"/>
          <p:cNvSpPr/>
          <p:nvPr/>
        </p:nvSpPr>
        <p:spPr>
          <a:xfrm>
            <a:off x="7315200" y="3426600"/>
            <a:ext cx="2438400" cy="1713600"/>
          </a:xfrm>
          <a:prstGeom prst="rect">
            <a:avLst/>
          </a:prstGeom>
          <a:solidFill>
            <a:srgbClr val="00BBCC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Aqua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42" name="Google Shape;542;p66"/>
          <p:cNvSpPr/>
          <p:nvPr/>
        </p:nvSpPr>
        <p:spPr>
          <a:xfrm>
            <a:off x="9753600" y="3426600"/>
            <a:ext cx="2438400" cy="1713600"/>
          </a:xfrm>
          <a:prstGeom prst="rect">
            <a:avLst/>
          </a:prstGeom>
          <a:solidFill>
            <a:srgbClr val="3BD4AE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Spearmint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43" name="Google Shape;543;p66"/>
          <p:cNvSpPr/>
          <p:nvPr/>
        </p:nvSpPr>
        <p:spPr>
          <a:xfrm>
            <a:off x="0" y="5140200"/>
            <a:ext cx="2438400" cy="1713600"/>
          </a:xfrm>
          <a:prstGeom prst="rect">
            <a:avLst/>
          </a:prstGeom>
          <a:solidFill>
            <a:srgbClr val="FF9664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Peach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44" name="Google Shape;544;p66"/>
          <p:cNvSpPr/>
          <p:nvPr/>
        </p:nvSpPr>
        <p:spPr>
          <a:xfrm>
            <a:off x="2438400" y="5140200"/>
            <a:ext cx="2438400" cy="1713600"/>
          </a:xfrm>
          <a:prstGeom prst="rect">
            <a:avLst/>
          </a:prstGeom>
          <a:solidFill>
            <a:srgbClr val="DAA8E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Lavender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45" name="Google Shape;545;p66"/>
          <p:cNvSpPr/>
          <p:nvPr/>
        </p:nvSpPr>
        <p:spPr>
          <a:xfrm>
            <a:off x="4876800" y="5140200"/>
            <a:ext cx="2438400" cy="1713600"/>
          </a:xfrm>
          <a:prstGeom prst="rect">
            <a:avLst/>
          </a:prstGeom>
          <a:solidFill>
            <a:srgbClr val="9ADBE8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Powder Blue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46" name="Google Shape;546;p66"/>
          <p:cNvSpPr/>
          <p:nvPr/>
        </p:nvSpPr>
        <p:spPr>
          <a:xfrm>
            <a:off x="7315200" y="5140200"/>
            <a:ext cx="2438400" cy="1713600"/>
          </a:xfrm>
          <a:prstGeom prst="rect">
            <a:avLst/>
          </a:prstGeom>
          <a:solidFill>
            <a:srgbClr val="A1DED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Pastel Green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CUSTOM_1_2">
    <p:bg>
      <p:bgPr>
        <a:solidFill>
          <a:srgbClr val="F3F3F3"/>
        </a:solidFill>
        <a:effectLst/>
      </p:bgPr>
    </p:bg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Google Shape;548;p67"/>
          <p:cNvPicPr preferRelativeResize="0"/>
          <p:nvPr/>
        </p:nvPicPr>
        <p:blipFill rotWithShape="1">
          <a:blip r:embed="rId2">
            <a:alphaModFix/>
          </a:blip>
          <a:srcRect l="3087" t="10992" r="4191"/>
          <a:stretch/>
        </p:blipFill>
        <p:spPr>
          <a:xfrm>
            <a:off x="300000" y="300000"/>
            <a:ext cx="11592000" cy="6259200"/>
          </a:xfrm>
          <a:prstGeom prst="snip2DiagRect">
            <a:avLst>
              <a:gd name="adj1" fmla="val 0"/>
              <a:gd name="adj2" fmla="val 9427"/>
            </a:avLst>
          </a:prstGeom>
          <a:noFill/>
          <a:ln>
            <a:noFill/>
          </a:ln>
        </p:spPr>
      </p:pic>
      <p:pic>
        <p:nvPicPr>
          <p:cNvPr id="549" name="Google Shape;549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000" y="600000"/>
            <a:ext cx="3164869" cy="9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38467" y="4759433"/>
            <a:ext cx="3653535" cy="209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4002" y="600000"/>
            <a:ext cx="2748000" cy="669302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CUSTOM_1_1_2">
    <p:bg>
      <p:bgPr>
        <a:solidFill>
          <a:srgbClr val="F3F3F3"/>
        </a:solidFill>
        <a:effectLst/>
      </p:bgPr>
    </p:bg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68"/>
          <p:cNvPicPr preferRelativeResize="0"/>
          <p:nvPr/>
        </p:nvPicPr>
        <p:blipFill rotWithShape="1">
          <a:blip r:embed="rId2">
            <a:alphaModFix/>
          </a:blip>
          <a:srcRect t="10136" r="6393"/>
          <a:stretch/>
        </p:blipFill>
        <p:spPr>
          <a:xfrm>
            <a:off x="300000" y="300000"/>
            <a:ext cx="11592000" cy="6259200"/>
          </a:xfrm>
          <a:prstGeom prst="snip2DiagRect">
            <a:avLst>
              <a:gd name="adj1" fmla="val 0"/>
              <a:gd name="adj2" fmla="val 9427"/>
            </a:avLst>
          </a:prstGeom>
          <a:noFill/>
          <a:ln>
            <a:noFill/>
          </a:ln>
        </p:spPr>
      </p:pic>
      <p:pic>
        <p:nvPicPr>
          <p:cNvPr id="554" name="Google Shape;554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000" y="600000"/>
            <a:ext cx="3164869" cy="998017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  <p:pic>
        <p:nvPicPr>
          <p:cNvPr id="555" name="Google Shape;555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38467" y="4759433"/>
            <a:ext cx="3653535" cy="209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4002" y="600000"/>
            <a:ext cx="2748000" cy="669302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">
  <p:cSld name="CUSTOM_1_1_1_2">
    <p:bg>
      <p:bgPr>
        <a:solidFill>
          <a:srgbClr val="F3F3F3"/>
        </a:solidFill>
        <a:effectLst/>
      </p:bgPr>
    </p:bg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Google Shape;558;p69"/>
          <p:cNvPicPr preferRelativeResize="0"/>
          <p:nvPr/>
        </p:nvPicPr>
        <p:blipFill rotWithShape="1">
          <a:blip r:embed="rId2">
            <a:alphaModFix/>
          </a:blip>
          <a:srcRect t="4003"/>
          <a:stretch/>
        </p:blipFill>
        <p:spPr>
          <a:xfrm>
            <a:off x="300000" y="300000"/>
            <a:ext cx="11592000" cy="6259200"/>
          </a:xfrm>
          <a:prstGeom prst="snip2DiagRect">
            <a:avLst>
              <a:gd name="adj1" fmla="val 0"/>
              <a:gd name="adj2" fmla="val 9427"/>
            </a:avLst>
          </a:prstGeom>
          <a:noFill/>
          <a:ln>
            <a:noFill/>
          </a:ln>
        </p:spPr>
      </p:pic>
      <p:pic>
        <p:nvPicPr>
          <p:cNvPr id="559" name="Google Shape;559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8467" y="4759433"/>
            <a:ext cx="3653535" cy="209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4002" y="600000"/>
            <a:ext cx="2748000" cy="669302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  <p:pic>
        <p:nvPicPr>
          <p:cNvPr id="561" name="Google Shape;561;p6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0000" y="600000"/>
            <a:ext cx="3164869" cy="998017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4">
  <p:cSld name="CUSTOM_1_1_1_1_2">
    <p:bg>
      <p:bgPr>
        <a:solidFill>
          <a:srgbClr val="F3F3F3"/>
        </a:solidFill>
        <a:effectLst/>
      </p:bgPr>
    </p:bg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70"/>
          <p:cNvPicPr preferRelativeResize="0"/>
          <p:nvPr/>
        </p:nvPicPr>
        <p:blipFill rotWithShape="1">
          <a:blip r:embed="rId2">
            <a:alphaModFix/>
          </a:blip>
          <a:srcRect t="4003"/>
          <a:stretch/>
        </p:blipFill>
        <p:spPr>
          <a:xfrm>
            <a:off x="300000" y="300000"/>
            <a:ext cx="11592000" cy="6259200"/>
          </a:xfrm>
          <a:prstGeom prst="snip2DiagRect">
            <a:avLst>
              <a:gd name="adj1" fmla="val 0"/>
              <a:gd name="adj2" fmla="val 9427"/>
            </a:avLst>
          </a:prstGeom>
          <a:noFill/>
          <a:ln>
            <a:noFill/>
          </a:ln>
        </p:spPr>
      </p:pic>
      <p:pic>
        <p:nvPicPr>
          <p:cNvPr id="564" name="Google Shape;564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8467" y="4759433"/>
            <a:ext cx="3653535" cy="209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4002" y="600000"/>
            <a:ext cx="2748000" cy="669302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  <p:pic>
        <p:nvPicPr>
          <p:cNvPr id="566" name="Google Shape;566;p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0000" y="600000"/>
            <a:ext cx="3164869" cy="998017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5">
  <p:cSld name="CUSTOM_1_1_1_1_1_2">
    <p:bg>
      <p:bgPr>
        <a:solidFill>
          <a:srgbClr val="F3F3F3"/>
        </a:solidFill>
        <a:effectLst/>
      </p:bgPr>
    </p:bg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" name="Google Shape;568;p71"/>
          <p:cNvPicPr preferRelativeResize="0"/>
          <p:nvPr/>
        </p:nvPicPr>
        <p:blipFill rotWithShape="1">
          <a:blip r:embed="rId2">
            <a:alphaModFix/>
          </a:blip>
          <a:srcRect b="4003"/>
          <a:stretch/>
        </p:blipFill>
        <p:spPr>
          <a:xfrm>
            <a:off x="300000" y="300000"/>
            <a:ext cx="11592000" cy="6259200"/>
          </a:xfrm>
          <a:prstGeom prst="snip2DiagRect">
            <a:avLst>
              <a:gd name="adj1" fmla="val 0"/>
              <a:gd name="adj2" fmla="val 9427"/>
            </a:avLst>
          </a:prstGeom>
          <a:noFill/>
          <a:ln>
            <a:noFill/>
          </a:ln>
        </p:spPr>
      </p:pic>
      <p:pic>
        <p:nvPicPr>
          <p:cNvPr id="569" name="Google Shape;569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8467" y="4759433"/>
            <a:ext cx="3653535" cy="209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4002" y="600000"/>
            <a:ext cx="2748000" cy="669302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  <p:pic>
        <p:nvPicPr>
          <p:cNvPr id="571" name="Google Shape;571;p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0000" y="600000"/>
            <a:ext cx="3164869" cy="998017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6">
  <p:cSld name="CUSTOM_1_1_1_1_1_1_1">
    <p:bg>
      <p:bgPr>
        <a:solidFill>
          <a:srgbClr val="F3F3F3"/>
        </a:solidFill>
        <a:effectLst/>
      </p:bgPr>
    </p:bg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" name="Google Shape;573;p72"/>
          <p:cNvPicPr preferRelativeResize="0"/>
          <p:nvPr/>
        </p:nvPicPr>
        <p:blipFill rotWithShape="1">
          <a:blip r:embed="rId2">
            <a:alphaModFix/>
          </a:blip>
          <a:srcRect t="21130" b="6875"/>
          <a:stretch/>
        </p:blipFill>
        <p:spPr>
          <a:xfrm>
            <a:off x="300000" y="300000"/>
            <a:ext cx="11592000" cy="6259200"/>
          </a:xfrm>
          <a:prstGeom prst="snip2DiagRect">
            <a:avLst>
              <a:gd name="adj1" fmla="val 0"/>
              <a:gd name="adj2" fmla="val 9427"/>
            </a:avLst>
          </a:prstGeom>
          <a:noFill/>
          <a:ln>
            <a:noFill/>
          </a:ln>
        </p:spPr>
      </p:pic>
      <p:pic>
        <p:nvPicPr>
          <p:cNvPr id="574" name="Google Shape;574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8467" y="4759433"/>
            <a:ext cx="3653535" cy="209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4002" y="600000"/>
            <a:ext cx="2748000" cy="669302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  <p:pic>
        <p:nvPicPr>
          <p:cNvPr id="576" name="Google Shape;576;p7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0000" y="600000"/>
            <a:ext cx="3164869" cy="998017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 Map">
  <p:cSld name="CUSTOM_1_1_1_1_1_1_1_1_1_1_1_1_1_1">
    <p:bg>
      <p:bgPr>
        <a:solidFill>
          <a:srgbClr val="F3F3F3"/>
        </a:solidFill>
        <a:effectLst/>
      </p:bgPr>
    </p:bg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73"/>
          <p:cNvGrpSpPr/>
          <p:nvPr/>
        </p:nvGrpSpPr>
        <p:grpSpPr>
          <a:xfrm>
            <a:off x="8261213" y="600030"/>
            <a:ext cx="3331367" cy="3249762"/>
            <a:chOff x="12391200" y="900000"/>
            <a:chExt cx="4996800" cy="4874400"/>
          </a:xfrm>
        </p:grpSpPr>
        <p:sp>
          <p:nvSpPr>
            <p:cNvPr id="579" name="Google Shape;579;p73"/>
            <p:cNvSpPr/>
            <p:nvPr/>
          </p:nvSpPr>
          <p:spPr>
            <a:xfrm>
              <a:off x="12570500" y="1080000"/>
              <a:ext cx="4637400" cy="4512600"/>
            </a:xfrm>
            <a:prstGeom prst="snip2DiagRect">
              <a:avLst>
                <a:gd name="adj1" fmla="val 0"/>
                <a:gd name="adj2" fmla="val 8702"/>
              </a:avLst>
            </a:prstGeom>
            <a:solidFill>
              <a:srgbClr val="9ADBE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Train times from</a:t>
              </a:r>
              <a:br>
                <a:rPr lang="en-GB" sz="2000" b="1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lang="en-GB" sz="2000" b="1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major cities:</a:t>
              </a:r>
              <a:endParaRPr sz="20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40 minutes from Leeds</a:t>
              </a:r>
              <a:endParaRPr sz="1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50 minutes from Manchester</a:t>
              </a:r>
              <a:endParaRPr sz="1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1 hour 15 minutes from Birmingham</a:t>
              </a:r>
              <a:endParaRPr sz="1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2 hours from London</a:t>
              </a:r>
              <a:endParaRPr sz="1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2 hours from Newcastle</a:t>
              </a:r>
              <a:endParaRPr sz="1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2 hours 35 minutes from Bristol</a:t>
              </a:r>
              <a:endParaRPr sz="1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3 hours 45 minutes from Edinburgh</a:t>
              </a:r>
              <a:endParaRPr sz="1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80" name="Google Shape;580;p73"/>
            <p:cNvSpPr/>
            <p:nvPr/>
          </p:nvSpPr>
          <p:spPr>
            <a:xfrm rot="5400000">
              <a:off x="12391200" y="900000"/>
              <a:ext cx="900000" cy="900000"/>
            </a:xfrm>
            <a:prstGeom prst="rtTriangle">
              <a:avLst/>
            </a:prstGeom>
            <a:solidFill>
              <a:srgbClr val="981F9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5A8F"/>
                </a:solidFill>
              </a:endParaRPr>
            </a:p>
          </p:txBody>
        </p:sp>
        <p:sp>
          <p:nvSpPr>
            <p:cNvPr id="581" name="Google Shape;581;p73"/>
            <p:cNvSpPr/>
            <p:nvPr/>
          </p:nvSpPr>
          <p:spPr>
            <a:xfrm rot="-5400000">
              <a:off x="16488000" y="4874400"/>
              <a:ext cx="900000" cy="900000"/>
            </a:xfrm>
            <a:prstGeom prst="rtTriangle">
              <a:avLst/>
            </a:prstGeom>
            <a:solidFill>
              <a:srgbClr val="981F9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5A8F"/>
                </a:solidFill>
              </a:endParaRPr>
            </a:p>
          </p:txBody>
        </p:sp>
      </p:grpSp>
      <p:sp>
        <p:nvSpPr>
          <p:cNvPr id="582" name="Google Shape;582;p73"/>
          <p:cNvSpPr txBox="1"/>
          <p:nvPr/>
        </p:nvSpPr>
        <p:spPr>
          <a:xfrm>
            <a:off x="600000" y="600000"/>
            <a:ext cx="5496000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6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GETTING TO</a:t>
            </a:r>
            <a:br>
              <a:rPr lang="en-GB" sz="4000">
                <a:solidFill>
                  <a:srgbClr val="2413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40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SHEFFIELD</a:t>
            </a:r>
            <a:endParaRPr sz="400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83" name="Google Shape;583;p73"/>
          <p:cNvPicPr preferRelativeResize="0"/>
          <p:nvPr/>
        </p:nvPicPr>
        <p:blipFill rotWithShape="1">
          <a:blip r:embed="rId2">
            <a:alphaModFix/>
          </a:blip>
          <a:srcRect t="15504"/>
          <a:stretch/>
        </p:blipFill>
        <p:spPr>
          <a:xfrm>
            <a:off x="2562733" y="0"/>
            <a:ext cx="5817601" cy="6559199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73"/>
          <p:cNvSpPr/>
          <p:nvPr/>
        </p:nvSpPr>
        <p:spPr>
          <a:xfrm>
            <a:off x="4020917" y="2575075"/>
            <a:ext cx="840000" cy="300000"/>
          </a:xfrm>
          <a:prstGeom prst="wedgeRectCallout">
            <a:avLst>
              <a:gd name="adj1" fmla="val 20779"/>
              <a:gd name="adj2" fmla="val 83556"/>
            </a:avLst>
          </a:prstGeom>
          <a:solidFill>
            <a:srgbClr val="44009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Belfast</a:t>
            </a:r>
            <a:endParaRPr sz="17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85" name="Google Shape;585;p73"/>
          <p:cNvSpPr/>
          <p:nvPr/>
        </p:nvSpPr>
        <p:spPr>
          <a:xfrm>
            <a:off x="5137533" y="1417292"/>
            <a:ext cx="1080000" cy="300000"/>
          </a:xfrm>
          <a:prstGeom prst="wedgeRectCallout">
            <a:avLst>
              <a:gd name="adj1" fmla="val 20779"/>
              <a:gd name="adj2" fmla="val 83556"/>
            </a:avLst>
          </a:prstGeom>
          <a:solidFill>
            <a:srgbClr val="44009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Edinburgh</a:t>
            </a:r>
            <a:endParaRPr sz="17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86" name="Google Shape;586;p73"/>
          <p:cNvSpPr/>
          <p:nvPr/>
        </p:nvSpPr>
        <p:spPr>
          <a:xfrm>
            <a:off x="6458583" y="2242392"/>
            <a:ext cx="1080000" cy="300000"/>
          </a:xfrm>
          <a:prstGeom prst="wedgeRectCallout">
            <a:avLst>
              <a:gd name="adj1" fmla="val -20713"/>
              <a:gd name="adj2" fmla="val 83442"/>
            </a:avLst>
          </a:prstGeom>
          <a:solidFill>
            <a:srgbClr val="44009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Newcastle</a:t>
            </a:r>
            <a:endParaRPr sz="17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87" name="Google Shape;587;p73"/>
          <p:cNvSpPr/>
          <p:nvPr/>
        </p:nvSpPr>
        <p:spPr>
          <a:xfrm>
            <a:off x="6698583" y="3008442"/>
            <a:ext cx="840000" cy="300000"/>
          </a:xfrm>
          <a:prstGeom prst="wedgeRectCallout">
            <a:avLst>
              <a:gd name="adj1" fmla="val -20681"/>
              <a:gd name="adj2" fmla="val 78664"/>
            </a:avLst>
          </a:prstGeom>
          <a:solidFill>
            <a:srgbClr val="44009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Leeds</a:t>
            </a:r>
            <a:endParaRPr sz="17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88" name="Google Shape;588;p73"/>
          <p:cNvSpPr/>
          <p:nvPr/>
        </p:nvSpPr>
        <p:spPr>
          <a:xfrm>
            <a:off x="5496000" y="3476975"/>
            <a:ext cx="1200000" cy="300000"/>
          </a:xfrm>
          <a:prstGeom prst="wedgeRectCallout">
            <a:avLst>
              <a:gd name="adj1" fmla="val 20779"/>
              <a:gd name="adj2" fmla="val 83556"/>
            </a:avLst>
          </a:prstGeom>
          <a:solidFill>
            <a:srgbClr val="44009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Manchester</a:t>
            </a:r>
            <a:endParaRPr sz="17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89" name="Google Shape;589;p73"/>
          <p:cNvSpPr/>
          <p:nvPr/>
        </p:nvSpPr>
        <p:spPr>
          <a:xfrm>
            <a:off x="5650450" y="4258508"/>
            <a:ext cx="1320000" cy="300000"/>
          </a:xfrm>
          <a:prstGeom prst="wedgeRectCallout">
            <a:avLst>
              <a:gd name="adj1" fmla="val 20779"/>
              <a:gd name="adj2" fmla="val 83556"/>
            </a:avLst>
          </a:prstGeom>
          <a:solidFill>
            <a:srgbClr val="44009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Birmingham</a:t>
            </a:r>
            <a:endParaRPr sz="17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90" name="Google Shape;590;p73"/>
          <p:cNvSpPr/>
          <p:nvPr/>
        </p:nvSpPr>
        <p:spPr>
          <a:xfrm>
            <a:off x="6022867" y="5141375"/>
            <a:ext cx="840000" cy="300000"/>
          </a:xfrm>
          <a:prstGeom prst="wedgeRectCallout">
            <a:avLst>
              <a:gd name="adj1" fmla="val -20681"/>
              <a:gd name="adj2" fmla="val 78664"/>
            </a:avLst>
          </a:prstGeom>
          <a:solidFill>
            <a:srgbClr val="44009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Bristol</a:t>
            </a:r>
            <a:endParaRPr sz="17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91" name="Google Shape;591;p73"/>
          <p:cNvSpPr/>
          <p:nvPr/>
        </p:nvSpPr>
        <p:spPr>
          <a:xfrm>
            <a:off x="7203317" y="5076242"/>
            <a:ext cx="840000" cy="300000"/>
          </a:xfrm>
          <a:prstGeom prst="wedgeRectCallout">
            <a:avLst>
              <a:gd name="adj1" fmla="val -20681"/>
              <a:gd name="adj2" fmla="val 78664"/>
            </a:avLst>
          </a:prstGeom>
          <a:solidFill>
            <a:srgbClr val="44009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London</a:t>
            </a:r>
            <a:endParaRPr sz="17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92" name="Google Shape;592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84304">
            <a:off x="7140454" y="3763123"/>
            <a:ext cx="1533541" cy="1117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4000" y="4372792"/>
            <a:ext cx="2750684" cy="840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ld Map">
  <p:cSld name="CUSTOM_1_1_1_1_1_1_1_1_1_1_1_1_1_1_1">
    <p:bg>
      <p:bgPr>
        <a:solidFill>
          <a:srgbClr val="F3F3F3"/>
        </a:solidFill>
        <a:effectLst/>
      </p:bgPr>
    </p:bg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Google Shape;595;p74"/>
          <p:cNvPicPr preferRelativeResize="0"/>
          <p:nvPr/>
        </p:nvPicPr>
        <p:blipFill rotWithShape="1">
          <a:blip r:embed="rId2">
            <a:alphaModFix/>
          </a:blip>
          <a:srcRect l="49" r="49"/>
          <a:stretch/>
        </p:blipFill>
        <p:spPr>
          <a:xfrm>
            <a:off x="600000" y="1197377"/>
            <a:ext cx="10992000" cy="5361822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74"/>
          <p:cNvSpPr txBox="1"/>
          <p:nvPr/>
        </p:nvSpPr>
        <p:spPr>
          <a:xfrm>
            <a:off x="600000" y="600000"/>
            <a:ext cx="5496000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6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WHERE IS</a:t>
            </a:r>
            <a:br>
              <a:rPr lang="en-GB" sz="4000">
                <a:solidFill>
                  <a:srgbClr val="2413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40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SHEFFIELD?</a:t>
            </a:r>
            <a:endParaRPr sz="400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97" name="Google Shape;597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6900" y="1976333"/>
            <a:ext cx="919101" cy="280916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74"/>
          <p:cNvSpPr/>
          <p:nvPr/>
        </p:nvSpPr>
        <p:spPr>
          <a:xfrm>
            <a:off x="0" y="4709483"/>
            <a:ext cx="2944500" cy="1549800"/>
          </a:xfrm>
          <a:prstGeom prst="homePlate">
            <a:avLst>
              <a:gd name="adj" fmla="val 30131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300000" tIns="0" rIns="30000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Closest Airports:</a:t>
            </a:r>
            <a:endParaRPr sz="2000"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 hour 15 minute drive from</a:t>
            </a:r>
            <a:br>
              <a:rPr lang="en-GB"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Manchester Airport and</a:t>
            </a:r>
            <a:br>
              <a:rPr lang="en-GB"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Leeds Bradford Airport</a:t>
            </a:r>
            <a:endParaRPr sz="900">
              <a:solidFill>
                <a:srgbClr val="FFFFFF"/>
              </a:solidFill>
            </a:endParaRPr>
          </a:p>
        </p:txBody>
      </p:sp>
      <p:pic>
        <p:nvPicPr>
          <p:cNvPr id="599" name="Google Shape;599;p74" title="Arrow 2 Purpl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860556">
            <a:off x="5529460" y="2405937"/>
            <a:ext cx="529897" cy="404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1">
  <p:cSld name="CUSTOM_1_2_1">
    <p:bg>
      <p:bgPr>
        <a:solidFill>
          <a:srgbClr val="F3F3F3"/>
        </a:solidFill>
        <a:effectLst/>
      </p:bgPr>
    </p:bg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Google Shape;601;p75"/>
          <p:cNvPicPr preferRelativeResize="0"/>
          <p:nvPr/>
        </p:nvPicPr>
        <p:blipFill rotWithShape="1">
          <a:blip r:embed="rId2">
            <a:alphaModFix/>
          </a:blip>
          <a:srcRect l="3087" t="10992" r="4191"/>
          <a:stretch/>
        </p:blipFill>
        <p:spPr>
          <a:xfrm>
            <a:off x="300000" y="300000"/>
            <a:ext cx="11592000" cy="6259200"/>
          </a:xfrm>
          <a:prstGeom prst="snip2DiagRect">
            <a:avLst>
              <a:gd name="adj1" fmla="val 0"/>
              <a:gd name="adj2" fmla="val 9427"/>
            </a:avLst>
          </a:prstGeom>
          <a:noFill/>
          <a:ln>
            <a:noFill/>
          </a:ln>
        </p:spPr>
      </p:pic>
      <p:pic>
        <p:nvPicPr>
          <p:cNvPr id="602" name="Google Shape;602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8467" y="4759433"/>
            <a:ext cx="3653535" cy="2099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3" name="Google Shape;603;p75"/>
          <p:cNvGrpSpPr/>
          <p:nvPr/>
        </p:nvGrpSpPr>
        <p:grpSpPr>
          <a:xfrm>
            <a:off x="3348189" y="600030"/>
            <a:ext cx="2160108" cy="2339717"/>
            <a:chOff x="5679475" y="900000"/>
            <a:chExt cx="3240000" cy="3509400"/>
          </a:xfrm>
        </p:grpSpPr>
        <p:sp>
          <p:nvSpPr>
            <p:cNvPr id="604" name="Google Shape;604;p75"/>
            <p:cNvSpPr/>
            <p:nvPr/>
          </p:nvSpPr>
          <p:spPr>
            <a:xfrm>
              <a:off x="5679475" y="900000"/>
              <a:ext cx="3240000" cy="3239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357188" dist="47625" dir="5400000" algn="bl" rotWithShape="0">
                <a:srgbClr val="000000"/>
              </a:outerShdw>
            </a:effectLst>
          </p:spPr>
          <p:txBody>
            <a:bodyPr spcFirstLastPara="1" wrap="square" lIns="0" tIns="180000" rIns="0" bIns="0" anchor="t" anchorCtr="0">
              <a:no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1E29"/>
                </a:buClr>
                <a:buSzPts val="700"/>
                <a:buFont typeface="Arial"/>
                <a:buNone/>
              </a:pPr>
              <a:r>
                <a:rPr lang="en-GB" sz="1700">
                  <a:solidFill>
                    <a:srgbClr val="131E29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SCAN THE</a:t>
              </a:r>
              <a:br>
                <a:rPr lang="en-GB" sz="1700">
                  <a:solidFill>
                    <a:srgbClr val="131E29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lang="en-GB" sz="1700">
                  <a:solidFill>
                    <a:srgbClr val="131E29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QR CODE</a:t>
              </a:r>
              <a:endParaRPr sz="1700">
                <a:solidFill>
                  <a:srgbClr val="131E29"/>
                </a:solidFill>
              </a:endParaRPr>
            </a:p>
          </p:txBody>
        </p:sp>
        <p:sp>
          <p:nvSpPr>
            <p:cNvPr id="605" name="Google Shape;605;p75"/>
            <p:cNvSpPr/>
            <p:nvPr/>
          </p:nvSpPr>
          <p:spPr>
            <a:xfrm rot="10800000">
              <a:off x="7029475" y="4121400"/>
              <a:ext cx="540000" cy="2880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</p:grpSp>
      <p:pic>
        <p:nvPicPr>
          <p:cNvPr id="606" name="Google Shape;606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9650" y="1241733"/>
            <a:ext cx="1416699" cy="14166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7" name="Google Shape;607;p75"/>
          <p:cNvGrpSpPr/>
          <p:nvPr/>
        </p:nvGrpSpPr>
        <p:grpSpPr>
          <a:xfrm>
            <a:off x="599997" y="600030"/>
            <a:ext cx="2446639" cy="2339717"/>
            <a:chOff x="899950" y="900000"/>
            <a:chExt cx="3669775" cy="3509400"/>
          </a:xfrm>
        </p:grpSpPr>
        <p:sp>
          <p:nvSpPr>
            <p:cNvPr id="608" name="Google Shape;608;p75"/>
            <p:cNvSpPr/>
            <p:nvPr/>
          </p:nvSpPr>
          <p:spPr>
            <a:xfrm rot="5400000">
              <a:off x="980225" y="819900"/>
              <a:ext cx="3509400" cy="3669600"/>
            </a:xfrm>
            <a:prstGeom prst="homePlate">
              <a:avLst>
                <a:gd name="adj" fmla="val 19358"/>
              </a:avLst>
            </a:prstGeom>
            <a:solidFill>
              <a:srgbClr val="440099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24135F"/>
                </a:solidFill>
              </a:endParaRPr>
            </a:p>
          </p:txBody>
        </p:sp>
        <p:sp>
          <p:nvSpPr>
            <p:cNvPr id="609" name="Google Shape;609;p75"/>
            <p:cNvSpPr txBox="1"/>
            <p:nvPr/>
          </p:nvSpPr>
          <p:spPr>
            <a:xfrm>
              <a:off x="899950" y="1170000"/>
              <a:ext cx="3669600" cy="241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CONNECT WITH US</a:t>
              </a:r>
              <a:endParaRPr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sheffield.ac.uk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@sheffielduni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theuniversityofsheffield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theuniversityofsheffield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@universityofsheffield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610" name="Google Shape;610;p7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61825" y="2471800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1" name="Google Shape;611;p7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261825" y="18626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2" name="Google Shape;612;p75"/>
            <p:cNvPicPr preferRelativeResize="0"/>
            <p:nvPr/>
          </p:nvPicPr>
          <p:blipFill rotWithShape="1">
            <a:blip r:embed="rId7">
              <a:alphaModFix/>
            </a:blip>
            <a:srcRect l="7330" t="7491" r="7330" b="7474"/>
            <a:stretch/>
          </p:blipFill>
          <p:spPr>
            <a:xfrm>
              <a:off x="1261825" y="2167204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3" name="Google Shape;613;p7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261825" y="2776400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4" name="Google Shape;614;p75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261825" y="3115727"/>
              <a:ext cx="180000" cy="12795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15" name="Google Shape;615;p7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44000" y="600000"/>
            <a:ext cx="2748000" cy="866574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  <p:sp>
        <p:nvSpPr>
          <p:cNvPr id="616" name="Google Shape;616;p75"/>
          <p:cNvSpPr/>
          <p:nvPr/>
        </p:nvSpPr>
        <p:spPr>
          <a:xfrm>
            <a:off x="3709000" y="1241850"/>
            <a:ext cx="1416600" cy="1416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617" name="Google Shape;617;p75"/>
          <p:cNvSpPr txBox="1"/>
          <p:nvPr/>
        </p:nvSpPr>
        <p:spPr>
          <a:xfrm>
            <a:off x="3709000" y="1744883"/>
            <a:ext cx="141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Place QR Code</a:t>
            </a:r>
            <a:b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over this box</a:t>
            </a:r>
            <a:endParaRPr sz="1300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2">
  <p:cSld name="CUSTOM_1_2_1_1">
    <p:bg>
      <p:bgPr>
        <a:solidFill>
          <a:srgbClr val="F3F3F3"/>
        </a:solidFill>
        <a:effectLst/>
      </p:bgPr>
    </p:bg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Google Shape;619;p76"/>
          <p:cNvPicPr preferRelativeResize="0"/>
          <p:nvPr/>
        </p:nvPicPr>
        <p:blipFill rotWithShape="1">
          <a:blip r:embed="rId2">
            <a:alphaModFix/>
          </a:blip>
          <a:srcRect r="6393" b="10136"/>
          <a:stretch/>
        </p:blipFill>
        <p:spPr>
          <a:xfrm>
            <a:off x="300000" y="300000"/>
            <a:ext cx="11592000" cy="6259200"/>
          </a:xfrm>
          <a:prstGeom prst="snip2DiagRect">
            <a:avLst>
              <a:gd name="adj1" fmla="val 0"/>
              <a:gd name="adj2" fmla="val 9427"/>
            </a:avLst>
          </a:prstGeom>
          <a:noFill/>
          <a:ln>
            <a:noFill/>
          </a:ln>
        </p:spPr>
      </p:pic>
      <p:pic>
        <p:nvPicPr>
          <p:cNvPr id="620" name="Google Shape;620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8467" y="4759433"/>
            <a:ext cx="3653535" cy="2099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1" name="Google Shape;621;p76"/>
          <p:cNvGrpSpPr/>
          <p:nvPr/>
        </p:nvGrpSpPr>
        <p:grpSpPr>
          <a:xfrm>
            <a:off x="3348189" y="600030"/>
            <a:ext cx="2160108" cy="2339717"/>
            <a:chOff x="5679475" y="900000"/>
            <a:chExt cx="3240000" cy="3509400"/>
          </a:xfrm>
        </p:grpSpPr>
        <p:grpSp>
          <p:nvGrpSpPr>
            <p:cNvPr id="622" name="Google Shape;622;p76"/>
            <p:cNvGrpSpPr/>
            <p:nvPr/>
          </p:nvGrpSpPr>
          <p:grpSpPr>
            <a:xfrm>
              <a:off x="5679475" y="900000"/>
              <a:ext cx="3240000" cy="3509400"/>
              <a:chOff x="5679475" y="900000"/>
              <a:chExt cx="3240000" cy="3509400"/>
            </a:xfrm>
          </p:grpSpPr>
          <p:sp>
            <p:nvSpPr>
              <p:cNvPr id="623" name="Google Shape;623;p76"/>
              <p:cNvSpPr/>
              <p:nvPr/>
            </p:nvSpPr>
            <p:spPr>
              <a:xfrm>
                <a:off x="5679475" y="900000"/>
                <a:ext cx="3240000" cy="3239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357188" dist="47625" dir="5400000" algn="bl" rotWithShape="0">
                  <a:srgbClr val="000000"/>
                </a:outerShdw>
              </a:effectLst>
            </p:spPr>
            <p:txBody>
              <a:bodyPr spcFirstLastPara="1" wrap="square" lIns="0" tIns="180000" rIns="0" bIns="0" anchor="t" anchorCtr="0">
                <a:noAutofit/>
              </a:bodyPr>
              <a:lstStyle/>
              <a:p>
                <a:pPr marL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31E29"/>
                  </a:buClr>
                  <a:buSzPts val="700"/>
                  <a:buFont typeface="Arial"/>
                  <a:buNone/>
                </a:pPr>
                <a:r>
                  <a:rPr lang="en-GB" sz="1700">
                    <a:solidFill>
                      <a:srgbClr val="131E2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SCAN THE</a:t>
                </a:r>
                <a:br>
                  <a:rPr lang="en-GB" sz="1700">
                    <a:solidFill>
                      <a:srgbClr val="131E2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</a:br>
                <a:r>
                  <a:rPr lang="en-GB" sz="1700">
                    <a:solidFill>
                      <a:srgbClr val="131E2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QR CODE</a:t>
                </a:r>
                <a:endParaRPr sz="1700">
                  <a:solidFill>
                    <a:srgbClr val="131E29"/>
                  </a:solidFill>
                </a:endParaRPr>
              </a:p>
            </p:txBody>
          </p:sp>
          <p:sp>
            <p:nvSpPr>
              <p:cNvPr id="624" name="Google Shape;624;p76"/>
              <p:cNvSpPr/>
              <p:nvPr/>
            </p:nvSpPr>
            <p:spPr>
              <a:xfrm rot="10800000">
                <a:off x="7029475" y="4121400"/>
                <a:ext cx="540000" cy="288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</p:grpSp>
        <p:pic>
          <p:nvPicPr>
            <p:cNvPr id="625" name="Google Shape;625;p7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36950" y="1862600"/>
              <a:ext cx="2125050" cy="2125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26" name="Google Shape;626;p76"/>
          <p:cNvGrpSpPr/>
          <p:nvPr/>
        </p:nvGrpSpPr>
        <p:grpSpPr>
          <a:xfrm>
            <a:off x="599997" y="600030"/>
            <a:ext cx="2446639" cy="2339717"/>
            <a:chOff x="899950" y="900000"/>
            <a:chExt cx="3669775" cy="3509400"/>
          </a:xfrm>
        </p:grpSpPr>
        <p:sp>
          <p:nvSpPr>
            <p:cNvPr id="627" name="Google Shape;627;p76"/>
            <p:cNvSpPr/>
            <p:nvPr/>
          </p:nvSpPr>
          <p:spPr>
            <a:xfrm rot="5400000">
              <a:off x="980225" y="819900"/>
              <a:ext cx="3509400" cy="3669600"/>
            </a:xfrm>
            <a:prstGeom prst="homePlate">
              <a:avLst>
                <a:gd name="adj" fmla="val 19358"/>
              </a:avLst>
            </a:prstGeom>
            <a:solidFill>
              <a:srgbClr val="440099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24135F"/>
                </a:solidFill>
              </a:endParaRPr>
            </a:p>
          </p:txBody>
        </p:sp>
        <p:sp>
          <p:nvSpPr>
            <p:cNvPr id="628" name="Google Shape;628;p76"/>
            <p:cNvSpPr txBox="1"/>
            <p:nvPr/>
          </p:nvSpPr>
          <p:spPr>
            <a:xfrm>
              <a:off x="899950" y="1170000"/>
              <a:ext cx="3669600" cy="241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CONNECT WITH US</a:t>
              </a:r>
              <a:endParaRPr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sheffield.ac.uk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@sheffielduni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theuniversityofsheffield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theuniversityofsheffield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@universityofsheffield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629" name="Google Shape;629;p7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61825" y="2471800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0" name="Google Shape;630;p7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261825" y="18626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1" name="Google Shape;631;p76"/>
            <p:cNvPicPr preferRelativeResize="0"/>
            <p:nvPr/>
          </p:nvPicPr>
          <p:blipFill rotWithShape="1">
            <a:blip r:embed="rId7">
              <a:alphaModFix/>
            </a:blip>
            <a:srcRect l="7330" t="7491" r="7330" b="7474"/>
            <a:stretch/>
          </p:blipFill>
          <p:spPr>
            <a:xfrm>
              <a:off x="1261825" y="2167204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2" name="Google Shape;632;p7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261825" y="2776400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3" name="Google Shape;633;p76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261825" y="3115727"/>
              <a:ext cx="180000" cy="12795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34" name="Google Shape;634;p7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44000" y="600000"/>
            <a:ext cx="2748000" cy="866574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  <p:sp>
        <p:nvSpPr>
          <p:cNvPr id="635" name="Google Shape;635;p76"/>
          <p:cNvSpPr/>
          <p:nvPr/>
        </p:nvSpPr>
        <p:spPr>
          <a:xfrm>
            <a:off x="3709000" y="1241850"/>
            <a:ext cx="1416600" cy="1416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636" name="Google Shape;636;p76"/>
          <p:cNvSpPr txBox="1"/>
          <p:nvPr/>
        </p:nvSpPr>
        <p:spPr>
          <a:xfrm>
            <a:off x="3709000" y="1744883"/>
            <a:ext cx="141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Place QR Code</a:t>
            </a:r>
            <a:b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over this box</a:t>
            </a:r>
            <a:endParaRPr sz="1300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3">
  <p:cSld name="CUSTOM_1_2_1_1_1">
    <p:bg>
      <p:bgPr>
        <a:solidFill>
          <a:srgbClr val="F3F3F3"/>
        </a:solidFill>
        <a:effectLst/>
      </p:bgPr>
    </p:bg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Google Shape;638;p77"/>
          <p:cNvPicPr preferRelativeResize="0"/>
          <p:nvPr/>
        </p:nvPicPr>
        <p:blipFill rotWithShape="1">
          <a:blip r:embed="rId2">
            <a:alphaModFix/>
          </a:blip>
          <a:srcRect t="4003"/>
          <a:stretch/>
        </p:blipFill>
        <p:spPr>
          <a:xfrm>
            <a:off x="300000" y="300000"/>
            <a:ext cx="11592000" cy="6259200"/>
          </a:xfrm>
          <a:prstGeom prst="snip2DiagRect">
            <a:avLst>
              <a:gd name="adj1" fmla="val 0"/>
              <a:gd name="adj2" fmla="val 9427"/>
            </a:avLst>
          </a:prstGeom>
          <a:noFill/>
          <a:ln>
            <a:noFill/>
          </a:ln>
        </p:spPr>
      </p:pic>
      <p:pic>
        <p:nvPicPr>
          <p:cNvPr id="639" name="Google Shape;639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8467" y="4759433"/>
            <a:ext cx="3653535" cy="2099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0" name="Google Shape;640;p77"/>
          <p:cNvGrpSpPr/>
          <p:nvPr/>
        </p:nvGrpSpPr>
        <p:grpSpPr>
          <a:xfrm>
            <a:off x="3348189" y="600030"/>
            <a:ext cx="2160108" cy="2339717"/>
            <a:chOff x="5679475" y="900000"/>
            <a:chExt cx="3240000" cy="3509400"/>
          </a:xfrm>
        </p:grpSpPr>
        <p:grpSp>
          <p:nvGrpSpPr>
            <p:cNvPr id="641" name="Google Shape;641;p77"/>
            <p:cNvGrpSpPr/>
            <p:nvPr/>
          </p:nvGrpSpPr>
          <p:grpSpPr>
            <a:xfrm>
              <a:off x="5679475" y="900000"/>
              <a:ext cx="3240000" cy="3509400"/>
              <a:chOff x="5679475" y="900000"/>
              <a:chExt cx="3240000" cy="3509400"/>
            </a:xfrm>
          </p:grpSpPr>
          <p:sp>
            <p:nvSpPr>
              <p:cNvPr id="642" name="Google Shape;642;p77"/>
              <p:cNvSpPr/>
              <p:nvPr/>
            </p:nvSpPr>
            <p:spPr>
              <a:xfrm>
                <a:off x="5679475" y="900000"/>
                <a:ext cx="3240000" cy="3239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357188" dist="47625" dir="5400000" algn="bl" rotWithShape="0">
                  <a:srgbClr val="000000"/>
                </a:outerShdw>
              </a:effectLst>
            </p:spPr>
            <p:txBody>
              <a:bodyPr spcFirstLastPara="1" wrap="square" lIns="0" tIns="180000" rIns="0" bIns="0" anchor="t" anchorCtr="0">
                <a:noAutofit/>
              </a:bodyPr>
              <a:lstStyle/>
              <a:p>
                <a:pPr marL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31E29"/>
                  </a:buClr>
                  <a:buSzPts val="700"/>
                  <a:buFont typeface="Arial"/>
                  <a:buNone/>
                </a:pPr>
                <a:r>
                  <a:rPr lang="en-GB" sz="1700">
                    <a:solidFill>
                      <a:srgbClr val="131E2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SCAN THE</a:t>
                </a:r>
                <a:br>
                  <a:rPr lang="en-GB" sz="1700">
                    <a:solidFill>
                      <a:srgbClr val="131E2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</a:br>
                <a:r>
                  <a:rPr lang="en-GB" sz="1700">
                    <a:solidFill>
                      <a:srgbClr val="131E2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QR CODE</a:t>
                </a:r>
                <a:endParaRPr sz="1700">
                  <a:solidFill>
                    <a:srgbClr val="131E29"/>
                  </a:solidFill>
                </a:endParaRPr>
              </a:p>
            </p:txBody>
          </p:sp>
          <p:sp>
            <p:nvSpPr>
              <p:cNvPr id="643" name="Google Shape;643;p77"/>
              <p:cNvSpPr/>
              <p:nvPr/>
            </p:nvSpPr>
            <p:spPr>
              <a:xfrm rot="10800000">
                <a:off x="7029475" y="4121400"/>
                <a:ext cx="540000" cy="288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</p:grpSp>
        <p:pic>
          <p:nvPicPr>
            <p:cNvPr id="644" name="Google Shape;644;p7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36950" y="1862600"/>
              <a:ext cx="2125050" cy="2125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45" name="Google Shape;645;p77"/>
          <p:cNvGrpSpPr/>
          <p:nvPr/>
        </p:nvGrpSpPr>
        <p:grpSpPr>
          <a:xfrm>
            <a:off x="599997" y="600030"/>
            <a:ext cx="2446639" cy="2339717"/>
            <a:chOff x="899950" y="900000"/>
            <a:chExt cx="3669775" cy="3509400"/>
          </a:xfrm>
        </p:grpSpPr>
        <p:sp>
          <p:nvSpPr>
            <p:cNvPr id="646" name="Google Shape;646;p77"/>
            <p:cNvSpPr/>
            <p:nvPr/>
          </p:nvSpPr>
          <p:spPr>
            <a:xfrm rot="5400000">
              <a:off x="980225" y="819900"/>
              <a:ext cx="3509400" cy="3669600"/>
            </a:xfrm>
            <a:prstGeom prst="homePlate">
              <a:avLst>
                <a:gd name="adj" fmla="val 19358"/>
              </a:avLst>
            </a:prstGeom>
            <a:solidFill>
              <a:srgbClr val="440099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24135F"/>
                </a:solidFill>
              </a:endParaRPr>
            </a:p>
          </p:txBody>
        </p:sp>
        <p:sp>
          <p:nvSpPr>
            <p:cNvPr id="647" name="Google Shape;647;p77"/>
            <p:cNvSpPr txBox="1"/>
            <p:nvPr/>
          </p:nvSpPr>
          <p:spPr>
            <a:xfrm>
              <a:off x="899950" y="1170000"/>
              <a:ext cx="3669600" cy="241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CONNECT WITH US</a:t>
              </a:r>
              <a:endParaRPr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sheffield.ac.uk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@sheffielduni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theuniversityofsheffield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theuniversityofsheffield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@universityofsheffield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648" name="Google Shape;648;p7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61825" y="2471800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9" name="Google Shape;649;p7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261825" y="18626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0" name="Google Shape;650;p77"/>
            <p:cNvPicPr preferRelativeResize="0"/>
            <p:nvPr/>
          </p:nvPicPr>
          <p:blipFill rotWithShape="1">
            <a:blip r:embed="rId7">
              <a:alphaModFix/>
            </a:blip>
            <a:srcRect l="7330" t="7491" r="7330" b="7474"/>
            <a:stretch/>
          </p:blipFill>
          <p:spPr>
            <a:xfrm>
              <a:off x="1261825" y="2167204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1" name="Google Shape;651;p7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261825" y="2776400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2" name="Google Shape;652;p77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261825" y="3115727"/>
              <a:ext cx="180000" cy="12795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53" name="Google Shape;653;p7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44000" y="600000"/>
            <a:ext cx="2748000" cy="866574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  <p:sp>
        <p:nvSpPr>
          <p:cNvPr id="654" name="Google Shape;654;p77"/>
          <p:cNvSpPr/>
          <p:nvPr/>
        </p:nvSpPr>
        <p:spPr>
          <a:xfrm>
            <a:off x="3709000" y="1241850"/>
            <a:ext cx="1416600" cy="1416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655" name="Google Shape;655;p77"/>
          <p:cNvSpPr txBox="1"/>
          <p:nvPr/>
        </p:nvSpPr>
        <p:spPr>
          <a:xfrm>
            <a:off x="3709000" y="1744883"/>
            <a:ext cx="141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Place QR Code</a:t>
            </a:r>
            <a:b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over this box</a:t>
            </a:r>
            <a:endParaRPr sz="1300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4">
  <p:cSld name="CUSTOM_1_2_1_1_1_1">
    <p:bg>
      <p:bgPr>
        <a:solidFill>
          <a:srgbClr val="F3F3F3"/>
        </a:solidFill>
        <a:effectLst/>
      </p:bgPr>
    </p:bg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" name="Google Shape;657;p78"/>
          <p:cNvPicPr preferRelativeResize="0"/>
          <p:nvPr/>
        </p:nvPicPr>
        <p:blipFill rotWithShape="1">
          <a:blip r:embed="rId2">
            <a:alphaModFix/>
          </a:blip>
          <a:srcRect t="4003"/>
          <a:stretch/>
        </p:blipFill>
        <p:spPr>
          <a:xfrm>
            <a:off x="300000" y="300000"/>
            <a:ext cx="11592000" cy="6259200"/>
          </a:xfrm>
          <a:prstGeom prst="snip2DiagRect">
            <a:avLst>
              <a:gd name="adj1" fmla="val 0"/>
              <a:gd name="adj2" fmla="val 9427"/>
            </a:avLst>
          </a:prstGeom>
          <a:noFill/>
          <a:ln>
            <a:noFill/>
          </a:ln>
        </p:spPr>
      </p:pic>
      <p:pic>
        <p:nvPicPr>
          <p:cNvPr id="658" name="Google Shape;658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8467" y="4759433"/>
            <a:ext cx="3653535" cy="2099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9" name="Google Shape;659;p78"/>
          <p:cNvGrpSpPr/>
          <p:nvPr/>
        </p:nvGrpSpPr>
        <p:grpSpPr>
          <a:xfrm>
            <a:off x="3348189" y="600030"/>
            <a:ext cx="2160108" cy="2339717"/>
            <a:chOff x="5679475" y="900000"/>
            <a:chExt cx="3240000" cy="3509400"/>
          </a:xfrm>
        </p:grpSpPr>
        <p:grpSp>
          <p:nvGrpSpPr>
            <p:cNvPr id="660" name="Google Shape;660;p78"/>
            <p:cNvGrpSpPr/>
            <p:nvPr/>
          </p:nvGrpSpPr>
          <p:grpSpPr>
            <a:xfrm>
              <a:off x="5679475" y="900000"/>
              <a:ext cx="3240000" cy="3509400"/>
              <a:chOff x="5679475" y="900000"/>
              <a:chExt cx="3240000" cy="3509400"/>
            </a:xfrm>
          </p:grpSpPr>
          <p:sp>
            <p:nvSpPr>
              <p:cNvPr id="661" name="Google Shape;661;p78"/>
              <p:cNvSpPr/>
              <p:nvPr/>
            </p:nvSpPr>
            <p:spPr>
              <a:xfrm>
                <a:off x="5679475" y="900000"/>
                <a:ext cx="3240000" cy="3239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357188" dist="47625" dir="5400000" algn="bl" rotWithShape="0">
                  <a:srgbClr val="000000"/>
                </a:outerShdw>
              </a:effectLst>
            </p:spPr>
            <p:txBody>
              <a:bodyPr spcFirstLastPara="1" wrap="square" lIns="0" tIns="180000" rIns="0" bIns="0" anchor="t" anchorCtr="0">
                <a:noAutofit/>
              </a:bodyPr>
              <a:lstStyle/>
              <a:p>
                <a:pPr marL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31E29"/>
                  </a:buClr>
                  <a:buSzPts val="700"/>
                  <a:buFont typeface="Arial"/>
                  <a:buNone/>
                </a:pPr>
                <a:r>
                  <a:rPr lang="en-GB" sz="1700">
                    <a:solidFill>
                      <a:srgbClr val="131E2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SCAN THE</a:t>
                </a:r>
                <a:br>
                  <a:rPr lang="en-GB" sz="1700">
                    <a:solidFill>
                      <a:srgbClr val="131E2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</a:br>
                <a:r>
                  <a:rPr lang="en-GB" sz="1700">
                    <a:solidFill>
                      <a:srgbClr val="131E2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QR CODE</a:t>
                </a:r>
                <a:endParaRPr sz="1700">
                  <a:solidFill>
                    <a:srgbClr val="131E29"/>
                  </a:solidFill>
                </a:endParaRPr>
              </a:p>
            </p:txBody>
          </p:sp>
          <p:sp>
            <p:nvSpPr>
              <p:cNvPr id="662" name="Google Shape;662;p78"/>
              <p:cNvSpPr/>
              <p:nvPr/>
            </p:nvSpPr>
            <p:spPr>
              <a:xfrm rot="10800000">
                <a:off x="7029475" y="4121400"/>
                <a:ext cx="540000" cy="288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</p:grpSp>
        <p:pic>
          <p:nvPicPr>
            <p:cNvPr id="663" name="Google Shape;663;p7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36950" y="1862600"/>
              <a:ext cx="2125050" cy="2125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64" name="Google Shape;664;p78"/>
          <p:cNvGrpSpPr/>
          <p:nvPr/>
        </p:nvGrpSpPr>
        <p:grpSpPr>
          <a:xfrm>
            <a:off x="599997" y="600030"/>
            <a:ext cx="2446639" cy="2339717"/>
            <a:chOff x="899950" y="900000"/>
            <a:chExt cx="3669775" cy="3509400"/>
          </a:xfrm>
        </p:grpSpPr>
        <p:sp>
          <p:nvSpPr>
            <p:cNvPr id="665" name="Google Shape;665;p78"/>
            <p:cNvSpPr/>
            <p:nvPr/>
          </p:nvSpPr>
          <p:spPr>
            <a:xfrm rot="5400000">
              <a:off x="980225" y="819900"/>
              <a:ext cx="3509400" cy="3669600"/>
            </a:xfrm>
            <a:prstGeom prst="homePlate">
              <a:avLst>
                <a:gd name="adj" fmla="val 19358"/>
              </a:avLst>
            </a:prstGeom>
            <a:solidFill>
              <a:srgbClr val="440099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24135F"/>
                </a:solidFill>
              </a:endParaRPr>
            </a:p>
          </p:txBody>
        </p:sp>
        <p:sp>
          <p:nvSpPr>
            <p:cNvPr id="666" name="Google Shape;666;p78"/>
            <p:cNvSpPr txBox="1"/>
            <p:nvPr/>
          </p:nvSpPr>
          <p:spPr>
            <a:xfrm>
              <a:off x="899950" y="1170000"/>
              <a:ext cx="3669600" cy="241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CONNECT WITH US</a:t>
              </a:r>
              <a:endParaRPr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sheffield.ac.uk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@sheffielduni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theuniversityofsheffield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theuniversityofsheffield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@universityofsheffield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667" name="Google Shape;667;p7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61825" y="2471800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8" name="Google Shape;668;p7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261825" y="18626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9" name="Google Shape;669;p78"/>
            <p:cNvPicPr preferRelativeResize="0"/>
            <p:nvPr/>
          </p:nvPicPr>
          <p:blipFill rotWithShape="1">
            <a:blip r:embed="rId7">
              <a:alphaModFix/>
            </a:blip>
            <a:srcRect l="7330" t="7491" r="7330" b="7474"/>
            <a:stretch/>
          </p:blipFill>
          <p:spPr>
            <a:xfrm>
              <a:off x="1261825" y="2167204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0" name="Google Shape;670;p7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261825" y="2776400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1" name="Google Shape;671;p78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261825" y="3115727"/>
              <a:ext cx="180000" cy="12795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72" name="Google Shape;672;p7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44000" y="600000"/>
            <a:ext cx="2748000" cy="866574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  <p:sp>
        <p:nvSpPr>
          <p:cNvPr id="673" name="Google Shape;673;p78"/>
          <p:cNvSpPr/>
          <p:nvPr/>
        </p:nvSpPr>
        <p:spPr>
          <a:xfrm>
            <a:off x="3709000" y="1241850"/>
            <a:ext cx="1416600" cy="1416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674" name="Google Shape;674;p78"/>
          <p:cNvSpPr txBox="1"/>
          <p:nvPr/>
        </p:nvSpPr>
        <p:spPr>
          <a:xfrm>
            <a:off x="3709000" y="1744883"/>
            <a:ext cx="141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Place QR Code</a:t>
            </a:r>
            <a:b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over this box</a:t>
            </a:r>
            <a:endParaRPr sz="1300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hape 1">
  <p:cSld name="TITLE_1_1">
    <p:bg>
      <p:bgPr>
        <a:solidFill>
          <a:srgbClr val="F8F8F9"/>
        </a:solidFill>
        <a:effectLst/>
      </p:bgPr>
    </p:bg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6" name="Google Shape;676;p79"/>
          <p:cNvGrpSpPr/>
          <p:nvPr/>
        </p:nvGrpSpPr>
        <p:grpSpPr>
          <a:xfrm>
            <a:off x="6096305" y="-21"/>
            <a:ext cx="10133535" cy="6859579"/>
            <a:chOff x="9144000" y="-31"/>
            <a:chExt cx="15199542" cy="10288854"/>
          </a:xfrm>
        </p:grpSpPr>
        <p:sp>
          <p:nvSpPr>
            <p:cNvPr id="677" name="Google Shape;677;p79"/>
            <p:cNvSpPr/>
            <p:nvPr/>
          </p:nvSpPr>
          <p:spPr>
            <a:xfrm>
              <a:off x="9144000" y="-31"/>
              <a:ext cx="15199542" cy="5172606"/>
            </a:xfrm>
            <a:prstGeom prst="flowChartTerminator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678" name="Google Shape;678;p79"/>
            <p:cNvSpPr/>
            <p:nvPr/>
          </p:nvSpPr>
          <p:spPr>
            <a:xfrm>
              <a:off x="9144000" y="5116216"/>
              <a:ext cx="15199542" cy="5172606"/>
            </a:xfrm>
            <a:prstGeom prst="flowChartTerminator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E46962"/>
          </p15:clr>
        </p15:guide>
        <p15:guide id="2" pos="3840">
          <p15:clr>
            <a:srgbClr val="E46962"/>
          </p15:clr>
        </p15:guide>
        <p15:guide id="3" pos="189">
          <p15:clr>
            <a:srgbClr val="E46962"/>
          </p15:clr>
        </p15:guide>
        <p15:guide id="4" pos="378">
          <p15:clr>
            <a:srgbClr val="E46962"/>
          </p15:clr>
        </p15:guide>
        <p15:guide id="5" pos="2109">
          <p15:clr>
            <a:srgbClr val="E46962"/>
          </p15:clr>
        </p15:guide>
        <p15:guide id="6" pos="7491">
          <p15:clr>
            <a:srgbClr val="E46962"/>
          </p15:clr>
        </p15:guide>
        <p15:guide id="7" pos="7302">
          <p15:clr>
            <a:srgbClr val="E46962"/>
          </p15:clr>
        </p15:guide>
        <p15:guide id="8" pos="5571">
          <p15:clr>
            <a:srgbClr val="E46962"/>
          </p15:clr>
        </p15:guide>
        <p15:guide id="9" orient="horz" pos="189">
          <p15:clr>
            <a:srgbClr val="E46962"/>
          </p15:clr>
        </p15:guide>
        <p15:guide id="10" orient="horz" pos="378">
          <p15:clr>
            <a:srgbClr val="E46962"/>
          </p15:clr>
        </p15:guide>
        <p15:guide id="11" orient="horz" pos="4131">
          <p15:clr>
            <a:srgbClr val="E46962"/>
          </p15:clr>
        </p15:guide>
        <p15:guide id="12" orient="horz" pos="3942">
          <p15:clr>
            <a:srgbClr val="E46962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hape 2">
  <p:cSld name="TITLE_1_1_1">
    <p:bg>
      <p:bgPr>
        <a:solidFill>
          <a:srgbClr val="F8F8F9"/>
        </a:solidFill>
        <a:effectLst/>
      </p:bgPr>
    </p:bg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80"/>
          <p:cNvSpPr/>
          <p:nvPr/>
        </p:nvSpPr>
        <p:spPr>
          <a:xfrm>
            <a:off x="6096000" y="0"/>
            <a:ext cx="10114500" cy="6858000"/>
          </a:xfrm>
          <a:prstGeom prst="roundRect">
            <a:avLst>
              <a:gd name="adj" fmla="val 42934"/>
            </a:avLst>
          </a:prstGeom>
          <a:solidFill>
            <a:srgbClr val="005750"/>
          </a:solidFill>
          <a:ln>
            <a:noFill/>
          </a:ln>
        </p:spPr>
        <p:txBody>
          <a:bodyPr spcFirstLastPara="1" wrap="square" lIns="60000" tIns="0" rIns="60000" bIns="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31E29"/>
              </a:buClr>
              <a:buSzPts val="700"/>
              <a:buFont typeface="Arial"/>
              <a:buNone/>
            </a:pPr>
            <a:endParaRPr sz="60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E46962"/>
          </p15:clr>
        </p15:guide>
        <p15:guide id="2" pos="3840">
          <p15:clr>
            <a:srgbClr val="E46962"/>
          </p15:clr>
        </p15:guide>
        <p15:guide id="3" pos="189">
          <p15:clr>
            <a:srgbClr val="E46962"/>
          </p15:clr>
        </p15:guide>
        <p15:guide id="4" pos="378">
          <p15:clr>
            <a:srgbClr val="E46962"/>
          </p15:clr>
        </p15:guide>
        <p15:guide id="5" pos="2109">
          <p15:clr>
            <a:srgbClr val="E46962"/>
          </p15:clr>
        </p15:guide>
        <p15:guide id="6" pos="7491">
          <p15:clr>
            <a:srgbClr val="E46962"/>
          </p15:clr>
        </p15:guide>
        <p15:guide id="7" pos="7302">
          <p15:clr>
            <a:srgbClr val="E46962"/>
          </p15:clr>
        </p15:guide>
        <p15:guide id="8" pos="5571">
          <p15:clr>
            <a:srgbClr val="E46962"/>
          </p15:clr>
        </p15:guide>
        <p15:guide id="9" orient="horz" pos="189">
          <p15:clr>
            <a:srgbClr val="E46962"/>
          </p15:clr>
        </p15:guide>
        <p15:guide id="10" orient="horz" pos="378">
          <p15:clr>
            <a:srgbClr val="E46962"/>
          </p15:clr>
        </p15:guide>
        <p15:guide id="11" orient="horz" pos="4131">
          <p15:clr>
            <a:srgbClr val="E46962"/>
          </p15:clr>
        </p15:guide>
        <p15:guide id="12" orient="horz" pos="3942">
          <p15:clr>
            <a:srgbClr val="E46962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hape 3">
  <p:cSld name="TITLE_1_1_1_1">
    <p:bg>
      <p:bgPr>
        <a:solidFill>
          <a:srgbClr val="F8F8F9"/>
        </a:solidFill>
        <a:effectLst/>
      </p:bgPr>
    </p:bg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81"/>
          <p:cNvSpPr/>
          <p:nvPr/>
        </p:nvSpPr>
        <p:spPr>
          <a:xfrm flipH="1">
            <a:off x="6096000" y="0"/>
            <a:ext cx="10095600" cy="6858000"/>
          </a:xfrm>
          <a:prstGeom prst="homePlate">
            <a:avLst>
              <a:gd name="adj" fmla="val 25006"/>
            </a:avLst>
          </a:prstGeom>
          <a:solidFill>
            <a:srgbClr val="FF9664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31E29"/>
              </a:buClr>
              <a:buSzPts val="700"/>
              <a:buFont typeface="Arial"/>
              <a:buNone/>
            </a:pPr>
            <a:endParaRPr sz="600">
              <a:solidFill>
                <a:srgbClr val="FFFFFF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E46962"/>
          </p15:clr>
        </p15:guide>
        <p15:guide id="2" pos="3840">
          <p15:clr>
            <a:srgbClr val="E46962"/>
          </p15:clr>
        </p15:guide>
        <p15:guide id="3" pos="189">
          <p15:clr>
            <a:srgbClr val="E46962"/>
          </p15:clr>
        </p15:guide>
        <p15:guide id="4" pos="378">
          <p15:clr>
            <a:srgbClr val="E46962"/>
          </p15:clr>
        </p15:guide>
        <p15:guide id="5" pos="2109">
          <p15:clr>
            <a:srgbClr val="E46962"/>
          </p15:clr>
        </p15:guide>
        <p15:guide id="6" pos="7491">
          <p15:clr>
            <a:srgbClr val="E46962"/>
          </p15:clr>
        </p15:guide>
        <p15:guide id="7" pos="7302">
          <p15:clr>
            <a:srgbClr val="E46962"/>
          </p15:clr>
        </p15:guide>
        <p15:guide id="8" pos="5571">
          <p15:clr>
            <a:srgbClr val="E46962"/>
          </p15:clr>
        </p15:guide>
        <p15:guide id="9" orient="horz" pos="189">
          <p15:clr>
            <a:srgbClr val="E46962"/>
          </p15:clr>
        </p15:guide>
        <p15:guide id="10" orient="horz" pos="378">
          <p15:clr>
            <a:srgbClr val="E46962"/>
          </p15:clr>
        </p15:guide>
        <p15:guide id="11" orient="horz" pos="4131">
          <p15:clr>
            <a:srgbClr val="E46962"/>
          </p15:clr>
        </p15:guide>
        <p15:guide id="12" orient="horz" pos="3942">
          <p15:clr>
            <a:srgbClr val="E46962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hape 4">
  <p:cSld name="TITLE_1_1_1_1_1">
    <p:bg>
      <p:bgPr>
        <a:solidFill>
          <a:srgbClr val="F8F8F9"/>
        </a:solidFill>
        <a:effectLst/>
      </p:bgPr>
    </p:bg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82"/>
          <p:cNvSpPr/>
          <p:nvPr/>
        </p:nvSpPr>
        <p:spPr>
          <a:xfrm>
            <a:off x="6096000" y="0"/>
            <a:ext cx="6096000" cy="6858000"/>
          </a:xfrm>
          <a:prstGeom prst="snip2DiagRect">
            <a:avLst>
              <a:gd name="adj1" fmla="val 0"/>
              <a:gd name="adj2" fmla="val 9625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60950" tIns="0" rIns="6095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31E29"/>
              </a:buClr>
              <a:buSzPts val="700"/>
              <a:buFont typeface="Arial"/>
              <a:buNone/>
            </a:pPr>
            <a:endParaRPr sz="1000">
              <a:solidFill>
                <a:srgbClr val="24125E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E46962"/>
          </p15:clr>
        </p15:guide>
        <p15:guide id="2" pos="3840">
          <p15:clr>
            <a:srgbClr val="E46962"/>
          </p15:clr>
        </p15:guide>
        <p15:guide id="3" pos="189">
          <p15:clr>
            <a:srgbClr val="E46962"/>
          </p15:clr>
        </p15:guide>
        <p15:guide id="4" pos="378">
          <p15:clr>
            <a:srgbClr val="E46962"/>
          </p15:clr>
        </p15:guide>
        <p15:guide id="5" pos="2109">
          <p15:clr>
            <a:srgbClr val="E46962"/>
          </p15:clr>
        </p15:guide>
        <p15:guide id="6" pos="7491">
          <p15:clr>
            <a:srgbClr val="E46962"/>
          </p15:clr>
        </p15:guide>
        <p15:guide id="7" pos="7302">
          <p15:clr>
            <a:srgbClr val="E46962"/>
          </p15:clr>
        </p15:guide>
        <p15:guide id="8" pos="5571">
          <p15:clr>
            <a:srgbClr val="E46962"/>
          </p15:clr>
        </p15:guide>
        <p15:guide id="9" orient="horz" pos="189">
          <p15:clr>
            <a:srgbClr val="E46962"/>
          </p15:clr>
        </p15:guide>
        <p15:guide id="10" orient="horz" pos="378">
          <p15:clr>
            <a:srgbClr val="E46962"/>
          </p15:clr>
        </p15:guide>
        <p15:guide id="11" orient="horz" pos="4131">
          <p15:clr>
            <a:srgbClr val="E46962"/>
          </p15:clr>
        </p15:guide>
        <p15:guide id="12" orient="horz" pos="3942">
          <p15:clr>
            <a:srgbClr val="E46962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els 1">
  <p:cSld name="CUSTOM_1">
    <p:bg>
      <p:bgPr>
        <a:solidFill>
          <a:srgbClr val="F8F8F9"/>
        </a:solidFill>
        <a:effectLst/>
      </p:bgPr>
    </p:bg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83"/>
          <p:cNvSpPr/>
          <p:nvPr/>
        </p:nvSpPr>
        <p:spPr>
          <a:xfrm>
            <a:off x="8844000" y="3429000"/>
            <a:ext cx="2748000" cy="2829000"/>
          </a:xfrm>
          <a:prstGeom prst="rect">
            <a:avLst/>
          </a:prstGeom>
          <a:solidFill>
            <a:srgbClr val="005750"/>
          </a:solidFill>
          <a:ln>
            <a:noFill/>
          </a:ln>
        </p:spPr>
        <p:txBody>
          <a:bodyPr spcFirstLastPara="1" wrap="square" lIns="60950" tIns="0" rIns="6095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687" name="Google Shape;687;p83"/>
          <p:cNvGrpSpPr/>
          <p:nvPr/>
        </p:nvGrpSpPr>
        <p:grpSpPr>
          <a:xfrm>
            <a:off x="6096030" y="3429171"/>
            <a:ext cx="2928146" cy="2829141"/>
            <a:chOff x="900000" y="5143500"/>
            <a:chExt cx="4392000" cy="4243500"/>
          </a:xfrm>
        </p:grpSpPr>
        <p:sp>
          <p:nvSpPr>
            <p:cNvPr id="688" name="Google Shape;688;p83"/>
            <p:cNvSpPr/>
            <p:nvPr/>
          </p:nvSpPr>
          <p:spPr>
            <a:xfrm rot="5400000">
              <a:off x="4878000" y="7121250"/>
              <a:ext cx="540000" cy="288000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689" name="Google Shape;689;p83"/>
            <p:cNvSpPr/>
            <p:nvPr/>
          </p:nvSpPr>
          <p:spPr>
            <a:xfrm>
              <a:off x="900000" y="5143500"/>
              <a:ext cx="4122000" cy="424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0950" tIns="0" rIns="60950" bIns="0" anchor="ctr" anchorCtr="0">
              <a:no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690" name="Google Shape;690;p83"/>
          <p:cNvGrpSpPr/>
          <p:nvPr/>
        </p:nvGrpSpPr>
        <p:grpSpPr>
          <a:xfrm>
            <a:off x="3348030" y="3429171"/>
            <a:ext cx="2928146" cy="2829141"/>
            <a:chOff x="900000" y="5143500"/>
            <a:chExt cx="4392000" cy="4243500"/>
          </a:xfrm>
        </p:grpSpPr>
        <p:sp>
          <p:nvSpPr>
            <p:cNvPr id="691" name="Google Shape;691;p83"/>
            <p:cNvSpPr/>
            <p:nvPr/>
          </p:nvSpPr>
          <p:spPr>
            <a:xfrm rot="5400000">
              <a:off x="4878000" y="7121250"/>
              <a:ext cx="540000" cy="28800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692" name="Google Shape;692;p83"/>
            <p:cNvSpPr/>
            <p:nvPr/>
          </p:nvSpPr>
          <p:spPr>
            <a:xfrm>
              <a:off x="900000" y="5143500"/>
              <a:ext cx="4122000" cy="42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0950" tIns="0" rIns="60950" bIns="0" anchor="ctr" anchorCtr="0">
              <a:no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693" name="Google Shape;693;p83"/>
          <p:cNvGrpSpPr/>
          <p:nvPr/>
        </p:nvGrpSpPr>
        <p:grpSpPr>
          <a:xfrm>
            <a:off x="600030" y="3429171"/>
            <a:ext cx="2928146" cy="2829141"/>
            <a:chOff x="900000" y="5143500"/>
            <a:chExt cx="4392000" cy="4243500"/>
          </a:xfrm>
        </p:grpSpPr>
        <p:sp>
          <p:nvSpPr>
            <p:cNvPr id="694" name="Google Shape;694;p83"/>
            <p:cNvSpPr/>
            <p:nvPr/>
          </p:nvSpPr>
          <p:spPr>
            <a:xfrm rot="5400000">
              <a:off x="4878000" y="7121250"/>
              <a:ext cx="540000" cy="288000"/>
            </a:xfrm>
            <a:prstGeom prst="triangle">
              <a:avLst>
                <a:gd name="adj" fmla="val 50000"/>
              </a:avLst>
            </a:prstGeom>
            <a:solidFill>
              <a:srgbClr val="005A8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695" name="Google Shape;695;p83"/>
            <p:cNvSpPr/>
            <p:nvPr/>
          </p:nvSpPr>
          <p:spPr>
            <a:xfrm>
              <a:off x="900000" y="5143500"/>
              <a:ext cx="4122000" cy="4243500"/>
            </a:xfrm>
            <a:prstGeom prst="rect">
              <a:avLst/>
            </a:prstGeom>
            <a:solidFill>
              <a:srgbClr val="005A8F"/>
            </a:solidFill>
            <a:ln>
              <a:noFill/>
            </a:ln>
          </p:spPr>
          <p:txBody>
            <a:bodyPr spcFirstLastPara="1" wrap="square" lIns="60950" tIns="0" rIns="60950" bIns="0" anchor="ctr" anchorCtr="0">
              <a:no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els 2">
  <p:cSld name="CUSTOM_2">
    <p:bg>
      <p:bgPr>
        <a:solidFill>
          <a:srgbClr val="F8F8F9"/>
        </a:solidFill>
        <a:effectLst/>
      </p:bgPr>
    </p:bg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84"/>
          <p:cNvSpPr/>
          <p:nvPr/>
        </p:nvSpPr>
        <p:spPr>
          <a:xfrm>
            <a:off x="8844000" y="3429000"/>
            <a:ext cx="2748000" cy="2829000"/>
          </a:xfrm>
          <a:prstGeom prst="rect">
            <a:avLst/>
          </a:prstGeom>
          <a:solidFill>
            <a:srgbClr val="A1DED2"/>
          </a:solidFill>
          <a:ln>
            <a:noFill/>
          </a:ln>
        </p:spPr>
        <p:txBody>
          <a:bodyPr spcFirstLastPara="1" wrap="square" lIns="60950" tIns="0" rIns="6095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698" name="Google Shape;698;p84"/>
          <p:cNvGrpSpPr/>
          <p:nvPr/>
        </p:nvGrpSpPr>
        <p:grpSpPr>
          <a:xfrm>
            <a:off x="6096030" y="3429171"/>
            <a:ext cx="2928146" cy="2829141"/>
            <a:chOff x="900000" y="5143500"/>
            <a:chExt cx="4392000" cy="4243500"/>
          </a:xfrm>
        </p:grpSpPr>
        <p:sp>
          <p:nvSpPr>
            <p:cNvPr id="699" name="Google Shape;699;p84"/>
            <p:cNvSpPr/>
            <p:nvPr/>
          </p:nvSpPr>
          <p:spPr>
            <a:xfrm rot="5400000">
              <a:off x="4878000" y="7121250"/>
              <a:ext cx="540000" cy="288000"/>
            </a:xfrm>
            <a:prstGeom prst="triangle">
              <a:avLst>
                <a:gd name="adj" fmla="val 50000"/>
              </a:avLst>
            </a:prstGeom>
            <a:solidFill>
              <a:srgbClr val="C6BB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700" name="Google Shape;700;p84"/>
            <p:cNvSpPr/>
            <p:nvPr/>
          </p:nvSpPr>
          <p:spPr>
            <a:xfrm>
              <a:off x="900000" y="5143500"/>
              <a:ext cx="4122000" cy="4243500"/>
            </a:xfrm>
            <a:prstGeom prst="rect">
              <a:avLst/>
            </a:prstGeom>
            <a:solidFill>
              <a:srgbClr val="C6BBFF"/>
            </a:solidFill>
            <a:ln>
              <a:noFill/>
            </a:ln>
          </p:spPr>
          <p:txBody>
            <a:bodyPr spcFirstLastPara="1" wrap="square" lIns="60950" tIns="0" rIns="60950" bIns="0" anchor="ctr" anchorCtr="0">
              <a:no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701" name="Google Shape;701;p84"/>
          <p:cNvGrpSpPr/>
          <p:nvPr/>
        </p:nvGrpSpPr>
        <p:grpSpPr>
          <a:xfrm>
            <a:off x="3348030" y="3429171"/>
            <a:ext cx="2928146" cy="2829141"/>
            <a:chOff x="900000" y="5143500"/>
            <a:chExt cx="4392000" cy="4243500"/>
          </a:xfrm>
        </p:grpSpPr>
        <p:sp>
          <p:nvSpPr>
            <p:cNvPr id="702" name="Google Shape;702;p84"/>
            <p:cNvSpPr/>
            <p:nvPr/>
          </p:nvSpPr>
          <p:spPr>
            <a:xfrm rot="5400000">
              <a:off x="4878000" y="7121250"/>
              <a:ext cx="540000" cy="288000"/>
            </a:xfrm>
            <a:prstGeom prst="triangle">
              <a:avLst>
                <a:gd name="adj" fmla="val 50000"/>
              </a:avLst>
            </a:prstGeom>
            <a:solidFill>
              <a:srgbClr val="FF966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703" name="Google Shape;703;p84"/>
            <p:cNvSpPr/>
            <p:nvPr/>
          </p:nvSpPr>
          <p:spPr>
            <a:xfrm>
              <a:off x="900000" y="5143500"/>
              <a:ext cx="4122000" cy="4243500"/>
            </a:xfrm>
            <a:prstGeom prst="rect">
              <a:avLst/>
            </a:prstGeom>
            <a:solidFill>
              <a:srgbClr val="FF9664"/>
            </a:solidFill>
            <a:ln>
              <a:noFill/>
            </a:ln>
          </p:spPr>
          <p:txBody>
            <a:bodyPr spcFirstLastPara="1" wrap="square" lIns="60950" tIns="0" rIns="60950" bIns="0" anchor="ctr" anchorCtr="0">
              <a:no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704" name="Google Shape;704;p84"/>
          <p:cNvGrpSpPr/>
          <p:nvPr/>
        </p:nvGrpSpPr>
        <p:grpSpPr>
          <a:xfrm>
            <a:off x="600030" y="3429171"/>
            <a:ext cx="2928146" cy="2829141"/>
            <a:chOff x="900000" y="5143500"/>
            <a:chExt cx="4392000" cy="4243500"/>
          </a:xfrm>
        </p:grpSpPr>
        <p:sp>
          <p:nvSpPr>
            <p:cNvPr id="705" name="Google Shape;705;p84"/>
            <p:cNvSpPr/>
            <p:nvPr/>
          </p:nvSpPr>
          <p:spPr>
            <a:xfrm rot="5400000">
              <a:off x="4878000" y="7121250"/>
              <a:ext cx="540000" cy="288000"/>
            </a:xfrm>
            <a:prstGeom prst="triangle">
              <a:avLst>
                <a:gd name="adj" fmla="val 50000"/>
              </a:avLst>
            </a:prstGeom>
            <a:solidFill>
              <a:srgbClr val="9ADBE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706" name="Google Shape;706;p84"/>
            <p:cNvSpPr/>
            <p:nvPr/>
          </p:nvSpPr>
          <p:spPr>
            <a:xfrm>
              <a:off x="900000" y="5143500"/>
              <a:ext cx="4122000" cy="4243500"/>
            </a:xfrm>
            <a:prstGeom prst="rect">
              <a:avLst/>
            </a:prstGeom>
            <a:solidFill>
              <a:srgbClr val="9ADBE8"/>
            </a:solidFill>
            <a:ln>
              <a:noFill/>
            </a:ln>
          </p:spPr>
          <p:txBody>
            <a:bodyPr spcFirstLastPara="1" wrap="square" lIns="60950" tIns="0" rIns="60950" bIns="0" anchor="ctr" anchorCtr="0">
              <a:no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TITLE_1">
    <p:bg>
      <p:bgPr>
        <a:solidFill>
          <a:srgbClr val="F3F3F3"/>
        </a:solidFill>
        <a:effectLst/>
      </p:bgPr>
    </p:bg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E46962"/>
          </p15:clr>
        </p15:guide>
        <p15:guide id="2" pos="3840">
          <p15:clr>
            <a:srgbClr val="E46962"/>
          </p15:clr>
        </p15:guide>
        <p15:guide id="3" pos="189">
          <p15:clr>
            <a:srgbClr val="E46962"/>
          </p15:clr>
        </p15:guide>
        <p15:guide id="4" pos="378">
          <p15:clr>
            <a:srgbClr val="E46962"/>
          </p15:clr>
        </p15:guide>
        <p15:guide id="5" pos="2109">
          <p15:clr>
            <a:srgbClr val="E46962"/>
          </p15:clr>
        </p15:guide>
        <p15:guide id="6" pos="7491">
          <p15:clr>
            <a:srgbClr val="E46962"/>
          </p15:clr>
        </p15:guide>
        <p15:guide id="7" pos="7302">
          <p15:clr>
            <a:srgbClr val="E46962"/>
          </p15:clr>
        </p15:guide>
        <p15:guide id="8" pos="5571">
          <p15:clr>
            <a:srgbClr val="E46962"/>
          </p15:clr>
        </p15:guide>
        <p15:guide id="9" orient="horz" pos="189">
          <p15:clr>
            <a:srgbClr val="E46962"/>
          </p15:clr>
        </p15:guide>
        <p15:guide id="10" orient="horz" pos="378">
          <p15:clr>
            <a:srgbClr val="E46962"/>
          </p15:clr>
        </p15:guide>
        <p15:guide id="11" orient="horz" pos="4131">
          <p15:clr>
            <a:srgbClr val="E46962"/>
          </p15:clr>
        </p15:guide>
        <p15:guide id="12" orient="horz" pos="3942">
          <p15:clr>
            <a:srgbClr val="E46962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ssion Beginning">
  <p:cSld name="TITLE_1_3">
    <p:bg>
      <p:bgPr>
        <a:solidFill>
          <a:srgbClr val="F3F3F3"/>
        </a:solidFill>
        <a:effectLst/>
      </p:bgPr>
    </p:bg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87"/>
          <p:cNvSpPr txBox="1"/>
          <p:nvPr/>
        </p:nvSpPr>
        <p:spPr>
          <a:xfrm>
            <a:off x="600000" y="5068800"/>
            <a:ext cx="10992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2000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Thank you.</a:t>
            </a:r>
            <a:endParaRPr sz="23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14" name="Google Shape;714;p87"/>
          <p:cNvSpPr txBox="1"/>
          <p:nvPr/>
        </p:nvSpPr>
        <p:spPr>
          <a:xfrm>
            <a:off x="600000" y="2160000"/>
            <a:ext cx="109920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THIS SESSION WILL BEGIN SHORTLY. PLEASE TURN YOUR CAMERAS AND MICROPHONES OFF.</a:t>
            </a:r>
            <a:endParaRPr sz="5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715" name="Google Shape;715;p8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0000" y="600000"/>
            <a:ext cx="3164869" cy="9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E46962"/>
          </p15:clr>
        </p15:guide>
        <p15:guide id="2" pos="3840">
          <p15:clr>
            <a:srgbClr val="E46962"/>
          </p15:clr>
        </p15:guide>
        <p15:guide id="3" pos="189">
          <p15:clr>
            <a:srgbClr val="E46962"/>
          </p15:clr>
        </p15:guide>
        <p15:guide id="4" pos="378">
          <p15:clr>
            <a:srgbClr val="E46962"/>
          </p15:clr>
        </p15:guide>
        <p15:guide id="5" pos="2109">
          <p15:clr>
            <a:srgbClr val="E46962"/>
          </p15:clr>
        </p15:guide>
        <p15:guide id="6" pos="7491">
          <p15:clr>
            <a:srgbClr val="E46962"/>
          </p15:clr>
        </p15:guide>
        <p15:guide id="7" pos="7302">
          <p15:clr>
            <a:srgbClr val="E46962"/>
          </p15:clr>
        </p15:guide>
        <p15:guide id="8" pos="5571">
          <p15:clr>
            <a:srgbClr val="E46962"/>
          </p15:clr>
        </p15:guide>
        <p15:guide id="9" orient="horz" pos="189">
          <p15:clr>
            <a:srgbClr val="E46962"/>
          </p15:clr>
        </p15:guide>
        <p15:guide id="10" orient="horz" pos="378">
          <p15:clr>
            <a:srgbClr val="E46962"/>
          </p15:clr>
        </p15:guide>
        <p15:guide id="11" orient="horz" pos="4131">
          <p15:clr>
            <a:srgbClr val="E46962"/>
          </p15:clr>
        </p15:guide>
        <p15:guide id="12" orient="horz" pos="3942">
          <p15:clr>
            <a:srgbClr val="E46962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s 1">
  <p:cSld name="TITLE_1_2">
    <p:bg>
      <p:bgPr>
        <a:solidFill>
          <a:srgbClr val="F3F3F3"/>
        </a:solidFill>
        <a:effectLst/>
      </p:bgPr>
    </p:bg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88"/>
          <p:cNvSpPr/>
          <p:nvPr/>
        </p:nvSpPr>
        <p:spPr>
          <a:xfrm>
            <a:off x="600000" y="600000"/>
            <a:ext cx="2656800" cy="1804800"/>
          </a:xfrm>
          <a:prstGeom prst="homePlate">
            <a:avLst>
              <a:gd name="adj" fmla="val 25006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60950" tIns="0" rIns="6095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31E29"/>
              </a:buClr>
              <a:buSzPts val="700"/>
              <a:buFont typeface="Arial"/>
              <a:buNone/>
            </a:pPr>
            <a:r>
              <a:rPr lang="en-GB"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UNIVERSITY</a:t>
            </a:r>
            <a:br>
              <a:rPr lang="en-GB"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 THE YEAR</a:t>
            </a:r>
            <a:endParaRPr sz="23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WhatUni Student Choice Awards 2024</a:t>
            </a:r>
            <a:endParaRPr sz="600">
              <a:solidFill>
                <a:srgbClr val="FFFFFF"/>
              </a:solidFill>
            </a:endParaRPr>
          </a:p>
        </p:txBody>
      </p:sp>
      <p:sp>
        <p:nvSpPr>
          <p:cNvPr id="718" name="Google Shape;718;p88"/>
          <p:cNvSpPr/>
          <p:nvPr/>
        </p:nvSpPr>
        <p:spPr>
          <a:xfrm>
            <a:off x="600000" y="600100"/>
            <a:ext cx="2656800" cy="1804800"/>
          </a:xfrm>
          <a:prstGeom prst="homePlate">
            <a:avLst>
              <a:gd name="adj" fmla="val 25006"/>
            </a:avLst>
          </a:prstGeom>
          <a:solidFill>
            <a:srgbClr val="FF9664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31E29"/>
              </a:buClr>
              <a:buSzPts val="700"/>
              <a:buFont typeface="Arial"/>
              <a:buNone/>
            </a:pPr>
            <a:r>
              <a:rPr lang="en-GB" sz="2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NUMBER 1</a:t>
            </a:r>
            <a:br>
              <a:rPr lang="en-GB" sz="2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2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STUDENTS’ UNION</a:t>
            </a:r>
            <a:endParaRPr sz="23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WhatUni Student Choice Awards</a:t>
            </a:r>
            <a:br>
              <a:rPr lang="en-GB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2017-2024</a:t>
            </a:r>
            <a:endParaRPr sz="600">
              <a:solidFill>
                <a:schemeClr val="lt1"/>
              </a:solidFill>
            </a:endParaRPr>
          </a:p>
        </p:txBody>
      </p:sp>
      <p:grpSp>
        <p:nvGrpSpPr>
          <p:cNvPr id="719" name="Google Shape;719;p88"/>
          <p:cNvGrpSpPr/>
          <p:nvPr/>
        </p:nvGrpSpPr>
        <p:grpSpPr>
          <a:xfrm>
            <a:off x="6158586" y="4453319"/>
            <a:ext cx="2656879" cy="1804852"/>
            <a:chOff x="5112000" y="3819601"/>
            <a:chExt cx="3914082" cy="2649518"/>
          </a:xfrm>
        </p:grpSpPr>
        <p:sp>
          <p:nvSpPr>
            <p:cNvPr id="720" name="Google Shape;720;p88"/>
            <p:cNvSpPr/>
            <p:nvPr/>
          </p:nvSpPr>
          <p:spPr>
            <a:xfrm>
              <a:off x="5112000" y="3819601"/>
              <a:ext cx="3914082" cy="1332018"/>
            </a:xfrm>
            <a:prstGeom prst="flowChartTerminator">
              <a:avLst/>
            </a:prstGeom>
            <a:solidFill>
              <a:srgbClr val="005750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721" name="Google Shape;721;p88"/>
            <p:cNvSpPr/>
            <p:nvPr/>
          </p:nvSpPr>
          <p:spPr>
            <a:xfrm>
              <a:off x="5112000" y="5137101"/>
              <a:ext cx="3914082" cy="1332018"/>
            </a:xfrm>
            <a:prstGeom prst="flowChartTerminator">
              <a:avLst/>
            </a:prstGeom>
            <a:solidFill>
              <a:srgbClr val="005750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</p:grpSp>
      <p:sp>
        <p:nvSpPr>
          <p:cNvPr id="722" name="Google Shape;722;p88"/>
          <p:cNvSpPr txBox="1"/>
          <p:nvPr/>
        </p:nvSpPr>
        <p:spPr>
          <a:xfrm>
            <a:off x="6288000" y="4572000"/>
            <a:ext cx="2407200" cy="15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000" tIns="0" rIns="6000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GREENEST</a:t>
            </a:r>
            <a:br>
              <a:rPr lang="en-GB"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CITY IN</a:t>
            </a:r>
            <a:br>
              <a:rPr lang="en-GB"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UK</a:t>
            </a:r>
            <a:endParaRPr sz="23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NatWest’s Green Cities Report</a:t>
            </a:r>
            <a:br>
              <a:rPr lang="en-GB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2021</a:t>
            </a:r>
            <a:endParaRPr sz="10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723" name="Google Shape;723;p88"/>
          <p:cNvGrpSpPr/>
          <p:nvPr/>
        </p:nvGrpSpPr>
        <p:grpSpPr>
          <a:xfrm>
            <a:off x="8935508" y="4453233"/>
            <a:ext cx="2656933" cy="1805057"/>
            <a:chOff x="9234000" y="990075"/>
            <a:chExt cx="3985200" cy="2707450"/>
          </a:xfrm>
        </p:grpSpPr>
        <p:sp>
          <p:nvSpPr>
            <p:cNvPr id="724" name="Google Shape;724;p88"/>
            <p:cNvSpPr/>
            <p:nvPr/>
          </p:nvSpPr>
          <p:spPr>
            <a:xfrm rot="10800000">
              <a:off x="10935000" y="3409525"/>
              <a:ext cx="540000" cy="288000"/>
            </a:xfrm>
            <a:prstGeom prst="triangle">
              <a:avLst>
                <a:gd name="adj" fmla="val 50000"/>
              </a:avLst>
            </a:prstGeom>
            <a:solidFill>
              <a:srgbClr val="005A8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725" name="Google Shape;725;p88"/>
            <p:cNvSpPr/>
            <p:nvPr/>
          </p:nvSpPr>
          <p:spPr>
            <a:xfrm>
              <a:off x="9234000" y="990075"/>
              <a:ext cx="3985200" cy="2437500"/>
            </a:xfrm>
            <a:prstGeom prst="rect">
              <a:avLst/>
            </a:prstGeom>
            <a:solidFill>
              <a:srgbClr val="005A8F"/>
            </a:solidFill>
            <a:ln>
              <a:noFill/>
            </a:ln>
          </p:spPr>
          <p:txBody>
            <a:bodyPr spcFirstLastPara="1" wrap="square" lIns="60950" tIns="0" rIns="60950" bIns="0" anchor="ctr" anchorCtr="0">
              <a:no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1E29"/>
                </a:buClr>
                <a:buSzPts val="700"/>
                <a:buFont typeface="Arial"/>
                <a:buNone/>
              </a:pPr>
              <a:r>
                <a:rPr lang="en-GB" sz="2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AFFORDABLE</a:t>
              </a:r>
              <a:br>
                <a:rPr lang="en-GB" sz="2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lang="en-GB" sz="2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CITY</a:t>
              </a:r>
              <a:endParaRPr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131E29"/>
                </a:buClr>
                <a:buSzPts val="700"/>
                <a:buFont typeface="Arial"/>
                <a:buNone/>
              </a:pPr>
              <a:r>
                <a:rPr lang="en-GB" sz="10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6th in the RBS Student Living</a:t>
              </a:r>
              <a:br>
                <a:rPr lang="en-GB" sz="10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lang="en-GB" sz="10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Index 2024</a:t>
              </a:r>
              <a:endParaRPr sz="600">
                <a:solidFill>
                  <a:srgbClr val="FFFFFF"/>
                </a:solidFill>
              </a:endParaRPr>
            </a:p>
          </p:txBody>
        </p:sp>
      </p:grpSp>
      <p:sp>
        <p:nvSpPr>
          <p:cNvPr id="726" name="Google Shape;726;p88"/>
          <p:cNvSpPr/>
          <p:nvPr/>
        </p:nvSpPr>
        <p:spPr>
          <a:xfrm>
            <a:off x="8935217" y="600000"/>
            <a:ext cx="480000" cy="240000"/>
          </a:xfrm>
          <a:prstGeom prst="rect">
            <a:avLst/>
          </a:prstGeom>
          <a:solidFill>
            <a:srgbClr val="DAA8E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727" name="Google Shape;727;p88"/>
          <p:cNvSpPr/>
          <p:nvPr/>
        </p:nvSpPr>
        <p:spPr>
          <a:xfrm>
            <a:off x="8935217" y="600000"/>
            <a:ext cx="240000" cy="1805100"/>
          </a:xfrm>
          <a:prstGeom prst="rect">
            <a:avLst/>
          </a:prstGeom>
          <a:solidFill>
            <a:srgbClr val="DAA8E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728" name="Google Shape;728;p88"/>
          <p:cNvSpPr/>
          <p:nvPr/>
        </p:nvSpPr>
        <p:spPr>
          <a:xfrm>
            <a:off x="8935217" y="2164800"/>
            <a:ext cx="480000" cy="240000"/>
          </a:xfrm>
          <a:prstGeom prst="rect">
            <a:avLst/>
          </a:prstGeom>
          <a:solidFill>
            <a:srgbClr val="DAA8E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729" name="Google Shape;729;p88"/>
          <p:cNvSpPr txBox="1"/>
          <p:nvPr/>
        </p:nvSpPr>
        <p:spPr>
          <a:xfrm>
            <a:off x="9175217" y="840000"/>
            <a:ext cx="21768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000" tIns="0" rIns="6000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TOP 20 UNIVERSITY</a:t>
            </a:r>
            <a:endParaRPr sz="23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Guardian University</a:t>
            </a:r>
            <a:br>
              <a:rPr lang="en-GB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Guide 2025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30" name="Google Shape;730;p88"/>
          <p:cNvSpPr/>
          <p:nvPr/>
        </p:nvSpPr>
        <p:spPr>
          <a:xfrm flipH="1">
            <a:off x="11112000" y="600000"/>
            <a:ext cx="480000" cy="240000"/>
          </a:xfrm>
          <a:prstGeom prst="rect">
            <a:avLst/>
          </a:prstGeom>
          <a:solidFill>
            <a:srgbClr val="DAA8E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731" name="Google Shape;731;p88"/>
          <p:cNvSpPr/>
          <p:nvPr/>
        </p:nvSpPr>
        <p:spPr>
          <a:xfrm flipH="1">
            <a:off x="11352000" y="600000"/>
            <a:ext cx="240000" cy="1805100"/>
          </a:xfrm>
          <a:prstGeom prst="rect">
            <a:avLst/>
          </a:prstGeom>
          <a:solidFill>
            <a:srgbClr val="DAA8E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732" name="Google Shape;732;p88"/>
          <p:cNvSpPr/>
          <p:nvPr/>
        </p:nvSpPr>
        <p:spPr>
          <a:xfrm flipH="1">
            <a:off x="11112000" y="2164800"/>
            <a:ext cx="480000" cy="240000"/>
          </a:xfrm>
          <a:prstGeom prst="rect">
            <a:avLst/>
          </a:prstGeom>
          <a:solidFill>
            <a:srgbClr val="DAA8E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733" name="Google Shape;733;p88"/>
          <p:cNvSpPr/>
          <p:nvPr/>
        </p:nvSpPr>
        <p:spPr>
          <a:xfrm>
            <a:off x="3376800" y="600000"/>
            <a:ext cx="2661900" cy="1804800"/>
          </a:xfrm>
          <a:prstGeom prst="roundRect">
            <a:avLst>
              <a:gd name="adj" fmla="val 50000"/>
            </a:avLst>
          </a:prstGeom>
          <a:solidFill>
            <a:srgbClr val="981F92"/>
          </a:solidFill>
          <a:ln>
            <a:noFill/>
          </a:ln>
        </p:spPr>
        <p:txBody>
          <a:bodyPr spcFirstLastPara="1" wrap="square" lIns="60000" tIns="0" rIns="6000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Arial"/>
              <a:buNone/>
            </a:pPr>
            <a:r>
              <a:rPr lang="en-GB"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NUMBER 1 UNIVERSITY IN THE RUSSELL GROUP </a:t>
            </a:r>
            <a:endParaRPr sz="23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National Student Survey 2024</a:t>
            </a:r>
            <a:endParaRPr sz="600"/>
          </a:p>
        </p:txBody>
      </p:sp>
      <p:sp>
        <p:nvSpPr>
          <p:cNvPr id="734" name="Google Shape;734;p88"/>
          <p:cNvSpPr/>
          <p:nvPr/>
        </p:nvSpPr>
        <p:spPr>
          <a:xfrm>
            <a:off x="6158583" y="2526600"/>
            <a:ext cx="2656800" cy="1805100"/>
          </a:xfrm>
          <a:prstGeom prst="snip2DiagRect">
            <a:avLst>
              <a:gd name="adj1" fmla="val 0"/>
              <a:gd name="adj2" fmla="val 13286"/>
            </a:avLst>
          </a:prstGeom>
          <a:solidFill>
            <a:srgbClr val="A1DED2"/>
          </a:solidFill>
          <a:ln>
            <a:noFill/>
          </a:ln>
        </p:spPr>
        <p:txBody>
          <a:bodyPr spcFirstLastPara="1" wrap="square" lIns="60950" tIns="0" rIns="6095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Arial"/>
              <a:buNone/>
            </a:pPr>
            <a:r>
              <a:rPr lang="en-GB" sz="2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TOP 5 FOR JOB PROSPECTS</a:t>
            </a:r>
            <a:endParaRPr sz="23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Student Crowd University Job Prospects League Table 2024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01">
          <p15:clr>
            <a:srgbClr val="E46962"/>
          </p15:clr>
        </p15:guide>
        <p15:guide id="2" pos="189">
          <p15:clr>
            <a:srgbClr val="E46962"/>
          </p15:clr>
        </p15:guide>
        <p15:guide id="3" pos="378">
          <p15:clr>
            <a:srgbClr val="E46962"/>
          </p15:clr>
        </p15:guide>
        <p15:guide id="4" pos="2127">
          <p15:clr>
            <a:srgbClr val="E46962"/>
          </p15:clr>
        </p15:guide>
        <p15:guide id="5" pos="7491">
          <p15:clr>
            <a:srgbClr val="E46962"/>
          </p15:clr>
        </p15:guide>
        <p15:guide id="6" pos="7302">
          <p15:clr>
            <a:srgbClr val="E46962"/>
          </p15:clr>
        </p15:guide>
        <p15:guide id="7" pos="5553">
          <p15:clr>
            <a:srgbClr val="E46962"/>
          </p15:clr>
        </p15:guide>
        <p15:guide id="8" orient="horz" pos="189">
          <p15:clr>
            <a:srgbClr val="E46962"/>
          </p15:clr>
        </p15:guide>
        <p15:guide id="9" orient="horz" pos="378">
          <p15:clr>
            <a:srgbClr val="E46962"/>
          </p15:clr>
        </p15:guide>
        <p15:guide id="10" orient="horz" pos="4131">
          <p15:clr>
            <a:srgbClr val="E46962"/>
          </p15:clr>
        </p15:guide>
        <p15:guide id="11" orient="horz" pos="3942">
          <p15:clr>
            <a:srgbClr val="E46962"/>
          </p15:clr>
        </p15:guide>
        <p15:guide id="12" pos="5628">
          <p15:clr>
            <a:srgbClr val="E46962"/>
          </p15:clr>
        </p15:guide>
        <p15:guide id="13" pos="3879">
          <p15:clr>
            <a:srgbClr val="E46962"/>
          </p15:clr>
        </p15:guide>
        <p15:guide id="14" pos="2052">
          <p15:clr>
            <a:srgbClr val="E46962"/>
          </p15:clr>
        </p15:guide>
        <p15:guide id="15" orient="horz" pos="1515">
          <p15:clr>
            <a:srgbClr val="E46962"/>
          </p15:clr>
        </p15:guide>
        <p15:guide id="16" orient="horz" pos="1592">
          <p15:clr>
            <a:srgbClr val="E46962"/>
          </p15:clr>
        </p15:guide>
        <p15:guide id="17" orient="horz" pos="2728">
          <p15:clr>
            <a:srgbClr val="E46962"/>
          </p15:clr>
        </p15:guide>
        <p15:guide id="18" orient="horz" pos="2805">
          <p15:clr>
            <a:srgbClr val="E46962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s 2">
  <p:cSld name="TITLE_1_2_1">
    <p:bg>
      <p:bgPr>
        <a:solidFill>
          <a:srgbClr val="F3F3F3"/>
        </a:solidFill>
        <a:effectLst/>
      </p:bgPr>
    </p:bg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01">
          <p15:clr>
            <a:srgbClr val="E46962"/>
          </p15:clr>
        </p15:guide>
        <p15:guide id="2" pos="189">
          <p15:clr>
            <a:srgbClr val="E46962"/>
          </p15:clr>
        </p15:guide>
        <p15:guide id="3" pos="378">
          <p15:clr>
            <a:srgbClr val="E46962"/>
          </p15:clr>
        </p15:guide>
        <p15:guide id="4" pos="2127">
          <p15:clr>
            <a:srgbClr val="E46962"/>
          </p15:clr>
        </p15:guide>
        <p15:guide id="5" pos="7491">
          <p15:clr>
            <a:srgbClr val="E46962"/>
          </p15:clr>
        </p15:guide>
        <p15:guide id="6" pos="7302">
          <p15:clr>
            <a:srgbClr val="E46962"/>
          </p15:clr>
        </p15:guide>
        <p15:guide id="7" pos="5553">
          <p15:clr>
            <a:srgbClr val="E46962"/>
          </p15:clr>
        </p15:guide>
        <p15:guide id="8" orient="horz" pos="189">
          <p15:clr>
            <a:srgbClr val="E46962"/>
          </p15:clr>
        </p15:guide>
        <p15:guide id="9" orient="horz" pos="378">
          <p15:clr>
            <a:srgbClr val="E46962"/>
          </p15:clr>
        </p15:guide>
        <p15:guide id="10" orient="horz" pos="4131">
          <p15:clr>
            <a:srgbClr val="E46962"/>
          </p15:clr>
        </p15:guide>
        <p15:guide id="11" orient="horz" pos="3942">
          <p15:clr>
            <a:srgbClr val="E46962"/>
          </p15:clr>
        </p15:guide>
        <p15:guide id="12" pos="5628">
          <p15:clr>
            <a:srgbClr val="E46962"/>
          </p15:clr>
        </p15:guide>
        <p15:guide id="13" pos="3879">
          <p15:clr>
            <a:srgbClr val="E46962"/>
          </p15:clr>
        </p15:guide>
        <p15:guide id="14" pos="2052">
          <p15:clr>
            <a:srgbClr val="E46962"/>
          </p15:clr>
        </p15:guide>
        <p15:guide id="15" orient="horz" pos="1515">
          <p15:clr>
            <a:srgbClr val="E46962"/>
          </p15:clr>
        </p15:guide>
        <p15:guide id="16" orient="horz" pos="1592">
          <p15:clr>
            <a:srgbClr val="E46962"/>
          </p15:clr>
        </p15:guide>
        <p15:guide id="17" orient="horz" pos="2728">
          <p15:clr>
            <a:srgbClr val="E46962"/>
          </p15:clr>
        </p15:guide>
        <p15:guide id="18" orient="horz" pos="2805">
          <p15:clr>
            <a:srgbClr val="E46962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OURS - DO NOT DELETE">
  <p:cSld name="CUSTOM">
    <p:bg>
      <p:bgPr>
        <a:solidFill>
          <a:srgbClr val="F8F8F9"/>
        </a:solidFill>
        <a:effectLst/>
      </p:bgPr>
    </p:bg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90"/>
          <p:cNvSpPr/>
          <p:nvPr/>
        </p:nvSpPr>
        <p:spPr>
          <a:xfrm>
            <a:off x="0" y="-600"/>
            <a:ext cx="2438400" cy="1713600"/>
          </a:xfrm>
          <a:prstGeom prst="rect">
            <a:avLst/>
          </a:prstGeom>
          <a:solidFill>
            <a:srgbClr val="24125E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8F8F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Dark Violet</a:t>
            </a:r>
            <a:endParaRPr sz="2000">
              <a:solidFill>
                <a:srgbClr val="F8F8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38" name="Google Shape;738;p90"/>
          <p:cNvSpPr/>
          <p:nvPr/>
        </p:nvSpPr>
        <p:spPr>
          <a:xfrm>
            <a:off x="2438400" y="-600"/>
            <a:ext cx="2438400" cy="1713600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8F8F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Brand Violet</a:t>
            </a:r>
            <a:endParaRPr sz="2000">
              <a:solidFill>
                <a:srgbClr val="F8F8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39" name="Google Shape;739;p90"/>
          <p:cNvSpPr/>
          <p:nvPr/>
        </p:nvSpPr>
        <p:spPr>
          <a:xfrm>
            <a:off x="4876800" y="-600"/>
            <a:ext cx="2438400" cy="1713600"/>
          </a:xfrm>
          <a:prstGeom prst="rect">
            <a:avLst/>
          </a:prstGeom>
          <a:solidFill>
            <a:srgbClr val="7000FF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8F8F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Electric Violet</a:t>
            </a:r>
            <a:endParaRPr sz="2000">
              <a:solidFill>
                <a:srgbClr val="F8F8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40" name="Google Shape;740;p90"/>
          <p:cNvSpPr/>
          <p:nvPr/>
        </p:nvSpPr>
        <p:spPr>
          <a:xfrm>
            <a:off x="7315200" y="-600"/>
            <a:ext cx="2438400" cy="1713600"/>
          </a:xfrm>
          <a:prstGeom prst="rect">
            <a:avLst/>
          </a:prstGeom>
          <a:solidFill>
            <a:srgbClr val="A78CFA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Powder Violet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41" name="Google Shape;741;p90"/>
          <p:cNvSpPr/>
          <p:nvPr/>
        </p:nvSpPr>
        <p:spPr>
          <a:xfrm>
            <a:off x="9753600" y="-600"/>
            <a:ext cx="2438400" cy="1713600"/>
          </a:xfrm>
          <a:prstGeom prst="rect">
            <a:avLst/>
          </a:prstGeom>
          <a:solidFill>
            <a:srgbClr val="C6BBFF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Pale Violet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42" name="Google Shape;742;p90"/>
          <p:cNvSpPr/>
          <p:nvPr/>
        </p:nvSpPr>
        <p:spPr>
          <a:xfrm>
            <a:off x="0" y="1713000"/>
            <a:ext cx="2438400" cy="1713600"/>
          </a:xfrm>
          <a:prstGeom prst="rect">
            <a:avLst/>
          </a:prstGeom>
          <a:solidFill>
            <a:srgbClr val="F8F8F9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Wave White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43" name="Google Shape;743;p90"/>
          <p:cNvSpPr/>
          <p:nvPr/>
        </p:nvSpPr>
        <p:spPr>
          <a:xfrm>
            <a:off x="2438400" y="1713000"/>
            <a:ext cx="2438400" cy="1713600"/>
          </a:xfrm>
          <a:prstGeom prst="rect">
            <a:avLst/>
          </a:prstGeom>
          <a:solidFill>
            <a:srgbClr val="131E29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8F8F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Midnight Black</a:t>
            </a:r>
            <a:endParaRPr sz="2000">
              <a:solidFill>
                <a:srgbClr val="F8F8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44" name="Google Shape;744;p90"/>
          <p:cNvSpPr/>
          <p:nvPr/>
        </p:nvSpPr>
        <p:spPr>
          <a:xfrm>
            <a:off x="4876800" y="1713000"/>
            <a:ext cx="2438400" cy="1713600"/>
          </a:xfrm>
          <a:prstGeom prst="rect">
            <a:avLst/>
          </a:prstGeom>
          <a:solidFill>
            <a:srgbClr val="E7004C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8F8F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Coral</a:t>
            </a:r>
            <a:endParaRPr sz="2000">
              <a:solidFill>
                <a:srgbClr val="F8F8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45" name="Google Shape;745;p90"/>
          <p:cNvSpPr/>
          <p:nvPr/>
        </p:nvSpPr>
        <p:spPr>
          <a:xfrm>
            <a:off x="7315200" y="1713000"/>
            <a:ext cx="2438400" cy="1713600"/>
          </a:xfrm>
          <a:prstGeom prst="rect">
            <a:avLst/>
          </a:prstGeom>
          <a:solidFill>
            <a:srgbClr val="981F9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8F8F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Purple</a:t>
            </a:r>
            <a:endParaRPr sz="2000">
              <a:solidFill>
                <a:srgbClr val="F8F8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46" name="Google Shape;746;p90"/>
          <p:cNvSpPr/>
          <p:nvPr/>
        </p:nvSpPr>
        <p:spPr>
          <a:xfrm>
            <a:off x="9753600" y="1713000"/>
            <a:ext cx="2438400" cy="1713600"/>
          </a:xfrm>
          <a:prstGeom prst="rect">
            <a:avLst/>
          </a:prstGeom>
          <a:solidFill>
            <a:srgbClr val="005A8F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8F8F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Teal</a:t>
            </a:r>
            <a:endParaRPr sz="2000">
              <a:solidFill>
                <a:srgbClr val="F8F8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47" name="Google Shape;747;p90"/>
          <p:cNvSpPr/>
          <p:nvPr/>
        </p:nvSpPr>
        <p:spPr>
          <a:xfrm>
            <a:off x="0" y="3426600"/>
            <a:ext cx="2438400" cy="1713600"/>
          </a:xfrm>
          <a:prstGeom prst="rect">
            <a:avLst/>
          </a:prstGeom>
          <a:solidFill>
            <a:srgbClr val="005750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8F8F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Peak Green</a:t>
            </a:r>
            <a:endParaRPr sz="2000">
              <a:solidFill>
                <a:srgbClr val="F8F8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48" name="Google Shape;748;p90"/>
          <p:cNvSpPr/>
          <p:nvPr/>
        </p:nvSpPr>
        <p:spPr>
          <a:xfrm>
            <a:off x="2438400" y="3426600"/>
            <a:ext cx="2438400" cy="1713600"/>
          </a:xfrm>
          <a:prstGeom prst="rect">
            <a:avLst/>
          </a:prstGeom>
          <a:solidFill>
            <a:srgbClr val="FF6371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Flamingo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49" name="Google Shape;749;p90"/>
          <p:cNvSpPr/>
          <p:nvPr/>
        </p:nvSpPr>
        <p:spPr>
          <a:xfrm>
            <a:off x="4876800" y="3426600"/>
            <a:ext cx="2438400" cy="1713600"/>
          </a:xfrm>
          <a:prstGeom prst="rect">
            <a:avLst/>
          </a:prstGeom>
          <a:solidFill>
            <a:srgbClr val="FF79E1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Pink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50" name="Google Shape;750;p90"/>
          <p:cNvSpPr/>
          <p:nvPr/>
        </p:nvSpPr>
        <p:spPr>
          <a:xfrm>
            <a:off x="7315200" y="3426600"/>
            <a:ext cx="2438400" cy="1713600"/>
          </a:xfrm>
          <a:prstGeom prst="rect">
            <a:avLst/>
          </a:prstGeom>
          <a:solidFill>
            <a:srgbClr val="00BBCC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Aqua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51" name="Google Shape;751;p90"/>
          <p:cNvSpPr/>
          <p:nvPr/>
        </p:nvSpPr>
        <p:spPr>
          <a:xfrm>
            <a:off x="9753600" y="3426600"/>
            <a:ext cx="2438400" cy="1713600"/>
          </a:xfrm>
          <a:prstGeom prst="rect">
            <a:avLst/>
          </a:prstGeom>
          <a:solidFill>
            <a:srgbClr val="3BD4AE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Spearmint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52" name="Google Shape;752;p90"/>
          <p:cNvSpPr/>
          <p:nvPr/>
        </p:nvSpPr>
        <p:spPr>
          <a:xfrm>
            <a:off x="0" y="5140200"/>
            <a:ext cx="2438400" cy="1713600"/>
          </a:xfrm>
          <a:prstGeom prst="rect">
            <a:avLst/>
          </a:prstGeom>
          <a:solidFill>
            <a:srgbClr val="FF9664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Peach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53" name="Google Shape;753;p90"/>
          <p:cNvSpPr/>
          <p:nvPr/>
        </p:nvSpPr>
        <p:spPr>
          <a:xfrm>
            <a:off x="2438400" y="5140200"/>
            <a:ext cx="2438400" cy="1713600"/>
          </a:xfrm>
          <a:prstGeom prst="rect">
            <a:avLst/>
          </a:prstGeom>
          <a:solidFill>
            <a:srgbClr val="DAA8E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Lavender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54" name="Google Shape;754;p90"/>
          <p:cNvSpPr/>
          <p:nvPr/>
        </p:nvSpPr>
        <p:spPr>
          <a:xfrm>
            <a:off x="4876800" y="5140200"/>
            <a:ext cx="2438400" cy="1713600"/>
          </a:xfrm>
          <a:prstGeom prst="rect">
            <a:avLst/>
          </a:prstGeom>
          <a:solidFill>
            <a:srgbClr val="9ADBE8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Powder Blue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55" name="Google Shape;755;p90"/>
          <p:cNvSpPr/>
          <p:nvPr/>
        </p:nvSpPr>
        <p:spPr>
          <a:xfrm>
            <a:off x="7315200" y="5140200"/>
            <a:ext cx="2438400" cy="1713600"/>
          </a:xfrm>
          <a:prstGeom prst="rect">
            <a:avLst/>
          </a:prstGeom>
          <a:solidFill>
            <a:srgbClr val="A1DED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Pastel Green</a:t>
            </a:r>
            <a:endParaRPr sz="20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CUSTOM_1_2">
    <p:bg>
      <p:bgPr>
        <a:solidFill>
          <a:srgbClr val="F3F3F3"/>
        </a:solidFill>
        <a:effectLst/>
      </p:bgPr>
    </p:bg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" name="Google Shape;757;p91"/>
          <p:cNvPicPr preferRelativeResize="0"/>
          <p:nvPr/>
        </p:nvPicPr>
        <p:blipFill rotWithShape="1">
          <a:blip r:embed="rId2">
            <a:alphaModFix/>
          </a:blip>
          <a:srcRect l="3087" t="10992" r="4191"/>
          <a:stretch/>
        </p:blipFill>
        <p:spPr>
          <a:xfrm>
            <a:off x="300000" y="300000"/>
            <a:ext cx="11592000" cy="6259200"/>
          </a:xfrm>
          <a:prstGeom prst="snip2DiagRect">
            <a:avLst>
              <a:gd name="adj1" fmla="val 0"/>
              <a:gd name="adj2" fmla="val 9427"/>
            </a:avLst>
          </a:prstGeom>
          <a:noFill/>
          <a:ln>
            <a:noFill/>
          </a:ln>
        </p:spPr>
      </p:pic>
      <p:pic>
        <p:nvPicPr>
          <p:cNvPr id="758" name="Google Shape;758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000" y="600000"/>
            <a:ext cx="3164869" cy="9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38467" y="4759433"/>
            <a:ext cx="3653535" cy="209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4002" y="600000"/>
            <a:ext cx="2748000" cy="669302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CUSTOM_1_1_2">
    <p:bg>
      <p:bgPr>
        <a:solidFill>
          <a:srgbClr val="F3F3F3"/>
        </a:solidFill>
        <a:effectLst/>
      </p:bgPr>
    </p:bg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2" name="Google Shape;762;p92"/>
          <p:cNvPicPr preferRelativeResize="0"/>
          <p:nvPr/>
        </p:nvPicPr>
        <p:blipFill rotWithShape="1">
          <a:blip r:embed="rId2">
            <a:alphaModFix/>
          </a:blip>
          <a:srcRect t="10136" r="6393"/>
          <a:stretch/>
        </p:blipFill>
        <p:spPr>
          <a:xfrm>
            <a:off x="300000" y="300000"/>
            <a:ext cx="11592000" cy="6259200"/>
          </a:xfrm>
          <a:prstGeom prst="snip2DiagRect">
            <a:avLst>
              <a:gd name="adj1" fmla="val 0"/>
              <a:gd name="adj2" fmla="val 9427"/>
            </a:avLst>
          </a:prstGeom>
          <a:noFill/>
          <a:ln>
            <a:noFill/>
          </a:ln>
        </p:spPr>
      </p:pic>
      <p:pic>
        <p:nvPicPr>
          <p:cNvPr id="763" name="Google Shape;763;p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000" y="600000"/>
            <a:ext cx="3164869" cy="998017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  <p:pic>
        <p:nvPicPr>
          <p:cNvPr id="764" name="Google Shape;764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38467" y="4759433"/>
            <a:ext cx="3653535" cy="209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4002" y="600000"/>
            <a:ext cx="2748000" cy="669302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">
  <p:cSld name="CUSTOM_1_1_1_2">
    <p:bg>
      <p:bgPr>
        <a:solidFill>
          <a:srgbClr val="F3F3F3"/>
        </a:solidFill>
        <a:effectLst/>
      </p:bgPr>
    </p:bg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7" name="Google Shape;767;p93"/>
          <p:cNvPicPr preferRelativeResize="0"/>
          <p:nvPr/>
        </p:nvPicPr>
        <p:blipFill rotWithShape="1">
          <a:blip r:embed="rId2">
            <a:alphaModFix/>
          </a:blip>
          <a:srcRect t="4003"/>
          <a:stretch/>
        </p:blipFill>
        <p:spPr>
          <a:xfrm>
            <a:off x="300000" y="300000"/>
            <a:ext cx="11592000" cy="6259200"/>
          </a:xfrm>
          <a:prstGeom prst="snip2DiagRect">
            <a:avLst>
              <a:gd name="adj1" fmla="val 0"/>
              <a:gd name="adj2" fmla="val 9427"/>
            </a:avLst>
          </a:prstGeom>
          <a:noFill/>
          <a:ln>
            <a:noFill/>
          </a:ln>
        </p:spPr>
      </p:pic>
      <p:pic>
        <p:nvPicPr>
          <p:cNvPr id="768" name="Google Shape;768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8467" y="4759433"/>
            <a:ext cx="3653535" cy="209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" name="Google Shape;769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4002" y="600000"/>
            <a:ext cx="2748000" cy="669302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  <p:pic>
        <p:nvPicPr>
          <p:cNvPr id="770" name="Google Shape;770;p9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0000" y="600000"/>
            <a:ext cx="3164869" cy="998017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4">
  <p:cSld name="CUSTOM_1_1_1_1_2">
    <p:bg>
      <p:bgPr>
        <a:solidFill>
          <a:srgbClr val="F3F3F3"/>
        </a:solidFill>
        <a:effectLst/>
      </p:bgPr>
    </p:bg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2" name="Google Shape;772;p94"/>
          <p:cNvPicPr preferRelativeResize="0"/>
          <p:nvPr/>
        </p:nvPicPr>
        <p:blipFill rotWithShape="1">
          <a:blip r:embed="rId2">
            <a:alphaModFix/>
          </a:blip>
          <a:srcRect t="4003"/>
          <a:stretch/>
        </p:blipFill>
        <p:spPr>
          <a:xfrm>
            <a:off x="300000" y="300000"/>
            <a:ext cx="11592000" cy="6259200"/>
          </a:xfrm>
          <a:prstGeom prst="snip2DiagRect">
            <a:avLst>
              <a:gd name="adj1" fmla="val 0"/>
              <a:gd name="adj2" fmla="val 9427"/>
            </a:avLst>
          </a:prstGeom>
          <a:noFill/>
          <a:ln>
            <a:noFill/>
          </a:ln>
        </p:spPr>
      </p:pic>
      <p:pic>
        <p:nvPicPr>
          <p:cNvPr id="773" name="Google Shape;773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8467" y="4759433"/>
            <a:ext cx="3653535" cy="209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4002" y="600000"/>
            <a:ext cx="2748000" cy="669302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  <p:pic>
        <p:nvPicPr>
          <p:cNvPr id="775" name="Google Shape;775;p9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0000" y="600000"/>
            <a:ext cx="3164869" cy="998017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5">
  <p:cSld name="CUSTOM_1_1_1_1_1_2">
    <p:bg>
      <p:bgPr>
        <a:solidFill>
          <a:srgbClr val="F3F3F3"/>
        </a:solidFill>
        <a:effectLst/>
      </p:bgPr>
    </p:bg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7" name="Google Shape;777;p95"/>
          <p:cNvPicPr preferRelativeResize="0"/>
          <p:nvPr/>
        </p:nvPicPr>
        <p:blipFill rotWithShape="1">
          <a:blip r:embed="rId2">
            <a:alphaModFix/>
          </a:blip>
          <a:srcRect b="4003"/>
          <a:stretch/>
        </p:blipFill>
        <p:spPr>
          <a:xfrm>
            <a:off x="300000" y="300000"/>
            <a:ext cx="11592000" cy="6259200"/>
          </a:xfrm>
          <a:prstGeom prst="snip2DiagRect">
            <a:avLst>
              <a:gd name="adj1" fmla="val 0"/>
              <a:gd name="adj2" fmla="val 9427"/>
            </a:avLst>
          </a:prstGeom>
          <a:noFill/>
          <a:ln>
            <a:noFill/>
          </a:ln>
        </p:spPr>
      </p:pic>
      <p:pic>
        <p:nvPicPr>
          <p:cNvPr id="778" name="Google Shape;778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8467" y="4759433"/>
            <a:ext cx="3653535" cy="209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4002" y="600000"/>
            <a:ext cx="2748000" cy="669302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  <p:pic>
        <p:nvPicPr>
          <p:cNvPr id="780" name="Google Shape;780;p9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0000" y="600000"/>
            <a:ext cx="3164869" cy="998017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6">
  <p:cSld name="CUSTOM_1_1_1_1_1_1_1">
    <p:bg>
      <p:bgPr>
        <a:solidFill>
          <a:srgbClr val="F3F3F3"/>
        </a:solidFill>
        <a:effectLst/>
      </p:bgPr>
    </p:bg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2" name="Google Shape;782;p96"/>
          <p:cNvPicPr preferRelativeResize="0"/>
          <p:nvPr/>
        </p:nvPicPr>
        <p:blipFill rotWithShape="1">
          <a:blip r:embed="rId2">
            <a:alphaModFix/>
          </a:blip>
          <a:srcRect t="21130" b="6875"/>
          <a:stretch/>
        </p:blipFill>
        <p:spPr>
          <a:xfrm>
            <a:off x="300000" y="300000"/>
            <a:ext cx="11592000" cy="6259200"/>
          </a:xfrm>
          <a:prstGeom prst="snip2DiagRect">
            <a:avLst>
              <a:gd name="adj1" fmla="val 0"/>
              <a:gd name="adj2" fmla="val 9427"/>
            </a:avLst>
          </a:prstGeom>
          <a:noFill/>
          <a:ln>
            <a:noFill/>
          </a:ln>
        </p:spPr>
      </p:pic>
      <p:pic>
        <p:nvPicPr>
          <p:cNvPr id="783" name="Google Shape;783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8467" y="4759433"/>
            <a:ext cx="3653535" cy="209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4002" y="600000"/>
            <a:ext cx="2748000" cy="669302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  <p:pic>
        <p:nvPicPr>
          <p:cNvPr id="785" name="Google Shape;785;p9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0000" y="600000"/>
            <a:ext cx="3164869" cy="998017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 Map">
  <p:cSld name="CUSTOM_1_1_1_1_1_1_1_1_1_1_1_1_1_1">
    <p:bg>
      <p:bgPr>
        <a:solidFill>
          <a:srgbClr val="F3F3F3"/>
        </a:solidFill>
        <a:effectLst/>
      </p:bgPr>
    </p:bg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7" name="Google Shape;787;p97"/>
          <p:cNvGrpSpPr/>
          <p:nvPr/>
        </p:nvGrpSpPr>
        <p:grpSpPr>
          <a:xfrm>
            <a:off x="8261213" y="600030"/>
            <a:ext cx="3331367" cy="3249762"/>
            <a:chOff x="12391200" y="900000"/>
            <a:chExt cx="4996800" cy="4874400"/>
          </a:xfrm>
        </p:grpSpPr>
        <p:sp>
          <p:nvSpPr>
            <p:cNvPr id="788" name="Google Shape;788;p97"/>
            <p:cNvSpPr/>
            <p:nvPr/>
          </p:nvSpPr>
          <p:spPr>
            <a:xfrm>
              <a:off x="12570500" y="1080000"/>
              <a:ext cx="4637400" cy="4512600"/>
            </a:xfrm>
            <a:prstGeom prst="snip2DiagRect">
              <a:avLst>
                <a:gd name="adj1" fmla="val 0"/>
                <a:gd name="adj2" fmla="val 8702"/>
              </a:avLst>
            </a:prstGeom>
            <a:solidFill>
              <a:srgbClr val="9ADBE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Train times from</a:t>
              </a:r>
              <a:br>
                <a:rPr lang="en-GB" sz="2000" b="1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lang="en-GB" sz="2000" b="1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major cities:</a:t>
              </a:r>
              <a:endParaRPr sz="20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40 minutes from Leeds</a:t>
              </a:r>
              <a:endParaRPr sz="1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50 minutes from Manchester</a:t>
              </a:r>
              <a:endParaRPr sz="1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1 hour 15 minutes from Birmingham</a:t>
              </a:r>
              <a:endParaRPr sz="1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2 hours from London</a:t>
              </a:r>
              <a:endParaRPr sz="1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2 hours from Newcastle</a:t>
              </a:r>
              <a:endParaRPr sz="1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2 hours 35 minutes from Bristol</a:t>
              </a:r>
              <a:endParaRPr sz="1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3 hours 45 minutes from Edinburgh</a:t>
              </a:r>
              <a:endParaRPr sz="1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89" name="Google Shape;789;p97"/>
            <p:cNvSpPr/>
            <p:nvPr/>
          </p:nvSpPr>
          <p:spPr>
            <a:xfrm rot="5400000">
              <a:off x="12391200" y="900000"/>
              <a:ext cx="900000" cy="900000"/>
            </a:xfrm>
            <a:prstGeom prst="rtTriangle">
              <a:avLst/>
            </a:prstGeom>
            <a:solidFill>
              <a:srgbClr val="981F9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5A8F"/>
                </a:solidFill>
              </a:endParaRPr>
            </a:p>
          </p:txBody>
        </p:sp>
        <p:sp>
          <p:nvSpPr>
            <p:cNvPr id="790" name="Google Shape;790;p97"/>
            <p:cNvSpPr/>
            <p:nvPr/>
          </p:nvSpPr>
          <p:spPr>
            <a:xfrm rot="-5400000">
              <a:off x="16488000" y="4874400"/>
              <a:ext cx="900000" cy="900000"/>
            </a:xfrm>
            <a:prstGeom prst="rtTriangle">
              <a:avLst/>
            </a:prstGeom>
            <a:solidFill>
              <a:srgbClr val="981F9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5A8F"/>
                </a:solidFill>
              </a:endParaRPr>
            </a:p>
          </p:txBody>
        </p:sp>
      </p:grpSp>
      <p:sp>
        <p:nvSpPr>
          <p:cNvPr id="791" name="Google Shape;791;p97"/>
          <p:cNvSpPr txBox="1"/>
          <p:nvPr/>
        </p:nvSpPr>
        <p:spPr>
          <a:xfrm>
            <a:off x="600000" y="600000"/>
            <a:ext cx="5496000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6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GETTING TO</a:t>
            </a:r>
            <a:br>
              <a:rPr lang="en-GB" sz="4000">
                <a:solidFill>
                  <a:srgbClr val="2413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40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SHEFFIELD</a:t>
            </a:r>
            <a:endParaRPr sz="400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792" name="Google Shape;792;p97"/>
          <p:cNvPicPr preferRelativeResize="0"/>
          <p:nvPr/>
        </p:nvPicPr>
        <p:blipFill rotWithShape="1">
          <a:blip r:embed="rId2">
            <a:alphaModFix/>
          </a:blip>
          <a:srcRect t="15504"/>
          <a:stretch/>
        </p:blipFill>
        <p:spPr>
          <a:xfrm>
            <a:off x="2562733" y="0"/>
            <a:ext cx="5817601" cy="6559199"/>
          </a:xfrm>
          <a:prstGeom prst="rect">
            <a:avLst/>
          </a:prstGeom>
          <a:noFill/>
          <a:ln>
            <a:noFill/>
          </a:ln>
        </p:spPr>
      </p:pic>
      <p:sp>
        <p:nvSpPr>
          <p:cNvPr id="793" name="Google Shape;793;p97"/>
          <p:cNvSpPr/>
          <p:nvPr/>
        </p:nvSpPr>
        <p:spPr>
          <a:xfrm>
            <a:off x="4020917" y="2575075"/>
            <a:ext cx="840000" cy="300000"/>
          </a:xfrm>
          <a:prstGeom prst="wedgeRectCallout">
            <a:avLst>
              <a:gd name="adj1" fmla="val 20779"/>
              <a:gd name="adj2" fmla="val 83556"/>
            </a:avLst>
          </a:prstGeom>
          <a:solidFill>
            <a:srgbClr val="44009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Belfast</a:t>
            </a:r>
            <a:endParaRPr sz="17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94" name="Google Shape;794;p97"/>
          <p:cNvSpPr/>
          <p:nvPr/>
        </p:nvSpPr>
        <p:spPr>
          <a:xfrm>
            <a:off x="5137533" y="1417292"/>
            <a:ext cx="1080000" cy="300000"/>
          </a:xfrm>
          <a:prstGeom prst="wedgeRectCallout">
            <a:avLst>
              <a:gd name="adj1" fmla="val 20779"/>
              <a:gd name="adj2" fmla="val 83556"/>
            </a:avLst>
          </a:prstGeom>
          <a:solidFill>
            <a:srgbClr val="44009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Edinburgh</a:t>
            </a:r>
            <a:endParaRPr sz="17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95" name="Google Shape;795;p97"/>
          <p:cNvSpPr/>
          <p:nvPr/>
        </p:nvSpPr>
        <p:spPr>
          <a:xfrm>
            <a:off x="6458583" y="2242392"/>
            <a:ext cx="1080000" cy="300000"/>
          </a:xfrm>
          <a:prstGeom prst="wedgeRectCallout">
            <a:avLst>
              <a:gd name="adj1" fmla="val -20713"/>
              <a:gd name="adj2" fmla="val 83442"/>
            </a:avLst>
          </a:prstGeom>
          <a:solidFill>
            <a:srgbClr val="44009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Newcastle</a:t>
            </a:r>
            <a:endParaRPr sz="17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96" name="Google Shape;796;p97"/>
          <p:cNvSpPr/>
          <p:nvPr/>
        </p:nvSpPr>
        <p:spPr>
          <a:xfrm>
            <a:off x="6698583" y="3008442"/>
            <a:ext cx="840000" cy="300000"/>
          </a:xfrm>
          <a:prstGeom prst="wedgeRectCallout">
            <a:avLst>
              <a:gd name="adj1" fmla="val -20681"/>
              <a:gd name="adj2" fmla="val 78664"/>
            </a:avLst>
          </a:prstGeom>
          <a:solidFill>
            <a:srgbClr val="44009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Leeds</a:t>
            </a:r>
            <a:endParaRPr sz="17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97" name="Google Shape;797;p97"/>
          <p:cNvSpPr/>
          <p:nvPr/>
        </p:nvSpPr>
        <p:spPr>
          <a:xfrm>
            <a:off x="5496000" y="3476975"/>
            <a:ext cx="1200000" cy="300000"/>
          </a:xfrm>
          <a:prstGeom prst="wedgeRectCallout">
            <a:avLst>
              <a:gd name="adj1" fmla="val 20779"/>
              <a:gd name="adj2" fmla="val 83556"/>
            </a:avLst>
          </a:prstGeom>
          <a:solidFill>
            <a:srgbClr val="44009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Manchester</a:t>
            </a:r>
            <a:endParaRPr sz="17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98" name="Google Shape;798;p97"/>
          <p:cNvSpPr/>
          <p:nvPr/>
        </p:nvSpPr>
        <p:spPr>
          <a:xfrm>
            <a:off x="5650450" y="4258508"/>
            <a:ext cx="1320000" cy="300000"/>
          </a:xfrm>
          <a:prstGeom prst="wedgeRectCallout">
            <a:avLst>
              <a:gd name="adj1" fmla="val 20779"/>
              <a:gd name="adj2" fmla="val 83556"/>
            </a:avLst>
          </a:prstGeom>
          <a:solidFill>
            <a:srgbClr val="44009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Birmingham</a:t>
            </a:r>
            <a:endParaRPr sz="17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99" name="Google Shape;799;p97"/>
          <p:cNvSpPr/>
          <p:nvPr/>
        </p:nvSpPr>
        <p:spPr>
          <a:xfrm>
            <a:off x="6022867" y="5141375"/>
            <a:ext cx="840000" cy="300000"/>
          </a:xfrm>
          <a:prstGeom prst="wedgeRectCallout">
            <a:avLst>
              <a:gd name="adj1" fmla="val -20681"/>
              <a:gd name="adj2" fmla="val 78664"/>
            </a:avLst>
          </a:prstGeom>
          <a:solidFill>
            <a:srgbClr val="44009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Bristol</a:t>
            </a:r>
            <a:endParaRPr sz="17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00" name="Google Shape;800;p97"/>
          <p:cNvSpPr/>
          <p:nvPr/>
        </p:nvSpPr>
        <p:spPr>
          <a:xfrm>
            <a:off x="7203317" y="5076242"/>
            <a:ext cx="840000" cy="300000"/>
          </a:xfrm>
          <a:prstGeom prst="wedgeRectCallout">
            <a:avLst>
              <a:gd name="adj1" fmla="val -20681"/>
              <a:gd name="adj2" fmla="val 78664"/>
            </a:avLst>
          </a:prstGeom>
          <a:solidFill>
            <a:srgbClr val="44009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London</a:t>
            </a:r>
            <a:endParaRPr sz="17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801" name="Google Shape;801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84304">
            <a:off x="7140454" y="3763123"/>
            <a:ext cx="1533541" cy="1117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Google Shape;802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4000" y="4372792"/>
            <a:ext cx="2750684" cy="840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ld Map">
  <p:cSld name="CUSTOM_1_1_1_1_1_1_1_1_1_1_1_1_1_1_1">
    <p:bg>
      <p:bgPr>
        <a:solidFill>
          <a:srgbClr val="F3F3F3"/>
        </a:solidFill>
        <a:effectLst/>
      </p:bgPr>
    </p:bg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4" name="Google Shape;804;p98"/>
          <p:cNvPicPr preferRelativeResize="0"/>
          <p:nvPr/>
        </p:nvPicPr>
        <p:blipFill rotWithShape="1">
          <a:blip r:embed="rId2">
            <a:alphaModFix/>
          </a:blip>
          <a:srcRect l="49" r="49"/>
          <a:stretch/>
        </p:blipFill>
        <p:spPr>
          <a:xfrm>
            <a:off x="600000" y="1197377"/>
            <a:ext cx="10992000" cy="5361822"/>
          </a:xfrm>
          <a:prstGeom prst="rect">
            <a:avLst/>
          </a:prstGeom>
          <a:noFill/>
          <a:ln>
            <a:noFill/>
          </a:ln>
        </p:spPr>
      </p:pic>
      <p:sp>
        <p:nvSpPr>
          <p:cNvPr id="805" name="Google Shape;805;p98"/>
          <p:cNvSpPr txBox="1"/>
          <p:nvPr/>
        </p:nvSpPr>
        <p:spPr>
          <a:xfrm>
            <a:off x="600000" y="600000"/>
            <a:ext cx="5496000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6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WHERE IS</a:t>
            </a:r>
            <a:br>
              <a:rPr lang="en-GB" sz="4000">
                <a:solidFill>
                  <a:srgbClr val="2413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40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SHEFFIELD?</a:t>
            </a:r>
            <a:endParaRPr sz="400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806" name="Google Shape;806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6900" y="1976333"/>
            <a:ext cx="919101" cy="280916"/>
          </a:xfrm>
          <a:prstGeom prst="rect">
            <a:avLst/>
          </a:prstGeom>
          <a:noFill/>
          <a:ln>
            <a:noFill/>
          </a:ln>
        </p:spPr>
      </p:pic>
      <p:sp>
        <p:nvSpPr>
          <p:cNvPr id="807" name="Google Shape;807;p98"/>
          <p:cNvSpPr/>
          <p:nvPr/>
        </p:nvSpPr>
        <p:spPr>
          <a:xfrm>
            <a:off x="0" y="4709483"/>
            <a:ext cx="2944500" cy="1549800"/>
          </a:xfrm>
          <a:prstGeom prst="homePlate">
            <a:avLst>
              <a:gd name="adj" fmla="val 30131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300000" tIns="0" rIns="30000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Closest Airports:</a:t>
            </a:r>
            <a:endParaRPr sz="2000"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 hour 15 minute drive from</a:t>
            </a:r>
            <a:br>
              <a:rPr lang="en-GB"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Manchester Airport and</a:t>
            </a:r>
            <a:br>
              <a:rPr lang="en-GB"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Leeds Bradford Airport</a:t>
            </a:r>
            <a:endParaRPr sz="900">
              <a:solidFill>
                <a:srgbClr val="FFFFFF"/>
              </a:solidFill>
            </a:endParaRPr>
          </a:p>
        </p:txBody>
      </p:sp>
      <p:pic>
        <p:nvPicPr>
          <p:cNvPr id="808" name="Google Shape;808;p98" title="Arrow 2 Purpl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860556">
            <a:off x="5529460" y="2405937"/>
            <a:ext cx="529897" cy="404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1">
  <p:cSld name="CUSTOM_1_2_1">
    <p:bg>
      <p:bgPr>
        <a:solidFill>
          <a:srgbClr val="F3F3F3"/>
        </a:solidFill>
        <a:effectLst/>
      </p:bgPr>
    </p:bg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0" name="Google Shape;810;p99"/>
          <p:cNvPicPr preferRelativeResize="0"/>
          <p:nvPr/>
        </p:nvPicPr>
        <p:blipFill rotWithShape="1">
          <a:blip r:embed="rId2">
            <a:alphaModFix/>
          </a:blip>
          <a:srcRect l="3087" t="10992" r="4191"/>
          <a:stretch/>
        </p:blipFill>
        <p:spPr>
          <a:xfrm>
            <a:off x="300000" y="300000"/>
            <a:ext cx="11592000" cy="6259200"/>
          </a:xfrm>
          <a:prstGeom prst="snip2DiagRect">
            <a:avLst>
              <a:gd name="adj1" fmla="val 0"/>
              <a:gd name="adj2" fmla="val 9427"/>
            </a:avLst>
          </a:prstGeom>
          <a:noFill/>
          <a:ln>
            <a:noFill/>
          </a:ln>
        </p:spPr>
      </p:pic>
      <p:pic>
        <p:nvPicPr>
          <p:cNvPr id="811" name="Google Shape;811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8467" y="4759433"/>
            <a:ext cx="3653535" cy="2099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2" name="Google Shape;812;p99"/>
          <p:cNvGrpSpPr/>
          <p:nvPr/>
        </p:nvGrpSpPr>
        <p:grpSpPr>
          <a:xfrm>
            <a:off x="3348189" y="600030"/>
            <a:ext cx="2160108" cy="2339717"/>
            <a:chOff x="5679475" y="900000"/>
            <a:chExt cx="3240000" cy="3509400"/>
          </a:xfrm>
        </p:grpSpPr>
        <p:sp>
          <p:nvSpPr>
            <p:cNvPr id="813" name="Google Shape;813;p99"/>
            <p:cNvSpPr/>
            <p:nvPr/>
          </p:nvSpPr>
          <p:spPr>
            <a:xfrm>
              <a:off x="5679475" y="900000"/>
              <a:ext cx="3240000" cy="3239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357188" dist="47625" dir="5400000" algn="bl" rotWithShape="0">
                <a:srgbClr val="000000"/>
              </a:outerShdw>
            </a:effectLst>
          </p:spPr>
          <p:txBody>
            <a:bodyPr spcFirstLastPara="1" wrap="square" lIns="0" tIns="180000" rIns="0" bIns="0" anchor="t" anchorCtr="0">
              <a:no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1E29"/>
                </a:buClr>
                <a:buSzPts val="700"/>
                <a:buFont typeface="Arial"/>
                <a:buNone/>
              </a:pPr>
              <a:r>
                <a:rPr lang="en-GB" sz="1700">
                  <a:solidFill>
                    <a:srgbClr val="131E29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SCAN THE</a:t>
              </a:r>
              <a:br>
                <a:rPr lang="en-GB" sz="1700">
                  <a:solidFill>
                    <a:srgbClr val="131E29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lang="en-GB" sz="1700">
                  <a:solidFill>
                    <a:srgbClr val="131E29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QR CODE</a:t>
              </a:r>
              <a:endParaRPr sz="1700">
                <a:solidFill>
                  <a:srgbClr val="131E29"/>
                </a:solidFill>
              </a:endParaRPr>
            </a:p>
          </p:txBody>
        </p:sp>
        <p:sp>
          <p:nvSpPr>
            <p:cNvPr id="814" name="Google Shape;814;p99"/>
            <p:cNvSpPr/>
            <p:nvPr/>
          </p:nvSpPr>
          <p:spPr>
            <a:xfrm rot="10800000">
              <a:off x="7029475" y="4121400"/>
              <a:ext cx="540000" cy="2880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</p:grpSp>
      <p:pic>
        <p:nvPicPr>
          <p:cNvPr id="815" name="Google Shape;815;p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9650" y="1241733"/>
            <a:ext cx="1416699" cy="14166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6" name="Google Shape;816;p99"/>
          <p:cNvGrpSpPr/>
          <p:nvPr/>
        </p:nvGrpSpPr>
        <p:grpSpPr>
          <a:xfrm>
            <a:off x="599997" y="600030"/>
            <a:ext cx="2446639" cy="2339717"/>
            <a:chOff x="899950" y="900000"/>
            <a:chExt cx="3669775" cy="3509400"/>
          </a:xfrm>
        </p:grpSpPr>
        <p:sp>
          <p:nvSpPr>
            <p:cNvPr id="817" name="Google Shape;817;p99"/>
            <p:cNvSpPr/>
            <p:nvPr/>
          </p:nvSpPr>
          <p:spPr>
            <a:xfrm rot="5400000">
              <a:off x="980225" y="819900"/>
              <a:ext cx="3509400" cy="3669600"/>
            </a:xfrm>
            <a:prstGeom prst="homePlate">
              <a:avLst>
                <a:gd name="adj" fmla="val 19358"/>
              </a:avLst>
            </a:prstGeom>
            <a:solidFill>
              <a:srgbClr val="440099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24135F"/>
                </a:solidFill>
              </a:endParaRPr>
            </a:p>
          </p:txBody>
        </p:sp>
        <p:sp>
          <p:nvSpPr>
            <p:cNvPr id="818" name="Google Shape;818;p99"/>
            <p:cNvSpPr txBox="1"/>
            <p:nvPr/>
          </p:nvSpPr>
          <p:spPr>
            <a:xfrm>
              <a:off x="899950" y="1170000"/>
              <a:ext cx="3669600" cy="241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CONNECT WITH US</a:t>
              </a:r>
              <a:endParaRPr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sheffield.ac.uk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@sheffielduni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theuniversityofsheffield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theuniversityofsheffield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@universityofsheffield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819" name="Google Shape;819;p9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61825" y="2471800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0" name="Google Shape;820;p9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261825" y="18626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1" name="Google Shape;821;p99"/>
            <p:cNvPicPr preferRelativeResize="0"/>
            <p:nvPr/>
          </p:nvPicPr>
          <p:blipFill rotWithShape="1">
            <a:blip r:embed="rId7">
              <a:alphaModFix/>
            </a:blip>
            <a:srcRect l="7330" t="7491" r="7330" b="7474"/>
            <a:stretch/>
          </p:blipFill>
          <p:spPr>
            <a:xfrm>
              <a:off x="1261825" y="2167204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2" name="Google Shape;822;p9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261825" y="2776400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3" name="Google Shape;823;p99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261825" y="3115727"/>
              <a:ext cx="180000" cy="12795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24" name="Google Shape;824;p9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44000" y="600000"/>
            <a:ext cx="2748000" cy="866574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  <p:sp>
        <p:nvSpPr>
          <p:cNvPr id="825" name="Google Shape;825;p99"/>
          <p:cNvSpPr/>
          <p:nvPr/>
        </p:nvSpPr>
        <p:spPr>
          <a:xfrm>
            <a:off x="3709000" y="1241850"/>
            <a:ext cx="1416600" cy="1416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826" name="Google Shape;826;p99"/>
          <p:cNvSpPr txBox="1"/>
          <p:nvPr/>
        </p:nvSpPr>
        <p:spPr>
          <a:xfrm>
            <a:off x="3709000" y="1744883"/>
            <a:ext cx="141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Place QR Code</a:t>
            </a:r>
            <a:b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over this box</a:t>
            </a:r>
            <a:endParaRPr sz="1300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2">
  <p:cSld name="CUSTOM_1_2_1_1">
    <p:bg>
      <p:bgPr>
        <a:solidFill>
          <a:srgbClr val="F3F3F3"/>
        </a:solidFill>
        <a:effectLst/>
      </p:bgPr>
    </p:bg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8" name="Google Shape;828;p100"/>
          <p:cNvPicPr preferRelativeResize="0"/>
          <p:nvPr/>
        </p:nvPicPr>
        <p:blipFill rotWithShape="1">
          <a:blip r:embed="rId2">
            <a:alphaModFix/>
          </a:blip>
          <a:srcRect r="6393" b="10136"/>
          <a:stretch/>
        </p:blipFill>
        <p:spPr>
          <a:xfrm>
            <a:off x="300000" y="300000"/>
            <a:ext cx="11592000" cy="6259200"/>
          </a:xfrm>
          <a:prstGeom prst="snip2DiagRect">
            <a:avLst>
              <a:gd name="adj1" fmla="val 0"/>
              <a:gd name="adj2" fmla="val 9427"/>
            </a:avLst>
          </a:prstGeom>
          <a:noFill/>
          <a:ln>
            <a:noFill/>
          </a:ln>
        </p:spPr>
      </p:pic>
      <p:pic>
        <p:nvPicPr>
          <p:cNvPr id="829" name="Google Shape;829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8467" y="4759433"/>
            <a:ext cx="3653535" cy="2099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0" name="Google Shape;830;p100"/>
          <p:cNvGrpSpPr/>
          <p:nvPr/>
        </p:nvGrpSpPr>
        <p:grpSpPr>
          <a:xfrm>
            <a:off x="3348189" y="600030"/>
            <a:ext cx="2160108" cy="2339717"/>
            <a:chOff x="5679475" y="900000"/>
            <a:chExt cx="3240000" cy="3509400"/>
          </a:xfrm>
        </p:grpSpPr>
        <p:grpSp>
          <p:nvGrpSpPr>
            <p:cNvPr id="831" name="Google Shape;831;p100"/>
            <p:cNvGrpSpPr/>
            <p:nvPr/>
          </p:nvGrpSpPr>
          <p:grpSpPr>
            <a:xfrm>
              <a:off x="5679475" y="900000"/>
              <a:ext cx="3240000" cy="3509400"/>
              <a:chOff x="5679475" y="900000"/>
              <a:chExt cx="3240000" cy="3509400"/>
            </a:xfrm>
          </p:grpSpPr>
          <p:sp>
            <p:nvSpPr>
              <p:cNvPr id="832" name="Google Shape;832;p100"/>
              <p:cNvSpPr/>
              <p:nvPr/>
            </p:nvSpPr>
            <p:spPr>
              <a:xfrm>
                <a:off x="5679475" y="900000"/>
                <a:ext cx="3240000" cy="3239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357188" dist="47625" dir="5400000" algn="bl" rotWithShape="0">
                  <a:srgbClr val="000000"/>
                </a:outerShdw>
              </a:effectLst>
            </p:spPr>
            <p:txBody>
              <a:bodyPr spcFirstLastPara="1" wrap="square" lIns="0" tIns="180000" rIns="0" bIns="0" anchor="t" anchorCtr="0">
                <a:noAutofit/>
              </a:bodyPr>
              <a:lstStyle/>
              <a:p>
                <a:pPr marL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31E29"/>
                  </a:buClr>
                  <a:buSzPts val="700"/>
                  <a:buFont typeface="Arial"/>
                  <a:buNone/>
                </a:pPr>
                <a:r>
                  <a:rPr lang="en-GB" sz="1700">
                    <a:solidFill>
                      <a:srgbClr val="131E2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SCAN THE</a:t>
                </a:r>
                <a:br>
                  <a:rPr lang="en-GB" sz="1700">
                    <a:solidFill>
                      <a:srgbClr val="131E2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</a:br>
                <a:r>
                  <a:rPr lang="en-GB" sz="1700">
                    <a:solidFill>
                      <a:srgbClr val="131E2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QR CODE</a:t>
                </a:r>
                <a:endParaRPr sz="1700">
                  <a:solidFill>
                    <a:srgbClr val="131E29"/>
                  </a:solidFill>
                </a:endParaRPr>
              </a:p>
            </p:txBody>
          </p:sp>
          <p:sp>
            <p:nvSpPr>
              <p:cNvPr id="833" name="Google Shape;833;p100"/>
              <p:cNvSpPr/>
              <p:nvPr/>
            </p:nvSpPr>
            <p:spPr>
              <a:xfrm rot="10800000">
                <a:off x="7029475" y="4121400"/>
                <a:ext cx="540000" cy="288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</p:grpSp>
        <p:pic>
          <p:nvPicPr>
            <p:cNvPr id="834" name="Google Shape;834;p10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36950" y="1862600"/>
              <a:ext cx="2125050" cy="2125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35" name="Google Shape;835;p100"/>
          <p:cNvGrpSpPr/>
          <p:nvPr/>
        </p:nvGrpSpPr>
        <p:grpSpPr>
          <a:xfrm>
            <a:off x="599997" y="600030"/>
            <a:ext cx="2446639" cy="2339717"/>
            <a:chOff x="899950" y="900000"/>
            <a:chExt cx="3669775" cy="3509400"/>
          </a:xfrm>
        </p:grpSpPr>
        <p:sp>
          <p:nvSpPr>
            <p:cNvPr id="836" name="Google Shape;836;p100"/>
            <p:cNvSpPr/>
            <p:nvPr/>
          </p:nvSpPr>
          <p:spPr>
            <a:xfrm rot="5400000">
              <a:off x="980225" y="819900"/>
              <a:ext cx="3509400" cy="3669600"/>
            </a:xfrm>
            <a:prstGeom prst="homePlate">
              <a:avLst>
                <a:gd name="adj" fmla="val 19358"/>
              </a:avLst>
            </a:prstGeom>
            <a:solidFill>
              <a:srgbClr val="440099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24135F"/>
                </a:solidFill>
              </a:endParaRPr>
            </a:p>
          </p:txBody>
        </p:sp>
        <p:sp>
          <p:nvSpPr>
            <p:cNvPr id="837" name="Google Shape;837;p100"/>
            <p:cNvSpPr txBox="1"/>
            <p:nvPr/>
          </p:nvSpPr>
          <p:spPr>
            <a:xfrm>
              <a:off x="899950" y="1170000"/>
              <a:ext cx="3669600" cy="241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CONNECT WITH US</a:t>
              </a:r>
              <a:endParaRPr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sheffield.ac.uk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@sheffielduni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theuniversityofsheffield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theuniversityofsheffield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@universityofsheffield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838" name="Google Shape;838;p10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61825" y="2471800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9" name="Google Shape;839;p10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261825" y="18626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0" name="Google Shape;840;p100"/>
            <p:cNvPicPr preferRelativeResize="0"/>
            <p:nvPr/>
          </p:nvPicPr>
          <p:blipFill rotWithShape="1">
            <a:blip r:embed="rId7">
              <a:alphaModFix/>
            </a:blip>
            <a:srcRect l="7330" t="7491" r="7330" b="7474"/>
            <a:stretch/>
          </p:blipFill>
          <p:spPr>
            <a:xfrm>
              <a:off x="1261825" y="2167204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1" name="Google Shape;841;p100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261825" y="2776400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2" name="Google Shape;842;p100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261825" y="3115727"/>
              <a:ext cx="180000" cy="12795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43" name="Google Shape;843;p10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44000" y="600000"/>
            <a:ext cx="2748000" cy="866574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  <p:sp>
        <p:nvSpPr>
          <p:cNvPr id="844" name="Google Shape;844;p100"/>
          <p:cNvSpPr/>
          <p:nvPr/>
        </p:nvSpPr>
        <p:spPr>
          <a:xfrm>
            <a:off x="3709000" y="1241850"/>
            <a:ext cx="1416600" cy="1416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845" name="Google Shape;845;p100"/>
          <p:cNvSpPr txBox="1"/>
          <p:nvPr/>
        </p:nvSpPr>
        <p:spPr>
          <a:xfrm>
            <a:off x="3709000" y="1744883"/>
            <a:ext cx="141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Place QR Code</a:t>
            </a:r>
            <a:b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over this box</a:t>
            </a:r>
            <a:endParaRPr sz="1300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3">
  <p:cSld name="CUSTOM_1_2_1_1_1">
    <p:bg>
      <p:bgPr>
        <a:solidFill>
          <a:srgbClr val="F3F3F3"/>
        </a:solidFill>
        <a:effectLst/>
      </p:bgPr>
    </p:bg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7" name="Google Shape;847;p101"/>
          <p:cNvPicPr preferRelativeResize="0"/>
          <p:nvPr/>
        </p:nvPicPr>
        <p:blipFill rotWithShape="1">
          <a:blip r:embed="rId2">
            <a:alphaModFix/>
          </a:blip>
          <a:srcRect t="4003"/>
          <a:stretch/>
        </p:blipFill>
        <p:spPr>
          <a:xfrm>
            <a:off x="300000" y="300000"/>
            <a:ext cx="11592000" cy="6259200"/>
          </a:xfrm>
          <a:prstGeom prst="snip2DiagRect">
            <a:avLst>
              <a:gd name="adj1" fmla="val 0"/>
              <a:gd name="adj2" fmla="val 9427"/>
            </a:avLst>
          </a:prstGeom>
          <a:noFill/>
          <a:ln>
            <a:noFill/>
          </a:ln>
        </p:spPr>
      </p:pic>
      <p:pic>
        <p:nvPicPr>
          <p:cNvPr id="848" name="Google Shape;848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8467" y="4759433"/>
            <a:ext cx="3653535" cy="2099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9" name="Google Shape;849;p101"/>
          <p:cNvGrpSpPr/>
          <p:nvPr/>
        </p:nvGrpSpPr>
        <p:grpSpPr>
          <a:xfrm>
            <a:off x="3348189" y="600030"/>
            <a:ext cx="2160108" cy="2339717"/>
            <a:chOff x="5679475" y="900000"/>
            <a:chExt cx="3240000" cy="3509400"/>
          </a:xfrm>
        </p:grpSpPr>
        <p:grpSp>
          <p:nvGrpSpPr>
            <p:cNvPr id="850" name="Google Shape;850;p101"/>
            <p:cNvGrpSpPr/>
            <p:nvPr/>
          </p:nvGrpSpPr>
          <p:grpSpPr>
            <a:xfrm>
              <a:off x="5679475" y="900000"/>
              <a:ext cx="3240000" cy="3509400"/>
              <a:chOff x="5679475" y="900000"/>
              <a:chExt cx="3240000" cy="3509400"/>
            </a:xfrm>
          </p:grpSpPr>
          <p:sp>
            <p:nvSpPr>
              <p:cNvPr id="851" name="Google Shape;851;p101"/>
              <p:cNvSpPr/>
              <p:nvPr/>
            </p:nvSpPr>
            <p:spPr>
              <a:xfrm>
                <a:off x="5679475" y="900000"/>
                <a:ext cx="3240000" cy="3239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357188" dist="47625" dir="5400000" algn="bl" rotWithShape="0">
                  <a:srgbClr val="000000"/>
                </a:outerShdw>
              </a:effectLst>
            </p:spPr>
            <p:txBody>
              <a:bodyPr spcFirstLastPara="1" wrap="square" lIns="0" tIns="180000" rIns="0" bIns="0" anchor="t" anchorCtr="0">
                <a:noAutofit/>
              </a:bodyPr>
              <a:lstStyle/>
              <a:p>
                <a:pPr marL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31E29"/>
                  </a:buClr>
                  <a:buSzPts val="700"/>
                  <a:buFont typeface="Arial"/>
                  <a:buNone/>
                </a:pPr>
                <a:r>
                  <a:rPr lang="en-GB" sz="1700">
                    <a:solidFill>
                      <a:srgbClr val="131E2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SCAN THE</a:t>
                </a:r>
                <a:br>
                  <a:rPr lang="en-GB" sz="1700">
                    <a:solidFill>
                      <a:srgbClr val="131E2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</a:br>
                <a:r>
                  <a:rPr lang="en-GB" sz="1700">
                    <a:solidFill>
                      <a:srgbClr val="131E2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QR CODE</a:t>
                </a:r>
                <a:endParaRPr sz="1700">
                  <a:solidFill>
                    <a:srgbClr val="131E29"/>
                  </a:solidFill>
                </a:endParaRPr>
              </a:p>
            </p:txBody>
          </p:sp>
          <p:sp>
            <p:nvSpPr>
              <p:cNvPr id="852" name="Google Shape;852;p101"/>
              <p:cNvSpPr/>
              <p:nvPr/>
            </p:nvSpPr>
            <p:spPr>
              <a:xfrm rot="10800000">
                <a:off x="7029475" y="4121400"/>
                <a:ext cx="540000" cy="288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</p:grpSp>
        <p:pic>
          <p:nvPicPr>
            <p:cNvPr id="853" name="Google Shape;853;p10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36950" y="1862600"/>
              <a:ext cx="2125050" cy="2125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54" name="Google Shape;854;p101"/>
          <p:cNvGrpSpPr/>
          <p:nvPr/>
        </p:nvGrpSpPr>
        <p:grpSpPr>
          <a:xfrm>
            <a:off x="599997" y="600030"/>
            <a:ext cx="2446639" cy="2339717"/>
            <a:chOff x="899950" y="900000"/>
            <a:chExt cx="3669775" cy="3509400"/>
          </a:xfrm>
        </p:grpSpPr>
        <p:sp>
          <p:nvSpPr>
            <p:cNvPr id="855" name="Google Shape;855;p101"/>
            <p:cNvSpPr/>
            <p:nvPr/>
          </p:nvSpPr>
          <p:spPr>
            <a:xfrm rot="5400000">
              <a:off x="980225" y="819900"/>
              <a:ext cx="3509400" cy="3669600"/>
            </a:xfrm>
            <a:prstGeom prst="homePlate">
              <a:avLst>
                <a:gd name="adj" fmla="val 19358"/>
              </a:avLst>
            </a:prstGeom>
            <a:solidFill>
              <a:srgbClr val="440099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24135F"/>
                </a:solidFill>
              </a:endParaRPr>
            </a:p>
          </p:txBody>
        </p:sp>
        <p:sp>
          <p:nvSpPr>
            <p:cNvPr id="856" name="Google Shape;856;p101"/>
            <p:cNvSpPr txBox="1"/>
            <p:nvPr/>
          </p:nvSpPr>
          <p:spPr>
            <a:xfrm>
              <a:off x="899950" y="1170000"/>
              <a:ext cx="3669600" cy="241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CONNECT WITH US</a:t>
              </a:r>
              <a:endParaRPr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sheffield.ac.uk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@sheffielduni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theuniversityofsheffield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theuniversityofsheffield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@universityofsheffield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857" name="Google Shape;857;p10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61825" y="2471800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8" name="Google Shape;858;p10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261825" y="18626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9" name="Google Shape;859;p101"/>
            <p:cNvPicPr preferRelativeResize="0"/>
            <p:nvPr/>
          </p:nvPicPr>
          <p:blipFill rotWithShape="1">
            <a:blip r:embed="rId7">
              <a:alphaModFix/>
            </a:blip>
            <a:srcRect l="7330" t="7491" r="7330" b="7474"/>
            <a:stretch/>
          </p:blipFill>
          <p:spPr>
            <a:xfrm>
              <a:off x="1261825" y="2167204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0" name="Google Shape;860;p10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261825" y="2776400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1" name="Google Shape;861;p101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261825" y="3115727"/>
              <a:ext cx="180000" cy="12795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62" name="Google Shape;862;p10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44000" y="600000"/>
            <a:ext cx="2748000" cy="866574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  <p:sp>
        <p:nvSpPr>
          <p:cNvPr id="863" name="Google Shape;863;p101"/>
          <p:cNvSpPr/>
          <p:nvPr/>
        </p:nvSpPr>
        <p:spPr>
          <a:xfrm>
            <a:off x="3709000" y="1241850"/>
            <a:ext cx="1416600" cy="1416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864" name="Google Shape;864;p101"/>
          <p:cNvSpPr txBox="1"/>
          <p:nvPr/>
        </p:nvSpPr>
        <p:spPr>
          <a:xfrm>
            <a:off x="3709000" y="1744883"/>
            <a:ext cx="141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Place QR Code</a:t>
            </a:r>
            <a:b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over this box</a:t>
            </a:r>
            <a:endParaRPr sz="1300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4">
  <p:cSld name="CUSTOM_1_2_1_1_1_1">
    <p:bg>
      <p:bgPr>
        <a:solidFill>
          <a:srgbClr val="F3F3F3"/>
        </a:solidFill>
        <a:effectLst/>
      </p:bgPr>
    </p:bg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6" name="Google Shape;866;p102"/>
          <p:cNvPicPr preferRelativeResize="0"/>
          <p:nvPr/>
        </p:nvPicPr>
        <p:blipFill rotWithShape="1">
          <a:blip r:embed="rId2">
            <a:alphaModFix/>
          </a:blip>
          <a:srcRect t="4003"/>
          <a:stretch/>
        </p:blipFill>
        <p:spPr>
          <a:xfrm>
            <a:off x="300000" y="300000"/>
            <a:ext cx="11592000" cy="6259200"/>
          </a:xfrm>
          <a:prstGeom prst="snip2DiagRect">
            <a:avLst>
              <a:gd name="adj1" fmla="val 0"/>
              <a:gd name="adj2" fmla="val 9427"/>
            </a:avLst>
          </a:prstGeom>
          <a:noFill/>
          <a:ln>
            <a:noFill/>
          </a:ln>
        </p:spPr>
      </p:pic>
      <p:pic>
        <p:nvPicPr>
          <p:cNvPr id="867" name="Google Shape;867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8467" y="4759433"/>
            <a:ext cx="3653535" cy="2099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8" name="Google Shape;868;p102"/>
          <p:cNvGrpSpPr/>
          <p:nvPr/>
        </p:nvGrpSpPr>
        <p:grpSpPr>
          <a:xfrm>
            <a:off x="3348189" y="600030"/>
            <a:ext cx="2160108" cy="2339717"/>
            <a:chOff x="5679475" y="900000"/>
            <a:chExt cx="3240000" cy="3509400"/>
          </a:xfrm>
        </p:grpSpPr>
        <p:grpSp>
          <p:nvGrpSpPr>
            <p:cNvPr id="869" name="Google Shape;869;p102"/>
            <p:cNvGrpSpPr/>
            <p:nvPr/>
          </p:nvGrpSpPr>
          <p:grpSpPr>
            <a:xfrm>
              <a:off x="5679475" y="900000"/>
              <a:ext cx="3240000" cy="3509400"/>
              <a:chOff x="5679475" y="900000"/>
              <a:chExt cx="3240000" cy="3509400"/>
            </a:xfrm>
          </p:grpSpPr>
          <p:sp>
            <p:nvSpPr>
              <p:cNvPr id="870" name="Google Shape;870;p102"/>
              <p:cNvSpPr/>
              <p:nvPr/>
            </p:nvSpPr>
            <p:spPr>
              <a:xfrm>
                <a:off x="5679475" y="900000"/>
                <a:ext cx="3240000" cy="3239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357188" dist="47625" dir="5400000" algn="bl" rotWithShape="0">
                  <a:srgbClr val="000000"/>
                </a:outerShdw>
              </a:effectLst>
            </p:spPr>
            <p:txBody>
              <a:bodyPr spcFirstLastPara="1" wrap="square" lIns="0" tIns="180000" rIns="0" bIns="0" anchor="t" anchorCtr="0">
                <a:noAutofit/>
              </a:bodyPr>
              <a:lstStyle/>
              <a:p>
                <a:pPr marL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31E29"/>
                  </a:buClr>
                  <a:buSzPts val="700"/>
                  <a:buFont typeface="Arial"/>
                  <a:buNone/>
                </a:pPr>
                <a:r>
                  <a:rPr lang="en-GB" sz="1700">
                    <a:solidFill>
                      <a:srgbClr val="131E2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SCAN THE</a:t>
                </a:r>
                <a:br>
                  <a:rPr lang="en-GB" sz="1700">
                    <a:solidFill>
                      <a:srgbClr val="131E2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</a:br>
                <a:r>
                  <a:rPr lang="en-GB" sz="1700">
                    <a:solidFill>
                      <a:srgbClr val="131E2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QR CODE</a:t>
                </a:r>
                <a:endParaRPr sz="1700">
                  <a:solidFill>
                    <a:srgbClr val="131E29"/>
                  </a:solidFill>
                </a:endParaRPr>
              </a:p>
            </p:txBody>
          </p:sp>
          <p:sp>
            <p:nvSpPr>
              <p:cNvPr id="871" name="Google Shape;871;p102"/>
              <p:cNvSpPr/>
              <p:nvPr/>
            </p:nvSpPr>
            <p:spPr>
              <a:xfrm rot="10800000">
                <a:off x="7029475" y="4121400"/>
                <a:ext cx="540000" cy="288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</p:grpSp>
        <p:pic>
          <p:nvPicPr>
            <p:cNvPr id="872" name="Google Shape;872;p10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36950" y="1862600"/>
              <a:ext cx="2125050" cy="2125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73" name="Google Shape;873;p102"/>
          <p:cNvGrpSpPr/>
          <p:nvPr/>
        </p:nvGrpSpPr>
        <p:grpSpPr>
          <a:xfrm>
            <a:off x="599997" y="600030"/>
            <a:ext cx="2446639" cy="2339717"/>
            <a:chOff x="899950" y="900000"/>
            <a:chExt cx="3669775" cy="3509400"/>
          </a:xfrm>
        </p:grpSpPr>
        <p:sp>
          <p:nvSpPr>
            <p:cNvPr id="874" name="Google Shape;874;p102"/>
            <p:cNvSpPr/>
            <p:nvPr/>
          </p:nvSpPr>
          <p:spPr>
            <a:xfrm rot="5400000">
              <a:off x="980225" y="819900"/>
              <a:ext cx="3509400" cy="3669600"/>
            </a:xfrm>
            <a:prstGeom prst="homePlate">
              <a:avLst>
                <a:gd name="adj" fmla="val 19358"/>
              </a:avLst>
            </a:prstGeom>
            <a:solidFill>
              <a:srgbClr val="440099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24135F"/>
                </a:solidFill>
              </a:endParaRPr>
            </a:p>
          </p:txBody>
        </p:sp>
        <p:sp>
          <p:nvSpPr>
            <p:cNvPr id="875" name="Google Shape;875;p102"/>
            <p:cNvSpPr txBox="1"/>
            <p:nvPr/>
          </p:nvSpPr>
          <p:spPr>
            <a:xfrm>
              <a:off x="899950" y="1170000"/>
              <a:ext cx="3669600" cy="241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CONNECT WITH US</a:t>
              </a:r>
              <a:endParaRPr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sheffield.ac.uk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@sheffielduni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3048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theuniversityofsheffield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theuniversityofsheffield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@universityofsheffield</a:t>
              </a: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048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876" name="Google Shape;876;p10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61825" y="2471800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7" name="Google Shape;877;p10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261825" y="18626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8" name="Google Shape;878;p102"/>
            <p:cNvPicPr preferRelativeResize="0"/>
            <p:nvPr/>
          </p:nvPicPr>
          <p:blipFill rotWithShape="1">
            <a:blip r:embed="rId7">
              <a:alphaModFix/>
            </a:blip>
            <a:srcRect l="7330" t="7491" r="7330" b="7474"/>
            <a:stretch/>
          </p:blipFill>
          <p:spPr>
            <a:xfrm>
              <a:off x="1261825" y="2167204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9" name="Google Shape;879;p10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261825" y="2776400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0" name="Google Shape;880;p102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261825" y="3115727"/>
              <a:ext cx="180000" cy="12795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81" name="Google Shape;881;p10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44000" y="600000"/>
            <a:ext cx="2748000" cy="866574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000000"/>
            </a:outerShdw>
          </a:effectLst>
        </p:spPr>
      </p:pic>
      <p:sp>
        <p:nvSpPr>
          <p:cNvPr id="882" name="Google Shape;882;p102"/>
          <p:cNvSpPr/>
          <p:nvPr/>
        </p:nvSpPr>
        <p:spPr>
          <a:xfrm>
            <a:off x="3709000" y="1241850"/>
            <a:ext cx="1416600" cy="1416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883" name="Google Shape;883;p102"/>
          <p:cNvSpPr txBox="1"/>
          <p:nvPr/>
        </p:nvSpPr>
        <p:spPr>
          <a:xfrm>
            <a:off x="3709000" y="1744883"/>
            <a:ext cx="141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Place QR Code</a:t>
            </a:r>
            <a:b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over this box</a:t>
            </a:r>
            <a:endParaRPr sz="1300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">
          <p15:clr>
            <a:srgbClr val="E46962"/>
          </p15:clr>
        </p15:guide>
        <p15:guide id="2" orient="horz" pos="378">
          <p15:clr>
            <a:srgbClr val="E46962"/>
          </p15:clr>
        </p15:guide>
        <p15:guide id="3" orient="horz" pos="4132">
          <p15:clr>
            <a:srgbClr val="E46962"/>
          </p15:clr>
        </p15:guide>
        <p15:guide id="4" orient="horz" pos="3943">
          <p15:clr>
            <a:srgbClr val="E46962"/>
          </p15:clr>
        </p15:guide>
        <p15:guide id="5" pos="189">
          <p15:clr>
            <a:srgbClr val="E46962"/>
          </p15:clr>
        </p15:guide>
        <p15:guide id="6" pos="378">
          <p15:clr>
            <a:srgbClr val="E46962"/>
          </p15:clr>
        </p15:guide>
        <p15:guide id="7" pos="7491">
          <p15:clr>
            <a:srgbClr val="E46962"/>
          </p15:clr>
        </p15:guide>
        <p15:guide id="8" pos="7302">
          <p15:clr>
            <a:srgbClr val="E46962"/>
          </p15:clr>
        </p15:guide>
        <p15:guide id="9" orient="horz" pos="2160">
          <p15:clr>
            <a:srgbClr val="E46962"/>
          </p15:clr>
        </p15:guide>
        <p15:guide id="10" pos="3840">
          <p15:clr>
            <a:srgbClr val="E46962"/>
          </p15:clr>
        </p15:guide>
        <p15:guide id="11" pos="2109">
          <p15:clr>
            <a:srgbClr val="E46962"/>
          </p15:clr>
        </p15:guide>
        <p15:guide id="12" pos="5571">
          <p15:clr>
            <a:srgbClr val="E46962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hape 1">
  <p:cSld name="TITLE_1_1">
    <p:bg>
      <p:bgPr>
        <a:solidFill>
          <a:srgbClr val="F8F8F9"/>
        </a:solidFill>
        <a:effectLst/>
      </p:bgPr>
    </p:bg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5" name="Google Shape;885;p103"/>
          <p:cNvGrpSpPr/>
          <p:nvPr/>
        </p:nvGrpSpPr>
        <p:grpSpPr>
          <a:xfrm>
            <a:off x="6096305" y="-21"/>
            <a:ext cx="10133535" cy="6859579"/>
            <a:chOff x="9144000" y="-31"/>
            <a:chExt cx="15199542" cy="10288854"/>
          </a:xfrm>
        </p:grpSpPr>
        <p:sp>
          <p:nvSpPr>
            <p:cNvPr id="886" name="Google Shape;886;p103"/>
            <p:cNvSpPr/>
            <p:nvPr/>
          </p:nvSpPr>
          <p:spPr>
            <a:xfrm>
              <a:off x="9144000" y="-31"/>
              <a:ext cx="15199542" cy="5172606"/>
            </a:xfrm>
            <a:prstGeom prst="flowChartTerminator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887" name="Google Shape;887;p103"/>
            <p:cNvSpPr/>
            <p:nvPr/>
          </p:nvSpPr>
          <p:spPr>
            <a:xfrm>
              <a:off x="9144000" y="5116216"/>
              <a:ext cx="15199542" cy="5172606"/>
            </a:xfrm>
            <a:prstGeom prst="flowChartTerminator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E46962"/>
          </p15:clr>
        </p15:guide>
        <p15:guide id="2" pos="3840">
          <p15:clr>
            <a:srgbClr val="E46962"/>
          </p15:clr>
        </p15:guide>
        <p15:guide id="3" pos="189">
          <p15:clr>
            <a:srgbClr val="E46962"/>
          </p15:clr>
        </p15:guide>
        <p15:guide id="4" pos="378">
          <p15:clr>
            <a:srgbClr val="E46962"/>
          </p15:clr>
        </p15:guide>
        <p15:guide id="5" pos="2109">
          <p15:clr>
            <a:srgbClr val="E46962"/>
          </p15:clr>
        </p15:guide>
        <p15:guide id="6" pos="7491">
          <p15:clr>
            <a:srgbClr val="E46962"/>
          </p15:clr>
        </p15:guide>
        <p15:guide id="7" pos="7302">
          <p15:clr>
            <a:srgbClr val="E46962"/>
          </p15:clr>
        </p15:guide>
        <p15:guide id="8" pos="5571">
          <p15:clr>
            <a:srgbClr val="E46962"/>
          </p15:clr>
        </p15:guide>
        <p15:guide id="9" orient="horz" pos="189">
          <p15:clr>
            <a:srgbClr val="E46962"/>
          </p15:clr>
        </p15:guide>
        <p15:guide id="10" orient="horz" pos="378">
          <p15:clr>
            <a:srgbClr val="E46962"/>
          </p15:clr>
        </p15:guide>
        <p15:guide id="11" orient="horz" pos="4131">
          <p15:clr>
            <a:srgbClr val="E46962"/>
          </p15:clr>
        </p15:guide>
        <p15:guide id="12" orient="horz" pos="3942">
          <p15:clr>
            <a:srgbClr val="E46962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hape 2">
  <p:cSld name="TITLE_1_1_1">
    <p:bg>
      <p:bgPr>
        <a:solidFill>
          <a:srgbClr val="F8F8F9"/>
        </a:solidFill>
        <a:effectLst/>
      </p:bgPr>
    </p:bg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104"/>
          <p:cNvSpPr/>
          <p:nvPr/>
        </p:nvSpPr>
        <p:spPr>
          <a:xfrm>
            <a:off x="6096000" y="0"/>
            <a:ext cx="10114500" cy="6858000"/>
          </a:xfrm>
          <a:prstGeom prst="roundRect">
            <a:avLst>
              <a:gd name="adj" fmla="val 42934"/>
            </a:avLst>
          </a:prstGeom>
          <a:solidFill>
            <a:srgbClr val="005750"/>
          </a:solidFill>
          <a:ln>
            <a:noFill/>
          </a:ln>
        </p:spPr>
        <p:txBody>
          <a:bodyPr spcFirstLastPara="1" wrap="square" lIns="60000" tIns="0" rIns="60000" bIns="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31E29"/>
              </a:buClr>
              <a:buSzPts val="700"/>
              <a:buFont typeface="Arial"/>
              <a:buNone/>
            </a:pPr>
            <a:endParaRPr sz="60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E46962"/>
          </p15:clr>
        </p15:guide>
        <p15:guide id="2" pos="3840">
          <p15:clr>
            <a:srgbClr val="E46962"/>
          </p15:clr>
        </p15:guide>
        <p15:guide id="3" pos="189">
          <p15:clr>
            <a:srgbClr val="E46962"/>
          </p15:clr>
        </p15:guide>
        <p15:guide id="4" pos="378">
          <p15:clr>
            <a:srgbClr val="E46962"/>
          </p15:clr>
        </p15:guide>
        <p15:guide id="5" pos="2109">
          <p15:clr>
            <a:srgbClr val="E46962"/>
          </p15:clr>
        </p15:guide>
        <p15:guide id="6" pos="7491">
          <p15:clr>
            <a:srgbClr val="E46962"/>
          </p15:clr>
        </p15:guide>
        <p15:guide id="7" pos="7302">
          <p15:clr>
            <a:srgbClr val="E46962"/>
          </p15:clr>
        </p15:guide>
        <p15:guide id="8" pos="5571">
          <p15:clr>
            <a:srgbClr val="E46962"/>
          </p15:clr>
        </p15:guide>
        <p15:guide id="9" orient="horz" pos="189">
          <p15:clr>
            <a:srgbClr val="E46962"/>
          </p15:clr>
        </p15:guide>
        <p15:guide id="10" orient="horz" pos="378">
          <p15:clr>
            <a:srgbClr val="E46962"/>
          </p15:clr>
        </p15:guide>
        <p15:guide id="11" orient="horz" pos="4131">
          <p15:clr>
            <a:srgbClr val="E46962"/>
          </p15:clr>
        </p15:guide>
        <p15:guide id="12" orient="horz" pos="394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78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3.xml"/><Relationship Id="rId21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23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9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Relationship Id="rId22" Type="http://schemas.openxmlformats.org/officeDocument/2006/relationships/slideLayout" Target="../slideLayouts/slideLayout10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3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31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1" name="Google Shape;291;p3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2" name="Google Shape;292;p3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6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00" name="Google Shape;500;p6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1" name="Google Shape;501;p6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  <p:sldLayoutId id="2147483726" r:id="rId22"/>
    <p:sldLayoutId id="2147483727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8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9" name="Google Shape;709;p8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0" name="Google Shape;710;p8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  <p:sldLayoutId id="2147483748" r:id="rId21"/>
    <p:sldLayoutId id="2147483749" r:id="rId22"/>
    <p:sldLayoutId id="2147483750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10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8" name="Google Shape;918;p10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9" name="Google Shape;919;p10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1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99" name="Google Shape;1099;p12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0" name="Google Shape;1100;p12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14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80" name="Google Shape;1280;p14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81" name="Google Shape;1281;p14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ntalschoolscouncil.ac.uk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8.xml"/><Relationship Id="rId6" Type="http://schemas.openxmlformats.org/officeDocument/2006/relationships/hyperlink" Target="mailto:dental.admissions@sheffield.ac.uk" TargetMode="External"/><Relationship Id="rId5" Type="http://schemas.openxmlformats.org/officeDocument/2006/relationships/hyperlink" Target="https://www.ucat.ac.uk" TargetMode="External"/><Relationship Id="rId4" Type="http://schemas.openxmlformats.org/officeDocument/2006/relationships/hyperlink" Target="http://www.studyinghealthcare.ac.uk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1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p160"/>
          <p:cNvSpPr txBox="1"/>
          <p:nvPr/>
        </p:nvSpPr>
        <p:spPr>
          <a:xfrm>
            <a:off x="600000" y="4743925"/>
            <a:ext cx="7392000" cy="1515300"/>
          </a:xfrm>
          <a:prstGeom prst="rect">
            <a:avLst/>
          </a:prstGeom>
          <a:noFill/>
          <a:ln>
            <a:noFill/>
          </a:ln>
          <a:effectLst>
            <a:outerShdw blurRad="357188" dist="47625" dir="5400000" algn="bl" rotWithShape="0">
              <a:srgbClr val="131E29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BDS DENTISTRY</a:t>
            </a:r>
            <a:endParaRPr sz="40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AMANDA OKRASA</a:t>
            </a:r>
            <a:br>
              <a:rPr lang="en-GB" sz="4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4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 DUNCAN WOOD</a:t>
            </a:r>
            <a:endParaRPr sz="40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169"/>
          <p:cNvSpPr txBox="1"/>
          <p:nvPr/>
        </p:nvSpPr>
        <p:spPr>
          <a:xfrm>
            <a:off x="407400" y="233267"/>
            <a:ext cx="11032500" cy="9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4400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SCREENING: WHY WORK EXPERIENCE?</a:t>
            </a:r>
            <a:endParaRPr sz="4000">
              <a:solidFill>
                <a:srgbClr val="4400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00" name="Google Shape;1400;p169"/>
          <p:cNvSpPr txBox="1"/>
          <p:nvPr/>
        </p:nvSpPr>
        <p:spPr>
          <a:xfrm>
            <a:off x="11259112" y="63276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10</a:t>
            </a:fld>
            <a:endParaRPr sz="1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401" name="Google Shape;1401;p169"/>
          <p:cNvCxnSpPr/>
          <p:nvPr/>
        </p:nvCxnSpPr>
        <p:spPr>
          <a:xfrm>
            <a:off x="506034" y="1068647"/>
            <a:ext cx="10933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02" name="Google Shape;1402;p169"/>
          <p:cNvSpPr txBox="1"/>
          <p:nvPr/>
        </p:nvSpPr>
        <p:spPr>
          <a:xfrm>
            <a:off x="423600" y="1430925"/>
            <a:ext cx="11032500" cy="47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lvl="0" indent="-476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E29"/>
              </a:buClr>
              <a:buSzPts val="2700"/>
              <a:buChar char="●"/>
            </a:pP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 make sure you are making an informed choice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76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700"/>
              <a:buChar char="●"/>
            </a:pP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Experience the reality of dealing with patients 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76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700"/>
              <a:buChar char="●"/>
            </a:pP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Explore dental team and team working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76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700"/>
              <a:buChar char="●"/>
            </a:pP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Investigate professionalism and professional responsibilities - working in the patient's best interest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76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700"/>
              <a:buChar char="●"/>
            </a:pP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Current issues in dentistry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762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131E29"/>
              </a:buClr>
              <a:buSzPts val="2700"/>
              <a:buChar char="●"/>
            </a:pP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Compare and contrast to other careers such as medicine and pharmacy 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170"/>
          <p:cNvSpPr txBox="1"/>
          <p:nvPr/>
        </p:nvSpPr>
        <p:spPr>
          <a:xfrm>
            <a:off x="407400" y="233267"/>
            <a:ext cx="11032500" cy="9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4400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SELECTION: INTERVIEW</a:t>
            </a:r>
            <a:endParaRPr sz="4000">
              <a:solidFill>
                <a:srgbClr val="4400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08" name="Google Shape;1408;p170"/>
          <p:cNvSpPr txBox="1"/>
          <p:nvPr/>
        </p:nvSpPr>
        <p:spPr>
          <a:xfrm>
            <a:off x="11259112" y="63276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11</a:t>
            </a:fld>
            <a:endParaRPr sz="1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409" name="Google Shape;1409;p170"/>
          <p:cNvCxnSpPr/>
          <p:nvPr/>
        </p:nvCxnSpPr>
        <p:spPr>
          <a:xfrm>
            <a:off x="506034" y="1068647"/>
            <a:ext cx="10933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10" name="Google Shape;1410;p170"/>
          <p:cNvSpPr txBox="1"/>
          <p:nvPr/>
        </p:nvSpPr>
        <p:spPr>
          <a:xfrm>
            <a:off x="423600" y="1430925"/>
            <a:ext cx="11032500" cy="47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Interviews to be held Friday 20th February – Friday 27th February (TBC) </a:t>
            </a:r>
            <a:endParaRPr sz="24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400"/>
              <a:buChar char="●"/>
            </a:pPr>
            <a:r>
              <a:rPr lang="en-GB" sz="24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are assessed throughout your visit</a:t>
            </a:r>
            <a:endParaRPr sz="24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400"/>
              <a:buChar char="●"/>
            </a:pPr>
            <a:r>
              <a:rPr lang="en-GB" sz="24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Semi-Structured Panel Interview</a:t>
            </a:r>
            <a:endParaRPr sz="24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400"/>
              <a:buChar char="●"/>
            </a:pPr>
            <a:r>
              <a:rPr lang="en-GB" sz="24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Academic staff Hospital Staff and Consultants take part in selection at interview</a:t>
            </a:r>
            <a:endParaRPr sz="24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400"/>
              <a:buChar char="●"/>
            </a:pPr>
            <a:r>
              <a:rPr lang="en-GB" sz="24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interview panel will comprise:</a:t>
            </a:r>
            <a:endParaRPr sz="24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219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400"/>
              <a:buFont typeface="Source Sans Pro"/>
              <a:buChar char="●"/>
            </a:pPr>
            <a:r>
              <a:rPr lang="en-GB" sz="24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Clinical Academic</a:t>
            </a:r>
            <a:endParaRPr sz="24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219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400"/>
              <a:buFont typeface="Source Sans Pro"/>
              <a:buChar char="●"/>
            </a:pPr>
            <a:r>
              <a:rPr lang="en-GB" sz="24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Academic</a:t>
            </a:r>
            <a:endParaRPr sz="24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219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400"/>
              <a:buFont typeface="Source Sans Pro"/>
              <a:buChar char="●"/>
            </a:pPr>
            <a:r>
              <a:rPr lang="en-GB" sz="24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Senior Student</a:t>
            </a:r>
            <a:endParaRPr sz="24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131E29"/>
              </a:buClr>
              <a:buSzPts val="2400"/>
              <a:buChar char="●"/>
            </a:pPr>
            <a:r>
              <a:rPr lang="en-GB" sz="24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Approximately 15 minutes in duration</a:t>
            </a:r>
            <a:endParaRPr sz="24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171"/>
          <p:cNvSpPr txBox="1"/>
          <p:nvPr/>
        </p:nvSpPr>
        <p:spPr>
          <a:xfrm>
            <a:off x="407400" y="233267"/>
            <a:ext cx="11032500" cy="9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4400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SELECTION: INTERVIEW</a:t>
            </a:r>
            <a:endParaRPr sz="4000">
              <a:solidFill>
                <a:srgbClr val="4400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16" name="Google Shape;1416;p171"/>
          <p:cNvSpPr txBox="1"/>
          <p:nvPr/>
        </p:nvSpPr>
        <p:spPr>
          <a:xfrm>
            <a:off x="11259112" y="63276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12</a:t>
            </a:fld>
            <a:endParaRPr sz="1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417" name="Google Shape;1417;p171"/>
          <p:cNvCxnSpPr/>
          <p:nvPr/>
        </p:nvCxnSpPr>
        <p:spPr>
          <a:xfrm>
            <a:off x="506034" y="1068647"/>
            <a:ext cx="10933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18" name="Google Shape;1418;p171"/>
          <p:cNvSpPr/>
          <p:nvPr/>
        </p:nvSpPr>
        <p:spPr>
          <a:xfrm>
            <a:off x="7781446" y="2202808"/>
            <a:ext cx="3617100" cy="3723600"/>
          </a:xfrm>
          <a:prstGeom prst="rect">
            <a:avLst/>
          </a:prstGeom>
          <a:solidFill>
            <a:srgbClr val="C6BBFF"/>
          </a:solidFill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4400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419" name="Google Shape;1419;p171"/>
          <p:cNvGrpSpPr/>
          <p:nvPr/>
        </p:nvGrpSpPr>
        <p:grpSpPr>
          <a:xfrm>
            <a:off x="4164216" y="2202808"/>
            <a:ext cx="3853980" cy="3723671"/>
            <a:chOff x="900000" y="5143500"/>
            <a:chExt cx="4392000" cy="4243500"/>
          </a:xfrm>
        </p:grpSpPr>
        <p:sp>
          <p:nvSpPr>
            <p:cNvPr id="1420" name="Google Shape;1420;p171"/>
            <p:cNvSpPr/>
            <p:nvPr/>
          </p:nvSpPr>
          <p:spPr>
            <a:xfrm rot="5400000">
              <a:off x="4878000" y="7121250"/>
              <a:ext cx="540000" cy="288000"/>
            </a:xfrm>
            <a:prstGeom prst="triangle">
              <a:avLst>
                <a:gd name="adj" fmla="val 50000"/>
              </a:avLst>
            </a:prstGeom>
            <a:solidFill>
              <a:srgbClr val="FF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71"/>
            <p:cNvSpPr/>
            <p:nvPr/>
          </p:nvSpPr>
          <p:spPr>
            <a:xfrm>
              <a:off x="900000" y="5143500"/>
              <a:ext cx="4122000" cy="4243500"/>
            </a:xfrm>
            <a:prstGeom prst="rect">
              <a:avLst/>
            </a:prstGeom>
            <a:solidFill>
              <a:srgbClr val="FF9664"/>
            </a:solidFill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rgbClr val="440099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1422" name="Google Shape;1422;p171"/>
          <p:cNvGrpSpPr/>
          <p:nvPr/>
        </p:nvGrpSpPr>
        <p:grpSpPr>
          <a:xfrm>
            <a:off x="546987" y="2202808"/>
            <a:ext cx="3853980" cy="3723671"/>
            <a:chOff x="900000" y="5143500"/>
            <a:chExt cx="4392000" cy="4243500"/>
          </a:xfrm>
        </p:grpSpPr>
        <p:sp>
          <p:nvSpPr>
            <p:cNvPr id="1423" name="Google Shape;1423;p171"/>
            <p:cNvSpPr/>
            <p:nvPr/>
          </p:nvSpPr>
          <p:spPr>
            <a:xfrm rot="5400000">
              <a:off x="4878000" y="7121250"/>
              <a:ext cx="540000" cy="288000"/>
            </a:xfrm>
            <a:prstGeom prst="triangle">
              <a:avLst>
                <a:gd name="adj" fmla="val 50000"/>
              </a:avLst>
            </a:prstGeom>
            <a:solidFill>
              <a:srgbClr val="9AD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71"/>
            <p:cNvSpPr/>
            <p:nvPr/>
          </p:nvSpPr>
          <p:spPr>
            <a:xfrm>
              <a:off x="900000" y="5143500"/>
              <a:ext cx="4122000" cy="4243500"/>
            </a:xfrm>
            <a:prstGeom prst="rect">
              <a:avLst/>
            </a:prstGeom>
            <a:solidFill>
              <a:srgbClr val="9ADBE8"/>
            </a:solidFill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rgbClr val="440099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425" name="Google Shape;1425;p171"/>
          <p:cNvSpPr txBox="1"/>
          <p:nvPr/>
        </p:nvSpPr>
        <p:spPr>
          <a:xfrm>
            <a:off x="547025" y="2203025"/>
            <a:ext cx="3617100" cy="3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400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CAREER EXPLORATION</a:t>
            </a:r>
            <a:endParaRPr sz="6000">
              <a:solidFill>
                <a:srgbClr val="4400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26" name="Google Shape;1426;p171"/>
          <p:cNvSpPr txBox="1"/>
          <p:nvPr/>
        </p:nvSpPr>
        <p:spPr>
          <a:xfrm>
            <a:off x="4164255" y="2203025"/>
            <a:ext cx="3617100" cy="3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400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MOTIVATION TO STUDY AT HIGHER EDUCATION</a:t>
            </a:r>
            <a:br>
              <a:rPr lang="en-GB" sz="3000">
                <a:solidFill>
                  <a:srgbClr val="4400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3000">
                <a:solidFill>
                  <a:srgbClr val="4400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 AT SHEFFIELD</a:t>
            </a:r>
            <a:endParaRPr sz="6000">
              <a:solidFill>
                <a:srgbClr val="4400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27" name="Google Shape;1427;p171"/>
          <p:cNvSpPr txBox="1"/>
          <p:nvPr/>
        </p:nvSpPr>
        <p:spPr>
          <a:xfrm>
            <a:off x="7781484" y="2203025"/>
            <a:ext cx="3617100" cy="3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400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COMMUNICATION, VALUES AND PERSONAL QUALITIES</a:t>
            </a:r>
            <a:endParaRPr sz="6000">
              <a:solidFill>
                <a:srgbClr val="4400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28" name="Google Shape;1428;p171"/>
          <p:cNvSpPr txBox="1"/>
          <p:nvPr/>
        </p:nvSpPr>
        <p:spPr>
          <a:xfrm>
            <a:off x="506025" y="1395250"/>
            <a:ext cx="102432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300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Interviews: three areas of assessment</a:t>
            </a:r>
            <a:endParaRPr sz="2300" b="1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172"/>
          <p:cNvSpPr txBox="1"/>
          <p:nvPr/>
        </p:nvSpPr>
        <p:spPr>
          <a:xfrm>
            <a:off x="407400" y="233267"/>
            <a:ext cx="11032500" cy="9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4400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SELECTION: INTERVIEW</a:t>
            </a:r>
            <a:endParaRPr sz="4000">
              <a:solidFill>
                <a:srgbClr val="4400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34" name="Google Shape;1434;p172"/>
          <p:cNvSpPr txBox="1"/>
          <p:nvPr/>
        </p:nvSpPr>
        <p:spPr>
          <a:xfrm>
            <a:off x="11259112" y="63276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13</a:t>
            </a:fld>
            <a:endParaRPr sz="1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435" name="Google Shape;1435;p172"/>
          <p:cNvCxnSpPr/>
          <p:nvPr/>
        </p:nvCxnSpPr>
        <p:spPr>
          <a:xfrm>
            <a:off x="506034" y="1068647"/>
            <a:ext cx="10933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36" name="Google Shape;1436;p172"/>
          <p:cNvSpPr txBox="1"/>
          <p:nvPr/>
        </p:nvSpPr>
        <p:spPr>
          <a:xfrm>
            <a:off x="423600" y="1430925"/>
            <a:ext cx="11032500" cy="47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b="1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1. Career exploration</a:t>
            </a:r>
            <a:endParaRPr sz="2700" b="1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0" indent="-400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700"/>
              <a:buFont typeface="Source Sans Pro"/>
              <a:buChar char="●"/>
            </a:pP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Are you making an informed choice?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0" indent="-400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700"/>
              <a:buFont typeface="Source Sans Pro"/>
              <a:buChar char="●"/>
            </a:pP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Why have you chosen dentistry? 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0" indent="-4000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131E29"/>
              </a:buClr>
              <a:buSzPts val="2700"/>
              <a:buFont typeface="Source Sans Pro"/>
              <a:buChar char="●"/>
            </a:pP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have you informed yourself and made the decision? 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173"/>
          <p:cNvSpPr txBox="1"/>
          <p:nvPr/>
        </p:nvSpPr>
        <p:spPr>
          <a:xfrm>
            <a:off x="407400" y="233267"/>
            <a:ext cx="11032500" cy="9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4400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SELECTION: INTERVIEW</a:t>
            </a:r>
            <a:endParaRPr sz="4000">
              <a:solidFill>
                <a:srgbClr val="4400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42" name="Google Shape;1442;p173"/>
          <p:cNvSpPr txBox="1"/>
          <p:nvPr/>
        </p:nvSpPr>
        <p:spPr>
          <a:xfrm>
            <a:off x="11259112" y="63276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14</a:t>
            </a:fld>
            <a:endParaRPr sz="1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443" name="Google Shape;1443;p173"/>
          <p:cNvCxnSpPr/>
          <p:nvPr/>
        </p:nvCxnSpPr>
        <p:spPr>
          <a:xfrm>
            <a:off x="506034" y="1068647"/>
            <a:ext cx="10933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44" name="Google Shape;1444;p173"/>
          <p:cNvSpPr txBox="1"/>
          <p:nvPr/>
        </p:nvSpPr>
        <p:spPr>
          <a:xfrm>
            <a:off x="423600" y="1430925"/>
            <a:ext cx="11032500" cy="47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b="1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2. Motivation to study at higher education, and at Sheffield</a:t>
            </a:r>
            <a:endParaRPr sz="2700" b="1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0" indent="-400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700"/>
              <a:buFont typeface="Source Sans Pro"/>
              <a:buChar char="●"/>
            </a:pP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Are you ready/mature enough to undertake a 5-year clinical programme? 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0" indent="-400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700"/>
              <a:buFont typeface="Source Sans Pro"/>
              <a:buChar char="●"/>
            </a:pP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Is Sheffield the right school for you?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0" indent="-4000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131E29"/>
              </a:buClr>
              <a:buSzPts val="2700"/>
              <a:buFont typeface="Source Sans Pro"/>
              <a:buChar char="●"/>
            </a:pP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are you going to bring to our community/school? 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174"/>
          <p:cNvSpPr txBox="1"/>
          <p:nvPr/>
        </p:nvSpPr>
        <p:spPr>
          <a:xfrm>
            <a:off x="407400" y="233267"/>
            <a:ext cx="11032500" cy="9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4400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SELECTION: INTERVIEW</a:t>
            </a:r>
            <a:endParaRPr sz="4000">
              <a:solidFill>
                <a:srgbClr val="4400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50" name="Google Shape;1450;p174"/>
          <p:cNvSpPr txBox="1"/>
          <p:nvPr/>
        </p:nvSpPr>
        <p:spPr>
          <a:xfrm>
            <a:off x="11259112" y="63276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15</a:t>
            </a:fld>
            <a:endParaRPr sz="1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451" name="Google Shape;1451;p174"/>
          <p:cNvCxnSpPr/>
          <p:nvPr/>
        </p:nvCxnSpPr>
        <p:spPr>
          <a:xfrm>
            <a:off x="506034" y="1068647"/>
            <a:ext cx="10933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52" name="Google Shape;1452;p174"/>
          <p:cNvSpPr txBox="1"/>
          <p:nvPr/>
        </p:nvSpPr>
        <p:spPr>
          <a:xfrm>
            <a:off x="423600" y="1430925"/>
            <a:ext cx="11032500" cy="47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b="1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3. Communication, values and personal qualities</a:t>
            </a:r>
            <a:endParaRPr sz="2700" b="1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0" indent="-400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700"/>
              <a:buFont typeface="Source Sans Pro"/>
              <a:buChar char="●"/>
            </a:pP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 you demonstrate the values of the NHS Constitution? 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371600" lvl="1" indent="-400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700"/>
              <a:buFont typeface="Source Sans Pro"/>
              <a:buChar char="○"/>
            </a:pP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Compassion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371600" lvl="1" indent="-400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700"/>
              <a:buFont typeface="Source Sans Pro"/>
              <a:buChar char="○"/>
            </a:pP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Respect and Dignity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371600" lvl="1" indent="-400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700"/>
              <a:buFont typeface="Source Sans Pro"/>
              <a:buChar char="○"/>
            </a:pP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Everyone Counts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371600" lvl="1" indent="-400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700"/>
              <a:buFont typeface="Source Sans Pro"/>
              <a:buChar char="○"/>
            </a:pP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Quality of Care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371600" lvl="1" indent="-400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700"/>
              <a:buFont typeface="Source Sans Pro"/>
              <a:buChar char="○"/>
            </a:pP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Improving Lives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371600" lvl="1" indent="-4000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131E29"/>
              </a:buClr>
              <a:buSzPts val="2700"/>
              <a:buFont typeface="Source Sans Pro"/>
              <a:buChar char="○"/>
            </a:pP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Working together for patients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p175"/>
          <p:cNvSpPr txBox="1"/>
          <p:nvPr/>
        </p:nvSpPr>
        <p:spPr>
          <a:xfrm>
            <a:off x="407400" y="233267"/>
            <a:ext cx="11032500" cy="9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4400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SELECTION: INTERPERSONAL SKILLS TEST</a:t>
            </a:r>
            <a:endParaRPr sz="4000">
              <a:solidFill>
                <a:srgbClr val="4400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58" name="Google Shape;1458;p175"/>
          <p:cNvSpPr txBox="1"/>
          <p:nvPr/>
        </p:nvSpPr>
        <p:spPr>
          <a:xfrm>
            <a:off x="11259112" y="63276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16</a:t>
            </a:fld>
            <a:endParaRPr sz="1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459" name="Google Shape;1459;p175"/>
          <p:cNvCxnSpPr/>
          <p:nvPr/>
        </p:nvCxnSpPr>
        <p:spPr>
          <a:xfrm>
            <a:off x="506034" y="1068647"/>
            <a:ext cx="10933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60" name="Google Shape;1460;p175"/>
          <p:cNvSpPr txBox="1"/>
          <p:nvPr/>
        </p:nvSpPr>
        <p:spPr>
          <a:xfrm>
            <a:off x="423600" y="1430925"/>
            <a:ext cx="11032500" cy="47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E29"/>
              </a:buClr>
              <a:buSzPts val="2700"/>
              <a:buFont typeface="Source Sans Pro"/>
              <a:buChar char="●"/>
            </a:pP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Held separately to the interview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400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700"/>
              <a:buFont typeface="Source Sans Pro"/>
              <a:buChar char="●"/>
            </a:pP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will be asked to tackle a problem or dilemma either by yourself or as part of a group - No clinical knowledge is necessary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400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700"/>
              <a:buFont typeface="Source Sans Pro"/>
              <a:buChar char="●"/>
            </a:pP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test aims to assess those qualities outlined in the NHS constitution: 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1" indent="-400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700"/>
              <a:buFont typeface="Source Sans Pro"/>
              <a:buChar char="○"/>
            </a:pP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Teamwork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1" indent="-400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700"/>
              <a:buFont typeface="Source Sans Pro"/>
              <a:buChar char="○"/>
            </a:pP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Communication skills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1" indent="-400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700"/>
              <a:buFont typeface="Source Sans Pro"/>
              <a:buChar char="○"/>
            </a:pP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Empathy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1" indent="-400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700"/>
              <a:buFont typeface="Source Sans Pro"/>
              <a:buChar char="○"/>
            </a:pP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Respect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1" indent="-4000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131E29"/>
              </a:buClr>
              <a:buSzPts val="2700"/>
              <a:buFont typeface="Source Sans Pro"/>
              <a:buChar char="○"/>
            </a:pP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Compassion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176"/>
          <p:cNvSpPr txBox="1"/>
          <p:nvPr/>
        </p:nvSpPr>
        <p:spPr>
          <a:xfrm>
            <a:off x="407400" y="233267"/>
            <a:ext cx="11032500" cy="9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4400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INTERVIEW PREPARATION</a:t>
            </a:r>
            <a:endParaRPr sz="4000">
              <a:solidFill>
                <a:srgbClr val="4400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466" name="Google Shape;1466;p176" title="DSC09115.jpg"/>
          <p:cNvPicPr preferRelativeResize="0"/>
          <p:nvPr/>
        </p:nvPicPr>
        <p:blipFill rotWithShape="1">
          <a:blip r:embed="rId3">
            <a:alphaModFix/>
          </a:blip>
          <a:srcRect r="25216"/>
          <a:stretch/>
        </p:blipFill>
        <p:spPr>
          <a:xfrm>
            <a:off x="6096000" y="1430933"/>
            <a:ext cx="5343800" cy="4717199"/>
          </a:xfrm>
          <a:prstGeom prst="rect">
            <a:avLst/>
          </a:prstGeom>
          <a:noFill/>
          <a:ln>
            <a:noFill/>
          </a:ln>
        </p:spPr>
      </p:pic>
      <p:sp>
        <p:nvSpPr>
          <p:cNvPr id="1467" name="Google Shape;1467;p176"/>
          <p:cNvSpPr txBox="1"/>
          <p:nvPr/>
        </p:nvSpPr>
        <p:spPr>
          <a:xfrm>
            <a:off x="11259112" y="63276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17</a:t>
            </a:fld>
            <a:endParaRPr sz="1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468" name="Google Shape;1468;p176"/>
          <p:cNvCxnSpPr/>
          <p:nvPr/>
        </p:nvCxnSpPr>
        <p:spPr>
          <a:xfrm>
            <a:off x="506034" y="1068647"/>
            <a:ext cx="10933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69" name="Google Shape;1469;p176"/>
          <p:cNvSpPr txBox="1"/>
          <p:nvPr/>
        </p:nvSpPr>
        <p:spPr>
          <a:xfrm>
            <a:off x="423600" y="1430933"/>
            <a:ext cx="5202000" cy="47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Interviews are challenging!</a:t>
            </a:r>
            <a:endParaRPr sz="2500" b="1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Prepare well by making sure you:</a:t>
            </a:r>
            <a:endParaRPr sz="25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63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500"/>
              <a:buChar char="●"/>
            </a:pPr>
            <a:r>
              <a:rPr lang="en-GB" sz="25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can support your decision to study dentistry</a:t>
            </a:r>
            <a:endParaRPr sz="25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63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500"/>
              <a:buChar char="●"/>
            </a:pPr>
            <a:r>
              <a:rPr lang="en-GB" sz="25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know what the course, school, university and city have to offer</a:t>
            </a:r>
            <a:endParaRPr sz="25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63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500"/>
              <a:buChar char="●"/>
            </a:pPr>
            <a:r>
              <a:rPr lang="en-GB" sz="25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know what makes the course/school different to others</a:t>
            </a:r>
            <a:endParaRPr sz="25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635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131E29"/>
              </a:buClr>
              <a:buSzPts val="2500"/>
              <a:buChar char="●"/>
            </a:pPr>
            <a:r>
              <a:rPr lang="en-GB" sz="25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get some practice/experience before attending</a:t>
            </a:r>
            <a:endParaRPr sz="25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177"/>
          <p:cNvSpPr txBox="1"/>
          <p:nvPr/>
        </p:nvSpPr>
        <p:spPr>
          <a:xfrm>
            <a:off x="407400" y="233267"/>
            <a:ext cx="11032500" cy="9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4400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AFTER YOUR INTERVIEW</a:t>
            </a:r>
            <a:endParaRPr sz="4000">
              <a:solidFill>
                <a:srgbClr val="4400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475" name="Google Shape;1475;p177" title="AP6A0189.jpg"/>
          <p:cNvPicPr preferRelativeResize="0"/>
          <p:nvPr/>
        </p:nvPicPr>
        <p:blipFill rotWithShape="1">
          <a:blip r:embed="rId3">
            <a:alphaModFix/>
          </a:blip>
          <a:srcRect l="16815" r="7678"/>
          <a:stretch/>
        </p:blipFill>
        <p:spPr>
          <a:xfrm>
            <a:off x="6096000" y="1430933"/>
            <a:ext cx="5343800" cy="471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6" name="Google Shape;1476;p177"/>
          <p:cNvSpPr txBox="1"/>
          <p:nvPr/>
        </p:nvSpPr>
        <p:spPr>
          <a:xfrm>
            <a:off x="11259112" y="63276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18</a:t>
            </a:fld>
            <a:endParaRPr sz="1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477" name="Google Shape;1477;p177"/>
          <p:cNvCxnSpPr/>
          <p:nvPr/>
        </p:nvCxnSpPr>
        <p:spPr>
          <a:xfrm>
            <a:off x="506034" y="1068647"/>
            <a:ext cx="10933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78" name="Google Shape;1478;p177"/>
          <p:cNvSpPr txBox="1"/>
          <p:nvPr/>
        </p:nvSpPr>
        <p:spPr>
          <a:xfrm>
            <a:off x="423600" y="1430933"/>
            <a:ext cx="5202000" cy="47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lvl="0" indent="-476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E29"/>
              </a:buClr>
              <a:buSzPts val="2700"/>
              <a:buChar char="●"/>
            </a:pP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Offers are made following a selection process after all interviews are completed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762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131E29"/>
              </a:buClr>
              <a:buSzPts val="2700"/>
              <a:buChar char="●"/>
            </a:pP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 aim to process the decisions by the end of March but this may run into April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178"/>
          <p:cNvSpPr txBox="1"/>
          <p:nvPr/>
        </p:nvSpPr>
        <p:spPr>
          <a:xfrm>
            <a:off x="407400" y="233267"/>
            <a:ext cx="11032500" cy="9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4400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TYPICAL NUMBERS</a:t>
            </a:r>
            <a:endParaRPr sz="4000">
              <a:solidFill>
                <a:srgbClr val="4400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484" name="Google Shape;1484;p178" title="AP6A0345.jpg"/>
          <p:cNvPicPr preferRelativeResize="0"/>
          <p:nvPr/>
        </p:nvPicPr>
        <p:blipFill rotWithShape="1">
          <a:blip r:embed="rId3">
            <a:alphaModFix/>
          </a:blip>
          <a:srcRect l="18106" r="6387"/>
          <a:stretch/>
        </p:blipFill>
        <p:spPr>
          <a:xfrm>
            <a:off x="6096000" y="1430933"/>
            <a:ext cx="5343800" cy="471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5" name="Google Shape;1485;p178"/>
          <p:cNvSpPr txBox="1"/>
          <p:nvPr/>
        </p:nvSpPr>
        <p:spPr>
          <a:xfrm>
            <a:off x="11259112" y="63276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19</a:t>
            </a:fld>
            <a:endParaRPr sz="1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486" name="Google Shape;1486;p178"/>
          <p:cNvCxnSpPr/>
          <p:nvPr/>
        </p:nvCxnSpPr>
        <p:spPr>
          <a:xfrm>
            <a:off x="506034" y="1068647"/>
            <a:ext cx="10933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7" name="Google Shape;1487;p178"/>
          <p:cNvSpPr txBox="1"/>
          <p:nvPr/>
        </p:nvSpPr>
        <p:spPr>
          <a:xfrm>
            <a:off x="423600" y="1430933"/>
            <a:ext cx="5202000" cy="47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E29"/>
              </a:buClr>
              <a:buSzPts val="2700"/>
              <a:buFont typeface="Source Sans Pro"/>
              <a:buChar char="●"/>
            </a:pPr>
            <a:r>
              <a:rPr lang="en-GB" sz="2700" b="1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1245 </a:t>
            </a: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applicants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400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700"/>
              <a:buFont typeface="Source Sans Pro"/>
              <a:buChar char="●"/>
            </a:pPr>
            <a:r>
              <a:rPr lang="en-GB" sz="2700" b="1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350 </a:t>
            </a: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interviews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400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700"/>
              <a:buFont typeface="Source Sans Pro"/>
              <a:buChar char="●"/>
            </a:pPr>
            <a:r>
              <a:rPr lang="en-GB" sz="2700" b="1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130 </a:t>
            </a: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offers 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400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700"/>
              <a:buFont typeface="Source Sans Pro"/>
              <a:buChar char="●"/>
            </a:pPr>
            <a:r>
              <a:rPr lang="en-GB" sz="2700" b="1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90 </a:t>
            </a: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accepts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400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700"/>
              <a:buFont typeface="Source Sans Pro"/>
              <a:buChar char="●"/>
            </a:pPr>
            <a:r>
              <a:rPr lang="en-GB" sz="2700" b="1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71 </a:t>
            </a: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candidates meet the requirement of the offer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Details for the last five years are available on our website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p161"/>
          <p:cNvSpPr txBox="1"/>
          <p:nvPr/>
        </p:nvSpPr>
        <p:spPr>
          <a:xfrm>
            <a:off x="407400" y="233267"/>
            <a:ext cx="10673100" cy="9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4400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COMPETITION</a:t>
            </a:r>
            <a:endParaRPr sz="4000">
              <a:solidFill>
                <a:srgbClr val="4400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34" name="Google Shape;1334;p161"/>
          <p:cNvSpPr txBox="1"/>
          <p:nvPr/>
        </p:nvSpPr>
        <p:spPr>
          <a:xfrm>
            <a:off x="423600" y="1430933"/>
            <a:ext cx="11032500" cy="47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lvl="0" indent="-476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E29"/>
              </a:buClr>
              <a:buSzPts val="2700"/>
              <a:buFont typeface="Source Sans Pro"/>
              <a:buChar char="●"/>
            </a:pP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Approximately </a:t>
            </a:r>
            <a:r>
              <a:rPr lang="en-GB" sz="2700" b="1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1,245 </a:t>
            </a: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applicants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76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700"/>
              <a:buFont typeface="Source Sans Pro"/>
              <a:buChar char="●"/>
            </a:pPr>
            <a:r>
              <a:rPr lang="en-GB" sz="2700" b="1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71 </a:t>
            </a: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places available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76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700"/>
              <a:buFont typeface="Source Sans Pro"/>
              <a:buChar char="●"/>
            </a:pP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Each applicant makes </a:t>
            </a:r>
            <a:r>
              <a:rPr lang="en-GB" sz="2700" b="1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four </a:t>
            </a: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applications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76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700"/>
              <a:buFont typeface="Source Sans Pro"/>
              <a:buChar char="●"/>
            </a:pP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Academic attainment is not a guarantee of a place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76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700"/>
              <a:buFont typeface="Source Sans Pro"/>
              <a:buChar char="●"/>
            </a:pP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We’re looking for good all-round applicants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76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700"/>
              <a:buFont typeface="Source Sans Pro"/>
              <a:buChar char="●"/>
            </a:pP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Each applicant is assessed individually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76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700"/>
              <a:buFont typeface="Source Sans Pro"/>
              <a:buChar char="●"/>
            </a:pP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Panel of assessors screen applications for interview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762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131E29"/>
              </a:buClr>
              <a:buSzPts val="2700"/>
              <a:buFont typeface="Source Sans Pro"/>
              <a:buChar char="●"/>
            </a:pP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Interview panels select applicants to be recommended an offer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35" name="Google Shape;1335;p161"/>
          <p:cNvSpPr txBox="1"/>
          <p:nvPr/>
        </p:nvSpPr>
        <p:spPr>
          <a:xfrm>
            <a:off x="11259112" y="63276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</a:t>
            </a:fld>
            <a:endParaRPr sz="1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336" name="Google Shape;1336;p161"/>
          <p:cNvCxnSpPr/>
          <p:nvPr/>
        </p:nvCxnSpPr>
        <p:spPr>
          <a:xfrm>
            <a:off x="506034" y="1068647"/>
            <a:ext cx="10933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p179"/>
          <p:cNvSpPr txBox="1"/>
          <p:nvPr/>
        </p:nvSpPr>
        <p:spPr>
          <a:xfrm>
            <a:off x="407400" y="233267"/>
            <a:ext cx="11032500" cy="9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4400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FREQUENTLY ASKED QUESTIONS</a:t>
            </a:r>
            <a:endParaRPr sz="4000">
              <a:solidFill>
                <a:srgbClr val="4400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493" name="Google Shape;1493;p179" title="AP6A0353.jpg"/>
          <p:cNvPicPr preferRelativeResize="0"/>
          <p:nvPr/>
        </p:nvPicPr>
        <p:blipFill rotWithShape="1">
          <a:blip r:embed="rId3">
            <a:alphaModFix/>
          </a:blip>
          <a:srcRect l="12247" r="12247"/>
          <a:stretch/>
        </p:blipFill>
        <p:spPr>
          <a:xfrm>
            <a:off x="6096000" y="1430933"/>
            <a:ext cx="5343800" cy="471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4" name="Google Shape;1494;p179"/>
          <p:cNvSpPr txBox="1"/>
          <p:nvPr/>
        </p:nvSpPr>
        <p:spPr>
          <a:xfrm>
            <a:off x="11259112" y="63276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</a:t>
            </a:fld>
            <a:endParaRPr sz="1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495" name="Google Shape;1495;p179"/>
          <p:cNvCxnSpPr/>
          <p:nvPr/>
        </p:nvCxnSpPr>
        <p:spPr>
          <a:xfrm>
            <a:off x="506034" y="1068647"/>
            <a:ext cx="10933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96" name="Google Shape;1496;p179"/>
          <p:cNvSpPr txBox="1"/>
          <p:nvPr/>
        </p:nvSpPr>
        <p:spPr>
          <a:xfrm>
            <a:off x="423600" y="1430933"/>
            <a:ext cx="5202000" cy="47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lvl="0" indent="-463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E29"/>
              </a:buClr>
              <a:buSzPts val="2500"/>
              <a:buChar char="●"/>
            </a:pPr>
            <a:r>
              <a:rPr lang="en-GB" sz="25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do you use the UCAT?</a:t>
            </a:r>
            <a:endParaRPr sz="25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63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500"/>
              <a:buChar char="●"/>
            </a:pPr>
            <a:r>
              <a:rPr lang="en-GB" sz="25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 you have a cut-off score?</a:t>
            </a:r>
            <a:endParaRPr sz="25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63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500"/>
              <a:buChar char="●"/>
            </a:pPr>
            <a:r>
              <a:rPr lang="en-GB" sz="25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Can I defer?</a:t>
            </a:r>
            <a:endParaRPr sz="25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63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500"/>
              <a:buChar char="●"/>
            </a:pPr>
            <a:r>
              <a:rPr lang="en-GB" sz="25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 you accept resit applicants?</a:t>
            </a:r>
            <a:endParaRPr sz="25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63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500"/>
              <a:buChar char="●"/>
            </a:pPr>
            <a:r>
              <a:rPr lang="en-GB" sz="25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 you consider the EPQ? </a:t>
            </a:r>
            <a:endParaRPr sz="25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63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500"/>
              <a:buChar char="●"/>
            </a:pPr>
            <a:r>
              <a:rPr lang="en-GB" sz="25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 I need to demonstrate manual dexterity? </a:t>
            </a:r>
            <a:endParaRPr sz="25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635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131E29"/>
              </a:buClr>
              <a:buSzPts val="2500"/>
              <a:buChar char="●"/>
            </a:pPr>
            <a:r>
              <a:rPr lang="en-GB" sz="25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much work experience do I need to do?</a:t>
            </a:r>
            <a:endParaRPr sz="25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180"/>
          <p:cNvSpPr txBox="1"/>
          <p:nvPr/>
        </p:nvSpPr>
        <p:spPr>
          <a:xfrm>
            <a:off x="407400" y="233267"/>
            <a:ext cx="11032500" cy="9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4400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RESOURCES</a:t>
            </a:r>
            <a:endParaRPr sz="4000">
              <a:solidFill>
                <a:srgbClr val="4400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02" name="Google Shape;1502;p180"/>
          <p:cNvSpPr txBox="1"/>
          <p:nvPr/>
        </p:nvSpPr>
        <p:spPr>
          <a:xfrm>
            <a:off x="11259112" y="63276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21</a:t>
            </a:fld>
            <a:endParaRPr sz="1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503" name="Google Shape;1503;p180"/>
          <p:cNvCxnSpPr/>
          <p:nvPr/>
        </p:nvCxnSpPr>
        <p:spPr>
          <a:xfrm>
            <a:off x="506034" y="1068647"/>
            <a:ext cx="10933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04" name="Google Shape;1504;p180"/>
          <p:cNvSpPr txBox="1"/>
          <p:nvPr/>
        </p:nvSpPr>
        <p:spPr>
          <a:xfrm>
            <a:off x="423600" y="1430925"/>
            <a:ext cx="11032500" cy="47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lvl="0" indent="-476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E29"/>
              </a:buClr>
              <a:buSzPts val="2700"/>
              <a:buChar char="●"/>
            </a:pP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Dental Schools Council:  </a:t>
            </a:r>
            <a:r>
              <a:rPr lang="en-GB" sz="27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www.dentalschoolscouncil.ac.uk</a:t>
            </a: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76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700"/>
              <a:buChar char="●"/>
            </a:pP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Studying healthcare: </a:t>
            </a:r>
            <a:r>
              <a:rPr lang="en-GB" sz="27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www.studyinghealthcare.ac.uk</a:t>
            </a: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76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700"/>
              <a:buChar char="●"/>
            </a:pP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UCAT: </a:t>
            </a:r>
            <a:r>
              <a:rPr lang="en-GB" sz="27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5"/>
              </a:rPr>
              <a:t>www.ucat.ac.uk</a:t>
            </a:r>
            <a:endParaRPr sz="27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76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700"/>
              <a:buChar char="●"/>
            </a:pPr>
            <a:r>
              <a:rPr lang="en-GB" sz="27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Contact us: </a:t>
            </a:r>
            <a:r>
              <a:rPr lang="en-GB" sz="27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6"/>
              </a:rPr>
              <a:t>dental.admissions@sheffield.ac.uk</a:t>
            </a:r>
            <a:r>
              <a:rPr lang="en-GB" sz="27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27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2700" b="1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Please don’t pay any money!</a:t>
            </a:r>
            <a:endParaRPr sz="2700" b="1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9" name="Google Shape;1509;p181"/>
          <p:cNvGrpSpPr/>
          <p:nvPr/>
        </p:nvGrpSpPr>
        <p:grpSpPr>
          <a:xfrm>
            <a:off x="6096170" y="106"/>
            <a:ext cx="10133167" cy="6859337"/>
            <a:chOff x="5112000" y="3819601"/>
            <a:chExt cx="3914082" cy="2649518"/>
          </a:xfrm>
        </p:grpSpPr>
        <p:sp>
          <p:nvSpPr>
            <p:cNvPr id="1510" name="Google Shape;1510;p181"/>
            <p:cNvSpPr/>
            <p:nvPr/>
          </p:nvSpPr>
          <p:spPr>
            <a:xfrm>
              <a:off x="5112000" y="3819601"/>
              <a:ext cx="3914082" cy="1332018"/>
            </a:xfrm>
            <a:prstGeom prst="flowChartTerminator">
              <a:avLst/>
            </a:prstGeom>
            <a:solidFill>
              <a:srgbClr val="981F92"/>
            </a:solidFill>
            <a:ln>
              <a:noFill/>
            </a:ln>
          </p:spPr>
          <p:txBody>
            <a:bodyPr spcFirstLastPara="1" wrap="square" lIns="60975" tIns="60975" rIns="60975" bIns="609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1511" name="Google Shape;1511;p181"/>
            <p:cNvSpPr/>
            <p:nvPr/>
          </p:nvSpPr>
          <p:spPr>
            <a:xfrm>
              <a:off x="5112000" y="5137101"/>
              <a:ext cx="3914082" cy="1332018"/>
            </a:xfrm>
            <a:prstGeom prst="flowChartTerminator">
              <a:avLst/>
            </a:prstGeom>
            <a:solidFill>
              <a:srgbClr val="981F92"/>
            </a:solidFill>
            <a:ln>
              <a:noFill/>
            </a:ln>
          </p:spPr>
          <p:txBody>
            <a:bodyPr spcFirstLastPara="1" wrap="square" lIns="60975" tIns="60975" rIns="60975" bIns="609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</p:grpSp>
      <p:sp>
        <p:nvSpPr>
          <p:cNvPr id="1512" name="Google Shape;1512;p181"/>
          <p:cNvSpPr txBox="1"/>
          <p:nvPr/>
        </p:nvSpPr>
        <p:spPr>
          <a:xfrm>
            <a:off x="600000" y="600000"/>
            <a:ext cx="54960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6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700">
                <a:solidFill>
                  <a:srgbClr val="2413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FOLLOW US ON INSTAGRAM</a:t>
            </a:r>
            <a:endParaRPr sz="4700">
              <a:solidFill>
                <a:srgbClr val="24135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13" name="Google Shape;1513;p181"/>
          <p:cNvSpPr txBox="1"/>
          <p:nvPr/>
        </p:nvSpPr>
        <p:spPr>
          <a:xfrm>
            <a:off x="600000" y="1800000"/>
            <a:ext cx="5193600" cy="22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2000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2413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Get an inside look at what it’s really like to train as a health professional at Sheffield – from lectures and clinical skills sessions to placements and everything in between.</a:t>
            </a:r>
            <a:endParaRPr sz="2600">
              <a:solidFill>
                <a:srgbClr val="24135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14" name="Google Shape;1514;p181" title="Instagram-mock-up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1489">
            <a:off x="7935671" y="297295"/>
            <a:ext cx="3142464" cy="61351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15" name="Google Shape;1515;p181"/>
          <p:cNvGrpSpPr/>
          <p:nvPr/>
        </p:nvGrpSpPr>
        <p:grpSpPr>
          <a:xfrm>
            <a:off x="1925071" y="3817837"/>
            <a:ext cx="2543459" cy="2717323"/>
            <a:chOff x="2905591" y="5906698"/>
            <a:chExt cx="3635591" cy="3884110"/>
          </a:xfrm>
        </p:grpSpPr>
        <p:grpSp>
          <p:nvGrpSpPr>
            <p:cNvPr id="1516" name="Google Shape;1516;p181"/>
            <p:cNvGrpSpPr/>
            <p:nvPr/>
          </p:nvGrpSpPr>
          <p:grpSpPr>
            <a:xfrm>
              <a:off x="2905591" y="5906698"/>
              <a:ext cx="3635591" cy="3884110"/>
              <a:chOff x="5346994" y="6012704"/>
              <a:chExt cx="3479700" cy="3716496"/>
            </a:xfrm>
          </p:grpSpPr>
          <p:sp>
            <p:nvSpPr>
              <p:cNvPr id="1517" name="Google Shape;1517;p181"/>
              <p:cNvSpPr/>
              <p:nvPr/>
            </p:nvSpPr>
            <p:spPr>
              <a:xfrm rot="10800000">
                <a:off x="6783010" y="9476600"/>
                <a:ext cx="473400" cy="2526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75" tIns="60975" rIns="60975" bIns="609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  <p:sp>
            <p:nvSpPr>
              <p:cNvPr id="1518" name="Google Shape;1518;p181"/>
              <p:cNvSpPr/>
              <p:nvPr/>
            </p:nvSpPr>
            <p:spPr>
              <a:xfrm>
                <a:off x="5346994" y="6012704"/>
                <a:ext cx="3479700" cy="3479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180000" rIns="0" bIns="0" anchor="t" anchorCtr="0">
                <a:noAutofit/>
              </a:bodyPr>
              <a:lstStyle/>
              <a:p>
                <a:pPr marL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31E29"/>
                  </a:buClr>
                  <a:buSzPts val="800"/>
                  <a:buFont typeface="Arial"/>
                  <a:buNone/>
                </a:pPr>
                <a:r>
                  <a:rPr lang="en-GB" sz="2400">
                    <a:solidFill>
                      <a:srgbClr val="131E2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@shefunihealth</a:t>
                </a:r>
                <a:endParaRPr sz="2400">
                  <a:solidFill>
                    <a:srgbClr val="131E29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pic>
          <p:nvPicPr>
            <p:cNvPr id="1519" name="Google Shape;1519;p181" title="adobe-express-qr-code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433832" y="6673437"/>
              <a:ext cx="2578398" cy="25784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p182"/>
          <p:cNvSpPr txBox="1"/>
          <p:nvPr/>
        </p:nvSpPr>
        <p:spPr>
          <a:xfrm>
            <a:off x="407400" y="233267"/>
            <a:ext cx="10673100" cy="9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4400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VISIT OUR EXHIBITIONS</a:t>
            </a:r>
            <a:endParaRPr sz="4000">
              <a:solidFill>
                <a:srgbClr val="4400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25" name="Google Shape;1525;p182"/>
          <p:cNvSpPr txBox="1"/>
          <p:nvPr/>
        </p:nvSpPr>
        <p:spPr>
          <a:xfrm>
            <a:off x="423600" y="1430933"/>
            <a:ext cx="11032500" cy="47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Visit our exhibitions in The Quad, at Goodwin Sports Centre and outside the Information Commons. Experts can answer your questions on:</a:t>
            </a:r>
            <a:endParaRPr sz="24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E29"/>
              </a:buClr>
              <a:buSzPts val="2400"/>
              <a:buFont typeface="Source Sans Pro"/>
              <a:buChar char="●"/>
            </a:pPr>
            <a:r>
              <a:rPr lang="en-GB" sz="24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Access Sheffield</a:t>
            </a:r>
            <a:endParaRPr sz="24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E29"/>
              </a:buClr>
              <a:buSzPts val="2400"/>
              <a:buFont typeface="Source Sans Pro"/>
              <a:buChar char="●"/>
            </a:pPr>
            <a:r>
              <a:rPr lang="en-GB" sz="24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Accommodation</a:t>
            </a:r>
            <a:endParaRPr sz="24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E29"/>
              </a:buClr>
              <a:buSzPts val="2400"/>
              <a:buFont typeface="Source Sans Pro"/>
              <a:buChar char="●"/>
            </a:pPr>
            <a:r>
              <a:rPr lang="en-GB" sz="24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Admissions</a:t>
            </a:r>
            <a:endParaRPr sz="24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E29"/>
              </a:buClr>
              <a:buSzPts val="2400"/>
              <a:buFont typeface="Source Sans Pro"/>
              <a:buChar char="●"/>
            </a:pPr>
            <a:r>
              <a:rPr lang="en-GB" sz="24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Careers and employability</a:t>
            </a:r>
            <a:endParaRPr sz="24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E29"/>
              </a:buClr>
              <a:buSzPts val="2400"/>
              <a:buFont typeface="Source Sans Pro"/>
              <a:buChar char="●"/>
            </a:pPr>
            <a:r>
              <a:rPr lang="en-GB" sz="24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Disability and Dyslexia support</a:t>
            </a:r>
            <a:endParaRPr sz="24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E29"/>
              </a:buClr>
              <a:buSzPts val="2400"/>
              <a:buFont typeface="Source Sans Pro"/>
              <a:buChar char="●"/>
            </a:pPr>
            <a:r>
              <a:rPr lang="en-GB" sz="24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Sport</a:t>
            </a:r>
            <a:endParaRPr sz="24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E29"/>
              </a:buClr>
              <a:buSzPts val="2400"/>
              <a:buFont typeface="Source Sans Pro"/>
              <a:buChar char="●"/>
            </a:pPr>
            <a:r>
              <a:rPr lang="en-GB" sz="24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Student fees and funding</a:t>
            </a:r>
            <a:endParaRPr sz="24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E29"/>
              </a:buClr>
              <a:buSzPts val="2400"/>
              <a:buFont typeface="Source Sans Pro"/>
              <a:buChar char="●"/>
            </a:pPr>
            <a:r>
              <a:rPr lang="en-GB" sz="24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Year abroad</a:t>
            </a:r>
            <a:endParaRPr sz="24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E29"/>
              </a:buClr>
              <a:buSzPts val="2400"/>
              <a:buFont typeface="Source Sans Pro"/>
              <a:buChar char="●"/>
            </a:pPr>
            <a:r>
              <a:rPr lang="en-GB" sz="24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Advice for parents and supporters</a:t>
            </a:r>
            <a:endParaRPr sz="24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E29"/>
              </a:buClr>
              <a:buSzPts val="2400"/>
              <a:buFont typeface="Source Sans Pro"/>
              <a:buChar char="●"/>
            </a:pPr>
            <a:r>
              <a:rPr lang="en-GB" sz="24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Safety on campus</a:t>
            </a:r>
            <a:endParaRPr sz="24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26" name="Google Shape;1526;p182"/>
          <p:cNvSpPr txBox="1"/>
          <p:nvPr/>
        </p:nvSpPr>
        <p:spPr>
          <a:xfrm>
            <a:off x="11259112" y="63276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23</a:t>
            </a:fld>
            <a:endParaRPr sz="1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527" name="Google Shape;1527;p182"/>
          <p:cNvCxnSpPr/>
          <p:nvPr/>
        </p:nvCxnSpPr>
        <p:spPr>
          <a:xfrm>
            <a:off x="506034" y="1068647"/>
            <a:ext cx="10933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p183"/>
          <p:cNvSpPr txBox="1"/>
          <p:nvPr/>
        </p:nvSpPr>
        <p:spPr>
          <a:xfrm>
            <a:off x="407400" y="233267"/>
            <a:ext cx="11032500" cy="9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4400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ACCESS SHEFFIELD</a:t>
            </a:r>
            <a:endParaRPr sz="4000">
              <a:solidFill>
                <a:srgbClr val="4400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33" name="Google Shape;1533;p183" title="DSC06922.jpg"/>
          <p:cNvPicPr preferRelativeResize="0"/>
          <p:nvPr/>
        </p:nvPicPr>
        <p:blipFill rotWithShape="1">
          <a:blip r:embed="rId3">
            <a:alphaModFix/>
          </a:blip>
          <a:srcRect l="6614" r="17879"/>
          <a:stretch/>
        </p:blipFill>
        <p:spPr>
          <a:xfrm>
            <a:off x="6096000" y="1430933"/>
            <a:ext cx="5343800" cy="4717198"/>
          </a:xfrm>
          <a:prstGeom prst="rect">
            <a:avLst/>
          </a:prstGeom>
          <a:noFill/>
          <a:ln>
            <a:noFill/>
          </a:ln>
        </p:spPr>
      </p:pic>
      <p:sp>
        <p:nvSpPr>
          <p:cNvPr id="1534" name="Google Shape;1534;p183"/>
          <p:cNvSpPr txBox="1"/>
          <p:nvPr/>
        </p:nvSpPr>
        <p:spPr>
          <a:xfrm>
            <a:off x="11259112" y="63276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24</a:t>
            </a:fld>
            <a:endParaRPr sz="1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535" name="Google Shape;1535;p183"/>
          <p:cNvCxnSpPr/>
          <p:nvPr/>
        </p:nvCxnSpPr>
        <p:spPr>
          <a:xfrm>
            <a:off x="506034" y="1068647"/>
            <a:ext cx="10933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36" name="Google Shape;1536;p183"/>
          <p:cNvSpPr txBox="1"/>
          <p:nvPr/>
        </p:nvSpPr>
        <p:spPr>
          <a:xfrm>
            <a:off x="423600" y="1430933"/>
            <a:ext cx="5672400" cy="47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 you face extra hurdles getting to uni?</a:t>
            </a:r>
            <a:endParaRPr sz="23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Students from underrepresented groups </a:t>
            </a:r>
            <a:endParaRPr sz="23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get extra support via Access+. You could </a:t>
            </a:r>
            <a:endParaRPr sz="23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 eligible even if you haven’t considered </a:t>
            </a:r>
            <a:endParaRPr sz="23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it before. Support includes:</a:t>
            </a:r>
            <a:endParaRPr sz="23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508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Source Sans Pro"/>
              <a:buChar char="●"/>
            </a:pPr>
            <a:r>
              <a:rPr lang="en-GB" sz="23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Travel bursaries for open days </a:t>
            </a:r>
            <a:br>
              <a:rPr lang="en-GB" sz="23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23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 offer holder days</a:t>
            </a:r>
            <a:endParaRPr sz="23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508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Source Sans Pro"/>
              <a:buChar char="●"/>
            </a:pPr>
            <a:r>
              <a:rPr lang="en-GB" sz="23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Access+ contextual offer - a lower </a:t>
            </a:r>
            <a:br>
              <a:rPr lang="en-GB" sz="23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23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offer on grade requirements</a:t>
            </a:r>
            <a:endParaRPr sz="23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508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Source Sans Pro"/>
              <a:buChar char="●"/>
            </a:pPr>
            <a:r>
              <a:rPr lang="en-GB" sz="23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dedicated support team</a:t>
            </a:r>
            <a:endParaRPr sz="23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Visit the information fair in the Octagon </a:t>
            </a:r>
            <a:br>
              <a:rPr lang="en-GB" sz="23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23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 chat to us and find out more.</a:t>
            </a:r>
            <a:endParaRPr sz="23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1" name="Google Shape;1541;p184" title="adobe-express-qr-cod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4625" y="1207375"/>
            <a:ext cx="1482675" cy="148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162"/>
          <p:cNvSpPr txBox="1"/>
          <p:nvPr/>
        </p:nvSpPr>
        <p:spPr>
          <a:xfrm>
            <a:off x="407400" y="233267"/>
            <a:ext cx="10673100" cy="9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4400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ENTRY REQUIREMENTS</a:t>
            </a:r>
            <a:endParaRPr sz="4000">
              <a:solidFill>
                <a:srgbClr val="4400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42" name="Google Shape;1342;p162"/>
          <p:cNvSpPr txBox="1"/>
          <p:nvPr/>
        </p:nvSpPr>
        <p:spPr>
          <a:xfrm>
            <a:off x="423600" y="1430933"/>
            <a:ext cx="11032500" cy="47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b="1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GCSEs:</a:t>
            </a:r>
            <a:endParaRPr sz="2700" b="1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76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700"/>
              <a:buFont typeface="Source Sans Pro"/>
              <a:buChar char="●"/>
            </a:pP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6 A/7 grades including English, Maths and Science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700" b="1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A-Levels: AAA</a:t>
            </a:r>
            <a:endParaRPr sz="2700" b="1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76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700"/>
              <a:buFont typeface="Source Sans Pro"/>
              <a:buChar char="●"/>
            </a:pP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Including Chemistry and Biology + pass in the practical element of any science A Levels taken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700" b="1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Other requirements:</a:t>
            </a:r>
            <a:endParaRPr sz="2700" b="1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76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700"/>
              <a:buFont typeface="Source Sans Pro"/>
              <a:buChar char="●"/>
            </a:pP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UCAT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See BDS Dental Surgery online prospectus for full entry requirements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43" name="Google Shape;1343;p162"/>
          <p:cNvSpPr txBox="1"/>
          <p:nvPr/>
        </p:nvSpPr>
        <p:spPr>
          <a:xfrm>
            <a:off x="11259112" y="63276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</a:t>
            </a:fld>
            <a:endParaRPr sz="1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344" name="Google Shape;1344;p162"/>
          <p:cNvCxnSpPr/>
          <p:nvPr/>
        </p:nvCxnSpPr>
        <p:spPr>
          <a:xfrm>
            <a:off x="506034" y="1068647"/>
            <a:ext cx="10933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163"/>
          <p:cNvSpPr txBox="1"/>
          <p:nvPr/>
        </p:nvSpPr>
        <p:spPr>
          <a:xfrm>
            <a:off x="407400" y="233267"/>
            <a:ext cx="10673100" cy="9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4400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SCREENING FOR INTERVIEWS</a:t>
            </a:r>
            <a:endParaRPr sz="4000">
              <a:solidFill>
                <a:srgbClr val="4400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50" name="Google Shape;1350;p163"/>
          <p:cNvSpPr txBox="1"/>
          <p:nvPr/>
        </p:nvSpPr>
        <p:spPr>
          <a:xfrm>
            <a:off x="423600" y="1430933"/>
            <a:ext cx="11032500" cy="47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lvl="0" indent="-476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E29"/>
              </a:buClr>
              <a:buSzPts val="2700"/>
              <a:buFont typeface="Source Sans Pro"/>
              <a:buAutoNum type="arabicPeriod"/>
            </a:pP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Academic qualifications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76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700"/>
              <a:buFont typeface="Source Sans Pro"/>
              <a:buAutoNum type="arabicPeriod"/>
            </a:pP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Career exploration: reflection on work experience and research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76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700"/>
              <a:buFont typeface="Source Sans Pro"/>
              <a:buAutoNum type="arabicPeriod"/>
            </a:pP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Personal qualities and values demonstrated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76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700"/>
              <a:buFont typeface="Source Sans Pro"/>
              <a:buAutoNum type="arabicPeriod"/>
            </a:pP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Academic reference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76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700"/>
              <a:buFont typeface="Source Sans Pro"/>
              <a:buAutoNum type="arabicPeriod"/>
            </a:pP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UCAT SJT: Band 1 and 2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76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700"/>
              <a:buFont typeface="Source Sans Pro"/>
              <a:buAutoNum type="arabicPeriod"/>
            </a:pP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UCAT: Reduce number of applications to target of approx. 300 for interview using the total score* (and VR depending on competition)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2700" i="1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*Data for each year is available on our website.</a:t>
            </a:r>
            <a:endParaRPr sz="2700" i="1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51" name="Google Shape;1351;p163"/>
          <p:cNvSpPr txBox="1"/>
          <p:nvPr/>
        </p:nvSpPr>
        <p:spPr>
          <a:xfrm>
            <a:off x="11259112" y="63276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</a:t>
            </a:fld>
            <a:endParaRPr sz="1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352" name="Google Shape;1352;p163"/>
          <p:cNvCxnSpPr/>
          <p:nvPr/>
        </p:nvCxnSpPr>
        <p:spPr>
          <a:xfrm>
            <a:off x="506034" y="1068647"/>
            <a:ext cx="10933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164"/>
          <p:cNvSpPr txBox="1"/>
          <p:nvPr/>
        </p:nvSpPr>
        <p:spPr>
          <a:xfrm>
            <a:off x="407400" y="233267"/>
            <a:ext cx="10673100" cy="9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4400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SCREENING: ACADEMIC QUALIFICATIONS</a:t>
            </a:r>
            <a:endParaRPr sz="4000">
              <a:solidFill>
                <a:srgbClr val="4400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58" name="Google Shape;1358;p164"/>
          <p:cNvSpPr txBox="1"/>
          <p:nvPr/>
        </p:nvSpPr>
        <p:spPr>
          <a:xfrm>
            <a:off x="423600" y="1430933"/>
            <a:ext cx="11032500" cy="47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GCSE Grades: </a:t>
            </a:r>
            <a:endParaRPr sz="2700" b="1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400050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700"/>
              <a:buFont typeface="Source Sans Pro"/>
              <a:buChar char="●"/>
            </a:pPr>
            <a:r>
              <a:rPr lang="en-GB" sz="27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If you have one or two B/6 grades consider applying once you have achieved your A-levels.</a:t>
            </a:r>
            <a:endParaRPr sz="27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700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A-level Grades: </a:t>
            </a:r>
            <a:r>
              <a:rPr lang="en-GB" sz="27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AAA</a:t>
            </a:r>
            <a:endParaRPr sz="27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400050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700"/>
              <a:buFont typeface="Source Sans Pro"/>
              <a:buChar char="●"/>
            </a:pPr>
            <a:r>
              <a:rPr lang="en-GB" sz="27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additional merit for A*</a:t>
            </a:r>
            <a:endParaRPr sz="27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400050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700"/>
              <a:buFont typeface="Source Sans Pro"/>
              <a:buChar char="●"/>
            </a:pPr>
            <a:r>
              <a:rPr lang="en-GB" sz="27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additional merit for 4 subjects</a:t>
            </a:r>
            <a:endParaRPr sz="27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700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Academic staff and hospital staff screen:</a:t>
            </a:r>
            <a:endParaRPr sz="27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400050" algn="l" rtl="0"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ts val="2700"/>
              <a:buFont typeface="Source Sans Pro"/>
              <a:buChar char="●"/>
            </a:pPr>
            <a:r>
              <a:rPr lang="en-GB" sz="27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Academic Reference, Personal Statement</a:t>
            </a:r>
            <a:endParaRPr sz="2700" b="1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59" name="Google Shape;1359;p164"/>
          <p:cNvSpPr txBox="1"/>
          <p:nvPr/>
        </p:nvSpPr>
        <p:spPr>
          <a:xfrm>
            <a:off x="11259112" y="63276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</a:t>
            </a:fld>
            <a:endParaRPr sz="1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360" name="Google Shape;1360;p164"/>
          <p:cNvCxnSpPr/>
          <p:nvPr/>
        </p:nvCxnSpPr>
        <p:spPr>
          <a:xfrm>
            <a:off x="506034" y="1068647"/>
            <a:ext cx="10933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p165"/>
          <p:cNvSpPr txBox="1"/>
          <p:nvPr/>
        </p:nvSpPr>
        <p:spPr>
          <a:xfrm>
            <a:off x="407400" y="233267"/>
            <a:ext cx="11032500" cy="9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4400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SCREENING: ACADEMIC REFERENCE</a:t>
            </a:r>
            <a:endParaRPr sz="4000">
              <a:solidFill>
                <a:srgbClr val="4400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366" name="Google Shape;1366;p165" title="37185.jpg"/>
          <p:cNvPicPr preferRelativeResize="0"/>
          <p:nvPr/>
        </p:nvPicPr>
        <p:blipFill rotWithShape="1">
          <a:blip r:embed="rId3">
            <a:alphaModFix/>
          </a:blip>
          <a:srcRect l="12217" r="12225"/>
          <a:stretch/>
        </p:blipFill>
        <p:spPr>
          <a:xfrm>
            <a:off x="6096000" y="1430933"/>
            <a:ext cx="5343800" cy="47171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7" name="Google Shape;1367;p165"/>
          <p:cNvSpPr txBox="1"/>
          <p:nvPr/>
        </p:nvSpPr>
        <p:spPr>
          <a:xfrm>
            <a:off x="11259112" y="63276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6</a:t>
            </a:fld>
            <a:endParaRPr sz="1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368" name="Google Shape;1368;p165"/>
          <p:cNvCxnSpPr/>
          <p:nvPr/>
        </p:nvCxnSpPr>
        <p:spPr>
          <a:xfrm>
            <a:off x="506034" y="1068647"/>
            <a:ext cx="10933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9" name="Google Shape;1369;p165"/>
          <p:cNvSpPr txBox="1"/>
          <p:nvPr/>
        </p:nvSpPr>
        <p:spPr>
          <a:xfrm>
            <a:off x="423600" y="1430933"/>
            <a:ext cx="5202000" cy="47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Referee should:</a:t>
            </a:r>
            <a:endParaRPr sz="25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63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500"/>
              <a:buChar char="●"/>
            </a:pPr>
            <a:r>
              <a:rPr lang="en-GB" sz="25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Give recommendation for higher education and dentistry </a:t>
            </a:r>
            <a:endParaRPr sz="25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63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500"/>
              <a:buChar char="●"/>
            </a:pPr>
            <a:r>
              <a:rPr lang="en-GB" sz="25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Validate the personal statement</a:t>
            </a:r>
            <a:endParaRPr sz="25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63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500"/>
              <a:buChar char="●"/>
            </a:pPr>
            <a:r>
              <a:rPr lang="en-GB" sz="25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Offer interview preparation</a:t>
            </a:r>
            <a:endParaRPr sz="25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635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131E29"/>
              </a:buClr>
              <a:buSzPts val="2500"/>
              <a:buChar char="●"/>
            </a:pPr>
            <a:r>
              <a:rPr lang="en-GB" sz="25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Guide research and work experience</a:t>
            </a:r>
            <a:endParaRPr sz="25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p166"/>
          <p:cNvSpPr txBox="1"/>
          <p:nvPr/>
        </p:nvSpPr>
        <p:spPr>
          <a:xfrm>
            <a:off x="407400" y="233267"/>
            <a:ext cx="11032500" cy="9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4400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SCREENING: PERSONAL STATEMENT</a:t>
            </a:r>
            <a:endParaRPr sz="4000">
              <a:solidFill>
                <a:srgbClr val="4400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375" name="Google Shape;1375;p166" title="39959.jpg"/>
          <p:cNvPicPr preferRelativeResize="0"/>
          <p:nvPr/>
        </p:nvPicPr>
        <p:blipFill rotWithShape="1">
          <a:blip r:embed="rId3">
            <a:alphaModFix/>
          </a:blip>
          <a:srcRect l="31208" t="12666" r="6037" b="4277"/>
          <a:stretch/>
        </p:blipFill>
        <p:spPr>
          <a:xfrm>
            <a:off x="6096000" y="1430933"/>
            <a:ext cx="5343800" cy="4717199"/>
          </a:xfrm>
          <a:prstGeom prst="rect">
            <a:avLst/>
          </a:prstGeom>
          <a:noFill/>
          <a:ln>
            <a:noFill/>
          </a:ln>
        </p:spPr>
      </p:pic>
      <p:sp>
        <p:nvSpPr>
          <p:cNvPr id="1376" name="Google Shape;1376;p166"/>
          <p:cNvSpPr txBox="1"/>
          <p:nvPr/>
        </p:nvSpPr>
        <p:spPr>
          <a:xfrm>
            <a:off x="11259112" y="63276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7</a:t>
            </a:fld>
            <a:endParaRPr sz="1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377" name="Google Shape;1377;p166"/>
          <p:cNvCxnSpPr/>
          <p:nvPr/>
        </p:nvCxnSpPr>
        <p:spPr>
          <a:xfrm>
            <a:off x="506034" y="1068647"/>
            <a:ext cx="10933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78" name="Google Shape;1378;p166"/>
          <p:cNvSpPr txBox="1"/>
          <p:nvPr/>
        </p:nvSpPr>
        <p:spPr>
          <a:xfrm>
            <a:off x="423600" y="1430925"/>
            <a:ext cx="5343900" cy="47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Personal qualities and values</a:t>
            </a:r>
            <a:endParaRPr sz="25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63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500"/>
              <a:buChar char="●"/>
            </a:pPr>
            <a:r>
              <a:rPr lang="en-GB" sz="25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Values Based Recruitment for NHS funded programmes</a:t>
            </a:r>
            <a:endParaRPr sz="25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63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500"/>
              <a:buChar char="●"/>
            </a:pPr>
            <a:r>
              <a:rPr lang="en-GB" sz="25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Qualities of a healthcare professional</a:t>
            </a:r>
            <a:endParaRPr sz="25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63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500"/>
              <a:buChar char="●"/>
            </a:pPr>
            <a:r>
              <a:rPr lang="en-GB" sz="25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NHS constitution and NHS values</a:t>
            </a:r>
            <a:endParaRPr sz="25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63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500"/>
              <a:buChar char="●"/>
            </a:pPr>
            <a:r>
              <a:rPr lang="en-GB" sz="25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Highly motivated individuals</a:t>
            </a:r>
            <a:endParaRPr sz="25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63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500"/>
              <a:buChar char="●"/>
            </a:pPr>
            <a:r>
              <a:rPr lang="en-GB" sz="25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Team working skills </a:t>
            </a:r>
            <a:endParaRPr sz="25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635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131E29"/>
              </a:buClr>
              <a:buSzPts val="2500"/>
              <a:buChar char="●"/>
            </a:pPr>
            <a:r>
              <a:rPr lang="en-GB" sz="25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Charity work</a:t>
            </a:r>
            <a:endParaRPr sz="25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p167"/>
          <p:cNvSpPr txBox="1"/>
          <p:nvPr/>
        </p:nvSpPr>
        <p:spPr>
          <a:xfrm>
            <a:off x="407400" y="233267"/>
            <a:ext cx="11032500" cy="9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4400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SCREENING: PERSONAL STATEMENT</a:t>
            </a:r>
            <a:endParaRPr sz="4000">
              <a:solidFill>
                <a:srgbClr val="4400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84" name="Google Shape;1384;p167"/>
          <p:cNvSpPr txBox="1"/>
          <p:nvPr/>
        </p:nvSpPr>
        <p:spPr>
          <a:xfrm>
            <a:off x="11259112" y="63276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8</a:t>
            </a:fld>
            <a:endParaRPr sz="1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385" name="Google Shape;1385;p167"/>
          <p:cNvCxnSpPr/>
          <p:nvPr/>
        </p:nvCxnSpPr>
        <p:spPr>
          <a:xfrm>
            <a:off x="506034" y="1068647"/>
            <a:ext cx="10933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6" name="Google Shape;1386;p167"/>
          <p:cNvSpPr txBox="1"/>
          <p:nvPr/>
        </p:nvSpPr>
        <p:spPr>
          <a:xfrm>
            <a:off x="423600" y="1430925"/>
            <a:ext cx="11032500" cy="47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Demonstrate exploration of the profession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76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700"/>
              <a:buChar char="●"/>
            </a:pP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Extensive reading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76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700"/>
              <a:buChar char="●"/>
            </a:pP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Online courses (Discover Dentistry)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76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700"/>
              <a:buChar char="●"/>
            </a:pP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Work experience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762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131E29"/>
              </a:buClr>
              <a:buSzPts val="2700"/>
              <a:buChar char="●"/>
            </a:pP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Discussion with the dental team, current students, graduates and young dentists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168"/>
          <p:cNvSpPr txBox="1"/>
          <p:nvPr/>
        </p:nvSpPr>
        <p:spPr>
          <a:xfrm>
            <a:off x="407400" y="233267"/>
            <a:ext cx="11032500" cy="9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4400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SCREENING: PERSONAL STATEMENT</a:t>
            </a:r>
            <a:endParaRPr sz="4000">
              <a:solidFill>
                <a:srgbClr val="4400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92" name="Google Shape;1392;p168"/>
          <p:cNvSpPr txBox="1"/>
          <p:nvPr/>
        </p:nvSpPr>
        <p:spPr>
          <a:xfrm>
            <a:off x="11259112" y="63276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9</a:t>
            </a:fld>
            <a:endParaRPr sz="1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393" name="Google Shape;1393;p168"/>
          <p:cNvCxnSpPr/>
          <p:nvPr/>
        </p:nvCxnSpPr>
        <p:spPr>
          <a:xfrm>
            <a:off x="506034" y="1068647"/>
            <a:ext cx="10933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94" name="Google Shape;1394;p168"/>
          <p:cNvSpPr txBox="1"/>
          <p:nvPr/>
        </p:nvSpPr>
        <p:spPr>
          <a:xfrm>
            <a:off x="423600" y="1430925"/>
            <a:ext cx="11032500" cy="47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Career exploration and work experience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76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700"/>
              <a:buChar char="●"/>
            </a:pP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Busy NHS practice is ideal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76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E29"/>
              </a:buClr>
              <a:buSzPts val="2700"/>
              <a:buChar char="●"/>
            </a:pP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Specialist dentistry is useful as comparison - Secondary care – hospitals, referral practices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09600" lvl="0" indent="-4762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131E29"/>
              </a:buClr>
              <a:buSzPts val="2700"/>
              <a:buChar char="●"/>
            </a:pPr>
            <a:r>
              <a:rPr lang="en-GB" sz="2700">
                <a:solidFill>
                  <a:srgbClr val="131E2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Knowledge of specialisms – training pathways, specialist register – GDC, etc.</a:t>
            </a:r>
            <a:endParaRPr sz="2700">
              <a:solidFill>
                <a:srgbClr val="131E2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de From Every Experience">
  <a:themeElements>
    <a:clrScheme name="Simple Light">
      <a:dk1>
        <a:srgbClr val="24125E"/>
      </a:dk1>
      <a:lt1>
        <a:srgbClr val="440099"/>
      </a:lt1>
      <a:dk2>
        <a:srgbClr val="A78CFA"/>
      </a:dk2>
      <a:lt2>
        <a:srgbClr val="C6BBFF"/>
      </a:lt2>
      <a:accent1>
        <a:srgbClr val="9ADBE8"/>
      </a:accent1>
      <a:accent2>
        <a:srgbClr val="F8F8F9"/>
      </a:accent2>
      <a:accent3>
        <a:srgbClr val="131E29"/>
      </a:accent3>
      <a:accent4>
        <a:srgbClr val="E7004C"/>
      </a:accent4>
      <a:accent5>
        <a:srgbClr val="981F92"/>
      </a:accent5>
      <a:accent6>
        <a:srgbClr val="005A8F"/>
      </a:accent6>
      <a:hlink>
        <a:srgbClr val="00575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ade From Every Experience">
  <a:themeElements>
    <a:clrScheme name="Simple Light">
      <a:dk1>
        <a:srgbClr val="24125E"/>
      </a:dk1>
      <a:lt1>
        <a:srgbClr val="440099"/>
      </a:lt1>
      <a:dk2>
        <a:srgbClr val="A78CFA"/>
      </a:dk2>
      <a:lt2>
        <a:srgbClr val="C6BBFF"/>
      </a:lt2>
      <a:accent1>
        <a:srgbClr val="9ADBE8"/>
      </a:accent1>
      <a:accent2>
        <a:srgbClr val="F8F8F9"/>
      </a:accent2>
      <a:accent3>
        <a:srgbClr val="131E29"/>
      </a:accent3>
      <a:accent4>
        <a:srgbClr val="E7004C"/>
      </a:accent4>
      <a:accent5>
        <a:srgbClr val="981F92"/>
      </a:accent5>
      <a:accent6>
        <a:srgbClr val="005A8F"/>
      </a:accent6>
      <a:hlink>
        <a:srgbClr val="00575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ade From Every Experience">
  <a:themeElements>
    <a:clrScheme name="Simple Light">
      <a:dk1>
        <a:srgbClr val="24125E"/>
      </a:dk1>
      <a:lt1>
        <a:srgbClr val="440099"/>
      </a:lt1>
      <a:dk2>
        <a:srgbClr val="A78CFA"/>
      </a:dk2>
      <a:lt2>
        <a:srgbClr val="C6BBFF"/>
      </a:lt2>
      <a:accent1>
        <a:srgbClr val="9ADBE8"/>
      </a:accent1>
      <a:accent2>
        <a:srgbClr val="F8F8F9"/>
      </a:accent2>
      <a:accent3>
        <a:srgbClr val="131E29"/>
      </a:accent3>
      <a:accent4>
        <a:srgbClr val="E7004C"/>
      </a:accent4>
      <a:accent5>
        <a:srgbClr val="981F92"/>
      </a:accent5>
      <a:accent6>
        <a:srgbClr val="005A8F"/>
      </a:accent6>
      <a:hlink>
        <a:srgbClr val="00575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ade From Every Experience">
  <a:themeElements>
    <a:clrScheme name="Simple Light">
      <a:dk1>
        <a:srgbClr val="24125E"/>
      </a:dk1>
      <a:lt1>
        <a:srgbClr val="440099"/>
      </a:lt1>
      <a:dk2>
        <a:srgbClr val="A78CFA"/>
      </a:dk2>
      <a:lt2>
        <a:srgbClr val="C6BBFF"/>
      </a:lt2>
      <a:accent1>
        <a:srgbClr val="9ADBE8"/>
      </a:accent1>
      <a:accent2>
        <a:srgbClr val="F8F8F9"/>
      </a:accent2>
      <a:accent3>
        <a:srgbClr val="131E29"/>
      </a:accent3>
      <a:accent4>
        <a:srgbClr val="E7004C"/>
      </a:accent4>
      <a:accent5>
        <a:srgbClr val="981F92"/>
      </a:accent5>
      <a:accent6>
        <a:srgbClr val="005A8F"/>
      </a:accent6>
      <a:hlink>
        <a:srgbClr val="00575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ade From Every Experience">
  <a:themeElements>
    <a:clrScheme name="Simple Light">
      <a:dk1>
        <a:srgbClr val="24125E"/>
      </a:dk1>
      <a:lt1>
        <a:srgbClr val="440099"/>
      </a:lt1>
      <a:dk2>
        <a:srgbClr val="A78CFA"/>
      </a:dk2>
      <a:lt2>
        <a:srgbClr val="C6BBFF"/>
      </a:lt2>
      <a:accent1>
        <a:srgbClr val="9ADBE8"/>
      </a:accent1>
      <a:accent2>
        <a:srgbClr val="F8F8F9"/>
      </a:accent2>
      <a:accent3>
        <a:srgbClr val="131E29"/>
      </a:accent3>
      <a:accent4>
        <a:srgbClr val="E7004C"/>
      </a:accent4>
      <a:accent5>
        <a:srgbClr val="981F92"/>
      </a:accent5>
      <a:accent6>
        <a:srgbClr val="005A8F"/>
      </a:accent6>
      <a:hlink>
        <a:srgbClr val="00575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ade From Every Experience">
  <a:themeElements>
    <a:clrScheme name="Simple Light">
      <a:dk1>
        <a:srgbClr val="24125E"/>
      </a:dk1>
      <a:lt1>
        <a:srgbClr val="440099"/>
      </a:lt1>
      <a:dk2>
        <a:srgbClr val="A78CFA"/>
      </a:dk2>
      <a:lt2>
        <a:srgbClr val="C6BBFF"/>
      </a:lt2>
      <a:accent1>
        <a:srgbClr val="9ADBE8"/>
      </a:accent1>
      <a:accent2>
        <a:srgbClr val="F8F8F9"/>
      </a:accent2>
      <a:accent3>
        <a:srgbClr val="131E29"/>
      </a:accent3>
      <a:accent4>
        <a:srgbClr val="E7004C"/>
      </a:accent4>
      <a:accent5>
        <a:srgbClr val="981F92"/>
      </a:accent5>
      <a:accent6>
        <a:srgbClr val="005A8F"/>
      </a:accent6>
      <a:hlink>
        <a:srgbClr val="00575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1062</Words>
  <Application>Microsoft Office PowerPoint</Application>
  <PresentationFormat>Widescreen</PresentationFormat>
  <Paragraphs>192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Source Sans Pro</vt:lpstr>
      <vt:lpstr>Office Theme</vt:lpstr>
      <vt:lpstr>Made From Every Experience</vt:lpstr>
      <vt:lpstr>Made From Every Experience</vt:lpstr>
      <vt:lpstr>Made From Every Experience</vt:lpstr>
      <vt:lpstr>Made From Every Experience</vt:lpstr>
      <vt:lpstr>Made From Every Experience</vt:lpstr>
      <vt:lpstr>Made From Every Experience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Amanda Okrasa</dc:creator>
  <cp:lastModifiedBy>Phil Bayles</cp:lastModifiedBy>
  <cp:revision>4</cp:revision>
  <dcterms:modified xsi:type="dcterms:W3CDTF">2025-09-23T11:01:43Z</dcterms:modified>
</cp:coreProperties>
</file>