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
  </p:notesMasterIdLst>
  <p:handoutMasterIdLst>
    <p:handoutMasterId r:id="rId15"/>
  </p:handoutMasterIdLst>
  <p:sldIdLst>
    <p:sldId id="289" r:id="rId2"/>
    <p:sldId id="320" r:id="rId3"/>
    <p:sldId id="313" r:id="rId4"/>
    <p:sldId id="315" r:id="rId5"/>
    <p:sldId id="302" r:id="rId6"/>
    <p:sldId id="291" r:id="rId7"/>
    <p:sldId id="311" r:id="rId8"/>
    <p:sldId id="303" r:id="rId9"/>
    <p:sldId id="295" r:id="rId10"/>
    <p:sldId id="316" r:id="rId11"/>
    <p:sldId id="298" r:id="rId12"/>
    <p:sldId id="319" r:id="rId13"/>
  </p:sldIdLst>
  <p:sldSz cx="9144000" cy="6858000" type="screen4x3"/>
  <p:notesSz cx="6761163" cy="9942513"/>
  <p:defaultTextStyle>
    <a:defPPr>
      <a:defRPr lang="en-GB"/>
    </a:defPPr>
    <a:lvl1pPr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TUOS Stephenson" panose="020705030800000200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UOS Stephenson" panose="020705030800000200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96F"/>
    <a:srgbClr val="02FF00"/>
    <a:srgbClr val="00FF00"/>
    <a:srgbClr val="FF0000"/>
    <a:srgbClr val="0099CC"/>
    <a:srgbClr val="0099FF"/>
    <a:srgbClr val="33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31" autoAdjust="0"/>
  </p:normalViewPr>
  <p:slideViewPr>
    <p:cSldViewPr>
      <p:cViewPr>
        <p:scale>
          <a:sx n="100" d="100"/>
          <a:sy n="100" d="100"/>
        </p:scale>
        <p:origin x="-704"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63342-318C-4A9F-8B82-6C06AA2707DA}" type="doc">
      <dgm:prSet loTypeId="urn:microsoft.com/office/officeart/2005/8/layout/venn1" loCatId="relationship" qsTypeId="urn:microsoft.com/office/officeart/2005/8/quickstyle/simple1" qsCatId="simple" csTypeId="urn:microsoft.com/office/officeart/2005/8/colors/accent1_2" csCatId="accent1" phldr="1"/>
      <dgm:spPr/>
    </dgm:pt>
    <dgm:pt modelId="{CA51CE39-A53E-4D56-8D4C-7C0C4DC9A4F8}">
      <dgm:prSet phldrT="[Text]" custT="1"/>
      <dgm:spPr>
        <a:solidFill>
          <a:schemeClr val="accent2">
            <a:alpha val="50000"/>
          </a:schemeClr>
        </a:solidFill>
      </dgm:spPr>
      <dgm:t>
        <a:bodyPr/>
        <a:lstStyle/>
        <a:p>
          <a:r>
            <a:rPr lang="en-GB" sz="3600" dirty="0" smtClean="0">
              <a:solidFill>
                <a:srgbClr val="2A196F"/>
              </a:solidFill>
              <a:latin typeface="TUOS Blake" panose="020B0503040000020004" pitchFamily="34" charset="0"/>
            </a:rPr>
            <a:t>Actual</a:t>
          </a:r>
          <a:endParaRPr lang="en-GB" sz="3600" dirty="0">
            <a:solidFill>
              <a:srgbClr val="2A196F"/>
            </a:solidFill>
            <a:latin typeface="TUOS Blake" panose="020B0503040000020004" pitchFamily="34" charset="0"/>
          </a:endParaRPr>
        </a:p>
      </dgm:t>
    </dgm:pt>
    <dgm:pt modelId="{F5982C80-28B7-42ED-B96B-EDEE1D1DED3D}" type="parTrans" cxnId="{BF08B580-7D44-4FDB-8F63-79AD3D884713}">
      <dgm:prSet/>
      <dgm:spPr/>
      <dgm:t>
        <a:bodyPr/>
        <a:lstStyle/>
        <a:p>
          <a:endParaRPr lang="en-GB" sz="3600"/>
        </a:p>
      </dgm:t>
    </dgm:pt>
    <dgm:pt modelId="{E3F81781-92CD-43D1-BF51-76E9C4203F57}" type="sibTrans" cxnId="{BF08B580-7D44-4FDB-8F63-79AD3D884713}">
      <dgm:prSet/>
      <dgm:spPr/>
      <dgm:t>
        <a:bodyPr/>
        <a:lstStyle/>
        <a:p>
          <a:endParaRPr lang="en-GB" sz="3600"/>
        </a:p>
      </dgm:t>
    </dgm:pt>
    <dgm:pt modelId="{9ADC9292-4CAF-4814-B102-8D6DC3809799}">
      <dgm:prSet phldrT="[Text]" custT="1"/>
      <dgm:spPr>
        <a:solidFill>
          <a:schemeClr val="accent2">
            <a:alpha val="50000"/>
          </a:schemeClr>
        </a:solidFill>
      </dgm:spPr>
      <dgm:t>
        <a:bodyPr/>
        <a:lstStyle/>
        <a:p>
          <a:r>
            <a:rPr lang="en-GB" sz="3600" dirty="0" smtClean="0">
              <a:solidFill>
                <a:srgbClr val="2A196F"/>
              </a:solidFill>
              <a:latin typeface="TUOS Blake" panose="020B0503040000020004" pitchFamily="34" charset="0"/>
            </a:rPr>
            <a:t>Ideal</a:t>
          </a:r>
          <a:endParaRPr lang="en-GB" sz="3600" dirty="0">
            <a:solidFill>
              <a:srgbClr val="2A196F"/>
            </a:solidFill>
            <a:latin typeface="TUOS Blake" panose="020B0503040000020004" pitchFamily="34" charset="0"/>
          </a:endParaRPr>
        </a:p>
      </dgm:t>
    </dgm:pt>
    <dgm:pt modelId="{C6088ABB-5EE4-4288-9F20-07D5FA3448D9}" type="parTrans" cxnId="{0796E956-9CB5-433A-BB2D-440042E0118F}">
      <dgm:prSet/>
      <dgm:spPr/>
      <dgm:t>
        <a:bodyPr/>
        <a:lstStyle/>
        <a:p>
          <a:endParaRPr lang="en-GB" sz="3600"/>
        </a:p>
      </dgm:t>
    </dgm:pt>
    <dgm:pt modelId="{A10834CB-D286-4C5E-80AB-18170ADDEE0D}" type="sibTrans" cxnId="{0796E956-9CB5-433A-BB2D-440042E0118F}">
      <dgm:prSet/>
      <dgm:spPr/>
      <dgm:t>
        <a:bodyPr/>
        <a:lstStyle/>
        <a:p>
          <a:endParaRPr lang="en-GB" sz="3600"/>
        </a:p>
      </dgm:t>
    </dgm:pt>
    <dgm:pt modelId="{956AE658-A3D4-4674-8BD5-D3E0BBD81C34}">
      <dgm:prSet phldrT="[Text]" custT="1"/>
      <dgm:spPr>
        <a:solidFill>
          <a:schemeClr val="accent2">
            <a:alpha val="50000"/>
          </a:schemeClr>
        </a:solidFill>
      </dgm:spPr>
      <dgm:t>
        <a:bodyPr/>
        <a:lstStyle/>
        <a:p>
          <a:r>
            <a:rPr lang="en-GB" sz="3600" dirty="0" smtClean="0">
              <a:solidFill>
                <a:srgbClr val="2A196F"/>
              </a:solidFill>
              <a:latin typeface="TUOS Blake" panose="020B0503040000020004" pitchFamily="34" charset="0"/>
            </a:rPr>
            <a:t>Ought</a:t>
          </a:r>
          <a:endParaRPr lang="en-GB" sz="3600" dirty="0">
            <a:solidFill>
              <a:srgbClr val="2A196F"/>
            </a:solidFill>
            <a:latin typeface="TUOS Blake" panose="020B0503040000020004" pitchFamily="34" charset="0"/>
          </a:endParaRPr>
        </a:p>
      </dgm:t>
    </dgm:pt>
    <dgm:pt modelId="{E0737C4A-A0A3-47F9-BDCC-E9399DD86479}" type="parTrans" cxnId="{0F91F5D6-561B-47AA-9CA5-E449B257C853}">
      <dgm:prSet/>
      <dgm:spPr/>
      <dgm:t>
        <a:bodyPr/>
        <a:lstStyle/>
        <a:p>
          <a:endParaRPr lang="en-GB" sz="3600"/>
        </a:p>
      </dgm:t>
    </dgm:pt>
    <dgm:pt modelId="{07BB5372-8091-43BD-9CEC-AD3A632161AE}" type="sibTrans" cxnId="{0F91F5D6-561B-47AA-9CA5-E449B257C853}">
      <dgm:prSet/>
      <dgm:spPr/>
      <dgm:t>
        <a:bodyPr/>
        <a:lstStyle/>
        <a:p>
          <a:endParaRPr lang="en-GB" sz="3600"/>
        </a:p>
      </dgm:t>
    </dgm:pt>
    <dgm:pt modelId="{8D4898C9-D21F-4567-B15E-B4C57DF4A4CE}" type="pres">
      <dgm:prSet presAssocID="{4CE63342-318C-4A9F-8B82-6C06AA2707DA}" presName="compositeShape" presStyleCnt="0">
        <dgm:presLayoutVars>
          <dgm:chMax val="7"/>
          <dgm:dir/>
          <dgm:resizeHandles val="exact"/>
        </dgm:presLayoutVars>
      </dgm:prSet>
      <dgm:spPr/>
    </dgm:pt>
    <dgm:pt modelId="{DB1B31C4-5FBD-419D-90C4-7A32E311ED17}" type="pres">
      <dgm:prSet presAssocID="{CA51CE39-A53E-4D56-8D4C-7C0C4DC9A4F8}" presName="circ1" presStyleLbl="vennNode1" presStyleIdx="0" presStyleCnt="3"/>
      <dgm:spPr/>
      <dgm:t>
        <a:bodyPr/>
        <a:lstStyle/>
        <a:p>
          <a:endParaRPr lang="en-GB"/>
        </a:p>
      </dgm:t>
    </dgm:pt>
    <dgm:pt modelId="{7F26C88E-6A7E-4397-ACCC-52D2952749F7}" type="pres">
      <dgm:prSet presAssocID="{CA51CE39-A53E-4D56-8D4C-7C0C4DC9A4F8}" presName="circ1Tx" presStyleLbl="revTx" presStyleIdx="0" presStyleCnt="0">
        <dgm:presLayoutVars>
          <dgm:chMax val="0"/>
          <dgm:chPref val="0"/>
          <dgm:bulletEnabled val="1"/>
        </dgm:presLayoutVars>
      </dgm:prSet>
      <dgm:spPr/>
      <dgm:t>
        <a:bodyPr/>
        <a:lstStyle/>
        <a:p>
          <a:endParaRPr lang="en-GB"/>
        </a:p>
      </dgm:t>
    </dgm:pt>
    <dgm:pt modelId="{81B56A0A-4AA7-481C-9D20-96A96BB45E15}" type="pres">
      <dgm:prSet presAssocID="{9ADC9292-4CAF-4814-B102-8D6DC3809799}" presName="circ2" presStyleLbl="vennNode1" presStyleIdx="1" presStyleCnt="3"/>
      <dgm:spPr/>
      <dgm:t>
        <a:bodyPr/>
        <a:lstStyle/>
        <a:p>
          <a:endParaRPr lang="en-GB"/>
        </a:p>
      </dgm:t>
    </dgm:pt>
    <dgm:pt modelId="{23E254AF-E485-4A5D-8CB9-539084DBBFB2}" type="pres">
      <dgm:prSet presAssocID="{9ADC9292-4CAF-4814-B102-8D6DC3809799}" presName="circ2Tx" presStyleLbl="revTx" presStyleIdx="0" presStyleCnt="0">
        <dgm:presLayoutVars>
          <dgm:chMax val="0"/>
          <dgm:chPref val="0"/>
          <dgm:bulletEnabled val="1"/>
        </dgm:presLayoutVars>
      </dgm:prSet>
      <dgm:spPr/>
      <dgm:t>
        <a:bodyPr/>
        <a:lstStyle/>
        <a:p>
          <a:endParaRPr lang="en-GB"/>
        </a:p>
      </dgm:t>
    </dgm:pt>
    <dgm:pt modelId="{E7FC972B-2DBD-4235-9F11-AA3E276CD170}" type="pres">
      <dgm:prSet presAssocID="{956AE658-A3D4-4674-8BD5-D3E0BBD81C34}" presName="circ3" presStyleLbl="vennNode1" presStyleIdx="2" presStyleCnt="3"/>
      <dgm:spPr/>
      <dgm:t>
        <a:bodyPr/>
        <a:lstStyle/>
        <a:p>
          <a:endParaRPr lang="en-GB"/>
        </a:p>
      </dgm:t>
    </dgm:pt>
    <dgm:pt modelId="{F4FED046-6655-4398-883E-EC07A6BF84DD}" type="pres">
      <dgm:prSet presAssocID="{956AE658-A3D4-4674-8BD5-D3E0BBD81C34}" presName="circ3Tx" presStyleLbl="revTx" presStyleIdx="0" presStyleCnt="0">
        <dgm:presLayoutVars>
          <dgm:chMax val="0"/>
          <dgm:chPref val="0"/>
          <dgm:bulletEnabled val="1"/>
        </dgm:presLayoutVars>
      </dgm:prSet>
      <dgm:spPr/>
      <dgm:t>
        <a:bodyPr/>
        <a:lstStyle/>
        <a:p>
          <a:endParaRPr lang="en-GB"/>
        </a:p>
      </dgm:t>
    </dgm:pt>
  </dgm:ptLst>
  <dgm:cxnLst>
    <dgm:cxn modelId="{68EF24A8-2991-42F9-9B76-51A17854E613}" type="presOf" srcId="{956AE658-A3D4-4674-8BD5-D3E0BBD81C34}" destId="{E7FC972B-2DBD-4235-9F11-AA3E276CD170}" srcOrd="0" destOrd="0" presId="urn:microsoft.com/office/officeart/2005/8/layout/venn1"/>
    <dgm:cxn modelId="{0F91F5D6-561B-47AA-9CA5-E449B257C853}" srcId="{4CE63342-318C-4A9F-8B82-6C06AA2707DA}" destId="{956AE658-A3D4-4674-8BD5-D3E0BBD81C34}" srcOrd="2" destOrd="0" parTransId="{E0737C4A-A0A3-47F9-BDCC-E9399DD86479}" sibTransId="{07BB5372-8091-43BD-9CEC-AD3A632161AE}"/>
    <dgm:cxn modelId="{72F6E5B7-7176-492D-A8D3-122C91EA6D89}" type="presOf" srcId="{4CE63342-318C-4A9F-8B82-6C06AA2707DA}" destId="{8D4898C9-D21F-4567-B15E-B4C57DF4A4CE}" srcOrd="0" destOrd="0" presId="urn:microsoft.com/office/officeart/2005/8/layout/venn1"/>
    <dgm:cxn modelId="{7B005E77-0C3D-43BE-83F4-9C75D170C8FB}" type="presOf" srcId="{CA51CE39-A53E-4D56-8D4C-7C0C4DC9A4F8}" destId="{7F26C88E-6A7E-4397-ACCC-52D2952749F7}" srcOrd="1" destOrd="0" presId="urn:microsoft.com/office/officeart/2005/8/layout/venn1"/>
    <dgm:cxn modelId="{E3D86799-5FE8-4F23-84F4-56C720341D87}" type="presOf" srcId="{9ADC9292-4CAF-4814-B102-8D6DC3809799}" destId="{23E254AF-E485-4A5D-8CB9-539084DBBFB2}" srcOrd="1" destOrd="0" presId="urn:microsoft.com/office/officeart/2005/8/layout/venn1"/>
    <dgm:cxn modelId="{C3163943-762D-4462-A30F-1A76ED214B92}" type="presOf" srcId="{CA51CE39-A53E-4D56-8D4C-7C0C4DC9A4F8}" destId="{DB1B31C4-5FBD-419D-90C4-7A32E311ED17}" srcOrd="0" destOrd="0" presId="urn:microsoft.com/office/officeart/2005/8/layout/venn1"/>
    <dgm:cxn modelId="{9F8AFBB3-D04E-4B0E-A7E1-9FA3FD154C85}" type="presOf" srcId="{956AE658-A3D4-4674-8BD5-D3E0BBD81C34}" destId="{F4FED046-6655-4398-883E-EC07A6BF84DD}" srcOrd="1" destOrd="0" presId="urn:microsoft.com/office/officeart/2005/8/layout/venn1"/>
    <dgm:cxn modelId="{BF08B580-7D44-4FDB-8F63-79AD3D884713}" srcId="{4CE63342-318C-4A9F-8B82-6C06AA2707DA}" destId="{CA51CE39-A53E-4D56-8D4C-7C0C4DC9A4F8}" srcOrd="0" destOrd="0" parTransId="{F5982C80-28B7-42ED-B96B-EDEE1D1DED3D}" sibTransId="{E3F81781-92CD-43D1-BF51-76E9C4203F57}"/>
    <dgm:cxn modelId="{0796E956-9CB5-433A-BB2D-440042E0118F}" srcId="{4CE63342-318C-4A9F-8B82-6C06AA2707DA}" destId="{9ADC9292-4CAF-4814-B102-8D6DC3809799}" srcOrd="1" destOrd="0" parTransId="{C6088ABB-5EE4-4288-9F20-07D5FA3448D9}" sibTransId="{A10834CB-D286-4C5E-80AB-18170ADDEE0D}"/>
    <dgm:cxn modelId="{9B0D84A0-8BA1-433A-937D-17161CE572E9}" type="presOf" srcId="{9ADC9292-4CAF-4814-B102-8D6DC3809799}" destId="{81B56A0A-4AA7-481C-9D20-96A96BB45E15}" srcOrd="0" destOrd="0" presId="urn:microsoft.com/office/officeart/2005/8/layout/venn1"/>
    <dgm:cxn modelId="{7ABA706E-FA52-4875-AB36-8E34F9577050}" type="presParOf" srcId="{8D4898C9-D21F-4567-B15E-B4C57DF4A4CE}" destId="{DB1B31C4-5FBD-419D-90C4-7A32E311ED17}" srcOrd="0" destOrd="0" presId="urn:microsoft.com/office/officeart/2005/8/layout/venn1"/>
    <dgm:cxn modelId="{23B9707C-C091-4932-8891-B6EBF88602F6}" type="presParOf" srcId="{8D4898C9-D21F-4567-B15E-B4C57DF4A4CE}" destId="{7F26C88E-6A7E-4397-ACCC-52D2952749F7}" srcOrd="1" destOrd="0" presId="urn:microsoft.com/office/officeart/2005/8/layout/venn1"/>
    <dgm:cxn modelId="{A100D26E-6C20-4A50-8FB4-800874B5A730}" type="presParOf" srcId="{8D4898C9-D21F-4567-B15E-B4C57DF4A4CE}" destId="{81B56A0A-4AA7-481C-9D20-96A96BB45E15}" srcOrd="2" destOrd="0" presId="urn:microsoft.com/office/officeart/2005/8/layout/venn1"/>
    <dgm:cxn modelId="{8F82EA21-1C50-48F3-AB57-2BB9C4780A4D}" type="presParOf" srcId="{8D4898C9-D21F-4567-B15E-B4C57DF4A4CE}" destId="{23E254AF-E485-4A5D-8CB9-539084DBBFB2}" srcOrd="3" destOrd="0" presId="urn:microsoft.com/office/officeart/2005/8/layout/venn1"/>
    <dgm:cxn modelId="{36E15CD3-0405-4223-ABD3-6473913C1080}" type="presParOf" srcId="{8D4898C9-D21F-4567-B15E-B4C57DF4A4CE}" destId="{E7FC972B-2DBD-4235-9F11-AA3E276CD170}" srcOrd="4" destOrd="0" presId="urn:microsoft.com/office/officeart/2005/8/layout/venn1"/>
    <dgm:cxn modelId="{DF65C4C4-3C14-4B65-B13F-A9EBD9684DD4}" type="presParOf" srcId="{8D4898C9-D21F-4567-B15E-B4C57DF4A4CE}" destId="{F4FED046-6655-4398-883E-EC07A6BF84D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1B31C4-5FBD-419D-90C4-7A32E311ED17}">
      <dsp:nvSpPr>
        <dsp:cNvPr id="0" name=""/>
        <dsp:cNvSpPr/>
      </dsp:nvSpPr>
      <dsp:spPr>
        <a:xfrm>
          <a:off x="2660711" y="56200"/>
          <a:ext cx="2697633" cy="2697633"/>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solidFill>
                <a:srgbClr val="2A196F"/>
              </a:solidFill>
              <a:latin typeface="TUOS Blake" panose="020B0503040000020004" pitchFamily="34" charset="0"/>
            </a:rPr>
            <a:t>Actual</a:t>
          </a:r>
          <a:endParaRPr lang="en-GB" sz="3600" kern="1200" dirty="0">
            <a:solidFill>
              <a:srgbClr val="2A196F"/>
            </a:solidFill>
            <a:latin typeface="TUOS Blake" panose="020B0503040000020004" pitchFamily="34" charset="0"/>
          </a:endParaRPr>
        </a:p>
      </dsp:txBody>
      <dsp:txXfrm>
        <a:off x="3020395" y="528286"/>
        <a:ext cx="1978264" cy="1213935"/>
      </dsp:txXfrm>
    </dsp:sp>
    <dsp:sp modelId="{81B56A0A-4AA7-481C-9D20-96A96BB45E15}">
      <dsp:nvSpPr>
        <dsp:cNvPr id="0" name=""/>
        <dsp:cNvSpPr/>
      </dsp:nvSpPr>
      <dsp:spPr>
        <a:xfrm>
          <a:off x="3634107" y="1742221"/>
          <a:ext cx="2697633" cy="2697633"/>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solidFill>
                <a:srgbClr val="2A196F"/>
              </a:solidFill>
              <a:latin typeface="TUOS Blake" panose="020B0503040000020004" pitchFamily="34" charset="0"/>
            </a:rPr>
            <a:t>Ideal</a:t>
          </a:r>
          <a:endParaRPr lang="en-GB" sz="3600" kern="1200" dirty="0">
            <a:solidFill>
              <a:srgbClr val="2A196F"/>
            </a:solidFill>
            <a:latin typeface="TUOS Blake" panose="020B0503040000020004" pitchFamily="34" charset="0"/>
          </a:endParaRPr>
        </a:p>
      </dsp:txBody>
      <dsp:txXfrm>
        <a:off x="4459133" y="2439110"/>
        <a:ext cx="1618580" cy="1483698"/>
      </dsp:txXfrm>
    </dsp:sp>
    <dsp:sp modelId="{E7FC972B-2DBD-4235-9F11-AA3E276CD170}">
      <dsp:nvSpPr>
        <dsp:cNvPr id="0" name=""/>
        <dsp:cNvSpPr/>
      </dsp:nvSpPr>
      <dsp:spPr>
        <a:xfrm>
          <a:off x="1687315" y="1742221"/>
          <a:ext cx="2697633" cy="2697633"/>
        </a:xfrm>
        <a:prstGeom prst="ellipse">
          <a:avLst/>
        </a:prstGeom>
        <a:solidFill>
          <a:schemeClr val="accent2">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GB" sz="3600" kern="1200" dirty="0" smtClean="0">
              <a:solidFill>
                <a:srgbClr val="2A196F"/>
              </a:solidFill>
              <a:latin typeface="TUOS Blake" panose="020B0503040000020004" pitchFamily="34" charset="0"/>
            </a:rPr>
            <a:t>Ought</a:t>
          </a:r>
          <a:endParaRPr lang="en-GB" sz="3600" kern="1200" dirty="0">
            <a:solidFill>
              <a:srgbClr val="2A196F"/>
            </a:solidFill>
            <a:latin typeface="TUOS Blake" panose="020B0503040000020004" pitchFamily="34" charset="0"/>
          </a:endParaRPr>
        </a:p>
      </dsp:txBody>
      <dsp:txXfrm>
        <a:off x="1941342" y="2439110"/>
        <a:ext cx="1618580" cy="148369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0"/>
            <a:ext cx="2929837"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9219" name="Rectangle 3"/>
          <p:cNvSpPr>
            <a:spLocks noGrp="1" noChangeArrowheads="1"/>
          </p:cNvSpPr>
          <p:nvPr>
            <p:ph type="dt" sz="quarter" idx="1"/>
          </p:nvPr>
        </p:nvSpPr>
        <p:spPr bwMode="auto">
          <a:xfrm>
            <a:off x="3831326" y="0"/>
            <a:ext cx="2929837"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UOS Stephenson" pitchFamily="-128" charset="0"/>
                <a:ea typeface="+mn-ea"/>
                <a:cs typeface="+mn-cs"/>
              </a:defRPr>
            </a:lvl1pPr>
          </a:lstStyle>
          <a:p>
            <a:pPr>
              <a:defRPr/>
            </a:pPr>
            <a:endParaRPr lang="en-GB"/>
          </a:p>
        </p:txBody>
      </p:sp>
      <p:sp>
        <p:nvSpPr>
          <p:cNvPr id="9220" name="Rectangle 4"/>
          <p:cNvSpPr>
            <a:spLocks noGrp="1" noChangeArrowheads="1"/>
          </p:cNvSpPr>
          <p:nvPr>
            <p:ph type="ftr" sz="quarter" idx="2"/>
          </p:nvPr>
        </p:nvSpPr>
        <p:spPr bwMode="auto">
          <a:xfrm>
            <a:off x="1" y="9445387"/>
            <a:ext cx="2929837"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9221" name="Rectangle 5"/>
          <p:cNvSpPr>
            <a:spLocks noGrp="1" noChangeArrowheads="1"/>
          </p:cNvSpPr>
          <p:nvPr>
            <p:ph type="sldNum" sz="quarter" idx="3"/>
          </p:nvPr>
        </p:nvSpPr>
        <p:spPr bwMode="auto">
          <a:xfrm>
            <a:off x="3831326" y="9445387"/>
            <a:ext cx="2929837"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B4DD4A0E-A071-47B5-98F1-36EABB00AAAC}" type="slidenum">
              <a:rPr lang="en-GB" altLang="en-US"/>
              <a:pPr/>
              <a:t>‹#›</a:t>
            </a:fld>
            <a:endParaRPr lang="en-GB" altLang="en-US"/>
          </a:p>
        </p:txBody>
      </p:sp>
    </p:spTree>
    <p:extLst>
      <p:ext uri="{BB962C8B-B14F-4D97-AF65-F5344CB8AC3E}">
        <p14:creationId xmlns:p14="http://schemas.microsoft.com/office/powerpoint/2010/main" val="43287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29837"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6147" name="Rectangle 3"/>
          <p:cNvSpPr>
            <a:spLocks noGrp="1" noChangeArrowheads="1"/>
          </p:cNvSpPr>
          <p:nvPr>
            <p:ph type="dt" idx="1"/>
          </p:nvPr>
        </p:nvSpPr>
        <p:spPr bwMode="auto">
          <a:xfrm>
            <a:off x="3831326" y="0"/>
            <a:ext cx="2929837" cy="497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UOS Stephenson" pitchFamily="-128" charset="0"/>
                <a:ea typeface="+mn-ea"/>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1488" y="4722694"/>
            <a:ext cx="4958187" cy="447413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1" y="9445387"/>
            <a:ext cx="2929837"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UOS Stephenson" pitchFamily="-128" charset="0"/>
                <a:ea typeface="+mn-ea"/>
                <a:cs typeface="+mn-cs"/>
              </a:defRPr>
            </a:lvl1pPr>
          </a:lstStyle>
          <a:p>
            <a:pPr>
              <a:defRPr/>
            </a:pPr>
            <a:endParaRPr lang="en-GB"/>
          </a:p>
        </p:txBody>
      </p:sp>
      <p:sp>
        <p:nvSpPr>
          <p:cNvPr id="6151" name="Rectangle 7"/>
          <p:cNvSpPr>
            <a:spLocks noGrp="1" noChangeArrowheads="1"/>
          </p:cNvSpPr>
          <p:nvPr>
            <p:ph type="sldNum" sz="quarter" idx="5"/>
          </p:nvPr>
        </p:nvSpPr>
        <p:spPr bwMode="auto">
          <a:xfrm>
            <a:off x="3831326" y="9445387"/>
            <a:ext cx="2929837" cy="49712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3E5BDD99-E0B0-45CF-86E5-0C12C94E08EA}" type="slidenum">
              <a:rPr lang="en-GB" altLang="en-US"/>
              <a:pPr/>
              <a:t>‹#›</a:t>
            </a:fld>
            <a:endParaRPr lang="en-GB" altLang="en-US"/>
          </a:p>
        </p:txBody>
      </p:sp>
    </p:spTree>
    <p:extLst>
      <p:ext uri="{BB962C8B-B14F-4D97-AF65-F5344CB8AC3E}">
        <p14:creationId xmlns:p14="http://schemas.microsoft.com/office/powerpoint/2010/main" val="4217138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UOS Stephenson" pitchFamily="-12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1</a:t>
            </a:fld>
            <a:endParaRPr lang="en-GB" altLang="en-US"/>
          </a:p>
        </p:txBody>
      </p:sp>
    </p:spTree>
    <p:extLst>
      <p:ext uri="{BB962C8B-B14F-4D97-AF65-F5344CB8AC3E}">
        <p14:creationId xmlns:p14="http://schemas.microsoft.com/office/powerpoint/2010/main" val="2307135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we help them make sense (or not) of the messiness?</a:t>
            </a:r>
            <a:endParaRPr lang="en-GB" dirty="0"/>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10</a:t>
            </a:fld>
            <a:endParaRPr lang="en-GB" altLang="en-US"/>
          </a:p>
        </p:txBody>
      </p:sp>
    </p:spTree>
    <p:extLst>
      <p:ext uri="{BB962C8B-B14F-4D97-AF65-F5344CB8AC3E}">
        <p14:creationId xmlns:p14="http://schemas.microsoft.com/office/powerpoint/2010/main" val="1022183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11</a:t>
            </a:fld>
            <a:endParaRPr lang="en-GB" altLang="en-US"/>
          </a:p>
        </p:txBody>
      </p:sp>
    </p:spTree>
    <p:extLst>
      <p:ext uri="{BB962C8B-B14F-4D97-AF65-F5344CB8AC3E}">
        <p14:creationId xmlns:p14="http://schemas.microsoft.com/office/powerpoint/2010/main" val="349903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4FA4D0-202E-44C6-91D8-CBA0488728DD}" type="slidenum">
              <a:rPr lang="en-GB" smtClean="0"/>
              <a:t>2</a:t>
            </a:fld>
            <a:endParaRPr lang="en-GB"/>
          </a:p>
        </p:txBody>
      </p:sp>
    </p:spTree>
    <p:extLst>
      <p:ext uri="{BB962C8B-B14F-4D97-AF65-F5344CB8AC3E}">
        <p14:creationId xmlns:p14="http://schemas.microsoft.com/office/powerpoint/2010/main" val="403829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Liminal position – GTAs ‘trying on’ professional selves, GTA work as a ‘halfway house’</a:t>
            </a:r>
            <a:endParaRPr lang="en-GB" dirty="0"/>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3</a:t>
            </a:fld>
            <a:endParaRPr lang="en-GB" altLang="en-US"/>
          </a:p>
        </p:txBody>
      </p:sp>
    </p:spTree>
    <p:extLst>
      <p:ext uri="{BB962C8B-B14F-4D97-AF65-F5344CB8AC3E}">
        <p14:creationId xmlns:p14="http://schemas.microsoft.com/office/powerpoint/2010/main" val="3796819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Identity isn’t constructed in a vacuum</a:t>
            </a:r>
          </a:p>
          <a:p>
            <a:r>
              <a:rPr lang="en-GB" dirty="0" smtClean="0"/>
              <a:t>So what I said earlier about increased scrutiny on teaching practice,</a:t>
            </a:r>
            <a:r>
              <a:rPr lang="en-GB" baseline="0" dirty="0" smtClean="0"/>
              <a:t> and of course research outputs, ideas from others including supervisors about what they’re expected to do after their PhD, will all play a part, whether consciously or subconsciously</a:t>
            </a:r>
            <a:endParaRPr lang="en-GB" dirty="0"/>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4</a:t>
            </a:fld>
            <a:endParaRPr lang="en-GB" altLang="en-US"/>
          </a:p>
        </p:txBody>
      </p:sp>
    </p:spTree>
    <p:extLst>
      <p:ext uri="{BB962C8B-B14F-4D97-AF65-F5344CB8AC3E}">
        <p14:creationId xmlns:p14="http://schemas.microsoft.com/office/powerpoint/2010/main" val="3392112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So what</a:t>
            </a:r>
            <a:r>
              <a:rPr lang="en-GB" baseline="0" dirty="0" smtClean="0"/>
              <a:t> can we learn from learning and teaching in terms of the way we work with early career researchers who teach?</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Not just about survival techniques – survival professional development is a form of becoming, doesn’t take into account the messy, non-linear, emotional nature of identity construction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Assumes a deficit model (</a:t>
            </a:r>
            <a:r>
              <a:rPr lang="en-GB" baseline="0" dirty="0" err="1" smtClean="0"/>
              <a:t>Uprichard</a:t>
            </a:r>
            <a:r>
              <a:rPr lang="en-GB" baseline="0" dirty="0" smtClean="0"/>
              <a:t>) – focuses on what they lack rather than the agency they bring with them</a:t>
            </a:r>
            <a:endParaRPr lang="en-GB" dirty="0"/>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5</a:t>
            </a:fld>
            <a:endParaRPr lang="en-GB" altLang="en-US"/>
          </a:p>
        </p:txBody>
      </p:sp>
    </p:spTree>
    <p:extLst>
      <p:ext uri="{BB962C8B-B14F-4D97-AF65-F5344CB8AC3E}">
        <p14:creationId xmlns:p14="http://schemas.microsoft.com/office/powerpoint/2010/main" val="210343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find </a:t>
            </a:r>
            <a:r>
              <a:rPr lang="en-GB" dirty="0" err="1" smtClean="0"/>
              <a:t>Lauriala</a:t>
            </a:r>
            <a:r>
              <a:rPr lang="en-GB" baseline="0" dirty="0" smtClean="0"/>
              <a:t> and </a:t>
            </a:r>
            <a:r>
              <a:rPr lang="en-GB" baseline="0" dirty="0" err="1" smtClean="0"/>
              <a:t>Kukkonen’s</a:t>
            </a:r>
            <a:r>
              <a:rPr lang="en-GB" baseline="0" dirty="0" smtClean="0"/>
              <a:t> framework a helpful heuristic device when thinking about how construction of identities because it reflects how we hold together the multiple selves we inhabit. </a:t>
            </a:r>
            <a:endParaRPr lang="en-GB" dirty="0" smtClean="0"/>
          </a:p>
          <a:p>
            <a:r>
              <a:rPr lang="en-GB" dirty="0" smtClean="0"/>
              <a:t>Actual</a:t>
            </a:r>
            <a:r>
              <a:rPr lang="en-GB" baseline="0" dirty="0" smtClean="0"/>
              <a:t> self – who we are at any one time (recognising of course that identities are plural, dynamic and constantly in development).</a:t>
            </a:r>
          </a:p>
          <a:p>
            <a:r>
              <a:rPr lang="en-GB" baseline="0" dirty="0" smtClean="0"/>
              <a:t>Ought self – who we think we should be (recognising that some elements of an ‘ought’ self are necessary in professional contexts).</a:t>
            </a:r>
          </a:p>
          <a:p>
            <a:r>
              <a:rPr lang="en-GB" baseline="0" dirty="0" smtClean="0"/>
              <a:t>Ideal self – who we aspire to be (recognising that this is often constrained, consciously or subconsciously, by the reality of the world around us).</a:t>
            </a:r>
          </a:p>
          <a:p>
            <a:endParaRPr lang="en-GB" baseline="0" dirty="0" smtClean="0"/>
          </a:p>
          <a:p>
            <a:r>
              <a:rPr lang="en-GB" dirty="0" smtClean="0"/>
              <a:t>Of course, all three of these are potentially contributing parts of an individual’s construction of self at any one time. When exploring professional selves however, there is a risk that teachers put forward a version of themselves, either consciously or subconsciously, that they believe the listener wants</a:t>
            </a:r>
            <a:r>
              <a:rPr lang="en-GB" baseline="0" dirty="0" smtClean="0"/>
              <a:t> to hear.</a:t>
            </a:r>
          </a:p>
          <a:p>
            <a:endParaRPr lang="en-GB" baseline="0" dirty="0" smtClean="0"/>
          </a:p>
          <a:p>
            <a:r>
              <a:rPr lang="en-GB" baseline="0" dirty="0" err="1" smtClean="0"/>
              <a:t>Winstone</a:t>
            </a:r>
            <a:r>
              <a:rPr lang="en-GB" baseline="0" dirty="0" smtClean="0"/>
              <a:t> and Moore talk about malleability</a:t>
            </a:r>
            <a:endParaRPr lang="en-GB" dirty="0"/>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6</a:t>
            </a:fld>
            <a:endParaRPr lang="en-GB" altLang="en-US"/>
          </a:p>
        </p:txBody>
      </p:sp>
    </p:spTree>
    <p:extLst>
      <p:ext uri="{BB962C8B-B14F-4D97-AF65-F5344CB8AC3E}">
        <p14:creationId xmlns:p14="http://schemas.microsoft.com/office/powerpoint/2010/main" val="952698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we help them make sense (or not) of the messiness?</a:t>
            </a:r>
            <a:endParaRPr lang="en-GB" dirty="0"/>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7</a:t>
            </a:fld>
            <a:endParaRPr lang="en-GB" altLang="en-US"/>
          </a:p>
        </p:txBody>
      </p:sp>
    </p:spTree>
    <p:extLst>
      <p:ext uri="{BB962C8B-B14F-4D97-AF65-F5344CB8AC3E}">
        <p14:creationId xmlns:p14="http://schemas.microsoft.com/office/powerpoint/2010/main" val="388525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8</a:t>
            </a:fld>
            <a:endParaRPr lang="en-GB" altLang="en-US"/>
          </a:p>
        </p:txBody>
      </p:sp>
    </p:spTree>
    <p:extLst>
      <p:ext uri="{BB962C8B-B14F-4D97-AF65-F5344CB8AC3E}">
        <p14:creationId xmlns:p14="http://schemas.microsoft.com/office/powerpoint/2010/main" val="418316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Initial concept mapping</a:t>
            </a:r>
            <a:r>
              <a:rPr lang="en-GB" baseline="0" dirty="0" smtClean="0"/>
              <a:t> – to see how new teachers perceive their role and the influences on their practice</a:t>
            </a:r>
          </a:p>
          <a:p>
            <a:r>
              <a:rPr lang="en-GB" baseline="0" dirty="0" smtClean="0"/>
              <a:t>Reflection based on recordings – can be stopped and started. Role of the researcher is to ask questions- what’s going on here? Why did you take this approach? How are you feeling at this point? Exposing and disrupting dominant discourses</a:t>
            </a:r>
          </a:p>
          <a:p>
            <a:r>
              <a:rPr lang="en-GB" baseline="0" dirty="0" smtClean="0"/>
              <a:t>Production of narrative can be based on any format</a:t>
            </a:r>
          </a:p>
          <a:p>
            <a:r>
              <a:rPr lang="en-GB" baseline="0" dirty="0" smtClean="0"/>
              <a:t>Peer discussion – creation of a network, also to discuss how the research should be disseminated</a:t>
            </a:r>
            <a:endParaRPr lang="en-GB" dirty="0" smtClean="0"/>
          </a:p>
          <a:p>
            <a:endParaRPr lang="en-GB" dirty="0" smtClean="0"/>
          </a:p>
        </p:txBody>
      </p:sp>
      <p:sp>
        <p:nvSpPr>
          <p:cNvPr id="4" name="Slide Number Placeholder 3"/>
          <p:cNvSpPr>
            <a:spLocks noGrp="1"/>
          </p:cNvSpPr>
          <p:nvPr>
            <p:ph type="sldNum" sz="quarter" idx="10"/>
          </p:nvPr>
        </p:nvSpPr>
        <p:spPr/>
        <p:txBody>
          <a:bodyPr/>
          <a:lstStyle/>
          <a:p>
            <a:fld id="{3E5BDD99-E0B0-45CF-86E5-0C12C94E08EA}" type="slidenum">
              <a:rPr lang="en-GB" altLang="en-US" smtClean="0"/>
              <a:pPr/>
              <a:t>9</a:t>
            </a:fld>
            <a:endParaRPr lang="en-GB" altLang="en-US"/>
          </a:p>
        </p:txBody>
      </p:sp>
    </p:spTree>
    <p:extLst>
      <p:ext uri="{BB962C8B-B14F-4D97-AF65-F5344CB8AC3E}">
        <p14:creationId xmlns:p14="http://schemas.microsoft.com/office/powerpoint/2010/main" val="1603139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09600" y="2209800"/>
            <a:ext cx="8229600" cy="1828800"/>
          </a:xfrm>
        </p:spPr>
        <p:txBody>
          <a:bodyPr anchor="ctr"/>
          <a:lstStyle>
            <a:lvl1pPr>
              <a:defRPr sz="5400"/>
            </a:lvl1pPr>
          </a:lstStyle>
          <a:p>
            <a:r>
              <a:rPr lang="en-US" smtClean="0"/>
              <a:t>Click to edit Master title style</a:t>
            </a:r>
            <a:endParaRPr lang="en-GB"/>
          </a:p>
        </p:txBody>
      </p:sp>
      <p:sp>
        <p:nvSpPr>
          <p:cNvPr id="4099" name="Rectangle 3"/>
          <p:cNvSpPr>
            <a:spLocks noGrp="1" noChangeArrowheads="1"/>
          </p:cNvSpPr>
          <p:nvPr>
            <p:ph type="subTitle" idx="1"/>
          </p:nvPr>
        </p:nvSpPr>
        <p:spPr>
          <a:xfrm>
            <a:off x="609600" y="4876800"/>
            <a:ext cx="8229600" cy="1066800"/>
          </a:xfrm>
        </p:spPr>
        <p:txBody>
          <a:bodyPr/>
          <a:lstStyle>
            <a:lvl1pPr marL="0" indent="0">
              <a:spcBef>
                <a:spcPct val="0"/>
              </a:spcBef>
              <a:buFontTx/>
              <a:buNone/>
              <a:defRPr/>
            </a:lvl1pPr>
          </a:lstStyle>
          <a:p>
            <a:r>
              <a:rPr lang="en-US" smtClean="0"/>
              <a:t>Click to edit Master subtitle style</a:t>
            </a:r>
            <a:endParaRPr lang="en-GB"/>
          </a:p>
        </p:txBody>
      </p:sp>
      <p:sp>
        <p:nvSpPr>
          <p:cNvPr id="6" name="Rectangle 6"/>
          <p:cNvSpPr>
            <a:spLocks noGrp="1" noChangeArrowheads="1"/>
          </p:cNvSpPr>
          <p:nvPr>
            <p:ph type="sldNum" sz="quarter" idx="10"/>
          </p:nvPr>
        </p:nvSpPr>
        <p:spPr/>
        <p:txBody>
          <a:bodyPr/>
          <a:lstStyle>
            <a:lvl1pPr>
              <a:defRPr b="1"/>
            </a:lvl1pPr>
          </a:lstStyle>
          <a:p>
            <a:fld id="{8C24EF9A-BF82-46E1-B0D1-E30DDEAC2E90}" type="slidenum">
              <a:rPr lang="en-GB" altLang="en-US"/>
              <a:pPr/>
              <a:t>‹#›</a:t>
            </a:fld>
            <a:endParaRPr lang="en-GB" altLang="en-US">
              <a:solidFill>
                <a:srgbClr val="FFFFFF"/>
              </a:solidFill>
            </a:endParaRPr>
          </a:p>
        </p:txBody>
      </p:sp>
      <p:sp>
        <p:nvSpPr>
          <p:cNvPr id="7" name="Rectangle 18"/>
          <p:cNvSpPr>
            <a:spLocks noGrp="1" noChangeArrowheads="1"/>
          </p:cNvSpPr>
          <p:nvPr>
            <p:ph type="dt" sz="half" idx="11"/>
          </p:nvPr>
        </p:nvSpPr>
        <p:spPr/>
        <p:txBody>
          <a:bodyPr/>
          <a:lstStyle>
            <a:lvl1pPr>
              <a:defRPr smtClean="0"/>
            </a:lvl1pPr>
          </a:lstStyle>
          <a:p>
            <a:pPr>
              <a:defRPr/>
            </a:pPr>
            <a:fld id="{1C459E5A-3667-46E1-B7B5-26682E39624C}" type="datetime1">
              <a:rPr lang="en-GB" altLang="en-US"/>
              <a:pPr>
                <a:defRPr/>
              </a:pPr>
              <a:t>24/10/2018</a:t>
            </a:fld>
            <a:endParaRPr lang="en-GB" altLang="en-US"/>
          </a:p>
        </p:txBody>
      </p:sp>
      <p:sp>
        <p:nvSpPr>
          <p:cNvPr id="8" name="Rectangle 19"/>
          <p:cNvSpPr>
            <a:spLocks noGrp="1" noChangeArrowheads="1"/>
          </p:cNvSpPr>
          <p:nvPr>
            <p:ph type="ftr" sz="quarter" idx="12"/>
          </p:nvPr>
        </p:nvSpPr>
        <p:spPr/>
        <p:txBody>
          <a:bodyPr/>
          <a:lstStyle>
            <a:lvl1pPr>
              <a:defRPr smtClean="0"/>
            </a:lvl1pPr>
          </a:lstStyle>
          <a:p>
            <a:pPr>
              <a:defRPr/>
            </a:pPr>
            <a:r>
              <a:rPr lang="en-GB" altLang="en-US"/>
              <a:t>© The University of Sheffield</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extLst>
      <p:ext uri="{BB962C8B-B14F-4D97-AF65-F5344CB8AC3E}">
        <p14:creationId xmlns:p14="http://schemas.microsoft.com/office/powerpoint/2010/main" val="416757708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1ECA9C82-3AB1-436C-91CF-CE7B793EE7F5}" type="datetime1">
              <a:rPr lang="en-GB" altLang="en-US"/>
              <a:pPr>
                <a:defRPr/>
              </a:pPr>
              <a:t>24/10/2018</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45268B56-0CA7-4DFB-AA40-E9EAE5345E98}" type="slidenum">
              <a:rPr lang="en-GB" altLang="en-US"/>
              <a:pPr/>
              <a:t>‹#›</a:t>
            </a:fld>
            <a:endParaRPr lang="en-GB" altLang="en-US"/>
          </a:p>
        </p:txBody>
      </p:sp>
    </p:spTree>
    <p:extLst>
      <p:ext uri="{BB962C8B-B14F-4D97-AF65-F5344CB8AC3E}">
        <p14:creationId xmlns:p14="http://schemas.microsoft.com/office/powerpoint/2010/main" val="383462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371600"/>
            <a:ext cx="2057400" cy="4724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1371600"/>
            <a:ext cx="6019800" cy="47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275B104A-A348-4CDD-86FE-080EE3B8EC7A}" type="datetime1">
              <a:rPr lang="en-GB" altLang="en-US"/>
              <a:pPr>
                <a:defRPr/>
              </a:pPr>
              <a:t>24/10/2018</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5A73BB58-6DE4-4812-B886-7708599605AF}" type="slidenum">
              <a:rPr lang="en-GB" altLang="en-US"/>
              <a:pPr/>
              <a:t>‹#›</a:t>
            </a:fld>
            <a:endParaRPr lang="en-GB" altLang="en-US"/>
          </a:p>
        </p:txBody>
      </p:sp>
    </p:spTree>
    <p:extLst>
      <p:ext uri="{BB962C8B-B14F-4D97-AF65-F5344CB8AC3E}">
        <p14:creationId xmlns:p14="http://schemas.microsoft.com/office/powerpoint/2010/main" val="385374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71600"/>
            <a:ext cx="8229600" cy="762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D9EC849-83EB-4095-8B62-07B5F114D052}" type="datetime1">
              <a:rPr lang="en-GB" altLang="en-US"/>
              <a:pPr>
                <a:defRPr/>
              </a:pPr>
              <a:t>24/10/2018</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76F5AC37-F7EE-4D09-9610-205BB837C0F3}" type="slidenum">
              <a:rPr lang="en-GB" altLang="en-US"/>
              <a:pPr/>
              <a:t>‹#›</a:t>
            </a:fld>
            <a:endParaRPr lang="en-GB" altLang="en-US"/>
          </a:p>
        </p:txBody>
      </p:sp>
    </p:spTree>
    <p:extLst>
      <p:ext uri="{BB962C8B-B14F-4D97-AF65-F5344CB8AC3E}">
        <p14:creationId xmlns:p14="http://schemas.microsoft.com/office/powerpoint/2010/main" val="353025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fld id="{D2E28BBE-4E92-4B2E-9C6F-C30F1CA4714D}" type="datetime1">
              <a:rPr lang="en-GB" altLang="en-US"/>
              <a:pPr>
                <a:defRPr/>
              </a:pPr>
              <a:t>24/10/2018</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22230EF6-6C13-413D-A541-8FA2732E8850}" type="slidenum">
              <a:rPr lang="en-GB" altLang="en-US"/>
              <a:pPr/>
              <a:t>‹#›</a:t>
            </a:fld>
            <a:endParaRPr lang="en-GB" altLang="en-US"/>
          </a:p>
        </p:txBody>
      </p:sp>
    </p:spTree>
    <p:extLst>
      <p:ext uri="{BB962C8B-B14F-4D97-AF65-F5344CB8AC3E}">
        <p14:creationId xmlns:p14="http://schemas.microsoft.com/office/powerpoint/2010/main" val="121861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A467565F-3B61-4463-AF31-715DDB2FEEA7}" type="datetime1">
              <a:rPr lang="en-GB" altLang="en-US"/>
              <a:pPr>
                <a:defRPr/>
              </a:pPr>
              <a:t>24/10/2018</a:t>
            </a:fld>
            <a:endParaRPr lang="en-GB" altLang="en-US">
              <a:solidFill>
                <a:srgbClr val="FFFFFF"/>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6" name="Rectangle 12"/>
          <p:cNvSpPr>
            <a:spLocks noGrp="1" noChangeArrowheads="1"/>
          </p:cNvSpPr>
          <p:nvPr>
            <p:ph type="sldNum" sz="quarter" idx="12"/>
          </p:nvPr>
        </p:nvSpPr>
        <p:spPr>
          <a:ln/>
        </p:spPr>
        <p:txBody>
          <a:bodyPr/>
          <a:lstStyle>
            <a:lvl1pPr>
              <a:defRPr/>
            </a:lvl1pPr>
          </a:lstStyle>
          <a:p>
            <a:fld id="{8BCB56F7-4D83-458B-97D3-4C8752BAF11D}" type="slidenum">
              <a:rPr lang="en-GB" altLang="en-US"/>
              <a:pPr/>
              <a:t>‹#›</a:t>
            </a:fld>
            <a:endParaRPr lang="en-GB" altLang="en-US"/>
          </a:p>
        </p:txBody>
      </p:sp>
    </p:spTree>
    <p:extLst>
      <p:ext uri="{BB962C8B-B14F-4D97-AF65-F5344CB8AC3E}">
        <p14:creationId xmlns:p14="http://schemas.microsoft.com/office/powerpoint/2010/main" val="19012634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2362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fld id="{5D26A64D-9FA2-4D13-9558-2852C5F15463}" type="datetime1">
              <a:rPr lang="en-GB" altLang="en-US"/>
              <a:pPr>
                <a:defRPr/>
              </a:pPr>
              <a:t>24/10/2018</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DF6B732B-1821-437D-A8A8-C7D0648FA8F8}" type="slidenum">
              <a:rPr lang="en-GB" altLang="en-US"/>
              <a:pPr/>
              <a:t>‹#›</a:t>
            </a:fld>
            <a:endParaRPr lang="en-GB" altLang="en-US"/>
          </a:p>
        </p:txBody>
      </p:sp>
    </p:spTree>
    <p:extLst>
      <p:ext uri="{BB962C8B-B14F-4D97-AF65-F5344CB8AC3E}">
        <p14:creationId xmlns:p14="http://schemas.microsoft.com/office/powerpoint/2010/main" val="66282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fld id="{E881CAC8-2AA2-4946-B5D9-DF06D2EF0911}" type="datetime1">
              <a:rPr lang="en-GB" altLang="en-US"/>
              <a:pPr>
                <a:defRPr/>
              </a:pPr>
              <a:t>24/10/2018</a:t>
            </a:fld>
            <a:endParaRPr lang="en-GB" altLang="en-US">
              <a:solidFill>
                <a:srgbClr val="FFFFFF"/>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9" name="Rectangle 12"/>
          <p:cNvSpPr>
            <a:spLocks noGrp="1" noChangeArrowheads="1"/>
          </p:cNvSpPr>
          <p:nvPr>
            <p:ph type="sldNum" sz="quarter" idx="12"/>
          </p:nvPr>
        </p:nvSpPr>
        <p:spPr>
          <a:ln/>
        </p:spPr>
        <p:txBody>
          <a:bodyPr/>
          <a:lstStyle>
            <a:lvl1pPr>
              <a:defRPr/>
            </a:lvl1pPr>
          </a:lstStyle>
          <a:p>
            <a:fld id="{0D49BE69-2DCB-4A16-A002-FFEA19AA21B4}" type="slidenum">
              <a:rPr lang="en-GB" altLang="en-US"/>
              <a:pPr/>
              <a:t>‹#›</a:t>
            </a:fld>
            <a:endParaRPr lang="en-GB" altLang="en-US"/>
          </a:p>
        </p:txBody>
      </p:sp>
    </p:spTree>
    <p:extLst>
      <p:ext uri="{BB962C8B-B14F-4D97-AF65-F5344CB8AC3E}">
        <p14:creationId xmlns:p14="http://schemas.microsoft.com/office/powerpoint/2010/main" val="4393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fld id="{E5BA7B6D-8FDC-4695-AFC1-B99D1D3554E6}" type="datetime1">
              <a:rPr lang="en-GB" altLang="en-US"/>
              <a:pPr>
                <a:defRPr/>
              </a:pPr>
              <a:t>24/10/2018</a:t>
            </a:fld>
            <a:endParaRPr lang="en-GB" altLang="en-US">
              <a:solidFill>
                <a:srgbClr val="FFFFFF"/>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5" name="Rectangle 12"/>
          <p:cNvSpPr>
            <a:spLocks noGrp="1" noChangeArrowheads="1"/>
          </p:cNvSpPr>
          <p:nvPr>
            <p:ph type="sldNum" sz="quarter" idx="12"/>
          </p:nvPr>
        </p:nvSpPr>
        <p:spPr>
          <a:ln/>
        </p:spPr>
        <p:txBody>
          <a:bodyPr/>
          <a:lstStyle>
            <a:lvl1pPr>
              <a:defRPr/>
            </a:lvl1pPr>
          </a:lstStyle>
          <a:p>
            <a:fld id="{2B3D9A25-F98D-42E0-BB63-92B1686EA221}" type="slidenum">
              <a:rPr lang="en-GB" altLang="en-US"/>
              <a:pPr/>
              <a:t>‹#›</a:t>
            </a:fld>
            <a:endParaRPr lang="en-GB" altLang="en-US"/>
          </a:p>
        </p:txBody>
      </p:sp>
    </p:spTree>
    <p:extLst>
      <p:ext uri="{BB962C8B-B14F-4D97-AF65-F5344CB8AC3E}">
        <p14:creationId xmlns:p14="http://schemas.microsoft.com/office/powerpoint/2010/main" val="118190826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3381DDCA-63B1-486E-B18F-E4DBD20C7D52}" type="datetime1">
              <a:rPr lang="en-GB" altLang="en-US"/>
              <a:pPr>
                <a:defRPr/>
              </a:pPr>
              <a:t>24/10/2018</a:t>
            </a:fld>
            <a:endParaRPr lang="en-GB" altLang="en-US">
              <a:solidFill>
                <a:srgbClr val="FFFFFF"/>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4" name="Rectangle 12"/>
          <p:cNvSpPr>
            <a:spLocks noGrp="1" noChangeArrowheads="1"/>
          </p:cNvSpPr>
          <p:nvPr>
            <p:ph type="sldNum" sz="quarter" idx="12"/>
          </p:nvPr>
        </p:nvSpPr>
        <p:spPr>
          <a:ln/>
        </p:spPr>
        <p:txBody>
          <a:bodyPr/>
          <a:lstStyle>
            <a:lvl1pPr>
              <a:defRPr/>
            </a:lvl1pPr>
          </a:lstStyle>
          <a:p>
            <a:fld id="{4AE0FC36-6EEE-4012-8D0A-5E300A77711B}" type="slidenum">
              <a:rPr lang="en-GB" altLang="en-US"/>
              <a:pPr/>
              <a:t>‹#›</a:t>
            </a:fld>
            <a:endParaRPr lang="en-GB" altLang="en-US"/>
          </a:p>
        </p:txBody>
      </p:sp>
    </p:spTree>
    <p:extLst>
      <p:ext uri="{BB962C8B-B14F-4D97-AF65-F5344CB8AC3E}">
        <p14:creationId xmlns:p14="http://schemas.microsoft.com/office/powerpoint/2010/main" val="1016153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A7EF3568-7267-4092-AE65-62E8CB90008F}" type="datetime1">
              <a:rPr lang="en-GB" altLang="en-US"/>
              <a:pPr>
                <a:defRPr/>
              </a:pPr>
              <a:t>24/10/2018</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81AA7024-C831-4161-9BC7-310DE17BFF67}" type="slidenum">
              <a:rPr lang="en-GB" altLang="en-US"/>
              <a:pPr/>
              <a:t>‹#›</a:t>
            </a:fld>
            <a:endParaRPr lang="en-GB" altLang="en-US"/>
          </a:p>
        </p:txBody>
      </p:sp>
    </p:spTree>
    <p:extLst>
      <p:ext uri="{BB962C8B-B14F-4D97-AF65-F5344CB8AC3E}">
        <p14:creationId xmlns:p14="http://schemas.microsoft.com/office/powerpoint/2010/main" val="57371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653BCCE3-0B7C-459F-9AFB-98D2A582A1E8}" type="datetime1">
              <a:rPr lang="en-GB" altLang="en-US"/>
              <a:pPr>
                <a:defRPr/>
              </a:pPr>
              <a:t>24/10/2018</a:t>
            </a:fld>
            <a:endParaRPr lang="en-GB" altLang="en-US">
              <a:solidFill>
                <a:srgbClr val="FFFFFF"/>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en-GB" altLang="en-US"/>
              <a:t>© The University of Sheffield</a:t>
            </a:r>
            <a:endParaRPr lang="en-GB" altLang="en-US">
              <a:solidFill>
                <a:srgbClr val="FFFFFF"/>
              </a:solidFill>
            </a:endParaRPr>
          </a:p>
        </p:txBody>
      </p:sp>
      <p:sp>
        <p:nvSpPr>
          <p:cNvPr id="7" name="Rectangle 12"/>
          <p:cNvSpPr>
            <a:spLocks noGrp="1" noChangeArrowheads="1"/>
          </p:cNvSpPr>
          <p:nvPr>
            <p:ph type="sldNum" sz="quarter" idx="12"/>
          </p:nvPr>
        </p:nvSpPr>
        <p:spPr>
          <a:ln/>
        </p:spPr>
        <p:txBody>
          <a:bodyPr/>
          <a:lstStyle>
            <a:lvl1pPr>
              <a:defRPr/>
            </a:lvl1pPr>
          </a:lstStyle>
          <a:p>
            <a:fld id="{E71C68E2-A9D6-4963-AD86-963FE7522747}" type="slidenum">
              <a:rPr lang="en-GB" altLang="en-US"/>
              <a:pPr/>
              <a:t>‹#›</a:t>
            </a:fld>
            <a:endParaRPr lang="en-GB" altLang="en-US"/>
          </a:p>
        </p:txBody>
      </p:sp>
    </p:spTree>
    <p:extLst>
      <p:ext uri="{BB962C8B-B14F-4D97-AF65-F5344CB8AC3E}">
        <p14:creationId xmlns:p14="http://schemas.microsoft.com/office/powerpoint/2010/main" val="5990090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1371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63575" y="2362200"/>
            <a:ext cx="8229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endParaRPr lang="en-GB" altLang="en-US" smtClean="0"/>
          </a:p>
        </p:txBody>
      </p:sp>
      <p:sp>
        <p:nvSpPr>
          <p:cNvPr id="1034" name="Rectangle 10"/>
          <p:cNvSpPr>
            <a:spLocks noGrp="1" noChangeArrowheads="1"/>
          </p:cNvSpPr>
          <p:nvPr>
            <p:ph type="dt" sz="half" idx="2"/>
          </p:nvPr>
        </p:nvSpPr>
        <p:spPr bwMode="auto">
          <a:xfrm>
            <a:off x="685800" y="65532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pPr>
              <a:defRPr/>
            </a:pPr>
            <a:fld id="{2D91F340-3415-405D-BFBD-BBC7A47627A3}" type="datetime1">
              <a:rPr lang="en-GB" altLang="en-US"/>
              <a:pPr>
                <a:defRPr/>
              </a:pPr>
              <a:t>24/10/2018</a:t>
            </a:fld>
            <a:endParaRPr lang="en-GB" altLang="en-US">
              <a:solidFill>
                <a:srgbClr val="FFFFFF"/>
              </a:solidFill>
            </a:endParaRPr>
          </a:p>
        </p:txBody>
      </p:sp>
      <p:sp>
        <p:nvSpPr>
          <p:cNvPr id="1035" name="Rectangle 11"/>
          <p:cNvSpPr>
            <a:spLocks noGrp="1" noChangeArrowheads="1"/>
          </p:cNvSpPr>
          <p:nvPr>
            <p:ph type="ftr" sz="quarter" idx="3"/>
          </p:nvPr>
        </p:nvSpPr>
        <p:spPr bwMode="auto">
          <a:xfrm>
            <a:off x="1371600" y="6553200"/>
            <a:ext cx="518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smtClean="0">
                <a:solidFill>
                  <a:srgbClr val="2A196F"/>
                </a:solidFill>
                <a:latin typeface="TUOS Blake" pitchFamily="34" charset="0"/>
              </a:defRPr>
            </a:lvl1pPr>
          </a:lstStyle>
          <a:p>
            <a:pPr>
              <a:defRPr/>
            </a:pPr>
            <a:r>
              <a:rPr lang="en-GB" altLang="en-US"/>
              <a:t>© The University of Sheffield</a:t>
            </a:r>
            <a:endParaRPr lang="en-GB" altLang="en-US">
              <a:solidFill>
                <a:srgbClr val="FFFFFF"/>
              </a:solidFill>
            </a:endParaRPr>
          </a:p>
        </p:txBody>
      </p:sp>
      <p:sp>
        <p:nvSpPr>
          <p:cNvPr id="1036" name="Rectangle 12"/>
          <p:cNvSpPr>
            <a:spLocks noGrp="1" noChangeArrowheads="1"/>
          </p:cNvSpPr>
          <p:nvPr>
            <p:ph type="sldNum" sz="quarter" idx="4"/>
          </p:nvPr>
        </p:nvSpPr>
        <p:spPr bwMode="auto">
          <a:xfrm>
            <a:off x="7010400" y="152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a:solidFill>
                  <a:srgbClr val="2A196F"/>
                </a:solidFill>
              </a:defRPr>
            </a:lvl1pPr>
          </a:lstStyle>
          <a:p>
            <a:fld id="{ECDCD997-EA03-4A9E-BDE5-D283D892B907}" type="slidenum">
              <a:rPr lang="en-GB" altLang="en-US"/>
              <a:pPr/>
              <a:t>‹#›</a:t>
            </a:fld>
            <a:endParaRPr lang="en-GB" altLang="en-US"/>
          </a:p>
        </p:txBody>
      </p:sp>
      <p:pic>
        <p:nvPicPr>
          <p:cNvPr id="1031" name="Picture 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52400"/>
            <a:ext cx="2425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16416" y="6293021"/>
            <a:ext cx="707897" cy="432392"/>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hf hdr="0"/>
  <p:txStyles>
    <p:titleStyle>
      <a:lvl1pPr algn="l" rtl="0" eaLnBrk="1" fontAlgn="base" hangingPunct="1">
        <a:lnSpc>
          <a:spcPct val="83000"/>
        </a:lnSpc>
        <a:spcBef>
          <a:spcPct val="0"/>
        </a:spcBef>
        <a:spcAft>
          <a:spcPct val="0"/>
        </a:spcAft>
        <a:defRPr sz="4400">
          <a:solidFill>
            <a:srgbClr val="2A196F"/>
          </a:solidFill>
          <a:latin typeface="+mj-lt"/>
          <a:ea typeface="MS PGothic" pitchFamily="34" charset="-128"/>
          <a:cs typeface="ＭＳ Ｐゴシック" charset="0"/>
        </a:defRPr>
      </a:lvl1pPr>
      <a:lvl2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2pPr>
      <a:lvl3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3pPr>
      <a:lvl4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4pPr>
      <a:lvl5pPr algn="l" rtl="0" eaLnBrk="1" fontAlgn="base" hangingPunct="1">
        <a:lnSpc>
          <a:spcPct val="83000"/>
        </a:lnSpc>
        <a:spcBef>
          <a:spcPct val="0"/>
        </a:spcBef>
        <a:spcAft>
          <a:spcPct val="0"/>
        </a:spcAft>
        <a:defRPr sz="4400">
          <a:solidFill>
            <a:srgbClr val="2A196F"/>
          </a:solidFill>
          <a:latin typeface="TUOS Stephenson" pitchFamily="-128" charset="0"/>
          <a:ea typeface="MS PGothic" pitchFamily="34" charset="-128"/>
          <a:cs typeface="ＭＳ Ｐゴシック" charset="0"/>
        </a:defRPr>
      </a:lvl5pPr>
      <a:lvl6pPr marL="457200" algn="l" rtl="0" eaLnBrk="1" fontAlgn="base" hangingPunct="1">
        <a:lnSpc>
          <a:spcPct val="83000"/>
        </a:lnSpc>
        <a:spcBef>
          <a:spcPct val="0"/>
        </a:spcBef>
        <a:spcAft>
          <a:spcPct val="0"/>
        </a:spcAft>
        <a:defRPr sz="4400">
          <a:solidFill>
            <a:srgbClr val="2A196F"/>
          </a:solidFill>
          <a:latin typeface="TUOS Stephenson" pitchFamily="-128" charset="0"/>
        </a:defRPr>
      </a:lvl6pPr>
      <a:lvl7pPr marL="914400" algn="l" rtl="0" eaLnBrk="1" fontAlgn="base" hangingPunct="1">
        <a:lnSpc>
          <a:spcPct val="83000"/>
        </a:lnSpc>
        <a:spcBef>
          <a:spcPct val="0"/>
        </a:spcBef>
        <a:spcAft>
          <a:spcPct val="0"/>
        </a:spcAft>
        <a:defRPr sz="4400">
          <a:solidFill>
            <a:srgbClr val="2A196F"/>
          </a:solidFill>
          <a:latin typeface="TUOS Stephenson" pitchFamily="-128" charset="0"/>
        </a:defRPr>
      </a:lvl7pPr>
      <a:lvl8pPr marL="1371600" algn="l" rtl="0" eaLnBrk="1" fontAlgn="base" hangingPunct="1">
        <a:lnSpc>
          <a:spcPct val="83000"/>
        </a:lnSpc>
        <a:spcBef>
          <a:spcPct val="0"/>
        </a:spcBef>
        <a:spcAft>
          <a:spcPct val="0"/>
        </a:spcAft>
        <a:defRPr sz="4400">
          <a:solidFill>
            <a:srgbClr val="2A196F"/>
          </a:solidFill>
          <a:latin typeface="TUOS Stephenson" pitchFamily="-128" charset="0"/>
        </a:defRPr>
      </a:lvl8pPr>
      <a:lvl9pPr marL="1828800" algn="l" rtl="0" eaLnBrk="1" fontAlgn="base" hangingPunct="1">
        <a:lnSpc>
          <a:spcPct val="83000"/>
        </a:lnSpc>
        <a:spcBef>
          <a:spcPct val="0"/>
        </a:spcBef>
        <a:spcAft>
          <a:spcPct val="0"/>
        </a:spcAft>
        <a:defRPr sz="4400">
          <a:solidFill>
            <a:srgbClr val="2A196F"/>
          </a:solidFill>
          <a:latin typeface="TUOS Stephenson" pitchFamily="-128" charset="0"/>
        </a:defRPr>
      </a:lvl9pPr>
    </p:titleStyle>
    <p:bodyStyle>
      <a:lvl1pPr marL="342900" indent="-342900" algn="l" rtl="0" eaLnBrk="1" fontAlgn="base" hangingPunct="1">
        <a:spcBef>
          <a:spcPct val="30000"/>
        </a:spcBef>
        <a:spcAft>
          <a:spcPct val="0"/>
        </a:spcAft>
        <a:buChar char="•"/>
        <a:defRPr sz="3200">
          <a:solidFill>
            <a:srgbClr val="2A196F"/>
          </a:solidFill>
          <a:latin typeface="+mn-lt"/>
          <a:ea typeface="MS PGothic" pitchFamily="34" charset="-128"/>
          <a:cs typeface="ＭＳ Ｐゴシック" charset="0"/>
        </a:defRPr>
      </a:lvl1pPr>
      <a:lvl2pPr marL="742950" indent="-285750" algn="l" rtl="0" eaLnBrk="1" fontAlgn="base" hangingPunct="1">
        <a:spcBef>
          <a:spcPct val="30000"/>
        </a:spcBef>
        <a:spcAft>
          <a:spcPct val="0"/>
        </a:spcAft>
        <a:buFont typeface="TUOS Stephenson" panose="02070503080000020004" pitchFamily="18" charset="0"/>
        <a:buChar char="•"/>
        <a:defRPr sz="2800">
          <a:solidFill>
            <a:srgbClr val="2A196F"/>
          </a:solidFill>
          <a:latin typeface="+mn-lt"/>
          <a:ea typeface="MS PGothic" pitchFamily="34" charset="-128"/>
        </a:defRPr>
      </a:lvl2pPr>
      <a:lvl3pPr marL="1143000" indent="-228600" algn="l" rtl="0" eaLnBrk="1" fontAlgn="base" hangingPunct="1">
        <a:spcBef>
          <a:spcPct val="20000"/>
        </a:spcBef>
        <a:spcAft>
          <a:spcPct val="0"/>
        </a:spcAft>
        <a:defRPr sz="2400">
          <a:solidFill>
            <a:srgbClr val="2A196F"/>
          </a:solidFill>
          <a:latin typeface="+mn-lt"/>
          <a:ea typeface="MS PGothic" pitchFamily="34" charset="-128"/>
        </a:defRPr>
      </a:lvl3pPr>
      <a:lvl4pPr marL="1600200" indent="-228600" algn="l" rtl="0" eaLnBrk="1" fontAlgn="base" hangingPunct="1">
        <a:lnSpc>
          <a:spcPct val="120000"/>
        </a:lnSpc>
        <a:spcBef>
          <a:spcPct val="20000"/>
        </a:spcBef>
        <a:spcAft>
          <a:spcPct val="0"/>
        </a:spcAft>
        <a:buFont typeface="TUOS Stephenson" panose="02070503080000020004" pitchFamily="18" charset="0"/>
        <a:defRPr sz="1400">
          <a:solidFill>
            <a:srgbClr val="2A196F"/>
          </a:solidFill>
          <a:latin typeface="+mn-lt"/>
          <a:ea typeface="MS PGothic" pitchFamily="34" charset="-128"/>
        </a:defRPr>
      </a:lvl4pPr>
      <a:lvl5pPr marL="2057400" indent="-228600" algn="l" rtl="0" eaLnBrk="1" fontAlgn="base" hangingPunct="1">
        <a:lnSpc>
          <a:spcPct val="140000"/>
        </a:lnSpc>
        <a:spcBef>
          <a:spcPct val="20000"/>
        </a:spcBef>
        <a:spcAft>
          <a:spcPct val="0"/>
        </a:spcAft>
        <a:buFont typeface="TUOS Stephenson" panose="02070503080000020004" pitchFamily="18" charset="0"/>
        <a:buChar char="•"/>
        <a:defRPr sz="900">
          <a:solidFill>
            <a:srgbClr val="2A196F"/>
          </a:solidFill>
          <a:latin typeface="+mn-lt"/>
          <a:ea typeface="MS PGothic" pitchFamily="34" charset="-128"/>
        </a:defRPr>
      </a:lvl5pPr>
      <a:lvl6pPr marL="25146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6pPr>
      <a:lvl7pPr marL="29718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7pPr>
      <a:lvl8pPr marL="34290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8pPr>
      <a:lvl9pPr marL="3886200" indent="-228600" algn="l" rtl="0" eaLnBrk="1" fontAlgn="base" hangingPunct="1">
        <a:lnSpc>
          <a:spcPct val="140000"/>
        </a:lnSpc>
        <a:spcBef>
          <a:spcPct val="20000"/>
        </a:spcBef>
        <a:spcAft>
          <a:spcPct val="0"/>
        </a:spcAft>
        <a:buFont typeface="TUOS Stephenson" pitchFamily="-128" charset="0"/>
        <a:buChar char="•"/>
        <a:defRPr sz="900">
          <a:solidFill>
            <a:srgbClr val="2A196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g"/><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gif"/><Relationship Id="rId15" Type="http://schemas.openxmlformats.org/officeDocument/2006/relationships/image" Target="../media/image15.jp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00808"/>
            <a:ext cx="8229600" cy="1828800"/>
          </a:xfrm>
        </p:spPr>
        <p:txBody>
          <a:bodyPr/>
          <a:lstStyle/>
          <a:p>
            <a:pPr>
              <a:lnSpc>
                <a:spcPct val="100000"/>
              </a:lnSpc>
            </a:pPr>
            <a:r>
              <a:rPr lang="en-GB" sz="3500" b="1" dirty="0" smtClean="0">
                <a:latin typeface="TUOS Stephenson" panose="02070503080000020004" pitchFamily="18" charset="0"/>
              </a:rPr>
              <a:t>Reimagining ‘</a:t>
            </a:r>
            <a:r>
              <a:rPr lang="en-GB" sz="3500" b="1" dirty="0" err="1" smtClean="0">
                <a:latin typeface="TUOS Stephenson" panose="02070503080000020004" pitchFamily="18" charset="0"/>
              </a:rPr>
              <a:t>becomings</a:t>
            </a:r>
            <a:r>
              <a:rPr lang="en-GB" sz="3500" b="1" dirty="0" smtClean="0">
                <a:latin typeface="TUOS Stephenson" panose="02070503080000020004" pitchFamily="18" charset="0"/>
              </a:rPr>
              <a:t>’: Disrupting notions of ‘ought’ selves among doctoral and early career researchers who teach</a:t>
            </a:r>
            <a:endParaRPr lang="en-GB" sz="3500" dirty="0">
              <a:latin typeface="TUOS Stephenson" panose="02070503080000020004" pitchFamily="18" charset="0"/>
            </a:endParaRPr>
          </a:p>
        </p:txBody>
      </p:sp>
      <p:sp>
        <p:nvSpPr>
          <p:cNvPr id="3" name="Subtitle 2"/>
          <p:cNvSpPr>
            <a:spLocks noGrp="1"/>
          </p:cNvSpPr>
          <p:nvPr>
            <p:ph type="subTitle" idx="1"/>
          </p:nvPr>
        </p:nvSpPr>
        <p:spPr>
          <a:xfrm>
            <a:off x="609600" y="4221088"/>
            <a:ext cx="8229600" cy="1362472"/>
          </a:xfrm>
        </p:spPr>
        <p:txBody>
          <a:bodyPr/>
          <a:lstStyle/>
          <a:p>
            <a:pPr>
              <a:lnSpc>
                <a:spcPct val="120000"/>
              </a:lnSpc>
            </a:pPr>
            <a:r>
              <a:rPr lang="en-GB" sz="2400" dirty="0" smtClean="0">
                <a:latin typeface="TUOS Blake" panose="020B0503040000020004" pitchFamily="34" charset="0"/>
              </a:rPr>
              <a:t>Researcher Education &amp; Development Scholarship Conference, 25 October 2018</a:t>
            </a:r>
          </a:p>
          <a:p>
            <a:pPr>
              <a:lnSpc>
                <a:spcPct val="120000"/>
              </a:lnSpc>
            </a:pPr>
            <a:endParaRPr lang="en-GB" sz="2400" dirty="0" smtClean="0">
              <a:latin typeface="TUOS Blake" panose="020B0503040000020004" pitchFamily="34" charset="0"/>
            </a:endParaRPr>
          </a:p>
          <a:p>
            <a:pPr>
              <a:lnSpc>
                <a:spcPct val="120000"/>
              </a:lnSpc>
            </a:pPr>
            <a:r>
              <a:rPr lang="en-GB" sz="2400" dirty="0" smtClean="0">
                <a:latin typeface="TUOS Blake" panose="020B0503040000020004" pitchFamily="34" charset="0"/>
              </a:rPr>
              <a:t>Sarah Moore, The </a:t>
            </a:r>
            <a:r>
              <a:rPr lang="en-GB" sz="2400" dirty="0">
                <a:latin typeface="TUOS Blake" panose="020B0503040000020004" pitchFamily="34" charset="0"/>
              </a:rPr>
              <a:t>University of Sheffield</a:t>
            </a:r>
          </a:p>
          <a:p>
            <a:pPr>
              <a:lnSpc>
                <a:spcPct val="120000"/>
              </a:lnSpc>
            </a:pPr>
            <a:r>
              <a:rPr lang="en-GB" sz="2400" dirty="0" smtClean="0">
                <a:latin typeface="TUOS Blake" panose="020B0503040000020004" pitchFamily="34" charset="0"/>
              </a:rPr>
              <a:t>sarah.moore@sheffield.ac.uk @</a:t>
            </a:r>
            <a:r>
              <a:rPr lang="en-GB" sz="2400" dirty="0" err="1" smtClean="0">
                <a:latin typeface="TUOS Blake" panose="020B0503040000020004" pitchFamily="34" charset="0"/>
              </a:rPr>
              <a:t>saharafudge</a:t>
            </a:r>
            <a:endParaRPr lang="en-GB" sz="2400" dirty="0">
              <a:latin typeface="TUOS Blake" panose="020B0503040000020004" pitchFamily="34" charset="0"/>
            </a:endParaRPr>
          </a:p>
          <a:p>
            <a:endParaRPr lang="en-GB" sz="2400" dirty="0"/>
          </a:p>
        </p:txBody>
      </p:sp>
    </p:spTree>
    <p:extLst>
      <p:ext uri="{BB962C8B-B14F-4D97-AF65-F5344CB8AC3E}">
        <p14:creationId xmlns:p14="http://schemas.microsoft.com/office/powerpoint/2010/main" val="2636730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TUOS Stephenson" panose="02070503080000020004" pitchFamily="18" charset="0"/>
              </a:rPr>
              <a:t>What does this mean for </a:t>
            </a:r>
            <a:r>
              <a:rPr lang="en-GB" sz="3600" dirty="0" smtClean="0">
                <a:latin typeface="TUOS Stephenson" panose="02070503080000020004" pitchFamily="18" charset="0"/>
              </a:rPr>
              <a:t>      researcher </a:t>
            </a:r>
            <a:r>
              <a:rPr lang="en-GB" sz="3600" dirty="0" smtClean="0">
                <a:latin typeface="TUOS Stephenson" panose="02070503080000020004" pitchFamily="18" charset="0"/>
              </a:rPr>
              <a:t>professional development?</a:t>
            </a:r>
            <a:endParaRPr lang="en-GB" sz="3600" dirty="0"/>
          </a:p>
        </p:txBody>
      </p:sp>
      <p:sp>
        <p:nvSpPr>
          <p:cNvPr id="3" name="Content Placeholder 2"/>
          <p:cNvSpPr>
            <a:spLocks noGrp="1"/>
          </p:cNvSpPr>
          <p:nvPr>
            <p:ph idx="1"/>
          </p:nvPr>
        </p:nvSpPr>
        <p:spPr>
          <a:xfrm>
            <a:off x="663575" y="2362200"/>
            <a:ext cx="8229600" cy="4191000"/>
          </a:xfrm>
        </p:spPr>
        <p:txBody>
          <a:bodyPr>
            <a:normAutofit fontScale="62500" lnSpcReduction="20000"/>
          </a:bodyPr>
          <a:lstStyle/>
          <a:p>
            <a:pPr>
              <a:lnSpc>
                <a:spcPct val="120000"/>
              </a:lnSpc>
              <a:spcBef>
                <a:spcPts val="600"/>
              </a:spcBef>
              <a:spcAft>
                <a:spcPts val="600"/>
              </a:spcAft>
            </a:pPr>
            <a:r>
              <a:rPr lang="en-GB" dirty="0" smtClean="0">
                <a:latin typeface="TUOS Blake" panose="020B0503040000020004" pitchFamily="34" charset="0"/>
              </a:rPr>
              <a:t>How far do we focus on the affective, not just cognitive and skills-based development</a:t>
            </a:r>
          </a:p>
          <a:p>
            <a:pPr>
              <a:lnSpc>
                <a:spcPct val="120000"/>
              </a:lnSpc>
              <a:spcBef>
                <a:spcPts val="600"/>
              </a:spcBef>
              <a:spcAft>
                <a:spcPts val="600"/>
              </a:spcAft>
            </a:pPr>
            <a:r>
              <a:rPr lang="en-GB" dirty="0" smtClean="0">
                <a:latin typeface="TUOS Blake" panose="020B0503040000020004" pitchFamily="34" charset="0"/>
              </a:rPr>
              <a:t>How far do we as professionals embrace and model messiness?</a:t>
            </a:r>
          </a:p>
          <a:p>
            <a:pPr>
              <a:lnSpc>
                <a:spcPct val="120000"/>
              </a:lnSpc>
              <a:spcBef>
                <a:spcPts val="600"/>
              </a:spcBef>
              <a:spcAft>
                <a:spcPts val="600"/>
              </a:spcAft>
            </a:pPr>
            <a:r>
              <a:rPr lang="en-GB" dirty="0" smtClean="0">
                <a:latin typeface="TUOS Blake" panose="020B0503040000020004" pitchFamily="34" charset="0"/>
              </a:rPr>
              <a:t>What values, experiences, assumptions are we bringing to our interactions with doctoral and early career researchers?</a:t>
            </a:r>
          </a:p>
          <a:p>
            <a:pPr>
              <a:lnSpc>
                <a:spcPct val="120000"/>
              </a:lnSpc>
              <a:spcBef>
                <a:spcPts val="600"/>
              </a:spcBef>
              <a:spcAft>
                <a:spcPts val="600"/>
              </a:spcAft>
            </a:pPr>
            <a:r>
              <a:rPr lang="en-GB" dirty="0" smtClean="0">
                <a:latin typeface="TUOS Blake" panose="020B0503040000020004" pitchFamily="34" charset="0"/>
              </a:rPr>
              <a:t>How do we honour the diverse voices of doctoral and early career researchers in professional development activity?</a:t>
            </a:r>
          </a:p>
          <a:p>
            <a:pPr>
              <a:lnSpc>
                <a:spcPct val="120000"/>
              </a:lnSpc>
              <a:spcBef>
                <a:spcPts val="600"/>
              </a:spcBef>
              <a:spcAft>
                <a:spcPts val="600"/>
              </a:spcAft>
            </a:pPr>
            <a:r>
              <a:rPr lang="en-GB" dirty="0" smtClean="0">
                <a:latin typeface="TUOS Blake" panose="020B0503040000020004" pitchFamily="34" charset="0"/>
              </a:rPr>
              <a:t>What spaces can we provide for </a:t>
            </a:r>
            <a:r>
              <a:rPr lang="en-GB" dirty="0" smtClean="0">
                <a:latin typeface="TUOS Blake" panose="020B0503040000020004" pitchFamily="34" charset="0"/>
              </a:rPr>
              <a:t>early </a:t>
            </a:r>
            <a:r>
              <a:rPr lang="en-GB" dirty="0" smtClean="0">
                <a:latin typeface="TUOS Blake" panose="020B0503040000020004" pitchFamily="34" charset="0"/>
              </a:rPr>
              <a:t>career researchers to enact Clegg’s (2008, p.340) ‘principled personal autonomy and agency’?</a:t>
            </a:r>
          </a:p>
          <a:p>
            <a:pPr>
              <a:lnSpc>
                <a:spcPct val="120000"/>
              </a:lnSpc>
              <a:spcBef>
                <a:spcPts val="600"/>
              </a:spcBef>
              <a:spcAft>
                <a:spcPts val="600"/>
              </a:spcAft>
            </a:pPr>
            <a:r>
              <a:rPr lang="en-GB" dirty="0" smtClean="0">
                <a:latin typeface="TUOS Blake" panose="020B0503040000020004" pitchFamily="34" charset="0"/>
              </a:rPr>
              <a:t>What methods of “imagining” could we use?</a:t>
            </a:r>
            <a:endParaRPr lang="en-GB" dirty="0">
              <a:latin typeface="TUOS Blake" panose="020B0503040000020004" pitchFamily="34" charset="0"/>
            </a:endParaRPr>
          </a:p>
          <a:p>
            <a:pPr>
              <a:lnSpc>
                <a:spcPct val="120000"/>
              </a:lnSpc>
              <a:spcBef>
                <a:spcPts val="600"/>
              </a:spcBef>
              <a:spcAft>
                <a:spcPts val="600"/>
              </a:spcAft>
            </a:pPr>
            <a:endParaRPr lang="en-GB" dirty="0">
              <a:latin typeface="TUOS Blake" panose="020B0503040000020004" pitchFamily="34" charset="0"/>
            </a:endParaRPr>
          </a:p>
          <a:p>
            <a:endParaRPr lang="en-GB"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24/10/2018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10</a:t>
            </a:fld>
            <a:endParaRPr lang="en-GB" altLang="en-US"/>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43" t="11197" r="17731" b="1268"/>
          <a:stretch/>
        </p:blipFill>
        <p:spPr>
          <a:xfrm>
            <a:off x="6084168" y="114300"/>
            <a:ext cx="2130237" cy="1693279"/>
          </a:xfrm>
          <a:prstGeom prst="rect">
            <a:avLst/>
          </a:prstGeom>
        </p:spPr>
      </p:pic>
    </p:spTree>
    <p:extLst>
      <p:ext uri="{BB962C8B-B14F-4D97-AF65-F5344CB8AC3E}">
        <p14:creationId xmlns:p14="http://schemas.microsoft.com/office/powerpoint/2010/main" val="1921529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663575" y="2060848"/>
            <a:ext cx="8229600" cy="4492351"/>
          </a:xfrm>
        </p:spPr>
        <p:txBody>
          <a:bodyPr>
            <a:noAutofit/>
          </a:bodyPr>
          <a:lstStyle/>
          <a:p>
            <a:pPr>
              <a:spcBef>
                <a:spcPts val="300"/>
              </a:spcBef>
              <a:spcAft>
                <a:spcPts val="300"/>
              </a:spcAft>
            </a:pPr>
            <a:r>
              <a:rPr lang="en-GB" sz="1200" dirty="0" err="1"/>
              <a:t>Akinbode</a:t>
            </a:r>
            <a:r>
              <a:rPr lang="en-GB" sz="1200" dirty="0"/>
              <a:t>, A. (2013) Teaching as lived experience: the value of exploring the hidden and emotional side of teaching through reflective narratives. </a:t>
            </a:r>
            <a:r>
              <a:rPr lang="en-GB" sz="1200" i="1" dirty="0"/>
              <a:t>Studying Teacher Education</a:t>
            </a:r>
            <a:r>
              <a:rPr lang="en-GB" sz="1200" dirty="0"/>
              <a:t>, 9(1), 62-73.</a:t>
            </a:r>
          </a:p>
          <a:p>
            <a:pPr>
              <a:spcBef>
                <a:spcPts val="300"/>
              </a:spcBef>
              <a:spcAft>
                <a:spcPts val="300"/>
              </a:spcAft>
            </a:pPr>
            <a:r>
              <a:rPr lang="en-GB" sz="1200" dirty="0"/>
              <a:t>Baker, A. and Lee, J. (2011) Mind the gap: Unexpected pitfalls in doing classroom research. </a:t>
            </a:r>
            <a:r>
              <a:rPr lang="en-GB" sz="1200" i="1" dirty="0"/>
              <a:t>The Qualitative Report</a:t>
            </a:r>
            <a:r>
              <a:rPr lang="en-GB" sz="1200" dirty="0"/>
              <a:t>, 16(5), 1435-1447.</a:t>
            </a:r>
          </a:p>
          <a:p>
            <a:pPr>
              <a:spcBef>
                <a:spcPts val="300"/>
              </a:spcBef>
              <a:spcAft>
                <a:spcPts val="300"/>
              </a:spcAft>
            </a:pPr>
            <a:r>
              <a:rPr lang="en-GB" sz="1200" dirty="0"/>
              <a:t>Ball, S. (1984) Beachside reconsidered: Reflections on a methodological apprenticeship. </a:t>
            </a:r>
            <a:r>
              <a:rPr lang="en-GB" sz="1200" i="1" dirty="0"/>
              <a:t>In:</a:t>
            </a:r>
            <a:r>
              <a:rPr lang="en-GB" sz="1200" dirty="0"/>
              <a:t> R. Burgess (</a:t>
            </a:r>
            <a:r>
              <a:rPr lang="en-GB" sz="1200" dirty="0" err="1"/>
              <a:t>ed</a:t>
            </a:r>
            <a:r>
              <a:rPr lang="en-GB" sz="1200" dirty="0"/>
              <a:t>) </a:t>
            </a:r>
            <a:r>
              <a:rPr lang="en-GB" sz="1200" i="1" dirty="0"/>
              <a:t>The Research Process in Educational Settings: Ten case studies</a:t>
            </a:r>
            <a:r>
              <a:rPr lang="en-GB" sz="1200" dirty="0"/>
              <a:t>. London, The </a:t>
            </a:r>
            <a:r>
              <a:rPr lang="en-GB" sz="1200" dirty="0" err="1"/>
              <a:t>Falmer</a:t>
            </a:r>
            <a:r>
              <a:rPr lang="en-GB" sz="1200" dirty="0"/>
              <a:t> Press. pp.69-96.</a:t>
            </a:r>
          </a:p>
          <a:p>
            <a:pPr>
              <a:spcBef>
                <a:spcPts val="300"/>
              </a:spcBef>
              <a:spcAft>
                <a:spcPts val="300"/>
              </a:spcAft>
            </a:pPr>
            <a:r>
              <a:rPr lang="en-GB" sz="1200" dirty="0" smtClean="0"/>
              <a:t>Beauchamp</a:t>
            </a:r>
            <a:r>
              <a:rPr lang="en-GB" sz="1200" dirty="0"/>
              <a:t>, C. and Thomas, L. (2009) Understanding teacher identity: an overview of issues in the literature and implications for teacher education. </a:t>
            </a:r>
            <a:r>
              <a:rPr lang="en-GB" sz="1200" i="1" dirty="0"/>
              <a:t>Cambridge Journal of Education</a:t>
            </a:r>
            <a:r>
              <a:rPr lang="en-GB" sz="1200" dirty="0"/>
              <a:t>, 39(2), 175-189.</a:t>
            </a:r>
          </a:p>
          <a:p>
            <a:pPr>
              <a:spcBef>
                <a:spcPts val="300"/>
              </a:spcBef>
              <a:spcAft>
                <a:spcPts val="300"/>
              </a:spcAft>
            </a:pPr>
            <a:r>
              <a:rPr lang="en-GB" sz="1200" dirty="0" err="1"/>
              <a:t>Bjartveit</a:t>
            </a:r>
            <a:r>
              <a:rPr lang="en-GB" sz="1200" dirty="0"/>
              <a:t>, C. and </a:t>
            </a:r>
            <a:r>
              <a:rPr lang="en-GB" sz="1200" dirty="0" err="1"/>
              <a:t>Panayotidis</a:t>
            </a:r>
            <a:r>
              <a:rPr lang="en-GB" sz="1200" dirty="0"/>
              <a:t>, E. (2014) Pointing to Shaun Tan’s The Arrival and re-imagining visual poetics. </a:t>
            </a:r>
            <a:r>
              <a:rPr lang="en-GB" sz="1200" i="1" dirty="0"/>
              <a:t>Contemporary Issues in Early Childhood</a:t>
            </a:r>
            <a:r>
              <a:rPr lang="en-GB" sz="1200" dirty="0"/>
              <a:t>, 15(3), 245-261.</a:t>
            </a:r>
          </a:p>
          <a:p>
            <a:pPr>
              <a:spcBef>
                <a:spcPts val="300"/>
              </a:spcBef>
              <a:spcAft>
                <a:spcPts val="300"/>
              </a:spcAft>
            </a:pPr>
            <a:r>
              <a:rPr lang="en-GB" sz="1200" dirty="0" smtClean="0"/>
              <a:t>Clegg</a:t>
            </a:r>
            <a:r>
              <a:rPr lang="en-GB" sz="1200" dirty="0"/>
              <a:t>, S. (2008) Academic identities under threat? </a:t>
            </a:r>
            <a:r>
              <a:rPr lang="en-GB" sz="1200" i="1" dirty="0"/>
              <a:t>British Educational Research Journal</a:t>
            </a:r>
            <a:r>
              <a:rPr lang="en-GB" sz="1200" dirty="0"/>
              <a:t>, 34(3), 329-345.</a:t>
            </a:r>
          </a:p>
          <a:p>
            <a:pPr>
              <a:spcBef>
                <a:spcPts val="300"/>
              </a:spcBef>
              <a:spcAft>
                <a:spcPts val="300"/>
              </a:spcAft>
            </a:pPr>
            <a:r>
              <a:rPr lang="en-GB" sz="1200" dirty="0" err="1" smtClean="0"/>
              <a:t>Fashanu</a:t>
            </a:r>
            <a:r>
              <a:rPr lang="en-GB" sz="1200" dirty="0"/>
              <a:t>, C. (2017) Collaboration through cartoons: Drawing cartoons to assist collaborative ethnography with young children. </a:t>
            </a:r>
            <a:r>
              <a:rPr lang="en-GB" sz="1200" i="1" dirty="0"/>
              <a:t>Review of Social Studies</a:t>
            </a:r>
            <a:r>
              <a:rPr lang="en-GB" sz="1200" dirty="0"/>
              <a:t>, 4(2), 1-18.</a:t>
            </a:r>
          </a:p>
          <a:p>
            <a:pPr>
              <a:spcBef>
                <a:spcPts val="300"/>
              </a:spcBef>
              <a:spcAft>
                <a:spcPts val="300"/>
              </a:spcAft>
            </a:pPr>
            <a:r>
              <a:rPr lang="en-GB" sz="1200" dirty="0"/>
              <a:t>Fitzmaurice, M. (2013) Constructing professional identity as a new academic: A moral endeavour. </a:t>
            </a:r>
            <a:r>
              <a:rPr lang="en-GB" sz="1200" i="1" dirty="0"/>
              <a:t>Studies in Higher Education</a:t>
            </a:r>
            <a:r>
              <a:rPr lang="en-GB" sz="1200" dirty="0"/>
              <a:t>, 38(4), 613-622.</a:t>
            </a:r>
          </a:p>
          <a:p>
            <a:pPr>
              <a:spcBef>
                <a:spcPts val="300"/>
              </a:spcBef>
              <a:spcAft>
                <a:spcPts val="300"/>
              </a:spcAft>
            </a:pPr>
            <a:r>
              <a:rPr lang="en-GB" sz="1200" dirty="0" err="1"/>
              <a:t>Jawitz</a:t>
            </a:r>
            <a:r>
              <a:rPr lang="en-GB" sz="1200" dirty="0"/>
              <a:t>, J. (2009) Academic identities and communities of practice in a professional discipline. </a:t>
            </a:r>
            <a:r>
              <a:rPr lang="en-GB" sz="1200" i="1" dirty="0"/>
              <a:t>Teaching in Higher Education</a:t>
            </a:r>
            <a:r>
              <a:rPr lang="en-GB" sz="1200" dirty="0"/>
              <a:t>, 14(3), 241-251</a:t>
            </a:r>
            <a:r>
              <a:rPr lang="en-GB" sz="1200" dirty="0" smtClean="0"/>
              <a:t>.</a:t>
            </a:r>
          </a:p>
          <a:p>
            <a:pPr>
              <a:spcBef>
                <a:spcPts val="300"/>
              </a:spcBef>
              <a:spcAft>
                <a:spcPts val="300"/>
              </a:spcAft>
            </a:pPr>
            <a:r>
              <a:rPr lang="en-GB" sz="1200" dirty="0"/>
              <a:t>Jones, A. (2011) Seeing the messiness of academic practice: exploring the work of academics through narrative. </a:t>
            </a:r>
            <a:r>
              <a:rPr lang="en-GB" sz="1200" i="1" dirty="0"/>
              <a:t>International Journal for Academic Development</a:t>
            </a:r>
            <a:r>
              <a:rPr lang="en-GB" sz="1200" dirty="0"/>
              <a:t>, 16(2), 109-118.</a:t>
            </a:r>
          </a:p>
          <a:p>
            <a:pPr>
              <a:spcBef>
                <a:spcPts val="300"/>
              </a:spcBef>
              <a:spcAft>
                <a:spcPts val="300"/>
              </a:spcAft>
            </a:pPr>
            <a:endParaRPr lang="en-GB" sz="1200" dirty="0"/>
          </a:p>
          <a:p>
            <a:pPr>
              <a:spcBef>
                <a:spcPts val="300"/>
              </a:spcBef>
              <a:spcAft>
                <a:spcPts val="300"/>
              </a:spcAft>
            </a:pPr>
            <a:endParaRPr lang="en-GB" sz="1200" dirty="0">
              <a:latin typeface="TUOS Blake" panose="020B0503040000020004" pitchFamily="34" charset="0"/>
            </a:endParaRPr>
          </a:p>
          <a:p>
            <a:pPr>
              <a:spcBef>
                <a:spcPts val="300"/>
              </a:spcBef>
              <a:spcAft>
                <a:spcPts val="300"/>
              </a:spcAft>
            </a:pPr>
            <a:endParaRPr lang="en-GB" sz="1200"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24/10/2018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11</a:t>
            </a:fld>
            <a:endParaRPr lang="en-GB" altLang="en-US"/>
          </a:p>
        </p:txBody>
      </p:sp>
    </p:spTree>
    <p:extLst>
      <p:ext uri="{BB962C8B-B14F-4D97-AF65-F5344CB8AC3E}">
        <p14:creationId xmlns:p14="http://schemas.microsoft.com/office/powerpoint/2010/main" val="935111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a:xfrm>
            <a:off x="663575" y="2133600"/>
            <a:ext cx="8229600" cy="4175720"/>
          </a:xfrm>
        </p:spPr>
        <p:txBody>
          <a:bodyPr/>
          <a:lstStyle/>
          <a:p>
            <a:pPr>
              <a:spcBef>
                <a:spcPts val="300"/>
              </a:spcBef>
              <a:spcAft>
                <a:spcPts val="300"/>
              </a:spcAft>
            </a:pPr>
            <a:r>
              <a:rPr lang="en-GB" sz="1200" dirty="0" err="1" smtClean="0">
                <a:latin typeface="TUOS Blake" panose="020B0503040000020004" pitchFamily="34" charset="0"/>
              </a:rPr>
              <a:t>Lauriala</a:t>
            </a:r>
            <a:r>
              <a:rPr lang="en-GB" sz="1200" dirty="0">
                <a:latin typeface="TUOS Blake" panose="020B0503040000020004" pitchFamily="34" charset="0"/>
              </a:rPr>
              <a:t>, A. and </a:t>
            </a:r>
            <a:r>
              <a:rPr lang="en-GB" sz="1200" dirty="0" err="1">
                <a:latin typeface="TUOS Blake" panose="020B0503040000020004" pitchFamily="34" charset="0"/>
              </a:rPr>
              <a:t>Kukkonen</a:t>
            </a:r>
            <a:r>
              <a:rPr lang="en-GB" sz="1200" dirty="0">
                <a:latin typeface="TUOS Blake" panose="020B0503040000020004" pitchFamily="34" charset="0"/>
              </a:rPr>
              <a:t>, M. (2005) Teacher and student identities as situated cognitions. </a:t>
            </a:r>
            <a:r>
              <a:rPr lang="en-GB" sz="1200" i="1" dirty="0">
                <a:latin typeface="TUOS Blake" panose="020B0503040000020004" pitchFamily="34" charset="0"/>
              </a:rPr>
              <a:t>In:</a:t>
            </a:r>
            <a:r>
              <a:rPr lang="en-GB" sz="1200" dirty="0">
                <a:latin typeface="TUOS Blake" panose="020B0503040000020004" pitchFamily="34" charset="0"/>
              </a:rPr>
              <a:t> P. </a:t>
            </a:r>
            <a:r>
              <a:rPr lang="en-GB" sz="1200" dirty="0" err="1">
                <a:latin typeface="TUOS Blake" panose="020B0503040000020004" pitchFamily="34" charset="0"/>
              </a:rPr>
              <a:t>Denicolo</a:t>
            </a:r>
            <a:r>
              <a:rPr lang="en-GB" sz="1200" dirty="0">
                <a:latin typeface="TUOS Blake" panose="020B0503040000020004" pitchFamily="34" charset="0"/>
              </a:rPr>
              <a:t> and M. Kompf (</a:t>
            </a:r>
            <a:r>
              <a:rPr lang="en-GB" sz="1200" dirty="0" err="1">
                <a:latin typeface="TUOS Blake" panose="020B0503040000020004" pitchFamily="34" charset="0"/>
              </a:rPr>
              <a:t>eds</a:t>
            </a:r>
            <a:r>
              <a:rPr lang="en-GB" sz="1200" dirty="0">
                <a:latin typeface="TUOS Blake" panose="020B0503040000020004" pitchFamily="34" charset="0"/>
              </a:rPr>
              <a:t>) </a:t>
            </a:r>
            <a:r>
              <a:rPr lang="en-GB" sz="1200" i="1" dirty="0">
                <a:latin typeface="TUOS Blake" panose="020B0503040000020004" pitchFamily="34" charset="0"/>
              </a:rPr>
              <a:t>Connecting Policy and Practice: Challenges for teaching and learning in schools and universities</a:t>
            </a:r>
            <a:r>
              <a:rPr lang="en-GB" sz="1200" dirty="0">
                <a:latin typeface="TUOS Blake" panose="020B0503040000020004" pitchFamily="34" charset="0"/>
              </a:rPr>
              <a:t>. Oxford, Routledge. p.199-208.</a:t>
            </a:r>
          </a:p>
          <a:p>
            <a:pPr>
              <a:spcBef>
                <a:spcPts val="300"/>
              </a:spcBef>
              <a:spcAft>
                <a:spcPts val="300"/>
              </a:spcAft>
            </a:pPr>
            <a:r>
              <a:rPr lang="en-GB" sz="1200" dirty="0"/>
              <a:t>Leigh, J. (2016) An embodied perspective on judgements of written reflective practice for professional development in Higher Education. </a:t>
            </a:r>
            <a:r>
              <a:rPr lang="en-GB" sz="1200" i="1" dirty="0"/>
              <a:t>Reflective Practice</a:t>
            </a:r>
            <a:r>
              <a:rPr lang="en-GB" sz="1200" dirty="0"/>
              <a:t>, 17(1), 72-85.</a:t>
            </a:r>
          </a:p>
          <a:p>
            <a:pPr>
              <a:spcBef>
                <a:spcPts val="300"/>
              </a:spcBef>
              <a:spcAft>
                <a:spcPts val="300"/>
              </a:spcAft>
            </a:pPr>
            <a:r>
              <a:rPr lang="en-GB" sz="1200" dirty="0"/>
              <a:t>McMillan, W. and Gordon, N. (2017) Being and becoming a University teacher. </a:t>
            </a:r>
            <a:r>
              <a:rPr lang="en-GB" sz="1200" i="1" dirty="0"/>
              <a:t>Higher Education Research and Development</a:t>
            </a:r>
            <a:r>
              <a:rPr lang="en-GB" sz="1200" dirty="0"/>
              <a:t>, 36(4), 777-790.</a:t>
            </a:r>
          </a:p>
          <a:p>
            <a:pPr>
              <a:spcBef>
                <a:spcPts val="300"/>
              </a:spcBef>
              <a:spcAft>
                <a:spcPts val="300"/>
              </a:spcAft>
            </a:pPr>
            <a:r>
              <a:rPr lang="en-GB" sz="1200" dirty="0"/>
              <a:t>Rowe, V. (2009) Using video-stimulated recall as a basis for interviews: Some experiences from the field. </a:t>
            </a:r>
            <a:r>
              <a:rPr lang="en-GB" sz="1200" i="1" dirty="0"/>
              <a:t>Music Education Research</a:t>
            </a:r>
            <a:r>
              <a:rPr lang="en-GB" sz="1200" dirty="0"/>
              <a:t>, 11(4), 425-437.</a:t>
            </a:r>
          </a:p>
          <a:p>
            <a:pPr>
              <a:spcBef>
                <a:spcPts val="300"/>
              </a:spcBef>
              <a:spcAft>
                <a:spcPts val="300"/>
              </a:spcAft>
            </a:pPr>
            <a:r>
              <a:rPr lang="en-GB" sz="1200" dirty="0"/>
              <a:t>Taylor, C., Downs, Y., Baker, R. and </a:t>
            </a:r>
            <a:r>
              <a:rPr lang="en-GB" sz="1200" dirty="0" err="1"/>
              <a:t>Chikwa</a:t>
            </a:r>
            <a:r>
              <a:rPr lang="en-GB" sz="1200" dirty="0"/>
              <a:t>, G. (2011) “I did it my way”: Voice, </a:t>
            </a:r>
            <a:r>
              <a:rPr lang="en-GB" sz="1200" dirty="0" err="1"/>
              <a:t>visuality</a:t>
            </a:r>
            <a:r>
              <a:rPr lang="en-GB" sz="1200" dirty="0"/>
              <a:t> and identity in doctoral students’ reflexive </a:t>
            </a:r>
            <a:r>
              <a:rPr lang="en-GB" sz="1200" dirty="0" err="1"/>
              <a:t>videonarratives</a:t>
            </a:r>
            <a:r>
              <a:rPr lang="en-GB" sz="1200" dirty="0"/>
              <a:t> on their doctoral research journey. </a:t>
            </a:r>
            <a:r>
              <a:rPr lang="en-GB" sz="1200" i="1" dirty="0"/>
              <a:t>International Journal of Research &amp; Method in Education</a:t>
            </a:r>
            <a:r>
              <a:rPr lang="en-GB" sz="1200" dirty="0"/>
              <a:t>, 34(2), 193-210.</a:t>
            </a:r>
          </a:p>
          <a:p>
            <a:pPr>
              <a:spcBef>
                <a:spcPts val="300"/>
              </a:spcBef>
              <a:spcAft>
                <a:spcPts val="300"/>
              </a:spcAft>
            </a:pPr>
            <a:r>
              <a:rPr lang="en-GB" sz="1200" dirty="0">
                <a:latin typeface="TUOS Blake" panose="020B0503040000020004" pitchFamily="34" charset="0"/>
              </a:rPr>
              <a:t>Todd, S. (2001) “Bringing more than I contain”: Ethics, curriculum and the pedagogical demand for altered egos. </a:t>
            </a:r>
            <a:r>
              <a:rPr lang="en-GB" sz="1200" i="1" dirty="0">
                <a:latin typeface="TUOS Blake" panose="020B0503040000020004" pitchFamily="34" charset="0"/>
              </a:rPr>
              <a:t>Journal of Curriculum Studies</a:t>
            </a:r>
            <a:r>
              <a:rPr lang="en-GB" sz="1200" dirty="0">
                <a:latin typeface="TUOS Blake" panose="020B0503040000020004" pitchFamily="34" charset="0"/>
              </a:rPr>
              <a:t>, 33(4), 431-450.</a:t>
            </a:r>
          </a:p>
          <a:p>
            <a:pPr>
              <a:spcBef>
                <a:spcPts val="300"/>
              </a:spcBef>
              <a:spcAft>
                <a:spcPts val="300"/>
              </a:spcAft>
            </a:pPr>
            <a:r>
              <a:rPr lang="en-GB" sz="1200" dirty="0"/>
              <a:t>Watson, C. (2006) Narratives of practice and the construction of identity in teaching. </a:t>
            </a:r>
            <a:r>
              <a:rPr lang="en-GB" sz="1200" i="1" dirty="0"/>
              <a:t>Teachers and Teaching</a:t>
            </a:r>
            <a:r>
              <a:rPr lang="en-GB" sz="1200" dirty="0"/>
              <a:t>, 12(5), 509-526.</a:t>
            </a:r>
          </a:p>
          <a:p>
            <a:pPr>
              <a:spcBef>
                <a:spcPts val="300"/>
              </a:spcBef>
              <a:spcAft>
                <a:spcPts val="300"/>
              </a:spcAft>
            </a:pPr>
            <a:r>
              <a:rPr lang="en-GB" sz="1200" dirty="0" err="1">
                <a:latin typeface="TUOS Blake" panose="020B0503040000020004" pitchFamily="34" charset="0"/>
              </a:rPr>
              <a:t>Winstone</a:t>
            </a:r>
            <a:r>
              <a:rPr lang="en-GB" sz="1200" dirty="0">
                <a:latin typeface="TUOS Blake" panose="020B0503040000020004" pitchFamily="34" charset="0"/>
              </a:rPr>
              <a:t>, N. and Moore, D. (2016) Sometimes fish, sometimes fowl? Liminality, identify work and identity malleability in graduate teaching assistants. </a:t>
            </a:r>
            <a:r>
              <a:rPr lang="en-GB" sz="1200" i="1" dirty="0">
                <a:latin typeface="TUOS Blake" panose="020B0503040000020004" pitchFamily="34" charset="0"/>
              </a:rPr>
              <a:t>Innovations in Education and Teaching International</a:t>
            </a:r>
            <a:r>
              <a:rPr lang="en-GB" sz="1200" dirty="0">
                <a:latin typeface="TUOS Blake" panose="020B0503040000020004" pitchFamily="34" charset="0"/>
              </a:rPr>
              <a:t>, 14 June 2016, 1-9.</a:t>
            </a:r>
          </a:p>
          <a:p>
            <a:pPr>
              <a:spcBef>
                <a:spcPts val="300"/>
              </a:spcBef>
              <a:spcAft>
                <a:spcPts val="300"/>
              </a:spcAft>
            </a:pPr>
            <a:endParaRPr lang="en-GB" sz="1200"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24/10/2018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12</a:t>
            </a:fld>
            <a:endParaRPr lang="en-GB" altLang="en-US"/>
          </a:p>
        </p:txBody>
      </p:sp>
    </p:spTree>
    <p:extLst>
      <p:ext uri="{BB962C8B-B14F-4D97-AF65-F5344CB8AC3E}">
        <p14:creationId xmlns:p14="http://schemas.microsoft.com/office/powerpoint/2010/main" val="3621290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9207" t="8275" r="28503" b="6683"/>
          <a:stretch/>
        </p:blipFill>
        <p:spPr>
          <a:xfrm rot="5400000">
            <a:off x="5717507" y="1793162"/>
            <a:ext cx="2350843" cy="180535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508438" cy="1387057"/>
          </a:xfrm>
          <a:prstGeom prst="rect">
            <a:avLst/>
          </a:prstGeom>
          <a:ln>
            <a:solidFill>
              <a:schemeClr val="accent1"/>
            </a:solidFill>
          </a:ln>
        </p:spPr>
      </p:pic>
      <p:sp>
        <p:nvSpPr>
          <p:cNvPr id="3" name="AutoShape 2" descr="https://vle.shef.ac.uk/bbcswebdav/pid-2829399-dt-content-rid-8147416_1/xid-8147416_1"/>
          <p:cNvSpPr>
            <a:spLocks noChangeAspect="1" noChangeArrowheads="1"/>
          </p:cNvSpPr>
          <p:nvPr/>
        </p:nvSpPr>
        <p:spPr bwMode="auto">
          <a:xfrm>
            <a:off x="38100" y="-852488"/>
            <a:ext cx="3657600" cy="1781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5"/>
          <a:stretch>
            <a:fillRect/>
          </a:stretch>
        </p:blipFill>
        <p:spPr>
          <a:xfrm>
            <a:off x="4568825" y="3425825"/>
            <a:ext cx="6350" cy="6350"/>
          </a:xfrm>
          <a:prstGeom prst="rect">
            <a:avLst/>
          </a:prstGeom>
        </p:spPr>
      </p:pic>
      <p:pic>
        <p:nvPicPr>
          <p:cNvPr id="7" name="Picture 6"/>
          <p:cNvPicPr>
            <a:picLocks noChangeAspect="1"/>
          </p:cNvPicPr>
          <p:nvPr/>
        </p:nvPicPr>
        <p:blipFill>
          <a:blip r:embed="rId5"/>
          <a:stretch>
            <a:fillRect/>
          </a:stretch>
        </p:blipFill>
        <p:spPr>
          <a:xfrm>
            <a:off x="4568825" y="3425825"/>
            <a:ext cx="6350" cy="6350"/>
          </a:xfrm>
          <a:prstGeom prst="rect">
            <a:avLst/>
          </a:prstGeom>
        </p:spPr>
      </p:pic>
      <p:pic>
        <p:nvPicPr>
          <p:cNvPr id="8" name="Picture 7"/>
          <p:cNvPicPr>
            <a:picLocks noChangeAspect="1"/>
          </p:cNvPicPr>
          <p:nvPr/>
        </p:nvPicPr>
        <p:blipFill>
          <a:blip r:embed="rId5"/>
          <a:stretch>
            <a:fillRect/>
          </a:stretch>
        </p:blipFill>
        <p:spPr>
          <a:xfrm>
            <a:off x="4568825" y="3425825"/>
            <a:ext cx="6350" cy="6350"/>
          </a:xfrm>
          <a:prstGeom prst="rect">
            <a:avLst/>
          </a:prstGeom>
        </p:spPr>
      </p:pic>
      <p:pic>
        <p:nvPicPr>
          <p:cNvPr id="9" name="Picture 8"/>
          <p:cNvPicPr>
            <a:picLocks noChangeAspect="1"/>
          </p:cNvPicPr>
          <p:nvPr/>
        </p:nvPicPr>
        <p:blipFill>
          <a:blip r:embed="rId5"/>
          <a:stretch>
            <a:fillRect/>
          </a:stretch>
        </p:blipFill>
        <p:spPr>
          <a:xfrm>
            <a:off x="4568825" y="3425825"/>
            <a:ext cx="6350" cy="6350"/>
          </a:xfrm>
          <a:prstGeom prst="rect">
            <a:avLst/>
          </a:prstGeom>
        </p:spPr>
      </p:pic>
      <p:pic>
        <p:nvPicPr>
          <p:cNvPr id="1029" name="Picture 5" descr="Image may contain: 10 people, suit, shoes and indo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3652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6474" y="4653137"/>
            <a:ext cx="3919758" cy="2204864"/>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58500"/>
          <a:stretch/>
        </p:blipFill>
        <p:spPr>
          <a:xfrm rot="5400000">
            <a:off x="313716" y="4712015"/>
            <a:ext cx="1822166" cy="2469803"/>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l="15914" t="10888" r="19754"/>
          <a:stretch/>
        </p:blipFill>
        <p:spPr>
          <a:xfrm>
            <a:off x="-13186" y="1394095"/>
            <a:ext cx="1501140" cy="3119814"/>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t="21221"/>
          <a:stretch/>
        </p:blipFill>
        <p:spPr>
          <a:xfrm>
            <a:off x="7138781" y="-27383"/>
            <a:ext cx="2005219" cy="2808312"/>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06556" y="3767546"/>
            <a:ext cx="1897692" cy="88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5"/>
          <a:stretch>
            <a:fillRect/>
          </a:stretch>
        </p:blipFill>
        <p:spPr>
          <a:xfrm>
            <a:off x="4568825" y="3425825"/>
            <a:ext cx="6350" cy="6350"/>
          </a:xfrm>
          <a:prstGeom prst="rect">
            <a:avLst/>
          </a:prstGeom>
        </p:spPr>
      </p:pic>
      <p:pic>
        <p:nvPicPr>
          <p:cNvPr id="17" name="Picture 16"/>
          <p:cNvPicPr>
            <a:picLocks noChangeAspect="1"/>
          </p:cNvPicPr>
          <p:nvPr/>
        </p:nvPicPr>
        <p:blipFill>
          <a:blip r:embed="rId5"/>
          <a:stretch>
            <a:fillRect/>
          </a:stretch>
        </p:blipFill>
        <p:spPr>
          <a:xfrm>
            <a:off x="4568825" y="3425825"/>
            <a:ext cx="6350" cy="6350"/>
          </a:xfrm>
          <a:prstGeom prst="rect">
            <a:avLst/>
          </a:prstGeom>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5929" t="14699" r="11630"/>
          <a:stretch/>
        </p:blipFill>
        <p:spPr>
          <a:xfrm>
            <a:off x="-13186" y="3789710"/>
            <a:ext cx="2869700" cy="1670206"/>
          </a:xfrm>
          <a:prstGeom prst="rect">
            <a:avLst/>
          </a:prstGeom>
        </p:spPr>
      </p:pic>
      <p:pic>
        <p:nvPicPr>
          <p:cNvPr id="4" name="Picture 3"/>
          <p:cNvPicPr>
            <a:picLocks noChangeAspect="1"/>
          </p:cNvPicPr>
          <p:nvPr/>
        </p:nvPicPr>
        <p:blipFill rotWithShape="1">
          <a:blip r:embed="rId12">
            <a:extLst>
              <a:ext uri="{28A0092B-C50C-407E-A947-70E740481C1C}">
                <a14:useLocalDpi xmlns:a14="http://schemas.microsoft.com/office/drawing/2010/main" val="0"/>
              </a:ext>
            </a:extLst>
          </a:blip>
          <a:srcRect r="7848"/>
          <a:stretch/>
        </p:blipFill>
        <p:spPr>
          <a:xfrm>
            <a:off x="1475656" y="1387057"/>
            <a:ext cx="4519669" cy="2401983"/>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76633" y="4559230"/>
            <a:ext cx="3096344" cy="2322258"/>
          </a:xfrm>
          <a:prstGeom prst="rect">
            <a:avLst/>
          </a:prstGeom>
        </p:spPr>
      </p:pic>
      <p:pic>
        <p:nvPicPr>
          <p:cNvPr id="19" name="Picture 18"/>
          <p:cNvPicPr>
            <a:picLocks noChangeAspect="1"/>
          </p:cNvPicPr>
          <p:nvPr/>
        </p:nvPicPr>
        <p:blipFill rotWithShape="1">
          <a:blip r:embed="rId14" cstate="print">
            <a:extLst>
              <a:ext uri="{28A0092B-C50C-407E-A947-70E740481C1C}">
                <a14:useLocalDpi xmlns:a14="http://schemas.microsoft.com/office/drawing/2010/main" val="0"/>
              </a:ext>
            </a:extLst>
          </a:blip>
          <a:srcRect r="20132"/>
          <a:stretch/>
        </p:blipFill>
        <p:spPr>
          <a:xfrm>
            <a:off x="2856514" y="3320502"/>
            <a:ext cx="2435566" cy="1715331"/>
          </a:xfrm>
          <a:prstGeom prst="rect">
            <a:avLst/>
          </a:prstGeom>
        </p:spPr>
      </p:pic>
      <p:pic>
        <p:nvPicPr>
          <p:cNvPr id="22" name="Picture 21"/>
          <p:cNvPicPr>
            <a:picLocks noChangeAspect="1"/>
          </p:cNvPicPr>
          <p:nvPr/>
        </p:nvPicPr>
        <p:blipFill rotWithShape="1">
          <a:blip r:embed="rId15" cstate="print">
            <a:extLst>
              <a:ext uri="{28A0092B-C50C-407E-A947-70E740481C1C}">
                <a14:useLocalDpi xmlns:a14="http://schemas.microsoft.com/office/drawing/2010/main" val="0"/>
              </a:ext>
            </a:extLst>
          </a:blip>
          <a:srcRect l="9455" t="21003" r="12200" b="10367"/>
          <a:stretch/>
        </p:blipFill>
        <p:spPr>
          <a:xfrm>
            <a:off x="6178698" y="2780929"/>
            <a:ext cx="2987256" cy="1962604"/>
          </a:xfrm>
          <a:prstGeom prst="rect">
            <a:avLst/>
          </a:prstGeom>
        </p:spPr>
      </p:pic>
      <p:pic>
        <p:nvPicPr>
          <p:cNvPr id="6" name="Picture 5"/>
          <p:cNvPicPr>
            <a:picLocks noChangeAspect="1"/>
          </p:cNvPicPr>
          <p:nvPr/>
        </p:nvPicPr>
        <p:blipFill rotWithShape="1">
          <a:blip r:embed="rId16">
            <a:extLst>
              <a:ext uri="{28A0092B-C50C-407E-A947-70E740481C1C}">
                <a14:useLocalDpi xmlns:a14="http://schemas.microsoft.com/office/drawing/2010/main" val="0"/>
              </a:ext>
            </a:extLst>
          </a:blip>
          <a:srcRect t="26568" b="13563"/>
          <a:stretch/>
        </p:blipFill>
        <p:spPr>
          <a:xfrm>
            <a:off x="3491879" y="0"/>
            <a:ext cx="3664691" cy="1639390"/>
          </a:xfrm>
          <a:prstGeom prst="rect">
            <a:avLst/>
          </a:prstGeom>
        </p:spPr>
      </p:pic>
    </p:spTree>
    <p:extLst>
      <p:ext uri="{BB962C8B-B14F-4D97-AF65-F5344CB8AC3E}">
        <p14:creationId xmlns:p14="http://schemas.microsoft.com/office/powerpoint/2010/main" val="276811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TUOS Stephenson" panose="02070503080000020004" pitchFamily="18" charset="0"/>
              </a:rPr>
              <a:t>Position of </a:t>
            </a:r>
            <a:r>
              <a:rPr lang="en-GB" sz="4000" dirty="0" smtClean="0">
                <a:latin typeface="TUOS Stephenson" panose="02070503080000020004" pitchFamily="18" charset="0"/>
              </a:rPr>
              <a:t>doctoral and early </a:t>
            </a:r>
            <a:r>
              <a:rPr lang="en-GB" sz="4000" dirty="0" smtClean="0">
                <a:latin typeface="TUOS Stephenson" panose="02070503080000020004" pitchFamily="18" charset="0"/>
              </a:rPr>
              <a:t>career </a:t>
            </a:r>
            <a:r>
              <a:rPr lang="en-GB" sz="4000" dirty="0" smtClean="0">
                <a:latin typeface="TUOS Stephenson" panose="02070503080000020004" pitchFamily="18" charset="0"/>
              </a:rPr>
              <a:t>researchers in </a:t>
            </a:r>
            <a:r>
              <a:rPr lang="en-GB" sz="4000" dirty="0" smtClean="0">
                <a:latin typeface="TUOS Stephenson" panose="02070503080000020004" pitchFamily="18" charset="0"/>
              </a:rPr>
              <a:t>HE</a:t>
            </a:r>
            <a:endParaRPr lang="en-GB" sz="4000" dirty="0"/>
          </a:p>
        </p:txBody>
      </p:sp>
      <p:sp>
        <p:nvSpPr>
          <p:cNvPr id="3" name="Content Placeholder 2"/>
          <p:cNvSpPr>
            <a:spLocks noGrp="1"/>
          </p:cNvSpPr>
          <p:nvPr>
            <p:ph idx="1"/>
          </p:nvPr>
        </p:nvSpPr>
        <p:spPr>
          <a:xfrm>
            <a:off x="663575" y="2362200"/>
            <a:ext cx="8229600" cy="4091136"/>
          </a:xfrm>
        </p:spPr>
        <p:txBody>
          <a:bodyPr>
            <a:normAutofit fontScale="77500" lnSpcReduction="20000"/>
          </a:bodyPr>
          <a:lstStyle/>
          <a:p>
            <a:pPr>
              <a:lnSpc>
                <a:spcPct val="120000"/>
              </a:lnSpc>
              <a:spcBef>
                <a:spcPts val="600"/>
              </a:spcBef>
              <a:spcAft>
                <a:spcPts val="600"/>
              </a:spcAft>
            </a:pPr>
            <a:endParaRPr lang="en-GB" dirty="0" smtClean="0">
              <a:latin typeface="TUOS Blake" panose="020B0503040000020004" pitchFamily="34" charset="0"/>
            </a:endParaRPr>
          </a:p>
          <a:p>
            <a:pPr>
              <a:lnSpc>
                <a:spcPct val="120000"/>
              </a:lnSpc>
              <a:spcBef>
                <a:spcPts val="600"/>
              </a:spcBef>
              <a:spcAft>
                <a:spcPts val="600"/>
              </a:spcAft>
            </a:pPr>
            <a:r>
              <a:rPr lang="en-GB" dirty="0" err="1" smtClean="0">
                <a:latin typeface="TUOS Blake" panose="020B0503040000020004" pitchFamily="34" charset="0"/>
              </a:rPr>
              <a:t>Casualised</a:t>
            </a:r>
            <a:r>
              <a:rPr lang="en-GB" dirty="0" smtClean="0">
                <a:latin typeface="TUOS Blake" panose="020B0503040000020004" pitchFamily="34" charset="0"/>
              </a:rPr>
              <a:t>, precarious, pressured</a:t>
            </a:r>
            <a:endParaRPr lang="en-GB" dirty="0" smtClean="0">
              <a:latin typeface="TUOS Blake" panose="020B0503040000020004" pitchFamily="34" charset="0"/>
            </a:endParaRPr>
          </a:p>
          <a:p>
            <a:pPr>
              <a:lnSpc>
                <a:spcPct val="120000"/>
              </a:lnSpc>
              <a:spcBef>
                <a:spcPts val="600"/>
              </a:spcBef>
              <a:spcAft>
                <a:spcPts val="600"/>
              </a:spcAft>
            </a:pPr>
            <a:r>
              <a:rPr lang="en-GB" dirty="0">
                <a:latin typeface="TUOS Blake" panose="020B0503040000020004" pitchFamily="34" charset="0"/>
              </a:rPr>
              <a:t>Responsibilities often held in tension with each other (Fitzmaurice, 2013; </a:t>
            </a:r>
            <a:r>
              <a:rPr lang="en-GB" dirty="0" err="1">
                <a:latin typeface="TUOS Blake" panose="020B0503040000020004" pitchFamily="34" charset="0"/>
              </a:rPr>
              <a:t>Jawitz</a:t>
            </a:r>
            <a:r>
              <a:rPr lang="en-GB" dirty="0">
                <a:latin typeface="TUOS Blake" panose="020B0503040000020004" pitchFamily="34" charset="0"/>
              </a:rPr>
              <a:t>, 2009, Clegg, 2008)</a:t>
            </a:r>
          </a:p>
          <a:p>
            <a:pPr lvl="1">
              <a:lnSpc>
                <a:spcPct val="120000"/>
              </a:lnSpc>
              <a:spcBef>
                <a:spcPts val="600"/>
              </a:spcBef>
              <a:spcAft>
                <a:spcPts val="600"/>
              </a:spcAft>
            </a:pPr>
            <a:r>
              <a:rPr lang="en-GB" dirty="0">
                <a:latin typeface="TUOS Blake" panose="020B0503040000020004" pitchFamily="34" charset="0"/>
              </a:rPr>
              <a:t>Research and teaching</a:t>
            </a:r>
          </a:p>
          <a:p>
            <a:pPr lvl="1">
              <a:lnSpc>
                <a:spcPct val="120000"/>
              </a:lnSpc>
              <a:spcBef>
                <a:spcPts val="600"/>
              </a:spcBef>
              <a:spcAft>
                <a:spcPts val="600"/>
              </a:spcAft>
            </a:pPr>
            <a:r>
              <a:rPr lang="en-GB" dirty="0">
                <a:latin typeface="TUOS Blake" panose="020B0503040000020004" pitchFamily="34" charset="0"/>
              </a:rPr>
              <a:t>Discipline and institution</a:t>
            </a:r>
          </a:p>
          <a:p>
            <a:pPr lvl="1">
              <a:lnSpc>
                <a:spcPct val="120000"/>
              </a:lnSpc>
              <a:spcBef>
                <a:spcPts val="600"/>
              </a:spcBef>
              <a:spcAft>
                <a:spcPts val="600"/>
              </a:spcAft>
            </a:pPr>
            <a:r>
              <a:rPr lang="en-GB" dirty="0">
                <a:latin typeface="TUOS Blake" panose="020B0503040000020004" pitchFamily="34" charset="0"/>
              </a:rPr>
              <a:t>Home and university</a:t>
            </a:r>
          </a:p>
          <a:p>
            <a:pPr>
              <a:lnSpc>
                <a:spcPct val="120000"/>
              </a:lnSpc>
              <a:spcBef>
                <a:spcPts val="600"/>
              </a:spcBef>
              <a:spcAft>
                <a:spcPts val="600"/>
              </a:spcAft>
            </a:pPr>
            <a:r>
              <a:rPr lang="en-GB" dirty="0" smtClean="0">
                <a:latin typeface="TUOS Blake" panose="020B0503040000020004" pitchFamily="34" charset="0"/>
              </a:rPr>
              <a:t>Liminal </a:t>
            </a:r>
            <a:r>
              <a:rPr lang="en-GB" dirty="0" smtClean="0">
                <a:latin typeface="TUOS Blake" panose="020B0503040000020004" pitchFamily="34" charset="0"/>
              </a:rPr>
              <a:t>position (</a:t>
            </a:r>
            <a:r>
              <a:rPr lang="en-GB" dirty="0" err="1" smtClean="0">
                <a:latin typeface="TUOS Blake" panose="020B0503040000020004" pitchFamily="34" charset="0"/>
              </a:rPr>
              <a:t>Winstone</a:t>
            </a:r>
            <a:r>
              <a:rPr lang="en-GB" dirty="0" smtClean="0">
                <a:latin typeface="TUOS Blake" panose="020B0503040000020004" pitchFamily="34" charset="0"/>
              </a:rPr>
              <a:t> and Moore, 2016)</a:t>
            </a:r>
          </a:p>
          <a:p>
            <a:endParaRPr lang="en-GB"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25/10/2018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3</a:t>
            </a:fld>
            <a:endParaRPr lang="en-GB" altLang="en-US"/>
          </a:p>
        </p:txBody>
      </p:sp>
    </p:spTree>
    <p:extLst>
      <p:ext uri="{BB962C8B-B14F-4D97-AF65-F5344CB8AC3E}">
        <p14:creationId xmlns:p14="http://schemas.microsoft.com/office/powerpoint/2010/main" val="1540484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latin typeface="TUOS Stephenson" panose="02070503080000020004" pitchFamily="18" charset="0"/>
              </a:rPr>
              <a:t>Identity construction</a:t>
            </a:r>
            <a:endParaRPr lang="en-GB" sz="4000" dirty="0"/>
          </a:p>
        </p:txBody>
      </p:sp>
      <p:sp>
        <p:nvSpPr>
          <p:cNvPr id="3" name="Content Placeholder 2"/>
          <p:cNvSpPr>
            <a:spLocks noGrp="1"/>
          </p:cNvSpPr>
          <p:nvPr>
            <p:ph idx="1"/>
          </p:nvPr>
        </p:nvSpPr>
        <p:spPr>
          <a:xfrm>
            <a:off x="663575" y="2362200"/>
            <a:ext cx="8229600" cy="4379168"/>
          </a:xfrm>
        </p:spPr>
        <p:txBody>
          <a:bodyPr>
            <a:noAutofit/>
          </a:bodyPr>
          <a:lstStyle/>
          <a:p>
            <a:pPr>
              <a:lnSpc>
                <a:spcPct val="120000"/>
              </a:lnSpc>
              <a:spcBef>
                <a:spcPts val="600"/>
              </a:spcBef>
              <a:spcAft>
                <a:spcPts val="600"/>
              </a:spcAft>
            </a:pPr>
            <a:r>
              <a:rPr lang="en-GB" sz="2100" dirty="0" smtClean="0">
                <a:latin typeface="TUOS Blake" panose="020B0503040000020004" pitchFamily="34" charset="0"/>
              </a:rPr>
              <a:t>Conceptualised ‘not as a fixed property, but as part of the lived complexity of a person’s project’ (Clegg, 2008, p.329)</a:t>
            </a:r>
          </a:p>
          <a:p>
            <a:pPr>
              <a:lnSpc>
                <a:spcPct val="120000"/>
              </a:lnSpc>
              <a:spcBef>
                <a:spcPts val="600"/>
              </a:spcBef>
              <a:spcAft>
                <a:spcPts val="600"/>
              </a:spcAft>
            </a:pPr>
            <a:r>
              <a:rPr lang="en-GB" sz="2100" dirty="0" smtClean="0">
                <a:latin typeface="TUOS Blake" panose="020B0503040000020004" pitchFamily="34" charset="0"/>
              </a:rPr>
              <a:t>Fluid, dynamic, </a:t>
            </a:r>
            <a:r>
              <a:rPr lang="en-GB" sz="2100" dirty="0" smtClean="0">
                <a:latin typeface="TUOS Blake" panose="020B0503040000020004" pitchFamily="34" charset="0"/>
              </a:rPr>
              <a:t>non-linear, ongoing</a:t>
            </a:r>
            <a:r>
              <a:rPr lang="en-GB" sz="2100" dirty="0" smtClean="0">
                <a:latin typeface="TUOS Blake" panose="020B0503040000020004" pitchFamily="34" charset="0"/>
              </a:rPr>
              <a:t>, incomplete, active (Beauchamp and Thomas, 2009)</a:t>
            </a:r>
          </a:p>
          <a:p>
            <a:pPr>
              <a:lnSpc>
                <a:spcPct val="120000"/>
              </a:lnSpc>
              <a:spcBef>
                <a:spcPts val="600"/>
              </a:spcBef>
              <a:spcAft>
                <a:spcPts val="600"/>
              </a:spcAft>
            </a:pPr>
            <a:r>
              <a:rPr lang="en-GB" sz="2100" dirty="0" smtClean="0">
                <a:latin typeface="TUOS Blake" panose="020B0503040000020004" pitchFamily="34" charset="0"/>
              </a:rPr>
              <a:t>Not only individual introspection, but also through dialogue with others and broader institutional discourses and expectations (Watson, 2006; Beauchamp and Thomas, 2009)</a:t>
            </a:r>
          </a:p>
          <a:p>
            <a:pPr>
              <a:lnSpc>
                <a:spcPct val="120000"/>
              </a:lnSpc>
              <a:spcBef>
                <a:spcPts val="600"/>
              </a:spcBef>
              <a:spcAft>
                <a:spcPts val="600"/>
              </a:spcAft>
            </a:pPr>
            <a:r>
              <a:rPr lang="en-GB" sz="2100" dirty="0" smtClean="0">
                <a:latin typeface="TUOS Blake" panose="020B0503040000020004" pitchFamily="34" charset="0"/>
              </a:rPr>
              <a:t>Emotional, and often uncomfortable (</a:t>
            </a:r>
            <a:r>
              <a:rPr lang="en-GB" sz="2100" dirty="0" err="1" smtClean="0">
                <a:latin typeface="TUOS Blake" panose="020B0503040000020004" pitchFamily="34" charset="0"/>
              </a:rPr>
              <a:t>Akinbode</a:t>
            </a:r>
            <a:r>
              <a:rPr lang="en-GB" sz="2100" dirty="0" smtClean="0">
                <a:latin typeface="TUOS Blake" panose="020B0503040000020004" pitchFamily="34" charset="0"/>
              </a:rPr>
              <a:t>, </a:t>
            </a:r>
            <a:r>
              <a:rPr lang="en-GB" sz="2100" dirty="0" smtClean="0">
                <a:latin typeface="TUOS Blake" panose="020B0503040000020004" pitchFamily="34" charset="0"/>
              </a:rPr>
              <a:t>2013; Jones, 2011)</a:t>
            </a:r>
            <a:endParaRPr lang="en-GB" sz="2100" dirty="0" smtClean="0">
              <a:latin typeface="TUOS Blake" panose="020B0503040000020004" pitchFamily="34" charset="0"/>
            </a:endParaRPr>
          </a:p>
          <a:p>
            <a:pPr>
              <a:lnSpc>
                <a:spcPct val="120000"/>
              </a:lnSpc>
              <a:spcBef>
                <a:spcPts val="600"/>
              </a:spcBef>
              <a:spcAft>
                <a:spcPts val="600"/>
              </a:spcAft>
            </a:pPr>
            <a:r>
              <a:rPr lang="en-GB" sz="2100" dirty="0" smtClean="0">
                <a:latin typeface="TUOS Blake" panose="020B0503040000020004" pitchFamily="34" charset="0"/>
              </a:rPr>
              <a:t>Messiness offers opportunity, </a:t>
            </a:r>
            <a:r>
              <a:rPr lang="en-GB" sz="2100" b="1" dirty="0" smtClean="0">
                <a:latin typeface="TUOS Blake" panose="020B0503040000020004" pitchFamily="34" charset="0"/>
              </a:rPr>
              <a:t>if allowed to flourish</a:t>
            </a:r>
          </a:p>
          <a:p>
            <a:pPr>
              <a:lnSpc>
                <a:spcPct val="120000"/>
              </a:lnSpc>
              <a:spcBef>
                <a:spcPts val="600"/>
              </a:spcBef>
              <a:spcAft>
                <a:spcPts val="600"/>
              </a:spcAft>
            </a:pPr>
            <a:endParaRPr lang="en-GB" sz="2100" dirty="0" smtClean="0">
              <a:latin typeface="TUOS Blake" panose="020B0503040000020004" pitchFamily="34" charset="0"/>
            </a:endParaRPr>
          </a:p>
          <a:p>
            <a:endParaRPr lang="en-GB" sz="2100"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24/10/2018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4</a:t>
            </a:fld>
            <a:endParaRPr lang="en-GB"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521005"/>
            <a:ext cx="3024336" cy="1701190"/>
          </a:xfrm>
          <a:prstGeom prst="rect">
            <a:avLst/>
          </a:prstGeom>
        </p:spPr>
      </p:pic>
    </p:spTree>
    <p:extLst>
      <p:ext uri="{BB962C8B-B14F-4D97-AF65-F5344CB8AC3E}">
        <p14:creationId xmlns:p14="http://schemas.microsoft.com/office/powerpoint/2010/main" val="1628643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“Becoming” (Todd, 2001)</a:t>
            </a:r>
            <a:endParaRPr lang="en-GB" dirty="0"/>
          </a:p>
        </p:txBody>
      </p:sp>
      <p:sp>
        <p:nvSpPr>
          <p:cNvPr id="3" name="Content Placeholder 2"/>
          <p:cNvSpPr>
            <a:spLocks noGrp="1"/>
          </p:cNvSpPr>
          <p:nvPr>
            <p:ph idx="1"/>
          </p:nvPr>
        </p:nvSpPr>
        <p:spPr>
          <a:xfrm>
            <a:off x="663575" y="2362200"/>
            <a:ext cx="8229600" cy="4091136"/>
          </a:xfrm>
        </p:spPr>
        <p:txBody>
          <a:bodyPr>
            <a:normAutofit fontScale="77500" lnSpcReduction="20000"/>
          </a:bodyPr>
          <a:lstStyle/>
          <a:p>
            <a:pPr marL="0" indent="0">
              <a:lnSpc>
                <a:spcPct val="120000"/>
              </a:lnSpc>
              <a:spcBef>
                <a:spcPts val="600"/>
              </a:spcBef>
              <a:spcAft>
                <a:spcPts val="600"/>
              </a:spcAft>
              <a:buNone/>
            </a:pPr>
            <a:r>
              <a:rPr lang="en-GB" i="1" dirty="0" smtClean="0">
                <a:latin typeface="TUOS Blake" panose="020B0503040000020004" pitchFamily="34" charset="0"/>
              </a:rPr>
              <a:t>“On the one hand, [pedagogy] touches on the hope that people can think differently, can change the way they relate to each other, and can form new understandings of themselves and the world that makes possible the very act of teaching and learning.”</a:t>
            </a:r>
          </a:p>
          <a:p>
            <a:pPr marL="0" indent="0">
              <a:lnSpc>
                <a:spcPct val="120000"/>
              </a:lnSpc>
              <a:spcBef>
                <a:spcPts val="600"/>
              </a:spcBef>
              <a:spcAft>
                <a:spcPts val="600"/>
              </a:spcAft>
              <a:buNone/>
            </a:pPr>
            <a:endParaRPr lang="en-GB" sz="800" i="1" dirty="0" smtClean="0">
              <a:latin typeface="TUOS Blake" panose="020B0503040000020004" pitchFamily="34" charset="0"/>
            </a:endParaRPr>
          </a:p>
          <a:p>
            <a:pPr marL="0" indent="0">
              <a:lnSpc>
                <a:spcPct val="120000"/>
              </a:lnSpc>
              <a:spcBef>
                <a:spcPts val="600"/>
              </a:spcBef>
              <a:spcAft>
                <a:spcPts val="600"/>
              </a:spcAft>
              <a:buNone/>
            </a:pPr>
            <a:r>
              <a:rPr lang="en-GB" i="1" dirty="0" smtClean="0">
                <a:latin typeface="TUOS Blake" panose="020B0503040000020004" pitchFamily="34" charset="0"/>
              </a:rPr>
              <a:t>“On the other hand…if pedagogy is about the becoming of the subject, then it can become a tool for the most oppressive ends.”</a:t>
            </a:r>
            <a:endParaRPr lang="en-GB" dirty="0">
              <a:latin typeface="TUOS Blake" panose="020B0503040000020004" pitchFamily="34" charset="0"/>
            </a:endParaRPr>
          </a:p>
          <a:p>
            <a:pPr marL="0" indent="0" algn="r">
              <a:lnSpc>
                <a:spcPct val="120000"/>
              </a:lnSpc>
              <a:spcBef>
                <a:spcPts val="600"/>
              </a:spcBef>
              <a:spcAft>
                <a:spcPts val="600"/>
              </a:spcAft>
              <a:buNone/>
            </a:pPr>
            <a:r>
              <a:rPr lang="en-GB" sz="2300" dirty="0" smtClean="0">
                <a:latin typeface="TUOS Blake" panose="020B0503040000020004" pitchFamily="34" charset="0"/>
              </a:rPr>
              <a:t>(Todd, 2001, p.435)</a:t>
            </a:r>
            <a:endParaRPr lang="en-GB" sz="2300" dirty="0">
              <a:latin typeface="TUOS Blake" panose="020B0503040000020004" pitchFamily="34" charset="0"/>
            </a:endParaRPr>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24/10/2018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5</a:t>
            </a:fld>
            <a:endParaRPr lang="en-GB" altLang="en-US"/>
          </a:p>
        </p:txBody>
      </p:sp>
    </p:spTree>
    <p:extLst>
      <p:ext uri="{BB962C8B-B14F-4D97-AF65-F5344CB8AC3E}">
        <p14:creationId xmlns:p14="http://schemas.microsoft.com/office/powerpoint/2010/main" val="280508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381DDCA-63B1-486E-B18F-E4DBD20C7D52}" type="datetime1">
              <a:rPr lang="en-GB" altLang="en-US" smtClean="0"/>
              <a:pPr>
                <a:defRPr/>
              </a:pPr>
              <a:t>24/10/2018</a:t>
            </a:fld>
            <a:endParaRPr lang="en-GB" altLang="en-US">
              <a:solidFill>
                <a:srgbClr val="FFFFFF"/>
              </a:solidFill>
            </a:endParaRPr>
          </a:p>
        </p:txBody>
      </p:sp>
      <p:sp>
        <p:nvSpPr>
          <p:cNvPr id="3" name="Footer Placeholder 2"/>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4" name="Slide Number Placeholder 3"/>
          <p:cNvSpPr>
            <a:spLocks noGrp="1"/>
          </p:cNvSpPr>
          <p:nvPr>
            <p:ph type="sldNum" sz="quarter" idx="12"/>
          </p:nvPr>
        </p:nvSpPr>
        <p:spPr/>
        <p:txBody>
          <a:bodyPr/>
          <a:lstStyle/>
          <a:p>
            <a:fld id="{4AE0FC36-6EEE-4012-8D0A-5E300A77711B}" type="slidenum">
              <a:rPr lang="en-GB" altLang="en-US" smtClean="0"/>
              <a:pPr/>
              <a:t>6</a:t>
            </a:fld>
            <a:endParaRPr lang="en-GB" altLang="en-US"/>
          </a:p>
        </p:txBody>
      </p:sp>
      <p:graphicFrame>
        <p:nvGraphicFramePr>
          <p:cNvPr id="5" name="Diagram 4"/>
          <p:cNvGraphicFramePr/>
          <p:nvPr>
            <p:extLst>
              <p:ext uri="{D42A27DB-BD31-4B8C-83A1-F6EECF244321}">
                <p14:modId xmlns:p14="http://schemas.microsoft.com/office/powerpoint/2010/main" val="2047053840"/>
              </p:ext>
            </p:extLst>
          </p:nvPr>
        </p:nvGraphicFramePr>
        <p:xfrm>
          <a:off x="297360" y="373104"/>
          <a:ext cx="8019056" cy="4496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6432687" y="3573016"/>
            <a:ext cx="2482713" cy="584775"/>
          </a:xfrm>
          <a:prstGeom prst="rect">
            <a:avLst/>
          </a:prstGeom>
          <a:noFill/>
        </p:spPr>
        <p:txBody>
          <a:bodyPr wrap="square" rtlCol="0">
            <a:spAutoFit/>
          </a:bodyPr>
          <a:lstStyle/>
          <a:p>
            <a:pPr algn="r"/>
            <a:r>
              <a:rPr lang="en-GB" sz="1600" dirty="0" smtClean="0">
                <a:solidFill>
                  <a:srgbClr val="2A196F"/>
                </a:solidFill>
                <a:latin typeface="TUOS Blake" panose="020B0503040000020004" pitchFamily="34" charset="0"/>
              </a:rPr>
              <a:t>Adapted from </a:t>
            </a:r>
            <a:r>
              <a:rPr lang="en-GB" sz="1600" dirty="0" err="1" smtClean="0">
                <a:solidFill>
                  <a:srgbClr val="2A196F"/>
                </a:solidFill>
                <a:latin typeface="TUOS Blake" panose="020B0503040000020004" pitchFamily="34" charset="0"/>
              </a:rPr>
              <a:t>Lauriala</a:t>
            </a:r>
            <a:r>
              <a:rPr lang="en-GB" sz="1600" dirty="0" smtClean="0">
                <a:solidFill>
                  <a:srgbClr val="2A196F"/>
                </a:solidFill>
                <a:latin typeface="TUOS Blake" panose="020B0503040000020004" pitchFamily="34" charset="0"/>
              </a:rPr>
              <a:t> and </a:t>
            </a:r>
            <a:r>
              <a:rPr lang="en-GB" sz="1600" dirty="0" err="1" smtClean="0">
                <a:solidFill>
                  <a:srgbClr val="2A196F"/>
                </a:solidFill>
                <a:latin typeface="TUOS Blake" panose="020B0503040000020004" pitchFamily="34" charset="0"/>
              </a:rPr>
              <a:t>Kukkonen</a:t>
            </a:r>
            <a:r>
              <a:rPr lang="en-GB" sz="1600" dirty="0" smtClean="0">
                <a:solidFill>
                  <a:srgbClr val="2A196F"/>
                </a:solidFill>
                <a:latin typeface="TUOS Blake" panose="020B0503040000020004" pitchFamily="34" charset="0"/>
              </a:rPr>
              <a:t> (2005)</a:t>
            </a:r>
          </a:p>
        </p:txBody>
      </p:sp>
      <p:sp>
        <p:nvSpPr>
          <p:cNvPr id="8" name="TextBox 7"/>
          <p:cNvSpPr txBox="1"/>
          <p:nvPr/>
        </p:nvSpPr>
        <p:spPr>
          <a:xfrm>
            <a:off x="467544" y="5157192"/>
            <a:ext cx="8447856" cy="1107996"/>
          </a:xfrm>
          <a:prstGeom prst="rect">
            <a:avLst/>
          </a:prstGeom>
          <a:noFill/>
        </p:spPr>
        <p:txBody>
          <a:bodyPr wrap="square" rtlCol="0">
            <a:spAutoFit/>
          </a:bodyPr>
          <a:lstStyle/>
          <a:p>
            <a:r>
              <a:rPr lang="en-GB" sz="2200" dirty="0">
                <a:solidFill>
                  <a:srgbClr val="2A196F"/>
                </a:solidFill>
                <a:latin typeface="TUOS Blake" panose="020B0503040000020004" pitchFamily="34" charset="0"/>
              </a:rPr>
              <a:t>Academics create ‘spaces for the exercise of principled personal autonomy and agency’ (Clegg, 2008, p.340) – </a:t>
            </a:r>
            <a:r>
              <a:rPr lang="en-GB" sz="2200" dirty="0" err="1">
                <a:solidFill>
                  <a:srgbClr val="2A196F"/>
                </a:solidFill>
                <a:latin typeface="TUOS Blake" panose="020B0503040000020004" pitchFamily="34" charset="0"/>
              </a:rPr>
              <a:t>Winstone</a:t>
            </a:r>
            <a:r>
              <a:rPr lang="en-GB" sz="2200" dirty="0">
                <a:solidFill>
                  <a:srgbClr val="2A196F"/>
                </a:solidFill>
                <a:latin typeface="TUOS Blake" panose="020B0503040000020004" pitchFamily="34" charset="0"/>
              </a:rPr>
              <a:t> and Moore (2016) suggest </a:t>
            </a:r>
            <a:r>
              <a:rPr lang="en-GB" sz="2200" dirty="0" smtClean="0">
                <a:solidFill>
                  <a:srgbClr val="2A196F"/>
                </a:solidFill>
                <a:latin typeface="TUOS Blake" panose="020B0503040000020004" pitchFamily="34" charset="0"/>
              </a:rPr>
              <a:t>early career researchers who teach </a:t>
            </a:r>
            <a:r>
              <a:rPr lang="en-GB" sz="2200" dirty="0">
                <a:solidFill>
                  <a:srgbClr val="2A196F"/>
                </a:solidFill>
                <a:latin typeface="TUOS Blake" panose="020B0503040000020004" pitchFamily="34" charset="0"/>
              </a:rPr>
              <a:t>do this </a:t>
            </a:r>
            <a:r>
              <a:rPr lang="en-GB" sz="2200" dirty="0" smtClean="0">
                <a:solidFill>
                  <a:srgbClr val="2A196F"/>
                </a:solidFill>
                <a:latin typeface="TUOS Blake" panose="020B0503040000020004" pitchFamily="34" charset="0"/>
              </a:rPr>
              <a:t>too</a:t>
            </a:r>
            <a:endParaRPr lang="en-GB" sz="2200" dirty="0">
              <a:solidFill>
                <a:srgbClr val="2A196F"/>
              </a:solidFill>
              <a:latin typeface="TUOS Blake" panose="020B0503040000020004" pitchFamily="34" charset="0"/>
            </a:endParaRPr>
          </a:p>
        </p:txBody>
      </p:sp>
    </p:spTree>
    <p:extLst>
      <p:ext uri="{BB962C8B-B14F-4D97-AF65-F5344CB8AC3E}">
        <p14:creationId xmlns:p14="http://schemas.microsoft.com/office/powerpoint/2010/main" val="15752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latin typeface="TUOS Stephenson" panose="02070503080000020004" pitchFamily="18" charset="0"/>
              </a:rPr>
              <a:t>Reimagining “</a:t>
            </a:r>
            <a:r>
              <a:rPr lang="en-GB" sz="3600" dirty="0" err="1" smtClean="0">
                <a:latin typeface="TUOS Stephenson" panose="02070503080000020004" pitchFamily="18" charset="0"/>
              </a:rPr>
              <a:t>becomings</a:t>
            </a:r>
            <a:r>
              <a:rPr lang="en-GB" sz="3600" dirty="0" smtClean="0">
                <a:latin typeface="TUOS Stephenson" panose="02070503080000020004" pitchFamily="18" charset="0"/>
              </a:rPr>
              <a:t>”</a:t>
            </a:r>
            <a:endParaRPr lang="en-GB" sz="3600" dirty="0"/>
          </a:p>
        </p:txBody>
      </p:sp>
      <p:sp>
        <p:nvSpPr>
          <p:cNvPr id="3" name="Content Placeholder 2"/>
          <p:cNvSpPr>
            <a:spLocks noGrp="1"/>
          </p:cNvSpPr>
          <p:nvPr>
            <p:ph idx="1"/>
          </p:nvPr>
        </p:nvSpPr>
        <p:spPr>
          <a:xfrm>
            <a:off x="663575" y="2362201"/>
            <a:ext cx="8229600" cy="3803104"/>
          </a:xfrm>
        </p:spPr>
        <p:txBody>
          <a:bodyPr>
            <a:normAutofit fontScale="77500" lnSpcReduction="20000"/>
          </a:bodyPr>
          <a:lstStyle/>
          <a:p>
            <a:pPr>
              <a:lnSpc>
                <a:spcPct val="120000"/>
              </a:lnSpc>
              <a:spcBef>
                <a:spcPts val="600"/>
              </a:spcBef>
              <a:spcAft>
                <a:spcPts val="600"/>
              </a:spcAft>
            </a:pPr>
            <a:r>
              <a:rPr lang="en-GB" dirty="0" smtClean="0">
                <a:latin typeface="TUOS Blake" panose="020B0503040000020004" pitchFamily="34" charset="0"/>
              </a:rPr>
              <a:t>Fictionalised accounts (Ball, 1984)</a:t>
            </a:r>
          </a:p>
          <a:p>
            <a:pPr>
              <a:lnSpc>
                <a:spcPct val="120000"/>
              </a:lnSpc>
              <a:spcBef>
                <a:spcPts val="600"/>
              </a:spcBef>
              <a:spcAft>
                <a:spcPts val="600"/>
              </a:spcAft>
            </a:pPr>
            <a:r>
              <a:rPr lang="en-GB" dirty="0" smtClean="0">
                <a:latin typeface="TUOS Blake" panose="020B0503040000020004" pitchFamily="34" charset="0"/>
              </a:rPr>
              <a:t>Graphic novels (</a:t>
            </a:r>
            <a:r>
              <a:rPr lang="en-GB" dirty="0" err="1" smtClean="0">
                <a:latin typeface="TUOS Blake" panose="020B0503040000020004" pitchFamily="34" charset="0"/>
              </a:rPr>
              <a:t>Bjartveit</a:t>
            </a:r>
            <a:r>
              <a:rPr lang="en-GB" dirty="0" smtClean="0">
                <a:latin typeface="TUOS Blake" panose="020B0503040000020004" pitchFamily="34" charset="0"/>
              </a:rPr>
              <a:t> and </a:t>
            </a:r>
            <a:r>
              <a:rPr lang="en-GB" dirty="0" err="1" smtClean="0">
                <a:latin typeface="TUOS Blake" panose="020B0503040000020004" pitchFamily="34" charset="0"/>
              </a:rPr>
              <a:t>Panayotidis</a:t>
            </a:r>
            <a:r>
              <a:rPr lang="en-GB" dirty="0" smtClean="0">
                <a:latin typeface="TUOS Blake" panose="020B0503040000020004" pitchFamily="34" charset="0"/>
              </a:rPr>
              <a:t>, 2014)</a:t>
            </a:r>
          </a:p>
          <a:p>
            <a:pPr>
              <a:lnSpc>
                <a:spcPct val="120000"/>
              </a:lnSpc>
              <a:spcBef>
                <a:spcPts val="600"/>
              </a:spcBef>
              <a:spcAft>
                <a:spcPts val="600"/>
              </a:spcAft>
            </a:pPr>
            <a:r>
              <a:rPr lang="en-GB" dirty="0" smtClean="0">
                <a:latin typeface="TUOS Blake" panose="020B0503040000020004" pitchFamily="34" charset="0"/>
              </a:rPr>
              <a:t>Concept maps (McMillan and Gordon, 2017)</a:t>
            </a:r>
          </a:p>
          <a:p>
            <a:pPr>
              <a:lnSpc>
                <a:spcPct val="120000"/>
              </a:lnSpc>
              <a:spcBef>
                <a:spcPts val="600"/>
              </a:spcBef>
              <a:spcAft>
                <a:spcPts val="600"/>
              </a:spcAft>
            </a:pPr>
            <a:r>
              <a:rPr lang="en-GB" dirty="0" smtClean="0">
                <a:latin typeface="TUOS Blake" panose="020B0503040000020004" pitchFamily="34" charset="0"/>
              </a:rPr>
              <a:t>Cartoons (</a:t>
            </a:r>
            <a:r>
              <a:rPr lang="en-GB" dirty="0" err="1" smtClean="0">
                <a:latin typeface="TUOS Blake" panose="020B0503040000020004" pitchFamily="34" charset="0"/>
              </a:rPr>
              <a:t>Fashanu</a:t>
            </a:r>
            <a:r>
              <a:rPr lang="en-GB" dirty="0" smtClean="0">
                <a:latin typeface="TUOS Blake" panose="020B0503040000020004" pitchFamily="34" charset="0"/>
              </a:rPr>
              <a:t>, 2017)</a:t>
            </a:r>
          </a:p>
          <a:p>
            <a:pPr>
              <a:lnSpc>
                <a:spcPct val="120000"/>
              </a:lnSpc>
              <a:spcBef>
                <a:spcPts val="600"/>
              </a:spcBef>
              <a:spcAft>
                <a:spcPts val="600"/>
              </a:spcAft>
            </a:pPr>
            <a:r>
              <a:rPr lang="en-GB" dirty="0" smtClean="0">
                <a:latin typeface="TUOS Blake" panose="020B0503040000020004" pitchFamily="34" charset="0"/>
              </a:rPr>
              <a:t>Video/photography (Taylor et al, 2011)</a:t>
            </a:r>
          </a:p>
          <a:p>
            <a:pPr>
              <a:lnSpc>
                <a:spcPct val="120000"/>
              </a:lnSpc>
              <a:spcBef>
                <a:spcPts val="600"/>
              </a:spcBef>
              <a:spcAft>
                <a:spcPts val="600"/>
              </a:spcAft>
            </a:pPr>
            <a:r>
              <a:rPr lang="en-GB" dirty="0" smtClean="0">
                <a:latin typeface="TUOS Blake" panose="020B0503040000020004" pitchFamily="34" charset="0"/>
              </a:rPr>
              <a:t>Stimulated recall (Baker and Lee, 2011; Rowe, 2009)</a:t>
            </a:r>
            <a:endParaRPr lang="en-GB" dirty="0">
              <a:latin typeface="TUOS Blake" panose="020B0503040000020004" pitchFamily="34" charset="0"/>
            </a:endParaRPr>
          </a:p>
          <a:p>
            <a:pPr>
              <a:lnSpc>
                <a:spcPct val="120000"/>
              </a:lnSpc>
              <a:spcBef>
                <a:spcPts val="600"/>
              </a:spcBef>
              <a:spcAft>
                <a:spcPts val="600"/>
              </a:spcAft>
            </a:pPr>
            <a:endParaRPr lang="en-GB" dirty="0">
              <a:latin typeface="TUOS Blake" panose="020B0503040000020004" pitchFamily="34" charset="0"/>
            </a:endParaRPr>
          </a:p>
          <a:p>
            <a:endParaRPr lang="en-GB"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24/10/2018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7</a:t>
            </a:fld>
            <a:endParaRPr lang="en-GB" alt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4935" y="637803"/>
            <a:ext cx="2542702" cy="1695134"/>
          </a:xfrm>
          <a:prstGeom prst="rect">
            <a:avLst/>
          </a:prstGeom>
        </p:spPr>
      </p:pic>
    </p:spTree>
    <p:extLst>
      <p:ext uri="{BB962C8B-B14F-4D97-AF65-F5344CB8AC3E}">
        <p14:creationId xmlns:p14="http://schemas.microsoft.com/office/powerpoint/2010/main" val="1871445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4744"/>
            <a:ext cx="8229600" cy="762000"/>
          </a:xfrm>
        </p:spPr>
        <p:txBody>
          <a:bodyPr>
            <a:normAutofit fontScale="90000"/>
          </a:bodyPr>
          <a:lstStyle/>
          <a:p>
            <a:r>
              <a:rPr lang="en-GB" dirty="0" smtClean="0">
                <a:latin typeface="TUOS Stephenson" panose="02070503080000020004" pitchFamily="18" charset="0"/>
              </a:rPr>
              <a:t>Disrupting “ought” narratives: </a:t>
            </a:r>
            <a:r>
              <a:rPr lang="en-GB" dirty="0">
                <a:latin typeface="TUOS Stephenson" panose="02070503080000020004" pitchFamily="18" charset="0"/>
              </a:rPr>
              <a:t>a work in progress</a:t>
            </a:r>
          </a:p>
        </p:txBody>
      </p:sp>
      <p:sp>
        <p:nvSpPr>
          <p:cNvPr id="3" name="Content Placeholder 2"/>
          <p:cNvSpPr>
            <a:spLocks noGrp="1"/>
          </p:cNvSpPr>
          <p:nvPr>
            <p:ph idx="1"/>
          </p:nvPr>
        </p:nvSpPr>
        <p:spPr>
          <a:xfrm>
            <a:off x="663574" y="2362200"/>
            <a:ext cx="8372921" cy="4163144"/>
          </a:xfrm>
        </p:spPr>
        <p:txBody>
          <a:bodyPr>
            <a:normAutofit fontScale="62500" lnSpcReduction="20000"/>
          </a:bodyPr>
          <a:lstStyle/>
          <a:p>
            <a:pPr marL="0" indent="0">
              <a:lnSpc>
                <a:spcPct val="120000"/>
              </a:lnSpc>
              <a:spcBef>
                <a:spcPts val="600"/>
              </a:spcBef>
              <a:spcAft>
                <a:spcPts val="600"/>
              </a:spcAft>
              <a:buNone/>
            </a:pPr>
            <a:r>
              <a:rPr lang="en-GB" b="1" i="1" dirty="0" smtClean="0">
                <a:latin typeface="TUOS Blake" panose="020B0503040000020004" pitchFamily="34" charset="0"/>
              </a:rPr>
              <a:t>Title</a:t>
            </a:r>
            <a:r>
              <a:rPr lang="en-GB" b="1" i="1" dirty="0">
                <a:latin typeface="TUOS Blake" panose="020B0503040000020004" pitchFamily="34" charset="0"/>
              </a:rPr>
              <a:t>:</a:t>
            </a:r>
            <a:r>
              <a:rPr lang="en-GB" b="1" dirty="0">
                <a:latin typeface="TUOS Blake" panose="020B0503040000020004" pitchFamily="34" charset="0"/>
              </a:rPr>
              <a:t> </a:t>
            </a:r>
            <a:r>
              <a:rPr lang="en-GB" dirty="0">
                <a:latin typeface="TUOS Blake" panose="020B0503040000020004" pitchFamily="34" charset="0"/>
              </a:rPr>
              <a:t>A critical exploration of </a:t>
            </a:r>
            <a:r>
              <a:rPr lang="en-GB" dirty="0" smtClean="0">
                <a:latin typeface="TUOS Blake" panose="020B0503040000020004" pitchFamily="34" charset="0"/>
              </a:rPr>
              <a:t>if, and if so, how, GTAs’ </a:t>
            </a:r>
            <a:r>
              <a:rPr lang="en-GB" dirty="0">
                <a:latin typeface="TUOS Blake" panose="020B0503040000020004" pitchFamily="34" charset="0"/>
              </a:rPr>
              <a:t>perceptions of their role </a:t>
            </a:r>
            <a:r>
              <a:rPr lang="en-GB" dirty="0" smtClean="0">
                <a:latin typeface="TUOS Blake" panose="020B0503040000020004" pitchFamily="34" charset="0"/>
              </a:rPr>
              <a:t>as teachers in Higher Education influence their classroom practice.</a:t>
            </a:r>
            <a:endParaRPr lang="en-GB" dirty="0">
              <a:latin typeface="TUOS Blake" panose="020B0503040000020004" pitchFamily="34" charset="0"/>
            </a:endParaRPr>
          </a:p>
          <a:p>
            <a:pPr marL="0" indent="0">
              <a:lnSpc>
                <a:spcPct val="120000"/>
              </a:lnSpc>
              <a:spcBef>
                <a:spcPts val="600"/>
              </a:spcBef>
              <a:spcAft>
                <a:spcPts val="600"/>
              </a:spcAft>
              <a:buNone/>
            </a:pPr>
            <a:endParaRPr lang="en-GB" sz="900" i="1" dirty="0">
              <a:latin typeface="TUOS Blake" panose="020B0503040000020004" pitchFamily="34" charset="0"/>
            </a:endParaRPr>
          </a:p>
          <a:p>
            <a:pPr marL="0" indent="0">
              <a:lnSpc>
                <a:spcPct val="120000"/>
              </a:lnSpc>
              <a:spcBef>
                <a:spcPts val="600"/>
              </a:spcBef>
              <a:spcAft>
                <a:spcPts val="600"/>
              </a:spcAft>
              <a:buNone/>
            </a:pPr>
            <a:r>
              <a:rPr lang="en-GB" b="1" i="1" dirty="0" smtClean="0">
                <a:latin typeface="TUOS Blake" panose="020B0503040000020004" pitchFamily="34" charset="0"/>
              </a:rPr>
              <a:t>Draft research </a:t>
            </a:r>
            <a:r>
              <a:rPr lang="en-GB" b="1" i="1" dirty="0">
                <a:latin typeface="TUOS Blake" panose="020B0503040000020004" pitchFamily="34" charset="0"/>
              </a:rPr>
              <a:t>questions:</a:t>
            </a:r>
            <a:endParaRPr lang="en-GB" b="1" dirty="0">
              <a:latin typeface="TUOS Blake" panose="020B0503040000020004" pitchFamily="34" charset="0"/>
            </a:endParaRPr>
          </a:p>
          <a:p>
            <a:pPr lvl="0">
              <a:lnSpc>
                <a:spcPct val="120000"/>
              </a:lnSpc>
              <a:spcBef>
                <a:spcPts val="600"/>
              </a:spcBef>
              <a:spcAft>
                <a:spcPts val="600"/>
              </a:spcAft>
            </a:pPr>
            <a:r>
              <a:rPr lang="en-GB" dirty="0">
                <a:latin typeface="TUOS Blake" panose="020B0503040000020004" pitchFamily="34" charset="0"/>
              </a:rPr>
              <a:t>How do </a:t>
            </a:r>
            <a:r>
              <a:rPr lang="en-GB" dirty="0" smtClean="0">
                <a:latin typeface="TUOS Blake" panose="020B0503040000020004" pitchFamily="34" charset="0"/>
              </a:rPr>
              <a:t>GTAs perceive </a:t>
            </a:r>
            <a:r>
              <a:rPr lang="en-GB" dirty="0">
                <a:latin typeface="TUOS Blake" panose="020B0503040000020004" pitchFamily="34" charset="0"/>
              </a:rPr>
              <a:t>their role as teachers in </a:t>
            </a:r>
            <a:r>
              <a:rPr lang="en-GB" dirty="0" smtClean="0">
                <a:latin typeface="TUOS Blake" panose="020B0503040000020004" pitchFamily="34" charset="0"/>
              </a:rPr>
              <a:t>UK higher education</a:t>
            </a:r>
            <a:r>
              <a:rPr lang="en-GB" dirty="0" smtClean="0">
                <a:latin typeface="TUOS Blake" panose="020B0503040000020004" pitchFamily="34" charset="0"/>
              </a:rPr>
              <a:t>?</a:t>
            </a:r>
          </a:p>
          <a:p>
            <a:pPr lvl="0">
              <a:lnSpc>
                <a:spcPct val="120000"/>
              </a:lnSpc>
              <a:spcBef>
                <a:spcPts val="600"/>
              </a:spcBef>
              <a:spcAft>
                <a:spcPts val="600"/>
              </a:spcAft>
            </a:pPr>
            <a:r>
              <a:rPr lang="en-GB" dirty="0" smtClean="0">
                <a:latin typeface="TUOS Blake" panose="020B0503040000020004" pitchFamily="34" charset="0"/>
              </a:rPr>
              <a:t>What influences these perceptions?</a:t>
            </a:r>
          </a:p>
          <a:p>
            <a:pPr lvl="0">
              <a:lnSpc>
                <a:spcPct val="120000"/>
              </a:lnSpc>
              <a:spcBef>
                <a:spcPts val="600"/>
              </a:spcBef>
              <a:spcAft>
                <a:spcPts val="600"/>
              </a:spcAft>
            </a:pPr>
            <a:r>
              <a:rPr lang="en-GB" dirty="0" smtClean="0">
                <a:latin typeface="TUOS Blake" panose="020B0503040000020004" pitchFamily="34" charset="0"/>
              </a:rPr>
              <a:t>What </a:t>
            </a:r>
            <a:r>
              <a:rPr lang="en-GB" dirty="0">
                <a:latin typeface="TUOS Blake" panose="020B0503040000020004" pitchFamily="34" charset="0"/>
              </a:rPr>
              <a:t>is the relationship between these </a:t>
            </a:r>
            <a:r>
              <a:rPr lang="en-GB" dirty="0" smtClean="0">
                <a:latin typeface="TUOS Blake" panose="020B0503040000020004" pitchFamily="34" charset="0"/>
              </a:rPr>
              <a:t>perceptions and the </a:t>
            </a:r>
            <a:r>
              <a:rPr lang="en-GB" dirty="0" smtClean="0">
                <a:latin typeface="TUOS Blake" panose="020B0503040000020004" pitchFamily="34" charset="0"/>
              </a:rPr>
              <a:t>decisions that GTAs make in the classroom</a:t>
            </a:r>
            <a:r>
              <a:rPr lang="en-GB" dirty="0" smtClean="0">
                <a:latin typeface="TUOS Blake" panose="020B0503040000020004" pitchFamily="34" charset="0"/>
              </a:rPr>
              <a:t>?</a:t>
            </a:r>
          </a:p>
          <a:p>
            <a:pPr lvl="0">
              <a:lnSpc>
                <a:spcPct val="120000"/>
              </a:lnSpc>
              <a:spcBef>
                <a:spcPts val="600"/>
              </a:spcBef>
              <a:spcAft>
                <a:spcPts val="600"/>
              </a:spcAft>
            </a:pPr>
            <a:r>
              <a:rPr lang="en-GB" dirty="0" smtClean="0">
                <a:latin typeface="TUOS Blake" panose="020B0503040000020004" pitchFamily="34" charset="0"/>
              </a:rPr>
              <a:t>How far do GTAs feel they have agency over what they do in their day-to-day practice?</a:t>
            </a:r>
            <a:endParaRPr lang="en-GB" dirty="0" smtClean="0">
              <a:latin typeface="TUOS Blake" panose="020B0503040000020004" pitchFamily="34" charset="0"/>
            </a:endParaRPr>
          </a:p>
          <a:p>
            <a:pPr>
              <a:lnSpc>
                <a:spcPct val="120000"/>
              </a:lnSpc>
              <a:spcBef>
                <a:spcPts val="600"/>
              </a:spcBef>
              <a:spcAft>
                <a:spcPts val="600"/>
              </a:spcAft>
            </a:pPr>
            <a:endParaRPr lang="en-GB" dirty="0">
              <a:latin typeface="TUOS Blake" panose="020B0503040000020004" pitchFamily="34" charset="0"/>
            </a:endParaRPr>
          </a:p>
          <a:p>
            <a:pPr>
              <a:lnSpc>
                <a:spcPct val="120000"/>
              </a:lnSpc>
              <a:spcBef>
                <a:spcPts val="600"/>
              </a:spcBef>
              <a:spcAft>
                <a:spcPts val="600"/>
              </a:spcAft>
            </a:pPr>
            <a:endParaRPr lang="en-GB" dirty="0">
              <a:latin typeface="TUOS Blake" panose="020B0503040000020004" pitchFamily="34" charset="0"/>
            </a:endParaRPr>
          </a:p>
          <a:p>
            <a:pPr>
              <a:lnSpc>
                <a:spcPct val="120000"/>
              </a:lnSpc>
              <a:spcBef>
                <a:spcPts val="600"/>
              </a:spcBef>
              <a:spcAft>
                <a:spcPts val="600"/>
              </a:spcAft>
            </a:pPr>
            <a:endParaRPr lang="en-GB" dirty="0">
              <a:latin typeface="TUOS Blake" panose="020B0503040000020004" pitchFamily="34" charset="0"/>
            </a:endParaRPr>
          </a:p>
          <a:p>
            <a:endParaRPr lang="en-GB"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24/10/2018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8</a:t>
            </a:fld>
            <a:endParaRPr lang="en-GB" altLang="en-US"/>
          </a:p>
        </p:txBody>
      </p:sp>
    </p:spTree>
    <p:extLst>
      <p:ext uri="{BB962C8B-B14F-4D97-AF65-F5344CB8AC3E}">
        <p14:creationId xmlns:p14="http://schemas.microsoft.com/office/powerpoint/2010/main" val="1858946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82824"/>
            <a:ext cx="8229600" cy="762000"/>
          </a:xfrm>
        </p:spPr>
        <p:txBody>
          <a:bodyPr>
            <a:normAutofit fontScale="90000"/>
          </a:bodyPr>
          <a:lstStyle/>
          <a:p>
            <a:r>
              <a:rPr lang="en-GB" dirty="0" smtClean="0">
                <a:latin typeface="TUOS Stephenson" panose="02070503080000020004" pitchFamily="18" charset="0"/>
              </a:rPr>
              <a:t>Disrupting “ought” narratives: </a:t>
            </a:r>
            <a:r>
              <a:rPr lang="en-GB" dirty="0">
                <a:latin typeface="TUOS Stephenson" panose="02070503080000020004" pitchFamily="18" charset="0"/>
              </a:rPr>
              <a:t>a work in progress</a:t>
            </a:r>
          </a:p>
        </p:txBody>
      </p:sp>
      <p:sp>
        <p:nvSpPr>
          <p:cNvPr id="3" name="Content Placeholder 2"/>
          <p:cNvSpPr>
            <a:spLocks noGrp="1"/>
          </p:cNvSpPr>
          <p:nvPr>
            <p:ph idx="1"/>
          </p:nvPr>
        </p:nvSpPr>
        <p:spPr>
          <a:xfrm>
            <a:off x="663575" y="2362200"/>
            <a:ext cx="8229600" cy="4495800"/>
          </a:xfrm>
        </p:spPr>
        <p:txBody>
          <a:bodyPr>
            <a:normAutofit fontScale="70000" lnSpcReduction="20000"/>
          </a:bodyPr>
          <a:lstStyle/>
          <a:p>
            <a:pPr marL="0" indent="0">
              <a:lnSpc>
                <a:spcPct val="120000"/>
              </a:lnSpc>
              <a:spcBef>
                <a:spcPts val="600"/>
              </a:spcBef>
              <a:spcAft>
                <a:spcPts val="600"/>
              </a:spcAft>
              <a:buNone/>
            </a:pPr>
            <a:r>
              <a:rPr lang="en-GB" b="1" i="1" dirty="0">
                <a:latin typeface="TUOS Blake" panose="020B0503040000020004" pitchFamily="34" charset="0"/>
              </a:rPr>
              <a:t>Data </a:t>
            </a:r>
            <a:r>
              <a:rPr lang="en-GB" b="1" i="1" dirty="0" smtClean="0">
                <a:latin typeface="TUOS Blake" panose="020B0503040000020004" pitchFamily="34" charset="0"/>
              </a:rPr>
              <a:t>creation:</a:t>
            </a:r>
            <a:endParaRPr lang="en-GB" b="1" dirty="0">
              <a:latin typeface="TUOS Blake" panose="020B0503040000020004" pitchFamily="34" charset="0"/>
            </a:endParaRPr>
          </a:p>
          <a:p>
            <a:pPr lvl="0">
              <a:lnSpc>
                <a:spcPct val="120000"/>
              </a:lnSpc>
              <a:spcBef>
                <a:spcPts val="600"/>
              </a:spcBef>
              <a:spcAft>
                <a:spcPts val="600"/>
              </a:spcAft>
            </a:pPr>
            <a:r>
              <a:rPr lang="en-GB" dirty="0">
                <a:latin typeface="TUOS Blake" panose="020B0503040000020004" pitchFamily="34" charset="0"/>
              </a:rPr>
              <a:t>Initial concept </a:t>
            </a:r>
            <a:r>
              <a:rPr lang="en-GB" dirty="0" smtClean="0">
                <a:latin typeface="TUOS Blake" panose="020B0503040000020004" pitchFamily="34" charset="0"/>
              </a:rPr>
              <a:t>mapping of the role of the teacher </a:t>
            </a:r>
            <a:r>
              <a:rPr lang="en-GB" dirty="0">
                <a:latin typeface="TUOS Blake" panose="020B0503040000020004" pitchFamily="34" charset="0"/>
              </a:rPr>
              <a:t>(by participants)</a:t>
            </a:r>
          </a:p>
          <a:p>
            <a:pPr>
              <a:lnSpc>
                <a:spcPct val="120000"/>
              </a:lnSpc>
              <a:spcBef>
                <a:spcPts val="600"/>
              </a:spcBef>
              <a:spcAft>
                <a:spcPts val="600"/>
              </a:spcAft>
            </a:pPr>
            <a:r>
              <a:rPr lang="en-GB" dirty="0">
                <a:latin typeface="TUOS Blake" panose="020B0503040000020004" pitchFamily="34" charset="0"/>
              </a:rPr>
              <a:t>Recording of </a:t>
            </a:r>
            <a:r>
              <a:rPr lang="en-GB" dirty="0" smtClean="0">
                <a:latin typeface="TUOS Blake" panose="020B0503040000020004" pitchFamily="34" charset="0"/>
              </a:rPr>
              <a:t>3x teaching </a:t>
            </a:r>
            <a:r>
              <a:rPr lang="en-GB" dirty="0">
                <a:latin typeface="TUOS Blake" panose="020B0503040000020004" pitchFamily="34" charset="0"/>
              </a:rPr>
              <a:t>sessions and </a:t>
            </a:r>
            <a:r>
              <a:rPr lang="en-GB" dirty="0" smtClean="0">
                <a:latin typeface="TUOS Blake" panose="020B0503040000020004" pitchFamily="34" charset="0"/>
              </a:rPr>
              <a:t>reflective discussion on recording and mapping (researcher </a:t>
            </a:r>
            <a:r>
              <a:rPr lang="en-GB" dirty="0">
                <a:latin typeface="TUOS Blake" panose="020B0503040000020004" pitchFamily="34" charset="0"/>
              </a:rPr>
              <a:t>and individual participants)</a:t>
            </a:r>
          </a:p>
          <a:p>
            <a:pPr marL="0" lvl="0" indent="0">
              <a:lnSpc>
                <a:spcPct val="120000"/>
              </a:lnSpc>
              <a:spcBef>
                <a:spcPts val="600"/>
              </a:spcBef>
              <a:spcAft>
                <a:spcPts val="600"/>
              </a:spcAft>
              <a:buNone/>
            </a:pPr>
            <a:r>
              <a:rPr lang="en-GB" b="1" i="1" dirty="0">
                <a:latin typeface="TUOS Blake" panose="020B0503040000020004" pitchFamily="34" charset="0"/>
              </a:rPr>
              <a:t>Data analysis and (re)presentation:</a:t>
            </a:r>
          </a:p>
          <a:p>
            <a:pPr>
              <a:lnSpc>
                <a:spcPct val="120000"/>
              </a:lnSpc>
              <a:spcBef>
                <a:spcPts val="600"/>
              </a:spcBef>
              <a:spcAft>
                <a:spcPts val="600"/>
              </a:spcAft>
            </a:pPr>
            <a:r>
              <a:rPr lang="en-GB" dirty="0" smtClean="0">
                <a:latin typeface="TUOS Blake" panose="020B0503040000020004" pitchFamily="34" charset="0"/>
              </a:rPr>
              <a:t>Narrative analysis of concept maps and reflective discussions, and co-production of individual fictional narratives</a:t>
            </a:r>
            <a:endParaRPr lang="en-GB" dirty="0">
              <a:latin typeface="TUOS Blake" panose="020B0503040000020004" pitchFamily="34" charset="0"/>
            </a:endParaRPr>
          </a:p>
          <a:p>
            <a:pPr lvl="0">
              <a:lnSpc>
                <a:spcPct val="120000"/>
              </a:lnSpc>
              <a:spcBef>
                <a:spcPts val="600"/>
              </a:spcBef>
              <a:spcAft>
                <a:spcPts val="600"/>
              </a:spcAft>
            </a:pPr>
            <a:endParaRPr lang="en-GB" dirty="0">
              <a:latin typeface="TUOS Blake" panose="020B0503040000020004" pitchFamily="34" charset="0"/>
            </a:endParaRPr>
          </a:p>
          <a:p>
            <a:pPr>
              <a:lnSpc>
                <a:spcPct val="120000"/>
              </a:lnSpc>
              <a:spcBef>
                <a:spcPts val="600"/>
              </a:spcBef>
              <a:spcAft>
                <a:spcPts val="600"/>
              </a:spcAft>
            </a:pPr>
            <a:endParaRPr lang="en-GB" dirty="0">
              <a:latin typeface="TUOS Blake" panose="020B0503040000020004" pitchFamily="34" charset="0"/>
            </a:endParaRPr>
          </a:p>
          <a:p>
            <a:pPr>
              <a:lnSpc>
                <a:spcPct val="120000"/>
              </a:lnSpc>
              <a:spcBef>
                <a:spcPts val="600"/>
              </a:spcBef>
              <a:spcAft>
                <a:spcPts val="600"/>
              </a:spcAft>
            </a:pPr>
            <a:endParaRPr lang="en-GB" dirty="0">
              <a:latin typeface="TUOS Blake" panose="020B0503040000020004" pitchFamily="34" charset="0"/>
            </a:endParaRPr>
          </a:p>
          <a:p>
            <a:pPr>
              <a:lnSpc>
                <a:spcPct val="120000"/>
              </a:lnSpc>
              <a:spcBef>
                <a:spcPts val="600"/>
              </a:spcBef>
              <a:spcAft>
                <a:spcPts val="600"/>
              </a:spcAft>
            </a:pPr>
            <a:endParaRPr lang="en-GB" dirty="0">
              <a:latin typeface="TUOS Blake" panose="020B0503040000020004" pitchFamily="34" charset="0"/>
            </a:endParaRPr>
          </a:p>
          <a:p>
            <a:endParaRPr lang="en-GB" dirty="0"/>
          </a:p>
        </p:txBody>
      </p:sp>
      <p:sp>
        <p:nvSpPr>
          <p:cNvPr id="4" name="Date Placeholder 3"/>
          <p:cNvSpPr>
            <a:spLocks noGrp="1"/>
          </p:cNvSpPr>
          <p:nvPr>
            <p:ph type="dt" sz="half" idx="10"/>
          </p:nvPr>
        </p:nvSpPr>
        <p:spPr/>
        <p:txBody>
          <a:bodyPr/>
          <a:lstStyle/>
          <a:p>
            <a:pPr>
              <a:defRPr/>
            </a:pPr>
            <a:fld id="{D2E28BBE-4E92-4B2E-9C6F-C30F1CA4714D}" type="datetime1">
              <a:rPr lang="en-GB" altLang="en-US" smtClean="0"/>
              <a:pPr>
                <a:defRPr/>
              </a:pPr>
              <a:t>24/10/2018</a:t>
            </a:fld>
            <a:endParaRPr lang="en-GB" altLang="en-US">
              <a:solidFill>
                <a:srgbClr val="FFFFFF"/>
              </a:solidFill>
            </a:endParaRPr>
          </a:p>
        </p:txBody>
      </p:sp>
      <p:sp>
        <p:nvSpPr>
          <p:cNvPr id="5" name="Footer Placeholder 4"/>
          <p:cNvSpPr>
            <a:spLocks noGrp="1"/>
          </p:cNvSpPr>
          <p:nvPr>
            <p:ph type="ftr" sz="quarter" idx="11"/>
          </p:nvPr>
        </p:nvSpPr>
        <p:spPr/>
        <p:txBody>
          <a:bodyPr/>
          <a:lstStyle/>
          <a:p>
            <a:pPr>
              <a:defRPr/>
            </a:pPr>
            <a:r>
              <a:rPr lang="en-GB" altLang="en-US" smtClean="0"/>
              <a:t>© The University of Sheffield</a:t>
            </a:r>
            <a:endParaRPr lang="en-GB" altLang="en-US">
              <a:solidFill>
                <a:srgbClr val="FFFFFF"/>
              </a:solidFill>
            </a:endParaRPr>
          </a:p>
        </p:txBody>
      </p:sp>
      <p:sp>
        <p:nvSpPr>
          <p:cNvPr id="6" name="Slide Number Placeholder 5"/>
          <p:cNvSpPr>
            <a:spLocks noGrp="1"/>
          </p:cNvSpPr>
          <p:nvPr>
            <p:ph type="sldNum" sz="quarter" idx="12"/>
          </p:nvPr>
        </p:nvSpPr>
        <p:spPr/>
        <p:txBody>
          <a:bodyPr/>
          <a:lstStyle/>
          <a:p>
            <a:fld id="{22230EF6-6C13-413D-A541-8FA2732E8850}" type="slidenum">
              <a:rPr lang="en-GB" altLang="en-US" smtClean="0"/>
              <a:pPr/>
              <a:t>9</a:t>
            </a:fld>
            <a:endParaRPr lang="en-GB" altLang="en-US"/>
          </a:p>
        </p:txBody>
      </p:sp>
    </p:spTree>
    <p:extLst>
      <p:ext uri="{BB962C8B-B14F-4D97-AF65-F5344CB8AC3E}">
        <p14:creationId xmlns:p14="http://schemas.microsoft.com/office/powerpoint/2010/main" val="2284914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_tuos_ppt_template_white_World_100">
  <a:themeElements>
    <a:clrScheme name="">
      <a:dk1>
        <a:srgbClr val="00FFFF"/>
      </a:dk1>
      <a:lt1>
        <a:srgbClr val="FFFFFF"/>
      </a:lt1>
      <a:dk2>
        <a:srgbClr val="FFFF33"/>
      </a:dk2>
      <a:lt2>
        <a:srgbClr val="FCFBE3"/>
      </a:lt2>
      <a:accent1>
        <a:srgbClr val="FFFF00"/>
      </a:accent1>
      <a:accent2>
        <a:srgbClr val="B5B5B5"/>
      </a:accent2>
      <a:accent3>
        <a:srgbClr val="FFFFFF"/>
      </a:accent3>
      <a:accent4>
        <a:srgbClr val="00DADA"/>
      </a:accent4>
      <a:accent5>
        <a:srgbClr val="FFFFAA"/>
      </a:accent5>
      <a:accent6>
        <a:srgbClr val="A4A4A4"/>
      </a:accent6>
      <a:hlink>
        <a:srgbClr val="00B4F0"/>
      </a:hlink>
      <a:folHlink>
        <a:srgbClr val="FF00AE"/>
      </a:folHlink>
    </a:clrScheme>
    <a:fontScheme name="Default Design">
      <a:majorFont>
        <a:latin typeface="TUOS Stephenson"/>
        <a:ea typeface=""/>
        <a:cs typeface=""/>
      </a:majorFont>
      <a:minorFont>
        <a:latin typeface="TUOS Blak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UOS Stephenson" pitchFamily="-128" charset="0"/>
          </a:defRPr>
        </a:defPPr>
      </a:lstStyle>
    </a:lnDef>
  </a:objectDefaults>
  <a:extraClrSchemeLst>
    <a:extraClrScheme>
      <a:clrScheme name="Default Design 1">
        <a:dk1>
          <a:srgbClr val="2A196F"/>
        </a:dk1>
        <a:lt1>
          <a:srgbClr val="F9FFA2"/>
        </a:lt1>
        <a:dk2>
          <a:srgbClr val="00B3EF"/>
        </a:dk2>
        <a:lt2>
          <a:srgbClr val="FCFBE3"/>
        </a:lt2>
        <a:accent1>
          <a:srgbClr val="FFFF00"/>
        </a:accent1>
        <a:accent2>
          <a:srgbClr val="B5B5B5"/>
        </a:accent2>
        <a:accent3>
          <a:srgbClr val="FBFFCE"/>
        </a:accent3>
        <a:accent4>
          <a:srgbClr val="22145E"/>
        </a:accent4>
        <a:accent5>
          <a:srgbClr val="FFFFAA"/>
        </a:accent5>
        <a:accent6>
          <a:srgbClr val="A4A4A4"/>
        </a:accent6>
        <a:hlink>
          <a:srgbClr val="00B4F0"/>
        </a:hlink>
        <a:folHlink>
          <a:srgbClr val="FF00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CFBE3"/>
    </a:dk1>
    <a:lt1>
      <a:srgbClr val="FFFFFF"/>
    </a:lt1>
    <a:dk2>
      <a:srgbClr val="336699"/>
    </a:dk2>
    <a:lt2>
      <a:srgbClr val="FFFF33"/>
    </a:lt2>
    <a:accent1>
      <a:srgbClr val="FFFF00"/>
    </a:accent1>
    <a:accent2>
      <a:srgbClr val="B5B5B5"/>
    </a:accent2>
    <a:accent3>
      <a:srgbClr val="ADB8CA"/>
    </a:accent3>
    <a:accent4>
      <a:srgbClr val="DADADA"/>
    </a:accent4>
    <a:accent5>
      <a:srgbClr val="FFFFAA"/>
    </a:accent5>
    <a:accent6>
      <a:srgbClr val="A4A4A4"/>
    </a:accent6>
    <a:hlink>
      <a:srgbClr val="00B4F0"/>
    </a:hlink>
    <a:folHlink>
      <a:srgbClr val="FF00AE"/>
    </a:folHlink>
  </a:clrScheme>
</a:themeOverride>
</file>

<file path=docProps/app.xml><?xml version="1.0" encoding="utf-8"?>
<Properties xmlns="http://schemas.openxmlformats.org/officeDocument/2006/extended-properties" xmlns:vt="http://schemas.openxmlformats.org/officeDocument/2006/docPropsVTypes">
  <Template>THE_tuos_ppt_template_white_World_100</Template>
  <TotalTime>3713</TotalTime>
  <Words>1784</Words>
  <Application>Microsoft Office PowerPoint</Application>
  <PresentationFormat>On-screen Show (4:3)</PresentationFormat>
  <Paragraphs>144</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THE_tuos_ppt_template_white_World_100</vt:lpstr>
      <vt:lpstr>Reimagining ‘becomings’: Disrupting notions of ‘ought’ selves among doctoral and early career researchers who teach</vt:lpstr>
      <vt:lpstr>PowerPoint Presentation</vt:lpstr>
      <vt:lpstr>Position of doctoral and early career researchers in HE</vt:lpstr>
      <vt:lpstr>Identity construction</vt:lpstr>
      <vt:lpstr>“Becoming” (Todd, 2001)</vt:lpstr>
      <vt:lpstr>PowerPoint Presentation</vt:lpstr>
      <vt:lpstr>Reimagining “becomings”</vt:lpstr>
      <vt:lpstr>Disrupting “ought” narratives: a work in progress</vt:lpstr>
      <vt:lpstr>Disrupting “ought” narratives: a work in progress</vt:lpstr>
      <vt:lpstr>What does this mean for       researcher professional development?</vt:lpstr>
      <vt:lpstr>References</vt:lpstr>
      <vt:lpstr>References</vt:lpstr>
    </vt:vector>
  </TitlesOfParts>
  <Manager>Design team</Manager>
  <Company>University of Sheffield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Storying as disruption of the ‘ought’ narratives of new teachers in Higher Education</dc:title>
  <dc:subject>PowerPoint template</dc:subject>
  <dc:creator>admin</dc:creator>
  <cp:keywords>tuos, sheffield, university, powerpoint, ppt, template, i-d, 2005, white, dmc</cp:keywords>
  <dc:description>Please use this template for all your screen presentation requirements - adapting as necessary to the audience and facility in which it might be seen._x000d_
_x000d_
© 2005  The Univeristy of Sheffield</dc:description>
  <cp:lastModifiedBy>admin</cp:lastModifiedBy>
  <cp:revision>72</cp:revision>
  <cp:lastPrinted>2018-05-06T13:12:37Z</cp:lastPrinted>
  <dcterms:created xsi:type="dcterms:W3CDTF">2017-11-13T10:26:00Z</dcterms:created>
  <dcterms:modified xsi:type="dcterms:W3CDTF">2018-10-25T11:03:26Z</dcterms:modified>
  <cp:category>Templates, identity</cp:category>
</cp:coreProperties>
</file>