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0" r:id="rId5"/>
    <p:sldId id="261" r:id="rId6"/>
    <p:sldId id="262" r:id="rId7"/>
    <p:sldId id="266" r:id="rId8"/>
    <p:sldId id="265" r:id="rId9"/>
    <p:sldId id="267" r:id="rId10"/>
    <p:sldId id="268" r:id="rId11"/>
    <p:sldId id="263" r:id="rId12"/>
    <p:sldId id="264" r:id="rId13"/>
    <p:sldId id="25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2"/>
    <p:restoredTop sz="94722"/>
  </p:normalViewPr>
  <p:slideViewPr>
    <p:cSldViewPr snapToGrid="0" snapToObjects="1">
      <p:cViewPr varScale="1">
        <p:scale>
          <a:sx n="121" d="100"/>
          <a:sy n="121" d="100"/>
        </p:scale>
        <p:origin x="11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98FB92-072A-F649-8E5B-528F21C13037}" type="datetimeFigureOut">
              <a:rPr lang="en-US" smtClean="0"/>
              <a:t>10/23/18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1157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98FB92-072A-F649-8E5B-528F21C13037}" type="datetimeFigureOut">
              <a:rPr lang="en-US" smtClean="0"/>
              <a:t>10/23/18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797482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98FB92-072A-F649-8E5B-528F21C13037}" type="datetimeFigureOut">
              <a:rPr lang="en-US" smtClean="0"/>
              <a:t>10/23/18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94074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98FB92-072A-F649-8E5B-528F21C13037}" type="datetimeFigureOut">
              <a:rPr lang="en-US" smtClean="0"/>
              <a:t>10/23/18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278836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98FB92-072A-F649-8E5B-528F21C13037}" type="datetimeFigureOut">
              <a:rPr lang="en-US" smtClean="0"/>
              <a:t>10/23/18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3469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98FB92-072A-F649-8E5B-528F21C13037}" type="datetimeFigureOut">
              <a:rPr lang="en-US" smtClean="0"/>
              <a:t>10/23/18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919119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98FB92-072A-F649-8E5B-528F21C13037}" type="datetimeFigureOut">
              <a:rPr lang="en-US" smtClean="0"/>
              <a:t>10/23/18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816851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98FB92-072A-F649-8E5B-528F21C13037}" type="datetimeFigureOut">
              <a:rPr lang="en-US" smtClean="0"/>
              <a:t>10/23/18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68204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98FB92-072A-F649-8E5B-528F21C13037}" type="datetimeFigureOut">
              <a:rPr lang="en-US" smtClean="0"/>
              <a:t>10/23/18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944449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B98FB92-072A-F649-8E5B-528F21C13037}" type="datetimeFigureOut">
              <a:rPr lang="en-US" smtClean="0"/>
              <a:t>10/23/18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178708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B98FB92-072A-F649-8E5B-528F21C13037}" type="datetimeFigureOut">
              <a:rPr lang="en-US" smtClean="0"/>
              <a:t>10/23/18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1967287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98FB92-072A-F649-8E5B-528F21C13037}" type="datetimeFigureOut">
              <a:rPr lang="en-US" smtClean="0"/>
              <a:t>10/23/18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5D110-59C2-8246-8DD2-91CBAAC8E468}" type="slidenum">
              <a:rPr lang="en-US" smtClean="0"/>
              <a:t>‹#›</a:t>
            </a:fld>
            <a:endParaRPr lang="en-US"/>
          </a:p>
        </p:txBody>
      </p:sp>
    </p:spTree>
    <p:extLst>
      <p:ext uri="{BB962C8B-B14F-4D97-AF65-F5344CB8AC3E}">
        <p14:creationId xmlns:p14="http://schemas.microsoft.com/office/powerpoint/2010/main" val="175071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www.vitae.ac.uk/CMS/files/upload/Vitae%E2%80%90Researcher%E2%80%90Development%E2%80%90Framework.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D867823D-3761-4546-B53C-65ED32CB4CC3}"/>
              </a:ext>
            </a:extLst>
          </p:cNvPr>
          <p:cNvSpPr/>
          <p:nvPr/>
        </p:nvSpPr>
        <p:spPr>
          <a:xfrm>
            <a:off x="524107" y="-246993"/>
            <a:ext cx="3869217"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E44A1F6-BF3E-9445-9D69-1ABF382413BE}"/>
              </a:ext>
            </a:extLst>
          </p:cNvPr>
          <p:cNvSpPr/>
          <p:nvPr/>
        </p:nvSpPr>
        <p:spPr>
          <a:xfrm>
            <a:off x="1047391" y="1073352"/>
            <a:ext cx="5904028" cy="1477328"/>
          </a:xfrm>
          <a:prstGeom prst="rect">
            <a:avLst/>
          </a:prstGeom>
          <a:solidFill>
            <a:schemeClr val="accent5">
              <a:lumMod val="75000"/>
            </a:schemeClr>
          </a:solidFill>
        </p:spPr>
        <p:txBody>
          <a:bodyPr wrap="square">
            <a:spAutoFit/>
          </a:bodyPr>
          <a:lstStyle/>
          <a:p>
            <a:r>
              <a:rPr lang="en-GB" sz="3000" b="1" dirty="0">
                <a:solidFill>
                  <a:schemeClr val="bg1"/>
                </a:solidFill>
              </a:rPr>
              <a:t>Networking &amp; career seeking as </a:t>
            </a:r>
          </a:p>
          <a:p>
            <a:r>
              <a:rPr lang="en-GB" sz="3000" b="1" dirty="0">
                <a:solidFill>
                  <a:schemeClr val="bg1"/>
                </a:solidFill>
              </a:rPr>
              <a:t>Planned Behaviour</a:t>
            </a:r>
            <a:endParaRPr lang="en-GB" sz="3000" dirty="0">
              <a:solidFill>
                <a:schemeClr val="bg1"/>
              </a:solidFill>
            </a:endParaRPr>
          </a:p>
        </p:txBody>
      </p:sp>
      <p:sp>
        <p:nvSpPr>
          <p:cNvPr id="7" name="Rectangle 6">
            <a:extLst>
              <a:ext uri="{FF2B5EF4-FFF2-40B4-BE49-F238E27FC236}">
                <a16:creationId xmlns:a16="http://schemas.microsoft.com/office/drawing/2014/main" id="{B9DA3FC8-BEB6-8B4F-88F2-F82F8785C795}"/>
              </a:ext>
            </a:extLst>
          </p:cNvPr>
          <p:cNvSpPr/>
          <p:nvPr/>
        </p:nvSpPr>
        <p:spPr>
          <a:xfrm>
            <a:off x="5191211" y="5164843"/>
            <a:ext cx="3656354" cy="830997"/>
          </a:xfrm>
          <a:prstGeom prst="rect">
            <a:avLst/>
          </a:prstGeom>
          <a:solidFill>
            <a:schemeClr val="accent5">
              <a:lumMod val="75000"/>
            </a:schemeClr>
          </a:solidFill>
        </p:spPr>
        <p:txBody>
          <a:bodyPr wrap="square">
            <a:spAutoFit/>
          </a:bodyPr>
          <a:lstStyle/>
          <a:p>
            <a:pPr algn="r"/>
            <a:r>
              <a:rPr lang="en-GB" sz="1600" dirty="0">
                <a:solidFill>
                  <a:schemeClr val="bg1"/>
                </a:solidFill>
              </a:rPr>
              <a:t>Steph Ward &amp; Kay </a:t>
            </a:r>
            <a:r>
              <a:rPr lang="en-GB" sz="1600" dirty="0" err="1">
                <a:solidFill>
                  <a:schemeClr val="bg1"/>
                </a:solidFill>
              </a:rPr>
              <a:t>Guccione</a:t>
            </a:r>
            <a:r>
              <a:rPr lang="en-GB" sz="1600" dirty="0">
                <a:solidFill>
                  <a:schemeClr val="bg1"/>
                </a:solidFill>
              </a:rPr>
              <a:t> </a:t>
            </a:r>
          </a:p>
          <a:p>
            <a:pPr algn="r"/>
            <a:r>
              <a:rPr lang="en-GB" sz="1600" dirty="0">
                <a:solidFill>
                  <a:schemeClr val="bg1"/>
                </a:solidFill>
              </a:rPr>
              <a:t>University of Sheffield</a:t>
            </a:r>
          </a:p>
          <a:p>
            <a:pPr algn="r"/>
            <a:r>
              <a:rPr lang="en-GB" sz="1600" b="1" dirty="0">
                <a:solidFill>
                  <a:schemeClr val="bg1"/>
                </a:solidFill>
              </a:rPr>
              <a:t>@</a:t>
            </a:r>
            <a:r>
              <a:rPr lang="en-GB" sz="1600" b="1" dirty="0" err="1">
                <a:solidFill>
                  <a:schemeClr val="bg1"/>
                </a:solidFill>
              </a:rPr>
              <a:t>CareerPostPhD</a:t>
            </a:r>
            <a:r>
              <a:rPr lang="en-GB" sz="1600" b="1" dirty="0">
                <a:solidFill>
                  <a:schemeClr val="bg1"/>
                </a:solidFill>
              </a:rPr>
              <a:t> </a:t>
            </a:r>
          </a:p>
        </p:txBody>
      </p:sp>
      <p:sp>
        <p:nvSpPr>
          <p:cNvPr id="9" name="Rectangle 8">
            <a:extLst>
              <a:ext uri="{FF2B5EF4-FFF2-40B4-BE49-F238E27FC236}">
                <a16:creationId xmlns:a16="http://schemas.microsoft.com/office/drawing/2014/main" id="{24DFEFD3-7DAD-F943-B089-CEFD1B418CF1}"/>
              </a:ext>
            </a:extLst>
          </p:cNvPr>
          <p:cNvSpPr/>
          <p:nvPr/>
        </p:nvSpPr>
        <p:spPr>
          <a:xfrm>
            <a:off x="3237186" y="3871025"/>
            <a:ext cx="5630339" cy="1015663"/>
          </a:xfrm>
          <a:prstGeom prst="rect">
            <a:avLst/>
          </a:prstGeom>
          <a:solidFill>
            <a:schemeClr val="accent5">
              <a:lumMod val="75000"/>
            </a:schemeClr>
          </a:solidFill>
        </p:spPr>
        <p:txBody>
          <a:bodyPr wrap="square">
            <a:spAutoFit/>
          </a:bodyPr>
          <a:lstStyle/>
          <a:p>
            <a:pPr algn="r"/>
            <a:r>
              <a:rPr lang="en-GB" sz="2000" b="1" dirty="0">
                <a:solidFill>
                  <a:schemeClr val="bg1"/>
                </a:solidFill>
                <a:latin typeface="Arial" panose="020B0604020202020204" pitchFamily="34" charset="0"/>
                <a:cs typeface="Arial" panose="020B0604020202020204" pitchFamily="34" charset="0"/>
              </a:rPr>
              <a:t>experiences of engaging with an </a:t>
            </a:r>
          </a:p>
          <a:p>
            <a:pPr algn="r"/>
            <a:r>
              <a:rPr lang="en-GB" sz="2000" b="1" dirty="0">
                <a:solidFill>
                  <a:schemeClr val="bg1"/>
                </a:solidFill>
                <a:latin typeface="Arial" panose="020B0604020202020204" pitchFamily="34" charset="0"/>
                <a:cs typeface="Arial" panose="020B0604020202020204" pitchFamily="34" charset="0"/>
              </a:rPr>
              <a:t>online mentoring platform for </a:t>
            </a:r>
          </a:p>
          <a:p>
            <a:pPr algn="r"/>
            <a:r>
              <a:rPr lang="en-GB" sz="2000" b="1" dirty="0">
                <a:solidFill>
                  <a:schemeClr val="bg1"/>
                </a:solidFill>
                <a:latin typeface="Arial" panose="020B0604020202020204" pitchFamily="34" charset="0"/>
                <a:cs typeface="Arial" panose="020B0604020202020204" pitchFamily="34" charset="0"/>
              </a:rPr>
              <a:t>careers beyond academia.</a:t>
            </a:r>
            <a:endParaRPr lang="en-GB" sz="2000" dirty="0">
              <a:solidFill>
                <a:schemeClr val="bg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1975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7092AAE-7571-E04E-97D9-9CB60CC20134}"/>
              </a:ext>
            </a:extLst>
          </p:cNvPr>
          <p:cNvSpPr/>
          <p:nvPr/>
        </p:nvSpPr>
        <p:spPr>
          <a:xfrm>
            <a:off x="4988118" y="333452"/>
            <a:ext cx="2481980" cy="1384995"/>
          </a:xfrm>
          <a:prstGeom prst="rect">
            <a:avLst/>
          </a:prstGeom>
        </p:spPr>
        <p:txBody>
          <a:bodyPr wrap="square">
            <a:spAutoFit/>
          </a:bodyPr>
          <a:lstStyle/>
          <a:p>
            <a:pPr algn="ctr"/>
            <a:r>
              <a:rPr lang="en-GB" sz="2800" b="1" dirty="0">
                <a:solidFill>
                  <a:schemeClr val="accent5">
                    <a:lumMod val="50000"/>
                  </a:schemeClr>
                </a:solidFill>
              </a:rPr>
              <a:t>3 User interviews: themes</a:t>
            </a:r>
          </a:p>
        </p:txBody>
      </p:sp>
      <p:sp>
        <p:nvSpPr>
          <p:cNvPr id="3" name="Rectangle 2">
            <a:extLst>
              <a:ext uri="{FF2B5EF4-FFF2-40B4-BE49-F238E27FC236}">
                <a16:creationId xmlns:a16="http://schemas.microsoft.com/office/drawing/2014/main" id="{EEF5603F-CCCF-DE4D-95A9-D0F33B2AE770}"/>
              </a:ext>
            </a:extLst>
          </p:cNvPr>
          <p:cNvSpPr/>
          <p:nvPr/>
        </p:nvSpPr>
        <p:spPr>
          <a:xfrm>
            <a:off x="216421" y="444703"/>
            <a:ext cx="4572000" cy="369332"/>
          </a:xfrm>
          <a:prstGeom prst="rect">
            <a:avLst/>
          </a:prstGeom>
        </p:spPr>
        <p:txBody>
          <a:bodyPr>
            <a:spAutoFit/>
          </a:bodyPr>
          <a:lstStyle/>
          <a:p>
            <a:r>
              <a:rPr lang="en-GB" b="1" dirty="0">
                <a:solidFill>
                  <a:schemeClr val="bg1"/>
                </a:solidFill>
                <a:latin typeface="Helvetica Neue" panose="02000503000000020004" pitchFamily="2" charset="0"/>
              </a:rPr>
              <a:t>OUTCOMES, researchers gained:</a:t>
            </a:r>
          </a:p>
        </p:txBody>
      </p:sp>
      <p:sp>
        <p:nvSpPr>
          <p:cNvPr id="6" name="Rectangle 5">
            <a:extLst>
              <a:ext uri="{FF2B5EF4-FFF2-40B4-BE49-F238E27FC236}">
                <a16:creationId xmlns:a16="http://schemas.microsoft.com/office/drawing/2014/main" id="{44DD0A1E-BEE2-104A-A846-70EFF73AAC47}"/>
              </a:ext>
            </a:extLst>
          </p:cNvPr>
          <p:cNvSpPr/>
          <p:nvPr/>
        </p:nvSpPr>
        <p:spPr>
          <a:xfrm>
            <a:off x="216421" y="1180950"/>
            <a:ext cx="4757532" cy="369332"/>
          </a:xfrm>
          <a:prstGeom prst="rect">
            <a:avLst/>
          </a:prstGeom>
          <a:solidFill>
            <a:schemeClr val="accent5">
              <a:lumMod val="75000"/>
            </a:schemeClr>
          </a:solidFill>
        </p:spPr>
        <p:txBody>
          <a:bodyPr wrap="square">
            <a:spAutoFit/>
          </a:bodyPr>
          <a:lstStyle/>
          <a:p>
            <a:r>
              <a:rPr lang="en-GB" b="1" dirty="0">
                <a:solidFill>
                  <a:schemeClr val="bg1"/>
                </a:solidFill>
                <a:latin typeface="Arial" panose="020B0604020202020204" pitchFamily="34" charset="0"/>
                <a:cs typeface="Arial" panose="020B0604020202020204" pitchFamily="34" charset="0"/>
              </a:rPr>
              <a:t>New cultural norms and expectations</a:t>
            </a:r>
          </a:p>
        </p:txBody>
      </p:sp>
      <p:sp>
        <p:nvSpPr>
          <p:cNvPr id="7" name="Rectangle 6">
            <a:extLst>
              <a:ext uri="{FF2B5EF4-FFF2-40B4-BE49-F238E27FC236}">
                <a16:creationId xmlns:a16="http://schemas.microsoft.com/office/drawing/2014/main" id="{14A1B84B-0A1F-9445-9600-1AD170436ED4}"/>
              </a:ext>
            </a:extLst>
          </p:cNvPr>
          <p:cNvSpPr/>
          <p:nvPr/>
        </p:nvSpPr>
        <p:spPr>
          <a:xfrm>
            <a:off x="216421" y="3954345"/>
            <a:ext cx="4757532" cy="369332"/>
          </a:xfrm>
          <a:prstGeom prst="rect">
            <a:avLst/>
          </a:prstGeom>
          <a:solidFill>
            <a:schemeClr val="accent5">
              <a:lumMod val="75000"/>
            </a:schemeClr>
          </a:solidFill>
        </p:spPr>
        <p:txBody>
          <a:bodyPr wrap="square">
            <a:spAutoFit/>
          </a:bodyPr>
          <a:lstStyle/>
          <a:p>
            <a:r>
              <a:rPr lang="en-GB" b="1" dirty="0">
                <a:solidFill>
                  <a:schemeClr val="bg1"/>
                </a:solidFill>
                <a:latin typeface="Arial" panose="020B0604020202020204" pitchFamily="34" charset="0"/>
                <a:cs typeface="Arial" panose="020B0604020202020204" pitchFamily="34" charset="0"/>
              </a:rPr>
              <a:t>Better ability &amp; sense of control</a:t>
            </a:r>
          </a:p>
        </p:txBody>
      </p:sp>
      <p:sp>
        <p:nvSpPr>
          <p:cNvPr id="10" name="Rectangle 9">
            <a:extLst>
              <a:ext uri="{FF2B5EF4-FFF2-40B4-BE49-F238E27FC236}">
                <a16:creationId xmlns:a16="http://schemas.microsoft.com/office/drawing/2014/main" id="{D126E968-EF65-294B-A724-DCB3FF34BBF2}"/>
              </a:ext>
            </a:extLst>
          </p:cNvPr>
          <p:cNvSpPr/>
          <p:nvPr/>
        </p:nvSpPr>
        <p:spPr>
          <a:xfrm>
            <a:off x="216421" y="4507223"/>
            <a:ext cx="8454612" cy="523220"/>
          </a:xfrm>
          <a:prstGeom prst="rect">
            <a:avLst/>
          </a:prstGeom>
          <a:solidFill>
            <a:schemeClr val="accent5">
              <a:lumMod val="75000"/>
            </a:schemeClr>
          </a:solidFill>
        </p:spPr>
        <p:txBody>
          <a:bodyPr wrap="square">
            <a:spAutoFit/>
          </a:bodyPr>
          <a:lstStyle/>
          <a:p>
            <a:r>
              <a:rPr lang="en-GB" sz="1400" i="1" dirty="0">
                <a:solidFill>
                  <a:schemeClr val="bg1"/>
                </a:solidFill>
                <a:latin typeface="Arial" panose="020B0604020202020204" pitchFamily="34" charset="0"/>
                <a:cs typeface="Arial" panose="020B0604020202020204" pitchFamily="34" charset="0"/>
              </a:rPr>
              <a:t>It was through chatting to him about it that I got my confidence about it back and realised I could definitely do it.</a:t>
            </a:r>
            <a:endParaRPr lang="en-GB" sz="1400" dirty="0">
              <a:solidFill>
                <a:schemeClr val="bg1"/>
              </a:solidFill>
              <a:effectLst/>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1F722626-142E-9840-9E7C-733FCE8A2860}"/>
              </a:ext>
            </a:extLst>
          </p:cNvPr>
          <p:cNvSpPr/>
          <p:nvPr/>
        </p:nvSpPr>
        <p:spPr>
          <a:xfrm>
            <a:off x="216420" y="1735764"/>
            <a:ext cx="8454613" cy="523220"/>
          </a:xfrm>
          <a:prstGeom prst="rect">
            <a:avLst/>
          </a:prstGeom>
          <a:solidFill>
            <a:schemeClr val="accent5">
              <a:lumMod val="75000"/>
            </a:schemeClr>
          </a:solidFill>
        </p:spPr>
        <p:txBody>
          <a:bodyPr wrap="square">
            <a:spAutoFit/>
          </a:bodyPr>
          <a:lstStyle/>
          <a:p>
            <a:r>
              <a:rPr lang="en-GB" sz="1400" i="1" dirty="0">
                <a:solidFill>
                  <a:schemeClr val="bg1"/>
                </a:solidFill>
                <a:latin typeface="Arial" panose="020B0604020202020204" pitchFamily="34" charset="0"/>
                <a:cs typeface="Arial" panose="020B0604020202020204" pitchFamily="34" charset="0"/>
              </a:rPr>
              <a:t>He gave me the perspective of what he’d look for.  It's nice to get that inside perspective of the job…they’re people that have got a PhD at Sheffield so you can kind of familiarise yourself </a:t>
            </a:r>
          </a:p>
        </p:txBody>
      </p:sp>
      <p:sp>
        <p:nvSpPr>
          <p:cNvPr id="12" name="Rectangle 11">
            <a:extLst>
              <a:ext uri="{FF2B5EF4-FFF2-40B4-BE49-F238E27FC236}">
                <a16:creationId xmlns:a16="http://schemas.microsoft.com/office/drawing/2014/main" id="{671252AC-08D7-D048-BC85-4DDB5867D87B}"/>
              </a:ext>
            </a:extLst>
          </p:cNvPr>
          <p:cNvSpPr/>
          <p:nvPr/>
        </p:nvSpPr>
        <p:spPr>
          <a:xfrm>
            <a:off x="216420" y="5150436"/>
            <a:ext cx="8454613" cy="523220"/>
          </a:xfrm>
          <a:prstGeom prst="rect">
            <a:avLst/>
          </a:prstGeom>
          <a:solidFill>
            <a:schemeClr val="accent5">
              <a:lumMod val="75000"/>
            </a:schemeClr>
          </a:solidFill>
        </p:spPr>
        <p:txBody>
          <a:bodyPr wrap="square">
            <a:spAutoFit/>
          </a:bodyPr>
          <a:lstStyle/>
          <a:p>
            <a:r>
              <a:rPr lang="en-GB" sz="1400" i="1" dirty="0">
                <a:solidFill>
                  <a:schemeClr val="bg1"/>
                </a:solidFill>
                <a:latin typeface="Arial" panose="020B0604020202020204" pitchFamily="34" charset="0"/>
                <a:cs typeface="Arial" panose="020B0604020202020204" pitchFamily="34" charset="0"/>
              </a:rPr>
              <a:t>how many different things they’ve go onto to do so a real insight into how diverse successful PhD careers can be was something I gained from it. </a:t>
            </a:r>
            <a:endParaRPr lang="en-GB" sz="1400" dirty="0">
              <a:solidFill>
                <a:schemeClr val="bg1"/>
              </a:solidFill>
              <a:effectLst/>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4B67C03F-0571-8140-B4FE-01A2474C6424}"/>
              </a:ext>
            </a:extLst>
          </p:cNvPr>
          <p:cNvSpPr/>
          <p:nvPr/>
        </p:nvSpPr>
        <p:spPr>
          <a:xfrm>
            <a:off x="216420" y="2984456"/>
            <a:ext cx="8454612" cy="523220"/>
          </a:xfrm>
          <a:prstGeom prst="rect">
            <a:avLst/>
          </a:prstGeom>
          <a:solidFill>
            <a:schemeClr val="accent5">
              <a:lumMod val="75000"/>
            </a:schemeClr>
          </a:solidFill>
        </p:spPr>
        <p:txBody>
          <a:bodyPr wrap="square">
            <a:spAutoFit/>
          </a:bodyPr>
          <a:lstStyle/>
          <a:p>
            <a:r>
              <a:rPr lang="en-GB" sz="1400" i="1" dirty="0">
                <a:solidFill>
                  <a:schemeClr val="bg1"/>
                </a:solidFill>
                <a:latin typeface="Arial" panose="020B0604020202020204" pitchFamily="34" charset="0"/>
                <a:cs typeface="Arial" panose="020B0604020202020204" pitchFamily="34" charset="0"/>
              </a:rPr>
              <a:t> it seemed like a ‘proper job’ where as academia isn’t in a way and is quite different.  So to actually speak to someone who does that job helped me realise that they're just a normal person that was really helpful. </a:t>
            </a:r>
            <a:endParaRPr lang="en-GB" sz="1400" dirty="0">
              <a:solidFill>
                <a:schemeClr val="bg1"/>
              </a:solidFill>
              <a:effectLst/>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8CC03A83-EF2F-4741-BD5B-9A8D673E920D}"/>
              </a:ext>
            </a:extLst>
          </p:cNvPr>
          <p:cNvSpPr/>
          <p:nvPr/>
        </p:nvSpPr>
        <p:spPr>
          <a:xfrm>
            <a:off x="216420" y="2360110"/>
            <a:ext cx="8454612" cy="523220"/>
          </a:xfrm>
          <a:prstGeom prst="rect">
            <a:avLst/>
          </a:prstGeom>
          <a:solidFill>
            <a:schemeClr val="accent5">
              <a:lumMod val="75000"/>
            </a:schemeClr>
          </a:solidFill>
        </p:spPr>
        <p:txBody>
          <a:bodyPr wrap="square">
            <a:spAutoFit/>
          </a:bodyPr>
          <a:lstStyle/>
          <a:p>
            <a:r>
              <a:rPr lang="en-GB" sz="1400" i="1" dirty="0">
                <a:solidFill>
                  <a:schemeClr val="bg1"/>
                </a:solidFill>
                <a:latin typeface="Arial" panose="020B0604020202020204" pitchFamily="34" charset="0"/>
                <a:cs typeface="Arial" panose="020B0604020202020204" pitchFamily="34" charset="0"/>
              </a:rPr>
              <a:t>they gave me a fair judgment of what leaving it might be like to leave and it was certainly a big influence in making that decision because you don’t really get much chance to speak to people like that.</a:t>
            </a:r>
            <a:endParaRPr lang="en-GB" sz="1400" i="1" dirty="0">
              <a:solidFill>
                <a:schemeClr val="bg1"/>
              </a:solidFill>
              <a:effectLst/>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494C8E85-EB8C-7E4C-8239-9424203C0BF6}"/>
              </a:ext>
            </a:extLst>
          </p:cNvPr>
          <p:cNvSpPr/>
          <p:nvPr/>
        </p:nvSpPr>
        <p:spPr>
          <a:xfrm>
            <a:off x="216420" y="5781450"/>
            <a:ext cx="8454612" cy="523220"/>
          </a:xfrm>
          <a:prstGeom prst="rect">
            <a:avLst/>
          </a:prstGeom>
          <a:solidFill>
            <a:schemeClr val="accent5">
              <a:lumMod val="75000"/>
            </a:schemeClr>
          </a:solidFill>
        </p:spPr>
        <p:txBody>
          <a:bodyPr wrap="square">
            <a:spAutoFit/>
          </a:bodyPr>
          <a:lstStyle/>
          <a:p>
            <a:r>
              <a:rPr lang="en-GB" sz="1400" i="1" dirty="0">
                <a:solidFill>
                  <a:schemeClr val="bg1"/>
                </a:solidFill>
                <a:latin typeface="Arial" panose="020B0604020202020204" pitchFamily="34" charset="0"/>
                <a:cs typeface="Arial" panose="020B0604020202020204" pitchFamily="34" charset="0"/>
              </a:rPr>
              <a:t>The more I learnt about it the more I thought ‘yeah I could definitely do something like this and it ticks all the boxes’. </a:t>
            </a:r>
            <a:endParaRPr lang="en-GB" sz="1400" i="1" dirty="0">
              <a:solidFill>
                <a:schemeClr val="bg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1019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E44A1F6-BF3E-9445-9D69-1ABF382413BE}"/>
              </a:ext>
            </a:extLst>
          </p:cNvPr>
          <p:cNvSpPr/>
          <p:nvPr/>
        </p:nvSpPr>
        <p:spPr>
          <a:xfrm>
            <a:off x="75365" y="106315"/>
            <a:ext cx="4461897" cy="6740307"/>
          </a:xfrm>
          <a:prstGeom prst="rect">
            <a:avLst/>
          </a:prstGeom>
        </p:spPr>
        <p:txBody>
          <a:bodyPr wrap="square">
            <a:spAutoFit/>
          </a:bodyPr>
          <a:lstStyle/>
          <a:p>
            <a:pPr algn="ctr"/>
            <a:r>
              <a:rPr lang="en-GB" dirty="0">
                <a:solidFill>
                  <a:schemeClr val="bg1"/>
                </a:solidFill>
              </a:rPr>
              <a:t>…involves a propensity to return to the ‘scene of fantasy’ as a result of the ‘emotional habitus’ that has been built up around the object of desire. In this case then, cruel optimism ‘is not just a psychological state’, Indeed, it may not even ‘feel optimistic’ as it can ‘manifest as a range of emotions. One might be flooded and feel numb, overwhelmed, teary, angry, detached, capacious, sleepy, or </a:t>
            </a:r>
            <a:r>
              <a:rPr lang="en-GB" i="1" dirty="0">
                <a:solidFill>
                  <a:schemeClr val="bg1"/>
                </a:solidFill>
              </a:rPr>
              <a:t>whatever</a:t>
            </a:r>
            <a:r>
              <a:rPr lang="en-GB" dirty="0">
                <a:solidFill>
                  <a:schemeClr val="bg1"/>
                </a:solidFill>
              </a:rPr>
              <a:t>’. What makes this affective structure cruel is that the thing one desires and develops attachments to (such as the idea of a ‘secure’ job in the academy, or the university as a ‘retreat’ from stress) may in </a:t>
            </a:r>
            <a:r>
              <a:rPr lang="en-GB" b="1" dirty="0">
                <a:solidFill>
                  <a:schemeClr val="bg1"/>
                </a:solidFill>
              </a:rPr>
              <a:t>fact be ‘an obstacle to your flourishing’</a:t>
            </a:r>
            <a:r>
              <a:rPr lang="en-GB" dirty="0">
                <a:solidFill>
                  <a:schemeClr val="bg1"/>
                </a:solidFill>
              </a:rPr>
              <a:t>. This ‘double-bind’ means that ‘massive loss is inevitable if you stay or if you go’. </a:t>
            </a:r>
            <a:r>
              <a:rPr lang="en-GB" b="1" dirty="0">
                <a:solidFill>
                  <a:schemeClr val="bg1"/>
                </a:solidFill>
              </a:rPr>
              <a:t>Understanding the double-bind of loss may get us closer to why it can be so difficult for students to re-mould existing forms of attachment to the PhD. </a:t>
            </a:r>
          </a:p>
          <a:p>
            <a:pPr algn="ctr"/>
            <a:r>
              <a:rPr lang="en-GB" dirty="0">
                <a:solidFill>
                  <a:schemeClr val="bg1"/>
                </a:solidFill>
              </a:rPr>
              <a:t>(Burford, 2018)</a:t>
            </a:r>
          </a:p>
        </p:txBody>
      </p:sp>
      <p:sp>
        <p:nvSpPr>
          <p:cNvPr id="9" name="Rectangle 8">
            <a:extLst>
              <a:ext uri="{FF2B5EF4-FFF2-40B4-BE49-F238E27FC236}">
                <a16:creationId xmlns:a16="http://schemas.microsoft.com/office/drawing/2014/main" id="{C7092AAE-7571-E04E-97D9-9CB60CC20134}"/>
              </a:ext>
            </a:extLst>
          </p:cNvPr>
          <p:cNvSpPr/>
          <p:nvPr/>
        </p:nvSpPr>
        <p:spPr>
          <a:xfrm>
            <a:off x="4988118" y="91721"/>
            <a:ext cx="2481980" cy="4401205"/>
          </a:xfrm>
          <a:prstGeom prst="rect">
            <a:avLst/>
          </a:prstGeom>
        </p:spPr>
        <p:txBody>
          <a:bodyPr wrap="square">
            <a:spAutoFit/>
          </a:bodyPr>
          <a:lstStyle/>
          <a:p>
            <a:pPr algn="ctr"/>
            <a:r>
              <a:rPr lang="en-GB" sz="2800" b="1" dirty="0">
                <a:solidFill>
                  <a:schemeClr val="accent5">
                    <a:lumMod val="50000"/>
                  </a:schemeClr>
                </a:solidFill>
              </a:rPr>
              <a:t>It’s not just about ‘supervisor permission’ it’s very hard to let go</a:t>
            </a:r>
          </a:p>
          <a:p>
            <a:pPr algn="ctr"/>
            <a:r>
              <a:rPr lang="en-GB" sz="2800" b="1" dirty="0">
                <a:solidFill>
                  <a:schemeClr val="accent5">
                    <a:lumMod val="50000"/>
                  </a:schemeClr>
                </a:solidFill>
              </a:rPr>
              <a:t>of a dream </a:t>
            </a:r>
          </a:p>
          <a:p>
            <a:pPr algn="ctr"/>
            <a:r>
              <a:rPr lang="en-GB" sz="2800" b="1" dirty="0">
                <a:solidFill>
                  <a:schemeClr val="accent5">
                    <a:lumMod val="50000"/>
                  </a:schemeClr>
                </a:solidFill>
              </a:rPr>
              <a:t>of the </a:t>
            </a:r>
          </a:p>
          <a:p>
            <a:pPr algn="ctr"/>
            <a:r>
              <a:rPr lang="en-GB" sz="2800" b="1" dirty="0">
                <a:solidFill>
                  <a:schemeClr val="accent5">
                    <a:lumMod val="50000"/>
                  </a:schemeClr>
                </a:solidFill>
              </a:rPr>
              <a:t>perfect </a:t>
            </a:r>
          </a:p>
          <a:p>
            <a:pPr algn="ctr"/>
            <a:r>
              <a:rPr lang="en-GB" sz="2800" b="1" dirty="0">
                <a:solidFill>
                  <a:schemeClr val="accent5">
                    <a:lumMod val="50000"/>
                  </a:schemeClr>
                </a:solidFill>
              </a:rPr>
              <a:t>job</a:t>
            </a:r>
          </a:p>
        </p:txBody>
      </p:sp>
      <p:sp>
        <p:nvSpPr>
          <p:cNvPr id="7" name="Rectangle 6">
            <a:extLst>
              <a:ext uri="{FF2B5EF4-FFF2-40B4-BE49-F238E27FC236}">
                <a16:creationId xmlns:a16="http://schemas.microsoft.com/office/drawing/2014/main" id="{E5D75948-41A1-B443-BA35-96D9B553B29C}"/>
              </a:ext>
            </a:extLst>
          </p:cNvPr>
          <p:cNvSpPr/>
          <p:nvPr/>
        </p:nvSpPr>
        <p:spPr>
          <a:xfrm>
            <a:off x="5444358" y="5441480"/>
            <a:ext cx="3699642" cy="1200329"/>
          </a:xfrm>
          <a:prstGeom prst="rect">
            <a:avLst/>
          </a:prstGeom>
          <a:solidFill>
            <a:schemeClr val="accent5">
              <a:lumMod val="75000"/>
            </a:schemeClr>
          </a:solidFill>
        </p:spPr>
        <p:txBody>
          <a:bodyPr wrap="square">
            <a:spAutoFit/>
          </a:bodyPr>
          <a:lstStyle/>
          <a:p>
            <a:pPr algn="ctr"/>
            <a:r>
              <a:rPr lang="en-GB" dirty="0">
                <a:solidFill>
                  <a:schemeClr val="bg1"/>
                </a:solidFill>
                <a:latin typeface="Arial" panose="020B0604020202020204" pitchFamily="34" charset="0"/>
                <a:cs typeface="Arial" panose="020B0604020202020204" pitchFamily="34" charset="0"/>
              </a:rPr>
              <a:t>1:1 coaching can build self awareness and optimism, hope confidence and positivity </a:t>
            </a:r>
          </a:p>
          <a:p>
            <a:pPr algn="ctr"/>
            <a:r>
              <a:rPr lang="en-GB" dirty="0">
                <a:solidFill>
                  <a:schemeClr val="bg1"/>
                </a:solidFill>
                <a:latin typeface="Arial" panose="020B0604020202020204" pitchFamily="34" charset="0"/>
                <a:cs typeface="Arial" panose="020B0604020202020204" pitchFamily="34" charset="0"/>
              </a:rPr>
              <a:t>(Archer, 2017). </a:t>
            </a:r>
          </a:p>
        </p:txBody>
      </p:sp>
    </p:spTree>
    <p:extLst>
      <p:ext uri="{BB962C8B-B14F-4D97-AF65-F5344CB8AC3E}">
        <p14:creationId xmlns:p14="http://schemas.microsoft.com/office/powerpoint/2010/main" val="3857029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7092AAE-7571-E04E-97D9-9CB60CC20134}"/>
              </a:ext>
            </a:extLst>
          </p:cNvPr>
          <p:cNvSpPr/>
          <p:nvPr/>
        </p:nvSpPr>
        <p:spPr>
          <a:xfrm>
            <a:off x="4988118" y="228433"/>
            <a:ext cx="2481980" cy="523220"/>
          </a:xfrm>
          <a:prstGeom prst="rect">
            <a:avLst/>
          </a:prstGeom>
        </p:spPr>
        <p:txBody>
          <a:bodyPr wrap="square">
            <a:spAutoFit/>
          </a:bodyPr>
          <a:lstStyle/>
          <a:p>
            <a:pPr algn="ctr"/>
            <a:r>
              <a:rPr lang="en-GB" sz="2800" b="1" dirty="0">
                <a:solidFill>
                  <a:schemeClr val="accent5">
                    <a:lumMod val="50000"/>
                  </a:schemeClr>
                </a:solidFill>
              </a:rPr>
              <a:t>messages</a:t>
            </a:r>
          </a:p>
        </p:txBody>
      </p:sp>
      <p:sp>
        <p:nvSpPr>
          <p:cNvPr id="2" name="Rectangle 1">
            <a:extLst>
              <a:ext uri="{FF2B5EF4-FFF2-40B4-BE49-F238E27FC236}">
                <a16:creationId xmlns:a16="http://schemas.microsoft.com/office/drawing/2014/main" id="{06E3C8D0-069D-4841-9F0B-9542ACF60AD6}"/>
              </a:ext>
            </a:extLst>
          </p:cNvPr>
          <p:cNvSpPr/>
          <p:nvPr/>
        </p:nvSpPr>
        <p:spPr>
          <a:xfrm>
            <a:off x="236482" y="1076659"/>
            <a:ext cx="7604235"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Transition in new career paths is enhanced by a professional network.</a:t>
            </a:r>
          </a:p>
        </p:txBody>
      </p:sp>
      <p:sp>
        <p:nvSpPr>
          <p:cNvPr id="3" name="Rectangle 2">
            <a:extLst>
              <a:ext uri="{FF2B5EF4-FFF2-40B4-BE49-F238E27FC236}">
                <a16:creationId xmlns:a16="http://schemas.microsoft.com/office/drawing/2014/main" id="{C58A7110-D207-FF44-A701-7E31428DCE57}"/>
              </a:ext>
            </a:extLst>
          </p:cNvPr>
          <p:cNvSpPr/>
          <p:nvPr/>
        </p:nvSpPr>
        <p:spPr>
          <a:xfrm>
            <a:off x="214882" y="1554842"/>
            <a:ext cx="8161285"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We can build initiatives that support network building in a palatable way.</a:t>
            </a:r>
          </a:p>
        </p:txBody>
      </p:sp>
      <p:sp>
        <p:nvSpPr>
          <p:cNvPr id="8" name="Rectangle 7">
            <a:extLst>
              <a:ext uri="{FF2B5EF4-FFF2-40B4-BE49-F238E27FC236}">
                <a16:creationId xmlns:a16="http://schemas.microsoft.com/office/drawing/2014/main" id="{BDD98550-5108-AE4B-AF04-B191DB68441A}"/>
              </a:ext>
            </a:extLst>
          </p:cNvPr>
          <p:cNvSpPr/>
          <p:nvPr/>
        </p:nvSpPr>
        <p:spPr>
          <a:xfrm>
            <a:off x="236481" y="4005161"/>
            <a:ext cx="5659822"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Change happens over time, with sustained contact</a:t>
            </a:r>
          </a:p>
        </p:txBody>
      </p:sp>
      <p:sp>
        <p:nvSpPr>
          <p:cNvPr id="10" name="Rectangle 9">
            <a:extLst>
              <a:ext uri="{FF2B5EF4-FFF2-40B4-BE49-F238E27FC236}">
                <a16:creationId xmlns:a16="http://schemas.microsoft.com/office/drawing/2014/main" id="{FD8D73F3-D077-2347-BE25-6080FA04C5D2}"/>
              </a:ext>
            </a:extLst>
          </p:cNvPr>
          <p:cNvSpPr/>
          <p:nvPr/>
        </p:nvSpPr>
        <p:spPr>
          <a:xfrm>
            <a:off x="236479" y="3534766"/>
            <a:ext cx="8508128"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Peer relatability has impact in ‘re-norming’ what happens at the end of the PhD</a:t>
            </a:r>
          </a:p>
        </p:txBody>
      </p:sp>
      <p:sp>
        <p:nvSpPr>
          <p:cNvPr id="11" name="Rectangle 10">
            <a:extLst>
              <a:ext uri="{FF2B5EF4-FFF2-40B4-BE49-F238E27FC236}">
                <a16:creationId xmlns:a16="http://schemas.microsoft.com/office/drawing/2014/main" id="{6668A1D9-24E9-5243-A718-23AF34F7F468}"/>
              </a:ext>
            </a:extLst>
          </p:cNvPr>
          <p:cNvSpPr/>
          <p:nvPr/>
        </p:nvSpPr>
        <p:spPr>
          <a:xfrm>
            <a:off x="236480" y="3053861"/>
            <a:ext cx="7677810"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1:1 partnerships support sensemaking, not passive receipt of information</a:t>
            </a:r>
          </a:p>
        </p:txBody>
      </p:sp>
      <p:sp>
        <p:nvSpPr>
          <p:cNvPr id="12" name="Rectangle 11">
            <a:extLst>
              <a:ext uri="{FF2B5EF4-FFF2-40B4-BE49-F238E27FC236}">
                <a16:creationId xmlns:a16="http://schemas.microsoft.com/office/drawing/2014/main" id="{5B5E4AA6-544F-EC45-BF95-639485356CDF}"/>
              </a:ext>
            </a:extLst>
          </p:cNvPr>
          <p:cNvSpPr/>
          <p:nvPr/>
        </p:nvSpPr>
        <p:spPr>
          <a:xfrm>
            <a:off x="236479" y="5218451"/>
            <a:ext cx="8508128"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It’s not all about supervisor ‘permission’ to engage</a:t>
            </a:r>
          </a:p>
        </p:txBody>
      </p:sp>
      <p:sp>
        <p:nvSpPr>
          <p:cNvPr id="13" name="Rectangle 12">
            <a:extLst>
              <a:ext uri="{FF2B5EF4-FFF2-40B4-BE49-F238E27FC236}">
                <a16:creationId xmlns:a16="http://schemas.microsoft.com/office/drawing/2014/main" id="{AB1F90D9-CACA-3041-BA92-A5371FC3A93E}"/>
              </a:ext>
            </a:extLst>
          </p:cNvPr>
          <p:cNvSpPr/>
          <p:nvPr/>
        </p:nvSpPr>
        <p:spPr>
          <a:xfrm>
            <a:off x="236479" y="5709866"/>
            <a:ext cx="8508128"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Also about finding </a:t>
            </a:r>
            <a:r>
              <a:rPr lang="en-GB" b="1" dirty="0">
                <a:solidFill>
                  <a:schemeClr val="bg1"/>
                </a:solidFill>
                <a:latin typeface="Helvetica Neue" panose="02000503000000020004" pitchFamily="2" charset="0"/>
              </a:rPr>
              <a:t>positive</a:t>
            </a:r>
            <a:r>
              <a:rPr lang="en-GB" dirty="0">
                <a:solidFill>
                  <a:schemeClr val="bg1"/>
                </a:solidFill>
                <a:latin typeface="Helvetica Neue" panose="02000503000000020004" pitchFamily="2" charset="0"/>
              </a:rPr>
              <a:t> role models, who support </a:t>
            </a:r>
            <a:r>
              <a:rPr lang="en-GB" b="1" dirty="0">
                <a:solidFill>
                  <a:schemeClr val="bg1"/>
                </a:solidFill>
                <a:latin typeface="Helvetica Neue" panose="02000503000000020004" pitchFamily="2" charset="0"/>
              </a:rPr>
              <a:t>emotional development </a:t>
            </a:r>
          </a:p>
        </p:txBody>
      </p:sp>
      <p:sp>
        <p:nvSpPr>
          <p:cNvPr id="14" name="Rectangle 13">
            <a:extLst>
              <a:ext uri="{FF2B5EF4-FFF2-40B4-BE49-F238E27FC236}">
                <a16:creationId xmlns:a16="http://schemas.microsoft.com/office/drawing/2014/main" id="{E9CAF7EB-8531-1749-A357-3036A6FC28D6}"/>
              </a:ext>
            </a:extLst>
          </p:cNvPr>
          <p:cNvSpPr/>
          <p:nvPr/>
        </p:nvSpPr>
        <p:spPr>
          <a:xfrm>
            <a:off x="236479" y="6175468"/>
            <a:ext cx="8508128"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The (voluntary, </a:t>
            </a:r>
            <a:r>
              <a:rPr lang="en-GB" dirty="0" err="1">
                <a:solidFill>
                  <a:schemeClr val="bg1"/>
                </a:solidFill>
                <a:latin typeface="Helvetica Neue" panose="02000503000000020004" pitchFamily="2" charset="0"/>
              </a:rPr>
              <a:t>boundaried</a:t>
            </a:r>
            <a:r>
              <a:rPr lang="en-GB" dirty="0">
                <a:solidFill>
                  <a:schemeClr val="bg1"/>
                </a:solidFill>
                <a:latin typeface="Helvetica Neue" panose="02000503000000020004" pitchFamily="2" charset="0"/>
              </a:rPr>
              <a:t>, defined) </a:t>
            </a:r>
            <a:r>
              <a:rPr lang="en-GB" b="1" dirty="0">
                <a:solidFill>
                  <a:schemeClr val="bg1"/>
                </a:solidFill>
                <a:latin typeface="Helvetica Neue" panose="02000503000000020004" pitchFamily="2" charset="0"/>
              </a:rPr>
              <a:t>process</a:t>
            </a:r>
            <a:r>
              <a:rPr lang="en-GB" dirty="0">
                <a:solidFill>
                  <a:schemeClr val="bg1"/>
                </a:solidFill>
                <a:latin typeface="Helvetica Neue" panose="02000503000000020004" pitchFamily="2" charset="0"/>
              </a:rPr>
              <a:t> of engagement is important</a:t>
            </a:r>
          </a:p>
        </p:txBody>
      </p:sp>
      <p:sp>
        <p:nvSpPr>
          <p:cNvPr id="15" name="Rectangle 14">
            <a:extLst>
              <a:ext uri="{FF2B5EF4-FFF2-40B4-BE49-F238E27FC236}">
                <a16:creationId xmlns:a16="http://schemas.microsoft.com/office/drawing/2014/main" id="{BEFA81BD-DC8E-1C4F-9223-823D8B419C35}"/>
              </a:ext>
            </a:extLst>
          </p:cNvPr>
          <p:cNvSpPr/>
          <p:nvPr/>
        </p:nvSpPr>
        <p:spPr>
          <a:xfrm>
            <a:off x="214882" y="2035747"/>
            <a:ext cx="8161285" cy="369332"/>
          </a:xfrm>
          <a:prstGeom prst="rect">
            <a:avLst/>
          </a:prstGeom>
          <a:solidFill>
            <a:schemeClr val="accent5">
              <a:lumMod val="75000"/>
            </a:schemeClr>
          </a:solidFill>
        </p:spPr>
        <p:txBody>
          <a:bodyPr wrap="square">
            <a:spAutoFit/>
          </a:bodyPr>
          <a:lstStyle/>
          <a:p>
            <a:r>
              <a:rPr lang="en-GB" dirty="0">
                <a:solidFill>
                  <a:schemeClr val="bg1"/>
                </a:solidFill>
                <a:latin typeface="Helvetica Neue" panose="02000503000000020004" pitchFamily="2" charset="0"/>
              </a:rPr>
              <a:t>Being ‘ready to leave’ involves some letting go/grieving, as well as new info </a:t>
            </a:r>
          </a:p>
        </p:txBody>
      </p:sp>
    </p:spTree>
    <p:extLst>
      <p:ext uri="{BB962C8B-B14F-4D97-AF65-F5344CB8AC3E}">
        <p14:creationId xmlns:p14="http://schemas.microsoft.com/office/powerpoint/2010/main" val="1008895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E44A1F6-BF3E-9445-9D69-1ABF382413BE}"/>
              </a:ext>
            </a:extLst>
          </p:cNvPr>
          <p:cNvSpPr/>
          <p:nvPr/>
        </p:nvSpPr>
        <p:spPr>
          <a:xfrm>
            <a:off x="273269" y="320841"/>
            <a:ext cx="8418786" cy="5355312"/>
          </a:xfrm>
          <a:prstGeom prst="rect">
            <a:avLst/>
          </a:prstGeom>
        </p:spPr>
        <p:txBody>
          <a:bodyPr wrap="square">
            <a:spAutoFit/>
          </a:bodyPr>
          <a:lstStyle/>
          <a:p>
            <a:pPr marL="285750" indent="-285750">
              <a:buFont typeface="Arial" panose="020B0604020202020204" pitchFamily="34" charset="0"/>
              <a:buChar char="•"/>
            </a:pPr>
            <a:r>
              <a:rPr lang="en-GB" dirty="0" err="1">
                <a:solidFill>
                  <a:schemeClr val="bg1"/>
                </a:solidFill>
              </a:rPr>
              <a:t>Ajzen</a:t>
            </a:r>
            <a:r>
              <a:rPr lang="en-GB" dirty="0">
                <a:solidFill>
                  <a:schemeClr val="bg1"/>
                </a:solidFill>
              </a:rPr>
              <a:t>, </a:t>
            </a:r>
            <a:r>
              <a:rPr lang="en-GB" dirty="0" err="1">
                <a:solidFill>
                  <a:schemeClr val="bg1"/>
                </a:solidFill>
              </a:rPr>
              <a:t>Icek</a:t>
            </a:r>
            <a:r>
              <a:rPr lang="en-GB" dirty="0">
                <a:solidFill>
                  <a:schemeClr val="bg1"/>
                </a:solidFill>
              </a:rPr>
              <a:t> (1991). "The theory of planned </a:t>
            </a:r>
            <a:r>
              <a:rPr lang="en-GB" dirty="0" err="1">
                <a:solidFill>
                  <a:schemeClr val="bg1"/>
                </a:solidFill>
              </a:rPr>
              <a:t>behavior</a:t>
            </a:r>
            <a:r>
              <a:rPr lang="en-GB" dirty="0">
                <a:solidFill>
                  <a:schemeClr val="bg1"/>
                </a:solidFill>
              </a:rPr>
              <a:t>". Organizational </a:t>
            </a:r>
            <a:r>
              <a:rPr lang="en-GB" dirty="0" err="1">
                <a:solidFill>
                  <a:schemeClr val="bg1"/>
                </a:solidFill>
              </a:rPr>
              <a:t>Behavior</a:t>
            </a:r>
            <a:r>
              <a:rPr lang="en-GB" dirty="0">
                <a:solidFill>
                  <a:schemeClr val="bg1"/>
                </a:solidFill>
              </a:rPr>
              <a:t> and Human Decision Processes. 50(2): 179–211. doi:10.1016/0749-5978(91)90020-T</a:t>
            </a:r>
          </a:p>
          <a:p>
            <a:pPr marL="285750" indent="-285750">
              <a:buFont typeface="Arial" panose="020B0604020202020204" pitchFamily="34" charset="0"/>
              <a:buChar char="•"/>
            </a:pPr>
            <a:r>
              <a:rPr lang="en-GB" dirty="0">
                <a:solidFill>
                  <a:schemeClr val="bg1"/>
                </a:solidFill>
              </a:rPr>
              <a:t>Archer, S., &amp; Yates, J. (2017). Understanding potential career changers’ experience of career confidence following a positive psychology based coaching programme. Coaching: an International Journal of Theory, Research and Practice, 0(0), 1–19. http://doi.org/10.1080/17521882.2017.1292535</a:t>
            </a:r>
          </a:p>
          <a:p>
            <a:pPr marL="285750" indent="-285750">
              <a:buFont typeface="Arial" panose="020B0604020202020204" pitchFamily="34" charset="0"/>
              <a:buChar char="•"/>
            </a:pPr>
            <a:r>
              <a:rPr lang="en-GB" dirty="0">
                <a:solidFill>
                  <a:schemeClr val="bg1"/>
                </a:solidFill>
              </a:rPr>
              <a:t>H G. Wolff, K. Moser. (2009) Effects of networking on career success: A longitudinal study. Journal of Applied Psychology, 94 pp. 196-206, 10.1037/a0013350</a:t>
            </a:r>
          </a:p>
          <a:p>
            <a:pPr marL="285750" indent="-285750">
              <a:buFont typeface="Arial" panose="020B0604020202020204" pitchFamily="34" charset="0"/>
              <a:buChar char="•"/>
            </a:pPr>
            <a:r>
              <a:rPr lang="en-GB" dirty="0" err="1">
                <a:solidFill>
                  <a:schemeClr val="bg1"/>
                </a:solidFill>
              </a:rPr>
              <a:t>Podolny</a:t>
            </a:r>
            <a:r>
              <a:rPr lang="en-GB" dirty="0">
                <a:solidFill>
                  <a:schemeClr val="bg1"/>
                </a:solidFill>
              </a:rPr>
              <a:t>, J. M. and Baron, J. N. (1997). Resources and relationships: Social networks and mobility in the workplace. American Sociological Review. 62(5) 673-693 </a:t>
            </a:r>
          </a:p>
          <a:p>
            <a:pPr marL="285750" indent="-285750">
              <a:buFont typeface="Arial" panose="020B0604020202020204" pitchFamily="34" charset="0"/>
              <a:buChar char="•"/>
            </a:pPr>
            <a:r>
              <a:rPr lang="en-GB" dirty="0">
                <a:solidFill>
                  <a:schemeClr val="bg1"/>
                </a:solidFill>
              </a:rPr>
              <a:t>McDonald, S. (2011). What you know or who you know? Occupation-specific work experience and job matching through social networks. Social Science Research. 40(6): 1664—1675. </a:t>
            </a:r>
          </a:p>
          <a:p>
            <a:pPr marL="285750" indent="-285750">
              <a:buFont typeface="Arial" panose="020B0604020202020204" pitchFamily="34" charset="0"/>
              <a:buChar char="•"/>
            </a:pPr>
            <a:r>
              <a:rPr lang="en-GB" dirty="0">
                <a:solidFill>
                  <a:schemeClr val="bg1"/>
                </a:solidFill>
              </a:rPr>
              <a:t>Vitae (2010), Researcher Development Framework, available at: </a:t>
            </a:r>
            <a:r>
              <a:rPr lang="en-GB" u="sng" dirty="0">
                <a:solidFill>
                  <a:schemeClr val="bg1"/>
                </a:solidFill>
                <a:hlinkClick r:id="rId2">
                  <a:extLst>
                    <a:ext uri="{A12FA001-AC4F-418D-AE19-62706E023703}">
                      <ahyp:hlinkClr xmlns:ahyp="http://schemas.microsoft.com/office/drawing/2018/hyperlinkcolor" val="tx"/>
                    </a:ext>
                  </a:extLst>
                </a:hlinkClick>
              </a:rPr>
              <a:t>www.vitae.ac.uk/CMS/files/upload/Vitae‐Researcher‐Development‐Framework.pdf</a:t>
            </a:r>
            <a:r>
              <a:rPr lang="en-GB" dirty="0">
                <a:solidFill>
                  <a:schemeClr val="bg1"/>
                </a:solidFill>
              </a:rPr>
              <a:t> (accessed 25 June 2018). </a:t>
            </a:r>
          </a:p>
        </p:txBody>
      </p:sp>
    </p:spTree>
    <p:extLst>
      <p:ext uri="{BB962C8B-B14F-4D97-AF65-F5344CB8AC3E}">
        <p14:creationId xmlns:p14="http://schemas.microsoft.com/office/powerpoint/2010/main" val="1356366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D867823D-3761-4546-B53C-65ED32CB4CC3}"/>
              </a:ext>
            </a:extLst>
          </p:cNvPr>
          <p:cNvSpPr/>
          <p:nvPr/>
        </p:nvSpPr>
        <p:spPr>
          <a:xfrm>
            <a:off x="524107" y="-246993"/>
            <a:ext cx="3869217"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E44A1F6-BF3E-9445-9D69-1ABF382413BE}"/>
              </a:ext>
            </a:extLst>
          </p:cNvPr>
          <p:cNvSpPr/>
          <p:nvPr/>
        </p:nvSpPr>
        <p:spPr>
          <a:xfrm>
            <a:off x="1228876" y="3837553"/>
            <a:ext cx="2481980" cy="2862322"/>
          </a:xfrm>
          <a:prstGeom prst="rect">
            <a:avLst/>
          </a:prstGeom>
        </p:spPr>
        <p:txBody>
          <a:bodyPr wrap="square">
            <a:spAutoFit/>
          </a:bodyPr>
          <a:lstStyle/>
          <a:p>
            <a:pPr algn="ctr"/>
            <a:r>
              <a:rPr lang="en-GB" dirty="0">
                <a:solidFill>
                  <a:schemeClr val="accent5">
                    <a:lumMod val="50000"/>
                  </a:schemeClr>
                </a:solidFill>
              </a:rPr>
              <a:t>Social networks matter in career development and the effectiveness of a network depends on the occupations and experiences of the contacts (</a:t>
            </a:r>
            <a:r>
              <a:rPr lang="en-GB" dirty="0" err="1">
                <a:solidFill>
                  <a:schemeClr val="accent5">
                    <a:lumMod val="50000"/>
                  </a:schemeClr>
                </a:solidFill>
              </a:rPr>
              <a:t>Podolny</a:t>
            </a:r>
            <a:r>
              <a:rPr lang="en-GB" dirty="0">
                <a:solidFill>
                  <a:schemeClr val="accent5">
                    <a:lumMod val="50000"/>
                  </a:schemeClr>
                </a:solidFill>
              </a:rPr>
              <a:t> and Baron,1997; McDonald, 2011)</a:t>
            </a:r>
          </a:p>
        </p:txBody>
      </p:sp>
      <p:sp>
        <p:nvSpPr>
          <p:cNvPr id="7" name="Rectangle 6">
            <a:extLst>
              <a:ext uri="{FF2B5EF4-FFF2-40B4-BE49-F238E27FC236}">
                <a16:creationId xmlns:a16="http://schemas.microsoft.com/office/drawing/2014/main" id="{B9DA3FC8-BEB6-8B4F-88F2-F82F8785C795}"/>
              </a:ext>
            </a:extLst>
          </p:cNvPr>
          <p:cNvSpPr/>
          <p:nvPr/>
        </p:nvSpPr>
        <p:spPr>
          <a:xfrm>
            <a:off x="4988118" y="333452"/>
            <a:ext cx="2481980" cy="2031325"/>
          </a:xfrm>
          <a:prstGeom prst="rect">
            <a:avLst/>
          </a:prstGeom>
        </p:spPr>
        <p:txBody>
          <a:bodyPr wrap="square">
            <a:spAutoFit/>
          </a:bodyPr>
          <a:lstStyle/>
          <a:p>
            <a:pPr algn="ctr"/>
            <a:r>
              <a:rPr lang="en-GB" b="1" dirty="0">
                <a:solidFill>
                  <a:schemeClr val="accent5">
                    <a:lumMod val="50000"/>
                  </a:schemeClr>
                </a:solidFill>
              </a:rPr>
              <a:t>Tacit ideas, insight, and cultural information about a role or workplace are more rich if delivered by an insider. </a:t>
            </a:r>
          </a:p>
        </p:txBody>
      </p:sp>
    </p:spTree>
    <p:extLst>
      <p:ext uri="{BB962C8B-B14F-4D97-AF65-F5344CB8AC3E}">
        <p14:creationId xmlns:p14="http://schemas.microsoft.com/office/powerpoint/2010/main" val="310404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D867823D-3761-4546-B53C-65ED32CB4CC3}"/>
              </a:ext>
            </a:extLst>
          </p:cNvPr>
          <p:cNvSpPr/>
          <p:nvPr/>
        </p:nvSpPr>
        <p:spPr>
          <a:xfrm>
            <a:off x="524107" y="-246993"/>
            <a:ext cx="3869217"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E44A1F6-BF3E-9445-9D69-1ABF382413BE}"/>
              </a:ext>
            </a:extLst>
          </p:cNvPr>
          <p:cNvSpPr/>
          <p:nvPr/>
        </p:nvSpPr>
        <p:spPr>
          <a:xfrm>
            <a:off x="1228876" y="3574797"/>
            <a:ext cx="2481980" cy="3139321"/>
          </a:xfrm>
          <a:prstGeom prst="rect">
            <a:avLst/>
          </a:prstGeom>
        </p:spPr>
        <p:txBody>
          <a:bodyPr wrap="square">
            <a:spAutoFit/>
          </a:bodyPr>
          <a:lstStyle/>
          <a:p>
            <a:pPr algn="ctr"/>
            <a:r>
              <a:rPr lang="en-GB" dirty="0">
                <a:solidFill>
                  <a:schemeClr val="accent5">
                    <a:lumMod val="50000"/>
                  </a:schemeClr>
                </a:solidFill>
                <a:latin typeface="Helvetica Neue" panose="02000503000000020004" pitchFamily="2" charset="0"/>
              </a:rPr>
              <a:t>Engaging in ‘networking’ (taking action to build career-related social networks) is a critical factor in career development (e.g. Wolff &amp; Moser, 2009) and a core researcher competency (Vitae, 2010).</a:t>
            </a:r>
            <a:endParaRPr lang="en-GB" dirty="0">
              <a:solidFill>
                <a:schemeClr val="accent5">
                  <a:lumMod val="50000"/>
                </a:schemeClr>
              </a:solidFill>
              <a:effectLst/>
              <a:latin typeface="Helvetica Neue" panose="02000503000000020004" pitchFamily="2" charset="0"/>
            </a:endParaRPr>
          </a:p>
        </p:txBody>
      </p:sp>
      <p:sp>
        <p:nvSpPr>
          <p:cNvPr id="7" name="Rectangle 6">
            <a:extLst>
              <a:ext uri="{FF2B5EF4-FFF2-40B4-BE49-F238E27FC236}">
                <a16:creationId xmlns:a16="http://schemas.microsoft.com/office/drawing/2014/main" id="{B9DA3FC8-BEB6-8B4F-88F2-F82F8785C795}"/>
              </a:ext>
            </a:extLst>
          </p:cNvPr>
          <p:cNvSpPr/>
          <p:nvPr/>
        </p:nvSpPr>
        <p:spPr>
          <a:xfrm>
            <a:off x="4988118" y="333452"/>
            <a:ext cx="2481980" cy="1477328"/>
          </a:xfrm>
          <a:prstGeom prst="rect">
            <a:avLst/>
          </a:prstGeom>
        </p:spPr>
        <p:txBody>
          <a:bodyPr wrap="square">
            <a:spAutoFit/>
          </a:bodyPr>
          <a:lstStyle/>
          <a:p>
            <a:pPr algn="ctr"/>
            <a:r>
              <a:rPr lang="en-GB" b="1" dirty="0">
                <a:solidFill>
                  <a:schemeClr val="accent5">
                    <a:lumMod val="50000"/>
                  </a:schemeClr>
                </a:solidFill>
              </a:rPr>
              <a:t>Researchers report that ‘doing networking’ is a ‘painful process’; a ‘necessary evil’: </a:t>
            </a:r>
          </a:p>
        </p:txBody>
      </p:sp>
      <p:sp>
        <p:nvSpPr>
          <p:cNvPr id="8" name="Rectangle 7">
            <a:extLst>
              <a:ext uri="{FF2B5EF4-FFF2-40B4-BE49-F238E27FC236}">
                <a16:creationId xmlns:a16="http://schemas.microsoft.com/office/drawing/2014/main" id="{3766CB84-56AC-BF4C-95CD-DBF2EDCA4207}"/>
              </a:ext>
            </a:extLst>
          </p:cNvPr>
          <p:cNvSpPr/>
          <p:nvPr/>
        </p:nvSpPr>
        <p:spPr>
          <a:xfrm>
            <a:off x="4645572" y="4222407"/>
            <a:ext cx="4309945" cy="923330"/>
          </a:xfrm>
          <a:prstGeom prst="rect">
            <a:avLst/>
          </a:prstGeom>
          <a:solidFill>
            <a:schemeClr val="accent5">
              <a:lumMod val="75000"/>
            </a:schemeClr>
          </a:solidFill>
        </p:spPr>
        <p:txBody>
          <a:bodyPr wrap="square">
            <a:spAutoFit/>
          </a:bodyPr>
          <a:lstStyle/>
          <a:p>
            <a:pPr algn="ctr"/>
            <a:r>
              <a:rPr lang="en-GB" b="1" dirty="0">
                <a:solidFill>
                  <a:schemeClr val="bg1"/>
                </a:solidFill>
              </a:rPr>
              <a:t>What do I want?</a:t>
            </a:r>
          </a:p>
          <a:p>
            <a:pPr algn="ctr"/>
            <a:r>
              <a:rPr lang="en-GB" b="1" dirty="0">
                <a:solidFill>
                  <a:schemeClr val="bg1"/>
                </a:solidFill>
              </a:rPr>
              <a:t>Will my supervisor find out?</a:t>
            </a:r>
          </a:p>
          <a:p>
            <a:pPr algn="ctr"/>
            <a:r>
              <a:rPr lang="en-GB" b="1" dirty="0">
                <a:solidFill>
                  <a:schemeClr val="bg1"/>
                </a:solidFill>
              </a:rPr>
              <a:t>Will I know what to say?</a:t>
            </a:r>
          </a:p>
        </p:txBody>
      </p:sp>
    </p:spTree>
    <p:extLst>
      <p:ext uri="{BB962C8B-B14F-4D97-AF65-F5344CB8AC3E}">
        <p14:creationId xmlns:p14="http://schemas.microsoft.com/office/powerpoint/2010/main" val="1190366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D867823D-3761-4546-B53C-65ED32CB4CC3}"/>
              </a:ext>
            </a:extLst>
          </p:cNvPr>
          <p:cNvSpPr/>
          <p:nvPr/>
        </p:nvSpPr>
        <p:spPr>
          <a:xfrm rot="5400000">
            <a:off x="2840420" y="155028"/>
            <a:ext cx="3873062" cy="9532883"/>
          </a:xfrm>
          <a:prstGeom prst="triangle">
            <a:avLst>
              <a:gd name="adj" fmla="val 50000"/>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9DA3FC8-BEB6-8B4F-88F2-F82F8785C795}"/>
              </a:ext>
            </a:extLst>
          </p:cNvPr>
          <p:cNvSpPr/>
          <p:nvPr/>
        </p:nvSpPr>
        <p:spPr>
          <a:xfrm>
            <a:off x="4988118" y="333452"/>
            <a:ext cx="2481980" cy="2492990"/>
          </a:xfrm>
          <a:prstGeom prst="rect">
            <a:avLst/>
          </a:prstGeom>
        </p:spPr>
        <p:txBody>
          <a:bodyPr wrap="square">
            <a:spAutoFit/>
          </a:bodyPr>
          <a:lstStyle/>
          <a:p>
            <a:pPr algn="ctr"/>
            <a:r>
              <a:rPr lang="en-GB" sz="2800" b="1" dirty="0">
                <a:solidFill>
                  <a:schemeClr val="accent5">
                    <a:lumMod val="50000"/>
                  </a:schemeClr>
                </a:solidFill>
              </a:rPr>
              <a:t>Why do we engage with activities?</a:t>
            </a:r>
          </a:p>
          <a:p>
            <a:pPr algn="ctr"/>
            <a:endParaRPr lang="en-GB" b="1" dirty="0">
              <a:solidFill>
                <a:schemeClr val="accent5">
                  <a:lumMod val="50000"/>
                </a:schemeClr>
              </a:solidFill>
            </a:endParaRPr>
          </a:p>
          <a:p>
            <a:pPr algn="ctr"/>
            <a:r>
              <a:rPr lang="en-GB" dirty="0">
                <a:solidFill>
                  <a:schemeClr val="accent5">
                    <a:lumMod val="50000"/>
                  </a:schemeClr>
                </a:solidFill>
              </a:rPr>
              <a:t>(Theory of Planned Behaviour: </a:t>
            </a:r>
            <a:r>
              <a:rPr lang="en-GB" dirty="0" err="1">
                <a:solidFill>
                  <a:schemeClr val="accent5">
                    <a:lumMod val="50000"/>
                  </a:schemeClr>
                </a:solidFill>
              </a:rPr>
              <a:t>Azjen</a:t>
            </a:r>
            <a:r>
              <a:rPr lang="en-GB" dirty="0">
                <a:solidFill>
                  <a:schemeClr val="accent5">
                    <a:lumMod val="50000"/>
                  </a:schemeClr>
                </a:solidFill>
              </a:rPr>
              <a:t>, 1991)</a:t>
            </a:r>
            <a:r>
              <a:rPr lang="en-GB" b="1" dirty="0">
                <a:solidFill>
                  <a:schemeClr val="accent5">
                    <a:lumMod val="50000"/>
                  </a:schemeClr>
                </a:solidFill>
              </a:rPr>
              <a:t> </a:t>
            </a:r>
          </a:p>
        </p:txBody>
      </p:sp>
      <p:sp>
        <p:nvSpPr>
          <p:cNvPr id="3" name="Rectangle 2">
            <a:extLst>
              <a:ext uri="{FF2B5EF4-FFF2-40B4-BE49-F238E27FC236}">
                <a16:creationId xmlns:a16="http://schemas.microsoft.com/office/drawing/2014/main" id="{7E6E29D9-423F-FA4B-988C-5272A22528FB}"/>
              </a:ext>
            </a:extLst>
          </p:cNvPr>
          <p:cNvSpPr/>
          <p:nvPr/>
        </p:nvSpPr>
        <p:spPr>
          <a:xfrm>
            <a:off x="781420" y="4070663"/>
            <a:ext cx="2469033" cy="369332"/>
          </a:xfrm>
          <a:prstGeom prst="rect">
            <a:avLst/>
          </a:prstGeom>
        </p:spPr>
        <p:txBody>
          <a:bodyPr wrap="square">
            <a:spAutoFit/>
          </a:bodyPr>
          <a:lstStyle/>
          <a:p>
            <a:r>
              <a:rPr lang="en-GB" dirty="0">
                <a:solidFill>
                  <a:schemeClr val="accent5">
                    <a:lumMod val="50000"/>
                  </a:schemeClr>
                </a:solidFill>
              </a:rPr>
              <a:t>We feel we’ll benefit</a:t>
            </a:r>
            <a:endParaRPr lang="en-GB" b="1" dirty="0">
              <a:solidFill>
                <a:schemeClr val="accent5">
                  <a:lumMod val="50000"/>
                </a:schemeClr>
              </a:solidFill>
            </a:endParaRPr>
          </a:p>
        </p:txBody>
      </p:sp>
      <p:sp>
        <p:nvSpPr>
          <p:cNvPr id="11" name="Rectangle 10">
            <a:extLst>
              <a:ext uri="{FF2B5EF4-FFF2-40B4-BE49-F238E27FC236}">
                <a16:creationId xmlns:a16="http://schemas.microsoft.com/office/drawing/2014/main" id="{BB7855E4-CE1F-BA4B-8280-C92FC511C852}"/>
              </a:ext>
            </a:extLst>
          </p:cNvPr>
          <p:cNvSpPr/>
          <p:nvPr/>
        </p:nvSpPr>
        <p:spPr>
          <a:xfrm>
            <a:off x="781420" y="4646419"/>
            <a:ext cx="4757532" cy="369332"/>
          </a:xfrm>
          <a:prstGeom prst="rect">
            <a:avLst/>
          </a:prstGeom>
        </p:spPr>
        <p:txBody>
          <a:bodyPr wrap="square">
            <a:spAutoFit/>
          </a:bodyPr>
          <a:lstStyle/>
          <a:p>
            <a:r>
              <a:rPr lang="en-GB" dirty="0">
                <a:solidFill>
                  <a:schemeClr val="accent5">
                    <a:lumMod val="50000"/>
                  </a:schemeClr>
                </a:solidFill>
              </a:rPr>
              <a:t>It fits within cultural norms and expectations</a:t>
            </a:r>
            <a:endParaRPr lang="en-GB" b="1" dirty="0">
              <a:solidFill>
                <a:schemeClr val="accent5">
                  <a:lumMod val="50000"/>
                </a:schemeClr>
              </a:solidFill>
            </a:endParaRPr>
          </a:p>
        </p:txBody>
      </p:sp>
      <p:sp>
        <p:nvSpPr>
          <p:cNvPr id="12" name="Rectangle 11">
            <a:extLst>
              <a:ext uri="{FF2B5EF4-FFF2-40B4-BE49-F238E27FC236}">
                <a16:creationId xmlns:a16="http://schemas.microsoft.com/office/drawing/2014/main" id="{B00FCF36-82AC-2C40-9C3A-C166A32E6D34}"/>
              </a:ext>
            </a:extLst>
          </p:cNvPr>
          <p:cNvSpPr/>
          <p:nvPr/>
        </p:nvSpPr>
        <p:spPr>
          <a:xfrm>
            <a:off x="781420" y="5222175"/>
            <a:ext cx="4757532" cy="369332"/>
          </a:xfrm>
          <a:prstGeom prst="rect">
            <a:avLst/>
          </a:prstGeom>
        </p:spPr>
        <p:txBody>
          <a:bodyPr wrap="square">
            <a:spAutoFit/>
          </a:bodyPr>
          <a:lstStyle/>
          <a:p>
            <a:r>
              <a:rPr lang="en-GB" dirty="0">
                <a:solidFill>
                  <a:schemeClr val="accent5">
                    <a:lumMod val="50000"/>
                  </a:schemeClr>
                </a:solidFill>
              </a:rPr>
              <a:t>We believe we have the ability &amp; control</a:t>
            </a:r>
            <a:endParaRPr lang="en-GB" b="1" dirty="0">
              <a:solidFill>
                <a:schemeClr val="accent5">
                  <a:lumMod val="50000"/>
                </a:schemeClr>
              </a:solidFill>
            </a:endParaRPr>
          </a:p>
        </p:txBody>
      </p:sp>
    </p:spTree>
    <p:extLst>
      <p:ext uri="{BB962C8B-B14F-4D97-AF65-F5344CB8AC3E}">
        <p14:creationId xmlns:p14="http://schemas.microsoft.com/office/powerpoint/2010/main" val="342676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D867823D-3761-4546-B53C-65ED32CB4CC3}"/>
              </a:ext>
            </a:extLst>
          </p:cNvPr>
          <p:cNvSpPr/>
          <p:nvPr/>
        </p:nvSpPr>
        <p:spPr>
          <a:xfrm rot="5400000">
            <a:off x="2829910" y="155028"/>
            <a:ext cx="3873062" cy="953288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9DA3FC8-BEB6-8B4F-88F2-F82F8785C795}"/>
              </a:ext>
            </a:extLst>
          </p:cNvPr>
          <p:cNvSpPr/>
          <p:nvPr/>
        </p:nvSpPr>
        <p:spPr>
          <a:xfrm>
            <a:off x="4988118" y="333452"/>
            <a:ext cx="2481980" cy="2492990"/>
          </a:xfrm>
          <a:prstGeom prst="rect">
            <a:avLst/>
          </a:prstGeom>
        </p:spPr>
        <p:txBody>
          <a:bodyPr wrap="square">
            <a:spAutoFit/>
          </a:bodyPr>
          <a:lstStyle/>
          <a:p>
            <a:pPr algn="ctr"/>
            <a:r>
              <a:rPr lang="en-GB" sz="2800" b="1" dirty="0">
                <a:solidFill>
                  <a:schemeClr val="accent5">
                    <a:lumMod val="50000"/>
                  </a:schemeClr>
                </a:solidFill>
              </a:rPr>
              <a:t>Why do we engage with activities?</a:t>
            </a:r>
          </a:p>
          <a:p>
            <a:pPr algn="ctr"/>
            <a:endParaRPr lang="en-GB" b="1" dirty="0">
              <a:solidFill>
                <a:schemeClr val="accent5">
                  <a:lumMod val="50000"/>
                </a:schemeClr>
              </a:solidFill>
            </a:endParaRPr>
          </a:p>
          <a:p>
            <a:pPr algn="ctr"/>
            <a:r>
              <a:rPr lang="en-GB" dirty="0">
                <a:solidFill>
                  <a:schemeClr val="accent5">
                    <a:lumMod val="50000"/>
                  </a:schemeClr>
                </a:solidFill>
              </a:rPr>
              <a:t>(Theory of Planned Behaviour: </a:t>
            </a:r>
            <a:r>
              <a:rPr lang="en-GB" dirty="0" err="1">
                <a:solidFill>
                  <a:schemeClr val="accent5">
                    <a:lumMod val="50000"/>
                  </a:schemeClr>
                </a:solidFill>
              </a:rPr>
              <a:t>Azjen</a:t>
            </a:r>
            <a:r>
              <a:rPr lang="en-GB" dirty="0">
                <a:solidFill>
                  <a:schemeClr val="accent5">
                    <a:lumMod val="50000"/>
                  </a:schemeClr>
                </a:solidFill>
              </a:rPr>
              <a:t>, 1991)</a:t>
            </a:r>
            <a:r>
              <a:rPr lang="en-GB" b="1" dirty="0">
                <a:solidFill>
                  <a:schemeClr val="accent5">
                    <a:lumMod val="50000"/>
                  </a:schemeClr>
                </a:solidFill>
              </a:rPr>
              <a:t> </a:t>
            </a:r>
          </a:p>
        </p:txBody>
      </p:sp>
      <p:sp>
        <p:nvSpPr>
          <p:cNvPr id="6" name="Rectangle 5">
            <a:extLst>
              <a:ext uri="{FF2B5EF4-FFF2-40B4-BE49-F238E27FC236}">
                <a16:creationId xmlns:a16="http://schemas.microsoft.com/office/drawing/2014/main" id="{19855DFF-A1BE-7B42-A4AE-F168EF1BC3F0}"/>
              </a:ext>
            </a:extLst>
          </p:cNvPr>
          <p:cNvSpPr/>
          <p:nvPr/>
        </p:nvSpPr>
        <p:spPr>
          <a:xfrm>
            <a:off x="3065848" y="4086325"/>
            <a:ext cx="4059041" cy="369332"/>
          </a:xfrm>
          <a:prstGeom prst="rect">
            <a:avLst/>
          </a:prstGeom>
          <a:solidFill>
            <a:schemeClr val="accent5">
              <a:lumMod val="75000"/>
            </a:schemeClr>
          </a:solidFill>
        </p:spPr>
        <p:txBody>
          <a:bodyPr wrap="square">
            <a:spAutoFit/>
          </a:bodyPr>
          <a:lstStyle/>
          <a:p>
            <a:pPr algn="ctr"/>
            <a:r>
              <a:rPr lang="en-GB" b="1" dirty="0">
                <a:solidFill>
                  <a:schemeClr val="bg1"/>
                </a:solidFill>
              </a:rPr>
              <a:t>What do I want?</a:t>
            </a:r>
          </a:p>
        </p:txBody>
      </p:sp>
      <p:sp>
        <p:nvSpPr>
          <p:cNvPr id="13" name="Rectangle 12">
            <a:extLst>
              <a:ext uri="{FF2B5EF4-FFF2-40B4-BE49-F238E27FC236}">
                <a16:creationId xmlns:a16="http://schemas.microsoft.com/office/drawing/2014/main" id="{8A531BA6-1E10-F94E-8A1C-6E1BF83FD253}"/>
              </a:ext>
            </a:extLst>
          </p:cNvPr>
          <p:cNvSpPr/>
          <p:nvPr/>
        </p:nvSpPr>
        <p:spPr>
          <a:xfrm>
            <a:off x="5423337" y="4657977"/>
            <a:ext cx="3403104" cy="369332"/>
          </a:xfrm>
          <a:prstGeom prst="rect">
            <a:avLst/>
          </a:prstGeom>
          <a:solidFill>
            <a:schemeClr val="accent5">
              <a:lumMod val="75000"/>
            </a:schemeClr>
          </a:solidFill>
        </p:spPr>
        <p:txBody>
          <a:bodyPr wrap="square">
            <a:spAutoFit/>
          </a:bodyPr>
          <a:lstStyle/>
          <a:p>
            <a:pPr algn="ctr"/>
            <a:r>
              <a:rPr lang="en-GB" b="1" dirty="0">
                <a:solidFill>
                  <a:schemeClr val="bg1"/>
                </a:solidFill>
              </a:rPr>
              <a:t>Will my supervisor find out?</a:t>
            </a:r>
          </a:p>
        </p:txBody>
      </p:sp>
      <p:sp>
        <p:nvSpPr>
          <p:cNvPr id="14" name="Rectangle 13">
            <a:extLst>
              <a:ext uri="{FF2B5EF4-FFF2-40B4-BE49-F238E27FC236}">
                <a16:creationId xmlns:a16="http://schemas.microsoft.com/office/drawing/2014/main" id="{AA4E7606-6267-374C-9A5A-0AE63A80BD80}"/>
              </a:ext>
            </a:extLst>
          </p:cNvPr>
          <p:cNvSpPr/>
          <p:nvPr/>
        </p:nvSpPr>
        <p:spPr>
          <a:xfrm>
            <a:off x="5148723" y="5190852"/>
            <a:ext cx="4059041" cy="369332"/>
          </a:xfrm>
          <a:prstGeom prst="rect">
            <a:avLst/>
          </a:prstGeom>
          <a:solidFill>
            <a:schemeClr val="accent5">
              <a:lumMod val="75000"/>
            </a:schemeClr>
          </a:solidFill>
        </p:spPr>
        <p:txBody>
          <a:bodyPr wrap="square">
            <a:spAutoFit/>
          </a:bodyPr>
          <a:lstStyle/>
          <a:p>
            <a:pPr algn="ctr"/>
            <a:r>
              <a:rPr lang="en-GB" b="1" dirty="0">
                <a:solidFill>
                  <a:schemeClr val="bg1"/>
                </a:solidFill>
              </a:rPr>
              <a:t>Will I know what to say?</a:t>
            </a:r>
          </a:p>
        </p:txBody>
      </p:sp>
      <p:sp>
        <p:nvSpPr>
          <p:cNvPr id="16" name="Rectangle 15">
            <a:extLst>
              <a:ext uri="{FF2B5EF4-FFF2-40B4-BE49-F238E27FC236}">
                <a16:creationId xmlns:a16="http://schemas.microsoft.com/office/drawing/2014/main" id="{92B17F96-30DE-404A-BE56-95EB1CFDD7C5}"/>
              </a:ext>
            </a:extLst>
          </p:cNvPr>
          <p:cNvSpPr/>
          <p:nvPr/>
        </p:nvSpPr>
        <p:spPr>
          <a:xfrm>
            <a:off x="781420" y="4070663"/>
            <a:ext cx="2469033" cy="369332"/>
          </a:xfrm>
          <a:prstGeom prst="rect">
            <a:avLst/>
          </a:prstGeom>
        </p:spPr>
        <p:txBody>
          <a:bodyPr wrap="square">
            <a:spAutoFit/>
          </a:bodyPr>
          <a:lstStyle/>
          <a:p>
            <a:r>
              <a:rPr lang="en-GB" dirty="0">
                <a:solidFill>
                  <a:schemeClr val="accent5">
                    <a:lumMod val="50000"/>
                  </a:schemeClr>
                </a:solidFill>
              </a:rPr>
              <a:t>We feel we’ll benefit</a:t>
            </a:r>
            <a:endParaRPr lang="en-GB" b="1" dirty="0">
              <a:solidFill>
                <a:schemeClr val="accent5">
                  <a:lumMod val="50000"/>
                </a:schemeClr>
              </a:solidFill>
            </a:endParaRPr>
          </a:p>
        </p:txBody>
      </p:sp>
      <p:sp>
        <p:nvSpPr>
          <p:cNvPr id="17" name="Rectangle 16">
            <a:extLst>
              <a:ext uri="{FF2B5EF4-FFF2-40B4-BE49-F238E27FC236}">
                <a16:creationId xmlns:a16="http://schemas.microsoft.com/office/drawing/2014/main" id="{329EA04D-CA23-774B-9352-9A05873D29C1}"/>
              </a:ext>
            </a:extLst>
          </p:cNvPr>
          <p:cNvSpPr/>
          <p:nvPr/>
        </p:nvSpPr>
        <p:spPr>
          <a:xfrm>
            <a:off x="781420" y="4646419"/>
            <a:ext cx="4757532" cy="369332"/>
          </a:xfrm>
          <a:prstGeom prst="rect">
            <a:avLst/>
          </a:prstGeom>
        </p:spPr>
        <p:txBody>
          <a:bodyPr wrap="square">
            <a:spAutoFit/>
          </a:bodyPr>
          <a:lstStyle/>
          <a:p>
            <a:r>
              <a:rPr lang="en-GB" dirty="0">
                <a:solidFill>
                  <a:schemeClr val="accent5">
                    <a:lumMod val="50000"/>
                  </a:schemeClr>
                </a:solidFill>
              </a:rPr>
              <a:t>It fits within cultural norms and expectations</a:t>
            </a:r>
            <a:endParaRPr lang="en-GB" b="1" dirty="0">
              <a:solidFill>
                <a:schemeClr val="accent5">
                  <a:lumMod val="50000"/>
                </a:schemeClr>
              </a:solidFill>
            </a:endParaRPr>
          </a:p>
        </p:txBody>
      </p:sp>
      <p:sp>
        <p:nvSpPr>
          <p:cNvPr id="18" name="Rectangle 17">
            <a:extLst>
              <a:ext uri="{FF2B5EF4-FFF2-40B4-BE49-F238E27FC236}">
                <a16:creationId xmlns:a16="http://schemas.microsoft.com/office/drawing/2014/main" id="{F0F55843-29DF-3541-BF9E-8850B9EF0C2D}"/>
              </a:ext>
            </a:extLst>
          </p:cNvPr>
          <p:cNvSpPr/>
          <p:nvPr/>
        </p:nvSpPr>
        <p:spPr>
          <a:xfrm>
            <a:off x="781420" y="5222175"/>
            <a:ext cx="4757532" cy="369332"/>
          </a:xfrm>
          <a:prstGeom prst="rect">
            <a:avLst/>
          </a:prstGeom>
        </p:spPr>
        <p:txBody>
          <a:bodyPr wrap="square">
            <a:spAutoFit/>
          </a:bodyPr>
          <a:lstStyle/>
          <a:p>
            <a:r>
              <a:rPr lang="en-GB" dirty="0">
                <a:solidFill>
                  <a:schemeClr val="accent5">
                    <a:lumMod val="50000"/>
                  </a:schemeClr>
                </a:solidFill>
              </a:rPr>
              <a:t>We believe we have the ability &amp; control</a:t>
            </a:r>
            <a:endParaRPr lang="en-GB" b="1" dirty="0">
              <a:solidFill>
                <a:schemeClr val="accent5">
                  <a:lumMod val="50000"/>
                </a:schemeClr>
              </a:solidFill>
            </a:endParaRPr>
          </a:p>
        </p:txBody>
      </p:sp>
    </p:spTree>
    <p:extLst>
      <p:ext uri="{BB962C8B-B14F-4D97-AF65-F5344CB8AC3E}">
        <p14:creationId xmlns:p14="http://schemas.microsoft.com/office/powerpoint/2010/main" val="127210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E44A1F6-BF3E-9445-9D69-1ABF382413BE}"/>
              </a:ext>
            </a:extLst>
          </p:cNvPr>
          <p:cNvSpPr/>
          <p:nvPr/>
        </p:nvSpPr>
        <p:spPr>
          <a:xfrm>
            <a:off x="152688" y="1931025"/>
            <a:ext cx="4923810" cy="4801314"/>
          </a:xfrm>
          <a:prstGeom prst="rect">
            <a:avLst/>
          </a:prstGeom>
        </p:spPr>
        <p:txBody>
          <a:bodyPr wrap="square">
            <a:spAutoFit/>
          </a:bodyPr>
          <a:lstStyle/>
          <a:p>
            <a:pPr algn="ctr"/>
            <a:r>
              <a:rPr lang="en-GB" dirty="0">
                <a:solidFill>
                  <a:schemeClr val="bg1"/>
                </a:solidFill>
              </a:rPr>
              <a:t>For many the post-PhD transition is characterised by exploitative, unsustainable working conditions, emotional upheaval, financial worry, and poor wellbeing. Despite this, most PhD graduates remain absolutely determined to forge an academic career, unwilling to even entertain the idea of working in another sector. This paradoxical condition can be seen as a type of ‘cruel optimism’, with early-career researchers remaining attached to </a:t>
            </a:r>
            <a:r>
              <a:rPr lang="en-GB" b="1" dirty="0">
                <a:solidFill>
                  <a:schemeClr val="bg1"/>
                </a:solidFill>
              </a:rPr>
              <a:t>the fantasy of the academic ‘good life’ </a:t>
            </a:r>
            <a:r>
              <a:rPr lang="en-GB" dirty="0">
                <a:solidFill>
                  <a:schemeClr val="bg1"/>
                </a:solidFill>
              </a:rPr>
              <a:t>despite a precarious lived reality. This may be attributable to the </a:t>
            </a:r>
            <a:r>
              <a:rPr lang="en-GB" b="1" dirty="0">
                <a:solidFill>
                  <a:schemeClr val="bg1"/>
                </a:solidFill>
              </a:rPr>
              <a:t>culture of doctoral training which centralises academic careers as the ‘norm’, devalues other career paths as ‘alternative’, and views leaving academia as ‘failure’ </a:t>
            </a:r>
            <a:r>
              <a:rPr lang="en-GB" dirty="0">
                <a:solidFill>
                  <a:schemeClr val="bg1"/>
                </a:solidFill>
              </a:rPr>
              <a:t>(</a:t>
            </a:r>
            <a:r>
              <a:rPr lang="en-GB" dirty="0" err="1">
                <a:solidFill>
                  <a:schemeClr val="bg1"/>
                </a:solidFill>
              </a:rPr>
              <a:t>Thouaille</a:t>
            </a:r>
            <a:r>
              <a:rPr lang="en-GB" dirty="0">
                <a:solidFill>
                  <a:schemeClr val="bg1"/>
                </a:solidFill>
              </a:rPr>
              <a:t>, 2018).</a:t>
            </a:r>
            <a:endParaRPr lang="en-US" sz="2800" dirty="0">
              <a:solidFill>
                <a:schemeClr val="bg1"/>
              </a:solidFill>
            </a:endParaRPr>
          </a:p>
        </p:txBody>
      </p:sp>
      <p:sp>
        <p:nvSpPr>
          <p:cNvPr id="9" name="Rectangle 8">
            <a:extLst>
              <a:ext uri="{FF2B5EF4-FFF2-40B4-BE49-F238E27FC236}">
                <a16:creationId xmlns:a16="http://schemas.microsoft.com/office/drawing/2014/main" id="{C7092AAE-7571-E04E-97D9-9CB60CC20134}"/>
              </a:ext>
            </a:extLst>
          </p:cNvPr>
          <p:cNvSpPr/>
          <p:nvPr/>
        </p:nvSpPr>
        <p:spPr>
          <a:xfrm>
            <a:off x="4988118" y="333452"/>
            <a:ext cx="2481980" cy="954107"/>
          </a:xfrm>
          <a:prstGeom prst="rect">
            <a:avLst/>
          </a:prstGeom>
        </p:spPr>
        <p:txBody>
          <a:bodyPr wrap="square">
            <a:spAutoFit/>
          </a:bodyPr>
          <a:lstStyle/>
          <a:p>
            <a:pPr algn="ctr"/>
            <a:r>
              <a:rPr lang="en-GB" sz="2800" b="1" dirty="0">
                <a:solidFill>
                  <a:schemeClr val="accent5">
                    <a:lumMod val="50000"/>
                  </a:schemeClr>
                </a:solidFill>
              </a:rPr>
              <a:t>The power of ‘norms’</a:t>
            </a:r>
          </a:p>
        </p:txBody>
      </p:sp>
      <p:sp>
        <p:nvSpPr>
          <p:cNvPr id="2" name="Rectangle 1">
            <a:extLst>
              <a:ext uri="{FF2B5EF4-FFF2-40B4-BE49-F238E27FC236}">
                <a16:creationId xmlns:a16="http://schemas.microsoft.com/office/drawing/2014/main" id="{4554D896-4F07-5D4C-BF59-10D9BC9BECDF}"/>
              </a:ext>
            </a:extLst>
          </p:cNvPr>
          <p:cNvSpPr/>
          <p:nvPr/>
        </p:nvSpPr>
        <p:spPr>
          <a:xfrm>
            <a:off x="5444358" y="5441480"/>
            <a:ext cx="3699642" cy="1200329"/>
          </a:xfrm>
          <a:prstGeom prst="rect">
            <a:avLst/>
          </a:prstGeom>
          <a:solidFill>
            <a:schemeClr val="accent5">
              <a:lumMod val="75000"/>
            </a:schemeClr>
          </a:solidFill>
        </p:spPr>
        <p:txBody>
          <a:bodyPr wrap="square">
            <a:spAutoFit/>
          </a:bodyPr>
          <a:lstStyle/>
          <a:p>
            <a:pPr algn="ctr"/>
            <a:r>
              <a:rPr lang="en-GB" dirty="0">
                <a:solidFill>
                  <a:schemeClr val="bg1"/>
                </a:solidFill>
                <a:latin typeface="Arial" panose="020B0604020202020204" pitchFamily="34" charset="0"/>
                <a:cs typeface="Arial" panose="020B0604020202020204" pitchFamily="34" charset="0"/>
              </a:rPr>
              <a:t>cruel optimism, the ‘condition of maintaining an attachment to a significantly problematic object’ (</a:t>
            </a:r>
            <a:r>
              <a:rPr lang="en-GB" dirty="0" err="1">
                <a:solidFill>
                  <a:schemeClr val="bg1"/>
                </a:solidFill>
                <a:latin typeface="Arial" panose="020B0604020202020204" pitchFamily="34" charset="0"/>
                <a:cs typeface="Arial" panose="020B0604020202020204" pitchFamily="34" charset="0"/>
              </a:rPr>
              <a:t>Berlant</a:t>
            </a:r>
            <a:r>
              <a:rPr lang="en-GB" dirty="0">
                <a:solidFill>
                  <a:schemeClr val="bg1"/>
                </a:solidFill>
                <a:latin typeface="Arial" panose="020B0604020202020204" pitchFamily="34" charset="0"/>
                <a:cs typeface="Arial" panose="020B0604020202020204" pitchFamily="34" charset="0"/>
              </a:rPr>
              <a:t>, 2011, p. 125). </a:t>
            </a:r>
          </a:p>
        </p:txBody>
      </p:sp>
    </p:spTree>
    <p:extLst>
      <p:ext uri="{BB962C8B-B14F-4D97-AF65-F5344CB8AC3E}">
        <p14:creationId xmlns:p14="http://schemas.microsoft.com/office/powerpoint/2010/main" val="2502002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7092AAE-7571-E04E-97D9-9CB60CC20134}"/>
              </a:ext>
            </a:extLst>
          </p:cNvPr>
          <p:cNvSpPr/>
          <p:nvPr/>
        </p:nvSpPr>
        <p:spPr>
          <a:xfrm>
            <a:off x="4988118" y="333452"/>
            <a:ext cx="2481980" cy="1384995"/>
          </a:xfrm>
          <a:prstGeom prst="rect">
            <a:avLst/>
          </a:prstGeom>
        </p:spPr>
        <p:txBody>
          <a:bodyPr wrap="square">
            <a:spAutoFit/>
          </a:bodyPr>
          <a:lstStyle/>
          <a:p>
            <a:pPr algn="ctr"/>
            <a:r>
              <a:rPr lang="en-GB" sz="2800" b="1" dirty="0">
                <a:solidFill>
                  <a:schemeClr val="accent5">
                    <a:lumMod val="50000"/>
                  </a:schemeClr>
                </a:solidFill>
              </a:rPr>
              <a:t>The v </a:t>
            </a:r>
            <a:r>
              <a:rPr lang="en-GB" sz="2800" b="1" dirty="0" err="1">
                <a:solidFill>
                  <a:schemeClr val="accent5">
                    <a:lumMod val="50000"/>
                  </a:schemeClr>
                </a:solidFill>
              </a:rPr>
              <a:t>i</a:t>
            </a:r>
            <a:r>
              <a:rPr lang="en-GB" sz="2800" b="1" dirty="0">
                <a:solidFill>
                  <a:schemeClr val="accent5">
                    <a:lumMod val="50000"/>
                  </a:schemeClr>
                </a:solidFill>
              </a:rPr>
              <a:t> s t a mentoring portal</a:t>
            </a:r>
          </a:p>
        </p:txBody>
      </p:sp>
      <p:sp>
        <p:nvSpPr>
          <p:cNvPr id="4" name="Triangle 3">
            <a:extLst>
              <a:ext uri="{FF2B5EF4-FFF2-40B4-BE49-F238E27FC236}">
                <a16:creationId xmlns:a16="http://schemas.microsoft.com/office/drawing/2014/main" id="{670EF88B-466D-3047-9338-BC943227602A}"/>
              </a:ext>
            </a:extLst>
          </p:cNvPr>
          <p:cNvSpPr/>
          <p:nvPr/>
        </p:nvSpPr>
        <p:spPr>
          <a:xfrm>
            <a:off x="524107" y="-246993"/>
            <a:ext cx="3869217"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2C6AA65-A530-154A-B5AB-1DA0648E6CE9}"/>
              </a:ext>
            </a:extLst>
          </p:cNvPr>
          <p:cNvSpPr/>
          <p:nvPr/>
        </p:nvSpPr>
        <p:spPr>
          <a:xfrm>
            <a:off x="1207856" y="3932146"/>
            <a:ext cx="2481980" cy="2585323"/>
          </a:xfrm>
          <a:prstGeom prst="rect">
            <a:avLst/>
          </a:prstGeom>
        </p:spPr>
        <p:txBody>
          <a:bodyPr wrap="square">
            <a:spAutoFit/>
          </a:bodyPr>
          <a:lstStyle/>
          <a:p>
            <a:pPr algn="ctr"/>
            <a:r>
              <a:rPr lang="en-GB" dirty="0">
                <a:solidFill>
                  <a:schemeClr val="accent5">
                    <a:lumMod val="50000"/>
                  </a:schemeClr>
                </a:solidFill>
                <a:latin typeface="Helvetica Neue" panose="02000503000000020004" pitchFamily="2" charset="0"/>
              </a:rPr>
              <a:t>Authentication</a:t>
            </a:r>
          </a:p>
          <a:p>
            <a:pPr algn="ctr"/>
            <a:r>
              <a:rPr lang="en-GB" dirty="0">
                <a:solidFill>
                  <a:schemeClr val="accent5">
                    <a:lumMod val="50000"/>
                  </a:schemeClr>
                </a:solidFill>
                <a:latin typeface="Helvetica Neue" panose="02000503000000020004" pitchFamily="2" charset="0"/>
              </a:rPr>
              <a:t>Induction</a:t>
            </a:r>
          </a:p>
          <a:p>
            <a:pPr algn="ctr"/>
            <a:r>
              <a:rPr lang="en-GB" dirty="0">
                <a:solidFill>
                  <a:schemeClr val="accent5">
                    <a:lumMod val="50000"/>
                  </a:schemeClr>
                </a:solidFill>
                <a:effectLst/>
                <a:latin typeface="Helvetica Neue" panose="02000503000000020004" pitchFamily="2" charset="0"/>
              </a:rPr>
              <a:t>Profile</a:t>
            </a:r>
          </a:p>
          <a:p>
            <a:pPr algn="ctr"/>
            <a:r>
              <a:rPr lang="en-GB" dirty="0">
                <a:solidFill>
                  <a:schemeClr val="accent5">
                    <a:lumMod val="50000"/>
                  </a:schemeClr>
                </a:solidFill>
                <a:latin typeface="Helvetica Neue" panose="02000503000000020004" pitchFamily="2" charset="0"/>
              </a:rPr>
              <a:t>Availability</a:t>
            </a:r>
          </a:p>
          <a:p>
            <a:pPr algn="ctr"/>
            <a:r>
              <a:rPr lang="en-GB" dirty="0">
                <a:solidFill>
                  <a:schemeClr val="accent5">
                    <a:lumMod val="50000"/>
                  </a:schemeClr>
                </a:solidFill>
                <a:effectLst/>
                <a:latin typeface="Helvetica Neue" panose="02000503000000020004" pitchFamily="2" charset="0"/>
              </a:rPr>
              <a:t>Browse</a:t>
            </a:r>
          </a:p>
          <a:p>
            <a:pPr algn="ctr"/>
            <a:r>
              <a:rPr lang="en-GB" dirty="0">
                <a:solidFill>
                  <a:schemeClr val="accent5">
                    <a:lumMod val="50000"/>
                  </a:schemeClr>
                </a:solidFill>
                <a:latin typeface="Helvetica Neue" panose="02000503000000020004" pitchFamily="2" charset="0"/>
              </a:rPr>
              <a:t>Select</a:t>
            </a:r>
          </a:p>
          <a:p>
            <a:pPr algn="ctr"/>
            <a:r>
              <a:rPr lang="en-GB" dirty="0">
                <a:solidFill>
                  <a:schemeClr val="accent5">
                    <a:lumMod val="50000"/>
                  </a:schemeClr>
                </a:solidFill>
                <a:effectLst/>
                <a:latin typeface="Helvetica Neue" panose="02000503000000020004" pitchFamily="2" charset="0"/>
              </a:rPr>
              <a:t>Connect</a:t>
            </a:r>
          </a:p>
          <a:p>
            <a:pPr algn="ctr"/>
            <a:r>
              <a:rPr lang="en-GB" dirty="0">
                <a:solidFill>
                  <a:schemeClr val="accent5">
                    <a:lumMod val="50000"/>
                  </a:schemeClr>
                </a:solidFill>
                <a:latin typeface="Helvetica Neue" panose="02000503000000020004" pitchFamily="2" charset="0"/>
              </a:rPr>
              <a:t>[mentoring]</a:t>
            </a:r>
          </a:p>
          <a:p>
            <a:pPr algn="ctr"/>
            <a:r>
              <a:rPr lang="en-GB" dirty="0">
                <a:solidFill>
                  <a:schemeClr val="accent5">
                    <a:lumMod val="50000"/>
                  </a:schemeClr>
                </a:solidFill>
                <a:latin typeface="Helvetica Neue" panose="02000503000000020004" pitchFamily="2" charset="0"/>
              </a:rPr>
              <a:t>E</a:t>
            </a:r>
            <a:r>
              <a:rPr lang="en-GB" dirty="0">
                <a:solidFill>
                  <a:schemeClr val="accent5">
                    <a:lumMod val="50000"/>
                  </a:schemeClr>
                </a:solidFill>
                <a:effectLst/>
                <a:latin typeface="Helvetica Neue" panose="02000503000000020004" pitchFamily="2" charset="0"/>
              </a:rPr>
              <a:t>valuation</a:t>
            </a:r>
          </a:p>
        </p:txBody>
      </p:sp>
      <p:sp>
        <p:nvSpPr>
          <p:cNvPr id="7" name="Rectangle 6">
            <a:extLst>
              <a:ext uri="{FF2B5EF4-FFF2-40B4-BE49-F238E27FC236}">
                <a16:creationId xmlns:a16="http://schemas.microsoft.com/office/drawing/2014/main" id="{1FFE9B79-9591-2A46-9C4E-AEACD59E6E4D}"/>
              </a:ext>
            </a:extLst>
          </p:cNvPr>
          <p:cNvSpPr/>
          <p:nvPr/>
        </p:nvSpPr>
        <p:spPr>
          <a:xfrm>
            <a:off x="4979274" y="1826396"/>
            <a:ext cx="2481980" cy="1200329"/>
          </a:xfrm>
          <a:prstGeom prst="rect">
            <a:avLst/>
          </a:prstGeom>
        </p:spPr>
        <p:txBody>
          <a:bodyPr wrap="square">
            <a:spAutoFit/>
          </a:bodyPr>
          <a:lstStyle/>
          <a:p>
            <a:pPr algn="ctr"/>
            <a:r>
              <a:rPr lang="en-GB" dirty="0">
                <a:solidFill>
                  <a:schemeClr val="accent5">
                    <a:lumMod val="50000"/>
                  </a:schemeClr>
                </a:solidFill>
                <a:latin typeface="Helvetica Neue" panose="02000503000000020004" pitchFamily="2" charset="0"/>
              </a:rPr>
              <a:t>Automated</a:t>
            </a:r>
          </a:p>
          <a:p>
            <a:pPr algn="ctr"/>
            <a:r>
              <a:rPr lang="en-GB" dirty="0">
                <a:solidFill>
                  <a:schemeClr val="accent5">
                    <a:lumMod val="50000"/>
                  </a:schemeClr>
                </a:solidFill>
                <a:effectLst/>
                <a:latin typeface="Helvetica Neue" panose="02000503000000020004" pitchFamily="2" charset="0"/>
              </a:rPr>
              <a:t>Responsive</a:t>
            </a:r>
          </a:p>
          <a:p>
            <a:pPr algn="ctr"/>
            <a:r>
              <a:rPr lang="en-GB" dirty="0">
                <a:solidFill>
                  <a:schemeClr val="accent5">
                    <a:lumMod val="50000"/>
                  </a:schemeClr>
                </a:solidFill>
                <a:latin typeface="Helvetica Neue" panose="02000503000000020004" pitchFamily="2" charset="0"/>
              </a:rPr>
              <a:t>Compliant</a:t>
            </a:r>
          </a:p>
          <a:p>
            <a:pPr algn="ctr"/>
            <a:r>
              <a:rPr lang="en-GB" dirty="0">
                <a:solidFill>
                  <a:schemeClr val="accent5">
                    <a:lumMod val="50000"/>
                  </a:schemeClr>
                </a:solidFill>
                <a:effectLst/>
                <a:latin typeface="Helvetica Neue" panose="02000503000000020004" pitchFamily="2" charset="0"/>
              </a:rPr>
              <a:t>User controlled</a:t>
            </a:r>
          </a:p>
        </p:txBody>
      </p:sp>
      <p:sp>
        <p:nvSpPr>
          <p:cNvPr id="8" name="Rectangle 7">
            <a:extLst>
              <a:ext uri="{FF2B5EF4-FFF2-40B4-BE49-F238E27FC236}">
                <a16:creationId xmlns:a16="http://schemas.microsoft.com/office/drawing/2014/main" id="{EC243F27-7A00-884C-9076-04BD92B82F3B}"/>
              </a:ext>
            </a:extLst>
          </p:cNvPr>
          <p:cNvSpPr/>
          <p:nvPr/>
        </p:nvSpPr>
        <p:spPr>
          <a:xfrm>
            <a:off x="1168826" y="3305503"/>
            <a:ext cx="2481980" cy="523220"/>
          </a:xfrm>
          <a:prstGeom prst="rect">
            <a:avLst/>
          </a:prstGeom>
        </p:spPr>
        <p:txBody>
          <a:bodyPr wrap="square">
            <a:spAutoFit/>
          </a:bodyPr>
          <a:lstStyle/>
          <a:p>
            <a:pPr algn="ctr"/>
            <a:r>
              <a:rPr lang="en-GB" sz="2800" b="1" dirty="0">
                <a:solidFill>
                  <a:schemeClr val="accent5">
                    <a:lumMod val="50000"/>
                  </a:schemeClr>
                </a:solidFill>
              </a:rPr>
              <a:t>Process</a:t>
            </a:r>
          </a:p>
        </p:txBody>
      </p:sp>
    </p:spTree>
    <p:extLst>
      <p:ext uri="{BB962C8B-B14F-4D97-AF65-F5344CB8AC3E}">
        <p14:creationId xmlns:p14="http://schemas.microsoft.com/office/powerpoint/2010/main" val="2843738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1D34EA6C-B062-1249-8EF0-8B05D3A51213}"/>
              </a:ext>
            </a:extLst>
          </p:cNvPr>
          <p:cNvPicPr>
            <a:picLocks noChangeAspect="1"/>
          </p:cNvPicPr>
          <p:nvPr/>
        </p:nvPicPr>
        <p:blipFill>
          <a:blip r:embed="rId2"/>
          <a:stretch>
            <a:fillRect/>
          </a:stretch>
        </p:blipFill>
        <p:spPr>
          <a:xfrm>
            <a:off x="168166" y="153461"/>
            <a:ext cx="5181600" cy="2818909"/>
          </a:xfrm>
          <a:prstGeom prst="rect">
            <a:avLst/>
          </a:prstGeom>
        </p:spPr>
      </p:pic>
      <p:pic>
        <p:nvPicPr>
          <p:cNvPr id="8" name="Picture 7">
            <a:extLst>
              <a:ext uri="{FF2B5EF4-FFF2-40B4-BE49-F238E27FC236}">
                <a16:creationId xmlns:a16="http://schemas.microsoft.com/office/drawing/2014/main" id="{11C6C945-7BAE-504F-AC72-FB1305B7D335}"/>
              </a:ext>
            </a:extLst>
          </p:cNvPr>
          <p:cNvPicPr>
            <a:picLocks noChangeAspect="1"/>
          </p:cNvPicPr>
          <p:nvPr/>
        </p:nvPicPr>
        <p:blipFill rotWithShape="1">
          <a:blip r:embed="rId3"/>
          <a:srcRect l="14943"/>
          <a:stretch/>
        </p:blipFill>
        <p:spPr>
          <a:xfrm>
            <a:off x="5011380" y="1172694"/>
            <a:ext cx="3670164" cy="2379801"/>
          </a:xfrm>
          <a:prstGeom prst="rect">
            <a:avLst/>
          </a:prstGeom>
        </p:spPr>
      </p:pic>
      <p:pic>
        <p:nvPicPr>
          <p:cNvPr id="6" name="Picture 5">
            <a:extLst>
              <a:ext uri="{FF2B5EF4-FFF2-40B4-BE49-F238E27FC236}">
                <a16:creationId xmlns:a16="http://schemas.microsoft.com/office/drawing/2014/main" id="{32D99D60-D93E-6D46-AC9A-6F028C6509D8}"/>
              </a:ext>
            </a:extLst>
          </p:cNvPr>
          <p:cNvPicPr>
            <a:picLocks noChangeAspect="1"/>
          </p:cNvPicPr>
          <p:nvPr/>
        </p:nvPicPr>
        <p:blipFill>
          <a:blip r:embed="rId4"/>
          <a:stretch>
            <a:fillRect/>
          </a:stretch>
        </p:blipFill>
        <p:spPr>
          <a:xfrm>
            <a:off x="394139" y="3489431"/>
            <a:ext cx="8042942" cy="3122487"/>
          </a:xfrm>
          <a:prstGeom prst="rect">
            <a:avLst/>
          </a:prstGeom>
        </p:spPr>
      </p:pic>
    </p:spTree>
    <p:extLst>
      <p:ext uri="{BB962C8B-B14F-4D97-AF65-F5344CB8AC3E}">
        <p14:creationId xmlns:p14="http://schemas.microsoft.com/office/powerpoint/2010/main" val="2906289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ECA7447-A18B-6A4D-BDE7-292246DAFBFD}"/>
              </a:ext>
            </a:extLst>
          </p:cNvPr>
          <p:cNvSpPr/>
          <p:nvPr/>
        </p:nvSpPr>
        <p:spPr>
          <a:xfrm rot="10800000">
            <a:off x="4295526" y="-1"/>
            <a:ext cx="3867166" cy="7104993"/>
          </a:xfrm>
          <a:prstGeom prs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7092AAE-7571-E04E-97D9-9CB60CC20134}"/>
              </a:ext>
            </a:extLst>
          </p:cNvPr>
          <p:cNvSpPr/>
          <p:nvPr/>
        </p:nvSpPr>
        <p:spPr>
          <a:xfrm>
            <a:off x="4988118" y="333452"/>
            <a:ext cx="2481980" cy="1384995"/>
          </a:xfrm>
          <a:prstGeom prst="rect">
            <a:avLst/>
          </a:prstGeom>
        </p:spPr>
        <p:txBody>
          <a:bodyPr wrap="square">
            <a:spAutoFit/>
          </a:bodyPr>
          <a:lstStyle/>
          <a:p>
            <a:pPr algn="ctr"/>
            <a:r>
              <a:rPr lang="en-GB" sz="2800" b="1" dirty="0">
                <a:solidFill>
                  <a:schemeClr val="accent5">
                    <a:lumMod val="50000"/>
                  </a:schemeClr>
                </a:solidFill>
              </a:rPr>
              <a:t>3 User interviews: themes</a:t>
            </a:r>
          </a:p>
        </p:txBody>
      </p:sp>
      <p:sp>
        <p:nvSpPr>
          <p:cNvPr id="3" name="Rectangle 2">
            <a:extLst>
              <a:ext uri="{FF2B5EF4-FFF2-40B4-BE49-F238E27FC236}">
                <a16:creationId xmlns:a16="http://schemas.microsoft.com/office/drawing/2014/main" id="{EEF5603F-CCCF-DE4D-95A9-D0F33B2AE770}"/>
              </a:ext>
            </a:extLst>
          </p:cNvPr>
          <p:cNvSpPr/>
          <p:nvPr/>
        </p:nvSpPr>
        <p:spPr>
          <a:xfrm>
            <a:off x="216421" y="444703"/>
            <a:ext cx="4572000" cy="5632311"/>
          </a:xfrm>
          <a:prstGeom prst="rect">
            <a:avLst/>
          </a:prstGeom>
        </p:spPr>
        <p:txBody>
          <a:bodyPr>
            <a:spAutoFit/>
          </a:bodyPr>
          <a:lstStyle/>
          <a:p>
            <a:r>
              <a:rPr lang="en-GB" b="1" dirty="0">
                <a:solidFill>
                  <a:schemeClr val="bg1"/>
                </a:solidFill>
                <a:latin typeface="Helvetica Neue" panose="02000503000000020004" pitchFamily="2" charset="0"/>
              </a:rPr>
              <a:t>OUTCOMES, researchers gained:</a:t>
            </a: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r>
              <a:rPr lang="en-GB" dirty="0">
                <a:solidFill>
                  <a:schemeClr val="bg1"/>
                </a:solidFill>
                <a:latin typeface="Helvetica Neue" panose="02000503000000020004" pitchFamily="2" charset="0"/>
              </a:rPr>
              <a:t>Alternative perspective </a:t>
            </a:r>
          </a:p>
          <a:p>
            <a:r>
              <a:rPr lang="en-GB" dirty="0">
                <a:solidFill>
                  <a:schemeClr val="bg1"/>
                </a:solidFill>
                <a:latin typeface="Helvetica Neue" panose="02000503000000020004" pitchFamily="2" charset="0"/>
              </a:rPr>
              <a:t>Familiarity with new roles</a:t>
            </a:r>
          </a:p>
          <a:p>
            <a:r>
              <a:rPr lang="en-GB" dirty="0">
                <a:solidFill>
                  <a:schemeClr val="bg1"/>
                </a:solidFill>
                <a:latin typeface="Helvetica Neue" panose="02000503000000020004" pitchFamily="2" charset="0"/>
              </a:rPr>
              <a:t>Networking skills</a:t>
            </a:r>
          </a:p>
          <a:p>
            <a:r>
              <a:rPr lang="en-GB" dirty="0">
                <a:solidFill>
                  <a:schemeClr val="bg1"/>
                </a:solidFill>
                <a:latin typeface="Helvetica Neue" panose="02000503000000020004" pitchFamily="2" charset="0"/>
              </a:rPr>
              <a:t>Long term contact</a:t>
            </a: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endParaRPr lang="en-GB" dirty="0">
              <a:solidFill>
                <a:schemeClr val="bg1"/>
              </a:solidFill>
              <a:latin typeface="Helvetica Neue" panose="02000503000000020004" pitchFamily="2" charset="0"/>
            </a:endParaRPr>
          </a:p>
          <a:p>
            <a:r>
              <a:rPr lang="en-GB" dirty="0">
                <a:solidFill>
                  <a:schemeClr val="bg1"/>
                </a:solidFill>
                <a:latin typeface="Helvetica Neue" panose="02000503000000020004" pitchFamily="2" charset="0"/>
              </a:rPr>
              <a:t>Communication skills for applications</a:t>
            </a:r>
          </a:p>
          <a:p>
            <a:r>
              <a:rPr lang="en-GB" dirty="0">
                <a:solidFill>
                  <a:schemeClr val="bg1"/>
                </a:solidFill>
                <a:latin typeface="Helvetica Neue" panose="02000503000000020004" pitchFamily="2" charset="0"/>
              </a:rPr>
              <a:t>Interview technique</a:t>
            </a:r>
          </a:p>
          <a:p>
            <a:r>
              <a:rPr lang="en-GB" dirty="0">
                <a:solidFill>
                  <a:schemeClr val="bg1"/>
                </a:solidFill>
                <a:latin typeface="Helvetica Neue" panose="02000503000000020004" pitchFamily="2" charset="0"/>
              </a:rPr>
              <a:t>Career planning opportunity</a:t>
            </a:r>
          </a:p>
          <a:p>
            <a:r>
              <a:rPr lang="en-GB" dirty="0">
                <a:solidFill>
                  <a:schemeClr val="bg1"/>
                </a:solidFill>
                <a:latin typeface="Helvetica Neue" panose="02000503000000020004" pitchFamily="2" charset="0"/>
              </a:rPr>
              <a:t>Decision making </a:t>
            </a:r>
          </a:p>
          <a:p>
            <a:r>
              <a:rPr lang="en-GB" dirty="0">
                <a:solidFill>
                  <a:schemeClr val="bg1"/>
                </a:solidFill>
                <a:latin typeface="Helvetica Neue" panose="02000503000000020004" pitchFamily="2" charset="0"/>
              </a:rPr>
              <a:t>Confidence </a:t>
            </a:r>
          </a:p>
          <a:p>
            <a:r>
              <a:rPr lang="en-GB" dirty="0">
                <a:solidFill>
                  <a:schemeClr val="bg1"/>
                </a:solidFill>
                <a:latin typeface="Helvetica Neue" panose="02000503000000020004" pitchFamily="2" charset="0"/>
              </a:rPr>
              <a:t>Motivation </a:t>
            </a:r>
          </a:p>
        </p:txBody>
      </p:sp>
      <p:sp>
        <p:nvSpPr>
          <p:cNvPr id="6" name="Rectangle 5">
            <a:extLst>
              <a:ext uri="{FF2B5EF4-FFF2-40B4-BE49-F238E27FC236}">
                <a16:creationId xmlns:a16="http://schemas.microsoft.com/office/drawing/2014/main" id="{44DD0A1E-BEE2-104A-A846-70EFF73AAC47}"/>
              </a:ext>
            </a:extLst>
          </p:cNvPr>
          <p:cNvSpPr/>
          <p:nvPr/>
        </p:nvSpPr>
        <p:spPr>
          <a:xfrm>
            <a:off x="216421" y="1349115"/>
            <a:ext cx="4757532" cy="369332"/>
          </a:xfrm>
          <a:prstGeom prst="rect">
            <a:avLst/>
          </a:prstGeom>
          <a:solidFill>
            <a:schemeClr val="accent5">
              <a:lumMod val="75000"/>
            </a:schemeClr>
          </a:solidFill>
        </p:spPr>
        <p:txBody>
          <a:bodyPr wrap="square">
            <a:spAutoFit/>
          </a:bodyPr>
          <a:lstStyle/>
          <a:p>
            <a:r>
              <a:rPr lang="en-GB" b="1" dirty="0">
                <a:solidFill>
                  <a:schemeClr val="bg1"/>
                </a:solidFill>
              </a:rPr>
              <a:t>New cultural norms and expectations</a:t>
            </a:r>
          </a:p>
        </p:txBody>
      </p:sp>
      <p:sp>
        <p:nvSpPr>
          <p:cNvPr id="7" name="Rectangle 6">
            <a:extLst>
              <a:ext uri="{FF2B5EF4-FFF2-40B4-BE49-F238E27FC236}">
                <a16:creationId xmlns:a16="http://schemas.microsoft.com/office/drawing/2014/main" id="{14A1B84B-0A1F-9445-9600-1AD170436ED4}"/>
              </a:ext>
            </a:extLst>
          </p:cNvPr>
          <p:cNvSpPr/>
          <p:nvPr/>
        </p:nvSpPr>
        <p:spPr>
          <a:xfrm>
            <a:off x="216421" y="3849245"/>
            <a:ext cx="4757532" cy="369332"/>
          </a:xfrm>
          <a:prstGeom prst="rect">
            <a:avLst/>
          </a:prstGeom>
          <a:solidFill>
            <a:schemeClr val="accent5">
              <a:lumMod val="75000"/>
            </a:schemeClr>
          </a:solidFill>
        </p:spPr>
        <p:txBody>
          <a:bodyPr wrap="square">
            <a:spAutoFit/>
          </a:bodyPr>
          <a:lstStyle/>
          <a:p>
            <a:r>
              <a:rPr lang="en-GB" b="1" dirty="0">
                <a:solidFill>
                  <a:schemeClr val="bg1"/>
                </a:solidFill>
              </a:rPr>
              <a:t>Better ability &amp; sense of control</a:t>
            </a:r>
          </a:p>
        </p:txBody>
      </p:sp>
    </p:spTree>
    <p:extLst>
      <p:ext uri="{BB962C8B-B14F-4D97-AF65-F5344CB8AC3E}">
        <p14:creationId xmlns:p14="http://schemas.microsoft.com/office/powerpoint/2010/main" val="300278678"/>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194</TotalTime>
  <Words>1105</Words>
  <Application>Microsoft Macintosh PowerPoint</Application>
  <PresentationFormat>On-screen Show (4:3)</PresentationFormat>
  <Paragraphs>106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Helvetica Neue</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Guccione</dc:creator>
  <cp:lastModifiedBy>Kay Guccione</cp:lastModifiedBy>
  <cp:revision>38</cp:revision>
  <dcterms:created xsi:type="dcterms:W3CDTF">2018-10-23T07:10:34Z</dcterms:created>
  <dcterms:modified xsi:type="dcterms:W3CDTF">2018-10-23T14:46:47Z</dcterms:modified>
</cp:coreProperties>
</file>