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75" r:id="rId5"/>
    <p:sldId id="287" r:id="rId6"/>
    <p:sldId id="267" r:id="rId7"/>
    <p:sldId id="290" r:id="rId8"/>
    <p:sldId id="274" r:id="rId9"/>
    <p:sldId id="279" r:id="rId10"/>
    <p:sldId id="292" r:id="rId11"/>
    <p:sldId id="296" r:id="rId12"/>
    <p:sldId id="294" r:id="rId13"/>
    <p:sldId id="295" r:id="rId14"/>
    <p:sldId id="297" r:id="rId15"/>
    <p:sldId id="288" r:id="rId16"/>
    <p:sldId id="293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52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sim_musallam/Desktop/NORTHAMPTON/PhD%20SUPERVISION/STUDENTS/1.%20ADMINISTRATION/DATABASES/2018%20May/Basic%20dem%20data%20-%20PG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FEH PGR students by place of residence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living in Northampton'!$A$1:$A$3</c:f>
              <c:strCache>
                <c:ptCount val="3"/>
                <c:pt idx="0">
                  <c:v>Living in Northampton</c:v>
                </c:pt>
                <c:pt idx="1">
                  <c:v>Living outside Northampton but UK</c:v>
                </c:pt>
                <c:pt idx="2">
                  <c:v>Living abroad</c:v>
                </c:pt>
              </c:strCache>
            </c:strRef>
          </c:cat>
          <c:val>
            <c:numRef>
              <c:f>'% living in Northampton'!$B$1:$B$3</c:f>
              <c:numCache>
                <c:formatCode>General</c:formatCode>
                <c:ptCount val="3"/>
                <c:pt idx="0">
                  <c:v>20</c:v>
                </c:pt>
                <c:pt idx="1">
                  <c:v>41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D-4342-AB9D-8B21303CB2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06453952"/>
        <c:axId val="1966082064"/>
      </c:barChart>
      <c:catAx>
        <c:axId val="190645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082064"/>
        <c:crosses val="autoZero"/>
        <c:auto val="1"/>
        <c:lblAlgn val="ctr"/>
        <c:lblOffset val="100"/>
        <c:noMultiLvlLbl val="0"/>
      </c:catAx>
      <c:valAx>
        <c:axId val="19660820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4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5E3D7-027B-4185-A3A7-1D0184BEE74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A7539C-451B-4687-8558-2D11F08C7B0E}">
      <dgm:prSet/>
      <dgm:spPr/>
      <dgm:t>
        <a:bodyPr/>
        <a:lstStyle/>
        <a:p>
          <a:r>
            <a:rPr lang="en-GB" dirty="0"/>
            <a:t>To create a multi-functional PhD support group to increase engagement, wellbeing and participation through the use of ABL</a:t>
          </a:r>
          <a:endParaRPr lang="en-US" dirty="0"/>
        </a:p>
      </dgm:t>
    </dgm:pt>
    <dgm:pt modelId="{84E3D290-C5A6-4FEA-B703-3AD0EA86B6F0}" type="parTrans" cxnId="{D63ACCAB-FA65-4D59-80EA-ACEE8B303C29}">
      <dgm:prSet/>
      <dgm:spPr/>
      <dgm:t>
        <a:bodyPr/>
        <a:lstStyle/>
        <a:p>
          <a:endParaRPr lang="en-US"/>
        </a:p>
      </dgm:t>
    </dgm:pt>
    <dgm:pt modelId="{D922522C-81A0-4508-B701-7F6A38486F0A}" type="sibTrans" cxnId="{D63ACCAB-FA65-4D59-80EA-ACEE8B303C29}">
      <dgm:prSet/>
      <dgm:spPr/>
      <dgm:t>
        <a:bodyPr/>
        <a:lstStyle/>
        <a:p>
          <a:endParaRPr lang="en-US"/>
        </a:p>
      </dgm:t>
    </dgm:pt>
    <dgm:pt modelId="{F87CF6E2-A088-4AA0-92DA-AA780975EA0F}">
      <dgm:prSet/>
      <dgm:spPr/>
      <dgm:t>
        <a:bodyPr/>
        <a:lstStyle/>
        <a:p>
          <a:r>
            <a:rPr lang="en-GB" dirty="0"/>
            <a:t>To sustain the FEASST@8’s </a:t>
          </a:r>
          <a:r>
            <a:rPr lang="en-GB" dirty="0" err="1"/>
            <a:t>CAIeRO</a:t>
          </a:r>
          <a:r>
            <a:rPr lang="en-GB" dirty="0"/>
            <a:t> informed curriculum development to create and deliver ABL-led activities</a:t>
          </a:r>
          <a:endParaRPr lang="en-US" dirty="0"/>
        </a:p>
      </dgm:t>
    </dgm:pt>
    <dgm:pt modelId="{EB8792E8-A031-4922-9661-5CFE449FFA94}" type="parTrans" cxnId="{F9E93297-F75D-4809-9ADC-EFE3DC68A5FC}">
      <dgm:prSet/>
      <dgm:spPr/>
      <dgm:t>
        <a:bodyPr/>
        <a:lstStyle/>
        <a:p>
          <a:endParaRPr lang="en-US"/>
        </a:p>
      </dgm:t>
    </dgm:pt>
    <dgm:pt modelId="{CF2439CE-609D-4FA8-9FA3-F14E5F598162}" type="sibTrans" cxnId="{F9E93297-F75D-4809-9ADC-EFE3DC68A5FC}">
      <dgm:prSet/>
      <dgm:spPr/>
      <dgm:t>
        <a:bodyPr/>
        <a:lstStyle/>
        <a:p>
          <a:endParaRPr lang="en-US"/>
        </a:p>
      </dgm:t>
    </dgm:pt>
    <dgm:pt modelId="{312F7827-2BED-471C-B0F2-C37F0D9A1CE8}">
      <dgm:prSet/>
      <dgm:spPr/>
      <dgm:t>
        <a:bodyPr/>
        <a:lstStyle/>
        <a:p>
          <a:r>
            <a:rPr lang="en-GB" dirty="0"/>
            <a:t>To use ‘learning by doing’ and ‘work-placement’ to develop students’ digital literacy through engaging with and contributing to the multi-functional peer support group</a:t>
          </a:r>
          <a:endParaRPr lang="en-US" dirty="0"/>
        </a:p>
      </dgm:t>
    </dgm:pt>
    <dgm:pt modelId="{BA5C27C3-1F44-455C-820E-34492DE87801}" type="parTrans" cxnId="{D559F15A-FC56-44CD-B3B8-766122F9D77C}">
      <dgm:prSet/>
      <dgm:spPr/>
      <dgm:t>
        <a:bodyPr/>
        <a:lstStyle/>
        <a:p>
          <a:endParaRPr lang="en-US"/>
        </a:p>
      </dgm:t>
    </dgm:pt>
    <dgm:pt modelId="{B298D63E-B941-46BA-8958-4538B5C86919}" type="sibTrans" cxnId="{D559F15A-FC56-44CD-B3B8-766122F9D77C}">
      <dgm:prSet/>
      <dgm:spPr/>
      <dgm:t>
        <a:bodyPr/>
        <a:lstStyle/>
        <a:p>
          <a:endParaRPr lang="en-US"/>
        </a:p>
      </dgm:t>
    </dgm:pt>
    <dgm:pt modelId="{25CA1990-261D-4A54-8191-7260013A7839}">
      <dgm:prSet/>
      <dgm:spPr/>
      <dgm:t>
        <a:bodyPr/>
        <a:lstStyle/>
        <a:p>
          <a:r>
            <a:rPr lang="en-GB" dirty="0"/>
            <a:t>To establish an online community to overcome PhD students’ isolation and thus support their wellbeing and mental health</a:t>
          </a:r>
          <a:endParaRPr lang="en-US" dirty="0"/>
        </a:p>
      </dgm:t>
    </dgm:pt>
    <dgm:pt modelId="{C74AC316-E3A4-4C7B-B8D7-700DF192FF96}" type="parTrans" cxnId="{B6A8C1B1-9F34-4672-B4BE-F2A3D72E4BC4}">
      <dgm:prSet/>
      <dgm:spPr/>
      <dgm:t>
        <a:bodyPr/>
        <a:lstStyle/>
        <a:p>
          <a:endParaRPr lang="en-US"/>
        </a:p>
      </dgm:t>
    </dgm:pt>
    <dgm:pt modelId="{66B8833E-C368-4530-BE6F-06EDB608567E}" type="sibTrans" cxnId="{B6A8C1B1-9F34-4672-B4BE-F2A3D72E4BC4}">
      <dgm:prSet/>
      <dgm:spPr/>
      <dgm:t>
        <a:bodyPr/>
        <a:lstStyle/>
        <a:p>
          <a:endParaRPr lang="en-US"/>
        </a:p>
      </dgm:t>
    </dgm:pt>
    <dgm:pt modelId="{6557FAFE-4F5C-4C03-BDA7-43898F023C22}">
      <dgm:prSet/>
      <dgm:spPr/>
      <dgm:t>
        <a:bodyPr/>
        <a:lstStyle/>
        <a:p>
          <a:r>
            <a:rPr lang="en-GB" dirty="0"/>
            <a:t>To make the experience and resulting digital </a:t>
          </a:r>
          <a:r>
            <a:rPr lang="en-GB" dirty="0" err="1"/>
            <a:t>artifact</a:t>
          </a:r>
          <a:r>
            <a:rPr lang="en-GB" dirty="0"/>
            <a:t> available to others and embed them as part of the discipline-based development and annual review</a:t>
          </a:r>
          <a:endParaRPr lang="en-US" dirty="0"/>
        </a:p>
      </dgm:t>
    </dgm:pt>
    <dgm:pt modelId="{91F2AD52-0C3E-4F23-81B6-1EB4E46DCF56}" type="parTrans" cxnId="{818DE689-A6B0-4BA8-8632-4B673B05960A}">
      <dgm:prSet/>
      <dgm:spPr/>
      <dgm:t>
        <a:bodyPr/>
        <a:lstStyle/>
        <a:p>
          <a:endParaRPr lang="en-US"/>
        </a:p>
      </dgm:t>
    </dgm:pt>
    <dgm:pt modelId="{D52F80D1-608C-4E69-BB54-3B2AE23D2EA2}" type="sibTrans" cxnId="{818DE689-A6B0-4BA8-8632-4B673B05960A}">
      <dgm:prSet/>
      <dgm:spPr/>
      <dgm:t>
        <a:bodyPr/>
        <a:lstStyle/>
        <a:p>
          <a:endParaRPr lang="en-US"/>
        </a:p>
      </dgm:t>
    </dgm:pt>
    <dgm:pt modelId="{F713AEAE-6A54-4445-A405-E203BB1BCA47}" type="pres">
      <dgm:prSet presAssocID="{0AC5E3D7-027B-4185-A3A7-1D0184BEE74B}" presName="linear" presStyleCnt="0">
        <dgm:presLayoutVars>
          <dgm:animLvl val="lvl"/>
          <dgm:resizeHandles val="exact"/>
        </dgm:presLayoutVars>
      </dgm:prSet>
      <dgm:spPr/>
    </dgm:pt>
    <dgm:pt modelId="{EC8384D0-E3DA-1548-973E-C1A922690754}" type="pres">
      <dgm:prSet presAssocID="{E5A7539C-451B-4687-8558-2D11F08C7B0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C16BDD7-340D-9E4C-818D-031DCF7EBAAA}" type="pres">
      <dgm:prSet presAssocID="{D922522C-81A0-4508-B701-7F6A38486F0A}" presName="spacer" presStyleCnt="0"/>
      <dgm:spPr/>
    </dgm:pt>
    <dgm:pt modelId="{9F47B2E6-CD96-184F-AC94-616598C5A781}" type="pres">
      <dgm:prSet presAssocID="{F87CF6E2-A088-4AA0-92DA-AA780975EA0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637CC05-6C31-9248-98BD-875D29869E54}" type="pres">
      <dgm:prSet presAssocID="{CF2439CE-609D-4FA8-9FA3-F14E5F598162}" presName="spacer" presStyleCnt="0"/>
      <dgm:spPr/>
    </dgm:pt>
    <dgm:pt modelId="{EACDAA05-943C-5241-8B33-295E60E885D4}" type="pres">
      <dgm:prSet presAssocID="{312F7827-2BED-471C-B0F2-C37F0D9A1CE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E41BB77-2A5E-F949-B6D6-72B04A74327B}" type="pres">
      <dgm:prSet presAssocID="{B298D63E-B941-46BA-8958-4538B5C86919}" presName="spacer" presStyleCnt="0"/>
      <dgm:spPr/>
    </dgm:pt>
    <dgm:pt modelId="{EACA5785-BA34-6C4E-8122-954E425675E1}" type="pres">
      <dgm:prSet presAssocID="{25CA1990-261D-4A54-8191-7260013A78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4FF4FE5-C455-344B-908B-77FEBB52EB78}" type="pres">
      <dgm:prSet presAssocID="{66B8833E-C368-4530-BE6F-06EDB608567E}" presName="spacer" presStyleCnt="0"/>
      <dgm:spPr/>
    </dgm:pt>
    <dgm:pt modelId="{F21B9BF1-66DE-9D40-83BE-403E1EF8E6A2}" type="pres">
      <dgm:prSet presAssocID="{6557FAFE-4F5C-4C03-BDA7-43898F023C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03EB74E-4EF8-B74E-9005-07C1744CDB6B}" type="presOf" srcId="{25CA1990-261D-4A54-8191-7260013A7839}" destId="{EACA5785-BA34-6C4E-8122-954E425675E1}" srcOrd="0" destOrd="0" presId="urn:microsoft.com/office/officeart/2005/8/layout/vList2"/>
    <dgm:cxn modelId="{F31A6658-2F85-A649-8CAE-C9CB1EE86A57}" type="presOf" srcId="{E5A7539C-451B-4687-8558-2D11F08C7B0E}" destId="{EC8384D0-E3DA-1548-973E-C1A922690754}" srcOrd="0" destOrd="0" presId="urn:microsoft.com/office/officeart/2005/8/layout/vList2"/>
    <dgm:cxn modelId="{D559F15A-FC56-44CD-B3B8-766122F9D77C}" srcId="{0AC5E3D7-027B-4185-A3A7-1D0184BEE74B}" destId="{312F7827-2BED-471C-B0F2-C37F0D9A1CE8}" srcOrd="2" destOrd="0" parTransId="{BA5C27C3-1F44-455C-820E-34492DE87801}" sibTransId="{B298D63E-B941-46BA-8958-4538B5C86919}"/>
    <dgm:cxn modelId="{2632BF75-3D69-6A47-A631-20986E968D0D}" type="presOf" srcId="{0AC5E3D7-027B-4185-A3A7-1D0184BEE74B}" destId="{F713AEAE-6A54-4445-A405-E203BB1BCA47}" srcOrd="0" destOrd="0" presId="urn:microsoft.com/office/officeart/2005/8/layout/vList2"/>
    <dgm:cxn modelId="{57C32486-16BA-B04B-B8FA-3A8E6F8344E7}" type="presOf" srcId="{6557FAFE-4F5C-4C03-BDA7-43898F023C22}" destId="{F21B9BF1-66DE-9D40-83BE-403E1EF8E6A2}" srcOrd="0" destOrd="0" presId="urn:microsoft.com/office/officeart/2005/8/layout/vList2"/>
    <dgm:cxn modelId="{818DE689-A6B0-4BA8-8632-4B673B05960A}" srcId="{0AC5E3D7-027B-4185-A3A7-1D0184BEE74B}" destId="{6557FAFE-4F5C-4C03-BDA7-43898F023C22}" srcOrd="4" destOrd="0" parTransId="{91F2AD52-0C3E-4F23-81B6-1EB4E46DCF56}" sibTransId="{D52F80D1-608C-4E69-BB54-3B2AE23D2EA2}"/>
    <dgm:cxn modelId="{F9E93297-F75D-4809-9ADC-EFE3DC68A5FC}" srcId="{0AC5E3D7-027B-4185-A3A7-1D0184BEE74B}" destId="{F87CF6E2-A088-4AA0-92DA-AA780975EA0F}" srcOrd="1" destOrd="0" parTransId="{EB8792E8-A031-4922-9661-5CFE449FFA94}" sibTransId="{CF2439CE-609D-4FA8-9FA3-F14E5F598162}"/>
    <dgm:cxn modelId="{2D68BB97-667A-A04C-8916-D70E40F367FF}" type="presOf" srcId="{F87CF6E2-A088-4AA0-92DA-AA780975EA0F}" destId="{9F47B2E6-CD96-184F-AC94-616598C5A781}" srcOrd="0" destOrd="0" presId="urn:microsoft.com/office/officeart/2005/8/layout/vList2"/>
    <dgm:cxn modelId="{E52C1EAA-D20D-1C48-AB2C-036C31E4B0BB}" type="presOf" srcId="{312F7827-2BED-471C-B0F2-C37F0D9A1CE8}" destId="{EACDAA05-943C-5241-8B33-295E60E885D4}" srcOrd="0" destOrd="0" presId="urn:microsoft.com/office/officeart/2005/8/layout/vList2"/>
    <dgm:cxn modelId="{D63ACCAB-FA65-4D59-80EA-ACEE8B303C29}" srcId="{0AC5E3D7-027B-4185-A3A7-1D0184BEE74B}" destId="{E5A7539C-451B-4687-8558-2D11F08C7B0E}" srcOrd="0" destOrd="0" parTransId="{84E3D290-C5A6-4FEA-B703-3AD0EA86B6F0}" sibTransId="{D922522C-81A0-4508-B701-7F6A38486F0A}"/>
    <dgm:cxn modelId="{B6A8C1B1-9F34-4672-B4BE-F2A3D72E4BC4}" srcId="{0AC5E3D7-027B-4185-A3A7-1D0184BEE74B}" destId="{25CA1990-261D-4A54-8191-7260013A7839}" srcOrd="3" destOrd="0" parTransId="{C74AC316-E3A4-4C7B-B8D7-700DF192FF96}" sibTransId="{66B8833E-C368-4530-BE6F-06EDB608567E}"/>
    <dgm:cxn modelId="{118A38BB-5F87-7249-8205-6B21EA3780FC}" type="presParOf" srcId="{F713AEAE-6A54-4445-A405-E203BB1BCA47}" destId="{EC8384D0-E3DA-1548-973E-C1A922690754}" srcOrd="0" destOrd="0" presId="urn:microsoft.com/office/officeart/2005/8/layout/vList2"/>
    <dgm:cxn modelId="{B2BC0251-60C6-4B45-8B44-B62B0BFFBCD7}" type="presParOf" srcId="{F713AEAE-6A54-4445-A405-E203BB1BCA47}" destId="{AC16BDD7-340D-9E4C-818D-031DCF7EBAAA}" srcOrd="1" destOrd="0" presId="urn:microsoft.com/office/officeart/2005/8/layout/vList2"/>
    <dgm:cxn modelId="{A2391A92-7422-0D4C-9F11-752B189885BC}" type="presParOf" srcId="{F713AEAE-6A54-4445-A405-E203BB1BCA47}" destId="{9F47B2E6-CD96-184F-AC94-616598C5A781}" srcOrd="2" destOrd="0" presId="urn:microsoft.com/office/officeart/2005/8/layout/vList2"/>
    <dgm:cxn modelId="{D9EF871C-03E0-7B4E-BD31-4571BB8CBF90}" type="presParOf" srcId="{F713AEAE-6A54-4445-A405-E203BB1BCA47}" destId="{5637CC05-6C31-9248-98BD-875D29869E54}" srcOrd="3" destOrd="0" presId="urn:microsoft.com/office/officeart/2005/8/layout/vList2"/>
    <dgm:cxn modelId="{73C76D19-D93B-4E47-8594-819AFA434766}" type="presParOf" srcId="{F713AEAE-6A54-4445-A405-E203BB1BCA47}" destId="{EACDAA05-943C-5241-8B33-295E60E885D4}" srcOrd="4" destOrd="0" presId="urn:microsoft.com/office/officeart/2005/8/layout/vList2"/>
    <dgm:cxn modelId="{1BB5F660-5C0C-C54F-8142-CA40434313F8}" type="presParOf" srcId="{F713AEAE-6A54-4445-A405-E203BB1BCA47}" destId="{2E41BB77-2A5E-F949-B6D6-72B04A74327B}" srcOrd="5" destOrd="0" presId="urn:microsoft.com/office/officeart/2005/8/layout/vList2"/>
    <dgm:cxn modelId="{0355B706-A322-8241-93DF-80159583A7DA}" type="presParOf" srcId="{F713AEAE-6A54-4445-A405-E203BB1BCA47}" destId="{EACA5785-BA34-6C4E-8122-954E425675E1}" srcOrd="6" destOrd="0" presId="urn:microsoft.com/office/officeart/2005/8/layout/vList2"/>
    <dgm:cxn modelId="{16B56B54-DF31-F44F-9E83-07F7ADB3E3A1}" type="presParOf" srcId="{F713AEAE-6A54-4445-A405-E203BB1BCA47}" destId="{34FF4FE5-C455-344B-908B-77FEBB52EB78}" srcOrd="7" destOrd="0" presId="urn:microsoft.com/office/officeart/2005/8/layout/vList2"/>
    <dgm:cxn modelId="{54351CCB-306D-D741-A841-B416EE7BF2CB}" type="presParOf" srcId="{F713AEAE-6A54-4445-A405-E203BB1BCA47}" destId="{F21B9BF1-66DE-9D40-83BE-403E1EF8E6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DF760-2C9F-49EA-9A6B-B63ABB3C1E8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C54828-1556-4EDD-9EC6-16CC6397AC69}">
      <dgm:prSet/>
      <dgm:spPr/>
      <dgm:t>
        <a:bodyPr lIns="90000" rIns="90000"/>
        <a:lstStyle/>
        <a:p>
          <a:pPr algn="just"/>
          <a:endParaRPr lang="en-US" dirty="0"/>
        </a:p>
      </dgm:t>
    </dgm:pt>
    <dgm:pt modelId="{5A6A00A1-A741-46AE-BCF5-B1E59F431EFB}" type="parTrans" cxnId="{6AE45F46-132A-48EE-BA97-65E025561F0C}">
      <dgm:prSet/>
      <dgm:spPr/>
      <dgm:t>
        <a:bodyPr/>
        <a:lstStyle/>
        <a:p>
          <a:endParaRPr lang="en-US"/>
        </a:p>
      </dgm:t>
    </dgm:pt>
    <dgm:pt modelId="{10B39BE1-D8F5-40B5-85A4-41CED5E04C9A}" type="sibTrans" cxnId="{6AE45F46-132A-48EE-BA97-65E025561F0C}">
      <dgm:prSet/>
      <dgm:spPr/>
      <dgm:t>
        <a:bodyPr/>
        <a:lstStyle/>
        <a:p>
          <a:endParaRPr lang="en-US"/>
        </a:p>
      </dgm:t>
    </dgm:pt>
    <dgm:pt modelId="{E8BD7FDA-3E49-4975-B7EF-F704C76F7601}">
      <dgm:prSet/>
      <dgm:spPr/>
      <dgm:t>
        <a:bodyPr/>
        <a:lstStyle/>
        <a:p>
          <a:endParaRPr lang="en-US" dirty="0"/>
        </a:p>
      </dgm:t>
    </dgm:pt>
    <dgm:pt modelId="{10639750-340F-42F5-9443-EA2B31891B84}" type="parTrans" cxnId="{6A5CD864-77DF-4C30-9DFF-9FAFC1DF53BD}">
      <dgm:prSet/>
      <dgm:spPr/>
      <dgm:t>
        <a:bodyPr/>
        <a:lstStyle/>
        <a:p>
          <a:endParaRPr lang="en-US"/>
        </a:p>
      </dgm:t>
    </dgm:pt>
    <dgm:pt modelId="{611DCE16-6758-4564-B645-9155B4D70258}" type="sibTrans" cxnId="{6A5CD864-77DF-4C30-9DFF-9FAFC1DF53BD}">
      <dgm:prSet/>
      <dgm:spPr/>
      <dgm:t>
        <a:bodyPr/>
        <a:lstStyle/>
        <a:p>
          <a:endParaRPr lang="en-US"/>
        </a:p>
      </dgm:t>
    </dgm:pt>
    <dgm:pt modelId="{DDEC0861-FDD5-634D-9E92-C76C13B4B1AA}" type="pres">
      <dgm:prSet presAssocID="{1E1DF760-2C9F-49EA-9A6B-B63ABB3C1E88}" presName="outerComposite" presStyleCnt="0">
        <dgm:presLayoutVars>
          <dgm:chMax val="5"/>
          <dgm:dir/>
          <dgm:resizeHandles val="exact"/>
        </dgm:presLayoutVars>
      </dgm:prSet>
      <dgm:spPr/>
    </dgm:pt>
    <dgm:pt modelId="{5D9EE1C4-6A49-C34F-952E-A2743B644357}" type="pres">
      <dgm:prSet presAssocID="{1E1DF760-2C9F-49EA-9A6B-B63ABB3C1E88}" presName="dummyMaxCanvas" presStyleCnt="0">
        <dgm:presLayoutVars/>
      </dgm:prSet>
      <dgm:spPr/>
    </dgm:pt>
    <dgm:pt modelId="{A90C98DF-F165-FA4D-8BDC-CE22F9285B69}" type="pres">
      <dgm:prSet presAssocID="{1E1DF760-2C9F-49EA-9A6B-B63ABB3C1E88}" presName="TwoNodes_1" presStyleLbl="node1" presStyleIdx="0" presStyleCnt="2">
        <dgm:presLayoutVars>
          <dgm:bulletEnabled val="1"/>
        </dgm:presLayoutVars>
      </dgm:prSet>
      <dgm:spPr/>
    </dgm:pt>
    <dgm:pt modelId="{B63D1108-73BB-3B47-BF25-DDD0145E2400}" type="pres">
      <dgm:prSet presAssocID="{1E1DF760-2C9F-49EA-9A6B-B63ABB3C1E88}" presName="TwoNodes_2" presStyleLbl="node1" presStyleIdx="1" presStyleCnt="2">
        <dgm:presLayoutVars>
          <dgm:bulletEnabled val="1"/>
        </dgm:presLayoutVars>
      </dgm:prSet>
      <dgm:spPr/>
    </dgm:pt>
    <dgm:pt modelId="{06C1B634-FE08-9040-9CDD-02CF2473EE8A}" type="pres">
      <dgm:prSet presAssocID="{1E1DF760-2C9F-49EA-9A6B-B63ABB3C1E88}" presName="TwoConn_1-2" presStyleLbl="fgAccFollowNode1" presStyleIdx="0" presStyleCnt="1">
        <dgm:presLayoutVars>
          <dgm:bulletEnabled val="1"/>
        </dgm:presLayoutVars>
      </dgm:prSet>
      <dgm:spPr/>
    </dgm:pt>
    <dgm:pt modelId="{7BC429F4-879F-0645-8BC7-EF133A97B9B8}" type="pres">
      <dgm:prSet presAssocID="{1E1DF760-2C9F-49EA-9A6B-B63ABB3C1E88}" presName="TwoNodes_1_text" presStyleLbl="node1" presStyleIdx="1" presStyleCnt="2">
        <dgm:presLayoutVars>
          <dgm:bulletEnabled val="1"/>
        </dgm:presLayoutVars>
      </dgm:prSet>
      <dgm:spPr/>
    </dgm:pt>
    <dgm:pt modelId="{275585D5-A6E9-374A-9195-3D8182037061}" type="pres">
      <dgm:prSet presAssocID="{1E1DF760-2C9F-49EA-9A6B-B63ABB3C1E8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E64130E-3AAF-3C43-B6F2-7AA77857C4E5}" type="presOf" srcId="{D8C54828-1556-4EDD-9EC6-16CC6397AC69}" destId="{7BC429F4-879F-0645-8BC7-EF133A97B9B8}" srcOrd="1" destOrd="0" presId="urn:microsoft.com/office/officeart/2005/8/layout/vProcess5"/>
    <dgm:cxn modelId="{6AE45F46-132A-48EE-BA97-65E025561F0C}" srcId="{1E1DF760-2C9F-49EA-9A6B-B63ABB3C1E88}" destId="{D8C54828-1556-4EDD-9EC6-16CC6397AC69}" srcOrd="0" destOrd="0" parTransId="{5A6A00A1-A741-46AE-BCF5-B1E59F431EFB}" sibTransId="{10B39BE1-D8F5-40B5-85A4-41CED5E04C9A}"/>
    <dgm:cxn modelId="{6A5CD864-77DF-4C30-9DFF-9FAFC1DF53BD}" srcId="{1E1DF760-2C9F-49EA-9A6B-B63ABB3C1E88}" destId="{E8BD7FDA-3E49-4975-B7EF-F704C76F7601}" srcOrd="1" destOrd="0" parTransId="{10639750-340F-42F5-9443-EA2B31891B84}" sibTransId="{611DCE16-6758-4564-B645-9155B4D70258}"/>
    <dgm:cxn modelId="{6389AF6F-7308-8148-933D-DF15BA28C9E9}" type="presOf" srcId="{D8C54828-1556-4EDD-9EC6-16CC6397AC69}" destId="{A90C98DF-F165-FA4D-8BDC-CE22F9285B69}" srcOrd="0" destOrd="0" presId="urn:microsoft.com/office/officeart/2005/8/layout/vProcess5"/>
    <dgm:cxn modelId="{8DD789B0-A757-EF46-A64A-36B23134665D}" type="presOf" srcId="{1E1DF760-2C9F-49EA-9A6B-B63ABB3C1E88}" destId="{DDEC0861-FDD5-634D-9E92-C76C13B4B1AA}" srcOrd="0" destOrd="0" presId="urn:microsoft.com/office/officeart/2005/8/layout/vProcess5"/>
    <dgm:cxn modelId="{30CFE7C3-9535-2341-BB57-C62745403EBC}" type="presOf" srcId="{E8BD7FDA-3E49-4975-B7EF-F704C76F7601}" destId="{275585D5-A6E9-374A-9195-3D8182037061}" srcOrd="1" destOrd="0" presId="urn:microsoft.com/office/officeart/2005/8/layout/vProcess5"/>
    <dgm:cxn modelId="{67FE5DF6-5404-A543-A341-F33594B61BB5}" type="presOf" srcId="{10B39BE1-D8F5-40B5-85A4-41CED5E04C9A}" destId="{06C1B634-FE08-9040-9CDD-02CF2473EE8A}" srcOrd="0" destOrd="0" presId="urn:microsoft.com/office/officeart/2005/8/layout/vProcess5"/>
    <dgm:cxn modelId="{A9EC44F8-05E5-2B4B-A903-1925B0B9B289}" type="presOf" srcId="{E8BD7FDA-3E49-4975-B7EF-F704C76F7601}" destId="{B63D1108-73BB-3B47-BF25-DDD0145E2400}" srcOrd="0" destOrd="0" presId="urn:microsoft.com/office/officeart/2005/8/layout/vProcess5"/>
    <dgm:cxn modelId="{6DA8A21F-EFBE-3245-A81F-3D9C7BF9F5BC}" type="presParOf" srcId="{DDEC0861-FDD5-634D-9E92-C76C13B4B1AA}" destId="{5D9EE1C4-6A49-C34F-952E-A2743B644357}" srcOrd="0" destOrd="0" presId="urn:microsoft.com/office/officeart/2005/8/layout/vProcess5"/>
    <dgm:cxn modelId="{B5A5359E-B011-7A4F-A0FE-D4510067128B}" type="presParOf" srcId="{DDEC0861-FDD5-634D-9E92-C76C13B4B1AA}" destId="{A90C98DF-F165-FA4D-8BDC-CE22F9285B69}" srcOrd="1" destOrd="0" presId="urn:microsoft.com/office/officeart/2005/8/layout/vProcess5"/>
    <dgm:cxn modelId="{2DD8FBAF-8CD8-894E-B2E5-DF5B75667F9D}" type="presParOf" srcId="{DDEC0861-FDD5-634D-9E92-C76C13B4B1AA}" destId="{B63D1108-73BB-3B47-BF25-DDD0145E2400}" srcOrd="2" destOrd="0" presId="urn:microsoft.com/office/officeart/2005/8/layout/vProcess5"/>
    <dgm:cxn modelId="{4DA6F40F-241B-CA45-95E3-12268CE66A21}" type="presParOf" srcId="{DDEC0861-FDD5-634D-9E92-C76C13B4B1AA}" destId="{06C1B634-FE08-9040-9CDD-02CF2473EE8A}" srcOrd="3" destOrd="0" presId="urn:microsoft.com/office/officeart/2005/8/layout/vProcess5"/>
    <dgm:cxn modelId="{6271DD59-818F-4B45-B44F-B580A8EAADE7}" type="presParOf" srcId="{DDEC0861-FDD5-634D-9E92-C76C13B4B1AA}" destId="{7BC429F4-879F-0645-8BC7-EF133A97B9B8}" srcOrd="4" destOrd="0" presId="urn:microsoft.com/office/officeart/2005/8/layout/vProcess5"/>
    <dgm:cxn modelId="{94D9F51A-B9A2-AE4C-BFA2-C5A2957CD04F}" type="presParOf" srcId="{DDEC0861-FDD5-634D-9E92-C76C13B4B1AA}" destId="{275585D5-A6E9-374A-9195-3D818203706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DF760-2C9F-49EA-9A6B-B63ABB3C1E8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C54828-1556-4EDD-9EC6-16CC6397AC69}">
      <dgm:prSet/>
      <dgm:spPr/>
      <dgm:t>
        <a:bodyPr lIns="90000" rIns="90000"/>
        <a:lstStyle/>
        <a:p>
          <a:pPr algn="just"/>
          <a:endParaRPr lang="en-US" dirty="0"/>
        </a:p>
      </dgm:t>
    </dgm:pt>
    <dgm:pt modelId="{5A6A00A1-A741-46AE-BCF5-B1E59F431EFB}" type="parTrans" cxnId="{6AE45F46-132A-48EE-BA97-65E025561F0C}">
      <dgm:prSet/>
      <dgm:spPr/>
      <dgm:t>
        <a:bodyPr/>
        <a:lstStyle/>
        <a:p>
          <a:endParaRPr lang="en-US"/>
        </a:p>
      </dgm:t>
    </dgm:pt>
    <dgm:pt modelId="{10B39BE1-D8F5-40B5-85A4-41CED5E04C9A}" type="sibTrans" cxnId="{6AE45F46-132A-48EE-BA97-65E025561F0C}">
      <dgm:prSet/>
      <dgm:spPr/>
      <dgm:t>
        <a:bodyPr/>
        <a:lstStyle/>
        <a:p>
          <a:endParaRPr lang="en-US"/>
        </a:p>
      </dgm:t>
    </dgm:pt>
    <dgm:pt modelId="{E8BD7FDA-3E49-4975-B7EF-F704C76F7601}">
      <dgm:prSet/>
      <dgm:spPr/>
      <dgm:t>
        <a:bodyPr/>
        <a:lstStyle/>
        <a:p>
          <a:endParaRPr lang="en-US" dirty="0"/>
        </a:p>
      </dgm:t>
    </dgm:pt>
    <dgm:pt modelId="{10639750-340F-42F5-9443-EA2B31891B84}" type="parTrans" cxnId="{6A5CD864-77DF-4C30-9DFF-9FAFC1DF53BD}">
      <dgm:prSet/>
      <dgm:spPr/>
      <dgm:t>
        <a:bodyPr/>
        <a:lstStyle/>
        <a:p>
          <a:endParaRPr lang="en-US"/>
        </a:p>
      </dgm:t>
    </dgm:pt>
    <dgm:pt modelId="{611DCE16-6758-4564-B645-9155B4D70258}" type="sibTrans" cxnId="{6A5CD864-77DF-4C30-9DFF-9FAFC1DF53BD}">
      <dgm:prSet/>
      <dgm:spPr/>
      <dgm:t>
        <a:bodyPr/>
        <a:lstStyle/>
        <a:p>
          <a:endParaRPr lang="en-US"/>
        </a:p>
      </dgm:t>
    </dgm:pt>
    <dgm:pt modelId="{DDEC0861-FDD5-634D-9E92-C76C13B4B1AA}" type="pres">
      <dgm:prSet presAssocID="{1E1DF760-2C9F-49EA-9A6B-B63ABB3C1E88}" presName="outerComposite" presStyleCnt="0">
        <dgm:presLayoutVars>
          <dgm:chMax val="5"/>
          <dgm:dir/>
          <dgm:resizeHandles val="exact"/>
        </dgm:presLayoutVars>
      </dgm:prSet>
      <dgm:spPr/>
    </dgm:pt>
    <dgm:pt modelId="{5D9EE1C4-6A49-C34F-952E-A2743B644357}" type="pres">
      <dgm:prSet presAssocID="{1E1DF760-2C9F-49EA-9A6B-B63ABB3C1E88}" presName="dummyMaxCanvas" presStyleCnt="0">
        <dgm:presLayoutVars/>
      </dgm:prSet>
      <dgm:spPr/>
    </dgm:pt>
    <dgm:pt modelId="{A90C98DF-F165-FA4D-8BDC-CE22F9285B69}" type="pres">
      <dgm:prSet presAssocID="{1E1DF760-2C9F-49EA-9A6B-B63ABB3C1E88}" presName="TwoNodes_1" presStyleLbl="node1" presStyleIdx="0" presStyleCnt="2">
        <dgm:presLayoutVars>
          <dgm:bulletEnabled val="1"/>
        </dgm:presLayoutVars>
      </dgm:prSet>
      <dgm:spPr/>
    </dgm:pt>
    <dgm:pt modelId="{B63D1108-73BB-3B47-BF25-DDD0145E2400}" type="pres">
      <dgm:prSet presAssocID="{1E1DF760-2C9F-49EA-9A6B-B63ABB3C1E88}" presName="TwoNodes_2" presStyleLbl="node1" presStyleIdx="1" presStyleCnt="2">
        <dgm:presLayoutVars>
          <dgm:bulletEnabled val="1"/>
        </dgm:presLayoutVars>
      </dgm:prSet>
      <dgm:spPr/>
    </dgm:pt>
    <dgm:pt modelId="{06C1B634-FE08-9040-9CDD-02CF2473EE8A}" type="pres">
      <dgm:prSet presAssocID="{1E1DF760-2C9F-49EA-9A6B-B63ABB3C1E88}" presName="TwoConn_1-2" presStyleLbl="fgAccFollowNode1" presStyleIdx="0" presStyleCnt="1">
        <dgm:presLayoutVars>
          <dgm:bulletEnabled val="1"/>
        </dgm:presLayoutVars>
      </dgm:prSet>
      <dgm:spPr/>
    </dgm:pt>
    <dgm:pt modelId="{7BC429F4-879F-0645-8BC7-EF133A97B9B8}" type="pres">
      <dgm:prSet presAssocID="{1E1DF760-2C9F-49EA-9A6B-B63ABB3C1E88}" presName="TwoNodes_1_text" presStyleLbl="node1" presStyleIdx="1" presStyleCnt="2">
        <dgm:presLayoutVars>
          <dgm:bulletEnabled val="1"/>
        </dgm:presLayoutVars>
      </dgm:prSet>
      <dgm:spPr/>
    </dgm:pt>
    <dgm:pt modelId="{275585D5-A6E9-374A-9195-3D8182037061}" type="pres">
      <dgm:prSet presAssocID="{1E1DF760-2C9F-49EA-9A6B-B63ABB3C1E8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E64130E-3AAF-3C43-B6F2-7AA77857C4E5}" type="presOf" srcId="{D8C54828-1556-4EDD-9EC6-16CC6397AC69}" destId="{7BC429F4-879F-0645-8BC7-EF133A97B9B8}" srcOrd="1" destOrd="0" presId="urn:microsoft.com/office/officeart/2005/8/layout/vProcess5"/>
    <dgm:cxn modelId="{6AE45F46-132A-48EE-BA97-65E025561F0C}" srcId="{1E1DF760-2C9F-49EA-9A6B-B63ABB3C1E88}" destId="{D8C54828-1556-4EDD-9EC6-16CC6397AC69}" srcOrd="0" destOrd="0" parTransId="{5A6A00A1-A741-46AE-BCF5-B1E59F431EFB}" sibTransId="{10B39BE1-D8F5-40B5-85A4-41CED5E04C9A}"/>
    <dgm:cxn modelId="{6A5CD864-77DF-4C30-9DFF-9FAFC1DF53BD}" srcId="{1E1DF760-2C9F-49EA-9A6B-B63ABB3C1E88}" destId="{E8BD7FDA-3E49-4975-B7EF-F704C76F7601}" srcOrd="1" destOrd="0" parTransId="{10639750-340F-42F5-9443-EA2B31891B84}" sibTransId="{611DCE16-6758-4564-B645-9155B4D70258}"/>
    <dgm:cxn modelId="{6389AF6F-7308-8148-933D-DF15BA28C9E9}" type="presOf" srcId="{D8C54828-1556-4EDD-9EC6-16CC6397AC69}" destId="{A90C98DF-F165-FA4D-8BDC-CE22F9285B69}" srcOrd="0" destOrd="0" presId="urn:microsoft.com/office/officeart/2005/8/layout/vProcess5"/>
    <dgm:cxn modelId="{8DD789B0-A757-EF46-A64A-36B23134665D}" type="presOf" srcId="{1E1DF760-2C9F-49EA-9A6B-B63ABB3C1E88}" destId="{DDEC0861-FDD5-634D-9E92-C76C13B4B1AA}" srcOrd="0" destOrd="0" presId="urn:microsoft.com/office/officeart/2005/8/layout/vProcess5"/>
    <dgm:cxn modelId="{30CFE7C3-9535-2341-BB57-C62745403EBC}" type="presOf" srcId="{E8BD7FDA-3E49-4975-B7EF-F704C76F7601}" destId="{275585D5-A6E9-374A-9195-3D8182037061}" srcOrd="1" destOrd="0" presId="urn:microsoft.com/office/officeart/2005/8/layout/vProcess5"/>
    <dgm:cxn modelId="{67FE5DF6-5404-A543-A341-F33594B61BB5}" type="presOf" srcId="{10B39BE1-D8F5-40B5-85A4-41CED5E04C9A}" destId="{06C1B634-FE08-9040-9CDD-02CF2473EE8A}" srcOrd="0" destOrd="0" presId="urn:microsoft.com/office/officeart/2005/8/layout/vProcess5"/>
    <dgm:cxn modelId="{A9EC44F8-05E5-2B4B-A903-1925B0B9B289}" type="presOf" srcId="{E8BD7FDA-3E49-4975-B7EF-F704C76F7601}" destId="{B63D1108-73BB-3B47-BF25-DDD0145E2400}" srcOrd="0" destOrd="0" presId="urn:microsoft.com/office/officeart/2005/8/layout/vProcess5"/>
    <dgm:cxn modelId="{6DA8A21F-EFBE-3245-A81F-3D9C7BF9F5BC}" type="presParOf" srcId="{DDEC0861-FDD5-634D-9E92-C76C13B4B1AA}" destId="{5D9EE1C4-6A49-C34F-952E-A2743B644357}" srcOrd="0" destOrd="0" presId="urn:microsoft.com/office/officeart/2005/8/layout/vProcess5"/>
    <dgm:cxn modelId="{B5A5359E-B011-7A4F-A0FE-D4510067128B}" type="presParOf" srcId="{DDEC0861-FDD5-634D-9E92-C76C13B4B1AA}" destId="{A90C98DF-F165-FA4D-8BDC-CE22F9285B69}" srcOrd="1" destOrd="0" presId="urn:microsoft.com/office/officeart/2005/8/layout/vProcess5"/>
    <dgm:cxn modelId="{2DD8FBAF-8CD8-894E-B2E5-DF5B75667F9D}" type="presParOf" srcId="{DDEC0861-FDD5-634D-9E92-C76C13B4B1AA}" destId="{B63D1108-73BB-3B47-BF25-DDD0145E2400}" srcOrd="2" destOrd="0" presId="urn:microsoft.com/office/officeart/2005/8/layout/vProcess5"/>
    <dgm:cxn modelId="{4DA6F40F-241B-CA45-95E3-12268CE66A21}" type="presParOf" srcId="{DDEC0861-FDD5-634D-9E92-C76C13B4B1AA}" destId="{06C1B634-FE08-9040-9CDD-02CF2473EE8A}" srcOrd="3" destOrd="0" presId="urn:microsoft.com/office/officeart/2005/8/layout/vProcess5"/>
    <dgm:cxn modelId="{6271DD59-818F-4B45-B44F-B580A8EAADE7}" type="presParOf" srcId="{DDEC0861-FDD5-634D-9E92-C76C13B4B1AA}" destId="{7BC429F4-879F-0645-8BC7-EF133A97B9B8}" srcOrd="4" destOrd="0" presId="urn:microsoft.com/office/officeart/2005/8/layout/vProcess5"/>
    <dgm:cxn modelId="{94D9F51A-B9A2-AE4C-BFA2-C5A2957CD04F}" type="presParOf" srcId="{DDEC0861-FDD5-634D-9E92-C76C13B4B1AA}" destId="{275585D5-A6E9-374A-9195-3D818203706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38BDCB-CCC1-4A2E-B5C9-4E16E024B873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3F32B4-D6BF-4034-A26E-962108C16F98}">
      <dgm:prSet/>
      <dgm:spPr/>
      <dgm:t>
        <a:bodyPr/>
        <a:lstStyle/>
        <a:p>
          <a:r>
            <a:rPr lang="en-US" dirty="0" err="1"/>
            <a:t>UoN</a:t>
          </a:r>
          <a:r>
            <a:rPr lang="en-GB" dirty="0"/>
            <a:t> is moving forward to build a stronger PGR community inclusive of students, supervisors and student support services</a:t>
          </a:r>
          <a:endParaRPr lang="en-US" dirty="0"/>
        </a:p>
      </dgm:t>
    </dgm:pt>
    <dgm:pt modelId="{E0ECDDDE-3A42-4D3B-BDF1-FFE69CDFE621}" type="parTrans" cxnId="{97559983-C085-4EE5-9375-75B6CD7F0360}">
      <dgm:prSet/>
      <dgm:spPr/>
      <dgm:t>
        <a:bodyPr/>
        <a:lstStyle/>
        <a:p>
          <a:endParaRPr lang="en-US"/>
        </a:p>
      </dgm:t>
    </dgm:pt>
    <dgm:pt modelId="{B3395F32-F0EB-408F-8CC0-ECE86AB2BEB0}" type="sibTrans" cxnId="{97559983-C085-4EE5-9375-75B6CD7F0360}">
      <dgm:prSet/>
      <dgm:spPr/>
      <dgm:t>
        <a:bodyPr/>
        <a:lstStyle/>
        <a:p>
          <a:endParaRPr lang="en-US"/>
        </a:p>
      </dgm:t>
    </dgm:pt>
    <dgm:pt modelId="{A12173DC-E708-4B45-AE3D-EEFC1AADB320}">
      <dgm:prSet/>
      <dgm:spPr/>
      <dgm:t>
        <a:bodyPr/>
        <a:lstStyle/>
        <a:p>
          <a:r>
            <a:rPr lang="en-GB" dirty="0"/>
            <a:t>Increase the number of PGR students involved as researchers or co-researchers in projects</a:t>
          </a:r>
          <a:endParaRPr lang="en-US" dirty="0"/>
        </a:p>
      </dgm:t>
    </dgm:pt>
    <dgm:pt modelId="{6C06CC98-8B9F-4B25-B91C-CDC5A6D3FA27}" type="parTrans" cxnId="{DAE1E38F-B22E-4C12-BC1B-AA3266413931}">
      <dgm:prSet/>
      <dgm:spPr/>
      <dgm:t>
        <a:bodyPr/>
        <a:lstStyle/>
        <a:p>
          <a:endParaRPr lang="en-US"/>
        </a:p>
      </dgm:t>
    </dgm:pt>
    <dgm:pt modelId="{D2694E77-2C33-4EF7-B53D-4C16ABB92F84}" type="sibTrans" cxnId="{DAE1E38F-B22E-4C12-BC1B-AA3266413931}">
      <dgm:prSet/>
      <dgm:spPr/>
      <dgm:t>
        <a:bodyPr/>
        <a:lstStyle/>
        <a:p>
          <a:endParaRPr lang="en-US"/>
        </a:p>
      </dgm:t>
    </dgm:pt>
    <dgm:pt modelId="{EAA1E0D6-82F9-43F8-AAC7-DE2E51F12AE3}">
      <dgm:prSet/>
      <dgm:spPr/>
      <dgm:t>
        <a:bodyPr/>
        <a:lstStyle/>
        <a:p>
          <a:r>
            <a:rPr lang="en-GB" dirty="0"/>
            <a:t>Expanding the opportunities of students to take part or lead in research and innovation projects</a:t>
          </a:r>
          <a:endParaRPr lang="en-US" dirty="0"/>
        </a:p>
      </dgm:t>
    </dgm:pt>
    <dgm:pt modelId="{3B4204B2-A728-4F04-A7BD-F077D120DDFF}" type="parTrans" cxnId="{B068681E-CC28-4E27-A2FC-FA45B9744011}">
      <dgm:prSet/>
      <dgm:spPr/>
      <dgm:t>
        <a:bodyPr/>
        <a:lstStyle/>
        <a:p>
          <a:endParaRPr lang="en-US"/>
        </a:p>
      </dgm:t>
    </dgm:pt>
    <dgm:pt modelId="{1B0876AE-172B-48B3-B5D2-DFB99FAD9578}" type="sibTrans" cxnId="{B068681E-CC28-4E27-A2FC-FA45B9744011}">
      <dgm:prSet/>
      <dgm:spPr/>
      <dgm:t>
        <a:bodyPr/>
        <a:lstStyle/>
        <a:p>
          <a:endParaRPr lang="en-US"/>
        </a:p>
      </dgm:t>
    </dgm:pt>
    <dgm:pt modelId="{DC065AE4-8A21-7540-A748-18F13C9A658E}">
      <dgm:prSet phldrT="[Text]"/>
      <dgm:spPr/>
      <dgm:t>
        <a:bodyPr/>
        <a:lstStyle/>
        <a:p>
          <a:r>
            <a:rPr lang="en-US" dirty="0"/>
            <a:t>Dedicated support through Changemaker Hub and Graduate School ECRs training and staff development</a:t>
          </a:r>
        </a:p>
      </dgm:t>
    </dgm:pt>
    <dgm:pt modelId="{A3585663-1569-BF45-8A74-F9333E618C47}" type="parTrans" cxnId="{B9235D3A-0DE3-EF44-ABF9-E9CE29C28EF0}">
      <dgm:prSet/>
      <dgm:spPr/>
      <dgm:t>
        <a:bodyPr/>
        <a:lstStyle/>
        <a:p>
          <a:endParaRPr lang="en-US"/>
        </a:p>
      </dgm:t>
    </dgm:pt>
    <dgm:pt modelId="{E5B545EB-A745-584B-B73E-E6CC3FC15F7C}" type="sibTrans" cxnId="{B9235D3A-0DE3-EF44-ABF9-E9CE29C28EF0}">
      <dgm:prSet/>
      <dgm:spPr/>
      <dgm:t>
        <a:bodyPr/>
        <a:lstStyle/>
        <a:p>
          <a:endParaRPr lang="en-US"/>
        </a:p>
      </dgm:t>
    </dgm:pt>
    <dgm:pt modelId="{F1400BF1-15FE-9946-9CD7-6309E4997732}" type="pres">
      <dgm:prSet presAssocID="{2B38BDCB-CCC1-4A2E-B5C9-4E16E024B8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7B3522-64FD-F84E-AE9E-9189A7AAD008}" type="pres">
      <dgm:prSet presAssocID="{F03F32B4-D6BF-4034-A26E-962108C16F98}" presName="hierRoot1" presStyleCnt="0"/>
      <dgm:spPr/>
    </dgm:pt>
    <dgm:pt modelId="{3A7F8621-4E9C-F34F-B123-D9D962A30368}" type="pres">
      <dgm:prSet presAssocID="{F03F32B4-D6BF-4034-A26E-962108C16F98}" presName="composite" presStyleCnt="0"/>
      <dgm:spPr/>
    </dgm:pt>
    <dgm:pt modelId="{BE81621D-A954-554A-ABBC-1D25497B2A80}" type="pres">
      <dgm:prSet presAssocID="{F03F32B4-D6BF-4034-A26E-962108C16F98}" presName="background" presStyleLbl="node0" presStyleIdx="0" presStyleCnt="4"/>
      <dgm:spPr/>
    </dgm:pt>
    <dgm:pt modelId="{08328E78-570C-594D-8D42-E75313EC0FA2}" type="pres">
      <dgm:prSet presAssocID="{F03F32B4-D6BF-4034-A26E-962108C16F98}" presName="text" presStyleLbl="fgAcc0" presStyleIdx="0" presStyleCnt="4" custScaleX="131633" custScaleY="164208">
        <dgm:presLayoutVars>
          <dgm:chPref val="3"/>
        </dgm:presLayoutVars>
      </dgm:prSet>
      <dgm:spPr/>
    </dgm:pt>
    <dgm:pt modelId="{B553221C-B7CF-8544-B4D6-1FDD13F531E5}" type="pres">
      <dgm:prSet presAssocID="{F03F32B4-D6BF-4034-A26E-962108C16F98}" presName="hierChild2" presStyleCnt="0"/>
      <dgm:spPr/>
    </dgm:pt>
    <dgm:pt modelId="{CC000ED9-F3AD-3741-9D09-3CED948099FB}" type="pres">
      <dgm:prSet presAssocID="{A12173DC-E708-4B45-AE3D-EEFC1AADB320}" presName="hierRoot1" presStyleCnt="0"/>
      <dgm:spPr/>
    </dgm:pt>
    <dgm:pt modelId="{A234A73F-E433-004C-AE58-2B528BD87F67}" type="pres">
      <dgm:prSet presAssocID="{A12173DC-E708-4B45-AE3D-EEFC1AADB320}" presName="composite" presStyleCnt="0"/>
      <dgm:spPr/>
    </dgm:pt>
    <dgm:pt modelId="{C6FB283B-EF13-D745-B504-31FF29FEC71C}" type="pres">
      <dgm:prSet presAssocID="{A12173DC-E708-4B45-AE3D-EEFC1AADB320}" presName="background" presStyleLbl="node0" presStyleIdx="1" presStyleCnt="4"/>
      <dgm:spPr/>
    </dgm:pt>
    <dgm:pt modelId="{7FBC5C6F-CA6E-7847-9C84-0C145210249D}" type="pres">
      <dgm:prSet presAssocID="{A12173DC-E708-4B45-AE3D-EEFC1AADB320}" presName="text" presStyleLbl="fgAcc0" presStyleIdx="1" presStyleCnt="4" custScaleX="133190" custScaleY="185784">
        <dgm:presLayoutVars>
          <dgm:chPref val="3"/>
        </dgm:presLayoutVars>
      </dgm:prSet>
      <dgm:spPr/>
    </dgm:pt>
    <dgm:pt modelId="{19A3F449-EF8D-8E47-8BB6-186BE3A917BD}" type="pres">
      <dgm:prSet presAssocID="{A12173DC-E708-4B45-AE3D-EEFC1AADB320}" presName="hierChild2" presStyleCnt="0"/>
      <dgm:spPr/>
    </dgm:pt>
    <dgm:pt modelId="{F33ADC5B-E038-B44E-B5DF-B97BBC869637}" type="pres">
      <dgm:prSet presAssocID="{EAA1E0D6-82F9-43F8-AAC7-DE2E51F12AE3}" presName="hierRoot1" presStyleCnt="0"/>
      <dgm:spPr/>
    </dgm:pt>
    <dgm:pt modelId="{0EC2EF9F-CB6E-244A-8E3F-E9118D2C0396}" type="pres">
      <dgm:prSet presAssocID="{EAA1E0D6-82F9-43F8-AAC7-DE2E51F12AE3}" presName="composite" presStyleCnt="0"/>
      <dgm:spPr/>
    </dgm:pt>
    <dgm:pt modelId="{155FB1EF-8D97-4A41-8969-F2F7F62486B5}" type="pres">
      <dgm:prSet presAssocID="{EAA1E0D6-82F9-43F8-AAC7-DE2E51F12AE3}" presName="background" presStyleLbl="node0" presStyleIdx="2" presStyleCnt="4"/>
      <dgm:spPr/>
    </dgm:pt>
    <dgm:pt modelId="{97BA1772-A581-504C-8E4C-583FFB822E9A}" type="pres">
      <dgm:prSet presAssocID="{EAA1E0D6-82F9-43F8-AAC7-DE2E51F12AE3}" presName="text" presStyleLbl="fgAcc0" presStyleIdx="2" presStyleCnt="4" custScaleX="127315" custScaleY="216665">
        <dgm:presLayoutVars>
          <dgm:chPref val="3"/>
        </dgm:presLayoutVars>
      </dgm:prSet>
      <dgm:spPr/>
    </dgm:pt>
    <dgm:pt modelId="{81F072A1-0F44-704E-A35E-71EFACB600D0}" type="pres">
      <dgm:prSet presAssocID="{EAA1E0D6-82F9-43F8-AAC7-DE2E51F12AE3}" presName="hierChild2" presStyleCnt="0"/>
      <dgm:spPr/>
    </dgm:pt>
    <dgm:pt modelId="{A37E8C8B-B58C-3747-8A02-D55E1004E2A8}" type="pres">
      <dgm:prSet presAssocID="{DC065AE4-8A21-7540-A748-18F13C9A658E}" presName="hierRoot1" presStyleCnt="0"/>
      <dgm:spPr/>
    </dgm:pt>
    <dgm:pt modelId="{F473D8F2-41E1-174A-B8C7-9B66AA253D31}" type="pres">
      <dgm:prSet presAssocID="{DC065AE4-8A21-7540-A748-18F13C9A658E}" presName="composite" presStyleCnt="0"/>
      <dgm:spPr/>
    </dgm:pt>
    <dgm:pt modelId="{CF908D8F-469C-5E49-93E9-CE3C1B6DACC4}" type="pres">
      <dgm:prSet presAssocID="{DC065AE4-8A21-7540-A748-18F13C9A658E}" presName="background" presStyleLbl="node0" presStyleIdx="3" presStyleCnt="4"/>
      <dgm:spPr/>
    </dgm:pt>
    <dgm:pt modelId="{09C0664E-BDEA-5044-8B49-2E8FC1A5F77E}" type="pres">
      <dgm:prSet presAssocID="{DC065AE4-8A21-7540-A748-18F13C9A658E}" presName="text" presStyleLbl="fgAcc0" presStyleIdx="3" presStyleCnt="4" custScaleX="165669" custScaleY="234643">
        <dgm:presLayoutVars>
          <dgm:chPref val="3"/>
        </dgm:presLayoutVars>
      </dgm:prSet>
      <dgm:spPr/>
    </dgm:pt>
    <dgm:pt modelId="{A00BFDA1-AA2F-BB44-93AB-35682F7C456E}" type="pres">
      <dgm:prSet presAssocID="{DC065AE4-8A21-7540-A748-18F13C9A658E}" presName="hierChild2" presStyleCnt="0"/>
      <dgm:spPr/>
    </dgm:pt>
  </dgm:ptLst>
  <dgm:cxnLst>
    <dgm:cxn modelId="{52A3F51B-7233-9742-8F6D-89DCED104B62}" type="presOf" srcId="{EAA1E0D6-82F9-43F8-AAC7-DE2E51F12AE3}" destId="{97BA1772-A581-504C-8E4C-583FFB822E9A}" srcOrd="0" destOrd="0" presId="urn:microsoft.com/office/officeart/2005/8/layout/hierarchy1"/>
    <dgm:cxn modelId="{7F7AD21C-5FFF-3E41-A3D5-9FEFD18D7C2B}" type="presOf" srcId="{F03F32B4-D6BF-4034-A26E-962108C16F98}" destId="{08328E78-570C-594D-8D42-E75313EC0FA2}" srcOrd="0" destOrd="0" presId="urn:microsoft.com/office/officeart/2005/8/layout/hierarchy1"/>
    <dgm:cxn modelId="{B068681E-CC28-4E27-A2FC-FA45B9744011}" srcId="{2B38BDCB-CCC1-4A2E-B5C9-4E16E024B873}" destId="{EAA1E0D6-82F9-43F8-AAC7-DE2E51F12AE3}" srcOrd="2" destOrd="0" parTransId="{3B4204B2-A728-4F04-A7BD-F077D120DDFF}" sibTransId="{1B0876AE-172B-48B3-B5D2-DFB99FAD9578}"/>
    <dgm:cxn modelId="{EFE5CC2A-0DF7-EF49-AA75-E1B9048AEF53}" type="presOf" srcId="{A12173DC-E708-4B45-AE3D-EEFC1AADB320}" destId="{7FBC5C6F-CA6E-7847-9C84-0C145210249D}" srcOrd="0" destOrd="0" presId="urn:microsoft.com/office/officeart/2005/8/layout/hierarchy1"/>
    <dgm:cxn modelId="{B9235D3A-0DE3-EF44-ABF9-E9CE29C28EF0}" srcId="{2B38BDCB-CCC1-4A2E-B5C9-4E16E024B873}" destId="{DC065AE4-8A21-7540-A748-18F13C9A658E}" srcOrd="3" destOrd="0" parTransId="{A3585663-1569-BF45-8A74-F9333E618C47}" sibTransId="{E5B545EB-A745-584B-B73E-E6CC3FC15F7C}"/>
    <dgm:cxn modelId="{97559983-C085-4EE5-9375-75B6CD7F0360}" srcId="{2B38BDCB-CCC1-4A2E-B5C9-4E16E024B873}" destId="{F03F32B4-D6BF-4034-A26E-962108C16F98}" srcOrd="0" destOrd="0" parTransId="{E0ECDDDE-3A42-4D3B-BDF1-FFE69CDFE621}" sibTransId="{B3395F32-F0EB-408F-8CC0-ECE86AB2BEB0}"/>
    <dgm:cxn modelId="{DAE1E38F-B22E-4C12-BC1B-AA3266413931}" srcId="{2B38BDCB-CCC1-4A2E-B5C9-4E16E024B873}" destId="{A12173DC-E708-4B45-AE3D-EEFC1AADB320}" srcOrd="1" destOrd="0" parTransId="{6C06CC98-8B9F-4B25-B91C-CDC5A6D3FA27}" sibTransId="{D2694E77-2C33-4EF7-B53D-4C16ABB92F84}"/>
    <dgm:cxn modelId="{06DE369E-8F60-7A4A-B0F5-DCEC70D6C342}" type="presOf" srcId="{2B38BDCB-CCC1-4A2E-B5C9-4E16E024B873}" destId="{F1400BF1-15FE-9946-9CD7-6309E4997732}" srcOrd="0" destOrd="0" presId="urn:microsoft.com/office/officeart/2005/8/layout/hierarchy1"/>
    <dgm:cxn modelId="{DEE144C2-0D04-334D-B056-AFE0CE78E692}" type="presOf" srcId="{DC065AE4-8A21-7540-A748-18F13C9A658E}" destId="{09C0664E-BDEA-5044-8B49-2E8FC1A5F77E}" srcOrd="0" destOrd="0" presId="urn:microsoft.com/office/officeart/2005/8/layout/hierarchy1"/>
    <dgm:cxn modelId="{339F3D82-063C-7D48-9DC3-07CF0D046A79}" type="presParOf" srcId="{F1400BF1-15FE-9946-9CD7-6309E4997732}" destId="{7A7B3522-64FD-F84E-AE9E-9189A7AAD008}" srcOrd="0" destOrd="0" presId="urn:microsoft.com/office/officeart/2005/8/layout/hierarchy1"/>
    <dgm:cxn modelId="{1AB5CBDC-AF1B-284B-A333-1097F2EA7145}" type="presParOf" srcId="{7A7B3522-64FD-F84E-AE9E-9189A7AAD008}" destId="{3A7F8621-4E9C-F34F-B123-D9D962A30368}" srcOrd="0" destOrd="0" presId="urn:microsoft.com/office/officeart/2005/8/layout/hierarchy1"/>
    <dgm:cxn modelId="{856C536B-BE44-3142-B525-680FFBAD501E}" type="presParOf" srcId="{3A7F8621-4E9C-F34F-B123-D9D962A30368}" destId="{BE81621D-A954-554A-ABBC-1D25497B2A80}" srcOrd="0" destOrd="0" presId="urn:microsoft.com/office/officeart/2005/8/layout/hierarchy1"/>
    <dgm:cxn modelId="{F0F88472-0A5D-D547-8D66-51154710C7B3}" type="presParOf" srcId="{3A7F8621-4E9C-F34F-B123-D9D962A30368}" destId="{08328E78-570C-594D-8D42-E75313EC0FA2}" srcOrd="1" destOrd="0" presId="urn:microsoft.com/office/officeart/2005/8/layout/hierarchy1"/>
    <dgm:cxn modelId="{7E771EF9-CEA9-F044-830A-D0A734AC188B}" type="presParOf" srcId="{7A7B3522-64FD-F84E-AE9E-9189A7AAD008}" destId="{B553221C-B7CF-8544-B4D6-1FDD13F531E5}" srcOrd="1" destOrd="0" presId="urn:microsoft.com/office/officeart/2005/8/layout/hierarchy1"/>
    <dgm:cxn modelId="{C74AD653-3DB7-2043-AEF5-6E350A21BB22}" type="presParOf" srcId="{F1400BF1-15FE-9946-9CD7-6309E4997732}" destId="{CC000ED9-F3AD-3741-9D09-3CED948099FB}" srcOrd="1" destOrd="0" presId="urn:microsoft.com/office/officeart/2005/8/layout/hierarchy1"/>
    <dgm:cxn modelId="{BD757164-D559-8047-AF28-D3E774228AC0}" type="presParOf" srcId="{CC000ED9-F3AD-3741-9D09-3CED948099FB}" destId="{A234A73F-E433-004C-AE58-2B528BD87F67}" srcOrd="0" destOrd="0" presId="urn:microsoft.com/office/officeart/2005/8/layout/hierarchy1"/>
    <dgm:cxn modelId="{B7A9113E-2BF5-F34E-8DE0-E50BC7D4BB7F}" type="presParOf" srcId="{A234A73F-E433-004C-AE58-2B528BD87F67}" destId="{C6FB283B-EF13-D745-B504-31FF29FEC71C}" srcOrd="0" destOrd="0" presId="urn:microsoft.com/office/officeart/2005/8/layout/hierarchy1"/>
    <dgm:cxn modelId="{3644E420-2DA7-8D42-88B6-A770EDFB27B4}" type="presParOf" srcId="{A234A73F-E433-004C-AE58-2B528BD87F67}" destId="{7FBC5C6F-CA6E-7847-9C84-0C145210249D}" srcOrd="1" destOrd="0" presId="urn:microsoft.com/office/officeart/2005/8/layout/hierarchy1"/>
    <dgm:cxn modelId="{1CCD5FE9-B836-D449-95AC-45FCAB8A4FCC}" type="presParOf" srcId="{CC000ED9-F3AD-3741-9D09-3CED948099FB}" destId="{19A3F449-EF8D-8E47-8BB6-186BE3A917BD}" srcOrd="1" destOrd="0" presId="urn:microsoft.com/office/officeart/2005/8/layout/hierarchy1"/>
    <dgm:cxn modelId="{B4DCB2AC-6027-F54B-B848-9159B0229EF2}" type="presParOf" srcId="{F1400BF1-15FE-9946-9CD7-6309E4997732}" destId="{F33ADC5B-E038-B44E-B5DF-B97BBC869637}" srcOrd="2" destOrd="0" presId="urn:microsoft.com/office/officeart/2005/8/layout/hierarchy1"/>
    <dgm:cxn modelId="{9DE7FB33-1C63-2A48-B73A-73064FEAE792}" type="presParOf" srcId="{F33ADC5B-E038-B44E-B5DF-B97BBC869637}" destId="{0EC2EF9F-CB6E-244A-8E3F-E9118D2C0396}" srcOrd="0" destOrd="0" presId="urn:microsoft.com/office/officeart/2005/8/layout/hierarchy1"/>
    <dgm:cxn modelId="{E636F185-963D-CB48-9713-103A3995B751}" type="presParOf" srcId="{0EC2EF9F-CB6E-244A-8E3F-E9118D2C0396}" destId="{155FB1EF-8D97-4A41-8969-F2F7F62486B5}" srcOrd="0" destOrd="0" presId="urn:microsoft.com/office/officeart/2005/8/layout/hierarchy1"/>
    <dgm:cxn modelId="{D4A75909-9CEF-6B44-BC5A-9AF41FDD8FB9}" type="presParOf" srcId="{0EC2EF9F-CB6E-244A-8E3F-E9118D2C0396}" destId="{97BA1772-A581-504C-8E4C-583FFB822E9A}" srcOrd="1" destOrd="0" presId="urn:microsoft.com/office/officeart/2005/8/layout/hierarchy1"/>
    <dgm:cxn modelId="{37B4530B-28EE-234B-8385-3E1C96EDF2CF}" type="presParOf" srcId="{F33ADC5B-E038-B44E-B5DF-B97BBC869637}" destId="{81F072A1-0F44-704E-A35E-71EFACB600D0}" srcOrd="1" destOrd="0" presId="urn:microsoft.com/office/officeart/2005/8/layout/hierarchy1"/>
    <dgm:cxn modelId="{0572F76B-DB0A-EF43-A793-78D380EF8D37}" type="presParOf" srcId="{F1400BF1-15FE-9946-9CD7-6309E4997732}" destId="{A37E8C8B-B58C-3747-8A02-D55E1004E2A8}" srcOrd="3" destOrd="0" presId="urn:microsoft.com/office/officeart/2005/8/layout/hierarchy1"/>
    <dgm:cxn modelId="{658AB7DD-76E8-8047-8C56-0F40D202065C}" type="presParOf" srcId="{A37E8C8B-B58C-3747-8A02-D55E1004E2A8}" destId="{F473D8F2-41E1-174A-B8C7-9B66AA253D31}" srcOrd="0" destOrd="0" presId="urn:microsoft.com/office/officeart/2005/8/layout/hierarchy1"/>
    <dgm:cxn modelId="{26BE75D4-6773-C445-87B3-4A587890F7B6}" type="presParOf" srcId="{F473D8F2-41E1-174A-B8C7-9B66AA253D31}" destId="{CF908D8F-469C-5E49-93E9-CE3C1B6DACC4}" srcOrd="0" destOrd="0" presId="urn:microsoft.com/office/officeart/2005/8/layout/hierarchy1"/>
    <dgm:cxn modelId="{50FE4CCC-BE62-5D40-9A05-8D1EC8CB06D2}" type="presParOf" srcId="{F473D8F2-41E1-174A-B8C7-9B66AA253D31}" destId="{09C0664E-BDEA-5044-8B49-2E8FC1A5F77E}" srcOrd="1" destOrd="0" presId="urn:microsoft.com/office/officeart/2005/8/layout/hierarchy1"/>
    <dgm:cxn modelId="{A01DC6F3-345E-7A49-8BF6-411667C1006A}" type="presParOf" srcId="{A37E8C8B-B58C-3747-8A02-D55E1004E2A8}" destId="{A00BFDA1-AA2F-BB44-93AB-35682F7C45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384D0-E3DA-1548-973E-C1A922690754}">
      <dsp:nvSpPr>
        <dsp:cNvPr id="0" name=""/>
        <dsp:cNvSpPr/>
      </dsp:nvSpPr>
      <dsp:spPr>
        <a:xfrm>
          <a:off x="0" y="78012"/>
          <a:ext cx="6513603" cy="1099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create a multi-functional PhD support group to increase engagement, wellbeing and participation through the use of ABL</a:t>
          </a:r>
          <a:endParaRPr lang="en-US" sz="2000" kern="1200" dirty="0"/>
        </a:p>
      </dsp:txBody>
      <dsp:txXfrm>
        <a:off x="53688" y="131700"/>
        <a:ext cx="6406227" cy="992424"/>
      </dsp:txXfrm>
    </dsp:sp>
    <dsp:sp modelId="{9F47B2E6-CD96-184F-AC94-616598C5A781}">
      <dsp:nvSpPr>
        <dsp:cNvPr id="0" name=""/>
        <dsp:cNvSpPr/>
      </dsp:nvSpPr>
      <dsp:spPr>
        <a:xfrm>
          <a:off x="0" y="1235412"/>
          <a:ext cx="6513603" cy="1099800"/>
        </a:xfrm>
        <a:prstGeom prst="roundRect">
          <a:avLst/>
        </a:prstGeom>
        <a:gradFill rotWithShape="0">
          <a:gsLst>
            <a:gs pos="0">
              <a:schemeClr val="accent5">
                <a:hueOff val="276562"/>
                <a:satOff val="3140"/>
                <a:lumOff val="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6562"/>
                <a:satOff val="3140"/>
                <a:lumOff val="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6562"/>
                <a:satOff val="3140"/>
                <a:lumOff val="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sustain the FEASST@8’s </a:t>
          </a:r>
          <a:r>
            <a:rPr lang="en-GB" sz="2000" kern="1200" dirty="0" err="1"/>
            <a:t>CAIeRO</a:t>
          </a:r>
          <a:r>
            <a:rPr lang="en-GB" sz="2000" kern="1200" dirty="0"/>
            <a:t> informed curriculum development to create and deliver ABL-led activities</a:t>
          </a:r>
          <a:endParaRPr lang="en-US" sz="2000" kern="1200" dirty="0"/>
        </a:p>
      </dsp:txBody>
      <dsp:txXfrm>
        <a:off x="53688" y="1289100"/>
        <a:ext cx="6406227" cy="992424"/>
      </dsp:txXfrm>
    </dsp:sp>
    <dsp:sp modelId="{EACDAA05-943C-5241-8B33-295E60E885D4}">
      <dsp:nvSpPr>
        <dsp:cNvPr id="0" name=""/>
        <dsp:cNvSpPr/>
      </dsp:nvSpPr>
      <dsp:spPr>
        <a:xfrm>
          <a:off x="0" y="2392813"/>
          <a:ext cx="6513603" cy="1099800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use ‘learning by doing’ and ‘work-placement’ to develop students’ digital literacy through engaging with and contributing to the multi-functional peer support group</a:t>
          </a:r>
          <a:endParaRPr lang="en-US" sz="2000" kern="1200" dirty="0"/>
        </a:p>
      </dsp:txBody>
      <dsp:txXfrm>
        <a:off x="53688" y="2446501"/>
        <a:ext cx="6406227" cy="992424"/>
      </dsp:txXfrm>
    </dsp:sp>
    <dsp:sp modelId="{EACA5785-BA34-6C4E-8122-954E425675E1}">
      <dsp:nvSpPr>
        <dsp:cNvPr id="0" name=""/>
        <dsp:cNvSpPr/>
      </dsp:nvSpPr>
      <dsp:spPr>
        <a:xfrm>
          <a:off x="0" y="3550213"/>
          <a:ext cx="6513603" cy="1099800"/>
        </a:xfrm>
        <a:prstGeom prst="roundRect">
          <a:avLst/>
        </a:prstGeom>
        <a:gradFill rotWithShape="0">
          <a:gsLst>
            <a:gs pos="0">
              <a:schemeClr val="accent5">
                <a:hueOff val="829686"/>
                <a:satOff val="9421"/>
                <a:lumOff val="8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29686"/>
                <a:satOff val="9421"/>
                <a:lumOff val="8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29686"/>
                <a:satOff val="9421"/>
                <a:lumOff val="8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establish an online community to overcome PhD students’ isolation and thus support their wellbeing and mental health</a:t>
          </a:r>
          <a:endParaRPr lang="en-US" sz="2000" kern="1200" dirty="0"/>
        </a:p>
      </dsp:txBody>
      <dsp:txXfrm>
        <a:off x="53688" y="3603901"/>
        <a:ext cx="6406227" cy="992424"/>
      </dsp:txXfrm>
    </dsp:sp>
    <dsp:sp modelId="{F21B9BF1-66DE-9D40-83BE-403E1EF8E6A2}">
      <dsp:nvSpPr>
        <dsp:cNvPr id="0" name=""/>
        <dsp:cNvSpPr/>
      </dsp:nvSpPr>
      <dsp:spPr>
        <a:xfrm>
          <a:off x="0" y="4707613"/>
          <a:ext cx="6513603" cy="1099800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make the experience and resulting digital </a:t>
          </a:r>
          <a:r>
            <a:rPr lang="en-GB" sz="2000" kern="1200" dirty="0" err="1"/>
            <a:t>artifact</a:t>
          </a:r>
          <a:r>
            <a:rPr lang="en-GB" sz="2000" kern="1200" dirty="0"/>
            <a:t> available to others and embed them as part of the discipline-based development and annual review</a:t>
          </a:r>
          <a:endParaRPr lang="en-US" sz="2000" kern="1200" dirty="0"/>
        </a:p>
      </dsp:txBody>
      <dsp:txXfrm>
        <a:off x="53688" y="4761301"/>
        <a:ext cx="6406227" cy="992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C98DF-F165-FA4D-8BDC-CE22F9285B69}">
      <dsp:nvSpPr>
        <dsp:cNvPr id="0" name=""/>
        <dsp:cNvSpPr/>
      </dsp:nvSpPr>
      <dsp:spPr>
        <a:xfrm>
          <a:off x="0" y="0"/>
          <a:ext cx="6217920" cy="2036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00" tIns="247650" rIns="90000" bIns="247650" numCol="1" spcCol="1270" anchor="ctr" anchorCtr="0">
          <a:noAutofit/>
        </a:bodyPr>
        <a:lstStyle/>
        <a:p>
          <a:pPr marL="0" lvl="0" indent="0" algn="just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9636" y="59636"/>
        <a:ext cx="4113433" cy="1916845"/>
      </dsp:txXfrm>
    </dsp:sp>
    <dsp:sp modelId="{B63D1108-73BB-3B47-BF25-DDD0145E2400}">
      <dsp:nvSpPr>
        <dsp:cNvPr id="0" name=""/>
        <dsp:cNvSpPr/>
      </dsp:nvSpPr>
      <dsp:spPr>
        <a:xfrm>
          <a:off x="1097279" y="2488588"/>
          <a:ext cx="6217920" cy="2036117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156915" y="2548224"/>
        <a:ext cx="3677891" cy="1916845"/>
      </dsp:txXfrm>
    </dsp:sp>
    <dsp:sp modelId="{06C1B634-FE08-9040-9CDD-02CF2473EE8A}">
      <dsp:nvSpPr>
        <dsp:cNvPr id="0" name=""/>
        <dsp:cNvSpPr/>
      </dsp:nvSpPr>
      <dsp:spPr>
        <a:xfrm>
          <a:off x="4894443" y="1600614"/>
          <a:ext cx="1323476" cy="1323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192225" y="1600614"/>
        <a:ext cx="727912" cy="995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C98DF-F165-FA4D-8BDC-CE22F9285B69}">
      <dsp:nvSpPr>
        <dsp:cNvPr id="0" name=""/>
        <dsp:cNvSpPr/>
      </dsp:nvSpPr>
      <dsp:spPr>
        <a:xfrm>
          <a:off x="0" y="0"/>
          <a:ext cx="6217920" cy="2036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00" tIns="247650" rIns="90000" bIns="247650" numCol="1" spcCol="1270" anchor="ctr" anchorCtr="0">
          <a:noAutofit/>
        </a:bodyPr>
        <a:lstStyle/>
        <a:p>
          <a:pPr marL="0" lvl="0" indent="0" algn="just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9636" y="59636"/>
        <a:ext cx="4113433" cy="1916845"/>
      </dsp:txXfrm>
    </dsp:sp>
    <dsp:sp modelId="{B63D1108-73BB-3B47-BF25-DDD0145E2400}">
      <dsp:nvSpPr>
        <dsp:cNvPr id="0" name=""/>
        <dsp:cNvSpPr/>
      </dsp:nvSpPr>
      <dsp:spPr>
        <a:xfrm>
          <a:off x="1097279" y="2488588"/>
          <a:ext cx="6217920" cy="2036117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156915" y="2548224"/>
        <a:ext cx="3677891" cy="1916845"/>
      </dsp:txXfrm>
    </dsp:sp>
    <dsp:sp modelId="{06C1B634-FE08-9040-9CDD-02CF2473EE8A}">
      <dsp:nvSpPr>
        <dsp:cNvPr id="0" name=""/>
        <dsp:cNvSpPr/>
      </dsp:nvSpPr>
      <dsp:spPr>
        <a:xfrm>
          <a:off x="4894443" y="1600614"/>
          <a:ext cx="1323476" cy="1323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192225" y="1600614"/>
        <a:ext cx="727912" cy="995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1621D-A954-554A-ABBC-1D25497B2A80}">
      <dsp:nvSpPr>
        <dsp:cNvPr id="0" name=""/>
        <dsp:cNvSpPr/>
      </dsp:nvSpPr>
      <dsp:spPr>
        <a:xfrm>
          <a:off x="408" y="417588"/>
          <a:ext cx="2377502" cy="1883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28E78-570C-594D-8D42-E75313EC0FA2}">
      <dsp:nvSpPr>
        <dsp:cNvPr id="0" name=""/>
        <dsp:cNvSpPr/>
      </dsp:nvSpPr>
      <dsp:spPr>
        <a:xfrm>
          <a:off x="201093" y="608239"/>
          <a:ext cx="2377502" cy="18833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UoN</a:t>
          </a:r>
          <a:r>
            <a:rPr lang="en-GB" sz="1700" kern="1200" dirty="0"/>
            <a:t> is moving forward to build a stronger PGR community inclusive of students, supervisors and student support services</a:t>
          </a:r>
          <a:endParaRPr lang="en-US" sz="1700" kern="1200" dirty="0"/>
        </a:p>
      </dsp:txBody>
      <dsp:txXfrm>
        <a:off x="256254" y="663400"/>
        <a:ext cx="2267180" cy="1772998"/>
      </dsp:txXfrm>
    </dsp:sp>
    <dsp:sp modelId="{C6FB283B-EF13-D745-B504-31FF29FEC71C}">
      <dsp:nvSpPr>
        <dsp:cNvPr id="0" name=""/>
        <dsp:cNvSpPr/>
      </dsp:nvSpPr>
      <dsp:spPr>
        <a:xfrm>
          <a:off x="2779279" y="417588"/>
          <a:ext cx="2405623" cy="2130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BC5C6F-CA6E-7847-9C84-0C145210249D}">
      <dsp:nvSpPr>
        <dsp:cNvPr id="0" name=""/>
        <dsp:cNvSpPr/>
      </dsp:nvSpPr>
      <dsp:spPr>
        <a:xfrm>
          <a:off x="2979964" y="608239"/>
          <a:ext cx="2405623" cy="21307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Increase the number of PGR students involved as researchers or co-researchers in projects</a:t>
          </a:r>
          <a:endParaRPr lang="en-US" sz="1700" kern="1200" dirty="0"/>
        </a:p>
      </dsp:txBody>
      <dsp:txXfrm>
        <a:off x="3042372" y="670647"/>
        <a:ext cx="2280807" cy="2005961"/>
      </dsp:txXfrm>
    </dsp:sp>
    <dsp:sp modelId="{155FB1EF-8D97-4A41-8969-F2F7F62486B5}">
      <dsp:nvSpPr>
        <dsp:cNvPr id="0" name=""/>
        <dsp:cNvSpPr/>
      </dsp:nvSpPr>
      <dsp:spPr>
        <a:xfrm>
          <a:off x="5586272" y="417588"/>
          <a:ext cx="2299512" cy="2484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A1772-A581-504C-8E4C-583FFB822E9A}">
      <dsp:nvSpPr>
        <dsp:cNvPr id="0" name=""/>
        <dsp:cNvSpPr/>
      </dsp:nvSpPr>
      <dsp:spPr>
        <a:xfrm>
          <a:off x="5786956" y="608239"/>
          <a:ext cx="2299512" cy="24849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Expanding the opportunities of students to take part or lead in research and innovation projects</a:t>
          </a:r>
          <a:endParaRPr lang="en-US" sz="1700" kern="1200" dirty="0"/>
        </a:p>
      </dsp:txBody>
      <dsp:txXfrm>
        <a:off x="5854306" y="675589"/>
        <a:ext cx="2164812" cy="2350255"/>
      </dsp:txXfrm>
    </dsp:sp>
    <dsp:sp modelId="{CF908D8F-469C-5E49-93E9-CE3C1B6DACC4}">
      <dsp:nvSpPr>
        <dsp:cNvPr id="0" name=""/>
        <dsp:cNvSpPr/>
      </dsp:nvSpPr>
      <dsp:spPr>
        <a:xfrm>
          <a:off x="8287153" y="417588"/>
          <a:ext cx="2992246" cy="2691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0664E-BDEA-5044-8B49-2E8FC1A5F77E}">
      <dsp:nvSpPr>
        <dsp:cNvPr id="0" name=""/>
        <dsp:cNvSpPr/>
      </dsp:nvSpPr>
      <dsp:spPr>
        <a:xfrm>
          <a:off x="8487837" y="608239"/>
          <a:ext cx="2992246" cy="26911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Dedicated support through Changemaker Hub and Graduate School ECRs training and staff development</a:t>
          </a:r>
        </a:p>
      </dsp:txBody>
      <dsp:txXfrm>
        <a:off x="8566658" y="687060"/>
        <a:ext cx="2834604" cy="2533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84BC2-1518-CB49-844D-579C245F75DA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13E0F-12C7-304C-A6AE-2AEF7E36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4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64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08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5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69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8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836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1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9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7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9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0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38CB-3D7F-7A4E-A9FC-7AAFDE3BF8CE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72FB-A478-BA45-BDF5-D6A63DF5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E2AFB-61F2-0C46-A07B-BCCE5B563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622" y="666044"/>
            <a:ext cx="5429957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and Sustainable: Creating an Interactive PGR Community at the University of Northampton</a:t>
            </a:r>
            <a:br>
              <a:rPr lang="en-US" sz="2900" dirty="0">
                <a:solidFill>
                  <a:schemeClr val="bg1"/>
                </a:solidFill>
              </a:rPr>
            </a:br>
            <a:endParaRPr lang="en-US" sz="2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838F5-6225-9945-9CE6-A3D8E350F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8559" y="4425245"/>
            <a:ext cx="5219095" cy="14735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Anthony </a:t>
            </a:r>
            <a:r>
              <a:rPr lang="en-US" sz="2000" dirty="0" err="1">
                <a:solidFill>
                  <a:schemeClr val="bg1"/>
                </a:solidFill>
              </a:rPr>
              <a:t>Stepniak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Maitreyee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Buragohain</a:t>
            </a:r>
            <a:r>
              <a:rPr lang="en-US" sz="2000" dirty="0">
                <a:solidFill>
                  <a:schemeClr val="bg1"/>
                </a:solidFill>
              </a:rPr>
              <a:t>, Sue Watling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REDS conference, 25 October 2018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Coventry University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hape 72">
            <a:extLst>
              <a:ext uri="{FF2B5EF4-FFF2-40B4-BE49-F238E27FC236}">
                <a16:creationId xmlns:a16="http://schemas.microsoft.com/office/drawing/2014/main" id="{809C749E-A1D7-2843-9537-6DD461FBB0DE}"/>
              </a:ext>
            </a:extLst>
          </p:cNvPr>
          <p:cNvPicPr preferRelativeResize="0"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38" r="12575" b="-2"/>
          <a:stretch/>
        </p:blipFill>
        <p:spPr>
          <a:xfrm>
            <a:off x="699967" y="489204"/>
            <a:ext cx="3486673" cy="4511421"/>
          </a:xfrm>
          <a:prstGeom prst="rect">
            <a:avLst/>
          </a:prstGeom>
          <a:noFill/>
        </p:spPr>
      </p:pic>
      <p:pic>
        <p:nvPicPr>
          <p:cNvPr id="1030" name="Picture 6" descr="https://lh5.googleusercontent.com/Uvjlm_Vf_tyke6N5TEaurvxth17Dc4feyWzEyu0jC0CEvWexQhxPWLwBZ1WvadIi1U5BaFrczYUo1BurhTGM40KzRMarpJTG8lPupp7mp1tFfsYC0M5HdZ-mxVOK8RJc-32v2RfMasA">
            <a:extLst>
              <a:ext uri="{FF2B5EF4-FFF2-40B4-BE49-F238E27FC236}">
                <a16:creationId xmlns:a16="http://schemas.microsoft.com/office/drawing/2014/main" id="{24A263D7-E826-F945-8B19-8D78D2D8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01" y="5543962"/>
            <a:ext cx="814395" cy="11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0C882-FBB0-3C4E-98A2-A0F85FB26F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960" y="6220074"/>
            <a:ext cx="1504440" cy="4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59245-6E48-7A49-B1F3-7369705C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Skills developed as </a:t>
            </a:r>
            <a:br>
              <a:rPr lang="en-US" sz="4000" b="1" dirty="0">
                <a:solidFill>
                  <a:srgbClr val="000000"/>
                </a:solidFill>
              </a:rPr>
            </a:br>
            <a:r>
              <a:rPr lang="en-US" sz="4000" b="1" dirty="0">
                <a:solidFill>
                  <a:srgbClr val="000000"/>
                </a:solidFill>
              </a:rPr>
              <a:t>co-researchers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8EBD0866-1930-4375-8D7C-893876A8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D726-E621-B241-A323-41F2EDEF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129" y="2090058"/>
            <a:ext cx="5003023" cy="397091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Digital skills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Communication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Leadership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Networking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Collaboration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1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4676BD-1D46-4F13-A87C-98435B613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50DDDB4-5507-DF42-A7A9-AEEA0D6AAD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556" y="430177"/>
            <a:ext cx="8409158" cy="5802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250B1-4CD4-3946-9789-AE5430EABDCA}"/>
              </a:ext>
            </a:extLst>
          </p:cNvPr>
          <p:cNvSpPr txBox="1"/>
          <p:nvPr/>
        </p:nvSpPr>
        <p:spPr>
          <a:xfrm>
            <a:off x="772999" y="1653969"/>
            <a:ext cx="3231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Postgraduate Research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Experience Survey 2018 </a:t>
            </a:r>
          </a:p>
        </p:txBody>
      </p:sp>
    </p:spTree>
    <p:extLst>
      <p:ext uri="{BB962C8B-B14F-4D97-AF65-F5344CB8AC3E}">
        <p14:creationId xmlns:p14="http://schemas.microsoft.com/office/powerpoint/2010/main" val="341549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6CECC-6227-064A-BF99-E1768DC4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PRES 2018 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EDA67C-BD24-4892-86C3-343855ECF8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05901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363E58-84A7-AB4D-9E88-5BB280F542E4}"/>
              </a:ext>
            </a:extLst>
          </p:cNvPr>
          <p:cNvSpPr txBox="1"/>
          <p:nvPr/>
        </p:nvSpPr>
        <p:spPr>
          <a:xfrm>
            <a:off x="4165600" y="1320800"/>
            <a:ext cx="5977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800" dirty="0">
                <a:solidFill>
                  <a:schemeClr val="bg1"/>
                </a:solidFill>
              </a:rPr>
              <a:t>Only around 63% of PGR students are satisfied with their research culture, and their opportunities to collaborate with other students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5547D-E090-F34D-B8A8-9B2A7633FABA}"/>
              </a:ext>
            </a:extLst>
          </p:cNvPr>
          <p:cNvSpPr txBox="1"/>
          <p:nvPr/>
        </p:nvSpPr>
        <p:spPr>
          <a:xfrm>
            <a:off x="5286279" y="3721319"/>
            <a:ext cx="5655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Improving this aspect potentially holds the key to driving improvements in satisfaction overall but also with providing students a way to experiment with post-PhD opportunities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4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795C-A09F-1D4C-B109-F23A34DB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PRES 2018</a:t>
            </a:r>
            <a:br>
              <a:rPr lang="en-US" dirty="0"/>
            </a:br>
            <a:r>
              <a:rPr lang="en-US" dirty="0"/>
              <a:t>Skills training and advice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281D63-28EE-B747-BBCB-F96B17F50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90" y="1874044"/>
            <a:ext cx="10208104" cy="47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3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CECC-6227-064A-BF99-E1768DC4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PRES 2018 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EDA67C-BD24-4892-86C3-343855ECF80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363E58-84A7-AB4D-9E88-5BB280F542E4}"/>
              </a:ext>
            </a:extLst>
          </p:cNvPr>
          <p:cNvSpPr txBox="1"/>
          <p:nvPr/>
        </p:nvSpPr>
        <p:spPr>
          <a:xfrm>
            <a:off x="4165600" y="1320800"/>
            <a:ext cx="5977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800" dirty="0">
                <a:solidFill>
                  <a:schemeClr val="bg1"/>
                </a:solidFill>
              </a:rPr>
              <a:t>Yet less then 50% of PGR students are satisfied with the support they receive in applying the skills they learn and in developing a career plan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5547D-E090-F34D-B8A8-9B2A7633FABA}"/>
              </a:ext>
            </a:extLst>
          </p:cNvPr>
          <p:cNvSpPr txBox="1"/>
          <p:nvPr/>
        </p:nvSpPr>
        <p:spPr>
          <a:xfrm>
            <a:off x="5416907" y="3721319"/>
            <a:ext cx="56557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Improving this aspect potentially holds the key to enabling students to make informed choices during and after their studies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48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07C116-E5C5-6742-98E8-68C2114B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Ongoing and Future plans: A PGR Community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71F709-1750-4A5F-9C2B-FD2855CFB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811281"/>
              </p:ext>
            </p:extLst>
          </p:nvPr>
        </p:nvGraphicFramePr>
        <p:xfrm>
          <a:off x="355601" y="2873829"/>
          <a:ext cx="11480493" cy="371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724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48D8-DCDF-7342-A0D4-1C503D06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0E4888-5914-6B45-A2EE-5CA115C15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460" y="140494"/>
            <a:ext cx="8956674" cy="6717506"/>
          </a:xfrm>
        </p:spPr>
      </p:pic>
    </p:spTree>
    <p:extLst>
      <p:ext uri="{BB962C8B-B14F-4D97-AF65-F5344CB8AC3E}">
        <p14:creationId xmlns:p14="http://schemas.microsoft.com/office/powerpoint/2010/main" val="236301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4CA09-55C5-3948-938D-470AA16E2F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3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74122-4078-5243-B66F-27060664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Vision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develop a collaborative, supportive, innovative research community to transform lives, create impact and inspire change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lh6.googleusercontent.com/P9E5bRRgYIc8LbSb4YdkbLKI9zDHp1MvSC8PjEEMaolbh1TloHCnlJWNaHqEd0Z2DW5uZ9LtiL3aUfuScGVJnfIa8xp9lsRG4MUuaRp-YgnXzuS17_C5Jpi7LQmVCJrvzY3MJKLFQxY">
            <a:extLst>
              <a:ext uri="{FF2B5EF4-FFF2-40B4-BE49-F238E27FC236}">
                <a16:creationId xmlns:a16="http://schemas.microsoft.com/office/drawing/2014/main" id="{67E8611A-21A3-6D4B-A16E-9C64B24278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822" y="680482"/>
            <a:ext cx="6553545" cy="55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1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8C97E-E640-F64E-A78D-4C5ACC03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Aims and Objectives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DDD7F4D-FB3C-48BA-B314-B75006852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51712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15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D352-715C-B049-ACF8-326565A8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320" y="309982"/>
            <a:ext cx="8520600" cy="4851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76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F530C-1E68-0E44-BCB3-561E1422FE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1" y="1261658"/>
            <a:ext cx="11149756" cy="4570240"/>
          </a:xfrm>
          <a:prstGeom prst="rect">
            <a:avLst/>
          </a:prstGeom>
        </p:spPr>
      </p:pic>
      <p:sp>
        <p:nvSpPr>
          <p:cNvPr id="5" name="Diamond 4">
            <a:extLst>
              <a:ext uri="{FF2B5EF4-FFF2-40B4-BE49-F238E27FC236}">
                <a16:creationId xmlns:a16="http://schemas.microsoft.com/office/drawing/2014/main" id="{5B0CC618-C346-FE46-9DEF-E9FD6882873B}"/>
              </a:ext>
            </a:extLst>
          </p:cNvPr>
          <p:cNvSpPr/>
          <p:nvPr/>
        </p:nvSpPr>
        <p:spPr>
          <a:xfrm>
            <a:off x="5624861" y="1639789"/>
            <a:ext cx="2381459" cy="20297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 diverse Doctoral cohort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629D1CCB-0647-6740-8792-481A12146B4F}"/>
              </a:ext>
            </a:extLst>
          </p:cNvPr>
          <p:cNvSpPr/>
          <p:nvPr/>
        </p:nvSpPr>
        <p:spPr>
          <a:xfrm>
            <a:off x="8143480" y="1490345"/>
            <a:ext cx="3210320" cy="242633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Isolation from events and peers</a:t>
            </a:r>
          </a:p>
        </p:txBody>
      </p:sp>
    </p:spTree>
    <p:extLst>
      <p:ext uri="{BB962C8B-B14F-4D97-AF65-F5344CB8AC3E}">
        <p14:creationId xmlns:p14="http://schemas.microsoft.com/office/powerpoint/2010/main" val="21685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48FD-5270-884E-8415-6B076269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784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76121"/>
                </a:solidFill>
              </a:rPr>
              <a:t>The starting points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69422-7890-D048-AC74-5160BA3644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" y="705326"/>
            <a:ext cx="5350712" cy="3884617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C926F4-B11D-774C-A1E0-A3688B616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220097"/>
              </p:ext>
            </p:extLst>
          </p:nvPr>
        </p:nvGraphicFramePr>
        <p:xfrm>
          <a:off x="6378222" y="3815643"/>
          <a:ext cx="5407378" cy="283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867E62-3CA4-7045-B4D2-2B69464B1D5A}"/>
              </a:ext>
            </a:extLst>
          </p:cNvPr>
          <p:cNvSpPr txBox="1"/>
          <p:nvPr/>
        </p:nvSpPr>
        <p:spPr>
          <a:xfrm>
            <a:off x="6453711" y="1320800"/>
            <a:ext cx="4156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POINT 1</a:t>
            </a:r>
          </a:p>
          <a:p>
            <a:r>
              <a:rPr lang="en-US" dirty="0">
                <a:solidFill>
                  <a:schemeClr val="accent4"/>
                </a:solidFill>
              </a:rPr>
              <a:t>The role, identity, and expectations we have of our students have changed. 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Yet, PGR/PhD students have remained an unknown and invisible cohort whose potential for innovation is untapped and wasted.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E350E-7D86-7245-98D8-A98FCE7F953B}"/>
              </a:ext>
            </a:extLst>
          </p:cNvPr>
          <p:cNvSpPr txBox="1"/>
          <p:nvPr/>
        </p:nvSpPr>
        <p:spPr>
          <a:xfrm>
            <a:off x="273131" y="4589944"/>
            <a:ext cx="5954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POINT 2</a:t>
            </a:r>
          </a:p>
          <a:p>
            <a:r>
              <a:rPr lang="en-US" dirty="0">
                <a:solidFill>
                  <a:schemeClr val="accent4"/>
                </a:solidFill>
              </a:rPr>
              <a:t>The FEH cohort is varied in terms of age, professional experience, motivations, and ability to benefit from what is currently available.</a:t>
            </a:r>
          </a:p>
          <a:p>
            <a:r>
              <a:rPr lang="en-US" dirty="0">
                <a:solidFill>
                  <a:schemeClr val="accent4"/>
                </a:solidFill>
              </a:rPr>
              <a:t>While diversity is a strength, it can also be a limitation.</a:t>
            </a:r>
          </a:p>
          <a:p>
            <a:r>
              <a:rPr lang="en-US" dirty="0">
                <a:solidFill>
                  <a:schemeClr val="accent4"/>
                </a:solidFill>
              </a:rPr>
              <a:t>SuCCEED@8 started a process of </a:t>
            </a:r>
            <a:r>
              <a:rPr lang="en-US" b="1" dirty="0">
                <a:solidFill>
                  <a:schemeClr val="accent4"/>
                </a:solidFill>
              </a:rPr>
              <a:t>inclusion</a:t>
            </a:r>
            <a:r>
              <a:rPr lang="en-US" dirty="0">
                <a:solidFill>
                  <a:schemeClr val="accent4"/>
                </a:solidFill>
              </a:rPr>
              <a:t> valuing diversity and enabling equity.</a:t>
            </a:r>
          </a:p>
        </p:txBody>
      </p:sp>
    </p:spTree>
    <p:extLst>
      <p:ext uri="{BB962C8B-B14F-4D97-AF65-F5344CB8AC3E}">
        <p14:creationId xmlns:p14="http://schemas.microsoft.com/office/powerpoint/2010/main" val="302966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044712" y="241662"/>
            <a:ext cx="8423100" cy="654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3600" b="1" dirty="0">
                <a:solidFill>
                  <a:srgbClr val="F76121"/>
                </a:solidFill>
                <a:latin typeface="+mj-lt"/>
              </a:rPr>
              <a:t>PhD students face:</a:t>
            </a:r>
            <a:endParaRPr sz="3600" b="1" dirty="0">
              <a:solidFill>
                <a:srgbClr val="F76121"/>
              </a:solidFill>
              <a:latin typeface="+mj-lt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671302" y="1635600"/>
            <a:ext cx="2046465" cy="1701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Isolation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298" y="2486252"/>
            <a:ext cx="4057650" cy="22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8409326" y="3157306"/>
            <a:ext cx="1917799" cy="1417638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Depression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1731322" y="2960544"/>
            <a:ext cx="1941600" cy="1561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Anxiety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8414700" y="1731499"/>
            <a:ext cx="1941600" cy="1561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self-esteem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671300" y="4352775"/>
            <a:ext cx="2061644" cy="1583824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8414700" y="4439550"/>
            <a:ext cx="1941600" cy="1561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Loneliness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82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95700" y="460467"/>
            <a:ext cx="11375600" cy="104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Work done so far</a:t>
            </a:r>
            <a:endParaRPr dirty="0"/>
          </a:p>
        </p:txBody>
      </p:sp>
      <p:sp>
        <p:nvSpPr>
          <p:cNvPr id="70" name="Shape 70"/>
          <p:cNvSpPr/>
          <p:nvPr/>
        </p:nvSpPr>
        <p:spPr>
          <a:xfrm>
            <a:off x="495700" y="2651867"/>
            <a:ext cx="3506000" cy="2993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Shape 71"/>
          <p:cNvSpPr/>
          <p:nvPr/>
        </p:nvSpPr>
        <p:spPr>
          <a:xfrm>
            <a:off x="4280567" y="2651867"/>
            <a:ext cx="3506000" cy="3554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Shape 72"/>
          <p:cNvSpPr/>
          <p:nvPr/>
        </p:nvSpPr>
        <p:spPr>
          <a:xfrm>
            <a:off x="8065452" y="2651867"/>
            <a:ext cx="3506000" cy="2993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161033" y="2651867"/>
            <a:ext cx="3308800" cy="2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800" dirty="0"/>
              <a:t>Website</a:t>
            </a:r>
            <a:br>
              <a:rPr lang="en" sz="2800" dirty="0"/>
            </a:br>
            <a:br>
              <a:rPr lang="en" sz="2800" dirty="0"/>
            </a:br>
            <a:r>
              <a:rPr lang="en" sz="2800" dirty="0"/>
              <a:t>Facebook group</a:t>
            </a:r>
            <a:br>
              <a:rPr lang="en" sz="2800" dirty="0"/>
            </a:br>
            <a:br>
              <a:rPr lang="en" sz="2800" dirty="0"/>
            </a:br>
            <a:r>
              <a:rPr lang="en" sz="2800" dirty="0"/>
              <a:t>Twitter page </a:t>
            </a:r>
            <a:endParaRPr sz="2800" dirty="0"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97300" y="2749200"/>
            <a:ext cx="3308800" cy="2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800"/>
              <a:t>Formed a community of PhD students</a:t>
            </a:r>
            <a:endParaRPr sz="1867"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382167" y="2749200"/>
            <a:ext cx="3308800" cy="2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800"/>
              <a:t>Peer Support sessions</a:t>
            </a:r>
            <a:endParaRPr sz="2800"/>
          </a:p>
          <a:p>
            <a:pPr>
              <a:spcBef>
                <a:spcPts val="1600"/>
              </a:spcBef>
            </a:pPr>
            <a:r>
              <a:rPr lang="en" sz="2800"/>
              <a:t>Blog writing</a:t>
            </a:r>
            <a:endParaRPr sz="2800"/>
          </a:p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" sz="2800"/>
              <a:t>Abstract writing workshop</a:t>
            </a:r>
            <a:endParaRPr sz="1867"/>
          </a:p>
        </p:txBody>
      </p:sp>
      <p:sp>
        <p:nvSpPr>
          <p:cNvPr id="76" name="Shape 76"/>
          <p:cNvSpPr txBox="1"/>
          <p:nvPr/>
        </p:nvSpPr>
        <p:spPr>
          <a:xfrm>
            <a:off x="377467" y="6206633"/>
            <a:ext cx="8325600" cy="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600" i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1905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C08B-9DE4-AB4C-9814-164BA581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03" y="200653"/>
            <a:ext cx="8520600" cy="5727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76121"/>
                </a:solidFill>
                <a:latin typeface="+mn-lt"/>
              </a:rPr>
              <a:t>How have we done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DF920-CD98-7448-8797-21633357A0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405" y="1805564"/>
            <a:ext cx="4359695" cy="3527994"/>
          </a:xfrm>
          <a:prstGeom prst="rect">
            <a:avLst/>
          </a:prstGeom>
        </p:spPr>
      </p:pic>
      <p:sp>
        <p:nvSpPr>
          <p:cNvPr id="5" name="Teardrop 4">
            <a:extLst>
              <a:ext uri="{FF2B5EF4-FFF2-40B4-BE49-F238E27FC236}">
                <a16:creationId xmlns:a16="http://schemas.microsoft.com/office/drawing/2014/main" id="{404C9BC3-2469-484B-BBAE-6DDCB4842632}"/>
              </a:ext>
            </a:extLst>
          </p:cNvPr>
          <p:cNvSpPr/>
          <p:nvPr/>
        </p:nvSpPr>
        <p:spPr>
          <a:xfrm rot="3840038">
            <a:off x="1953273" y="1585330"/>
            <a:ext cx="1671570" cy="1682181"/>
          </a:xfrm>
          <a:prstGeom prst="teardrop">
            <a:avLst>
              <a:gd name="adj" fmla="val 141990"/>
            </a:avLst>
          </a:prstGeom>
          <a:solidFill>
            <a:srgbClr val="7ED755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Education, History, ECW, Business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302A1F6C-35F2-294E-AB77-30E67BBFD924}"/>
              </a:ext>
            </a:extLst>
          </p:cNvPr>
          <p:cNvSpPr/>
          <p:nvPr/>
        </p:nvSpPr>
        <p:spPr>
          <a:xfrm rot="19083534" flipH="1">
            <a:off x="8344424" y="1532522"/>
            <a:ext cx="1921282" cy="1871096"/>
          </a:xfrm>
          <a:prstGeom prst="teardrop">
            <a:avLst>
              <a:gd name="adj" fmla="val 132201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Each is a leader, manager and administrator. We take team responsibility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CBFD1E4D-45F0-B24F-9196-1AC876BB0759}"/>
              </a:ext>
            </a:extLst>
          </p:cNvPr>
          <p:cNvSpPr/>
          <p:nvPr/>
        </p:nvSpPr>
        <p:spPr>
          <a:xfrm rot="20672611" flipH="1">
            <a:off x="8337427" y="3977328"/>
            <a:ext cx="2065430" cy="1912721"/>
          </a:xfrm>
          <a:prstGeom prst="teardrop">
            <a:avLst>
              <a:gd name="adj" fmla="val 132201"/>
            </a:avLst>
          </a:prstGeom>
          <a:solidFill>
            <a:srgbClr val="60E5ED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1002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UKCGE workshop, support for PhD induction, Support for </a:t>
            </a:r>
            <a:r>
              <a:rPr lang="en-US" sz="1200" dirty="0" err="1">
                <a:solidFill>
                  <a:srgbClr val="002060"/>
                </a:solidFill>
              </a:rPr>
              <a:t>UoN</a:t>
            </a:r>
            <a:r>
              <a:rPr lang="en-US" sz="1200" dirty="0">
                <a:solidFill>
                  <a:srgbClr val="002060"/>
                </a:solidFill>
              </a:rPr>
              <a:t> conference, Chancellor Fund, Learning &amp; Teaching conference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3900D38D-0F81-4F4A-B6E9-E662D81261BE}"/>
              </a:ext>
            </a:extLst>
          </p:cNvPr>
          <p:cNvSpPr/>
          <p:nvPr/>
        </p:nvSpPr>
        <p:spPr>
          <a:xfrm rot="2924404">
            <a:off x="2083482" y="4006620"/>
            <a:ext cx="1671570" cy="1682181"/>
          </a:xfrm>
          <a:prstGeom prst="teardrop">
            <a:avLst>
              <a:gd name="adj" fmla="val 141990"/>
            </a:avLst>
          </a:prstGeom>
          <a:solidFill>
            <a:srgbClr val="5ECB9F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Website, blogs, Twitter, Facebook</a:t>
            </a:r>
          </a:p>
        </p:txBody>
      </p:sp>
    </p:spTree>
    <p:extLst>
      <p:ext uri="{BB962C8B-B14F-4D97-AF65-F5344CB8AC3E}">
        <p14:creationId xmlns:p14="http://schemas.microsoft.com/office/powerpoint/2010/main" val="11555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3449-1362-1543-9D3F-9B15C347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990" y="215571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76121"/>
                </a:solidFill>
              </a:rPr>
              <a:t>Impact &amp; Reach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81523-DE73-C140-BEFA-478F3AA8E820}"/>
              </a:ext>
            </a:extLst>
          </p:cNvPr>
          <p:cNvSpPr txBox="1"/>
          <p:nvPr/>
        </p:nvSpPr>
        <p:spPr>
          <a:xfrm>
            <a:off x="2513343" y="1224059"/>
            <a:ext cx="173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@Succeedat8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942F6-88DF-F14B-B9D6-BA9DD63D77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759" y="1090985"/>
            <a:ext cx="592652" cy="598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DF21D9-2A6F-C84D-BFCE-6C57CD582FF7}"/>
              </a:ext>
            </a:extLst>
          </p:cNvPr>
          <p:cNvSpPr txBox="1"/>
          <p:nvPr/>
        </p:nvSpPr>
        <p:spPr>
          <a:xfrm>
            <a:off x="8797812" y="1169068"/>
            <a:ext cx="192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 members and growing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29E8629-2419-BA47-BA61-3737B5CF6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05943"/>
              </p:ext>
            </p:extLst>
          </p:nvPr>
        </p:nvGraphicFramePr>
        <p:xfrm>
          <a:off x="1785938" y="2411503"/>
          <a:ext cx="8941158" cy="436077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941158">
                  <a:extLst>
                    <a:ext uri="{9D8B030D-6E8A-4147-A177-3AD203B41FA5}">
                      <a16:colId xmlns:a16="http://schemas.microsoft.com/office/drawing/2014/main" val="1132577718"/>
                    </a:ext>
                  </a:extLst>
                </a:gridCol>
              </a:tblGrid>
              <a:tr h="40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Achievements so far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69738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Faculty PhD Induction (October 2017 and March 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1451"/>
                  </a:ext>
                </a:extLst>
              </a:tr>
              <a:tr h="701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Support through ABL 6 PhD students to write and successfully submit abstracts to ECER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106023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Support the organisation of the </a:t>
                      </a:r>
                      <a:r>
                        <a:rPr lang="en-US" sz="1800" dirty="0" err="1"/>
                        <a:t>UoN</a:t>
                      </a:r>
                      <a:r>
                        <a:rPr lang="en-US" sz="1800" dirty="0"/>
                        <a:t>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600240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r>
                        <a:rPr lang="en-US" sz="1800" dirty="0"/>
                        <a:t>Provide training for abstract and blog 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182998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r>
                        <a:rPr lang="en-US" sz="1800" dirty="0"/>
                        <a:t>Contribute to Graduate School Update Day on wellbeing &amp; resilience (June 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077273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r>
                        <a:rPr lang="en-US" sz="1800" dirty="0"/>
                        <a:t>Increase the visibility of doctoral </a:t>
                      </a:r>
                      <a:r>
                        <a:rPr lang="en-US" sz="1800" dirty="0" err="1"/>
                        <a:t>programme</a:t>
                      </a:r>
                      <a:r>
                        <a:rPr lang="en-US" sz="1800" dirty="0"/>
                        <a:t> at </a:t>
                      </a:r>
                      <a:r>
                        <a:rPr lang="en-US" sz="1800" dirty="0" err="1"/>
                        <a:t>UoN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534667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r>
                        <a:rPr lang="en-US" sz="1800" dirty="0"/>
                        <a:t>Keynote at UKCGE workshop for deans of Graduate Schools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982346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r>
                        <a:rPr lang="en-US" sz="1800" dirty="0"/>
                        <a:t>Submission to REDS conference on PhD careers and employment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60767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r>
                        <a:rPr lang="en-US" sz="1800" dirty="0" err="1"/>
                        <a:t>UoN</a:t>
                      </a:r>
                      <a:r>
                        <a:rPr lang="en-US" sz="1800" dirty="0"/>
                        <a:t> PGR workspace launch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3072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7D8FAD1-4635-1342-8C7E-E562812A1E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466" y="1661333"/>
            <a:ext cx="3805515" cy="515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C4A18D-1CA1-9A44-810D-FED66A727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002" y="1213199"/>
            <a:ext cx="481564" cy="42996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DFB422-C293-CC40-8029-0503437754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037" y="1158079"/>
            <a:ext cx="2531775" cy="1006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FF64D-9174-0541-948A-7898F033BC30}"/>
              </a:ext>
            </a:extLst>
          </p:cNvPr>
          <p:cNvSpPr txBox="1"/>
          <p:nvPr/>
        </p:nvSpPr>
        <p:spPr>
          <a:xfrm>
            <a:off x="6266037" y="1350991"/>
            <a:ext cx="253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PhD Northampton</a:t>
            </a:r>
          </a:p>
        </p:txBody>
      </p:sp>
    </p:spTree>
    <p:extLst>
      <p:ext uri="{BB962C8B-B14F-4D97-AF65-F5344CB8AC3E}">
        <p14:creationId xmlns:p14="http://schemas.microsoft.com/office/powerpoint/2010/main" val="61599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5217</TotalTime>
  <Words>612</Words>
  <Application>Microsoft Macintosh PowerPoint</Application>
  <PresentationFormat>Widescreen</PresentationFormat>
  <Paragraphs>74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Alfa Slab One</vt:lpstr>
      <vt:lpstr>Arial</vt:lpstr>
      <vt:lpstr>Calibri</vt:lpstr>
      <vt:lpstr>Calibri Light</vt:lpstr>
      <vt:lpstr>Lato</vt:lpstr>
      <vt:lpstr>Proxima Nova</vt:lpstr>
      <vt:lpstr>Office Theme</vt:lpstr>
      <vt:lpstr>Supportive and Sustainable: Creating an Interactive PGR Community at the University of Northampton </vt:lpstr>
      <vt:lpstr>  Our Vision To develop a collaborative, supportive, innovative research community to transform lives, create impact and inspire change  </vt:lpstr>
      <vt:lpstr>Aims and Objectives</vt:lpstr>
      <vt:lpstr>What is the problem?</vt:lpstr>
      <vt:lpstr>The starting points …</vt:lpstr>
      <vt:lpstr>PhD students face:</vt:lpstr>
      <vt:lpstr>Work done so far</vt:lpstr>
      <vt:lpstr>How have we done it?</vt:lpstr>
      <vt:lpstr>Impact &amp; Reach</vt:lpstr>
      <vt:lpstr>Skills developed as  co-researchers</vt:lpstr>
      <vt:lpstr>PowerPoint Presentation</vt:lpstr>
      <vt:lpstr>PRES 2018 results</vt:lpstr>
      <vt:lpstr>PRES 2018 Skills training and advice</vt:lpstr>
      <vt:lpstr>PRES 2018 results</vt:lpstr>
      <vt:lpstr>Ongoing and Future plans: A PGR Community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Maitreyee Buragohain</dc:creator>
  <cp:lastModifiedBy>Maitreyee Buragohain</cp:lastModifiedBy>
  <cp:revision>46</cp:revision>
  <dcterms:created xsi:type="dcterms:W3CDTF">2018-10-17T13:15:36Z</dcterms:created>
  <dcterms:modified xsi:type="dcterms:W3CDTF">2018-10-23T08:52:18Z</dcterms:modified>
</cp:coreProperties>
</file>