
<file path=[Content_Types].xml><?xml version="1.0" encoding="utf-8"?>
<Types xmlns="http://schemas.openxmlformats.org/package/2006/content-types">
  <Default Extension="jpeg" ContentType="image/jpeg"/>
  <Default Extension="jpg" ContentType="image/tiff"/>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18"/>
  </p:notesMasterIdLst>
  <p:sldIdLst>
    <p:sldId id="256" r:id="rId2"/>
    <p:sldId id="300" r:id="rId3"/>
    <p:sldId id="299" r:id="rId4"/>
    <p:sldId id="298" r:id="rId5"/>
    <p:sldId id="302" r:id="rId6"/>
    <p:sldId id="303" r:id="rId7"/>
    <p:sldId id="305" r:id="rId8"/>
    <p:sldId id="304" r:id="rId9"/>
    <p:sldId id="301" r:id="rId10"/>
    <p:sldId id="276" r:id="rId11"/>
    <p:sldId id="277" r:id="rId12"/>
    <p:sldId id="273" r:id="rId13"/>
    <p:sldId id="306" r:id="rId14"/>
    <p:sldId id="307" r:id="rId15"/>
    <p:sldId id="308" r:id="rId16"/>
    <p:sldId id="30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035"/>
    <p:restoredTop sz="94648"/>
  </p:normalViewPr>
  <p:slideViewPr>
    <p:cSldViewPr snapToGrid="0" snapToObjects="1">
      <p:cViewPr varScale="1">
        <p:scale>
          <a:sx n="107" d="100"/>
          <a:sy n="107" d="100"/>
        </p:scale>
        <p:origin x="200" y="33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094E17-8821-453D-9C60-016EA42ACB62}" type="doc">
      <dgm:prSet loTypeId="urn:microsoft.com/office/officeart/2005/8/layout/process4" loCatId="process" qsTypeId="urn:microsoft.com/office/officeart/2005/8/quickstyle/simple3" qsCatId="simple" csTypeId="urn:microsoft.com/office/officeart/2005/8/colors/colorful5" csCatId="colorful"/>
      <dgm:spPr/>
      <dgm:t>
        <a:bodyPr/>
        <a:lstStyle/>
        <a:p>
          <a:endParaRPr lang="en-US"/>
        </a:p>
      </dgm:t>
    </dgm:pt>
    <dgm:pt modelId="{2E1820E9-B94A-4785-8A2C-FC75C41164B4}">
      <dgm:prSet/>
      <dgm:spPr/>
      <dgm:t>
        <a:bodyPr/>
        <a:lstStyle/>
        <a:p>
          <a:r>
            <a:rPr lang="en-US"/>
            <a:t>UK universities are under increasing accountability pressures to ensure that their students are ready for employment. Cast within the mantra of ‘value for money’, this discourse is mainly framed within a utilitarian modernist view of human capital as the cumulative aggregation of discrete skills. </a:t>
          </a:r>
        </a:p>
      </dgm:t>
    </dgm:pt>
    <dgm:pt modelId="{6F94E584-0335-4DB3-8D76-6552A0141DC1}" type="parTrans" cxnId="{5A49FCDA-53EC-4DEA-83DC-A9629B320639}">
      <dgm:prSet/>
      <dgm:spPr/>
      <dgm:t>
        <a:bodyPr/>
        <a:lstStyle/>
        <a:p>
          <a:endParaRPr lang="en-US"/>
        </a:p>
      </dgm:t>
    </dgm:pt>
    <dgm:pt modelId="{6898EA6E-68C9-43EB-A2FB-4239C3FCEEE9}" type="sibTrans" cxnId="{5A49FCDA-53EC-4DEA-83DC-A9629B320639}">
      <dgm:prSet/>
      <dgm:spPr/>
      <dgm:t>
        <a:bodyPr/>
        <a:lstStyle/>
        <a:p>
          <a:endParaRPr lang="en-US"/>
        </a:p>
      </dgm:t>
    </dgm:pt>
    <dgm:pt modelId="{F31FC6F3-BB85-8F40-9F40-4FD2FD42FBBA}" type="pres">
      <dgm:prSet presAssocID="{C3094E17-8821-453D-9C60-016EA42ACB62}" presName="Name0" presStyleCnt="0">
        <dgm:presLayoutVars>
          <dgm:dir/>
          <dgm:animLvl val="lvl"/>
          <dgm:resizeHandles val="exact"/>
        </dgm:presLayoutVars>
      </dgm:prSet>
      <dgm:spPr/>
    </dgm:pt>
    <dgm:pt modelId="{25210488-F7BF-5B4B-90C9-E7C2E81DF065}" type="pres">
      <dgm:prSet presAssocID="{2E1820E9-B94A-4785-8A2C-FC75C41164B4}" presName="boxAndChildren" presStyleCnt="0"/>
      <dgm:spPr/>
    </dgm:pt>
    <dgm:pt modelId="{B6B4D6F1-77AA-454A-B78F-099C72CFAF55}" type="pres">
      <dgm:prSet presAssocID="{2E1820E9-B94A-4785-8A2C-FC75C41164B4}" presName="parentTextBox" presStyleLbl="node1" presStyleIdx="0" presStyleCnt="1"/>
      <dgm:spPr/>
    </dgm:pt>
  </dgm:ptLst>
  <dgm:cxnLst>
    <dgm:cxn modelId="{F0008C3B-94F0-2043-A8A7-70CAB6262201}" type="presOf" srcId="{2E1820E9-B94A-4785-8A2C-FC75C41164B4}" destId="{B6B4D6F1-77AA-454A-B78F-099C72CFAF55}" srcOrd="0" destOrd="0" presId="urn:microsoft.com/office/officeart/2005/8/layout/process4"/>
    <dgm:cxn modelId="{BE6A4899-39E8-A14E-8645-6F02C17412DE}" type="presOf" srcId="{C3094E17-8821-453D-9C60-016EA42ACB62}" destId="{F31FC6F3-BB85-8F40-9F40-4FD2FD42FBBA}" srcOrd="0" destOrd="0" presId="urn:microsoft.com/office/officeart/2005/8/layout/process4"/>
    <dgm:cxn modelId="{5A49FCDA-53EC-4DEA-83DC-A9629B320639}" srcId="{C3094E17-8821-453D-9C60-016EA42ACB62}" destId="{2E1820E9-B94A-4785-8A2C-FC75C41164B4}" srcOrd="0" destOrd="0" parTransId="{6F94E584-0335-4DB3-8D76-6552A0141DC1}" sibTransId="{6898EA6E-68C9-43EB-A2FB-4239C3FCEEE9}"/>
    <dgm:cxn modelId="{62EE927F-5B4B-8B40-994D-935F445E246B}" type="presParOf" srcId="{F31FC6F3-BB85-8F40-9F40-4FD2FD42FBBA}" destId="{25210488-F7BF-5B4B-90C9-E7C2E81DF065}" srcOrd="0" destOrd="0" presId="urn:microsoft.com/office/officeart/2005/8/layout/process4"/>
    <dgm:cxn modelId="{8CBDE70C-D873-D244-B76B-6B1DF266529C}" type="presParOf" srcId="{25210488-F7BF-5B4B-90C9-E7C2E81DF065}" destId="{B6B4D6F1-77AA-454A-B78F-099C72CFAF55}"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3FC910E-A964-2F40-9AD7-31EE98D2C422}" type="doc">
      <dgm:prSet loTypeId="urn:microsoft.com/office/officeart/2005/8/layout/process4" loCatId="" qsTypeId="urn:microsoft.com/office/officeart/2005/8/quickstyle/3D3" qsCatId="3D" csTypeId="urn:microsoft.com/office/officeart/2005/8/colors/colorful1" csCatId="colorful" phldr="1"/>
      <dgm:spPr/>
      <dgm:t>
        <a:bodyPr/>
        <a:lstStyle/>
        <a:p>
          <a:endParaRPr lang="en-GB"/>
        </a:p>
      </dgm:t>
    </dgm:pt>
    <dgm:pt modelId="{FEBF194C-5366-F74B-B8F1-533E5DB9E16D}">
      <dgm:prSet phldrT="[Text]"/>
      <dgm:spPr/>
      <dgm:t>
        <a:bodyPr/>
        <a:lstStyle/>
        <a:p>
          <a:r>
            <a:rPr lang="en-GB" dirty="0"/>
            <a:t>Community</a:t>
          </a:r>
        </a:p>
      </dgm:t>
    </dgm:pt>
    <dgm:pt modelId="{5DC3CBA3-AB90-AD4D-A80C-DC3AF6E5067D}" type="parTrans" cxnId="{6D3D6BB5-C5ED-7F4D-898B-883F051CB1AB}">
      <dgm:prSet/>
      <dgm:spPr/>
      <dgm:t>
        <a:bodyPr/>
        <a:lstStyle/>
        <a:p>
          <a:endParaRPr lang="en-GB"/>
        </a:p>
      </dgm:t>
    </dgm:pt>
    <dgm:pt modelId="{77065D77-9816-FC4D-8134-C5A77B9CEC47}" type="sibTrans" cxnId="{6D3D6BB5-C5ED-7F4D-898B-883F051CB1AB}">
      <dgm:prSet/>
      <dgm:spPr/>
      <dgm:t>
        <a:bodyPr/>
        <a:lstStyle/>
        <a:p>
          <a:endParaRPr lang="en-GB"/>
        </a:p>
      </dgm:t>
    </dgm:pt>
    <dgm:pt modelId="{E3F2EA67-3AFC-2043-96C6-C5C4640A6E62}">
      <dgm:prSet phldrT="[Text]"/>
      <dgm:spPr/>
      <dgm:t>
        <a:bodyPr/>
        <a:lstStyle/>
        <a:p>
          <a:r>
            <a:rPr lang="en-GB" dirty="0"/>
            <a:t>Student Choice &amp; Autonomy</a:t>
          </a:r>
        </a:p>
      </dgm:t>
    </dgm:pt>
    <dgm:pt modelId="{64E08EF3-2126-B947-9622-3E96F2F10F43}" type="parTrans" cxnId="{93FE7488-C372-744A-9642-B405B82B1AE5}">
      <dgm:prSet/>
      <dgm:spPr/>
      <dgm:t>
        <a:bodyPr/>
        <a:lstStyle/>
        <a:p>
          <a:endParaRPr lang="en-GB"/>
        </a:p>
      </dgm:t>
    </dgm:pt>
    <dgm:pt modelId="{DDEDB7E7-0DA5-D24D-A2A0-F0A03267F793}" type="sibTrans" cxnId="{93FE7488-C372-744A-9642-B405B82B1AE5}">
      <dgm:prSet/>
      <dgm:spPr/>
      <dgm:t>
        <a:bodyPr/>
        <a:lstStyle/>
        <a:p>
          <a:endParaRPr lang="en-GB"/>
        </a:p>
      </dgm:t>
    </dgm:pt>
    <dgm:pt modelId="{DF36317C-27C2-F24C-82DA-AD0B04DC93D9}">
      <dgm:prSet phldrT="[Text]"/>
      <dgm:spPr/>
      <dgm:t>
        <a:bodyPr/>
        <a:lstStyle/>
        <a:p>
          <a:r>
            <a:rPr lang="en-GB" dirty="0"/>
            <a:t>Student Voice</a:t>
          </a:r>
        </a:p>
      </dgm:t>
    </dgm:pt>
    <dgm:pt modelId="{D3A69E65-1D8F-8049-B734-FED91E289D64}" type="parTrans" cxnId="{A4CC96A5-CE97-1E47-8197-8AE09A5E6E9A}">
      <dgm:prSet/>
      <dgm:spPr/>
      <dgm:t>
        <a:bodyPr/>
        <a:lstStyle/>
        <a:p>
          <a:endParaRPr lang="en-GB"/>
        </a:p>
      </dgm:t>
    </dgm:pt>
    <dgm:pt modelId="{FE36F761-0994-3B45-9C4C-859334D9F259}" type="sibTrans" cxnId="{A4CC96A5-CE97-1E47-8197-8AE09A5E6E9A}">
      <dgm:prSet/>
      <dgm:spPr/>
      <dgm:t>
        <a:bodyPr/>
        <a:lstStyle/>
        <a:p>
          <a:endParaRPr lang="en-GB"/>
        </a:p>
      </dgm:t>
    </dgm:pt>
    <dgm:pt modelId="{9E4320FC-4B8D-8F42-B1AA-CCAC00A67AF2}">
      <dgm:prSet phldrT="[Text]"/>
      <dgm:spPr/>
      <dgm:t>
        <a:bodyPr/>
        <a:lstStyle/>
        <a:p>
          <a:r>
            <a:rPr lang="en-GB" dirty="0"/>
            <a:t>Active discovery</a:t>
          </a:r>
        </a:p>
      </dgm:t>
    </dgm:pt>
    <dgm:pt modelId="{46D88004-E469-A748-8CA7-546F9CE155AE}" type="parTrans" cxnId="{17070CCA-B0B8-7343-9183-B32D00C7C6F3}">
      <dgm:prSet/>
      <dgm:spPr/>
      <dgm:t>
        <a:bodyPr/>
        <a:lstStyle/>
        <a:p>
          <a:endParaRPr lang="en-GB"/>
        </a:p>
      </dgm:t>
    </dgm:pt>
    <dgm:pt modelId="{189188BB-A6FF-B941-88B5-B9899B01E673}" type="sibTrans" cxnId="{17070CCA-B0B8-7343-9183-B32D00C7C6F3}">
      <dgm:prSet/>
      <dgm:spPr/>
      <dgm:t>
        <a:bodyPr/>
        <a:lstStyle/>
        <a:p>
          <a:endParaRPr lang="en-GB"/>
        </a:p>
      </dgm:t>
    </dgm:pt>
    <dgm:pt modelId="{6EFDB4AA-13D8-8F41-BD8B-3AB8728A0E59}">
      <dgm:prSet phldrT="[Text]"/>
      <dgm:spPr/>
      <dgm:t>
        <a:bodyPr/>
        <a:lstStyle/>
        <a:p>
          <a:r>
            <a:rPr lang="en-GB" dirty="0"/>
            <a:t>Applied concepts</a:t>
          </a:r>
        </a:p>
      </dgm:t>
    </dgm:pt>
    <dgm:pt modelId="{D5186A57-C51D-1E45-ADDE-AD2F74934D5A}" type="parTrans" cxnId="{EB88C1C0-CBB0-5644-842E-D96D9BE86CD3}">
      <dgm:prSet/>
      <dgm:spPr/>
      <dgm:t>
        <a:bodyPr/>
        <a:lstStyle/>
        <a:p>
          <a:endParaRPr lang="en-GB"/>
        </a:p>
      </dgm:t>
    </dgm:pt>
    <dgm:pt modelId="{46902BA3-F170-F447-85CA-19882B0EEC82}" type="sibTrans" cxnId="{EB88C1C0-CBB0-5644-842E-D96D9BE86CD3}">
      <dgm:prSet/>
      <dgm:spPr/>
      <dgm:t>
        <a:bodyPr/>
        <a:lstStyle/>
        <a:p>
          <a:endParaRPr lang="en-GB"/>
        </a:p>
      </dgm:t>
    </dgm:pt>
    <dgm:pt modelId="{8D725F9F-2726-7948-B3EF-9FC717AE8072}">
      <dgm:prSet phldrT="[Text]"/>
      <dgm:spPr/>
      <dgm:t>
        <a:bodyPr/>
        <a:lstStyle/>
        <a:p>
          <a:r>
            <a:rPr lang="en-GB" dirty="0"/>
            <a:t>Innovative guided learning path</a:t>
          </a:r>
        </a:p>
      </dgm:t>
    </dgm:pt>
    <dgm:pt modelId="{CC3D3950-FE95-BB46-BE76-C602AF1F7CEE}" type="parTrans" cxnId="{47CBDA97-4AA0-E648-9D42-D60D6006397C}">
      <dgm:prSet/>
      <dgm:spPr/>
      <dgm:t>
        <a:bodyPr/>
        <a:lstStyle/>
        <a:p>
          <a:endParaRPr lang="en-GB"/>
        </a:p>
      </dgm:t>
    </dgm:pt>
    <dgm:pt modelId="{2A7E1DB1-D76E-D94A-A035-B4B3B6DA81BC}" type="sibTrans" cxnId="{47CBDA97-4AA0-E648-9D42-D60D6006397C}">
      <dgm:prSet/>
      <dgm:spPr/>
      <dgm:t>
        <a:bodyPr/>
        <a:lstStyle/>
        <a:p>
          <a:endParaRPr lang="en-GB"/>
        </a:p>
      </dgm:t>
    </dgm:pt>
    <dgm:pt modelId="{460C29E7-829F-1C49-8436-2B338935F4B3}">
      <dgm:prSet phldrT="[Text]"/>
      <dgm:spPr/>
      <dgm:t>
        <a:bodyPr/>
        <a:lstStyle/>
        <a:p>
          <a:r>
            <a:rPr lang="en-GB" dirty="0"/>
            <a:t>Accessibility </a:t>
          </a:r>
        </a:p>
      </dgm:t>
    </dgm:pt>
    <dgm:pt modelId="{29D6489D-BC8C-E941-ABE4-6623E37197A1}" type="parTrans" cxnId="{F1604376-1E52-114E-8560-9020CA598CCE}">
      <dgm:prSet/>
      <dgm:spPr/>
      <dgm:t>
        <a:bodyPr/>
        <a:lstStyle/>
        <a:p>
          <a:endParaRPr lang="en-GB"/>
        </a:p>
      </dgm:t>
    </dgm:pt>
    <dgm:pt modelId="{0162A1F5-7D05-5848-A6FE-44DB27D1AEF8}" type="sibTrans" cxnId="{F1604376-1E52-114E-8560-9020CA598CCE}">
      <dgm:prSet/>
      <dgm:spPr/>
      <dgm:t>
        <a:bodyPr/>
        <a:lstStyle/>
        <a:p>
          <a:endParaRPr lang="en-GB"/>
        </a:p>
      </dgm:t>
    </dgm:pt>
    <dgm:pt modelId="{C4BCC86A-7A25-0A43-9024-51B785F42337}" type="pres">
      <dgm:prSet presAssocID="{73FC910E-A964-2F40-9AD7-31EE98D2C422}" presName="Name0" presStyleCnt="0">
        <dgm:presLayoutVars>
          <dgm:dir/>
          <dgm:animLvl val="lvl"/>
          <dgm:resizeHandles val="exact"/>
        </dgm:presLayoutVars>
      </dgm:prSet>
      <dgm:spPr/>
    </dgm:pt>
    <dgm:pt modelId="{2ADDE42E-F36B-2B42-B9EF-4516AA361655}" type="pres">
      <dgm:prSet presAssocID="{460C29E7-829F-1C49-8436-2B338935F4B3}" presName="boxAndChildren" presStyleCnt="0"/>
      <dgm:spPr/>
    </dgm:pt>
    <dgm:pt modelId="{94ECD6DF-ED93-D940-9F26-411BC5208B2D}" type="pres">
      <dgm:prSet presAssocID="{460C29E7-829F-1C49-8436-2B338935F4B3}" presName="parentTextBox" presStyleLbl="node1" presStyleIdx="0" presStyleCnt="7"/>
      <dgm:spPr/>
    </dgm:pt>
    <dgm:pt modelId="{0D73E9AA-0241-4B4D-98A7-A31A6DE14D88}" type="pres">
      <dgm:prSet presAssocID="{2A7E1DB1-D76E-D94A-A035-B4B3B6DA81BC}" presName="sp" presStyleCnt="0"/>
      <dgm:spPr/>
    </dgm:pt>
    <dgm:pt modelId="{AC20A250-0421-B141-B2E8-7A8E05A45583}" type="pres">
      <dgm:prSet presAssocID="{8D725F9F-2726-7948-B3EF-9FC717AE8072}" presName="arrowAndChildren" presStyleCnt="0"/>
      <dgm:spPr/>
    </dgm:pt>
    <dgm:pt modelId="{9B144D0C-5219-9C4B-BD4C-7001C6E3F682}" type="pres">
      <dgm:prSet presAssocID="{8D725F9F-2726-7948-B3EF-9FC717AE8072}" presName="parentTextArrow" presStyleLbl="node1" presStyleIdx="1" presStyleCnt="7"/>
      <dgm:spPr/>
    </dgm:pt>
    <dgm:pt modelId="{5AC5817A-8F34-3F47-B9E2-0497137CD513}" type="pres">
      <dgm:prSet presAssocID="{46902BA3-F170-F447-85CA-19882B0EEC82}" presName="sp" presStyleCnt="0"/>
      <dgm:spPr/>
    </dgm:pt>
    <dgm:pt modelId="{10FB5FCB-C86A-7445-B708-B31CB49A2638}" type="pres">
      <dgm:prSet presAssocID="{6EFDB4AA-13D8-8F41-BD8B-3AB8728A0E59}" presName="arrowAndChildren" presStyleCnt="0"/>
      <dgm:spPr/>
    </dgm:pt>
    <dgm:pt modelId="{C061EC70-045B-3A45-8C34-DB84469E5EA5}" type="pres">
      <dgm:prSet presAssocID="{6EFDB4AA-13D8-8F41-BD8B-3AB8728A0E59}" presName="parentTextArrow" presStyleLbl="node1" presStyleIdx="2" presStyleCnt="7"/>
      <dgm:spPr/>
    </dgm:pt>
    <dgm:pt modelId="{9B5C92A2-C321-AB40-A335-6A89E3521E1F}" type="pres">
      <dgm:prSet presAssocID="{189188BB-A6FF-B941-88B5-B9899B01E673}" presName="sp" presStyleCnt="0"/>
      <dgm:spPr/>
    </dgm:pt>
    <dgm:pt modelId="{B1911A44-7629-6B43-B352-FCC530F08FBE}" type="pres">
      <dgm:prSet presAssocID="{9E4320FC-4B8D-8F42-B1AA-CCAC00A67AF2}" presName="arrowAndChildren" presStyleCnt="0"/>
      <dgm:spPr/>
    </dgm:pt>
    <dgm:pt modelId="{8CF2454E-3025-3341-98DF-ACB4317F02FE}" type="pres">
      <dgm:prSet presAssocID="{9E4320FC-4B8D-8F42-B1AA-CCAC00A67AF2}" presName="parentTextArrow" presStyleLbl="node1" presStyleIdx="3" presStyleCnt="7"/>
      <dgm:spPr/>
    </dgm:pt>
    <dgm:pt modelId="{0D3255C1-C527-2444-A8F2-00180FE90369}" type="pres">
      <dgm:prSet presAssocID="{FE36F761-0994-3B45-9C4C-859334D9F259}" presName="sp" presStyleCnt="0"/>
      <dgm:spPr/>
    </dgm:pt>
    <dgm:pt modelId="{18948B33-1121-5E48-B743-8564A8200C83}" type="pres">
      <dgm:prSet presAssocID="{DF36317C-27C2-F24C-82DA-AD0B04DC93D9}" presName="arrowAndChildren" presStyleCnt="0"/>
      <dgm:spPr/>
    </dgm:pt>
    <dgm:pt modelId="{A379E1BB-A19E-614C-90A4-BE8CD5DAC4A1}" type="pres">
      <dgm:prSet presAssocID="{DF36317C-27C2-F24C-82DA-AD0B04DC93D9}" presName="parentTextArrow" presStyleLbl="node1" presStyleIdx="4" presStyleCnt="7"/>
      <dgm:spPr/>
    </dgm:pt>
    <dgm:pt modelId="{0BA55F9C-E862-BA47-94D3-0237806266DA}" type="pres">
      <dgm:prSet presAssocID="{DDEDB7E7-0DA5-D24D-A2A0-F0A03267F793}" presName="sp" presStyleCnt="0"/>
      <dgm:spPr/>
    </dgm:pt>
    <dgm:pt modelId="{138F1DDA-249E-C148-959C-A8253390331D}" type="pres">
      <dgm:prSet presAssocID="{E3F2EA67-3AFC-2043-96C6-C5C4640A6E62}" presName="arrowAndChildren" presStyleCnt="0"/>
      <dgm:spPr/>
    </dgm:pt>
    <dgm:pt modelId="{D47B83AD-E56B-2644-9C9E-2673C236653E}" type="pres">
      <dgm:prSet presAssocID="{E3F2EA67-3AFC-2043-96C6-C5C4640A6E62}" presName="parentTextArrow" presStyleLbl="node1" presStyleIdx="5" presStyleCnt="7"/>
      <dgm:spPr/>
    </dgm:pt>
    <dgm:pt modelId="{16A7CDAF-2183-D649-8401-AFF6CACE38F2}" type="pres">
      <dgm:prSet presAssocID="{77065D77-9816-FC4D-8134-C5A77B9CEC47}" presName="sp" presStyleCnt="0"/>
      <dgm:spPr/>
    </dgm:pt>
    <dgm:pt modelId="{122C7ED6-402F-5B4D-B253-D232BD195DB9}" type="pres">
      <dgm:prSet presAssocID="{FEBF194C-5366-F74B-B8F1-533E5DB9E16D}" presName="arrowAndChildren" presStyleCnt="0"/>
      <dgm:spPr/>
    </dgm:pt>
    <dgm:pt modelId="{D27EAC6F-08D2-3046-ABD7-09ED950AE418}" type="pres">
      <dgm:prSet presAssocID="{FEBF194C-5366-F74B-B8F1-533E5DB9E16D}" presName="parentTextArrow" presStyleLbl="node1" presStyleIdx="6" presStyleCnt="7"/>
      <dgm:spPr/>
    </dgm:pt>
  </dgm:ptLst>
  <dgm:cxnLst>
    <dgm:cxn modelId="{2B236552-3C3E-DD4B-9622-A5D750D4633D}" type="presOf" srcId="{460C29E7-829F-1C49-8436-2B338935F4B3}" destId="{94ECD6DF-ED93-D940-9F26-411BC5208B2D}" srcOrd="0" destOrd="0" presId="urn:microsoft.com/office/officeart/2005/8/layout/process4"/>
    <dgm:cxn modelId="{EA4ABE63-D7E7-6F43-9D01-5E2AA09CDEB9}" type="presOf" srcId="{73FC910E-A964-2F40-9AD7-31EE98D2C422}" destId="{C4BCC86A-7A25-0A43-9024-51B785F42337}" srcOrd="0" destOrd="0" presId="urn:microsoft.com/office/officeart/2005/8/layout/process4"/>
    <dgm:cxn modelId="{B519CD68-A834-FE4F-97B5-5FACC7B70C19}" type="presOf" srcId="{9E4320FC-4B8D-8F42-B1AA-CCAC00A67AF2}" destId="{8CF2454E-3025-3341-98DF-ACB4317F02FE}" srcOrd="0" destOrd="0" presId="urn:microsoft.com/office/officeart/2005/8/layout/process4"/>
    <dgm:cxn modelId="{F1604376-1E52-114E-8560-9020CA598CCE}" srcId="{73FC910E-A964-2F40-9AD7-31EE98D2C422}" destId="{460C29E7-829F-1C49-8436-2B338935F4B3}" srcOrd="6" destOrd="0" parTransId="{29D6489D-BC8C-E941-ABE4-6623E37197A1}" sibTransId="{0162A1F5-7D05-5848-A6FE-44DB27D1AEF8}"/>
    <dgm:cxn modelId="{8CCCDD7F-A48C-2040-B317-6BA9A08E7745}" type="presOf" srcId="{8D725F9F-2726-7948-B3EF-9FC717AE8072}" destId="{9B144D0C-5219-9C4B-BD4C-7001C6E3F682}" srcOrd="0" destOrd="0" presId="urn:microsoft.com/office/officeart/2005/8/layout/process4"/>
    <dgm:cxn modelId="{0EAE7781-BF01-DD4E-8D4A-A159FAB91C39}" type="presOf" srcId="{FEBF194C-5366-F74B-B8F1-533E5DB9E16D}" destId="{D27EAC6F-08D2-3046-ABD7-09ED950AE418}" srcOrd="0" destOrd="0" presId="urn:microsoft.com/office/officeart/2005/8/layout/process4"/>
    <dgm:cxn modelId="{93FE7488-C372-744A-9642-B405B82B1AE5}" srcId="{73FC910E-A964-2F40-9AD7-31EE98D2C422}" destId="{E3F2EA67-3AFC-2043-96C6-C5C4640A6E62}" srcOrd="1" destOrd="0" parTransId="{64E08EF3-2126-B947-9622-3E96F2F10F43}" sibTransId="{DDEDB7E7-0DA5-D24D-A2A0-F0A03267F793}"/>
    <dgm:cxn modelId="{47CBDA97-4AA0-E648-9D42-D60D6006397C}" srcId="{73FC910E-A964-2F40-9AD7-31EE98D2C422}" destId="{8D725F9F-2726-7948-B3EF-9FC717AE8072}" srcOrd="5" destOrd="0" parTransId="{CC3D3950-FE95-BB46-BE76-C602AF1F7CEE}" sibTransId="{2A7E1DB1-D76E-D94A-A035-B4B3B6DA81BC}"/>
    <dgm:cxn modelId="{5E33459B-EEE8-8046-83F8-343F192F6F5D}" type="presOf" srcId="{E3F2EA67-3AFC-2043-96C6-C5C4640A6E62}" destId="{D47B83AD-E56B-2644-9C9E-2673C236653E}" srcOrd="0" destOrd="0" presId="urn:microsoft.com/office/officeart/2005/8/layout/process4"/>
    <dgm:cxn modelId="{A4CC96A5-CE97-1E47-8197-8AE09A5E6E9A}" srcId="{73FC910E-A964-2F40-9AD7-31EE98D2C422}" destId="{DF36317C-27C2-F24C-82DA-AD0B04DC93D9}" srcOrd="2" destOrd="0" parTransId="{D3A69E65-1D8F-8049-B734-FED91E289D64}" sibTransId="{FE36F761-0994-3B45-9C4C-859334D9F259}"/>
    <dgm:cxn modelId="{19DF75A6-5F61-6B43-8391-69CC96D68C77}" type="presOf" srcId="{6EFDB4AA-13D8-8F41-BD8B-3AB8728A0E59}" destId="{C061EC70-045B-3A45-8C34-DB84469E5EA5}" srcOrd="0" destOrd="0" presId="urn:microsoft.com/office/officeart/2005/8/layout/process4"/>
    <dgm:cxn modelId="{6D3D6BB5-C5ED-7F4D-898B-883F051CB1AB}" srcId="{73FC910E-A964-2F40-9AD7-31EE98D2C422}" destId="{FEBF194C-5366-F74B-B8F1-533E5DB9E16D}" srcOrd="0" destOrd="0" parTransId="{5DC3CBA3-AB90-AD4D-A80C-DC3AF6E5067D}" sibTransId="{77065D77-9816-FC4D-8134-C5A77B9CEC47}"/>
    <dgm:cxn modelId="{EB88C1C0-CBB0-5644-842E-D96D9BE86CD3}" srcId="{73FC910E-A964-2F40-9AD7-31EE98D2C422}" destId="{6EFDB4AA-13D8-8F41-BD8B-3AB8728A0E59}" srcOrd="4" destOrd="0" parTransId="{D5186A57-C51D-1E45-ADDE-AD2F74934D5A}" sibTransId="{46902BA3-F170-F447-85CA-19882B0EEC82}"/>
    <dgm:cxn modelId="{17070CCA-B0B8-7343-9183-B32D00C7C6F3}" srcId="{73FC910E-A964-2F40-9AD7-31EE98D2C422}" destId="{9E4320FC-4B8D-8F42-B1AA-CCAC00A67AF2}" srcOrd="3" destOrd="0" parTransId="{46D88004-E469-A748-8CA7-546F9CE155AE}" sibTransId="{189188BB-A6FF-B941-88B5-B9899B01E673}"/>
    <dgm:cxn modelId="{658213DB-4468-6844-AF9A-96DBD3D9A61A}" type="presOf" srcId="{DF36317C-27C2-F24C-82DA-AD0B04DC93D9}" destId="{A379E1BB-A19E-614C-90A4-BE8CD5DAC4A1}" srcOrd="0" destOrd="0" presId="urn:microsoft.com/office/officeart/2005/8/layout/process4"/>
    <dgm:cxn modelId="{83CC2D7D-8CB9-FC49-B382-0CCF9E66A4E2}" type="presParOf" srcId="{C4BCC86A-7A25-0A43-9024-51B785F42337}" destId="{2ADDE42E-F36B-2B42-B9EF-4516AA361655}" srcOrd="0" destOrd="0" presId="urn:microsoft.com/office/officeart/2005/8/layout/process4"/>
    <dgm:cxn modelId="{4DD6F2D3-19B2-7446-BB50-2EF9AA1134D0}" type="presParOf" srcId="{2ADDE42E-F36B-2B42-B9EF-4516AA361655}" destId="{94ECD6DF-ED93-D940-9F26-411BC5208B2D}" srcOrd="0" destOrd="0" presId="urn:microsoft.com/office/officeart/2005/8/layout/process4"/>
    <dgm:cxn modelId="{B2C20593-A66C-7F44-83C4-1ECCDCDB85E4}" type="presParOf" srcId="{C4BCC86A-7A25-0A43-9024-51B785F42337}" destId="{0D73E9AA-0241-4B4D-98A7-A31A6DE14D88}" srcOrd="1" destOrd="0" presId="urn:microsoft.com/office/officeart/2005/8/layout/process4"/>
    <dgm:cxn modelId="{0FCC5C3A-E3E5-1F40-BBDF-FB5AD25A60D1}" type="presParOf" srcId="{C4BCC86A-7A25-0A43-9024-51B785F42337}" destId="{AC20A250-0421-B141-B2E8-7A8E05A45583}" srcOrd="2" destOrd="0" presId="urn:microsoft.com/office/officeart/2005/8/layout/process4"/>
    <dgm:cxn modelId="{9D8F19F0-219B-1349-BFBF-47562E57953D}" type="presParOf" srcId="{AC20A250-0421-B141-B2E8-7A8E05A45583}" destId="{9B144D0C-5219-9C4B-BD4C-7001C6E3F682}" srcOrd="0" destOrd="0" presId="urn:microsoft.com/office/officeart/2005/8/layout/process4"/>
    <dgm:cxn modelId="{0A4A0DF2-A204-7D40-B2C0-A34BA153F389}" type="presParOf" srcId="{C4BCC86A-7A25-0A43-9024-51B785F42337}" destId="{5AC5817A-8F34-3F47-B9E2-0497137CD513}" srcOrd="3" destOrd="0" presId="urn:microsoft.com/office/officeart/2005/8/layout/process4"/>
    <dgm:cxn modelId="{46FF2627-136C-A34C-A7C9-82E036C79785}" type="presParOf" srcId="{C4BCC86A-7A25-0A43-9024-51B785F42337}" destId="{10FB5FCB-C86A-7445-B708-B31CB49A2638}" srcOrd="4" destOrd="0" presId="urn:microsoft.com/office/officeart/2005/8/layout/process4"/>
    <dgm:cxn modelId="{BA1D82F5-AC5D-8144-B622-AE372E94B0B0}" type="presParOf" srcId="{10FB5FCB-C86A-7445-B708-B31CB49A2638}" destId="{C061EC70-045B-3A45-8C34-DB84469E5EA5}" srcOrd="0" destOrd="0" presId="urn:microsoft.com/office/officeart/2005/8/layout/process4"/>
    <dgm:cxn modelId="{D8613518-0B95-2D42-8F86-0EF3E2F56D2F}" type="presParOf" srcId="{C4BCC86A-7A25-0A43-9024-51B785F42337}" destId="{9B5C92A2-C321-AB40-A335-6A89E3521E1F}" srcOrd="5" destOrd="0" presId="urn:microsoft.com/office/officeart/2005/8/layout/process4"/>
    <dgm:cxn modelId="{4B924D2B-B802-4E44-B67E-6230BE56713F}" type="presParOf" srcId="{C4BCC86A-7A25-0A43-9024-51B785F42337}" destId="{B1911A44-7629-6B43-B352-FCC530F08FBE}" srcOrd="6" destOrd="0" presId="urn:microsoft.com/office/officeart/2005/8/layout/process4"/>
    <dgm:cxn modelId="{7BAFE658-7D63-0C41-9639-0D0E5D1220F3}" type="presParOf" srcId="{B1911A44-7629-6B43-B352-FCC530F08FBE}" destId="{8CF2454E-3025-3341-98DF-ACB4317F02FE}" srcOrd="0" destOrd="0" presId="urn:microsoft.com/office/officeart/2005/8/layout/process4"/>
    <dgm:cxn modelId="{DED199D7-4791-9C4E-88DD-81F771A9F502}" type="presParOf" srcId="{C4BCC86A-7A25-0A43-9024-51B785F42337}" destId="{0D3255C1-C527-2444-A8F2-00180FE90369}" srcOrd="7" destOrd="0" presId="urn:microsoft.com/office/officeart/2005/8/layout/process4"/>
    <dgm:cxn modelId="{67BB3E23-2F95-9D40-B3F2-DB17C76BAAD4}" type="presParOf" srcId="{C4BCC86A-7A25-0A43-9024-51B785F42337}" destId="{18948B33-1121-5E48-B743-8564A8200C83}" srcOrd="8" destOrd="0" presId="urn:microsoft.com/office/officeart/2005/8/layout/process4"/>
    <dgm:cxn modelId="{E48C28F8-53D3-7447-A5D9-AC625F5B27F4}" type="presParOf" srcId="{18948B33-1121-5E48-B743-8564A8200C83}" destId="{A379E1BB-A19E-614C-90A4-BE8CD5DAC4A1}" srcOrd="0" destOrd="0" presId="urn:microsoft.com/office/officeart/2005/8/layout/process4"/>
    <dgm:cxn modelId="{7D1C336D-A8EC-E846-806A-A86F6E48FAB3}" type="presParOf" srcId="{C4BCC86A-7A25-0A43-9024-51B785F42337}" destId="{0BA55F9C-E862-BA47-94D3-0237806266DA}" srcOrd="9" destOrd="0" presId="urn:microsoft.com/office/officeart/2005/8/layout/process4"/>
    <dgm:cxn modelId="{14E7756A-2D16-CE4B-8F67-913FC7011DE1}" type="presParOf" srcId="{C4BCC86A-7A25-0A43-9024-51B785F42337}" destId="{138F1DDA-249E-C148-959C-A8253390331D}" srcOrd="10" destOrd="0" presId="urn:microsoft.com/office/officeart/2005/8/layout/process4"/>
    <dgm:cxn modelId="{0DD117C6-EAEC-3646-9A42-9A9AEE07A094}" type="presParOf" srcId="{138F1DDA-249E-C148-959C-A8253390331D}" destId="{D47B83AD-E56B-2644-9C9E-2673C236653E}" srcOrd="0" destOrd="0" presId="urn:microsoft.com/office/officeart/2005/8/layout/process4"/>
    <dgm:cxn modelId="{1379CEE9-D5C2-EF45-8942-2AEE8016CBC4}" type="presParOf" srcId="{C4BCC86A-7A25-0A43-9024-51B785F42337}" destId="{16A7CDAF-2183-D649-8401-AFF6CACE38F2}" srcOrd="11" destOrd="0" presId="urn:microsoft.com/office/officeart/2005/8/layout/process4"/>
    <dgm:cxn modelId="{4B3593C4-7A1E-5C4B-8E16-04ADD5675528}" type="presParOf" srcId="{C4BCC86A-7A25-0A43-9024-51B785F42337}" destId="{122C7ED6-402F-5B4D-B253-D232BD195DB9}" srcOrd="12" destOrd="0" presId="urn:microsoft.com/office/officeart/2005/8/layout/process4"/>
    <dgm:cxn modelId="{465EB59B-6F28-4546-B642-BB44BC96BF34}" type="presParOf" srcId="{122C7ED6-402F-5B4D-B253-D232BD195DB9}" destId="{D27EAC6F-08D2-3046-ABD7-09ED950AE418}"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131C73E-BD9A-4244-BCD1-FB1D48775793}"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36DAC8E8-4FD2-4198-95BF-AACCDA4ABA5C}">
      <dgm:prSet/>
      <dgm:spPr/>
      <dgm:t>
        <a:bodyPr/>
        <a:lstStyle/>
        <a:p>
          <a:r>
            <a:rPr lang="en-US"/>
            <a:t>Through ‘learning by doing’ using a collaborative and inclusive approach</a:t>
          </a:r>
        </a:p>
      </dgm:t>
    </dgm:pt>
    <dgm:pt modelId="{D7AC2EC0-03FD-4CEB-B2CA-3D7AF02C10DB}" type="parTrans" cxnId="{1B18EA53-2E83-4421-AABB-902FF0141CCE}">
      <dgm:prSet/>
      <dgm:spPr/>
      <dgm:t>
        <a:bodyPr/>
        <a:lstStyle/>
        <a:p>
          <a:endParaRPr lang="en-US"/>
        </a:p>
      </dgm:t>
    </dgm:pt>
    <dgm:pt modelId="{5AC90C22-BF07-4F04-B6E9-48B9B27FE835}" type="sibTrans" cxnId="{1B18EA53-2E83-4421-AABB-902FF0141CCE}">
      <dgm:prSet/>
      <dgm:spPr/>
      <dgm:t>
        <a:bodyPr/>
        <a:lstStyle/>
        <a:p>
          <a:endParaRPr lang="en-US"/>
        </a:p>
      </dgm:t>
    </dgm:pt>
    <dgm:pt modelId="{0190D8D3-A98E-4563-9320-940595203EAB}">
      <dgm:prSet/>
      <dgm:spPr/>
      <dgm:t>
        <a:bodyPr/>
        <a:lstStyle/>
        <a:p>
          <a:r>
            <a:rPr lang="en-US"/>
            <a:t>Work with students as colleagues</a:t>
          </a:r>
        </a:p>
      </dgm:t>
    </dgm:pt>
    <dgm:pt modelId="{2F49D4AA-CAF2-4AF6-BF67-AA5D2C487553}" type="parTrans" cxnId="{10432AFC-348B-4D99-AAD1-65BE7B6B079D}">
      <dgm:prSet/>
      <dgm:spPr/>
      <dgm:t>
        <a:bodyPr/>
        <a:lstStyle/>
        <a:p>
          <a:endParaRPr lang="en-US"/>
        </a:p>
      </dgm:t>
    </dgm:pt>
    <dgm:pt modelId="{9F15FC0C-32EE-453B-80DD-84F939728C87}" type="sibTrans" cxnId="{10432AFC-348B-4D99-AAD1-65BE7B6B079D}">
      <dgm:prSet/>
      <dgm:spPr/>
      <dgm:t>
        <a:bodyPr/>
        <a:lstStyle/>
        <a:p>
          <a:endParaRPr lang="en-US"/>
        </a:p>
      </dgm:t>
    </dgm:pt>
    <dgm:pt modelId="{630A15CA-7F98-48F4-ADA9-0DD9D6FFC910}">
      <dgm:prSet/>
      <dgm:spPr/>
      <dgm:t>
        <a:bodyPr/>
        <a:lstStyle/>
        <a:p>
          <a:r>
            <a:rPr lang="en-US"/>
            <a:t>Harness their innovation and commitment, motivations and inspiration</a:t>
          </a:r>
        </a:p>
      </dgm:t>
    </dgm:pt>
    <dgm:pt modelId="{22898EFF-78D3-4E36-9AAE-DEE2E106947B}" type="parTrans" cxnId="{3FF1E3B0-6B72-4CCB-BFE2-3B76B37B2D3B}">
      <dgm:prSet/>
      <dgm:spPr/>
      <dgm:t>
        <a:bodyPr/>
        <a:lstStyle/>
        <a:p>
          <a:endParaRPr lang="en-US"/>
        </a:p>
      </dgm:t>
    </dgm:pt>
    <dgm:pt modelId="{9DCB6647-9AFF-44C3-AC43-E33E5D3DD29A}" type="sibTrans" cxnId="{3FF1E3B0-6B72-4CCB-BFE2-3B76B37B2D3B}">
      <dgm:prSet/>
      <dgm:spPr/>
      <dgm:t>
        <a:bodyPr/>
        <a:lstStyle/>
        <a:p>
          <a:endParaRPr lang="en-US"/>
        </a:p>
      </dgm:t>
    </dgm:pt>
    <dgm:pt modelId="{A439FC0F-B32E-4478-BD79-2A9999305EFE}">
      <dgm:prSet/>
      <dgm:spPr/>
      <dgm:t>
        <a:bodyPr/>
        <a:lstStyle/>
        <a:p>
          <a:r>
            <a:rPr lang="en-US"/>
            <a:t>Embed this approach within the organisation structure and culture</a:t>
          </a:r>
        </a:p>
      </dgm:t>
    </dgm:pt>
    <dgm:pt modelId="{EEC40238-624C-46A8-B9EC-15AA8CF1B257}" type="parTrans" cxnId="{364BA697-9F90-4467-AD93-DCBB9F6D0BAA}">
      <dgm:prSet/>
      <dgm:spPr/>
      <dgm:t>
        <a:bodyPr/>
        <a:lstStyle/>
        <a:p>
          <a:endParaRPr lang="en-US"/>
        </a:p>
      </dgm:t>
    </dgm:pt>
    <dgm:pt modelId="{D8B6B1D7-5F68-40F7-9CBF-AC45EFB06C5E}" type="sibTrans" cxnId="{364BA697-9F90-4467-AD93-DCBB9F6D0BAA}">
      <dgm:prSet/>
      <dgm:spPr/>
      <dgm:t>
        <a:bodyPr/>
        <a:lstStyle/>
        <a:p>
          <a:endParaRPr lang="en-US"/>
        </a:p>
      </dgm:t>
    </dgm:pt>
    <dgm:pt modelId="{FAE26BC0-0012-5344-BA8B-F05E4751C3F5}" type="pres">
      <dgm:prSet presAssocID="{0131C73E-BD9A-4244-BCD1-FB1D48775793}" presName="vert0" presStyleCnt="0">
        <dgm:presLayoutVars>
          <dgm:dir/>
          <dgm:animOne val="branch"/>
          <dgm:animLvl val="lvl"/>
        </dgm:presLayoutVars>
      </dgm:prSet>
      <dgm:spPr/>
    </dgm:pt>
    <dgm:pt modelId="{EBA2C6D3-3EC0-4D4F-99AD-212F81DC36DE}" type="pres">
      <dgm:prSet presAssocID="{36DAC8E8-4FD2-4198-95BF-AACCDA4ABA5C}" presName="thickLine" presStyleLbl="alignNode1" presStyleIdx="0" presStyleCnt="4"/>
      <dgm:spPr/>
    </dgm:pt>
    <dgm:pt modelId="{094A64BD-2AE2-1349-8CC4-C656C8CE180C}" type="pres">
      <dgm:prSet presAssocID="{36DAC8E8-4FD2-4198-95BF-AACCDA4ABA5C}" presName="horz1" presStyleCnt="0"/>
      <dgm:spPr/>
    </dgm:pt>
    <dgm:pt modelId="{AD9C608F-B2A5-4745-A8A5-23F779DA6EE1}" type="pres">
      <dgm:prSet presAssocID="{36DAC8E8-4FD2-4198-95BF-AACCDA4ABA5C}" presName="tx1" presStyleLbl="revTx" presStyleIdx="0" presStyleCnt="4"/>
      <dgm:spPr/>
    </dgm:pt>
    <dgm:pt modelId="{A7BE7ADF-F935-DC4A-8ADF-972B65023175}" type="pres">
      <dgm:prSet presAssocID="{36DAC8E8-4FD2-4198-95BF-AACCDA4ABA5C}" presName="vert1" presStyleCnt="0"/>
      <dgm:spPr/>
    </dgm:pt>
    <dgm:pt modelId="{60AAA32F-4EB1-2D4D-A6EB-C5D619F5AC79}" type="pres">
      <dgm:prSet presAssocID="{0190D8D3-A98E-4563-9320-940595203EAB}" presName="thickLine" presStyleLbl="alignNode1" presStyleIdx="1" presStyleCnt="4"/>
      <dgm:spPr/>
    </dgm:pt>
    <dgm:pt modelId="{806E7327-3A54-EC46-9979-87F0DA956C31}" type="pres">
      <dgm:prSet presAssocID="{0190D8D3-A98E-4563-9320-940595203EAB}" presName="horz1" presStyleCnt="0"/>
      <dgm:spPr/>
    </dgm:pt>
    <dgm:pt modelId="{0A579673-F3AF-0845-B64C-84B49F9C395C}" type="pres">
      <dgm:prSet presAssocID="{0190D8D3-A98E-4563-9320-940595203EAB}" presName="tx1" presStyleLbl="revTx" presStyleIdx="1" presStyleCnt="4"/>
      <dgm:spPr/>
    </dgm:pt>
    <dgm:pt modelId="{A2A5FBB6-5298-0747-B3C9-8DEB8FE1DFC7}" type="pres">
      <dgm:prSet presAssocID="{0190D8D3-A98E-4563-9320-940595203EAB}" presName="vert1" presStyleCnt="0"/>
      <dgm:spPr/>
    </dgm:pt>
    <dgm:pt modelId="{EC09E5DE-3F2F-2F4F-91D7-EB5DA9AEDE9A}" type="pres">
      <dgm:prSet presAssocID="{630A15CA-7F98-48F4-ADA9-0DD9D6FFC910}" presName="thickLine" presStyleLbl="alignNode1" presStyleIdx="2" presStyleCnt="4"/>
      <dgm:spPr/>
    </dgm:pt>
    <dgm:pt modelId="{907B4086-3FC8-B548-9AD1-50AEE8C75EF3}" type="pres">
      <dgm:prSet presAssocID="{630A15CA-7F98-48F4-ADA9-0DD9D6FFC910}" presName="horz1" presStyleCnt="0"/>
      <dgm:spPr/>
    </dgm:pt>
    <dgm:pt modelId="{C962525D-6353-C043-B3E9-AD0DFBF94197}" type="pres">
      <dgm:prSet presAssocID="{630A15CA-7F98-48F4-ADA9-0DD9D6FFC910}" presName="tx1" presStyleLbl="revTx" presStyleIdx="2" presStyleCnt="4"/>
      <dgm:spPr/>
    </dgm:pt>
    <dgm:pt modelId="{26B94571-4AFF-5D4A-A1F0-1ACD8C104389}" type="pres">
      <dgm:prSet presAssocID="{630A15CA-7F98-48F4-ADA9-0DD9D6FFC910}" presName="vert1" presStyleCnt="0"/>
      <dgm:spPr/>
    </dgm:pt>
    <dgm:pt modelId="{9139CBFF-7350-6047-8DB7-C4E47BEF8FE9}" type="pres">
      <dgm:prSet presAssocID="{A439FC0F-B32E-4478-BD79-2A9999305EFE}" presName="thickLine" presStyleLbl="alignNode1" presStyleIdx="3" presStyleCnt="4"/>
      <dgm:spPr/>
    </dgm:pt>
    <dgm:pt modelId="{380678D0-9F8C-DD44-B67A-CE422B624530}" type="pres">
      <dgm:prSet presAssocID="{A439FC0F-B32E-4478-BD79-2A9999305EFE}" presName="horz1" presStyleCnt="0"/>
      <dgm:spPr/>
    </dgm:pt>
    <dgm:pt modelId="{26DE5C4E-D572-DA4A-9620-62A3B3082C2F}" type="pres">
      <dgm:prSet presAssocID="{A439FC0F-B32E-4478-BD79-2A9999305EFE}" presName="tx1" presStyleLbl="revTx" presStyleIdx="3" presStyleCnt="4"/>
      <dgm:spPr/>
    </dgm:pt>
    <dgm:pt modelId="{7C7A0365-39E6-4548-BA45-11D7E2A19FC6}" type="pres">
      <dgm:prSet presAssocID="{A439FC0F-B32E-4478-BD79-2A9999305EFE}" presName="vert1" presStyleCnt="0"/>
      <dgm:spPr/>
    </dgm:pt>
  </dgm:ptLst>
  <dgm:cxnLst>
    <dgm:cxn modelId="{CFE0FD07-8D7A-904D-8185-3347B49E2C06}" type="presOf" srcId="{A439FC0F-B32E-4478-BD79-2A9999305EFE}" destId="{26DE5C4E-D572-DA4A-9620-62A3B3082C2F}" srcOrd="0" destOrd="0" presId="urn:microsoft.com/office/officeart/2008/layout/LinedList"/>
    <dgm:cxn modelId="{6A68CF10-9F9E-4941-BD15-978E1811C8DF}" type="presOf" srcId="{630A15CA-7F98-48F4-ADA9-0DD9D6FFC910}" destId="{C962525D-6353-C043-B3E9-AD0DFBF94197}" srcOrd="0" destOrd="0" presId="urn:microsoft.com/office/officeart/2008/layout/LinedList"/>
    <dgm:cxn modelId="{E8E5831D-77E3-1E45-9918-4F33BDF6D667}" type="presOf" srcId="{36DAC8E8-4FD2-4198-95BF-AACCDA4ABA5C}" destId="{AD9C608F-B2A5-4745-A8A5-23F779DA6EE1}" srcOrd="0" destOrd="0" presId="urn:microsoft.com/office/officeart/2008/layout/LinedList"/>
    <dgm:cxn modelId="{1B18EA53-2E83-4421-AABB-902FF0141CCE}" srcId="{0131C73E-BD9A-4244-BCD1-FB1D48775793}" destId="{36DAC8E8-4FD2-4198-95BF-AACCDA4ABA5C}" srcOrd="0" destOrd="0" parTransId="{D7AC2EC0-03FD-4CEB-B2CA-3D7AF02C10DB}" sibTransId="{5AC90C22-BF07-4F04-B6E9-48B9B27FE835}"/>
    <dgm:cxn modelId="{ACF76188-9ED4-B04D-97A6-341C309CEF0A}" type="presOf" srcId="{0190D8D3-A98E-4563-9320-940595203EAB}" destId="{0A579673-F3AF-0845-B64C-84B49F9C395C}" srcOrd="0" destOrd="0" presId="urn:microsoft.com/office/officeart/2008/layout/LinedList"/>
    <dgm:cxn modelId="{364BA697-9F90-4467-AD93-DCBB9F6D0BAA}" srcId="{0131C73E-BD9A-4244-BCD1-FB1D48775793}" destId="{A439FC0F-B32E-4478-BD79-2A9999305EFE}" srcOrd="3" destOrd="0" parTransId="{EEC40238-624C-46A8-B9EC-15AA8CF1B257}" sibTransId="{D8B6B1D7-5F68-40F7-9CBF-AC45EFB06C5E}"/>
    <dgm:cxn modelId="{3FF1E3B0-6B72-4CCB-BFE2-3B76B37B2D3B}" srcId="{0131C73E-BD9A-4244-BCD1-FB1D48775793}" destId="{630A15CA-7F98-48F4-ADA9-0DD9D6FFC910}" srcOrd="2" destOrd="0" parTransId="{22898EFF-78D3-4E36-9AAE-DEE2E106947B}" sibTransId="{9DCB6647-9AFF-44C3-AC43-E33E5D3DD29A}"/>
    <dgm:cxn modelId="{A7BD23BC-CF28-F341-AD03-DFB8B3B78081}" type="presOf" srcId="{0131C73E-BD9A-4244-BCD1-FB1D48775793}" destId="{FAE26BC0-0012-5344-BA8B-F05E4751C3F5}" srcOrd="0" destOrd="0" presId="urn:microsoft.com/office/officeart/2008/layout/LinedList"/>
    <dgm:cxn modelId="{10432AFC-348B-4D99-AAD1-65BE7B6B079D}" srcId="{0131C73E-BD9A-4244-BCD1-FB1D48775793}" destId="{0190D8D3-A98E-4563-9320-940595203EAB}" srcOrd="1" destOrd="0" parTransId="{2F49D4AA-CAF2-4AF6-BF67-AA5D2C487553}" sibTransId="{9F15FC0C-32EE-453B-80DD-84F939728C87}"/>
    <dgm:cxn modelId="{D981BD47-9CB9-6D45-993D-AE550027415F}" type="presParOf" srcId="{FAE26BC0-0012-5344-BA8B-F05E4751C3F5}" destId="{EBA2C6D3-3EC0-4D4F-99AD-212F81DC36DE}" srcOrd="0" destOrd="0" presId="urn:microsoft.com/office/officeart/2008/layout/LinedList"/>
    <dgm:cxn modelId="{389CD215-A917-244C-B922-FEB3D94D9975}" type="presParOf" srcId="{FAE26BC0-0012-5344-BA8B-F05E4751C3F5}" destId="{094A64BD-2AE2-1349-8CC4-C656C8CE180C}" srcOrd="1" destOrd="0" presId="urn:microsoft.com/office/officeart/2008/layout/LinedList"/>
    <dgm:cxn modelId="{47A29A7E-9028-9540-BF1C-2F6E895B357A}" type="presParOf" srcId="{094A64BD-2AE2-1349-8CC4-C656C8CE180C}" destId="{AD9C608F-B2A5-4745-A8A5-23F779DA6EE1}" srcOrd="0" destOrd="0" presId="urn:microsoft.com/office/officeart/2008/layout/LinedList"/>
    <dgm:cxn modelId="{BEC099D0-4A38-C54F-812B-437FBCEBBBC2}" type="presParOf" srcId="{094A64BD-2AE2-1349-8CC4-C656C8CE180C}" destId="{A7BE7ADF-F935-DC4A-8ADF-972B65023175}" srcOrd="1" destOrd="0" presId="urn:microsoft.com/office/officeart/2008/layout/LinedList"/>
    <dgm:cxn modelId="{2585B2AB-F4BF-774A-A386-709930516511}" type="presParOf" srcId="{FAE26BC0-0012-5344-BA8B-F05E4751C3F5}" destId="{60AAA32F-4EB1-2D4D-A6EB-C5D619F5AC79}" srcOrd="2" destOrd="0" presId="urn:microsoft.com/office/officeart/2008/layout/LinedList"/>
    <dgm:cxn modelId="{B032670B-87C1-AD41-9400-731B2841B4F4}" type="presParOf" srcId="{FAE26BC0-0012-5344-BA8B-F05E4751C3F5}" destId="{806E7327-3A54-EC46-9979-87F0DA956C31}" srcOrd="3" destOrd="0" presId="urn:microsoft.com/office/officeart/2008/layout/LinedList"/>
    <dgm:cxn modelId="{4EF2315D-CCC7-1844-BA66-7B40EFB14010}" type="presParOf" srcId="{806E7327-3A54-EC46-9979-87F0DA956C31}" destId="{0A579673-F3AF-0845-B64C-84B49F9C395C}" srcOrd="0" destOrd="0" presId="urn:microsoft.com/office/officeart/2008/layout/LinedList"/>
    <dgm:cxn modelId="{7D5C5C54-93D8-6E48-95A0-A4BE35CBC775}" type="presParOf" srcId="{806E7327-3A54-EC46-9979-87F0DA956C31}" destId="{A2A5FBB6-5298-0747-B3C9-8DEB8FE1DFC7}" srcOrd="1" destOrd="0" presId="urn:microsoft.com/office/officeart/2008/layout/LinedList"/>
    <dgm:cxn modelId="{2B9CB403-8868-0146-A440-310482F33098}" type="presParOf" srcId="{FAE26BC0-0012-5344-BA8B-F05E4751C3F5}" destId="{EC09E5DE-3F2F-2F4F-91D7-EB5DA9AEDE9A}" srcOrd="4" destOrd="0" presId="urn:microsoft.com/office/officeart/2008/layout/LinedList"/>
    <dgm:cxn modelId="{3C9B35DA-5234-8243-8B47-3BD28BEE7095}" type="presParOf" srcId="{FAE26BC0-0012-5344-BA8B-F05E4751C3F5}" destId="{907B4086-3FC8-B548-9AD1-50AEE8C75EF3}" srcOrd="5" destOrd="0" presId="urn:microsoft.com/office/officeart/2008/layout/LinedList"/>
    <dgm:cxn modelId="{0A06AC88-10A1-4F46-BDC6-809DE3D824B7}" type="presParOf" srcId="{907B4086-3FC8-B548-9AD1-50AEE8C75EF3}" destId="{C962525D-6353-C043-B3E9-AD0DFBF94197}" srcOrd="0" destOrd="0" presId="urn:microsoft.com/office/officeart/2008/layout/LinedList"/>
    <dgm:cxn modelId="{A01917CB-952D-2549-89E0-1371C477FA1B}" type="presParOf" srcId="{907B4086-3FC8-B548-9AD1-50AEE8C75EF3}" destId="{26B94571-4AFF-5D4A-A1F0-1ACD8C104389}" srcOrd="1" destOrd="0" presId="urn:microsoft.com/office/officeart/2008/layout/LinedList"/>
    <dgm:cxn modelId="{76FEB9E6-7BC7-A745-96A8-53F2A436928F}" type="presParOf" srcId="{FAE26BC0-0012-5344-BA8B-F05E4751C3F5}" destId="{9139CBFF-7350-6047-8DB7-C4E47BEF8FE9}" srcOrd="6" destOrd="0" presId="urn:microsoft.com/office/officeart/2008/layout/LinedList"/>
    <dgm:cxn modelId="{1467A42A-3166-6046-BEB3-1B7D14BE4FDB}" type="presParOf" srcId="{FAE26BC0-0012-5344-BA8B-F05E4751C3F5}" destId="{380678D0-9F8C-DD44-B67A-CE422B624530}" srcOrd="7" destOrd="0" presId="urn:microsoft.com/office/officeart/2008/layout/LinedList"/>
    <dgm:cxn modelId="{9D94E2D5-9E31-F840-BEB8-AA9C2D37119C}" type="presParOf" srcId="{380678D0-9F8C-DD44-B67A-CE422B624530}" destId="{26DE5C4E-D572-DA4A-9620-62A3B3082C2F}" srcOrd="0" destOrd="0" presId="urn:microsoft.com/office/officeart/2008/layout/LinedList"/>
    <dgm:cxn modelId="{F8ED61AE-C06C-2049-AD46-11B01C62BBDE}" type="presParOf" srcId="{380678D0-9F8C-DD44-B67A-CE422B624530}" destId="{7C7A0365-39E6-4548-BA45-11D7E2A19FC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B4D6F1-77AA-454A-B78F-099C72CFAF55}">
      <dsp:nvSpPr>
        <dsp:cNvPr id="0" name=""/>
        <dsp:cNvSpPr/>
      </dsp:nvSpPr>
      <dsp:spPr>
        <a:xfrm>
          <a:off x="0" y="0"/>
          <a:ext cx="6904037" cy="4829175"/>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1808" tIns="241808" rIns="241808" bIns="241808" numCol="1" spcCol="1270" anchor="ctr" anchorCtr="0">
          <a:noAutofit/>
        </a:bodyPr>
        <a:lstStyle/>
        <a:p>
          <a:pPr marL="0" lvl="0" indent="0" algn="ctr" defTabSz="1511300">
            <a:lnSpc>
              <a:spcPct val="90000"/>
            </a:lnSpc>
            <a:spcBef>
              <a:spcPct val="0"/>
            </a:spcBef>
            <a:spcAft>
              <a:spcPct val="35000"/>
            </a:spcAft>
            <a:buNone/>
          </a:pPr>
          <a:r>
            <a:rPr lang="en-US" sz="3400" kern="1200"/>
            <a:t>UK universities are under increasing accountability pressures to ensure that their students are ready for employment. Cast within the mantra of ‘value for money’, this discourse is mainly framed within a utilitarian modernist view of human capital as the cumulative aggregation of discrete skills. </a:t>
          </a:r>
        </a:p>
      </dsp:txBody>
      <dsp:txXfrm>
        <a:off x="0" y="0"/>
        <a:ext cx="6904037" cy="48291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ECD6DF-ED93-D940-9F26-411BC5208B2D}">
      <dsp:nvSpPr>
        <dsp:cNvPr id="0" name=""/>
        <dsp:cNvSpPr/>
      </dsp:nvSpPr>
      <dsp:spPr>
        <a:xfrm>
          <a:off x="0" y="3561441"/>
          <a:ext cx="2520008" cy="389726"/>
        </a:xfrm>
        <a:prstGeom prst="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GB" sz="1300" kern="1200" dirty="0"/>
            <a:t>Accessibility </a:t>
          </a:r>
        </a:p>
      </dsp:txBody>
      <dsp:txXfrm>
        <a:off x="0" y="3561441"/>
        <a:ext cx="2520008" cy="389726"/>
      </dsp:txXfrm>
    </dsp:sp>
    <dsp:sp modelId="{9B144D0C-5219-9C4B-BD4C-7001C6E3F682}">
      <dsp:nvSpPr>
        <dsp:cNvPr id="0" name=""/>
        <dsp:cNvSpPr/>
      </dsp:nvSpPr>
      <dsp:spPr>
        <a:xfrm rot="10800000">
          <a:off x="0" y="2967888"/>
          <a:ext cx="2520008" cy="599399"/>
        </a:xfrm>
        <a:prstGeom prst="upArrowCallou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GB" sz="1300" kern="1200" dirty="0"/>
            <a:t>Innovative guided learning path</a:t>
          </a:r>
        </a:p>
      </dsp:txBody>
      <dsp:txXfrm rot="10800000">
        <a:off x="0" y="2967888"/>
        <a:ext cx="2520008" cy="389471"/>
      </dsp:txXfrm>
    </dsp:sp>
    <dsp:sp modelId="{C061EC70-045B-3A45-8C34-DB84469E5EA5}">
      <dsp:nvSpPr>
        <dsp:cNvPr id="0" name=""/>
        <dsp:cNvSpPr/>
      </dsp:nvSpPr>
      <dsp:spPr>
        <a:xfrm rot="10800000">
          <a:off x="0" y="2374334"/>
          <a:ext cx="2520008" cy="599399"/>
        </a:xfrm>
        <a:prstGeom prst="upArrowCallou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GB" sz="1300" kern="1200" dirty="0"/>
            <a:t>Applied concepts</a:t>
          </a:r>
        </a:p>
      </dsp:txBody>
      <dsp:txXfrm rot="10800000">
        <a:off x="0" y="2374334"/>
        <a:ext cx="2520008" cy="389471"/>
      </dsp:txXfrm>
    </dsp:sp>
    <dsp:sp modelId="{8CF2454E-3025-3341-98DF-ACB4317F02FE}">
      <dsp:nvSpPr>
        <dsp:cNvPr id="0" name=""/>
        <dsp:cNvSpPr/>
      </dsp:nvSpPr>
      <dsp:spPr>
        <a:xfrm rot="10800000">
          <a:off x="0" y="1780780"/>
          <a:ext cx="2520008" cy="599399"/>
        </a:xfrm>
        <a:prstGeom prst="upArrowCallou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GB" sz="1300" kern="1200" dirty="0"/>
            <a:t>Active discovery</a:t>
          </a:r>
        </a:p>
      </dsp:txBody>
      <dsp:txXfrm rot="10800000">
        <a:off x="0" y="1780780"/>
        <a:ext cx="2520008" cy="389471"/>
      </dsp:txXfrm>
    </dsp:sp>
    <dsp:sp modelId="{A379E1BB-A19E-614C-90A4-BE8CD5DAC4A1}">
      <dsp:nvSpPr>
        <dsp:cNvPr id="0" name=""/>
        <dsp:cNvSpPr/>
      </dsp:nvSpPr>
      <dsp:spPr>
        <a:xfrm rot="10800000">
          <a:off x="0" y="1187226"/>
          <a:ext cx="2520008" cy="599399"/>
        </a:xfrm>
        <a:prstGeom prst="upArrowCallout">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GB" sz="1300" kern="1200" dirty="0"/>
            <a:t>Student Voice</a:t>
          </a:r>
        </a:p>
      </dsp:txBody>
      <dsp:txXfrm rot="10800000">
        <a:off x="0" y="1187226"/>
        <a:ext cx="2520008" cy="389471"/>
      </dsp:txXfrm>
    </dsp:sp>
    <dsp:sp modelId="{D47B83AD-E56B-2644-9C9E-2673C236653E}">
      <dsp:nvSpPr>
        <dsp:cNvPr id="0" name=""/>
        <dsp:cNvSpPr/>
      </dsp:nvSpPr>
      <dsp:spPr>
        <a:xfrm rot="10800000">
          <a:off x="0" y="593673"/>
          <a:ext cx="2520008" cy="599399"/>
        </a:xfrm>
        <a:prstGeom prst="upArrowCallou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GB" sz="1300" kern="1200" dirty="0"/>
            <a:t>Student Choice &amp; Autonomy</a:t>
          </a:r>
        </a:p>
      </dsp:txBody>
      <dsp:txXfrm rot="10800000">
        <a:off x="0" y="593673"/>
        <a:ext cx="2520008" cy="389471"/>
      </dsp:txXfrm>
    </dsp:sp>
    <dsp:sp modelId="{D27EAC6F-08D2-3046-ABD7-09ED950AE418}">
      <dsp:nvSpPr>
        <dsp:cNvPr id="0" name=""/>
        <dsp:cNvSpPr/>
      </dsp:nvSpPr>
      <dsp:spPr>
        <a:xfrm rot="10800000">
          <a:off x="0" y="119"/>
          <a:ext cx="2520008" cy="599399"/>
        </a:xfrm>
        <a:prstGeom prst="upArrowCallou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GB" sz="1300" kern="1200" dirty="0"/>
            <a:t>Community</a:t>
          </a:r>
        </a:p>
      </dsp:txBody>
      <dsp:txXfrm rot="10800000">
        <a:off x="0" y="119"/>
        <a:ext cx="2520008" cy="38947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A2C6D3-3EC0-4D4F-99AD-212F81DC36DE}">
      <dsp:nvSpPr>
        <dsp:cNvPr id="0" name=""/>
        <dsp:cNvSpPr/>
      </dsp:nvSpPr>
      <dsp:spPr>
        <a:xfrm>
          <a:off x="0" y="0"/>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9C608F-B2A5-4745-A8A5-23F779DA6EE1}">
      <dsp:nvSpPr>
        <dsp:cNvPr id="0" name=""/>
        <dsp:cNvSpPr/>
      </dsp:nvSpPr>
      <dsp:spPr>
        <a:xfrm>
          <a:off x="0" y="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Through ‘learning by doing’ using a collaborative and inclusive approach</a:t>
          </a:r>
        </a:p>
      </dsp:txBody>
      <dsp:txXfrm>
        <a:off x="0" y="0"/>
        <a:ext cx="6492875" cy="1276350"/>
      </dsp:txXfrm>
    </dsp:sp>
    <dsp:sp modelId="{60AAA32F-4EB1-2D4D-A6EB-C5D619F5AC79}">
      <dsp:nvSpPr>
        <dsp:cNvPr id="0" name=""/>
        <dsp:cNvSpPr/>
      </dsp:nvSpPr>
      <dsp:spPr>
        <a:xfrm>
          <a:off x="0" y="1276350"/>
          <a:ext cx="6492875" cy="0"/>
        </a:xfrm>
        <a:prstGeom prst="line">
          <a:avLst/>
        </a:prstGeom>
        <a:solidFill>
          <a:schemeClr val="accent2">
            <a:hueOff val="2122154"/>
            <a:satOff val="3600"/>
            <a:lumOff val="-131"/>
            <a:alphaOff val="0"/>
          </a:schemeClr>
        </a:solidFill>
        <a:ln w="12700" cap="flat" cmpd="sng" algn="ctr">
          <a:solidFill>
            <a:schemeClr val="accent2">
              <a:hueOff val="2122154"/>
              <a:satOff val="3600"/>
              <a:lumOff val="-13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579673-F3AF-0845-B64C-84B49F9C395C}">
      <dsp:nvSpPr>
        <dsp:cNvPr id="0" name=""/>
        <dsp:cNvSpPr/>
      </dsp:nvSpPr>
      <dsp:spPr>
        <a:xfrm>
          <a:off x="0" y="127635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Work with students as colleagues</a:t>
          </a:r>
        </a:p>
      </dsp:txBody>
      <dsp:txXfrm>
        <a:off x="0" y="1276350"/>
        <a:ext cx="6492875" cy="1276350"/>
      </dsp:txXfrm>
    </dsp:sp>
    <dsp:sp modelId="{EC09E5DE-3F2F-2F4F-91D7-EB5DA9AEDE9A}">
      <dsp:nvSpPr>
        <dsp:cNvPr id="0" name=""/>
        <dsp:cNvSpPr/>
      </dsp:nvSpPr>
      <dsp:spPr>
        <a:xfrm>
          <a:off x="0" y="2552700"/>
          <a:ext cx="6492875" cy="0"/>
        </a:xfrm>
        <a:prstGeom prst="line">
          <a:avLst/>
        </a:prstGeom>
        <a:solidFill>
          <a:schemeClr val="accent2">
            <a:hueOff val="4244308"/>
            <a:satOff val="7200"/>
            <a:lumOff val="-261"/>
            <a:alphaOff val="0"/>
          </a:schemeClr>
        </a:solidFill>
        <a:ln w="12700" cap="flat" cmpd="sng" algn="ctr">
          <a:solidFill>
            <a:schemeClr val="accent2">
              <a:hueOff val="4244308"/>
              <a:satOff val="7200"/>
              <a:lumOff val="-2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62525D-6353-C043-B3E9-AD0DFBF94197}">
      <dsp:nvSpPr>
        <dsp:cNvPr id="0" name=""/>
        <dsp:cNvSpPr/>
      </dsp:nvSpPr>
      <dsp:spPr>
        <a:xfrm>
          <a:off x="0" y="255270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Harness their innovation and commitment, motivations and inspiration</a:t>
          </a:r>
        </a:p>
      </dsp:txBody>
      <dsp:txXfrm>
        <a:off x="0" y="2552700"/>
        <a:ext cx="6492875" cy="1276350"/>
      </dsp:txXfrm>
    </dsp:sp>
    <dsp:sp modelId="{9139CBFF-7350-6047-8DB7-C4E47BEF8FE9}">
      <dsp:nvSpPr>
        <dsp:cNvPr id="0" name=""/>
        <dsp:cNvSpPr/>
      </dsp:nvSpPr>
      <dsp:spPr>
        <a:xfrm>
          <a:off x="0" y="3829050"/>
          <a:ext cx="6492875" cy="0"/>
        </a:xfrm>
        <a:prstGeom prst="line">
          <a:avLst/>
        </a:prstGeom>
        <a:solidFill>
          <a:schemeClr val="accent2">
            <a:hueOff val="6366461"/>
            <a:satOff val="10800"/>
            <a:lumOff val="-392"/>
            <a:alphaOff val="0"/>
          </a:schemeClr>
        </a:solidFill>
        <a:ln w="12700" cap="flat" cmpd="sng" algn="ctr">
          <a:solidFill>
            <a:schemeClr val="accent2">
              <a:hueOff val="6366461"/>
              <a:satOff val="10800"/>
              <a:lumOff val="-39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DE5C4E-D572-DA4A-9620-62A3B3082C2F}">
      <dsp:nvSpPr>
        <dsp:cNvPr id="0" name=""/>
        <dsp:cNvSpPr/>
      </dsp:nvSpPr>
      <dsp:spPr>
        <a:xfrm>
          <a:off x="0" y="382905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Embed this approach within the organisation structure and culture</a:t>
          </a:r>
        </a:p>
      </dsp:txBody>
      <dsp:txXfrm>
        <a:off x="0" y="3829050"/>
        <a:ext cx="6492875" cy="1276350"/>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984BC2-1518-CB49-844D-579C245F75DA}" type="datetimeFigureOut">
              <a:rPr lang="en-US" smtClean="0"/>
              <a:t>10/25/18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413E0F-12C7-304C-A6AE-2AEF7E3656AE}" type="slidenum">
              <a:rPr lang="en-US" smtClean="0"/>
              <a:t>‹#›</a:t>
            </a:fld>
            <a:endParaRPr lang="en-US"/>
          </a:p>
        </p:txBody>
      </p:sp>
    </p:spTree>
    <p:extLst>
      <p:ext uri="{BB962C8B-B14F-4D97-AF65-F5344CB8AC3E}">
        <p14:creationId xmlns:p14="http://schemas.microsoft.com/office/powerpoint/2010/main" val="1444347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Cristina</a:t>
            </a:r>
          </a:p>
          <a:p>
            <a:r>
              <a:rPr lang="en-GB" dirty="0"/>
              <a:t>I will put this together once I have your side of the story</a:t>
            </a:r>
          </a:p>
        </p:txBody>
      </p:sp>
      <p:sp>
        <p:nvSpPr>
          <p:cNvPr id="4" name="Slide Number Placeholder 3"/>
          <p:cNvSpPr>
            <a:spLocks noGrp="1"/>
          </p:cNvSpPr>
          <p:nvPr>
            <p:ph type="sldNum" sz="quarter" idx="10"/>
          </p:nvPr>
        </p:nvSpPr>
        <p:spPr/>
        <p:txBody>
          <a:bodyPr/>
          <a:lstStyle/>
          <a:p>
            <a:fld id="{2D8BDDC4-C60F-0F4A-A0A9-D80A969DBCE1}" type="slidenum">
              <a:rPr lang="en-GB" smtClean="0"/>
              <a:t>12</a:t>
            </a:fld>
            <a:endParaRPr lang="en-GB"/>
          </a:p>
        </p:txBody>
      </p:sp>
    </p:spTree>
    <p:extLst>
      <p:ext uri="{BB962C8B-B14F-4D97-AF65-F5344CB8AC3E}">
        <p14:creationId xmlns:p14="http://schemas.microsoft.com/office/powerpoint/2010/main" val="2644993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A1538CB-3D7F-7A4E-A9FC-7AAFDE3BF8CE}" type="datetimeFigureOut">
              <a:rPr lang="en-US" smtClean="0"/>
              <a:t>10/25/18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6172FB-A478-BA45-BDF5-D6A63DF59F30}" type="slidenum">
              <a:rPr lang="en-US" smtClean="0"/>
              <a:t>‹#›</a:t>
            </a:fld>
            <a:endParaRPr lang="en-US"/>
          </a:p>
        </p:txBody>
      </p:sp>
    </p:spTree>
    <p:extLst>
      <p:ext uri="{BB962C8B-B14F-4D97-AF65-F5344CB8AC3E}">
        <p14:creationId xmlns:p14="http://schemas.microsoft.com/office/powerpoint/2010/main" val="4167715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1538CB-3D7F-7A4E-A9FC-7AAFDE3BF8CE}" type="datetimeFigureOut">
              <a:rPr lang="en-US" smtClean="0"/>
              <a:t>10/25/18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6172FB-A478-BA45-BDF5-D6A63DF59F30}" type="slidenum">
              <a:rPr lang="en-US" smtClean="0"/>
              <a:t>‹#›</a:t>
            </a:fld>
            <a:endParaRPr lang="en-US"/>
          </a:p>
        </p:txBody>
      </p:sp>
    </p:spTree>
    <p:extLst>
      <p:ext uri="{BB962C8B-B14F-4D97-AF65-F5344CB8AC3E}">
        <p14:creationId xmlns:p14="http://schemas.microsoft.com/office/powerpoint/2010/main" val="1407854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1538CB-3D7F-7A4E-A9FC-7AAFDE3BF8CE}" type="datetimeFigureOut">
              <a:rPr lang="en-US" smtClean="0"/>
              <a:t>10/25/18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6172FB-A478-BA45-BDF5-D6A63DF59F30}" type="slidenum">
              <a:rPr lang="en-US" smtClean="0"/>
              <a:t>‹#›</a:t>
            </a:fld>
            <a:endParaRPr lang="en-US"/>
          </a:p>
        </p:txBody>
      </p:sp>
    </p:spTree>
    <p:extLst>
      <p:ext uri="{BB962C8B-B14F-4D97-AF65-F5344CB8AC3E}">
        <p14:creationId xmlns:p14="http://schemas.microsoft.com/office/powerpoint/2010/main" val="2163069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1538CB-3D7F-7A4E-A9FC-7AAFDE3BF8CE}" type="datetimeFigureOut">
              <a:rPr lang="en-US" smtClean="0"/>
              <a:t>10/25/18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6172FB-A478-BA45-BDF5-D6A63DF59F30}" type="slidenum">
              <a:rPr lang="en-US" smtClean="0"/>
              <a:t>‹#›</a:t>
            </a:fld>
            <a:endParaRPr lang="en-US"/>
          </a:p>
        </p:txBody>
      </p:sp>
    </p:spTree>
    <p:extLst>
      <p:ext uri="{BB962C8B-B14F-4D97-AF65-F5344CB8AC3E}">
        <p14:creationId xmlns:p14="http://schemas.microsoft.com/office/powerpoint/2010/main" val="435415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A1538CB-3D7F-7A4E-A9FC-7AAFDE3BF8CE}" type="datetimeFigureOut">
              <a:rPr lang="en-US" smtClean="0"/>
              <a:t>10/25/18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6172FB-A478-BA45-BDF5-D6A63DF59F30}" type="slidenum">
              <a:rPr lang="en-US" smtClean="0"/>
              <a:t>‹#›</a:t>
            </a:fld>
            <a:endParaRPr lang="en-US"/>
          </a:p>
        </p:txBody>
      </p:sp>
    </p:spTree>
    <p:extLst>
      <p:ext uri="{BB962C8B-B14F-4D97-AF65-F5344CB8AC3E}">
        <p14:creationId xmlns:p14="http://schemas.microsoft.com/office/powerpoint/2010/main" val="2559894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A1538CB-3D7F-7A4E-A9FC-7AAFDE3BF8CE}" type="datetimeFigureOut">
              <a:rPr lang="en-US" smtClean="0"/>
              <a:t>10/25/18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6172FB-A478-BA45-BDF5-D6A63DF59F30}" type="slidenum">
              <a:rPr lang="en-US" smtClean="0"/>
              <a:t>‹#›</a:t>
            </a:fld>
            <a:endParaRPr lang="en-US"/>
          </a:p>
        </p:txBody>
      </p:sp>
    </p:spTree>
    <p:extLst>
      <p:ext uri="{BB962C8B-B14F-4D97-AF65-F5344CB8AC3E}">
        <p14:creationId xmlns:p14="http://schemas.microsoft.com/office/powerpoint/2010/main" val="2112676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1538CB-3D7F-7A4E-A9FC-7AAFDE3BF8CE}" type="datetimeFigureOut">
              <a:rPr lang="en-US" smtClean="0"/>
              <a:t>10/25/18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6172FB-A478-BA45-BDF5-D6A63DF59F30}" type="slidenum">
              <a:rPr lang="en-US" smtClean="0"/>
              <a:t>‹#›</a:t>
            </a:fld>
            <a:endParaRPr lang="en-US"/>
          </a:p>
        </p:txBody>
      </p:sp>
    </p:spTree>
    <p:extLst>
      <p:ext uri="{BB962C8B-B14F-4D97-AF65-F5344CB8AC3E}">
        <p14:creationId xmlns:p14="http://schemas.microsoft.com/office/powerpoint/2010/main" val="827856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A1538CB-3D7F-7A4E-A9FC-7AAFDE3BF8CE}" type="datetimeFigureOut">
              <a:rPr lang="en-US" smtClean="0"/>
              <a:t>10/25/18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6172FB-A478-BA45-BDF5-D6A63DF59F30}" type="slidenum">
              <a:rPr lang="en-US" smtClean="0"/>
              <a:t>‹#›</a:t>
            </a:fld>
            <a:endParaRPr lang="en-US"/>
          </a:p>
        </p:txBody>
      </p:sp>
    </p:spTree>
    <p:extLst>
      <p:ext uri="{BB962C8B-B14F-4D97-AF65-F5344CB8AC3E}">
        <p14:creationId xmlns:p14="http://schemas.microsoft.com/office/powerpoint/2010/main" val="4075990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1538CB-3D7F-7A4E-A9FC-7AAFDE3BF8CE}" type="datetimeFigureOut">
              <a:rPr lang="en-US" smtClean="0"/>
              <a:t>10/25/18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6172FB-A478-BA45-BDF5-D6A63DF59F30}" type="slidenum">
              <a:rPr lang="en-US" smtClean="0"/>
              <a:t>‹#›</a:t>
            </a:fld>
            <a:endParaRPr lang="en-US"/>
          </a:p>
        </p:txBody>
      </p:sp>
    </p:spTree>
    <p:extLst>
      <p:ext uri="{BB962C8B-B14F-4D97-AF65-F5344CB8AC3E}">
        <p14:creationId xmlns:p14="http://schemas.microsoft.com/office/powerpoint/2010/main" val="1079205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A1538CB-3D7F-7A4E-A9FC-7AAFDE3BF8CE}" type="datetimeFigureOut">
              <a:rPr lang="en-US" smtClean="0"/>
              <a:t>10/25/18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6172FB-A478-BA45-BDF5-D6A63DF59F30}" type="slidenum">
              <a:rPr lang="en-US" smtClean="0"/>
              <a:t>‹#›</a:t>
            </a:fld>
            <a:endParaRPr lang="en-US"/>
          </a:p>
        </p:txBody>
      </p:sp>
    </p:spTree>
    <p:extLst>
      <p:ext uri="{BB962C8B-B14F-4D97-AF65-F5344CB8AC3E}">
        <p14:creationId xmlns:p14="http://schemas.microsoft.com/office/powerpoint/2010/main" val="1888785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A1538CB-3D7F-7A4E-A9FC-7AAFDE3BF8CE}" type="datetimeFigureOut">
              <a:rPr lang="en-US" smtClean="0"/>
              <a:t>10/25/18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6172FB-A478-BA45-BDF5-D6A63DF59F30}" type="slidenum">
              <a:rPr lang="en-US" smtClean="0"/>
              <a:t>‹#›</a:t>
            </a:fld>
            <a:endParaRPr lang="en-US"/>
          </a:p>
        </p:txBody>
      </p:sp>
    </p:spTree>
    <p:extLst>
      <p:ext uri="{BB962C8B-B14F-4D97-AF65-F5344CB8AC3E}">
        <p14:creationId xmlns:p14="http://schemas.microsoft.com/office/powerpoint/2010/main" val="2832608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1538CB-3D7F-7A4E-A9FC-7AAFDE3BF8CE}" type="datetimeFigureOut">
              <a:rPr lang="en-US" smtClean="0"/>
              <a:t>10/25/18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6172FB-A478-BA45-BDF5-D6A63DF59F30}" type="slidenum">
              <a:rPr lang="en-US" smtClean="0"/>
              <a:t>‹#›</a:t>
            </a:fld>
            <a:endParaRPr lang="en-US"/>
          </a:p>
        </p:txBody>
      </p:sp>
    </p:spTree>
    <p:extLst>
      <p:ext uri="{BB962C8B-B14F-4D97-AF65-F5344CB8AC3E}">
        <p14:creationId xmlns:p14="http://schemas.microsoft.com/office/powerpoint/2010/main" val="194700916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jpeg"/><Relationship Id="rId2" Type="http://schemas.openxmlformats.org/officeDocument/2006/relationships/image" Target="../media/image21.png"/><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sv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3.sv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Layout" Target="../diagrams/layout2.xml"/><Relationship Id="rId7" Type="http://schemas.openxmlformats.org/officeDocument/2006/relationships/image" Target="../media/image14.jpg"/><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11" Type="http://schemas.openxmlformats.org/officeDocument/2006/relationships/image" Target="../media/image18.png"/><Relationship Id="rId5" Type="http://schemas.openxmlformats.org/officeDocument/2006/relationships/diagramColors" Target="../diagrams/colors2.xml"/><Relationship Id="rId10" Type="http://schemas.openxmlformats.org/officeDocument/2006/relationships/image" Target="../media/image17.tiff"/><Relationship Id="rId4" Type="http://schemas.openxmlformats.org/officeDocument/2006/relationships/diagramQuickStyle" Target="../diagrams/quickStyle2.xml"/><Relationship Id="rId9"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Rectangle 74">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AE2AFB-61F2-0C46-A07B-BCCE5B56388F}"/>
              </a:ext>
            </a:extLst>
          </p:cNvPr>
          <p:cNvSpPr>
            <a:spLocks noGrp="1"/>
          </p:cNvSpPr>
          <p:nvPr>
            <p:ph type="ctrTitle"/>
          </p:nvPr>
        </p:nvSpPr>
        <p:spPr>
          <a:xfrm>
            <a:off x="6417642" y="959243"/>
            <a:ext cx="5429957" cy="3352800"/>
          </a:xfrm>
        </p:spPr>
        <p:txBody>
          <a:bodyPr vert="horz" lIns="91440" tIns="45720" rIns="91440" bIns="45720" rtlCol="0" anchor="b">
            <a:noAutofit/>
          </a:bodyPr>
          <a:lstStyle/>
          <a:p>
            <a:pPr algn="l"/>
            <a:r>
              <a:rPr lang="en-US" sz="3600" b="1" dirty="0">
                <a:solidFill>
                  <a:schemeClr val="bg1"/>
                </a:solidFill>
              </a:rPr>
              <a:t>Life Beyond a PhD: Working with PhD students as co-researchers to re-imagine their employability skills</a:t>
            </a:r>
            <a:br>
              <a:rPr lang="en-GB" dirty="0"/>
            </a:br>
            <a:br>
              <a:rPr lang="en-US" sz="2900" dirty="0">
                <a:solidFill>
                  <a:schemeClr val="bg1"/>
                </a:solidFill>
              </a:rPr>
            </a:br>
            <a:endParaRPr lang="en-US" sz="2900" dirty="0">
              <a:solidFill>
                <a:schemeClr val="bg1"/>
              </a:solidFill>
            </a:endParaRPr>
          </a:p>
        </p:txBody>
      </p:sp>
      <p:sp>
        <p:nvSpPr>
          <p:cNvPr id="3" name="Subtitle 2">
            <a:extLst>
              <a:ext uri="{FF2B5EF4-FFF2-40B4-BE49-F238E27FC236}">
                <a16:creationId xmlns:a16="http://schemas.microsoft.com/office/drawing/2014/main" id="{954838F5-6225-9945-9CE6-A3D8E350F45E}"/>
              </a:ext>
            </a:extLst>
          </p:cNvPr>
          <p:cNvSpPr>
            <a:spLocks noGrp="1"/>
          </p:cNvSpPr>
          <p:nvPr>
            <p:ph type="subTitle" idx="1"/>
          </p:nvPr>
        </p:nvSpPr>
        <p:spPr>
          <a:xfrm>
            <a:off x="6398559" y="4425245"/>
            <a:ext cx="5219095" cy="1473512"/>
          </a:xfrm>
        </p:spPr>
        <p:txBody>
          <a:bodyPr vert="horz" lIns="91440" tIns="45720" rIns="91440" bIns="45720" rtlCol="0" anchor="t">
            <a:noAutofit/>
          </a:bodyPr>
          <a:lstStyle/>
          <a:p>
            <a:pPr algn="l"/>
            <a:r>
              <a:rPr lang="en-US" sz="2000" dirty="0">
                <a:solidFill>
                  <a:schemeClr val="bg1"/>
                </a:solidFill>
              </a:rPr>
              <a:t>Cristina </a:t>
            </a:r>
            <a:r>
              <a:rPr lang="en-US" sz="2000" dirty="0" err="1">
                <a:solidFill>
                  <a:schemeClr val="bg1"/>
                </a:solidFill>
              </a:rPr>
              <a:t>Devecchi</a:t>
            </a:r>
            <a:endParaRPr lang="en-US" sz="2000" dirty="0">
              <a:solidFill>
                <a:schemeClr val="bg1"/>
              </a:solidFill>
            </a:endParaRPr>
          </a:p>
          <a:p>
            <a:pPr algn="l"/>
            <a:r>
              <a:rPr lang="en-US" sz="2000" dirty="0">
                <a:solidFill>
                  <a:schemeClr val="bg1"/>
                </a:solidFill>
              </a:rPr>
              <a:t>University of Northampton</a:t>
            </a:r>
            <a:br>
              <a:rPr lang="en-US" sz="2000" dirty="0">
                <a:solidFill>
                  <a:schemeClr val="bg1"/>
                </a:solidFill>
              </a:rPr>
            </a:br>
            <a:br>
              <a:rPr lang="en-US" sz="2000" dirty="0">
                <a:solidFill>
                  <a:schemeClr val="bg1"/>
                </a:solidFill>
              </a:rPr>
            </a:br>
            <a:r>
              <a:rPr lang="en-US" sz="2000" dirty="0">
                <a:solidFill>
                  <a:schemeClr val="bg1"/>
                </a:solidFill>
              </a:rPr>
              <a:t>REDS conference, 25 October 2018</a:t>
            </a:r>
            <a:br>
              <a:rPr lang="en-US" sz="2000" dirty="0">
                <a:solidFill>
                  <a:schemeClr val="bg1"/>
                </a:solidFill>
              </a:rPr>
            </a:br>
            <a:r>
              <a:rPr lang="en-US" sz="2000" dirty="0">
                <a:solidFill>
                  <a:schemeClr val="bg1"/>
                </a:solidFill>
              </a:rPr>
              <a:t>Coventry University</a:t>
            </a:r>
          </a:p>
        </p:txBody>
      </p:sp>
      <p:sp>
        <p:nvSpPr>
          <p:cNvPr id="77" name="Freeform: Shape 76">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Freeform: Shape 78">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Shape 72">
            <a:extLst>
              <a:ext uri="{FF2B5EF4-FFF2-40B4-BE49-F238E27FC236}">
                <a16:creationId xmlns:a16="http://schemas.microsoft.com/office/drawing/2014/main" id="{809C749E-A1D7-2843-9537-6DD461FBB0DE}"/>
              </a:ext>
            </a:extLst>
          </p:cNvPr>
          <p:cNvPicPr preferRelativeResize="0"/>
          <p:nvPr/>
        </p:nvPicPr>
        <p:blipFill rotWithShape="1">
          <a:blip r:embed="rId2" cstate="email">
            <a:extLst>
              <a:ext uri="{28A0092B-C50C-407E-A947-70E740481C1C}">
                <a14:useLocalDpi xmlns:a14="http://schemas.microsoft.com/office/drawing/2010/main"/>
              </a:ext>
            </a:extLst>
          </a:blip>
          <a:srcRect l="10138" t="18925" r="12575" b="24687"/>
          <a:stretch/>
        </p:blipFill>
        <p:spPr>
          <a:xfrm>
            <a:off x="3479609" y="347063"/>
            <a:ext cx="2151057" cy="1451741"/>
          </a:xfrm>
          <a:prstGeom prst="rect">
            <a:avLst/>
          </a:prstGeom>
          <a:noFill/>
        </p:spPr>
      </p:pic>
      <p:pic>
        <p:nvPicPr>
          <p:cNvPr id="1030" name="Picture 6" descr="https://lh5.googleusercontent.com/Uvjlm_Vf_tyke6N5TEaurvxth17Dc4feyWzEyu0jC0CEvWexQhxPWLwBZ1WvadIi1U5BaFrczYUo1BurhTGM40KzRMarpJTG8lPupp7mp1tFfsYC0M5HdZ-mxVOK8RJc-32v2RfMasA">
            <a:extLst>
              <a:ext uri="{FF2B5EF4-FFF2-40B4-BE49-F238E27FC236}">
                <a16:creationId xmlns:a16="http://schemas.microsoft.com/office/drawing/2014/main" id="{24A263D7-E826-F945-8B19-8D78D2D8E3A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4301" y="5543962"/>
            <a:ext cx="814395" cy="116023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26E0C882-FBB0-3C4E-98A2-A0F85FB26F0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87960" y="6220074"/>
            <a:ext cx="1504440" cy="425915"/>
          </a:xfrm>
          <a:prstGeom prst="rect">
            <a:avLst/>
          </a:prstGeom>
        </p:spPr>
      </p:pic>
      <p:pic>
        <p:nvPicPr>
          <p:cNvPr id="10" name="Picture 9" descr="Adobe Spark-1.jpg">
            <a:extLst>
              <a:ext uri="{FF2B5EF4-FFF2-40B4-BE49-F238E27FC236}">
                <a16:creationId xmlns:a16="http://schemas.microsoft.com/office/drawing/2014/main" id="{361C7753-3036-B44F-9C32-C66345A74E2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5250" y="225488"/>
            <a:ext cx="2580871" cy="1451740"/>
          </a:xfrm>
          <a:prstGeom prst="rect">
            <a:avLst/>
          </a:prstGeom>
        </p:spPr>
      </p:pic>
      <p:sp>
        <p:nvSpPr>
          <p:cNvPr id="6" name="TextBox 5">
            <a:extLst>
              <a:ext uri="{FF2B5EF4-FFF2-40B4-BE49-F238E27FC236}">
                <a16:creationId xmlns:a16="http://schemas.microsoft.com/office/drawing/2014/main" id="{CE133707-DFFB-E342-9989-0E6CAE71AEDC}"/>
              </a:ext>
            </a:extLst>
          </p:cNvPr>
          <p:cNvSpPr txBox="1"/>
          <p:nvPr/>
        </p:nvSpPr>
        <p:spPr>
          <a:xfrm>
            <a:off x="505250" y="2208810"/>
            <a:ext cx="4648641" cy="1938992"/>
          </a:xfrm>
          <a:prstGeom prst="rect">
            <a:avLst/>
          </a:prstGeom>
          <a:noFill/>
        </p:spPr>
        <p:txBody>
          <a:bodyPr wrap="square" rtlCol="0">
            <a:spAutoFit/>
          </a:bodyPr>
          <a:lstStyle/>
          <a:p>
            <a:pPr algn="ctr"/>
            <a:r>
              <a:rPr lang="en-US" sz="2400" b="1" i="1" dirty="0"/>
              <a:t>Embarking on a PhD should be a journey lasting  a lifetime of discovery</a:t>
            </a:r>
          </a:p>
          <a:p>
            <a:pPr algn="ctr"/>
            <a:endParaRPr lang="en-US" sz="2400" b="1" i="1" dirty="0"/>
          </a:p>
          <a:p>
            <a:pPr algn="ctr"/>
            <a:r>
              <a:rPr lang="en-US" sz="2400" b="1" i="1" dirty="0"/>
              <a:t>A job would be nice too!</a:t>
            </a:r>
          </a:p>
        </p:txBody>
      </p:sp>
      <p:pic>
        <p:nvPicPr>
          <p:cNvPr id="12" name="Picture 11">
            <a:extLst>
              <a:ext uri="{FF2B5EF4-FFF2-40B4-BE49-F238E27FC236}">
                <a16:creationId xmlns:a16="http://schemas.microsoft.com/office/drawing/2014/main" id="{BF76C5CD-0141-1C43-9589-01AC9CF7D2FA}"/>
              </a:ext>
            </a:extLst>
          </p:cNvPr>
          <p:cNvPicPr/>
          <p:nvPr/>
        </p:nvPicPr>
        <p:blipFill>
          <a:blip r:embed="rId6" cstate="email">
            <a:extLst>
              <a:ext uri="{28A0092B-C50C-407E-A947-70E740481C1C}">
                <a14:useLocalDpi xmlns:a14="http://schemas.microsoft.com/office/drawing/2010/main"/>
              </a:ext>
            </a:extLst>
          </a:blip>
          <a:srcRect/>
          <a:stretch>
            <a:fillRect/>
          </a:stretch>
        </p:blipFill>
        <p:spPr bwMode="auto">
          <a:xfrm>
            <a:off x="9652391" y="95004"/>
            <a:ext cx="2195208" cy="1009402"/>
          </a:xfrm>
          <a:prstGeom prst="rect">
            <a:avLst/>
          </a:prstGeom>
          <a:noFill/>
          <a:ln>
            <a:noFill/>
          </a:ln>
        </p:spPr>
      </p:pic>
    </p:spTree>
    <p:extLst>
      <p:ext uri="{BB962C8B-B14F-4D97-AF65-F5344CB8AC3E}">
        <p14:creationId xmlns:p14="http://schemas.microsoft.com/office/powerpoint/2010/main" val="34272531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019286" y="481264"/>
            <a:ext cx="3702251" cy="3907856"/>
          </a:xfrm>
        </p:spPr>
        <p:txBody>
          <a:bodyPr vert="horz" lIns="91440" tIns="45720" rIns="91440" bIns="45720" rtlCol="0" anchor="b">
            <a:normAutofit/>
          </a:bodyPr>
          <a:lstStyle/>
          <a:p>
            <a:r>
              <a:rPr lang="en-US" sz="6000" b="1"/>
              <a:t>1</a:t>
            </a:r>
            <a:r>
              <a:rPr lang="en-US" sz="6000" b="1" baseline="30000"/>
              <a:t>st</a:t>
            </a:r>
            <a:r>
              <a:rPr lang="en-US" sz="6000" b="1"/>
              <a:t> FE&amp;H PhD Conference</a:t>
            </a:r>
          </a:p>
        </p:txBody>
      </p:sp>
      <p:sp>
        <p:nvSpPr>
          <p:cNvPr id="97" name="Rectangle 82">
            <a:extLst>
              <a:ext uri="{FF2B5EF4-FFF2-40B4-BE49-F238E27FC236}">
                <a16:creationId xmlns:a16="http://schemas.microsoft.com/office/drawing/2014/main" id="{9D545981-1F24-46A6-8AFC-3740CC5774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534657" cy="6858000"/>
          </a:xfrm>
          <a:prstGeom prst="rect">
            <a:avLst/>
          </a:prstGeom>
          <a:solidFill>
            <a:srgbClr val="3A52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84">
            <a:extLst>
              <a:ext uri="{FF2B5EF4-FFF2-40B4-BE49-F238E27FC236}">
                <a16:creationId xmlns:a16="http://schemas.microsoft.com/office/drawing/2014/main" id="{252F09FA-59B0-41E4-9F79-D0EB15CBAD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70271" y="481264"/>
            <a:ext cx="2423160" cy="1857871"/>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86">
            <a:extLst>
              <a:ext uri="{FF2B5EF4-FFF2-40B4-BE49-F238E27FC236}">
                <a16:creationId xmlns:a16="http://schemas.microsoft.com/office/drawing/2014/main" id="{4FB98A08-FC4C-4C6C-8CAE-410223C6DD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3" y="2503727"/>
            <a:ext cx="4008798" cy="388335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5952" y="2662325"/>
            <a:ext cx="3566160" cy="3566160"/>
          </a:xfrm>
          <a:prstGeom prst="rect">
            <a:avLst/>
          </a:prstGeom>
        </p:spPr>
      </p:pic>
      <p:sp>
        <p:nvSpPr>
          <p:cNvPr id="100" name="Rectangle 88">
            <a:extLst>
              <a:ext uri="{FF2B5EF4-FFF2-40B4-BE49-F238E27FC236}">
                <a16:creationId xmlns:a16="http://schemas.microsoft.com/office/drawing/2014/main" id="{66D4C1A7-0A94-46CF-9056-E836CBFB70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481264"/>
            <a:ext cx="2412380" cy="285710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13498" y="856679"/>
            <a:ext cx="2093976" cy="2093976"/>
          </a:xfrm>
          <a:prstGeom prst="rect">
            <a:avLst/>
          </a:prstGeom>
        </p:spPr>
      </p:pic>
      <p:sp>
        <p:nvSpPr>
          <p:cNvPr id="101" name="Rectangle 90">
            <a:extLst>
              <a:ext uri="{FF2B5EF4-FFF2-40B4-BE49-F238E27FC236}">
                <a16:creationId xmlns:a16="http://schemas.microsoft.com/office/drawing/2014/main" id="{12022B2F-C34E-42AC-A514-49AF306FA9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5" y="3499239"/>
            <a:ext cx="2412380" cy="2887845"/>
          </a:xfrm>
          <a:prstGeom prst="rect">
            <a:avLst/>
          </a:prstGeom>
          <a:solidFill>
            <a:srgbClr val="00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2" name="Straight Connector 92">
            <a:extLst>
              <a:ext uri="{FF2B5EF4-FFF2-40B4-BE49-F238E27FC236}">
                <a16:creationId xmlns:a16="http://schemas.microsoft.com/office/drawing/2014/main" id="{84A66149-2431-4D78-A158-60F086A124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94447" y="4459986"/>
            <a:ext cx="3291840" cy="0"/>
          </a:xfrm>
          <a:prstGeom prst="line">
            <a:avLst/>
          </a:prstGeom>
          <a:ln w="19050">
            <a:solidFill>
              <a:srgbClr val="3A524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3314633"/>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xmlns:p14="http://schemas.microsoft.com/office/powerpoint/2010/mai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33381" y="3885034"/>
            <a:ext cx="3023366" cy="2794487"/>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3054" y="1025761"/>
            <a:ext cx="2702617" cy="2778288"/>
          </a:xfrm>
          <a:prstGeom prst="rect">
            <a:avLst/>
          </a:prstGeom>
        </p:spPr>
      </p:pic>
      <p:sp>
        <p:nvSpPr>
          <p:cNvPr id="9" name="TextBox 8"/>
          <p:cNvSpPr txBox="1"/>
          <p:nvPr/>
        </p:nvSpPr>
        <p:spPr>
          <a:xfrm>
            <a:off x="3430086" y="1519363"/>
            <a:ext cx="1725085" cy="253916"/>
          </a:xfrm>
          <a:prstGeom prst="rect">
            <a:avLst/>
          </a:prstGeom>
          <a:noFill/>
        </p:spPr>
        <p:txBody>
          <a:bodyPr wrap="square" rtlCol="0">
            <a:spAutoFit/>
          </a:bodyPr>
          <a:lstStyle/>
          <a:p>
            <a:r>
              <a:rPr lang="en-GB" sz="1050" dirty="0"/>
              <a:t>JISC Digital capabilities</a:t>
            </a:r>
          </a:p>
        </p:txBody>
      </p:sp>
      <p:sp>
        <p:nvSpPr>
          <p:cNvPr id="10" name="TextBox 9"/>
          <p:cNvSpPr txBox="1"/>
          <p:nvPr/>
        </p:nvSpPr>
        <p:spPr>
          <a:xfrm>
            <a:off x="928378" y="3917137"/>
            <a:ext cx="1905003" cy="253916"/>
          </a:xfrm>
          <a:prstGeom prst="rect">
            <a:avLst/>
          </a:prstGeom>
          <a:noFill/>
        </p:spPr>
        <p:txBody>
          <a:bodyPr wrap="square" rtlCol="0">
            <a:spAutoFit/>
          </a:bodyPr>
          <a:lstStyle/>
          <a:p>
            <a:r>
              <a:rPr lang="en-GB" sz="1050" dirty="0" err="1"/>
              <a:t>ChANGE</a:t>
            </a:r>
            <a:r>
              <a:rPr lang="en-GB" sz="1050" dirty="0"/>
              <a:t> Graduate Attributes</a:t>
            </a:r>
          </a:p>
        </p:txBody>
      </p:sp>
      <p:grpSp>
        <p:nvGrpSpPr>
          <p:cNvPr id="14" name="Group 13">
            <a:extLst>
              <a:ext uri="{FF2B5EF4-FFF2-40B4-BE49-F238E27FC236}">
                <a16:creationId xmlns:a16="http://schemas.microsoft.com/office/drawing/2014/main" id="{91525528-9EFC-CD48-88D3-2B162F2338A2}"/>
              </a:ext>
            </a:extLst>
          </p:cNvPr>
          <p:cNvGrpSpPr/>
          <p:nvPr/>
        </p:nvGrpSpPr>
        <p:grpSpPr>
          <a:xfrm>
            <a:off x="5948828" y="750933"/>
            <a:ext cx="6013007" cy="6013007"/>
            <a:chOff x="5948828" y="750933"/>
            <a:chExt cx="6013007" cy="6013007"/>
          </a:xfrm>
        </p:grpSpPr>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48828" y="750933"/>
              <a:ext cx="6013007" cy="6013007"/>
            </a:xfrm>
            <a:prstGeom prst="rect">
              <a:avLst/>
            </a:prstGeom>
          </p:spPr>
        </p:pic>
        <p:pic>
          <p:nvPicPr>
            <p:cNvPr id="4" name="Content Placeholder 6"/>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6086599" y="921230"/>
              <a:ext cx="1289051" cy="725091"/>
            </a:xfrm>
            <a:prstGeom prst="rect">
              <a:avLst/>
            </a:prstGeom>
          </p:spPr>
        </p:pic>
        <p:pic>
          <p:nvPicPr>
            <p:cNvPr id="5" name="Picture 4"/>
            <p:cNvPicPr/>
            <p:nvPr/>
          </p:nvPicPr>
          <p:blipFill>
            <a:blip r:embed="rId6" cstate="email">
              <a:extLst>
                <a:ext uri="{28A0092B-C50C-407E-A947-70E740481C1C}">
                  <a14:useLocalDpi xmlns:a14="http://schemas.microsoft.com/office/drawing/2010/main"/>
                </a:ext>
              </a:extLst>
            </a:blip>
            <a:stretch>
              <a:fillRect/>
            </a:stretch>
          </p:blipFill>
          <p:spPr>
            <a:xfrm>
              <a:off x="10348364" y="894903"/>
              <a:ext cx="1356783" cy="645585"/>
            </a:xfrm>
            <a:prstGeom prst="rect">
              <a:avLst/>
            </a:prstGeom>
          </p:spPr>
        </p:pic>
        <p:pic>
          <p:nvPicPr>
            <p:cNvPr id="8" name="Picture 7" descr="LT2017 - conference - FEAAST@8 team 4.jpe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604417" y="5194368"/>
              <a:ext cx="2100730" cy="1372477"/>
            </a:xfrm>
            <a:prstGeom prst="rect">
              <a:avLst/>
            </a:prstGeom>
            <a:ln w="6350" cap="sq" cmpd="sng">
              <a:solidFill>
                <a:srgbClr val="000000"/>
              </a:solidFill>
              <a:prstDash val="solid"/>
              <a:miter lim="800000"/>
            </a:ln>
            <a:effectLst>
              <a:outerShdw blurRad="50800" dist="38100" dir="2700000" algn="tl" rotWithShape="0">
                <a:srgbClr val="000000">
                  <a:alpha val="43000"/>
                </a:srgbClr>
              </a:outerShdw>
            </a:effectLst>
          </p:spPr>
        </p:pic>
        <p:pic>
          <p:nvPicPr>
            <p:cNvPr id="11" name="Picture 1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86599" y="6087811"/>
              <a:ext cx="782462" cy="479034"/>
            </a:xfrm>
            <a:prstGeom prst="rect">
              <a:avLst/>
            </a:prstGeom>
          </p:spPr>
        </p:pic>
      </p:grpSp>
      <p:sp>
        <p:nvSpPr>
          <p:cNvPr id="13" name="Title 12">
            <a:extLst>
              <a:ext uri="{FF2B5EF4-FFF2-40B4-BE49-F238E27FC236}">
                <a16:creationId xmlns:a16="http://schemas.microsoft.com/office/drawing/2014/main" id="{CB0C8A6E-BDC4-5045-A0D8-F6D992650F64}"/>
              </a:ext>
            </a:extLst>
          </p:cNvPr>
          <p:cNvSpPr>
            <a:spLocks noGrp="1"/>
          </p:cNvSpPr>
          <p:nvPr>
            <p:ph type="title"/>
          </p:nvPr>
        </p:nvSpPr>
        <p:spPr>
          <a:xfrm>
            <a:off x="838200" y="365125"/>
            <a:ext cx="10515600" cy="479034"/>
          </a:xfrm>
        </p:spPr>
        <p:txBody>
          <a:bodyPr>
            <a:normAutofit fontScale="90000"/>
          </a:bodyPr>
          <a:lstStyle/>
          <a:p>
            <a:r>
              <a:rPr lang="en-US" b="1" dirty="0"/>
              <a:t>A combination of skills</a:t>
            </a:r>
          </a:p>
        </p:txBody>
      </p:sp>
    </p:spTree>
    <p:extLst>
      <p:ext uri="{BB962C8B-B14F-4D97-AF65-F5344CB8AC3E}">
        <p14:creationId xmlns:p14="http://schemas.microsoft.com/office/powerpoint/2010/main" val="4271723339"/>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xmlns:p14="http://schemas.microsoft.com/office/powerpoint/2010/mai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9041" y="245781"/>
            <a:ext cx="8480005" cy="674388"/>
          </a:xfrm>
        </p:spPr>
        <p:txBody>
          <a:bodyPr/>
          <a:lstStyle/>
          <a:p>
            <a:r>
              <a:rPr lang="en-GB" sz="3200" dirty="0"/>
              <a:t>What did we learn and what is the impact?</a:t>
            </a:r>
          </a:p>
        </p:txBody>
      </p:sp>
      <p:sp>
        <p:nvSpPr>
          <p:cNvPr id="7" name="Text Placeholder 6"/>
          <p:cNvSpPr>
            <a:spLocks noGrp="1"/>
          </p:cNvSpPr>
          <p:nvPr>
            <p:ph type="body" idx="1"/>
          </p:nvPr>
        </p:nvSpPr>
        <p:spPr>
          <a:xfrm>
            <a:off x="2303463" y="1438835"/>
            <a:ext cx="3657600" cy="789828"/>
          </a:xfrm>
        </p:spPr>
        <p:style>
          <a:lnRef idx="3">
            <a:schemeClr val="lt1"/>
          </a:lnRef>
          <a:fillRef idx="1">
            <a:schemeClr val="accent3"/>
          </a:fillRef>
          <a:effectRef idx="1">
            <a:schemeClr val="accent3"/>
          </a:effectRef>
          <a:fontRef idx="minor">
            <a:schemeClr val="lt1"/>
          </a:fontRef>
        </p:style>
        <p:txBody>
          <a:bodyPr/>
          <a:lstStyle/>
          <a:p>
            <a:r>
              <a:rPr lang="en-GB" dirty="0"/>
              <a:t>What we have learnt</a:t>
            </a:r>
          </a:p>
        </p:txBody>
      </p:sp>
      <p:sp>
        <p:nvSpPr>
          <p:cNvPr id="8" name="Content Placeholder 7"/>
          <p:cNvSpPr>
            <a:spLocks noGrp="1"/>
          </p:cNvSpPr>
          <p:nvPr>
            <p:ph sz="half" idx="2"/>
          </p:nvPr>
        </p:nvSpPr>
        <p:spPr/>
        <p:txBody>
          <a:bodyPr>
            <a:normAutofit fontScale="92500" lnSpcReduction="10000"/>
          </a:bodyPr>
          <a:lstStyle/>
          <a:p>
            <a:r>
              <a:rPr lang="en-GB" dirty="0"/>
              <a:t>To work together</a:t>
            </a:r>
          </a:p>
          <a:p>
            <a:r>
              <a:rPr lang="en-GB" dirty="0"/>
              <a:t>To think outside the box</a:t>
            </a:r>
          </a:p>
          <a:p>
            <a:r>
              <a:rPr lang="en-GB" dirty="0"/>
              <a:t>To solve problems</a:t>
            </a:r>
          </a:p>
          <a:p>
            <a:r>
              <a:rPr lang="en-GB" dirty="0"/>
              <a:t>To network</a:t>
            </a:r>
          </a:p>
          <a:p>
            <a:r>
              <a:rPr lang="en-GB" dirty="0"/>
              <a:t>To deliver</a:t>
            </a:r>
          </a:p>
          <a:p>
            <a:r>
              <a:rPr lang="en-GB" dirty="0"/>
              <a:t>To embrace change</a:t>
            </a:r>
          </a:p>
          <a:p>
            <a:r>
              <a:rPr lang="en-GB" dirty="0"/>
              <a:t>To aspire</a:t>
            </a:r>
          </a:p>
          <a:p>
            <a:r>
              <a:rPr lang="en-GB" dirty="0"/>
              <a:t>To imagine a different future</a:t>
            </a:r>
          </a:p>
        </p:txBody>
      </p:sp>
      <p:sp>
        <p:nvSpPr>
          <p:cNvPr id="9" name="Text Placeholder 8"/>
          <p:cNvSpPr>
            <a:spLocks noGrp="1"/>
          </p:cNvSpPr>
          <p:nvPr>
            <p:ph type="body" sz="quarter" idx="3"/>
          </p:nvPr>
        </p:nvSpPr>
        <p:spPr>
          <a:xfrm>
            <a:off x="6229351" y="1438835"/>
            <a:ext cx="3800295" cy="789828"/>
          </a:xfrm>
        </p:spPr>
        <p:style>
          <a:lnRef idx="3">
            <a:schemeClr val="lt1"/>
          </a:lnRef>
          <a:fillRef idx="1">
            <a:schemeClr val="accent4"/>
          </a:fillRef>
          <a:effectRef idx="1">
            <a:schemeClr val="accent4"/>
          </a:effectRef>
          <a:fontRef idx="minor">
            <a:schemeClr val="lt1"/>
          </a:fontRef>
        </p:style>
        <p:txBody>
          <a:bodyPr/>
          <a:lstStyle/>
          <a:p>
            <a:r>
              <a:rPr lang="en-GB" dirty="0"/>
              <a:t>What is the impact?</a:t>
            </a:r>
          </a:p>
        </p:txBody>
      </p:sp>
      <p:sp>
        <p:nvSpPr>
          <p:cNvPr id="10" name="Content Placeholder 9"/>
          <p:cNvSpPr>
            <a:spLocks noGrp="1"/>
          </p:cNvSpPr>
          <p:nvPr>
            <p:ph sz="quarter" idx="4"/>
          </p:nvPr>
        </p:nvSpPr>
        <p:spPr/>
        <p:txBody>
          <a:bodyPr>
            <a:normAutofit fontScale="92500" lnSpcReduction="10000"/>
          </a:bodyPr>
          <a:lstStyle/>
          <a:p>
            <a:r>
              <a:rPr lang="en-GB" dirty="0" err="1"/>
              <a:t>Intrapreneurial</a:t>
            </a:r>
            <a:r>
              <a:rPr lang="en-GB" dirty="0"/>
              <a:t> mind-set</a:t>
            </a:r>
          </a:p>
          <a:p>
            <a:r>
              <a:rPr lang="en-GB" dirty="0"/>
              <a:t>Reaching out </a:t>
            </a:r>
            <a:r>
              <a:rPr lang="mr-IN" dirty="0"/>
              <a:t>–</a:t>
            </a:r>
            <a:r>
              <a:rPr lang="en-GB" dirty="0"/>
              <a:t> networking</a:t>
            </a:r>
          </a:p>
          <a:p>
            <a:r>
              <a:rPr lang="en-GB" dirty="0"/>
              <a:t>Increased confidence</a:t>
            </a:r>
          </a:p>
          <a:p>
            <a:r>
              <a:rPr lang="en-GB" dirty="0"/>
              <a:t>Closer ties with student reps</a:t>
            </a:r>
          </a:p>
          <a:p>
            <a:r>
              <a:rPr lang="en-GB" dirty="0"/>
              <a:t>Digital skills confidence</a:t>
            </a:r>
          </a:p>
          <a:p>
            <a:r>
              <a:rPr lang="en-GB" dirty="0"/>
              <a:t>Organising future PhD students’ led events</a:t>
            </a:r>
          </a:p>
        </p:txBody>
      </p:sp>
    </p:spTree>
    <p:extLst>
      <p:ext uri="{BB962C8B-B14F-4D97-AF65-F5344CB8AC3E}">
        <p14:creationId xmlns:p14="http://schemas.microsoft.com/office/powerpoint/2010/main" val="2085377301"/>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xmlns:p14="http://schemas.microsoft.com/office/powerpoint/2010/mai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77191E-690E-6546-9080-863B3A8623BD}"/>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3400" kern="1200">
                <a:solidFill>
                  <a:srgbClr val="FFFFFF"/>
                </a:solidFill>
                <a:latin typeface="+mj-lt"/>
                <a:ea typeface="+mj-ea"/>
                <a:cs typeface="+mj-cs"/>
              </a:rPr>
              <a:t>Recommendations </a:t>
            </a:r>
          </a:p>
        </p:txBody>
      </p:sp>
      <p:cxnSp>
        <p:nvCxnSpPr>
          <p:cNvPr id="10" name="Straight Connector 9">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94C9A1C3-A2AE-EE4C-B730-EED785FD930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323349" y="492573"/>
            <a:ext cx="6214490" cy="5880796"/>
          </a:xfrm>
          <a:prstGeom prst="rect">
            <a:avLst/>
          </a:prstGeom>
        </p:spPr>
      </p:pic>
    </p:spTree>
    <p:extLst>
      <p:ext uri="{BB962C8B-B14F-4D97-AF65-F5344CB8AC3E}">
        <p14:creationId xmlns:p14="http://schemas.microsoft.com/office/powerpoint/2010/main" val="3698610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Freeform: Shape 9">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3"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5"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6"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A91C0F39-8B49-CD49-A8C3-99B9C0A5C9C4}"/>
              </a:ext>
            </a:extLst>
          </p:cNvPr>
          <p:cNvSpPr>
            <a:spLocks noGrp="1"/>
          </p:cNvSpPr>
          <p:nvPr>
            <p:ph type="title"/>
          </p:nvPr>
        </p:nvSpPr>
        <p:spPr>
          <a:xfrm>
            <a:off x="535020" y="685800"/>
            <a:ext cx="2780271" cy="5105400"/>
          </a:xfrm>
        </p:spPr>
        <p:txBody>
          <a:bodyPr>
            <a:noAutofit/>
          </a:bodyPr>
          <a:lstStyle/>
          <a:p>
            <a:r>
              <a:rPr lang="en-US" sz="3400" b="1" dirty="0">
                <a:solidFill>
                  <a:schemeClr val="accent6">
                    <a:lumMod val="20000"/>
                    <a:lumOff val="80000"/>
                  </a:schemeClr>
                </a:solidFill>
              </a:rPr>
              <a:t>Final considerations</a:t>
            </a:r>
            <a:br>
              <a:rPr lang="en-US" sz="3400" b="1" dirty="0">
                <a:solidFill>
                  <a:schemeClr val="accent6">
                    <a:lumMod val="20000"/>
                    <a:lumOff val="80000"/>
                  </a:schemeClr>
                </a:solidFill>
              </a:rPr>
            </a:br>
            <a:br>
              <a:rPr lang="en-US" sz="3400" b="1" dirty="0">
                <a:solidFill>
                  <a:srgbClr val="FFFFFF"/>
                </a:solidFill>
              </a:rPr>
            </a:br>
            <a:r>
              <a:rPr lang="en-US" sz="2000" b="1" dirty="0">
                <a:solidFill>
                  <a:schemeClr val="bg1"/>
                </a:solidFill>
              </a:rPr>
              <a:t>There is no single recipe to equip students with they they might need</a:t>
            </a:r>
            <a:br>
              <a:rPr lang="en-US" sz="2000" b="1" dirty="0">
                <a:solidFill>
                  <a:schemeClr val="bg1"/>
                </a:solidFill>
              </a:rPr>
            </a:br>
            <a:r>
              <a:rPr lang="en-US" sz="2000" b="1" dirty="0">
                <a:solidFill>
                  <a:schemeClr val="bg1"/>
                </a:solidFill>
              </a:rPr>
              <a:t>It is our responsibility to create opportunities for learning skills, competences and develop attributes and attitudes</a:t>
            </a:r>
            <a:br>
              <a:rPr lang="en-US" sz="2000" b="1" dirty="0">
                <a:solidFill>
                  <a:schemeClr val="bg1"/>
                </a:solidFill>
              </a:rPr>
            </a:br>
            <a:r>
              <a:rPr lang="en-US" sz="2000" b="1" dirty="0">
                <a:solidFill>
                  <a:schemeClr val="bg1"/>
                </a:solidFill>
              </a:rPr>
              <a:t>We should do this:</a:t>
            </a:r>
            <a:br>
              <a:rPr lang="en-US" sz="3600" dirty="0"/>
            </a:br>
            <a:endParaRPr lang="en-US" sz="3400" dirty="0">
              <a:solidFill>
                <a:srgbClr val="FFFFFF"/>
              </a:solidFill>
            </a:endParaRPr>
          </a:p>
        </p:txBody>
      </p:sp>
      <p:graphicFrame>
        <p:nvGraphicFramePr>
          <p:cNvPr id="31" name="Content Placeholder 2">
            <a:extLst>
              <a:ext uri="{FF2B5EF4-FFF2-40B4-BE49-F238E27FC236}">
                <a16:creationId xmlns:a16="http://schemas.microsoft.com/office/drawing/2014/main" id="{61EE172F-A5C7-4099-8D64-185480F729F6}"/>
              </a:ext>
            </a:extLst>
          </p:cNvPr>
          <p:cNvGraphicFramePr>
            <a:graphicFrameLocks noGrp="1"/>
          </p:cNvGraphicFramePr>
          <p:nvPr>
            <p:ph idx="1"/>
            <p:extLst>
              <p:ext uri="{D42A27DB-BD31-4B8C-83A1-F6EECF244321}">
                <p14:modId xmlns:p14="http://schemas.microsoft.com/office/powerpoint/2010/main" val="1267439989"/>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073350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FCCADD6-6D3A-3143-9964-AE8D1F8F9775}"/>
              </a:ext>
            </a:extLst>
          </p:cNvPr>
          <p:cNvSpPr>
            <a:spLocks noGrp="1"/>
          </p:cNvSpPr>
          <p:nvPr>
            <p:ph type="title"/>
          </p:nvPr>
        </p:nvSpPr>
        <p:spPr>
          <a:xfrm>
            <a:off x="6094105" y="802955"/>
            <a:ext cx="4977976" cy="1454051"/>
          </a:xfrm>
        </p:spPr>
        <p:txBody>
          <a:bodyPr>
            <a:normAutofit/>
          </a:bodyPr>
          <a:lstStyle/>
          <a:p>
            <a:r>
              <a:rPr lang="en-US" sz="5400" b="1" dirty="0">
                <a:solidFill>
                  <a:schemeClr val="accent4"/>
                </a:solidFill>
              </a:rPr>
              <a:t>Thank you!</a:t>
            </a:r>
          </a:p>
        </p:txBody>
      </p:sp>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Help">
            <a:extLst>
              <a:ext uri="{FF2B5EF4-FFF2-40B4-BE49-F238E27FC236}">
                <a16:creationId xmlns:a16="http://schemas.microsoft.com/office/drawing/2014/main" id="{DA4E73F2-FE03-499A-9C8D-09F976D7539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0254" y="1629089"/>
            <a:ext cx="3620021" cy="3620021"/>
          </a:xfrm>
          <a:prstGeom prst="rect">
            <a:avLst/>
          </a:prstGeom>
        </p:spPr>
      </p:pic>
      <p:sp>
        <p:nvSpPr>
          <p:cNvPr id="3" name="Content Placeholder 2">
            <a:extLst>
              <a:ext uri="{FF2B5EF4-FFF2-40B4-BE49-F238E27FC236}">
                <a16:creationId xmlns:a16="http://schemas.microsoft.com/office/drawing/2014/main" id="{006FE10A-5025-2E4D-839C-9C885AD7815B}"/>
              </a:ext>
            </a:extLst>
          </p:cNvPr>
          <p:cNvSpPr>
            <a:spLocks noGrp="1"/>
          </p:cNvSpPr>
          <p:nvPr>
            <p:ph idx="1"/>
          </p:nvPr>
        </p:nvSpPr>
        <p:spPr>
          <a:xfrm>
            <a:off x="6090574" y="2421682"/>
            <a:ext cx="4977578" cy="3639289"/>
          </a:xfrm>
        </p:spPr>
        <p:txBody>
          <a:bodyPr anchor="ctr">
            <a:normAutofit/>
          </a:bodyPr>
          <a:lstStyle/>
          <a:p>
            <a:pPr marL="0" indent="0">
              <a:buNone/>
            </a:pPr>
            <a:r>
              <a:rPr lang="en-US" sz="4400" b="1" dirty="0">
                <a:solidFill>
                  <a:schemeClr val="accent5"/>
                </a:solidFill>
              </a:rPr>
              <a:t>Any Questions?</a:t>
            </a:r>
          </a:p>
        </p:txBody>
      </p:sp>
    </p:spTree>
    <p:extLst>
      <p:ext uri="{BB962C8B-B14F-4D97-AF65-F5344CB8AC3E}">
        <p14:creationId xmlns:p14="http://schemas.microsoft.com/office/powerpoint/2010/main" val="8638051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4B33AA2-74FA-364C-9AE0-DDC751BDCF46}"/>
              </a:ext>
            </a:extLst>
          </p:cNvPr>
          <p:cNvSpPr>
            <a:spLocks noGrp="1"/>
          </p:cNvSpPr>
          <p:nvPr>
            <p:ph type="title"/>
          </p:nvPr>
        </p:nvSpPr>
        <p:spPr>
          <a:xfrm>
            <a:off x="6065129" y="547740"/>
            <a:ext cx="4977976" cy="1081349"/>
          </a:xfrm>
        </p:spPr>
        <p:txBody>
          <a:bodyPr>
            <a:normAutofit/>
          </a:bodyPr>
          <a:lstStyle/>
          <a:p>
            <a:r>
              <a:rPr lang="en-US" b="1" dirty="0">
                <a:solidFill>
                  <a:srgbClr val="000000"/>
                </a:solidFill>
              </a:rPr>
              <a:t>References</a:t>
            </a:r>
          </a:p>
        </p:txBody>
      </p:sp>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Books">
            <a:extLst>
              <a:ext uri="{FF2B5EF4-FFF2-40B4-BE49-F238E27FC236}">
                <a16:creationId xmlns:a16="http://schemas.microsoft.com/office/drawing/2014/main" id="{F7F769E3-D172-4473-BA5C-FBFE7F3C972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0254" y="1629089"/>
            <a:ext cx="3620021" cy="3620021"/>
          </a:xfrm>
          <a:prstGeom prst="rect">
            <a:avLst/>
          </a:prstGeom>
        </p:spPr>
      </p:pic>
      <p:sp>
        <p:nvSpPr>
          <p:cNvPr id="3" name="Content Placeholder 2">
            <a:extLst>
              <a:ext uri="{FF2B5EF4-FFF2-40B4-BE49-F238E27FC236}">
                <a16:creationId xmlns:a16="http://schemas.microsoft.com/office/drawing/2014/main" id="{9853A691-B31C-5E49-8295-C8192A42AF49}"/>
              </a:ext>
            </a:extLst>
          </p:cNvPr>
          <p:cNvSpPr>
            <a:spLocks noGrp="1"/>
          </p:cNvSpPr>
          <p:nvPr>
            <p:ph idx="1"/>
          </p:nvPr>
        </p:nvSpPr>
        <p:spPr>
          <a:xfrm>
            <a:off x="6090574" y="1852552"/>
            <a:ext cx="4977578" cy="4208420"/>
          </a:xfrm>
        </p:spPr>
        <p:txBody>
          <a:bodyPr anchor="ctr">
            <a:normAutofit lnSpcReduction="10000"/>
          </a:bodyPr>
          <a:lstStyle/>
          <a:p>
            <a:r>
              <a:rPr lang="en-US" sz="1800" dirty="0">
                <a:solidFill>
                  <a:srgbClr val="000000"/>
                </a:solidFill>
              </a:rPr>
              <a:t>Bridges, D. (1993) Transferable skills: A philosophical perspective, </a:t>
            </a:r>
            <a:r>
              <a:rPr lang="en-US" sz="1800" i="1" dirty="0">
                <a:solidFill>
                  <a:srgbClr val="000000"/>
                </a:solidFill>
              </a:rPr>
              <a:t>Studies in Higher Education</a:t>
            </a:r>
            <a:r>
              <a:rPr lang="en-US" sz="1800" dirty="0">
                <a:solidFill>
                  <a:srgbClr val="000000"/>
                </a:solidFill>
              </a:rPr>
              <a:t>, 18:1, 43-51</a:t>
            </a:r>
            <a:endParaRPr lang="en-GB" sz="1800" dirty="0">
              <a:solidFill>
                <a:srgbClr val="000000"/>
              </a:solidFill>
            </a:endParaRPr>
          </a:p>
          <a:p>
            <a:endParaRPr lang="en-GB" sz="1800" dirty="0">
              <a:solidFill>
                <a:srgbClr val="000000"/>
              </a:solidFill>
            </a:endParaRPr>
          </a:p>
          <a:p>
            <a:r>
              <a:rPr lang="en-US" sz="1800" dirty="0" err="1">
                <a:solidFill>
                  <a:srgbClr val="000000"/>
                </a:solidFill>
              </a:rPr>
              <a:t>Craswell</a:t>
            </a:r>
            <a:r>
              <a:rPr lang="en-US" sz="1800" dirty="0">
                <a:solidFill>
                  <a:srgbClr val="000000"/>
                </a:solidFill>
              </a:rPr>
              <a:t>, G. (2007) Deconstructing the skills training debate in doctoral education, </a:t>
            </a:r>
            <a:r>
              <a:rPr lang="en-US" sz="1800" i="1" dirty="0">
                <a:solidFill>
                  <a:srgbClr val="000000"/>
                </a:solidFill>
              </a:rPr>
              <a:t>Higher Education Research &amp; Development</a:t>
            </a:r>
            <a:r>
              <a:rPr lang="en-US" sz="1800" dirty="0">
                <a:solidFill>
                  <a:srgbClr val="000000"/>
                </a:solidFill>
              </a:rPr>
              <a:t>, 26:4, 377-391</a:t>
            </a:r>
            <a:endParaRPr lang="en-GB" sz="1800" dirty="0">
              <a:solidFill>
                <a:srgbClr val="000000"/>
              </a:solidFill>
            </a:endParaRPr>
          </a:p>
          <a:p>
            <a:endParaRPr lang="en-GB" sz="1800" dirty="0">
              <a:solidFill>
                <a:srgbClr val="000000"/>
              </a:solidFill>
            </a:endParaRPr>
          </a:p>
          <a:p>
            <a:r>
              <a:rPr lang="en-US" sz="1800" dirty="0">
                <a:solidFill>
                  <a:srgbClr val="000000"/>
                </a:solidFill>
              </a:rPr>
              <a:t>Disney, T. et al (2013) Doctoral researcher skill development: Learning through doing. </a:t>
            </a:r>
            <a:r>
              <a:rPr lang="en-US" sz="1800" i="1" dirty="0">
                <a:solidFill>
                  <a:srgbClr val="000000"/>
                </a:solidFill>
              </a:rPr>
              <a:t>Planet</a:t>
            </a:r>
            <a:r>
              <a:rPr lang="en-US" sz="1800" dirty="0">
                <a:solidFill>
                  <a:srgbClr val="000000"/>
                </a:solidFill>
              </a:rPr>
              <a:t>, 27, 2, 14-20</a:t>
            </a:r>
            <a:endParaRPr lang="en-GB" sz="1800" dirty="0">
              <a:solidFill>
                <a:srgbClr val="000000"/>
              </a:solidFill>
            </a:endParaRPr>
          </a:p>
          <a:p>
            <a:endParaRPr lang="en-GB" sz="1800" dirty="0">
              <a:solidFill>
                <a:srgbClr val="000000"/>
              </a:solidFill>
            </a:endParaRPr>
          </a:p>
          <a:p>
            <a:r>
              <a:rPr lang="en-US" sz="1800" dirty="0">
                <a:solidFill>
                  <a:srgbClr val="000000"/>
                </a:solidFill>
              </a:rPr>
              <a:t>VITAE (2011) </a:t>
            </a:r>
            <a:r>
              <a:rPr lang="en-GB" sz="1800" dirty="0">
                <a:solidFill>
                  <a:srgbClr val="000000"/>
                </a:solidFill>
              </a:rPr>
              <a:t>Researcher Development Framework. London: VITAE</a:t>
            </a:r>
          </a:p>
          <a:p>
            <a:endParaRPr lang="en-US" sz="1400" dirty="0">
              <a:solidFill>
                <a:srgbClr val="000000"/>
              </a:solidFill>
            </a:endParaRPr>
          </a:p>
        </p:txBody>
      </p:sp>
    </p:spTree>
    <p:extLst>
      <p:ext uri="{BB962C8B-B14F-4D97-AF65-F5344CB8AC3E}">
        <p14:creationId xmlns:p14="http://schemas.microsoft.com/office/powerpoint/2010/main" val="373897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288521" y="381403"/>
            <a:ext cx="2200313" cy="3342508"/>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D6288B2-FF4E-B74B-87BB-CC0717401FEF}"/>
              </a:ext>
            </a:extLst>
          </p:cNvPr>
          <p:cNvSpPr>
            <a:spLocks noGrp="1"/>
          </p:cNvSpPr>
          <p:nvPr>
            <p:ph type="title"/>
          </p:nvPr>
        </p:nvSpPr>
        <p:spPr>
          <a:xfrm>
            <a:off x="966952" y="1204108"/>
            <a:ext cx="2669406" cy="1781175"/>
          </a:xfrm>
          <a:prstGeom prst="ellipse">
            <a:avLst/>
          </a:prstGeom>
        </p:spPr>
        <p:txBody>
          <a:bodyPr>
            <a:normAutofit/>
          </a:bodyPr>
          <a:lstStyle/>
          <a:p>
            <a:r>
              <a:rPr lang="en-US" sz="3200" b="1">
                <a:solidFill>
                  <a:srgbClr val="FFFFFF"/>
                </a:solidFill>
              </a:rPr>
              <a:t>Preamble</a:t>
            </a:r>
          </a:p>
        </p:txBody>
      </p:sp>
      <p:graphicFrame>
        <p:nvGraphicFramePr>
          <p:cNvPr id="6" name="Content Placeholder 2">
            <a:extLst>
              <a:ext uri="{FF2B5EF4-FFF2-40B4-BE49-F238E27FC236}">
                <a16:creationId xmlns:a16="http://schemas.microsoft.com/office/drawing/2014/main" id="{F802EA38-8D13-476F-B962-8AF925D5C824}"/>
              </a:ext>
            </a:extLst>
          </p:cNvPr>
          <p:cNvGraphicFramePr>
            <a:graphicFrameLocks noGrp="1"/>
          </p:cNvGraphicFramePr>
          <p:nvPr>
            <p:ph idx="1"/>
            <p:extLst>
              <p:ext uri="{D42A27DB-BD31-4B8C-83A1-F6EECF244321}">
                <p14:modId xmlns:p14="http://schemas.microsoft.com/office/powerpoint/2010/main" val="1824665731"/>
              </p:ext>
            </p:extLst>
          </p:nvPr>
        </p:nvGraphicFramePr>
        <p:xfrm>
          <a:off x="4662488" y="952500"/>
          <a:ext cx="6904037" cy="4829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00043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Picture 4" descr="Jellyfish Underwater Marine Exotic Tropica">
            <a:extLst>
              <a:ext uri="{FF2B5EF4-FFF2-40B4-BE49-F238E27FC236}">
                <a16:creationId xmlns:a16="http://schemas.microsoft.com/office/drawing/2014/main" id="{4CB852AB-1242-AC44-88CD-AEB7D9FF33FF}"/>
              </a:ext>
            </a:extLst>
          </p:cNvPr>
          <p:cNvPicPr>
            <a:picLocks noChangeAspect="1" noChangeArrowheads="1"/>
          </p:cNvPicPr>
          <p:nvPr/>
        </p:nvPicPr>
        <p:blipFill rotWithShape="1">
          <a:blip r:embed="rId2" cstate="email">
            <a:alphaModFix/>
            <a:extLst>
              <a:ext uri="{28A0092B-C50C-407E-A947-70E740481C1C}">
                <a14:useLocalDpi xmlns:a14="http://schemas.microsoft.com/office/drawing/2010/main"/>
              </a:ext>
            </a:extLst>
          </a:blip>
          <a:srcRect r="-2"/>
          <a:stretch/>
        </p:blipFill>
        <p:spPr bwMode="auto">
          <a:xfrm>
            <a:off x="6083786" y="-168318"/>
            <a:ext cx="6261330" cy="3932313"/>
          </a:xfrm>
          <a:prstGeom prst="rect">
            <a:avLst/>
          </a:prstGeom>
          <a:noFill/>
          <a:effectLst>
            <a:softEdge rad="533400"/>
          </a:effectLst>
          <a:extLst>
            <a:ext uri="{909E8E84-426E-40DD-AFC4-6F175D3DCCD1}">
              <a14:hiddenFill xmlns:a14="http://schemas.microsoft.com/office/drawing/2010/main">
                <a:solidFill>
                  <a:srgbClr val="FFFFFF"/>
                </a:solidFill>
              </a14:hiddenFill>
            </a:ext>
          </a:extLst>
        </p:spPr>
      </p:pic>
      <p:pic>
        <p:nvPicPr>
          <p:cNvPr id="1031" name="Picture 2" descr="Image result for Medusa">
            <a:extLst>
              <a:ext uri="{FF2B5EF4-FFF2-40B4-BE49-F238E27FC236}">
                <a16:creationId xmlns:a16="http://schemas.microsoft.com/office/drawing/2014/main" id="{61B489E7-9B06-1E4F-BAE7-B61587984D5E}"/>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089904" y="2487168"/>
            <a:ext cx="6263640" cy="4215384"/>
          </a:xfrm>
          <a:prstGeom prst="rect">
            <a:avLst/>
          </a:prstGeom>
          <a:noFill/>
          <a:effectLst>
            <a:softEdge rad="533400"/>
          </a:effectLst>
          <a:extLst>
            <a:ext uri="{909E8E84-426E-40DD-AFC4-6F175D3DCCD1}">
              <a14:hiddenFill xmlns:a14="http://schemas.microsoft.com/office/drawing/2010/main">
                <a:solidFill>
                  <a:srgbClr val="FFFFFF"/>
                </a:solidFill>
              </a14:hiddenFill>
            </a:ext>
          </a:extLst>
        </p:spPr>
      </p:pic>
      <p:pic>
        <p:nvPicPr>
          <p:cNvPr id="76" name="Picture 75">
            <a:extLst>
              <a:ext uri="{FF2B5EF4-FFF2-40B4-BE49-F238E27FC236}">
                <a16:creationId xmlns:a16="http://schemas.microsoft.com/office/drawing/2014/main" id="{22901FED-4FC9-4ED5-8123-C98BCD1616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AD5220D-D9B3-2A4B-A721-A9AE08AB3149}"/>
              </a:ext>
            </a:extLst>
          </p:cNvPr>
          <p:cNvSpPr>
            <a:spLocks noGrp="1"/>
          </p:cNvSpPr>
          <p:nvPr>
            <p:ph type="title"/>
          </p:nvPr>
        </p:nvSpPr>
        <p:spPr>
          <a:xfrm>
            <a:off x="804997" y="372727"/>
            <a:ext cx="5528069" cy="1311664"/>
          </a:xfrm>
        </p:spPr>
        <p:txBody>
          <a:bodyPr>
            <a:normAutofit fontScale="90000"/>
          </a:bodyPr>
          <a:lstStyle/>
          <a:p>
            <a:r>
              <a:rPr lang="en-US" sz="4000" b="1" dirty="0">
                <a:solidFill>
                  <a:srgbClr val="000000"/>
                </a:solidFill>
              </a:rPr>
              <a:t>A proliferation of petrifying and slippery skills</a:t>
            </a:r>
          </a:p>
        </p:txBody>
      </p:sp>
      <p:sp>
        <p:nvSpPr>
          <p:cNvPr id="1033" name="Content Placeholder 1032">
            <a:extLst>
              <a:ext uri="{FF2B5EF4-FFF2-40B4-BE49-F238E27FC236}">
                <a16:creationId xmlns:a16="http://schemas.microsoft.com/office/drawing/2014/main" id="{EA0576AE-82EB-4D0D-A901-4EFA9C9A23EA}"/>
              </a:ext>
            </a:extLst>
          </p:cNvPr>
          <p:cNvSpPr>
            <a:spLocks noGrp="1"/>
          </p:cNvSpPr>
          <p:nvPr>
            <p:ph idx="1"/>
          </p:nvPr>
        </p:nvSpPr>
        <p:spPr>
          <a:xfrm>
            <a:off x="804997" y="1684390"/>
            <a:ext cx="5528069" cy="5018161"/>
          </a:xfrm>
        </p:spPr>
        <p:txBody>
          <a:bodyPr anchor="ctr">
            <a:normAutofit fontScale="85000" lnSpcReduction="20000"/>
          </a:bodyPr>
          <a:lstStyle/>
          <a:p>
            <a:r>
              <a:rPr lang="en-US" sz="2000" dirty="0">
                <a:solidFill>
                  <a:srgbClr val="000000"/>
                </a:solidFill>
              </a:rPr>
              <a:t>Core skills,</a:t>
            </a:r>
          </a:p>
          <a:p>
            <a:r>
              <a:rPr lang="en-US" sz="2000" dirty="0">
                <a:solidFill>
                  <a:srgbClr val="000000"/>
                </a:solidFill>
              </a:rPr>
              <a:t>Researcher skills,</a:t>
            </a:r>
          </a:p>
          <a:p>
            <a:r>
              <a:rPr lang="en-US" sz="2000" dirty="0">
                <a:solidFill>
                  <a:srgbClr val="000000"/>
                </a:solidFill>
              </a:rPr>
              <a:t>Transferable skills</a:t>
            </a:r>
          </a:p>
          <a:p>
            <a:r>
              <a:rPr lang="en-US" sz="2000" dirty="0">
                <a:solidFill>
                  <a:srgbClr val="000000"/>
                </a:solidFill>
              </a:rPr>
              <a:t>Soft skills</a:t>
            </a:r>
          </a:p>
          <a:p>
            <a:r>
              <a:rPr lang="en-US" sz="2000" dirty="0">
                <a:solidFill>
                  <a:srgbClr val="000000"/>
                </a:solidFill>
              </a:rPr>
              <a:t>Hard skills</a:t>
            </a:r>
          </a:p>
          <a:p>
            <a:r>
              <a:rPr lang="en-US" sz="2000" dirty="0">
                <a:solidFill>
                  <a:srgbClr val="000000"/>
                </a:solidFill>
              </a:rPr>
              <a:t>Skills for life …</a:t>
            </a:r>
          </a:p>
          <a:p>
            <a:endParaRPr lang="en-US" sz="2000" dirty="0">
              <a:solidFill>
                <a:srgbClr val="000000"/>
              </a:solidFill>
            </a:endParaRPr>
          </a:p>
          <a:p>
            <a:pPr marL="0" indent="0">
              <a:lnSpc>
                <a:spcPct val="170000"/>
              </a:lnSpc>
              <a:buNone/>
            </a:pPr>
            <a:r>
              <a:rPr lang="en-US" sz="2000" dirty="0">
                <a:solidFill>
                  <a:srgbClr val="000000"/>
                </a:solidFill>
              </a:rPr>
              <a:t>The skill discourse </a:t>
            </a:r>
            <a:r>
              <a:rPr lang="en-GB" sz="2000" dirty="0">
                <a:ea typeface="Times New Roman" panose="02020603050405020304" pitchFamily="18" charset="0"/>
              </a:rPr>
              <a:t>presupposes a common agreement on what skills are needed now and in the future (Bridges, 1993). Such a managerialist and </a:t>
            </a:r>
            <a:r>
              <a:rPr lang="en-GB" sz="2000" dirty="0" err="1">
                <a:ea typeface="Times New Roman" panose="02020603050405020304" pitchFamily="18" charset="0"/>
              </a:rPr>
              <a:t>reductivist</a:t>
            </a:r>
            <a:r>
              <a:rPr lang="en-GB" sz="2000" dirty="0">
                <a:ea typeface="Times New Roman" panose="02020603050405020304" pitchFamily="18" charset="0"/>
              </a:rPr>
              <a:t> discourse (</a:t>
            </a:r>
            <a:r>
              <a:rPr lang="en-GB" sz="2000" dirty="0" err="1">
                <a:ea typeface="Times New Roman" panose="02020603050405020304" pitchFamily="18" charset="0"/>
              </a:rPr>
              <a:t>Craswell</a:t>
            </a:r>
            <a:r>
              <a:rPr lang="en-GB" sz="2000" dirty="0">
                <a:ea typeface="Times New Roman" panose="02020603050405020304" pitchFamily="18" charset="0"/>
              </a:rPr>
              <a:t>, 2007) erases the complexity of addressing the interplay between skills, attitudes, competencies but also motivation and personal development, and the economic and geopolitical forces which shape the available opportunities. </a:t>
            </a:r>
            <a:endParaRPr lang="en-US" sz="2000" dirty="0">
              <a:solidFill>
                <a:srgbClr val="000000"/>
              </a:solidFill>
            </a:endParaRPr>
          </a:p>
        </p:txBody>
      </p:sp>
    </p:spTree>
    <p:extLst>
      <p:ext uri="{BB962C8B-B14F-4D97-AF65-F5344CB8AC3E}">
        <p14:creationId xmlns:p14="http://schemas.microsoft.com/office/powerpoint/2010/main" val="40385877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6043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0514420-66B2-534C-B5DB-5B4D0EDA3E1E}"/>
              </a:ext>
            </a:extLst>
          </p:cNvPr>
          <p:cNvSpPr>
            <a:spLocks noGrp="1"/>
          </p:cNvSpPr>
          <p:nvPr>
            <p:ph type="title"/>
          </p:nvPr>
        </p:nvSpPr>
        <p:spPr>
          <a:xfrm>
            <a:off x="524256" y="4767072"/>
            <a:ext cx="6594189" cy="1625210"/>
          </a:xfrm>
        </p:spPr>
        <p:txBody>
          <a:bodyPr>
            <a:normAutofit/>
          </a:bodyPr>
          <a:lstStyle/>
          <a:p>
            <a:pPr algn="r"/>
            <a:r>
              <a:rPr lang="en-US" sz="3700" b="1">
                <a:solidFill>
                  <a:srgbClr val="FFFFFF"/>
                </a:solidFill>
              </a:rPr>
              <a:t>Scylla, Charybdis and the treacherous waters of employability</a:t>
            </a:r>
          </a:p>
        </p:txBody>
      </p:sp>
      <p:pic>
        <p:nvPicPr>
          <p:cNvPr id="7" name="Content Placeholder 3">
            <a:extLst>
              <a:ext uri="{FF2B5EF4-FFF2-40B4-BE49-F238E27FC236}">
                <a16:creationId xmlns:a16="http://schemas.microsoft.com/office/drawing/2014/main" id="{C0282EE1-34A3-744A-B16A-00F0E18F1FC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27547" y="321733"/>
            <a:ext cx="7058306" cy="4107392"/>
          </a:xfrm>
          <a:prstGeom prst="rect">
            <a:avLst/>
          </a:prstGeom>
        </p:spPr>
      </p:pic>
      <p:sp>
        <p:nvSpPr>
          <p:cNvPr id="14" name="Rectangle 1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Content Placeholder 8">
            <a:extLst>
              <a:ext uri="{FF2B5EF4-FFF2-40B4-BE49-F238E27FC236}">
                <a16:creationId xmlns:a16="http://schemas.microsoft.com/office/drawing/2014/main" id="{B527C150-050F-4A9A-8591-D778570A8E68}"/>
              </a:ext>
            </a:extLst>
          </p:cNvPr>
          <p:cNvSpPr>
            <a:spLocks noGrp="1"/>
          </p:cNvSpPr>
          <p:nvPr>
            <p:ph idx="1"/>
          </p:nvPr>
        </p:nvSpPr>
        <p:spPr>
          <a:xfrm>
            <a:off x="8029319" y="917725"/>
            <a:ext cx="3424739" cy="4852362"/>
          </a:xfrm>
        </p:spPr>
        <p:txBody>
          <a:bodyPr anchor="ctr">
            <a:normAutofit/>
          </a:bodyPr>
          <a:lstStyle/>
          <a:p>
            <a:pPr marL="0" indent="0">
              <a:buNone/>
            </a:pPr>
            <a:r>
              <a:rPr lang="en-GB" dirty="0">
                <a:solidFill>
                  <a:schemeClr val="bg1"/>
                </a:solidFill>
              </a:rPr>
              <a:t>The nature and purpose of a PhD is caught between the Scylla of Humboldtian memory and the Charybdis of transferability while navigating the unchartered waters of employability outside the ‘safe’ harbour of academia.</a:t>
            </a:r>
            <a:endParaRPr lang="en-US" sz="2000" dirty="0">
              <a:solidFill>
                <a:schemeClr val="bg1"/>
              </a:solidFill>
            </a:endParaRPr>
          </a:p>
        </p:txBody>
      </p:sp>
    </p:spTree>
    <p:extLst>
      <p:ext uri="{BB962C8B-B14F-4D97-AF65-F5344CB8AC3E}">
        <p14:creationId xmlns:p14="http://schemas.microsoft.com/office/powerpoint/2010/main" val="32066702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148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CD2F4526-5F5B-3D44-9F2C-EFCC7BDF803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10467" y="643467"/>
            <a:ext cx="5571066" cy="5571066"/>
          </a:xfrm>
          <a:prstGeom prst="rect">
            <a:avLst/>
          </a:prstGeom>
        </p:spPr>
      </p:pic>
    </p:spTree>
    <p:extLst>
      <p:ext uri="{BB962C8B-B14F-4D97-AF65-F5344CB8AC3E}">
        <p14:creationId xmlns:p14="http://schemas.microsoft.com/office/powerpoint/2010/main" val="27735742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30F105C-8490-9749-BAA7-D9B6EF2729EA}"/>
              </a:ext>
            </a:extLst>
          </p:cNvPr>
          <p:cNvSpPr>
            <a:spLocks noGrp="1"/>
          </p:cNvSpPr>
          <p:nvPr>
            <p:ph type="title"/>
          </p:nvPr>
        </p:nvSpPr>
        <p:spPr>
          <a:xfrm>
            <a:off x="3045368" y="2043663"/>
            <a:ext cx="6105194" cy="2031055"/>
          </a:xfrm>
        </p:spPr>
        <p:txBody>
          <a:bodyPr vert="horz" lIns="91440" tIns="45720" rIns="91440" bIns="45720" rtlCol="0" anchor="b">
            <a:normAutofit/>
          </a:bodyPr>
          <a:lstStyle/>
          <a:p>
            <a:pPr algn="ctr"/>
            <a:r>
              <a:rPr lang="en-US" b="1" kern="1200" dirty="0">
                <a:solidFill>
                  <a:srgbClr val="FFFFFF"/>
                </a:solidFill>
                <a:latin typeface="+mj-lt"/>
                <a:ea typeface="+mj-ea"/>
                <a:cs typeface="+mj-cs"/>
              </a:rPr>
              <a:t>Solution @</a:t>
            </a:r>
            <a:r>
              <a:rPr lang="en-US" b="1" kern="1200" dirty="0" err="1">
                <a:solidFill>
                  <a:srgbClr val="FFFFFF"/>
                </a:solidFill>
                <a:latin typeface="+mj-lt"/>
                <a:ea typeface="+mj-ea"/>
                <a:cs typeface="+mj-cs"/>
              </a:rPr>
              <a:t>UoN</a:t>
            </a:r>
            <a:endParaRPr lang="en-US" b="1" kern="1200" dirty="0">
              <a:solidFill>
                <a:srgbClr val="FFFFFF"/>
              </a:solidFill>
              <a:latin typeface="+mj-lt"/>
              <a:ea typeface="+mj-ea"/>
              <a:cs typeface="+mj-cs"/>
            </a:endParaRPr>
          </a:p>
        </p:txBody>
      </p:sp>
      <p:sp>
        <p:nvSpPr>
          <p:cNvPr id="3" name="Text Placeholder 2">
            <a:extLst>
              <a:ext uri="{FF2B5EF4-FFF2-40B4-BE49-F238E27FC236}">
                <a16:creationId xmlns:a16="http://schemas.microsoft.com/office/drawing/2014/main" id="{DF63BB15-0852-B740-9D7D-760F123BEFEE}"/>
              </a:ext>
            </a:extLst>
          </p:cNvPr>
          <p:cNvSpPr>
            <a:spLocks noGrp="1"/>
          </p:cNvSpPr>
          <p:nvPr>
            <p:ph type="body" idx="1"/>
          </p:nvPr>
        </p:nvSpPr>
        <p:spPr>
          <a:xfrm>
            <a:off x="3045368" y="4074718"/>
            <a:ext cx="6105194" cy="682079"/>
          </a:xfrm>
        </p:spPr>
        <p:txBody>
          <a:bodyPr vert="horz" lIns="91440" tIns="45720" rIns="91440" bIns="45720" rtlCol="0">
            <a:normAutofit/>
          </a:bodyPr>
          <a:lstStyle/>
          <a:p>
            <a:pPr algn="ctr"/>
            <a:r>
              <a:rPr lang="en-US" sz="3200" dirty="0">
                <a:solidFill>
                  <a:srgbClr val="FFFFFF"/>
                </a:solidFill>
              </a:rPr>
              <a:t>Co-l</a:t>
            </a:r>
            <a:r>
              <a:rPr lang="en-US" sz="3200" kern="1200" dirty="0">
                <a:solidFill>
                  <a:srgbClr val="FFFFFF"/>
                </a:solidFill>
                <a:latin typeface="+mn-lt"/>
                <a:ea typeface="+mn-ea"/>
                <a:cs typeface="+mn-cs"/>
              </a:rPr>
              <a:t>earning by doing</a:t>
            </a:r>
          </a:p>
        </p:txBody>
      </p:sp>
    </p:spTree>
    <p:extLst>
      <p:ext uri="{BB962C8B-B14F-4D97-AF65-F5344CB8AC3E}">
        <p14:creationId xmlns:p14="http://schemas.microsoft.com/office/powerpoint/2010/main" val="37187287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359152B-48DB-B840-A009-735BB893C5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24667" y="-220133"/>
            <a:ext cx="7120465" cy="7120465"/>
          </a:xfrm>
          <a:prstGeom prst="rect">
            <a:avLst/>
          </a:prstGeom>
        </p:spPr>
      </p:pic>
    </p:spTree>
    <p:extLst>
      <p:ext uri="{BB962C8B-B14F-4D97-AF65-F5344CB8AC3E}">
        <p14:creationId xmlns:p14="http://schemas.microsoft.com/office/powerpoint/2010/main" val="1153750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B7AF2-8FF5-3C4E-A540-54B329DDFA39}"/>
              </a:ext>
            </a:extLst>
          </p:cNvPr>
          <p:cNvSpPr>
            <a:spLocks noGrp="1"/>
          </p:cNvSpPr>
          <p:nvPr>
            <p:ph type="title"/>
          </p:nvPr>
        </p:nvSpPr>
        <p:spPr>
          <a:xfrm>
            <a:off x="651307" y="640081"/>
            <a:ext cx="3377183" cy="3681976"/>
          </a:xfrm>
          <a:noFill/>
        </p:spPr>
        <p:txBody>
          <a:bodyPr vert="horz" lIns="91440" tIns="45720" rIns="91440" bIns="45720" rtlCol="0" anchor="b">
            <a:normAutofit/>
          </a:bodyPr>
          <a:lstStyle/>
          <a:p>
            <a:r>
              <a:rPr lang="en-US" b="1"/>
              <a:t>FEASST@8</a:t>
            </a:r>
            <a:endParaRPr lang="en-US" b="1" dirty="0"/>
          </a:p>
        </p:txBody>
      </p:sp>
      <p:pic>
        <p:nvPicPr>
          <p:cNvPr id="3" name="Picture 2">
            <a:extLst>
              <a:ext uri="{FF2B5EF4-FFF2-40B4-BE49-F238E27FC236}">
                <a16:creationId xmlns:a16="http://schemas.microsoft.com/office/drawing/2014/main" id="{8D41C3ED-A0AA-FC40-A61D-C7E68FD70A0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1"/>
          <a:stretch/>
        </p:blipFill>
        <p:spPr>
          <a:xfrm>
            <a:off x="4654297" y="10"/>
            <a:ext cx="7537704" cy="6857990"/>
          </a:xfrm>
          <a:prstGeom prst="rect">
            <a:avLst/>
          </a:prstGeom>
        </p:spPr>
      </p:pic>
    </p:spTree>
    <p:extLst>
      <p:ext uri="{BB962C8B-B14F-4D97-AF65-F5344CB8AC3E}">
        <p14:creationId xmlns:p14="http://schemas.microsoft.com/office/powerpoint/2010/main" val="24443839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595123"/>
          </a:xfrm>
        </p:spPr>
        <p:txBody>
          <a:bodyPr>
            <a:normAutofit fontScale="90000"/>
          </a:bodyPr>
          <a:lstStyle/>
          <a:p>
            <a:r>
              <a:rPr lang="en-GB" sz="4000" b="1" dirty="0">
                <a:solidFill>
                  <a:srgbClr val="376092"/>
                </a:solidFill>
              </a:rPr>
              <a:t>FEASST@8 at a Glance</a:t>
            </a:r>
          </a:p>
        </p:txBody>
      </p:sp>
      <p:sp>
        <p:nvSpPr>
          <p:cNvPr id="3" name="Text Placeholder 2"/>
          <p:cNvSpPr>
            <a:spLocks noGrp="1"/>
          </p:cNvSpPr>
          <p:nvPr>
            <p:ph type="body" idx="1"/>
          </p:nvPr>
        </p:nvSpPr>
        <p:spPr>
          <a:xfrm>
            <a:off x="1981200" y="1431396"/>
            <a:ext cx="2520000" cy="495653"/>
          </a:xfrm>
        </p:spPr>
        <p:txBody>
          <a:bodyPr>
            <a:normAutofit/>
          </a:bodyPr>
          <a:lstStyle/>
          <a:p>
            <a:r>
              <a:rPr lang="en-GB" dirty="0"/>
              <a:t>Core values</a:t>
            </a:r>
          </a:p>
        </p:txBody>
      </p:sp>
      <p:graphicFrame>
        <p:nvGraphicFramePr>
          <p:cNvPr id="11" name="Content Placeholder 10"/>
          <p:cNvGraphicFramePr>
            <a:graphicFrameLocks noGrp="1"/>
          </p:cNvGraphicFramePr>
          <p:nvPr>
            <p:ph sz="half" idx="2"/>
            <p:extLst/>
          </p:nvPr>
        </p:nvGraphicFramePr>
        <p:xfrm>
          <a:off x="1924511" y="2329746"/>
          <a:ext cx="2520008" cy="3951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 Placeholder 4"/>
          <p:cNvSpPr>
            <a:spLocks noGrp="1"/>
          </p:cNvSpPr>
          <p:nvPr>
            <p:ph type="body" sz="quarter" idx="3"/>
          </p:nvPr>
        </p:nvSpPr>
        <p:spPr>
          <a:xfrm>
            <a:off x="4923788" y="1459617"/>
            <a:ext cx="2520000" cy="481542"/>
          </a:xfrm>
        </p:spPr>
        <p:txBody>
          <a:bodyPr/>
          <a:lstStyle/>
          <a:p>
            <a:r>
              <a:rPr lang="en-GB" dirty="0"/>
              <a:t>Aims </a:t>
            </a:r>
          </a:p>
        </p:txBody>
      </p:sp>
      <p:pic>
        <p:nvPicPr>
          <p:cNvPr id="12" name="Content Placeholder 11" descr="FEASST@8-Aims.jpg"/>
          <p:cNvPicPr>
            <a:picLocks noGrp="1" noChangeAspect="1"/>
          </p:cNvPicPr>
          <p:nvPr>
            <p:ph sz="quarter" idx="4"/>
          </p:nvPr>
        </p:nvPicPr>
        <p:blipFill rotWithShape="1">
          <a:blip r:embed="rId7" cstate="email">
            <a:extLst>
              <a:ext uri="{28A0092B-C50C-407E-A947-70E740481C1C}">
                <a14:useLocalDpi xmlns:a14="http://schemas.microsoft.com/office/drawing/2010/main"/>
              </a:ext>
            </a:extLst>
          </a:blip>
          <a:srcRect t="-1315" b="431"/>
          <a:stretch/>
        </p:blipFill>
        <p:spPr>
          <a:xfrm>
            <a:off x="4923789" y="1971145"/>
            <a:ext cx="2517775" cy="1903236"/>
          </a:xfrm>
        </p:spPr>
      </p:pic>
      <p:pic>
        <p:nvPicPr>
          <p:cNvPr id="7" name="Picture 6" descr="Adobe Spark-1.jp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029251" y="225488"/>
            <a:ext cx="1330798" cy="748574"/>
          </a:xfrm>
          <a:prstGeom prst="rect">
            <a:avLst/>
          </a:prstGeom>
        </p:spPr>
      </p:pic>
      <p:pic>
        <p:nvPicPr>
          <p:cNvPr id="8" name="Picture 7" descr="C:\Users\smrober\AppData\Local\Microsoft\Windows\Temporary Internet Files\Content.Word\UoN Icon + logotype + Faculty of education_Black.jpg"/>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bwMode="auto">
          <a:xfrm>
            <a:off x="8947066" y="225489"/>
            <a:ext cx="1412051" cy="678635"/>
          </a:xfrm>
          <a:prstGeom prst="rect">
            <a:avLst/>
          </a:prstGeom>
          <a:noFill/>
          <a:ln>
            <a:noFill/>
          </a:ln>
        </p:spPr>
      </p:pic>
      <p:sp>
        <p:nvSpPr>
          <p:cNvPr id="9" name="TextBox 8"/>
          <p:cNvSpPr txBox="1"/>
          <p:nvPr/>
        </p:nvSpPr>
        <p:spPr>
          <a:xfrm>
            <a:off x="7712120" y="1529148"/>
            <a:ext cx="2498681" cy="400110"/>
          </a:xfrm>
          <a:prstGeom prst="rect">
            <a:avLst/>
          </a:prstGeom>
          <a:noFill/>
          <a:ln>
            <a:noFill/>
          </a:ln>
        </p:spPr>
        <p:txBody>
          <a:bodyPr wrap="square" rtlCol="0">
            <a:spAutoFit/>
          </a:bodyPr>
          <a:lstStyle/>
          <a:p>
            <a:r>
              <a:rPr lang="en-GB" sz="2000" b="1" dirty="0"/>
              <a:t>Project management</a:t>
            </a:r>
          </a:p>
        </p:txBody>
      </p:sp>
      <p:sp>
        <p:nvSpPr>
          <p:cNvPr id="14" name="Text Placeholder 4"/>
          <p:cNvSpPr txBox="1">
            <a:spLocks/>
          </p:cNvSpPr>
          <p:nvPr/>
        </p:nvSpPr>
        <p:spPr>
          <a:xfrm>
            <a:off x="4923788" y="3994503"/>
            <a:ext cx="2520000" cy="436386"/>
          </a:xfrm>
          <a:prstGeom prst="rect">
            <a:avLst/>
          </a:prstGeom>
        </p:spPr>
        <p:txBody>
          <a:bodyPr vert="horz" lIns="91440" tIns="45720" rIns="91440" bIns="45720" rtlCol="0" anchor="b">
            <a:normAutofit lnSpcReduction="10000"/>
          </a:bodyPr>
          <a:lstStyle>
            <a:lvl1pPr marL="0" indent="0" algn="l" defTabSz="457200" rtl="0" eaLnBrk="1" latinLnBrk="0" hangingPunct="1">
              <a:spcBef>
                <a:spcPct val="20000"/>
              </a:spcBef>
              <a:buFont typeface="Arial"/>
              <a:buNone/>
              <a:defRPr sz="2400" b="1"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000" b="1"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800" b="1"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GB" dirty="0"/>
              <a:t>Strands</a:t>
            </a:r>
          </a:p>
        </p:txBody>
      </p:sp>
      <p:pic>
        <p:nvPicPr>
          <p:cNvPr id="15" name="Picture 14" descr="FEASST@8 - 2 strands.jpg.tiff"/>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923788" y="4479750"/>
            <a:ext cx="2520000" cy="1801285"/>
          </a:xfrm>
          <a:prstGeom prst="rect">
            <a:avLst/>
          </a:prstGeom>
          <a:ln>
            <a:solidFill>
              <a:schemeClr val="accent1"/>
            </a:solidFill>
          </a:ln>
        </p:spPr>
      </p:pic>
      <p:pic>
        <p:nvPicPr>
          <p:cNvPr id="16" name="Picture 15"/>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7777605" y="2011714"/>
            <a:ext cx="2269507" cy="4269320"/>
          </a:xfrm>
          <a:prstGeom prst="rect">
            <a:avLst/>
          </a:prstGeom>
          <a:ln>
            <a:solidFill>
              <a:srgbClr val="4F81BD"/>
            </a:solidFill>
          </a:ln>
        </p:spPr>
      </p:pic>
    </p:spTree>
    <p:extLst>
      <p:ext uri="{BB962C8B-B14F-4D97-AF65-F5344CB8AC3E}">
        <p14:creationId xmlns:p14="http://schemas.microsoft.com/office/powerpoint/2010/main" val="13565299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486</Words>
  <Application>Microsoft Macintosh PowerPoint</Application>
  <PresentationFormat>Widescreen</PresentationFormat>
  <Paragraphs>74</Paragraphs>
  <Slides>16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Mangal</vt:lpstr>
      <vt:lpstr>Times New Roman</vt:lpstr>
      <vt:lpstr>Office Theme</vt:lpstr>
      <vt:lpstr>Life Beyond a PhD: Working with PhD students as co-researchers to re-imagine their employability skills  </vt:lpstr>
      <vt:lpstr>Preamble</vt:lpstr>
      <vt:lpstr>A proliferation of petrifying and slippery skills</vt:lpstr>
      <vt:lpstr>Scylla, Charybdis and the treacherous waters of employability</vt:lpstr>
      <vt:lpstr>PowerPoint Presentation</vt:lpstr>
      <vt:lpstr>Solution @UoN</vt:lpstr>
      <vt:lpstr>PowerPoint Presentation</vt:lpstr>
      <vt:lpstr>FEASST@8</vt:lpstr>
      <vt:lpstr>FEASST@8 at a Glance</vt:lpstr>
      <vt:lpstr>1st FE&amp;H PhD Conference</vt:lpstr>
      <vt:lpstr>A combination of skills</vt:lpstr>
      <vt:lpstr>What did we learn and what is the impact?</vt:lpstr>
      <vt:lpstr>Recommendations </vt:lpstr>
      <vt:lpstr>Final considerations  There is no single recipe to equip students with they they might need It is our responsibility to create opportunities for learning skills, competences and develop attributes and attitudes We should do this: </vt:lpstr>
      <vt:lpstr>Thank you!</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Life Beyond a PhD: Working with PhD students as co-researchers to re-imagine their employability skills  </dc:title>
  <dc:creator>Basim Musallam</dc:creator>
  <cp:lastModifiedBy>Basim Musallam</cp:lastModifiedBy>
  <cp:revision>1</cp:revision>
  <dcterms:created xsi:type="dcterms:W3CDTF">2018-10-25T04:17:13Z</dcterms:created>
  <dcterms:modified xsi:type="dcterms:W3CDTF">2018-10-25T04:17:45Z</dcterms:modified>
</cp:coreProperties>
</file>