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464" r:id="rId2"/>
    <p:sldId id="450" r:id="rId3"/>
    <p:sldId id="465" r:id="rId4"/>
    <p:sldId id="466" r:id="rId5"/>
    <p:sldId id="467" r:id="rId6"/>
    <p:sldId id="258" r:id="rId7"/>
    <p:sldId id="365" r:id="rId8"/>
    <p:sldId id="366" r:id="rId9"/>
    <p:sldId id="407" r:id="rId10"/>
    <p:sldId id="452" r:id="rId11"/>
    <p:sldId id="409" r:id="rId12"/>
    <p:sldId id="336" r:id="rId13"/>
    <p:sldId id="271" r:id="rId14"/>
    <p:sldId id="472" r:id="rId15"/>
    <p:sldId id="470" r:id="rId16"/>
    <p:sldId id="471" r:id="rId17"/>
    <p:sldId id="447" r:id="rId18"/>
    <p:sldId id="473" r:id="rId19"/>
    <p:sldId id="335" r:id="rId20"/>
    <p:sldId id="455" r:id="rId21"/>
    <p:sldId id="456" r:id="rId22"/>
    <p:sldId id="457" r:id="rId23"/>
    <p:sldId id="459" r:id="rId24"/>
    <p:sldId id="461" r:id="rId25"/>
    <p:sldId id="462" r:id="rId26"/>
    <p:sldId id="46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jee Javier" initials="EJ" lastIdx="20" clrIdx="0">
    <p:extLst>
      <p:ext uri="{19B8F6BF-5375-455C-9EA6-DF929625EA0E}">
        <p15:presenceInfo xmlns:p15="http://schemas.microsoft.com/office/powerpoint/2012/main" xmlns="" userId="S-1-5-21-2503082639-3578878356-3745479065-342465" providerId="AD"/>
      </p:ext>
    </p:extLst>
  </p:cmAuthor>
  <p:cmAuthor id="2" name="Danielle Whit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02B"/>
    <a:srgbClr val="C40F25"/>
    <a:srgbClr val="369E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8"/>
    <p:restoredTop sz="60095" autoAdjust="0"/>
  </p:normalViewPr>
  <p:slideViewPr>
    <p:cSldViewPr snapToGrid="0" snapToObjects="1">
      <p:cViewPr varScale="1">
        <p:scale>
          <a:sx n="66" d="100"/>
          <a:sy n="66" d="100"/>
        </p:scale>
        <p:origin x="-1776" y="-96"/>
      </p:cViewPr>
      <p:guideLst>
        <p:guide orient="horz" pos="2092"/>
        <p:guide pos="3840"/>
      </p:guideLst>
    </p:cSldViewPr>
  </p:slideViewPr>
  <p:notesTextViewPr>
    <p:cViewPr>
      <p:scale>
        <a:sx n="100" d="100"/>
        <a:sy n="100" d="100"/>
      </p:scale>
      <p:origin x="0" y="168"/>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barChart>
        <c:barDir val="bar"/>
        <c:grouping val="clustered"/>
        <c:varyColors val="0"/>
        <c:ser>
          <c:idx val="0"/>
          <c:order val="0"/>
          <c:tx>
            <c:strRef>
              <c:f>Sheet1!$B$1</c:f>
              <c:strCache>
                <c:ptCount val="1"/>
                <c:pt idx="0">
                  <c:v>Pre PhD</c:v>
                </c:pt>
              </c:strCache>
            </c:strRef>
          </c:tx>
          <c:spPr>
            <a:solidFill>
              <a:srgbClr val="00B050"/>
            </a:solidFill>
          </c:spPr>
          <c:invertIfNegative val="0"/>
          <c:cat>
            <c:strRef>
              <c:f>Sheet1!$A$2:$A$7</c:f>
              <c:strCache>
                <c:ptCount val="6"/>
                <c:pt idx="0">
                  <c:v>Total</c:v>
                </c:pt>
                <c:pt idx="1">
                  <c:v>Art and Humanities</c:v>
                </c:pt>
                <c:pt idx="2">
                  <c:v>Medicine</c:v>
                </c:pt>
                <c:pt idx="3">
                  <c:v>Social Sciences</c:v>
                </c:pt>
                <c:pt idx="4">
                  <c:v>Cross Disaplinary</c:v>
                </c:pt>
                <c:pt idx="5">
                  <c:v>STEM Sciences</c:v>
                </c:pt>
              </c:strCache>
            </c:strRef>
          </c:cat>
          <c:val>
            <c:numRef>
              <c:f>Sheet1!$B$2:$B$7</c:f>
              <c:numCache>
                <c:formatCode>0%</c:formatCode>
                <c:ptCount val="6"/>
                <c:pt idx="0">
                  <c:v>0.61</c:v>
                </c:pt>
                <c:pt idx="1">
                  <c:v>0.73</c:v>
                </c:pt>
                <c:pt idx="2">
                  <c:v>0.74</c:v>
                </c:pt>
                <c:pt idx="3">
                  <c:v>0.57</c:v>
                </c:pt>
                <c:pt idx="4">
                  <c:v>0.57</c:v>
                </c:pt>
                <c:pt idx="5">
                  <c:v>0.54</c:v>
                </c:pt>
              </c:numCache>
            </c:numRef>
          </c:val>
          <c:extLst xmlns:c16r2="http://schemas.microsoft.com/office/drawing/2015/06/chart">
            <c:ext xmlns:c16="http://schemas.microsoft.com/office/drawing/2014/chart" uri="{C3380CC4-5D6E-409C-BE32-E72D297353CC}">
              <c16:uniqueId val="{00000000-B721-4227-BA5E-31C65E51C144}"/>
            </c:ext>
          </c:extLst>
        </c:ser>
        <c:ser>
          <c:idx val="1"/>
          <c:order val="1"/>
          <c:tx>
            <c:strRef>
              <c:f>Sheet1!$C$1</c:f>
              <c:strCache>
                <c:ptCount val="1"/>
                <c:pt idx="0">
                  <c:v>Post PhD</c:v>
                </c:pt>
              </c:strCache>
            </c:strRef>
          </c:tx>
          <c:spPr>
            <a:solidFill>
              <a:srgbClr val="FEE02B"/>
            </a:solidFill>
            <a:ln>
              <a:solidFill>
                <a:schemeClr val="accent3"/>
              </a:solidFill>
            </a:ln>
          </c:spPr>
          <c:invertIfNegative val="0"/>
          <c:cat>
            <c:strRef>
              <c:f>Sheet1!$A$2:$A$7</c:f>
              <c:strCache>
                <c:ptCount val="6"/>
                <c:pt idx="0">
                  <c:v>Total</c:v>
                </c:pt>
                <c:pt idx="1">
                  <c:v>Art and Humanities</c:v>
                </c:pt>
                <c:pt idx="2">
                  <c:v>Medicine</c:v>
                </c:pt>
                <c:pt idx="3">
                  <c:v>Social Sciences</c:v>
                </c:pt>
                <c:pt idx="4">
                  <c:v>Cross Disaplinary</c:v>
                </c:pt>
                <c:pt idx="5">
                  <c:v>STEM Sciences</c:v>
                </c:pt>
              </c:strCache>
            </c:strRef>
          </c:cat>
          <c:val>
            <c:numRef>
              <c:f>Sheet1!$C$2:$C$7</c:f>
              <c:numCache>
                <c:formatCode>0%</c:formatCode>
                <c:ptCount val="6"/>
                <c:pt idx="0">
                  <c:v>0.8</c:v>
                </c:pt>
                <c:pt idx="1">
                  <c:v>0.8</c:v>
                </c:pt>
                <c:pt idx="2">
                  <c:v>0.79</c:v>
                </c:pt>
                <c:pt idx="3">
                  <c:v>0.77</c:v>
                </c:pt>
                <c:pt idx="4">
                  <c:v>0.75</c:v>
                </c:pt>
                <c:pt idx="5">
                  <c:v>0.7</c:v>
                </c:pt>
              </c:numCache>
            </c:numRef>
          </c:val>
          <c:extLst xmlns:c16r2="http://schemas.microsoft.com/office/drawing/2015/06/chart">
            <c:ext xmlns:c16="http://schemas.microsoft.com/office/drawing/2014/chart" uri="{C3380CC4-5D6E-409C-BE32-E72D297353CC}">
              <c16:uniqueId val="{00000001-B721-4227-BA5E-31C65E51C144}"/>
            </c:ext>
          </c:extLst>
        </c:ser>
        <c:ser>
          <c:idx val="2"/>
          <c:order val="2"/>
          <c:tx>
            <c:strRef>
              <c:f>Sheet1!$D$1</c:f>
              <c:strCache>
                <c:ptCount val="1"/>
                <c:pt idx="0">
                  <c:v>Academic</c:v>
                </c:pt>
              </c:strCache>
            </c:strRef>
          </c:tx>
          <c:spPr>
            <a:solidFill>
              <a:srgbClr val="FF0000"/>
            </a:solidFill>
          </c:spPr>
          <c:invertIfNegative val="0"/>
          <c:cat>
            <c:strRef>
              <c:f>Sheet1!$A$2:$A$7</c:f>
              <c:strCache>
                <c:ptCount val="6"/>
                <c:pt idx="0">
                  <c:v>Total</c:v>
                </c:pt>
                <c:pt idx="1">
                  <c:v>Art and Humanities</c:v>
                </c:pt>
                <c:pt idx="2">
                  <c:v>Medicine</c:v>
                </c:pt>
                <c:pt idx="3">
                  <c:v>Social Sciences</c:v>
                </c:pt>
                <c:pt idx="4">
                  <c:v>Cross Disaplinary</c:v>
                </c:pt>
                <c:pt idx="5">
                  <c:v>STEM Sciences</c:v>
                </c:pt>
              </c:strCache>
            </c:strRef>
          </c:cat>
          <c:val>
            <c:numRef>
              <c:f>Sheet1!$D$2:$D$7</c:f>
              <c:numCache>
                <c:formatCode>0%</c:formatCode>
                <c:ptCount val="6"/>
                <c:pt idx="0">
                  <c:v>0.22</c:v>
                </c:pt>
                <c:pt idx="1">
                  <c:v>0.23</c:v>
                </c:pt>
                <c:pt idx="2">
                  <c:v>0.22</c:v>
                </c:pt>
                <c:pt idx="3">
                  <c:v>0.3</c:v>
                </c:pt>
                <c:pt idx="4">
                  <c:v>0.25</c:v>
                </c:pt>
                <c:pt idx="5">
                  <c:v>0.16</c:v>
                </c:pt>
              </c:numCache>
            </c:numRef>
          </c:val>
          <c:extLst xmlns:c16r2="http://schemas.microsoft.com/office/drawing/2015/06/chart">
            <c:ext xmlns:c16="http://schemas.microsoft.com/office/drawing/2014/chart" uri="{C3380CC4-5D6E-409C-BE32-E72D297353CC}">
              <c16:uniqueId val="{00000002-B721-4227-BA5E-31C65E51C144}"/>
            </c:ext>
          </c:extLst>
        </c:ser>
        <c:dLbls>
          <c:showLegendKey val="0"/>
          <c:showVal val="0"/>
          <c:showCatName val="0"/>
          <c:showSerName val="0"/>
          <c:showPercent val="0"/>
          <c:showBubbleSize val="0"/>
        </c:dLbls>
        <c:gapWidth val="150"/>
        <c:axId val="-2076727320"/>
        <c:axId val="-2076724280"/>
      </c:barChart>
      <c:catAx>
        <c:axId val="-2076727320"/>
        <c:scaling>
          <c:orientation val="minMax"/>
        </c:scaling>
        <c:delete val="0"/>
        <c:axPos val="l"/>
        <c:numFmt formatCode="General" sourceLinked="0"/>
        <c:majorTickMark val="out"/>
        <c:minorTickMark val="none"/>
        <c:tickLblPos val="nextTo"/>
        <c:crossAx val="-2076724280"/>
        <c:crosses val="autoZero"/>
        <c:auto val="1"/>
        <c:lblAlgn val="ctr"/>
        <c:lblOffset val="100"/>
        <c:noMultiLvlLbl val="0"/>
      </c:catAx>
      <c:valAx>
        <c:axId val="-2076724280"/>
        <c:scaling>
          <c:orientation val="minMax"/>
        </c:scaling>
        <c:delete val="0"/>
        <c:axPos val="b"/>
        <c:majorGridlines/>
        <c:numFmt formatCode="0%" sourceLinked="1"/>
        <c:majorTickMark val="out"/>
        <c:minorTickMark val="none"/>
        <c:tickLblPos val="nextTo"/>
        <c:crossAx val="-2076727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cked"/>
        <c:varyColors val="0"/>
        <c:ser>
          <c:idx val="1"/>
          <c:order val="1"/>
          <c:tx>
            <c:strRef>
              <c:f>Sheet1!$C$1</c:f>
              <c:strCache>
                <c:ptCount val="1"/>
                <c:pt idx="0">
                  <c:v>International</c:v>
                </c:pt>
              </c:strCache>
            </c:strRef>
          </c:tx>
          <c:spPr>
            <a:ln>
              <a:solidFill>
                <a:srgbClr val="FF0000"/>
              </a:solidFill>
            </a:ln>
          </c:spPr>
          <c:marker>
            <c:symbol val="none"/>
          </c:marker>
          <c:cat>
            <c:strRef>
              <c:f>Sheet1!$A$2:$A$8</c:f>
              <c:strCache>
                <c:ptCount val="7"/>
                <c:pt idx="0">
                  <c:v>1996-98</c:v>
                </c:pt>
                <c:pt idx="1">
                  <c:v>1998-00</c:v>
                </c:pt>
                <c:pt idx="2">
                  <c:v>2000-02</c:v>
                </c:pt>
                <c:pt idx="3">
                  <c:v>2002-04</c:v>
                </c:pt>
                <c:pt idx="4">
                  <c:v>2004-06</c:v>
                </c:pt>
                <c:pt idx="5">
                  <c:v>2006-08</c:v>
                </c:pt>
                <c:pt idx="6">
                  <c:v>2008-2010</c:v>
                </c:pt>
              </c:strCache>
            </c:strRef>
          </c:cat>
          <c:val>
            <c:numRef>
              <c:f>Sheet1!$C$2:$C$8</c:f>
              <c:numCache>
                <c:formatCode>General</c:formatCode>
                <c:ptCount val="7"/>
                <c:pt idx="0">
                  <c:v>1000.0</c:v>
                </c:pt>
                <c:pt idx="1">
                  <c:v>950.0</c:v>
                </c:pt>
                <c:pt idx="2">
                  <c:v>1500.0</c:v>
                </c:pt>
                <c:pt idx="3">
                  <c:v>4000.0</c:v>
                </c:pt>
                <c:pt idx="4">
                  <c:v>4000.0</c:v>
                </c:pt>
                <c:pt idx="5">
                  <c:v>5000.0</c:v>
                </c:pt>
                <c:pt idx="6">
                  <c:v>5500.0</c:v>
                </c:pt>
              </c:numCache>
            </c:numRef>
          </c:val>
          <c:smooth val="0"/>
          <c:extLst xmlns:c16r2="http://schemas.microsoft.com/office/drawing/2015/06/chart">
            <c:ext xmlns:c16="http://schemas.microsoft.com/office/drawing/2014/chart" uri="{C3380CC4-5D6E-409C-BE32-E72D297353CC}">
              <c16:uniqueId val="{00000000-E332-4271-B29E-66EDB39A4EC9}"/>
            </c:ext>
          </c:extLst>
        </c:ser>
        <c:ser>
          <c:idx val="2"/>
          <c:order val="2"/>
          <c:tx>
            <c:strRef>
              <c:f>Sheet1!$D$1</c:f>
              <c:strCache>
                <c:ptCount val="1"/>
                <c:pt idx="0">
                  <c:v>EU</c:v>
                </c:pt>
              </c:strCache>
            </c:strRef>
          </c:tx>
          <c:spPr>
            <a:ln>
              <a:solidFill>
                <a:srgbClr val="00B050"/>
              </a:solidFill>
            </a:ln>
          </c:spPr>
          <c:marker>
            <c:symbol val="none"/>
          </c:marker>
          <c:cat>
            <c:strRef>
              <c:f>Sheet1!$A$2:$A$8</c:f>
              <c:strCache>
                <c:ptCount val="7"/>
                <c:pt idx="0">
                  <c:v>1996-98</c:v>
                </c:pt>
                <c:pt idx="1">
                  <c:v>1998-00</c:v>
                </c:pt>
                <c:pt idx="2">
                  <c:v>2000-02</c:v>
                </c:pt>
                <c:pt idx="3">
                  <c:v>2002-04</c:v>
                </c:pt>
                <c:pt idx="4">
                  <c:v>2004-06</c:v>
                </c:pt>
                <c:pt idx="5">
                  <c:v>2006-08</c:v>
                </c:pt>
                <c:pt idx="6">
                  <c:v>2008-2010</c:v>
                </c:pt>
              </c:strCache>
            </c:strRef>
          </c:cat>
          <c:val>
            <c:numRef>
              <c:f>Sheet1!$D$2:$D$8</c:f>
              <c:numCache>
                <c:formatCode>General</c:formatCode>
                <c:ptCount val="7"/>
                <c:pt idx="0">
                  <c:v>1050.0</c:v>
                </c:pt>
                <c:pt idx="1">
                  <c:v>1000.0</c:v>
                </c:pt>
                <c:pt idx="2">
                  <c:v>1050.0</c:v>
                </c:pt>
                <c:pt idx="3">
                  <c:v>1200.0</c:v>
                </c:pt>
                <c:pt idx="4">
                  <c:v>1400.0</c:v>
                </c:pt>
                <c:pt idx="5">
                  <c:v>1500.0</c:v>
                </c:pt>
                <c:pt idx="6">
                  <c:v>1600.0</c:v>
                </c:pt>
              </c:numCache>
            </c:numRef>
          </c:val>
          <c:smooth val="0"/>
          <c:extLst xmlns:c16r2="http://schemas.microsoft.com/office/drawing/2015/06/chart">
            <c:ext xmlns:c16="http://schemas.microsoft.com/office/drawing/2014/chart" uri="{C3380CC4-5D6E-409C-BE32-E72D297353CC}">
              <c16:uniqueId val="{00000001-E332-4271-B29E-66EDB39A4EC9}"/>
            </c:ext>
          </c:extLst>
        </c:ser>
        <c:ser>
          <c:idx val="0"/>
          <c:order val="0"/>
          <c:tx>
            <c:strRef>
              <c:f>Sheet1!$B$1</c:f>
              <c:strCache>
                <c:ptCount val="1"/>
                <c:pt idx="0">
                  <c:v>UK</c:v>
                </c:pt>
              </c:strCache>
            </c:strRef>
          </c:tx>
          <c:spPr>
            <a:ln>
              <a:solidFill>
                <a:srgbClr val="FEE02B"/>
              </a:solidFill>
            </a:ln>
          </c:spPr>
          <c:marker>
            <c:symbol val="none"/>
          </c:marker>
          <c:cat>
            <c:strRef>
              <c:f>Sheet1!$A$2:$A$8</c:f>
              <c:strCache>
                <c:ptCount val="7"/>
                <c:pt idx="0">
                  <c:v>1996-98</c:v>
                </c:pt>
                <c:pt idx="1">
                  <c:v>1998-00</c:v>
                </c:pt>
                <c:pt idx="2">
                  <c:v>2000-02</c:v>
                </c:pt>
                <c:pt idx="3">
                  <c:v>2002-04</c:v>
                </c:pt>
                <c:pt idx="4">
                  <c:v>2004-06</c:v>
                </c:pt>
                <c:pt idx="5">
                  <c:v>2006-08</c:v>
                </c:pt>
                <c:pt idx="6">
                  <c:v>2008-2010</c:v>
                </c:pt>
              </c:strCache>
            </c:strRef>
          </c:cat>
          <c:val>
            <c:numRef>
              <c:f>Sheet1!$B$2:$B$8</c:f>
              <c:numCache>
                <c:formatCode>General</c:formatCode>
                <c:ptCount val="7"/>
                <c:pt idx="0">
                  <c:v>6000.0</c:v>
                </c:pt>
                <c:pt idx="1">
                  <c:v>5900.0</c:v>
                </c:pt>
                <c:pt idx="2">
                  <c:v>6000.0</c:v>
                </c:pt>
                <c:pt idx="3">
                  <c:v>6400.0</c:v>
                </c:pt>
                <c:pt idx="4">
                  <c:v>6300.0</c:v>
                </c:pt>
                <c:pt idx="5">
                  <c:v>7000.0</c:v>
                </c:pt>
                <c:pt idx="6">
                  <c:v>9500.0</c:v>
                </c:pt>
              </c:numCache>
            </c:numRef>
          </c:val>
          <c:smooth val="0"/>
          <c:extLst xmlns:c16r2="http://schemas.microsoft.com/office/drawing/2015/06/chart">
            <c:ext xmlns:c16="http://schemas.microsoft.com/office/drawing/2014/chart" uri="{C3380CC4-5D6E-409C-BE32-E72D297353CC}">
              <c16:uniqueId val="{00000002-E332-4271-B29E-66EDB39A4EC9}"/>
            </c:ext>
          </c:extLst>
        </c:ser>
        <c:dLbls>
          <c:showLegendKey val="0"/>
          <c:showVal val="0"/>
          <c:showCatName val="0"/>
          <c:showSerName val="0"/>
          <c:showPercent val="0"/>
          <c:showBubbleSize val="0"/>
        </c:dLbls>
        <c:marker val="1"/>
        <c:smooth val="0"/>
        <c:axId val="-2129544072"/>
        <c:axId val="-2129486728"/>
      </c:lineChart>
      <c:catAx>
        <c:axId val="-2129544072"/>
        <c:scaling>
          <c:orientation val="minMax"/>
        </c:scaling>
        <c:delete val="0"/>
        <c:axPos val="b"/>
        <c:numFmt formatCode="General" sourceLinked="1"/>
        <c:majorTickMark val="out"/>
        <c:minorTickMark val="none"/>
        <c:tickLblPos val="nextTo"/>
        <c:crossAx val="-2129486728"/>
        <c:crosses val="autoZero"/>
        <c:auto val="1"/>
        <c:lblAlgn val="ctr"/>
        <c:lblOffset val="100"/>
        <c:noMultiLvlLbl val="0"/>
      </c:catAx>
      <c:valAx>
        <c:axId val="-2129486728"/>
        <c:scaling>
          <c:orientation val="minMax"/>
        </c:scaling>
        <c:delete val="0"/>
        <c:axPos val="l"/>
        <c:majorGridlines/>
        <c:numFmt formatCode="General" sourceLinked="1"/>
        <c:majorTickMark val="out"/>
        <c:minorTickMark val="none"/>
        <c:tickLblPos val="nextTo"/>
        <c:crossAx val="-2129544072"/>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2"/>
            </a:solidFill>
          </c:spPr>
          <c:invertIfNegative val="0"/>
          <c:cat>
            <c:strRef>
              <c:f>Sheet1!$A$2:$A$13</c:f>
              <c:strCache>
                <c:ptCount val="12"/>
                <c:pt idx="0">
                  <c:v>China</c:v>
                </c:pt>
                <c:pt idx="1">
                  <c:v>Mexico</c:v>
                </c:pt>
                <c:pt idx="2">
                  <c:v>Denmark</c:v>
                </c:pt>
                <c:pt idx="3">
                  <c:v>India</c:v>
                </c:pt>
                <c:pt idx="4">
                  <c:v>Koria</c:v>
                </c:pt>
                <c:pt idx="5">
                  <c:v>Japan</c:v>
                </c:pt>
                <c:pt idx="6">
                  <c:v>Australia</c:v>
                </c:pt>
                <c:pt idx="7">
                  <c:v>Poland</c:v>
                </c:pt>
                <c:pt idx="8">
                  <c:v>UK</c:v>
                </c:pt>
                <c:pt idx="9">
                  <c:v>US</c:v>
                </c:pt>
                <c:pt idx="10">
                  <c:v>Canada</c:v>
                </c:pt>
                <c:pt idx="11">
                  <c:v>Germany</c:v>
                </c:pt>
              </c:strCache>
            </c:strRef>
          </c:cat>
          <c:val>
            <c:numRef>
              <c:f>Sheet1!$B$2:$B$13</c:f>
              <c:numCache>
                <c:formatCode>0%</c:formatCode>
                <c:ptCount val="12"/>
                <c:pt idx="0">
                  <c:v>0.4</c:v>
                </c:pt>
                <c:pt idx="1">
                  <c:v>0.17</c:v>
                </c:pt>
                <c:pt idx="2">
                  <c:v>0.1</c:v>
                </c:pt>
                <c:pt idx="3">
                  <c:v>0.09</c:v>
                </c:pt>
                <c:pt idx="4">
                  <c:v>0.07</c:v>
                </c:pt>
                <c:pt idx="5">
                  <c:v>0.06</c:v>
                </c:pt>
                <c:pt idx="6">
                  <c:v>0.06</c:v>
                </c:pt>
                <c:pt idx="7">
                  <c:v>0.06</c:v>
                </c:pt>
                <c:pt idx="8">
                  <c:v>0.05</c:v>
                </c:pt>
                <c:pt idx="9">
                  <c:v>0.03</c:v>
                </c:pt>
                <c:pt idx="10">
                  <c:v>0.01</c:v>
                </c:pt>
                <c:pt idx="11">
                  <c:v>0.0</c:v>
                </c:pt>
              </c:numCache>
            </c:numRef>
          </c:val>
          <c:extLst xmlns:c16r2="http://schemas.microsoft.com/office/drawing/2015/06/chart">
            <c:ext xmlns:c16="http://schemas.microsoft.com/office/drawing/2014/chart" uri="{C3380CC4-5D6E-409C-BE32-E72D297353CC}">
              <c16:uniqueId val="{00000000-9BE1-4E9B-9178-ED7FE4EEBCBD}"/>
            </c:ext>
          </c:extLst>
        </c:ser>
        <c:dLbls>
          <c:showLegendKey val="0"/>
          <c:showVal val="0"/>
          <c:showCatName val="0"/>
          <c:showSerName val="0"/>
          <c:showPercent val="0"/>
          <c:showBubbleSize val="0"/>
        </c:dLbls>
        <c:gapWidth val="150"/>
        <c:overlap val="100"/>
        <c:axId val="-2097989000"/>
        <c:axId val="-2098013368"/>
      </c:barChart>
      <c:catAx>
        <c:axId val="-2097989000"/>
        <c:scaling>
          <c:orientation val="minMax"/>
        </c:scaling>
        <c:delete val="0"/>
        <c:axPos val="b"/>
        <c:numFmt formatCode="General" sourceLinked="0"/>
        <c:majorTickMark val="out"/>
        <c:minorTickMark val="none"/>
        <c:tickLblPos val="nextTo"/>
        <c:crossAx val="-2098013368"/>
        <c:crosses val="autoZero"/>
        <c:auto val="1"/>
        <c:lblAlgn val="ctr"/>
        <c:lblOffset val="100"/>
        <c:noMultiLvlLbl val="0"/>
      </c:catAx>
      <c:valAx>
        <c:axId val="-2098013368"/>
        <c:scaling>
          <c:orientation val="minMax"/>
        </c:scaling>
        <c:delete val="0"/>
        <c:axPos val="l"/>
        <c:majorGridlines/>
        <c:numFmt formatCode="0%" sourceLinked="1"/>
        <c:majorTickMark val="out"/>
        <c:minorTickMark val="none"/>
        <c:tickLblPos val="nextTo"/>
        <c:crossAx val="-2097989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  </c:v>
                </c:pt>
              </c:strCache>
            </c:strRef>
          </c:tx>
          <c:spPr>
            <a:solidFill>
              <a:srgbClr val="FEE02B"/>
            </a:solidFill>
          </c:spPr>
          <c:dPt>
            <c:idx val="0"/>
            <c:bubble3D val="0"/>
            <c:spPr>
              <a:solidFill>
                <a:srgbClr val="00B050"/>
              </a:solidFill>
            </c:spPr>
            <c:extLst xmlns:c16r2="http://schemas.microsoft.com/office/drawing/2015/06/chart">
              <c:ext xmlns:c16="http://schemas.microsoft.com/office/drawing/2014/chart" uri="{C3380CC4-5D6E-409C-BE32-E72D297353CC}">
                <c16:uniqueId val="{00000001-AF4B-344F-84AC-D6AE3CCEFB7A}"/>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2-AF4B-344F-84AC-D6AE3CCEFB7A}"/>
              </c:ext>
            </c:extLst>
          </c:dPt>
          <c:dPt>
            <c:idx val="2"/>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AF4B-344F-84AC-D6AE3CCEFB7A}"/>
              </c:ext>
            </c:extLst>
          </c:dPt>
          <c:cat>
            <c:strRef>
              <c:f>Sheet1!$A$2:$A$5</c:f>
              <c:strCache>
                <c:ptCount val="4"/>
                <c:pt idx="0">
                  <c:v>Phase 1</c:v>
                </c:pt>
                <c:pt idx="1">
                  <c:v>Phase 2</c:v>
                </c:pt>
                <c:pt idx="2">
                  <c:v>Phase 3</c:v>
                </c:pt>
                <c:pt idx="3">
                  <c:v>Phase 4</c:v>
                </c:pt>
              </c:strCache>
            </c:strRef>
          </c:cat>
          <c:val>
            <c:numRef>
              <c:f>Sheet1!$B$2:$B$5</c:f>
              <c:numCache>
                <c:formatCode>General</c:formatCode>
                <c:ptCount val="4"/>
                <c:pt idx="0">
                  <c:v>58.0</c:v>
                </c:pt>
                <c:pt idx="1">
                  <c:v>25.0</c:v>
                </c:pt>
                <c:pt idx="2">
                  <c:v>12.0</c:v>
                </c:pt>
                <c:pt idx="3">
                  <c:v>8.0</c:v>
                </c:pt>
              </c:numCache>
            </c:numRef>
          </c:val>
          <c:extLst xmlns:c16r2="http://schemas.microsoft.com/office/drawing/2015/06/chart">
            <c:ext xmlns:c16="http://schemas.microsoft.com/office/drawing/2014/chart" uri="{C3380CC4-5D6E-409C-BE32-E72D297353CC}">
              <c16:uniqueId val="{00000000-666B-45D4-B92A-B14469281788}"/>
            </c:ext>
          </c:extLst>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cat>
            <c:strRef>
              <c:f>Sheet1!$A$2:$A$14</c:f>
              <c:strCache>
                <c:ptCount val="13"/>
                <c:pt idx="0">
                  <c:v>Marketing, sales, media and advertising occupations</c:v>
                </c:pt>
                <c:pt idx="1">
                  <c:v>Commercial, industrial and public sector managers</c:v>
                </c:pt>
                <c:pt idx="2">
                  <c:v>Scientific, research, analysis and development occupations </c:v>
                </c:pt>
                <c:pt idx="3">
                  <c:v>Engineering professionals </c:v>
                </c:pt>
                <c:pt idx="4">
                  <c:v>Health professionals and associate professionals </c:v>
                </c:pt>
                <c:pt idx="5">
                  <c:v>Teaching professionals (including lecturers)</c:v>
                </c:pt>
                <c:pt idx="6">
                  <c:v>Business and finance professionals</c:v>
                </c:pt>
                <c:pt idx="7">
                  <c:v>Information technology professionals</c:v>
                </c:pt>
                <c:pt idx="8">
                  <c:v>Other professional, associate professional and technical occupations </c:v>
                </c:pt>
                <c:pt idx="9">
                  <c:v>Numerical clerks and cashiers, clerical, retail and bar staff </c:v>
                </c:pt>
                <c:pt idx="10">
                  <c:v>Armed forces and public protection service occupations</c:v>
                </c:pt>
                <c:pt idx="11">
                  <c:v>Other occupations </c:v>
                </c:pt>
                <c:pt idx="12">
                  <c:v>Unknown occupations </c:v>
                </c:pt>
              </c:strCache>
            </c:strRef>
          </c:cat>
          <c:val>
            <c:numRef>
              <c:f>Sheet1!$B$2:$B$14</c:f>
              <c:numCache>
                <c:formatCode>General</c:formatCode>
                <c:ptCount val="13"/>
                <c:pt idx="0">
                  <c:v>3.1</c:v>
                </c:pt>
                <c:pt idx="1">
                  <c:v>10.4</c:v>
                </c:pt>
                <c:pt idx="2">
                  <c:v>18.6</c:v>
                </c:pt>
                <c:pt idx="3">
                  <c:v>4.1</c:v>
                </c:pt>
                <c:pt idx="4">
                  <c:v>9.3</c:v>
                </c:pt>
                <c:pt idx="5">
                  <c:v>26.8</c:v>
                </c:pt>
                <c:pt idx="6">
                  <c:v>5.3</c:v>
                </c:pt>
                <c:pt idx="7">
                  <c:v>2.9</c:v>
                </c:pt>
                <c:pt idx="8">
                  <c:v>17.0</c:v>
                </c:pt>
                <c:pt idx="9">
                  <c:v>1.1</c:v>
                </c:pt>
                <c:pt idx="10">
                  <c:v>0.3</c:v>
                </c:pt>
                <c:pt idx="11">
                  <c:v>0.6</c:v>
                </c:pt>
                <c:pt idx="12">
                  <c:v>0.6</c:v>
                </c:pt>
              </c:numCache>
            </c:numRef>
          </c:val>
          <c:extLst xmlns:c16r2="http://schemas.microsoft.com/office/drawing/2015/06/chart">
            <c:ext xmlns:c16="http://schemas.microsoft.com/office/drawing/2014/chart" uri="{C3380CC4-5D6E-409C-BE32-E72D297353CC}">
              <c16:uniqueId val="{00000000-83C9-4557-AFD0-65113E53E453}"/>
            </c:ext>
          </c:extLst>
        </c:ser>
        <c:dLbls>
          <c:showLegendKey val="0"/>
          <c:showVal val="0"/>
          <c:showCatName val="0"/>
          <c:showSerName val="0"/>
          <c:showPercent val="0"/>
          <c:showBubbleSize val="0"/>
          <c:showLeaderLines val="1"/>
        </c:dLbls>
        <c:firstSliceAng val="0"/>
      </c:pieChart>
    </c:plotArea>
    <c:legend>
      <c:legendPos val="r"/>
      <c:legendEntry>
        <c:idx val="0"/>
        <c:delete val="1"/>
      </c:legendEntry>
      <c:legendEntry>
        <c:idx val="3"/>
        <c:delete val="1"/>
      </c:legendEntry>
      <c:legendEntry>
        <c:idx val="4"/>
        <c:delete val="1"/>
      </c:legendEntry>
      <c:legendEntry>
        <c:idx val="6"/>
        <c:delete val="1"/>
      </c:legendEntry>
      <c:legendEntry>
        <c:idx val="7"/>
        <c:delete val="1"/>
      </c:legendEntry>
      <c:legendEntry>
        <c:idx val="9"/>
        <c:delete val="1"/>
      </c:legendEntry>
      <c:legendEntry>
        <c:idx val="10"/>
        <c:delete val="1"/>
      </c:legendEntry>
      <c:legendEntry>
        <c:idx val="11"/>
        <c:delete val="1"/>
      </c:legendEntry>
      <c:legendEntry>
        <c:idx val="12"/>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44AB3-2489-A844-B6CA-DE349C369C44}" type="doc">
      <dgm:prSet loTypeId="urn:microsoft.com/office/officeart/2005/8/layout/bProcess2" loCatId="" qsTypeId="urn:microsoft.com/office/officeart/2005/8/quickstyle/simple4" qsCatId="simple" csTypeId="urn:microsoft.com/office/officeart/2005/8/colors/accent1_2" csCatId="accent1" phldr="1"/>
      <dgm:spPr/>
      <dgm:t>
        <a:bodyPr/>
        <a:lstStyle/>
        <a:p>
          <a:endParaRPr lang="en-US"/>
        </a:p>
      </dgm:t>
    </dgm:pt>
    <dgm:pt modelId="{39DAA07C-BB98-6D4C-A8D0-B62F5EC9A8FB}">
      <dgm:prSet phldrT="[Text]"/>
      <dgm:spPr>
        <a:solidFill>
          <a:srgbClr val="FF0000"/>
        </a:solidFill>
        <a:effectLst/>
      </dgm:spPr>
      <dgm:t>
        <a:bodyPr/>
        <a:lstStyle/>
        <a:p>
          <a:r>
            <a:rPr lang="en-US" dirty="0"/>
            <a:t>Return home?</a:t>
          </a:r>
        </a:p>
      </dgm:t>
    </dgm:pt>
    <dgm:pt modelId="{698FFE50-0035-1C4E-BD24-087E7B30D3F7}" type="parTrans" cxnId="{BF2CC0F8-FF76-6D45-B77A-088F571A2003}">
      <dgm:prSet/>
      <dgm:spPr/>
      <dgm:t>
        <a:bodyPr/>
        <a:lstStyle/>
        <a:p>
          <a:endParaRPr lang="en-US"/>
        </a:p>
      </dgm:t>
    </dgm:pt>
    <dgm:pt modelId="{EEFC7405-C4CC-A349-9A02-B3869C013970}" type="sibTrans" cxnId="{BF2CC0F8-FF76-6D45-B77A-088F571A2003}">
      <dgm:prSet/>
      <dgm:spPr>
        <a:solidFill>
          <a:srgbClr val="FFFF00"/>
        </a:solidFill>
        <a:effectLst/>
      </dgm:spPr>
      <dgm:t>
        <a:bodyPr/>
        <a:lstStyle/>
        <a:p>
          <a:endParaRPr lang="en-US"/>
        </a:p>
      </dgm:t>
    </dgm:pt>
    <dgm:pt modelId="{B09F10CF-2B3A-C34E-BCF2-FA18E204D0CA}">
      <dgm:prSet phldrT="[Text]"/>
      <dgm:spPr>
        <a:solidFill>
          <a:srgbClr val="FF0000"/>
        </a:solidFill>
        <a:effectLst/>
      </dgm:spPr>
      <dgm:t>
        <a:bodyPr/>
        <a:lstStyle/>
        <a:p>
          <a:r>
            <a:rPr lang="en-US" dirty="0"/>
            <a:t>Job search</a:t>
          </a:r>
        </a:p>
      </dgm:t>
    </dgm:pt>
    <dgm:pt modelId="{08710695-B3FD-3742-82E6-D0899B6A5492}" type="parTrans" cxnId="{6853EE92-2CD1-E546-9C7B-ED449958257C}">
      <dgm:prSet/>
      <dgm:spPr/>
      <dgm:t>
        <a:bodyPr/>
        <a:lstStyle/>
        <a:p>
          <a:endParaRPr lang="en-US"/>
        </a:p>
      </dgm:t>
    </dgm:pt>
    <dgm:pt modelId="{F0734A78-DE0A-1D4A-A59A-E94AFE78691B}" type="sibTrans" cxnId="{6853EE92-2CD1-E546-9C7B-ED449958257C}">
      <dgm:prSet/>
      <dgm:spPr>
        <a:solidFill>
          <a:srgbClr val="FFFF00"/>
        </a:solidFill>
        <a:effectLst/>
      </dgm:spPr>
      <dgm:t>
        <a:bodyPr/>
        <a:lstStyle/>
        <a:p>
          <a:endParaRPr lang="en-US"/>
        </a:p>
      </dgm:t>
    </dgm:pt>
    <dgm:pt modelId="{3CE0AACD-2A0D-DC4A-B95B-EEA1F026DA71}">
      <dgm:prSet phldrT="[Text]"/>
      <dgm:spPr>
        <a:solidFill>
          <a:srgbClr val="FF0000"/>
        </a:solidFill>
        <a:effectLst/>
      </dgm:spPr>
      <dgm:t>
        <a:bodyPr/>
        <a:lstStyle/>
        <a:p>
          <a:r>
            <a:rPr lang="en-US" dirty="0"/>
            <a:t>Got married</a:t>
          </a:r>
        </a:p>
      </dgm:t>
    </dgm:pt>
    <dgm:pt modelId="{D79FFD0C-704B-9A4E-AB9D-CD20E50F47DE}" type="parTrans" cxnId="{9A3C7798-5CD0-BB45-8F7C-DA6FCDFCAE9A}">
      <dgm:prSet/>
      <dgm:spPr/>
      <dgm:t>
        <a:bodyPr/>
        <a:lstStyle/>
        <a:p>
          <a:endParaRPr lang="en-US"/>
        </a:p>
      </dgm:t>
    </dgm:pt>
    <dgm:pt modelId="{5D9447D6-3C11-9A43-81F1-A5F6BC475912}" type="sibTrans" cxnId="{9A3C7798-5CD0-BB45-8F7C-DA6FCDFCAE9A}">
      <dgm:prSet/>
      <dgm:spPr>
        <a:solidFill>
          <a:srgbClr val="FFFF00"/>
        </a:solidFill>
        <a:effectLst/>
      </dgm:spPr>
      <dgm:t>
        <a:bodyPr/>
        <a:lstStyle/>
        <a:p>
          <a:endParaRPr lang="en-US"/>
        </a:p>
      </dgm:t>
    </dgm:pt>
    <dgm:pt modelId="{F35237E1-F945-6B43-93FF-145FCB7BDE80}">
      <dgm:prSet phldrT="[Text]"/>
      <dgm:spPr>
        <a:solidFill>
          <a:srgbClr val="FF0000"/>
        </a:solidFill>
        <a:effectLst/>
      </dgm:spPr>
      <dgm:t>
        <a:bodyPr/>
        <a:lstStyle/>
        <a:p>
          <a:r>
            <a:rPr lang="en-US" dirty="0"/>
            <a:t>Volunteer in career support</a:t>
          </a:r>
        </a:p>
      </dgm:t>
    </dgm:pt>
    <dgm:pt modelId="{55DE750F-8CA6-0540-BB89-A3A13B7D29FA}" type="parTrans" cxnId="{290D95F3-27CA-424F-8680-846B41697A47}">
      <dgm:prSet/>
      <dgm:spPr/>
      <dgm:t>
        <a:bodyPr/>
        <a:lstStyle/>
        <a:p>
          <a:endParaRPr lang="en-US"/>
        </a:p>
      </dgm:t>
    </dgm:pt>
    <dgm:pt modelId="{9C2924D3-42A6-E444-AE08-20FF1A922408}" type="sibTrans" cxnId="{290D95F3-27CA-424F-8680-846B41697A47}">
      <dgm:prSet/>
      <dgm:spPr>
        <a:solidFill>
          <a:srgbClr val="FFFF00"/>
        </a:solidFill>
        <a:effectLst/>
      </dgm:spPr>
      <dgm:t>
        <a:bodyPr/>
        <a:lstStyle/>
        <a:p>
          <a:endParaRPr lang="en-US"/>
        </a:p>
      </dgm:t>
    </dgm:pt>
    <dgm:pt modelId="{918835A5-5462-9441-8E22-B80463ED6D05}">
      <dgm:prSet phldrT="[Text]"/>
      <dgm:spPr>
        <a:solidFill>
          <a:srgbClr val="FF0000"/>
        </a:solidFill>
        <a:effectLst/>
      </dgm:spPr>
      <dgm:t>
        <a:bodyPr/>
        <a:lstStyle/>
        <a:p>
          <a:r>
            <a:rPr lang="en-US" dirty="0"/>
            <a:t>Career mapping</a:t>
          </a:r>
        </a:p>
      </dgm:t>
    </dgm:pt>
    <dgm:pt modelId="{C1CD2381-F89F-3F47-BFE0-9BE9E88EFDB9}" type="parTrans" cxnId="{23277BC8-2182-884A-B144-4A9EF3D7DDAC}">
      <dgm:prSet/>
      <dgm:spPr/>
      <dgm:t>
        <a:bodyPr/>
        <a:lstStyle/>
        <a:p>
          <a:endParaRPr lang="en-US"/>
        </a:p>
      </dgm:t>
    </dgm:pt>
    <dgm:pt modelId="{33C6D306-9B87-144C-BCF0-FAF8FDC34323}" type="sibTrans" cxnId="{23277BC8-2182-884A-B144-4A9EF3D7DDAC}">
      <dgm:prSet/>
      <dgm:spPr>
        <a:solidFill>
          <a:srgbClr val="FFFF00"/>
        </a:solidFill>
        <a:effectLst/>
      </dgm:spPr>
      <dgm:t>
        <a:bodyPr/>
        <a:lstStyle/>
        <a:p>
          <a:endParaRPr lang="en-US"/>
        </a:p>
      </dgm:t>
    </dgm:pt>
    <dgm:pt modelId="{3FE114F7-80B5-C54E-815E-FE84C6B3C653}">
      <dgm:prSet phldrT="[Text]"/>
      <dgm:spPr>
        <a:solidFill>
          <a:srgbClr val="FF0000"/>
        </a:solidFill>
        <a:effectLst/>
      </dgm:spPr>
      <dgm:t>
        <a:bodyPr/>
        <a:lstStyle/>
        <a:p>
          <a:r>
            <a:rPr lang="en-US" dirty="0"/>
            <a:t>Volunteer as school governor</a:t>
          </a:r>
        </a:p>
      </dgm:t>
    </dgm:pt>
    <dgm:pt modelId="{174EF678-A859-AF42-B092-46E9E96E9BC9}" type="parTrans" cxnId="{1AD36E49-779B-F94B-9426-2847A11BC3C7}">
      <dgm:prSet/>
      <dgm:spPr/>
      <dgm:t>
        <a:bodyPr/>
        <a:lstStyle/>
        <a:p>
          <a:endParaRPr lang="en-US"/>
        </a:p>
      </dgm:t>
    </dgm:pt>
    <dgm:pt modelId="{4006E7C2-5135-7143-B239-5BE9A1609857}" type="sibTrans" cxnId="{1AD36E49-779B-F94B-9426-2847A11BC3C7}">
      <dgm:prSet/>
      <dgm:spPr>
        <a:solidFill>
          <a:srgbClr val="FFFF00"/>
        </a:solidFill>
        <a:effectLst/>
      </dgm:spPr>
      <dgm:t>
        <a:bodyPr/>
        <a:lstStyle/>
        <a:p>
          <a:endParaRPr lang="en-US"/>
        </a:p>
      </dgm:t>
    </dgm:pt>
    <dgm:pt modelId="{90FFB929-BB60-4347-9297-A2E3F2C15352}">
      <dgm:prSet phldrT="[Text]"/>
      <dgm:spPr>
        <a:solidFill>
          <a:srgbClr val="FF0000"/>
        </a:solidFill>
        <a:effectLst/>
      </dgm:spPr>
      <dgm:t>
        <a:bodyPr/>
        <a:lstStyle/>
        <a:p>
          <a:r>
            <a:rPr lang="en-US" dirty="0"/>
            <a:t>Volunteer in school</a:t>
          </a:r>
        </a:p>
      </dgm:t>
    </dgm:pt>
    <dgm:pt modelId="{7CF00E26-385C-1046-B949-8A281421EA7D}" type="parTrans" cxnId="{9D2D5C2B-87F4-9345-A112-148E08D42256}">
      <dgm:prSet/>
      <dgm:spPr/>
      <dgm:t>
        <a:bodyPr/>
        <a:lstStyle/>
        <a:p>
          <a:endParaRPr lang="en-US"/>
        </a:p>
      </dgm:t>
    </dgm:pt>
    <dgm:pt modelId="{777777A7-0D56-FD46-9592-63D01D793F07}" type="sibTrans" cxnId="{9D2D5C2B-87F4-9345-A112-148E08D42256}">
      <dgm:prSet/>
      <dgm:spPr>
        <a:solidFill>
          <a:srgbClr val="FFFF00"/>
        </a:solidFill>
        <a:effectLst/>
      </dgm:spPr>
      <dgm:t>
        <a:bodyPr/>
        <a:lstStyle/>
        <a:p>
          <a:endParaRPr lang="en-US"/>
        </a:p>
      </dgm:t>
    </dgm:pt>
    <dgm:pt modelId="{A57942B9-9C25-DB4A-889C-9CA4BC16570E}">
      <dgm:prSet phldrT="[Text]"/>
      <dgm:spPr>
        <a:solidFill>
          <a:srgbClr val="FF0000"/>
        </a:solidFill>
        <a:effectLst/>
      </dgm:spPr>
      <dgm:t>
        <a:bodyPr/>
        <a:lstStyle/>
        <a:p>
          <a:r>
            <a:rPr lang="en-US" dirty="0"/>
            <a:t>Math GCSE </a:t>
          </a:r>
        </a:p>
      </dgm:t>
    </dgm:pt>
    <dgm:pt modelId="{35F24686-88A2-2144-A887-3E7F9B47F54F}" type="parTrans" cxnId="{0D43C61F-D39C-6847-9BB1-2C0CE9496EB4}">
      <dgm:prSet/>
      <dgm:spPr/>
      <dgm:t>
        <a:bodyPr/>
        <a:lstStyle/>
        <a:p>
          <a:endParaRPr lang="en-US"/>
        </a:p>
      </dgm:t>
    </dgm:pt>
    <dgm:pt modelId="{3716633A-8F8E-EA45-9AED-994758B00CC9}" type="sibTrans" cxnId="{0D43C61F-D39C-6847-9BB1-2C0CE9496EB4}">
      <dgm:prSet/>
      <dgm:spPr>
        <a:solidFill>
          <a:srgbClr val="FFFF00"/>
        </a:solidFill>
        <a:effectLst/>
      </dgm:spPr>
      <dgm:t>
        <a:bodyPr/>
        <a:lstStyle/>
        <a:p>
          <a:endParaRPr lang="en-US"/>
        </a:p>
      </dgm:t>
    </dgm:pt>
    <dgm:pt modelId="{474E1721-EAF6-0B44-930B-3C08C198E2A9}">
      <dgm:prSet phldrT="[Text]"/>
      <dgm:spPr>
        <a:solidFill>
          <a:srgbClr val="FF0000"/>
        </a:solidFill>
        <a:effectLst/>
      </dgm:spPr>
      <dgm:t>
        <a:bodyPr/>
        <a:lstStyle/>
        <a:p>
          <a:r>
            <a:rPr lang="en-US" dirty="0"/>
            <a:t>Job in professional membership organisation</a:t>
          </a:r>
        </a:p>
      </dgm:t>
    </dgm:pt>
    <dgm:pt modelId="{665FBBE3-1FA4-5C44-A4BD-9106762676F0}" type="parTrans" cxnId="{A4F4F128-7CDD-3242-B9F0-4D87FC76BD28}">
      <dgm:prSet/>
      <dgm:spPr/>
      <dgm:t>
        <a:bodyPr/>
        <a:lstStyle/>
        <a:p>
          <a:endParaRPr lang="en-US"/>
        </a:p>
      </dgm:t>
    </dgm:pt>
    <dgm:pt modelId="{60D0EBD3-A1DB-734D-9BF1-09A36C2B86E2}" type="sibTrans" cxnId="{A4F4F128-7CDD-3242-B9F0-4D87FC76BD28}">
      <dgm:prSet/>
      <dgm:spPr/>
      <dgm:t>
        <a:bodyPr/>
        <a:lstStyle/>
        <a:p>
          <a:endParaRPr lang="en-US"/>
        </a:p>
      </dgm:t>
    </dgm:pt>
    <dgm:pt modelId="{A0CA7344-0549-3449-BE16-72936908BFB4}" type="pres">
      <dgm:prSet presAssocID="{02944AB3-2489-A844-B6CA-DE349C369C44}" presName="diagram" presStyleCnt="0">
        <dgm:presLayoutVars>
          <dgm:dir/>
          <dgm:resizeHandles/>
        </dgm:presLayoutVars>
      </dgm:prSet>
      <dgm:spPr/>
      <dgm:t>
        <a:bodyPr/>
        <a:lstStyle/>
        <a:p>
          <a:endParaRPr lang="en-US"/>
        </a:p>
      </dgm:t>
    </dgm:pt>
    <dgm:pt modelId="{EF44A4A6-D273-3546-A007-F656F31D6F87}" type="pres">
      <dgm:prSet presAssocID="{39DAA07C-BB98-6D4C-A8D0-B62F5EC9A8FB}" presName="firstNode" presStyleLbl="node1" presStyleIdx="0" presStyleCnt="9">
        <dgm:presLayoutVars>
          <dgm:bulletEnabled val="1"/>
        </dgm:presLayoutVars>
      </dgm:prSet>
      <dgm:spPr/>
      <dgm:t>
        <a:bodyPr/>
        <a:lstStyle/>
        <a:p>
          <a:endParaRPr lang="en-US"/>
        </a:p>
      </dgm:t>
    </dgm:pt>
    <dgm:pt modelId="{AD2C8892-E384-1F43-B03C-7D27D860EC73}" type="pres">
      <dgm:prSet presAssocID="{EEFC7405-C4CC-A349-9A02-B3869C013970}" presName="sibTrans" presStyleLbl="sibTrans2D1" presStyleIdx="0" presStyleCnt="8"/>
      <dgm:spPr/>
      <dgm:t>
        <a:bodyPr/>
        <a:lstStyle/>
        <a:p>
          <a:endParaRPr lang="en-US"/>
        </a:p>
      </dgm:t>
    </dgm:pt>
    <dgm:pt modelId="{B2B2599A-8B5A-AF4C-8BFE-28399A70F39B}" type="pres">
      <dgm:prSet presAssocID="{B09F10CF-2B3A-C34E-BCF2-FA18E204D0CA}" presName="middleNode" presStyleCnt="0"/>
      <dgm:spPr/>
    </dgm:pt>
    <dgm:pt modelId="{8EE96E86-CDFB-5E4E-9EF7-0C52F48E6A75}" type="pres">
      <dgm:prSet presAssocID="{B09F10CF-2B3A-C34E-BCF2-FA18E204D0CA}" presName="padding" presStyleLbl="node1" presStyleIdx="0" presStyleCnt="9"/>
      <dgm:spPr/>
    </dgm:pt>
    <dgm:pt modelId="{19C31C3E-D0EF-5B4D-9508-D50CC086B2DC}" type="pres">
      <dgm:prSet presAssocID="{B09F10CF-2B3A-C34E-BCF2-FA18E204D0CA}" presName="shape" presStyleLbl="node1" presStyleIdx="1" presStyleCnt="9">
        <dgm:presLayoutVars>
          <dgm:bulletEnabled val="1"/>
        </dgm:presLayoutVars>
      </dgm:prSet>
      <dgm:spPr/>
      <dgm:t>
        <a:bodyPr/>
        <a:lstStyle/>
        <a:p>
          <a:endParaRPr lang="en-US"/>
        </a:p>
      </dgm:t>
    </dgm:pt>
    <dgm:pt modelId="{49664198-B9AE-2744-A9C1-B3B1358E40D8}" type="pres">
      <dgm:prSet presAssocID="{F0734A78-DE0A-1D4A-A59A-E94AFE78691B}" presName="sibTrans" presStyleLbl="sibTrans2D1" presStyleIdx="1" presStyleCnt="8"/>
      <dgm:spPr/>
      <dgm:t>
        <a:bodyPr/>
        <a:lstStyle/>
        <a:p>
          <a:endParaRPr lang="en-US"/>
        </a:p>
      </dgm:t>
    </dgm:pt>
    <dgm:pt modelId="{82240CA4-9A2A-684A-ACB8-BA5AF18C52A9}" type="pres">
      <dgm:prSet presAssocID="{3CE0AACD-2A0D-DC4A-B95B-EEA1F026DA71}" presName="middleNode" presStyleCnt="0"/>
      <dgm:spPr/>
    </dgm:pt>
    <dgm:pt modelId="{D11D3954-0BE5-3F44-9609-1E52AB29A19A}" type="pres">
      <dgm:prSet presAssocID="{3CE0AACD-2A0D-DC4A-B95B-EEA1F026DA71}" presName="padding" presStyleLbl="node1" presStyleIdx="1" presStyleCnt="9"/>
      <dgm:spPr/>
    </dgm:pt>
    <dgm:pt modelId="{287380C1-7043-A24D-AB80-B94FF89C2CB2}" type="pres">
      <dgm:prSet presAssocID="{3CE0AACD-2A0D-DC4A-B95B-EEA1F026DA71}" presName="shape" presStyleLbl="node1" presStyleIdx="2" presStyleCnt="9">
        <dgm:presLayoutVars>
          <dgm:bulletEnabled val="1"/>
        </dgm:presLayoutVars>
      </dgm:prSet>
      <dgm:spPr/>
      <dgm:t>
        <a:bodyPr/>
        <a:lstStyle/>
        <a:p>
          <a:endParaRPr lang="en-US"/>
        </a:p>
      </dgm:t>
    </dgm:pt>
    <dgm:pt modelId="{59A93CD8-EA64-8C4C-87A6-9278041F3327}" type="pres">
      <dgm:prSet presAssocID="{5D9447D6-3C11-9A43-81F1-A5F6BC475912}" presName="sibTrans" presStyleLbl="sibTrans2D1" presStyleIdx="2" presStyleCnt="8"/>
      <dgm:spPr/>
      <dgm:t>
        <a:bodyPr/>
        <a:lstStyle/>
        <a:p>
          <a:endParaRPr lang="en-US"/>
        </a:p>
      </dgm:t>
    </dgm:pt>
    <dgm:pt modelId="{3CDCAB5F-3CE7-9741-A6F6-B65F1F89AED8}" type="pres">
      <dgm:prSet presAssocID="{F35237E1-F945-6B43-93FF-145FCB7BDE80}" presName="middleNode" presStyleCnt="0"/>
      <dgm:spPr/>
    </dgm:pt>
    <dgm:pt modelId="{9D19419B-4320-E640-ACB6-3247C504FE4C}" type="pres">
      <dgm:prSet presAssocID="{F35237E1-F945-6B43-93FF-145FCB7BDE80}" presName="padding" presStyleLbl="node1" presStyleIdx="2" presStyleCnt="9"/>
      <dgm:spPr/>
    </dgm:pt>
    <dgm:pt modelId="{2ECE848E-D947-1D42-92EE-5FFB17DF2FB3}" type="pres">
      <dgm:prSet presAssocID="{F35237E1-F945-6B43-93FF-145FCB7BDE80}" presName="shape" presStyleLbl="node1" presStyleIdx="3" presStyleCnt="9">
        <dgm:presLayoutVars>
          <dgm:bulletEnabled val="1"/>
        </dgm:presLayoutVars>
      </dgm:prSet>
      <dgm:spPr/>
      <dgm:t>
        <a:bodyPr/>
        <a:lstStyle/>
        <a:p>
          <a:endParaRPr lang="en-US"/>
        </a:p>
      </dgm:t>
    </dgm:pt>
    <dgm:pt modelId="{454D8B20-14B9-C443-A7E0-AD6936A14A96}" type="pres">
      <dgm:prSet presAssocID="{9C2924D3-42A6-E444-AE08-20FF1A922408}" presName="sibTrans" presStyleLbl="sibTrans2D1" presStyleIdx="3" presStyleCnt="8"/>
      <dgm:spPr/>
      <dgm:t>
        <a:bodyPr/>
        <a:lstStyle/>
        <a:p>
          <a:endParaRPr lang="en-US"/>
        </a:p>
      </dgm:t>
    </dgm:pt>
    <dgm:pt modelId="{269DE6EF-2129-1A42-829C-650C128B9FEA}" type="pres">
      <dgm:prSet presAssocID="{918835A5-5462-9441-8E22-B80463ED6D05}" presName="middleNode" presStyleCnt="0"/>
      <dgm:spPr/>
    </dgm:pt>
    <dgm:pt modelId="{46C5F3FB-A65C-F744-942F-D6950E67F132}" type="pres">
      <dgm:prSet presAssocID="{918835A5-5462-9441-8E22-B80463ED6D05}" presName="padding" presStyleLbl="node1" presStyleIdx="3" presStyleCnt="9"/>
      <dgm:spPr/>
    </dgm:pt>
    <dgm:pt modelId="{94EA71A9-AFB2-A34D-A923-E9CDA7B539B9}" type="pres">
      <dgm:prSet presAssocID="{918835A5-5462-9441-8E22-B80463ED6D05}" presName="shape" presStyleLbl="node1" presStyleIdx="4" presStyleCnt="9">
        <dgm:presLayoutVars>
          <dgm:bulletEnabled val="1"/>
        </dgm:presLayoutVars>
      </dgm:prSet>
      <dgm:spPr/>
      <dgm:t>
        <a:bodyPr/>
        <a:lstStyle/>
        <a:p>
          <a:endParaRPr lang="en-US"/>
        </a:p>
      </dgm:t>
    </dgm:pt>
    <dgm:pt modelId="{167D71BF-E6BB-B345-A931-AD09A2F45A29}" type="pres">
      <dgm:prSet presAssocID="{33C6D306-9B87-144C-BCF0-FAF8FDC34323}" presName="sibTrans" presStyleLbl="sibTrans2D1" presStyleIdx="4" presStyleCnt="8"/>
      <dgm:spPr/>
      <dgm:t>
        <a:bodyPr/>
        <a:lstStyle/>
        <a:p>
          <a:endParaRPr lang="en-US"/>
        </a:p>
      </dgm:t>
    </dgm:pt>
    <dgm:pt modelId="{B5D83899-F4F9-CA43-BEF8-416AAEE99DB9}" type="pres">
      <dgm:prSet presAssocID="{3FE114F7-80B5-C54E-815E-FE84C6B3C653}" presName="middleNode" presStyleCnt="0"/>
      <dgm:spPr/>
    </dgm:pt>
    <dgm:pt modelId="{70ADEE03-EA0A-9042-93E9-54663A170733}" type="pres">
      <dgm:prSet presAssocID="{3FE114F7-80B5-C54E-815E-FE84C6B3C653}" presName="padding" presStyleLbl="node1" presStyleIdx="4" presStyleCnt="9"/>
      <dgm:spPr/>
    </dgm:pt>
    <dgm:pt modelId="{9F0B763E-5697-284C-9F0B-D42F079D70CA}" type="pres">
      <dgm:prSet presAssocID="{3FE114F7-80B5-C54E-815E-FE84C6B3C653}" presName="shape" presStyleLbl="node1" presStyleIdx="5" presStyleCnt="9">
        <dgm:presLayoutVars>
          <dgm:bulletEnabled val="1"/>
        </dgm:presLayoutVars>
      </dgm:prSet>
      <dgm:spPr/>
      <dgm:t>
        <a:bodyPr/>
        <a:lstStyle/>
        <a:p>
          <a:endParaRPr lang="en-US"/>
        </a:p>
      </dgm:t>
    </dgm:pt>
    <dgm:pt modelId="{BB75D819-CBE6-B444-85D8-7E960DFCC11B}" type="pres">
      <dgm:prSet presAssocID="{4006E7C2-5135-7143-B239-5BE9A1609857}" presName="sibTrans" presStyleLbl="sibTrans2D1" presStyleIdx="5" presStyleCnt="8"/>
      <dgm:spPr/>
      <dgm:t>
        <a:bodyPr/>
        <a:lstStyle/>
        <a:p>
          <a:endParaRPr lang="en-US"/>
        </a:p>
      </dgm:t>
    </dgm:pt>
    <dgm:pt modelId="{9D21257D-35F1-3344-BDDC-3D412A4E952F}" type="pres">
      <dgm:prSet presAssocID="{90FFB929-BB60-4347-9297-A2E3F2C15352}" presName="middleNode" presStyleCnt="0"/>
      <dgm:spPr/>
    </dgm:pt>
    <dgm:pt modelId="{39FF597D-5CCB-0D41-8E03-9828B3B6FD3C}" type="pres">
      <dgm:prSet presAssocID="{90FFB929-BB60-4347-9297-A2E3F2C15352}" presName="padding" presStyleLbl="node1" presStyleIdx="5" presStyleCnt="9"/>
      <dgm:spPr/>
    </dgm:pt>
    <dgm:pt modelId="{EB5E69DB-34A4-B046-A344-6C26B2F3639F}" type="pres">
      <dgm:prSet presAssocID="{90FFB929-BB60-4347-9297-A2E3F2C15352}" presName="shape" presStyleLbl="node1" presStyleIdx="6" presStyleCnt="9">
        <dgm:presLayoutVars>
          <dgm:bulletEnabled val="1"/>
        </dgm:presLayoutVars>
      </dgm:prSet>
      <dgm:spPr/>
      <dgm:t>
        <a:bodyPr/>
        <a:lstStyle/>
        <a:p>
          <a:endParaRPr lang="en-US"/>
        </a:p>
      </dgm:t>
    </dgm:pt>
    <dgm:pt modelId="{394C19D0-1576-8745-984D-E0D54502442A}" type="pres">
      <dgm:prSet presAssocID="{777777A7-0D56-FD46-9592-63D01D793F07}" presName="sibTrans" presStyleLbl="sibTrans2D1" presStyleIdx="6" presStyleCnt="8"/>
      <dgm:spPr/>
      <dgm:t>
        <a:bodyPr/>
        <a:lstStyle/>
        <a:p>
          <a:endParaRPr lang="en-US"/>
        </a:p>
      </dgm:t>
    </dgm:pt>
    <dgm:pt modelId="{41BE655E-D444-244E-9E23-F556413A0740}" type="pres">
      <dgm:prSet presAssocID="{A57942B9-9C25-DB4A-889C-9CA4BC16570E}" presName="middleNode" presStyleCnt="0"/>
      <dgm:spPr/>
    </dgm:pt>
    <dgm:pt modelId="{1D0375CD-4D15-0846-B7F2-7A808F587654}" type="pres">
      <dgm:prSet presAssocID="{A57942B9-9C25-DB4A-889C-9CA4BC16570E}" presName="padding" presStyleLbl="node1" presStyleIdx="6" presStyleCnt="9"/>
      <dgm:spPr/>
    </dgm:pt>
    <dgm:pt modelId="{5513B633-7059-BC43-A6C8-F3DD291EB384}" type="pres">
      <dgm:prSet presAssocID="{A57942B9-9C25-DB4A-889C-9CA4BC16570E}" presName="shape" presStyleLbl="node1" presStyleIdx="7" presStyleCnt="9">
        <dgm:presLayoutVars>
          <dgm:bulletEnabled val="1"/>
        </dgm:presLayoutVars>
      </dgm:prSet>
      <dgm:spPr/>
      <dgm:t>
        <a:bodyPr/>
        <a:lstStyle/>
        <a:p>
          <a:endParaRPr lang="en-US"/>
        </a:p>
      </dgm:t>
    </dgm:pt>
    <dgm:pt modelId="{4A0EA547-9B92-C34C-98E0-D492A38767B6}" type="pres">
      <dgm:prSet presAssocID="{3716633A-8F8E-EA45-9AED-994758B00CC9}" presName="sibTrans" presStyleLbl="sibTrans2D1" presStyleIdx="7" presStyleCnt="8"/>
      <dgm:spPr/>
      <dgm:t>
        <a:bodyPr/>
        <a:lstStyle/>
        <a:p>
          <a:endParaRPr lang="en-US"/>
        </a:p>
      </dgm:t>
    </dgm:pt>
    <dgm:pt modelId="{8515A728-EB2F-3E44-9334-B95A778BF9FA}" type="pres">
      <dgm:prSet presAssocID="{474E1721-EAF6-0B44-930B-3C08C198E2A9}" presName="lastNode" presStyleLbl="node1" presStyleIdx="8" presStyleCnt="9">
        <dgm:presLayoutVars>
          <dgm:bulletEnabled val="1"/>
        </dgm:presLayoutVars>
      </dgm:prSet>
      <dgm:spPr/>
      <dgm:t>
        <a:bodyPr/>
        <a:lstStyle/>
        <a:p>
          <a:endParaRPr lang="en-US"/>
        </a:p>
      </dgm:t>
    </dgm:pt>
  </dgm:ptLst>
  <dgm:cxnLst>
    <dgm:cxn modelId="{8336E6FB-A70E-BB43-B28E-0E2389CD5F3F}" type="presOf" srcId="{3FE114F7-80B5-C54E-815E-FE84C6B3C653}" destId="{9F0B763E-5697-284C-9F0B-D42F079D70CA}" srcOrd="0" destOrd="0" presId="urn:microsoft.com/office/officeart/2005/8/layout/bProcess2"/>
    <dgm:cxn modelId="{E350FC7A-5164-6241-8D43-52E3E13CD95D}" type="presOf" srcId="{9C2924D3-42A6-E444-AE08-20FF1A922408}" destId="{454D8B20-14B9-C443-A7E0-AD6936A14A96}" srcOrd="0" destOrd="0" presId="urn:microsoft.com/office/officeart/2005/8/layout/bProcess2"/>
    <dgm:cxn modelId="{D48ABEDF-FE9C-6D45-9078-C2591C8A94A3}" type="presOf" srcId="{F35237E1-F945-6B43-93FF-145FCB7BDE80}" destId="{2ECE848E-D947-1D42-92EE-5FFB17DF2FB3}" srcOrd="0" destOrd="0" presId="urn:microsoft.com/office/officeart/2005/8/layout/bProcess2"/>
    <dgm:cxn modelId="{DBCF01D5-7ECC-5246-B84D-815FE5F994F3}" type="presOf" srcId="{5D9447D6-3C11-9A43-81F1-A5F6BC475912}" destId="{59A93CD8-EA64-8C4C-87A6-9278041F3327}" srcOrd="0" destOrd="0" presId="urn:microsoft.com/office/officeart/2005/8/layout/bProcess2"/>
    <dgm:cxn modelId="{16932E10-27F7-C545-B0E5-77A1EE0911BD}" type="presOf" srcId="{EEFC7405-C4CC-A349-9A02-B3869C013970}" destId="{AD2C8892-E384-1F43-B03C-7D27D860EC73}" srcOrd="0" destOrd="0" presId="urn:microsoft.com/office/officeart/2005/8/layout/bProcess2"/>
    <dgm:cxn modelId="{74A30EA0-B624-C641-83F8-D215458E28C7}" type="presOf" srcId="{777777A7-0D56-FD46-9592-63D01D793F07}" destId="{394C19D0-1576-8745-984D-E0D54502442A}" srcOrd="0" destOrd="0" presId="urn:microsoft.com/office/officeart/2005/8/layout/bProcess2"/>
    <dgm:cxn modelId="{54B3106B-2608-7B4D-ABF6-34C648A564A8}" type="presOf" srcId="{474E1721-EAF6-0B44-930B-3C08C198E2A9}" destId="{8515A728-EB2F-3E44-9334-B95A778BF9FA}" srcOrd="0" destOrd="0" presId="urn:microsoft.com/office/officeart/2005/8/layout/bProcess2"/>
    <dgm:cxn modelId="{77B945BA-675E-C64C-890E-C2E8324F145F}" type="presOf" srcId="{3716633A-8F8E-EA45-9AED-994758B00CC9}" destId="{4A0EA547-9B92-C34C-98E0-D492A38767B6}" srcOrd="0" destOrd="0" presId="urn:microsoft.com/office/officeart/2005/8/layout/bProcess2"/>
    <dgm:cxn modelId="{9D2D5C2B-87F4-9345-A112-148E08D42256}" srcId="{02944AB3-2489-A844-B6CA-DE349C369C44}" destId="{90FFB929-BB60-4347-9297-A2E3F2C15352}" srcOrd="6" destOrd="0" parTransId="{7CF00E26-385C-1046-B949-8A281421EA7D}" sibTransId="{777777A7-0D56-FD46-9592-63D01D793F07}"/>
    <dgm:cxn modelId="{23277BC8-2182-884A-B144-4A9EF3D7DDAC}" srcId="{02944AB3-2489-A844-B6CA-DE349C369C44}" destId="{918835A5-5462-9441-8E22-B80463ED6D05}" srcOrd="4" destOrd="0" parTransId="{C1CD2381-F89F-3F47-BFE0-9BE9E88EFDB9}" sibTransId="{33C6D306-9B87-144C-BCF0-FAF8FDC34323}"/>
    <dgm:cxn modelId="{9A3C7798-5CD0-BB45-8F7C-DA6FCDFCAE9A}" srcId="{02944AB3-2489-A844-B6CA-DE349C369C44}" destId="{3CE0AACD-2A0D-DC4A-B95B-EEA1F026DA71}" srcOrd="2" destOrd="0" parTransId="{D79FFD0C-704B-9A4E-AB9D-CD20E50F47DE}" sibTransId="{5D9447D6-3C11-9A43-81F1-A5F6BC475912}"/>
    <dgm:cxn modelId="{51355109-C0AA-4642-9E5C-7BA4CDCBF9D5}" type="presOf" srcId="{F0734A78-DE0A-1D4A-A59A-E94AFE78691B}" destId="{49664198-B9AE-2744-A9C1-B3B1358E40D8}" srcOrd="0" destOrd="0" presId="urn:microsoft.com/office/officeart/2005/8/layout/bProcess2"/>
    <dgm:cxn modelId="{5204B15C-DC4B-5C4F-BABB-C4F4B7F641A4}" type="presOf" srcId="{90FFB929-BB60-4347-9297-A2E3F2C15352}" destId="{EB5E69DB-34A4-B046-A344-6C26B2F3639F}" srcOrd="0" destOrd="0" presId="urn:microsoft.com/office/officeart/2005/8/layout/bProcess2"/>
    <dgm:cxn modelId="{BF2CC0F8-FF76-6D45-B77A-088F571A2003}" srcId="{02944AB3-2489-A844-B6CA-DE349C369C44}" destId="{39DAA07C-BB98-6D4C-A8D0-B62F5EC9A8FB}" srcOrd="0" destOrd="0" parTransId="{698FFE50-0035-1C4E-BD24-087E7B30D3F7}" sibTransId="{EEFC7405-C4CC-A349-9A02-B3869C013970}"/>
    <dgm:cxn modelId="{6853EE92-2CD1-E546-9C7B-ED449958257C}" srcId="{02944AB3-2489-A844-B6CA-DE349C369C44}" destId="{B09F10CF-2B3A-C34E-BCF2-FA18E204D0CA}" srcOrd="1" destOrd="0" parTransId="{08710695-B3FD-3742-82E6-D0899B6A5492}" sibTransId="{F0734A78-DE0A-1D4A-A59A-E94AFE78691B}"/>
    <dgm:cxn modelId="{CC6B9B73-CBB5-1D4F-93FF-AF16883C4664}" type="presOf" srcId="{3CE0AACD-2A0D-DC4A-B95B-EEA1F026DA71}" destId="{287380C1-7043-A24D-AB80-B94FF89C2CB2}" srcOrd="0" destOrd="0" presId="urn:microsoft.com/office/officeart/2005/8/layout/bProcess2"/>
    <dgm:cxn modelId="{4961178F-3205-1740-B6CD-1789BD5D77B6}" type="presOf" srcId="{B09F10CF-2B3A-C34E-BCF2-FA18E204D0CA}" destId="{19C31C3E-D0EF-5B4D-9508-D50CC086B2DC}" srcOrd="0" destOrd="0" presId="urn:microsoft.com/office/officeart/2005/8/layout/bProcess2"/>
    <dgm:cxn modelId="{290D95F3-27CA-424F-8680-846B41697A47}" srcId="{02944AB3-2489-A844-B6CA-DE349C369C44}" destId="{F35237E1-F945-6B43-93FF-145FCB7BDE80}" srcOrd="3" destOrd="0" parTransId="{55DE750F-8CA6-0540-BB89-A3A13B7D29FA}" sibTransId="{9C2924D3-42A6-E444-AE08-20FF1A922408}"/>
    <dgm:cxn modelId="{51DFF580-B4F2-8F4A-A700-BD89F7D274D3}" type="presOf" srcId="{39DAA07C-BB98-6D4C-A8D0-B62F5EC9A8FB}" destId="{EF44A4A6-D273-3546-A007-F656F31D6F87}" srcOrd="0" destOrd="0" presId="urn:microsoft.com/office/officeart/2005/8/layout/bProcess2"/>
    <dgm:cxn modelId="{0D43C61F-D39C-6847-9BB1-2C0CE9496EB4}" srcId="{02944AB3-2489-A844-B6CA-DE349C369C44}" destId="{A57942B9-9C25-DB4A-889C-9CA4BC16570E}" srcOrd="7" destOrd="0" parTransId="{35F24686-88A2-2144-A887-3E7F9B47F54F}" sibTransId="{3716633A-8F8E-EA45-9AED-994758B00CC9}"/>
    <dgm:cxn modelId="{A4F4F128-7CDD-3242-B9F0-4D87FC76BD28}" srcId="{02944AB3-2489-A844-B6CA-DE349C369C44}" destId="{474E1721-EAF6-0B44-930B-3C08C198E2A9}" srcOrd="8" destOrd="0" parTransId="{665FBBE3-1FA4-5C44-A4BD-9106762676F0}" sibTransId="{60D0EBD3-A1DB-734D-9BF1-09A36C2B86E2}"/>
    <dgm:cxn modelId="{1AD36E49-779B-F94B-9426-2847A11BC3C7}" srcId="{02944AB3-2489-A844-B6CA-DE349C369C44}" destId="{3FE114F7-80B5-C54E-815E-FE84C6B3C653}" srcOrd="5" destOrd="0" parTransId="{174EF678-A859-AF42-B092-46E9E96E9BC9}" sibTransId="{4006E7C2-5135-7143-B239-5BE9A1609857}"/>
    <dgm:cxn modelId="{9E63DA6E-09E5-3346-8679-78072397420D}" type="presOf" srcId="{A57942B9-9C25-DB4A-889C-9CA4BC16570E}" destId="{5513B633-7059-BC43-A6C8-F3DD291EB384}" srcOrd="0" destOrd="0" presId="urn:microsoft.com/office/officeart/2005/8/layout/bProcess2"/>
    <dgm:cxn modelId="{C0DBA6E5-1BBA-B149-AB6F-1FA2CF3E1AB9}" type="presOf" srcId="{33C6D306-9B87-144C-BCF0-FAF8FDC34323}" destId="{167D71BF-E6BB-B345-A931-AD09A2F45A29}" srcOrd="0" destOrd="0" presId="urn:microsoft.com/office/officeart/2005/8/layout/bProcess2"/>
    <dgm:cxn modelId="{CF876B5A-6146-C44E-AF27-89E30339F5CD}" type="presOf" srcId="{918835A5-5462-9441-8E22-B80463ED6D05}" destId="{94EA71A9-AFB2-A34D-A923-E9CDA7B539B9}" srcOrd="0" destOrd="0" presId="urn:microsoft.com/office/officeart/2005/8/layout/bProcess2"/>
    <dgm:cxn modelId="{61288993-8DC4-C149-BFBA-0E8F052F71EE}" type="presOf" srcId="{4006E7C2-5135-7143-B239-5BE9A1609857}" destId="{BB75D819-CBE6-B444-85D8-7E960DFCC11B}" srcOrd="0" destOrd="0" presId="urn:microsoft.com/office/officeart/2005/8/layout/bProcess2"/>
    <dgm:cxn modelId="{C3B3514C-A551-C04A-96C9-245C0AFC4F12}" type="presOf" srcId="{02944AB3-2489-A844-B6CA-DE349C369C44}" destId="{A0CA7344-0549-3449-BE16-72936908BFB4}" srcOrd="0" destOrd="0" presId="urn:microsoft.com/office/officeart/2005/8/layout/bProcess2"/>
    <dgm:cxn modelId="{11A39C57-3711-BD46-981C-ACF988564791}" type="presParOf" srcId="{A0CA7344-0549-3449-BE16-72936908BFB4}" destId="{EF44A4A6-D273-3546-A007-F656F31D6F87}" srcOrd="0" destOrd="0" presId="urn:microsoft.com/office/officeart/2005/8/layout/bProcess2"/>
    <dgm:cxn modelId="{9B762E59-F6D3-7841-8FED-59710DD61566}" type="presParOf" srcId="{A0CA7344-0549-3449-BE16-72936908BFB4}" destId="{AD2C8892-E384-1F43-B03C-7D27D860EC73}" srcOrd="1" destOrd="0" presId="urn:microsoft.com/office/officeart/2005/8/layout/bProcess2"/>
    <dgm:cxn modelId="{70034D8A-260D-F244-AA54-340724BC08EC}" type="presParOf" srcId="{A0CA7344-0549-3449-BE16-72936908BFB4}" destId="{B2B2599A-8B5A-AF4C-8BFE-28399A70F39B}" srcOrd="2" destOrd="0" presId="urn:microsoft.com/office/officeart/2005/8/layout/bProcess2"/>
    <dgm:cxn modelId="{A6F0DB7E-0798-D840-81C5-ADBCA5309588}" type="presParOf" srcId="{B2B2599A-8B5A-AF4C-8BFE-28399A70F39B}" destId="{8EE96E86-CDFB-5E4E-9EF7-0C52F48E6A75}" srcOrd="0" destOrd="0" presId="urn:microsoft.com/office/officeart/2005/8/layout/bProcess2"/>
    <dgm:cxn modelId="{C07BC1C1-51D1-CD47-ADD3-8F84AC650489}" type="presParOf" srcId="{B2B2599A-8B5A-AF4C-8BFE-28399A70F39B}" destId="{19C31C3E-D0EF-5B4D-9508-D50CC086B2DC}" srcOrd="1" destOrd="0" presId="urn:microsoft.com/office/officeart/2005/8/layout/bProcess2"/>
    <dgm:cxn modelId="{C742EA04-206F-194C-9379-7617A1AA645F}" type="presParOf" srcId="{A0CA7344-0549-3449-BE16-72936908BFB4}" destId="{49664198-B9AE-2744-A9C1-B3B1358E40D8}" srcOrd="3" destOrd="0" presId="urn:microsoft.com/office/officeart/2005/8/layout/bProcess2"/>
    <dgm:cxn modelId="{655726AA-518B-EA41-95D1-DCB689224FDC}" type="presParOf" srcId="{A0CA7344-0549-3449-BE16-72936908BFB4}" destId="{82240CA4-9A2A-684A-ACB8-BA5AF18C52A9}" srcOrd="4" destOrd="0" presId="urn:microsoft.com/office/officeart/2005/8/layout/bProcess2"/>
    <dgm:cxn modelId="{40FF8B3D-89D0-2840-B7B1-EB15B12ED3F5}" type="presParOf" srcId="{82240CA4-9A2A-684A-ACB8-BA5AF18C52A9}" destId="{D11D3954-0BE5-3F44-9609-1E52AB29A19A}" srcOrd="0" destOrd="0" presId="urn:microsoft.com/office/officeart/2005/8/layout/bProcess2"/>
    <dgm:cxn modelId="{27842964-8376-6649-95C9-8B25E9C429D3}" type="presParOf" srcId="{82240CA4-9A2A-684A-ACB8-BA5AF18C52A9}" destId="{287380C1-7043-A24D-AB80-B94FF89C2CB2}" srcOrd="1" destOrd="0" presId="urn:microsoft.com/office/officeart/2005/8/layout/bProcess2"/>
    <dgm:cxn modelId="{83DAD7BA-3050-EE45-8349-589F8D6A6E50}" type="presParOf" srcId="{A0CA7344-0549-3449-BE16-72936908BFB4}" destId="{59A93CD8-EA64-8C4C-87A6-9278041F3327}" srcOrd="5" destOrd="0" presId="urn:microsoft.com/office/officeart/2005/8/layout/bProcess2"/>
    <dgm:cxn modelId="{1F7E857B-075C-2D48-8D56-71B8C9A9A2CF}" type="presParOf" srcId="{A0CA7344-0549-3449-BE16-72936908BFB4}" destId="{3CDCAB5F-3CE7-9741-A6F6-B65F1F89AED8}" srcOrd="6" destOrd="0" presId="urn:microsoft.com/office/officeart/2005/8/layout/bProcess2"/>
    <dgm:cxn modelId="{25E0980C-04A8-B04A-9F13-0A42747C8E13}" type="presParOf" srcId="{3CDCAB5F-3CE7-9741-A6F6-B65F1F89AED8}" destId="{9D19419B-4320-E640-ACB6-3247C504FE4C}" srcOrd="0" destOrd="0" presId="urn:microsoft.com/office/officeart/2005/8/layout/bProcess2"/>
    <dgm:cxn modelId="{27D2F7E5-5F0D-9249-969E-E36DF19F8BFD}" type="presParOf" srcId="{3CDCAB5F-3CE7-9741-A6F6-B65F1F89AED8}" destId="{2ECE848E-D947-1D42-92EE-5FFB17DF2FB3}" srcOrd="1" destOrd="0" presId="urn:microsoft.com/office/officeart/2005/8/layout/bProcess2"/>
    <dgm:cxn modelId="{CF82A2DF-053A-DB43-8F69-E32E6DCCCFA7}" type="presParOf" srcId="{A0CA7344-0549-3449-BE16-72936908BFB4}" destId="{454D8B20-14B9-C443-A7E0-AD6936A14A96}" srcOrd="7" destOrd="0" presId="urn:microsoft.com/office/officeart/2005/8/layout/bProcess2"/>
    <dgm:cxn modelId="{843564FA-D8D9-064D-839D-18B46F073E12}" type="presParOf" srcId="{A0CA7344-0549-3449-BE16-72936908BFB4}" destId="{269DE6EF-2129-1A42-829C-650C128B9FEA}" srcOrd="8" destOrd="0" presId="urn:microsoft.com/office/officeart/2005/8/layout/bProcess2"/>
    <dgm:cxn modelId="{1D67B8FC-8865-E942-A882-20C17B1BA68B}" type="presParOf" srcId="{269DE6EF-2129-1A42-829C-650C128B9FEA}" destId="{46C5F3FB-A65C-F744-942F-D6950E67F132}" srcOrd="0" destOrd="0" presId="urn:microsoft.com/office/officeart/2005/8/layout/bProcess2"/>
    <dgm:cxn modelId="{E37DC435-C035-0E43-807E-16DF3B15A18A}" type="presParOf" srcId="{269DE6EF-2129-1A42-829C-650C128B9FEA}" destId="{94EA71A9-AFB2-A34D-A923-E9CDA7B539B9}" srcOrd="1" destOrd="0" presId="urn:microsoft.com/office/officeart/2005/8/layout/bProcess2"/>
    <dgm:cxn modelId="{28A8884F-84C7-EA43-BA7D-8DBF5BCB794C}" type="presParOf" srcId="{A0CA7344-0549-3449-BE16-72936908BFB4}" destId="{167D71BF-E6BB-B345-A931-AD09A2F45A29}" srcOrd="9" destOrd="0" presId="urn:microsoft.com/office/officeart/2005/8/layout/bProcess2"/>
    <dgm:cxn modelId="{04069261-7B7F-D546-A653-DCEDB913F119}" type="presParOf" srcId="{A0CA7344-0549-3449-BE16-72936908BFB4}" destId="{B5D83899-F4F9-CA43-BEF8-416AAEE99DB9}" srcOrd="10" destOrd="0" presId="urn:microsoft.com/office/officeart/2005/8/layout/bProcess2"/>
    <dgm:cxn modelId="{7542C6CC-8483-094F-95CB-EADE7B7A33B6}" type="presParOf" srcId="{B5D83899-F4F9-CA43-BEF8-416AAEE99DB9}" destId="{70ADEE03-EA0A-9042-93E9-54663A170733}" srcOrd="0" destOrd="0" presId="urn:microsoft.com/office/officeart/2005/8/layout/bProcess2"/>
    <dgm:cxn modelId="{8BF2C78A-2D87-6842-A45D-3B9441A68BAC}" type="presParOf" srcId="{B5D83899-F4F9-CA43-BEF8-416AAEE99DB9}" destId="{9F0B763E-5697-284C-9F0B-D42F079D70CA}" srcOrd="1" destOrd="0" presId="urn:microsoft.com/office/officeart/2005/8/layout/bProcess2"/>
    <dgm:cxn modelId="{473477AC-568C-7A4C-9DCA-E9A94C1A307A}" type="presParOf" srcId="{A0CA7344-0549-3449-BE16-72936908BFB4}" destId="{BB75D819-CBE6-B444-85D8-7E960DFCC11B}" srcOrd="11" destOrd="0" presId="urn:microsoft.com/office/officeart/2005/8/layout/bProcess2"/>
    <dgm:cxn modelId="{03ABA556-35E4-9B42-A9A5-E15EFFCF3336}" type="presParOf" srcId="{A0CA7344-0549-3449-BE16-72936908BFB4}" destId="{9D21257D-35F1-3344-BDDC-3D412A4E952F}" srcOrd="12" destOrd="0" presId="urn:microsoft.com/office/officeart/2005/8/layout/bProcess2"/>
    <dgm:cxn modelId="{3ED7D4BC-1EED-D747-8386-98EBFCA66BF8}" type="presParOf" srcId="{9D21257D-35F1-3344-BDDC-3D412A4E952F}" destId="{39FF597D-5CCB-0D41-8E03-9828B3B6FD3C}" srcOrd="0" destOrd="0" presId="urn:microsoft.com/office/officeart/2005/8/layout/bProcess2"/>
    <dgm:cxn modelId="{FEC0A4B6-819D-5845-8A18-8EC20AC003B3}" type="presParOf" srcId="{9D21257D-35F1-3344-BDDC-3D412A4E952F}" destId="{EB5E69DB-34A4-B046-A344-6C26B2F3639F}" srcOrd="1" destOrd="0" presId="urn:microsoft.com/office/officeart/2005/8/layout/bProcess2"/>
    <dgm:cxn modelId="{CE8613CC-E782-CC46-90C9-27A85B90B438}" type="presParOf" srcId="{A0CA7344-0549-3449-BE16-72936908BFB4}" destId="{394C19D0-1576-8745-984D-E0D54502442A}" srcOrd="13" destOrd="0" presId="urn:microsoft.com/office/officeart/2005/8/layout/bProcess2"/>
    <dgm:cxn modelId="{43A6A3A5-2CBC-7C4F-9E74-A6C8A7428DAE}" type="presParOf" srcId="{A0CA7344-0549-3449-BE16-72936908BFB4}" destId="{41BE655E-D444-244E-9E23-F556413A0740}" srcOrd="14" destOrd="0" presId="urn:microsoft.com/office/officeart/2005/8/layout/bProcess2"/>
    <dgm:cxn modelId="{E7D2F77B-503C-C64A-A0E4-B7DF375F2DC4}" type="presParOf" srcId="{41BE655E-D444-244E-9E23-F556413A0740}" destId="{1D0375CD-4D15-0846-B7F2-7A808F587654}" srcOrd="0" destOrd="0" presId="urn:microsoft.com/office/officeart/2005/8/layout/bProcess2"/>
    <dgm:cxn modelId="{D19CAE6B-7876-F648-AECD-923C71692764}" type="presParOf" srcId="{41BE655E-D444-244E-9E23-F556413A0740}" destId="{5513B633-7059-BC43-A6C8-F3DD291EB384}" srcOrd="1" destOrd="0" presId="urn:microsoft.com/office/officeart/2005/8/layout/bProcess2"/>
    <dgm:cxn modelId="{5639AE73-0D3F-794C-A090-75EC2B21306B}" type="presParOf" srcId="{A0CA7344-0549-3449-BE16-72936908BFB4}" destId="{4A0EA547-9B92-C34C-98E0-D492A38767B6}" srcOrd="15" destOrd="0" presId="urn:microsoft.com/office/officeart/2005/8/layout/bProcess2"/>
    <dgm:cxn modelId="{47C81967-A50A-254A-AA51-7AD7EAE3BCF5}" type="presParOf" srcId="{A0CA7344-0549-3449-BE16-72936908BFB4}" destId="{8515A728-EB2F-3E44-9334-B95A778BF9FA}"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4A4A6-D273-3546-A007-F656F31D6F87}">
      <dsp:nvSpPr>
        <dsp:cNvPr id="0" name=""/>
        <dsp:cNvSpPr/>
      </dsp:nvSpPr>
      <dsp:spPr>
        <a:xfrm>
          <a:off x="1371" y="364933"/>
          <a:ext cx="1604343" cy="1604343"/>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Return home?</a:t>
          </a:r>
        </a:p>
      </dsp:txBody>
      <dsp:txXfrm>
        <a:off x="236322" y="599884"/>
        <a:ext cx="1134441" cy="1134441"/>
      </dsp:txXfrm>
    </dsp:sp>
    <dsp:sp modelId="{AD2C8892-E384-1F43-B03C-7D27D860EC73}">
      <dsp:nvSpPr>
        <dsp:cNvPr id="0" name=""/>
        <dsp:cNvSpPr/>
      </dsp:nvSpPr>
      <dsp:spPr>
        <a:xfrm rot="10800000">
          <a:off x="522783" y="2176438"/>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19C31C3E-D0EF-5B4D-9508-D50CC086B2DC}">
      <dsp:nvSpPr>
        <dsp:cNvPr id="0" name=""/>
        <dsp:cNvSpPr/>
      </dsp:nvSpPr>
      <dsp:spPr>
        <a:xfrm>
          <a:off x="268494" y="2797921"/>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Job search</a:t>
          </a:r>
        </a:p>
      </dsp:txBody>
      <dsp:txXfrm>
        <a:off x="425206" y="2954633"/>
        <a:ext cx="756673" cy="756673"/>
      </dsp:txXfrm>
    </dsp:sp>
    <dsp:sp modelId="{49664198-B9AE-2744-A9C1-B3B1358E40D8}">
      <dsp:nvSpPr>
        <dsp:cNvPr id="0" name=""/>
        <dsp:cNvSpPr/>
      </dsp:nvSpPr>
      <dsp:spPr>
        <a:xfrm rot="5400000">
          <a:off x="1738470" y="3113379"/>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287380C1-7043-A24D-AB80-B94FF89C2CB2}">
      <dsp:nvSpPr>
        <dsp:cNvPr id="0" name=""/>
        <dsp:cNvSpPr/>
      </dsp:nvSpPr>
      <dsp:spPr>
        <a:xfrm>
          <a:off x="2675010" y="2797921"/>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Got married</a:t>
          </a:r>
        </a:p>
      </dsp:txBody>
      <dsp:txXfrm>
        <a:off x="2831722" y="2954633"/>
        <a:ext cx="756673" cy="756673"/>
      </dsp:txXfrm>
    </dsp:sp>
    <dsp:sp modelId="{59A93CD8-EA64-8C4C-87A6-9278041F3327}">
      <dsp:nvSpPr>
        <dsp:cNvPr id="0" name=""/>
        <dsp:cNvSpPr/>
      </dsp:nvSpPr>
      <dsp:spPr>
        <a:xfrm>
          <a:off x="2929298" y="2018017"/>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2ECE848E-D947-1D42-92EE-5FFB17DF2FB3}">
      <dsp:nvSpPr>
        <dsp:cNvPr id="0" name=""/>
        <dsp:cNvSpPr/>
      </dsp:nvSpPr>
      <dsp:spPr>
        <a:xfrm>
          <a:off x="2675010" y="632057"/>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Volunteer in career support</a:t>
          </a:r>
        </a:p>
      </dsp:txBody>
      <dsp:txXfrm>
        <a:off x="2831722" y="788769"/>
        <a:ext cx="756673" cy="756673"/>
      </dsp:txXfrm>
    </dsp:sp>
    <dsp:sp modelId="{454D8B20-14B9-C443-A7E0-AD6936A14A96}">
      <dsp:nvSpPr>
        <dsp:cNvPr id="0" name=""/>
        <dsp:cNvSpPr/>
      </dsp:nvSpPr>
      <dsp:spPr>
        <a:xfrm rot="5400000">
          <a:off x="4144986" y="947515"/>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94EA71A9-AFB2-A34D-A923-E9CDA7B539B9}">
      <dsp:nvSpPr>
        <dsp:cNvPr id="0" name=""/>
        <dsp:cNvSpPr/>
      </dsp:nvSpPr>
      <dsp:spPr>
        <a:xfrm>
          <a:off x="5081526" y="632057"/>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Career mapping</a:t>
          </a:r>
        </a:p>
      </dsp:txBody>
      <dsp:txXfrm>
        <a:off x="5238238" y="788769"/>
        <a:ext cx="756673" cy="756673"/>
      </dsp:txXfrm>
    </dsp:sp>
    <dsp:sp modelId="{167D71BF-E6BB-B345-A931-AD09A2F45A29}">
      <dsp:nvSpPr>
        <dsp:cNvPr id="0" name=""/>
        <dsp:cNvSpPr/>
      </dsp:nvSpPr>
      <dsp:spPr>
        <a:xfrm rot="10800000">
          <a:off x="5335814" y="2042877"/>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9F0B763E-5697-284C-9F0B-D42F079D70CA}">
      <dsp:nvSpPr>
        <dsp:cNvPr id="0" name=""/>
        <dsp:cNvSpPr/>
      </dsp:nvSpPr>
      <dsp:spPr>
        <a:xfrm>
          <a:off x="5081526" y="2797921"/>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Volunteer as school governor</a:t>
          </a:r>
        </a:p>
      </dsp:txBody>
      <dsp:txXfrm>
        <a:off x="5238238" y="2954633"/>
        <a:ext cx="756673" cy="756673"/>
      </dsp:txXfrm>
    </dsp:sp>
    <dsp:sp modelId="{BB75D819-CBE6-B444-85D8-7E960DFCC11B}">
      <dsp:nvSpPr>
        <dsp:cNvPr id="0" name=""/>
        <dsp:cNvSpPr/>
      </dsp:nvSpPr>
      <dsp:spPr>
        <a:xfrm rot="5400000">
          <a:off x="6551502" y="3113379"/>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EB5E69DB-34A4-B046-A344-6C26B2F3639F}">
      <dsp:nvSpPr>
        <dsp:cNvPr id="0" name=""/>
        <dsp:cNvSpPr/>
      </dsp:nvSpPr>
      <dsp:spPr>
        <a:xfrm>
          <a:off x="7488042" y="2797921"/>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Volunteer in school</a:t>
          </a:r>
        </a:p>
      </dsp:txBody>
      <dsp:txXfrm>
        <a:off x="7644754" y="2954633"/>
        <a:ext cx="756673" cy="756673"/>
      </dsp:txXfrm>
    </dsp:sp>
    <dsp:sp modelId="{394C19D0-1576-8745-984D-E0D54502442A}">
      <dsp:nvSpPr>
        <dsp:cNvPr id="0" name=""/>
        <dsp:cNvSpPr/>
      </dsp:nvSpPr>
      <dsp:spPr>
        <a:xfrm>
          <a:off x="7742330" y="2018017"/>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5513B633-7059-BC43-A6C8-F3DD291EB384}">
      <dsp:nvSpPr>
        <dsp:cNvPr id="0" name=""/>
        <dsp:cNvSpPr/>
      </dsp:nvSpPr>
      <dsp:spPr>
        <a:xfrm>
          <a:off x="7488042" y="632057"/>
          <a:ext cx="1070097" cy="1070097"/>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Math GCSE </a:t>
          </a:r>
        </a:p>
      </dsp:txBody>
      <dsp:txXfrm>
        <a:off x="7644754" y="788769"/>
        <a:ext cx="756673" cy="756673"/>
      </dsp:txXfrm>
    </dsp:sp>
    <dsp:sp modelId="{4A0EA547-9B92-C34C-98E0-D492A38767B6}">
      <dsp:nvSpPr>
        <dsp:cNvPr id="0" name=""/>
        <dsp:cNvSpPr/>
      </dsp:nvSpPr>
      <dsp:spPr>
        <a:xfrm rot="5400000">
          <a:off x="8824456" y="947515"/>
          <a:ext cx="561520" cy="439181"/>
        </a:xfrm>
        <a:prstGeom prst="triangle">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8515A728-EB2F-3E44-9334-B95A778BF9FA}">
      <dsp:nvSpPr>
        <dsp:cNvPr id="0" name=""/>
        <dsp:cNvSpPr/>
      </dsp:nvSpPr>
      <dsp:spPr>
        <a:xfrm>
          <a:off x="9627434" y="364933"/>
          <a:ext cx="1604343" cy="1604343"/>
        </a:xfrm>
        <a:prstGeom prst="ellipse">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Job in professional membership organisation</a:t>
          </a:r>
        </a:p>
      </dsp:txBody>
      <dsp:txXfrm>
        <a:off x="9862385" y="599884"/>
        <a:ext cx="1134441" cy="11344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593A2-5880-8B4A-BFE1-13ADB9AB628C}" type="datetimeFigureOut">
              <a:rPr lang="en-US" smtClean="0"/>
              <a:t>24/10/18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573B-158C-8545-80B7-05C01F30CB83}" type="slidenum">
              <a:rPr lang="en-US" smtClean="0"/>
              <a:t>‹#›</a:t>
            </a:fld>
            <a:endParaRPr lang="en-US"/>
          </a:p>
        </p:txBody>
      </p:sp>
    </p:spTree>
    <p:extLst>
      <p:ext uri="{BB962C8B-B14F-4D97-AF65-F5344CB8AC3E}">
        <p14:creationId xmlns:p14="http://schemas.microsoft.com/office/powerpoint/2010/main" val="209390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presentation of the theory behind a workshop called ‘I’ve got a PhD, what now?’</a:t>
            </a:r>
          </a:p>
          <a:p>
            <a:r>
              <a:rPr lang="en-US" dirty="0" smtClean="0"/>
              <a:t>Intros</a:t>
            </a:r>
          </a:p>
          <a:p>
            <a:r>
              <a:rPr lang="en-US" dirty="0" err="1" smtClean="0"/>
              <a:t>Dani</a:t>
            </a:r>
            <a:r>
              <a:rPr lang="en-US" dirty="0" smtClean="0"/>
              <a:t> </a:t>
            </a:r>
            <a:r>
              <a:rPr lang="mr-IN" dirty="0" smtClean="0"/>
              <a:t>–</a:t>
            </a:r>
            <a:r>
              <a:rPr lang="en-US" dirty="0" smtClean="0"/>
              <a:t> Education consultant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Anna </a:t>
            </a:r>
            <a:r>
              <a:rPr lang="mr-IN" dirty="0" smtClean="0"/>
              <a:t>–</a:t>
            </a:r>
            <a:r>
              <a:rPr lang="en-US" dirty="0" smtClean="0"/>
              <a:t> RD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both</a:t>
            </a:r>
            <a:r>
              <a:rPr lang="en-US" baseline="0" dirty="0" smtClean="0"/>
              <a:t> have a background in academia, a passion for supporting PGR and ECR in their career transition and a belief in the power of reflection to support this.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collaboration has worked well.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been developing this workshop for about a year, doing the leg work around understanding need, </a:t>
            </a:r>
            <a:r>
              <a:rPr lang="en-US" baseline="0" dirty="0" err="1" smtClean="0"/>
              <a:t>dev</a:t>
            </a:r>
            <a:r>
              <a:rPr lang="en-US" baseline="0" dirty="0" smtClean="0"/>
              <a:t> content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past few months I have been working with Anna to understanding University need and to develop the model that sits behind it, this model is grounded in theory and it has evolved naturally from research with PhD grads, empirical research and conversations with colleagues in different universities. You could say a grounded theory methodology. </a:t>
            </a:r>
          </a:p>
          <a:p>
            <a:r>
              <a:rPr lang="en-US" baseline="0" dirty="0" smtClean="0"/>
              <a:t>We have collaborated to see how theories can work together to provide a lens through which support grads to think through the complexity of trans. </a:t>
            </a:r>
          </a:p>
          <a:p>
            <a:endParaRPr lang="en-US" baseline="0" dirty="0" smtClean="0"/>
          </a:p>
          <a:p>
            <a:r>
              <a:rPr lang="en-US" baseline="0" dirty="0" smtClean="0"/>
              <a:t>The focus of this presentation is to provide an example of how we might support our PhD graduates with some of the challenges they face navigating their career following submission and how social theories of learning can be a powerful lens through which to understand and support PhD transition. </a:t>
            </a:r>
          </a:p>
          <a:p>
            <a:endParaRPr lang="en-US" baseline="0" dirty="0" smtClean="0"/>
          </a:p>
        </p:txBody>
      </p:sp>
      <p:sp>
        <p:nvSpPr>
          <p:cNvPr id="4" name="Slide Number Placeholder 3"/>
          <p:cNvSpPr>
            <a:spLocks noGrp="1"/>
          </p:cNvSpPr>
          <p:nvPr>
            <p:ph type="sldNum" sz="quarter" idx="10"/>
          </p:nvPr>
        </p:nvSpPr>
        <p:spPr/>
        <p:txBody>
          <a:bodyPr/>
          <a:lstStyle/>
          <a:p>
            <a:fld id="{643F573B-158C-8545-80B7-05C01F30CB83}" type="slidenum">
              <a:rPr lang="en-US" smtClean="0"/>
              <a:t>1</a:t>
            </a:fld>
            <a:endParaRPr lang="en-US"/>
          </a:p>
        </p:txBody>
      </p:sp>
    </p:spTree>
    <p:extLst>
      <p:ext uri="{BB962C8B-B14F-4D97-AF65-F5344CB8AC3E}">
        <p14:creationId xmlns:p14="http://schemas.microsoft.com/office/powerpoint/2010/main" val="417664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theory behind this visual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Challenges identified in research and lit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this theory is a useful way to understand PhD trans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activities that support this part of the workshop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Understand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Enables honest conversations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honest conversation and factual information is important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covered through this part of the model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examples, discussion that come from this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useful for </a:t>
            </a:r>
            <a:r>
              <a:rPr lang="en-US" baseline="0" dirty="0" err="1" smtClean="0"/>
              <a:t>Phd</a:t>
            </a:r>
            <a:r>
              <a:rPr lang="en-US" baseline="0" dirty="0" smtClean="0"/>
              <a:t> trans </a:t>
            </a:r>
            <a:r>
              <a:rPr lang="en-US" baseline="0" dirty="0" err="1" smtClean="0"/>
              <a:t>convs</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 hope participants with get out of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43F573B-158C-8545-80B7-05C01F30CB83}" type="slidenum">
              <a:rPr lang="en-US" smtClean="0"/>
              <a:t>10</a:t>
            </a:fld>
            <a:endParaRPr lang="en-US"/>
          </a:p>
        </p:txBody>
      </p:sp>
    </p:spTree>
    <p:extLst>
      <p:ext uri="{BB962C8B-B14F-4D97-AF65-F5344CB8AC3E}">
        <p14:creationId xmlns:p14="http://schemas.microsoft.com/office/powerpoint/2010/main" val="85007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Understand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workshop is peppered with data, examples from the research, empirical data, case studies..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Enables honest conversations to support an understanding of context, to feel understood, to resonate with participants, create connections to not feel alone, stimulate debate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to give you a sense of this part I have chosen some information that links to the need for honest conversations</a:t>
            </a:r>
            <a:r>
              <a:rPr lang="mr-IN"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43F573B-158C-8545-80B7-05C01F30CB83}" type="slidenum">
              <a:rPr lang="en-US" smtClean="0"/>
              <a:t>11</a:t>
            </a:fld>
            <a:endParaRPr lang="en-US"/>
          </a:p>
        </p:txBody>
      </p:sp>
    </p:spTree>
    <p:extLst>
      <p:ext uri="{BB962C8B-B14F-4D97-AF65-F5344CB8AC3E}">
        <p14:creationId xmlns:p14="http://schemas.microsoft.com/office/powerpoint/2010/main" val="262780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statistics that set the context for PhD transition, this is to inform honest conversations.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a:t>
            </a:r>
            <a:r>
              <a:rPr lang="en-US" sz="1200" kern="1200" baseline="0" dirty="0" smtClean="0">
                <a:solidFill>
                  <a:schemeClr val="tx1"/>
                </a:solidFill>
                <a:effectLst/>
                <a:latin typeface="+mn-lt"/>
                <a:ea typeface="+mn-ea"/>
                <a:cs typeface="+mn-cs"/>
              </a:rPr>
              <a:t> same</a:t>
            </a:r>
            <a:r>
              <a:rPr lang="en-US" sz="1200" kern="1200" dirty="0" smtClean="0">
                <a:solidFill>
                  <a:schemeClr val="tx1"/>
                </a:solidFill>
                <a:effectLst/>
                <a:latin typeface="+mn-lt"/>
                <a:ea typeface="+mn-ea"/>
                <a:cs typeface="+mn-cs"/>
              </a:rPr>
              <a:t> study that interviewed 5,000 graduates by </a:t>
            </a:r>
            <a:r>
              <a:rPr lang="en-US" sz="1200" kern="1200" dirty="0" err="1" smtClean="0">
                <a:solidFill>
                  <a:schemeClr val="tx1"/>
                </a:solidFill>
                <a:effectLst/>
                <a:latin typeface="+mn-lt"/>
                <a:ea typeface="+mn-ea"/>
                <a:cs typeface="+mn-cs"/>
              </a:rPr>
              <a:t>Jobs.ac.uk</a:t>
            </a:r>
            <a:r>
              <a:rPr lang="en-US" sz="1200" kern="1200" dirty="0" smtClean="0">
                <a:solidFill>
                  <a:schemeClr val="tx1"/>
                </a:solidFill>
                <a:effectLst/>
                <a:latin typeface="+mn-lt"/>
                <a:ea typeface="+mn-ea"/>
                <a:cs typeface="+mn-cs"/>
              </a:rPr>
              <a:t> in 2017</a:t>
            </a:r>
            <a:r>
              <a:rPr lang="en-US" sz="1200" kern="1200" baseline="0" dirty="0" smtClean="0">
                <a:solidFill>
                  <a:schemeClr val="tx1"/>
                </a:solidFill>
                <a:effectLst/>
                <a:latin typeface="+mn-lt"/>
                <a:ea typeface="+mn-ea"/>
                <a:cs typeface="+mn-cs"/>
              </a:rPr>
              <a:t> titled ‘PhD Employability, </a:t>
            </a:r>
            <a:r>
              <a:rPr lang="en-US" sz="1200" kern="1200" dirty="0" smtClean="0">
                <a:solidFill>
                  <a:schemeClr val="tx1"/>
                </a:solidFill>
                <a:effectLst/>
                <a:latin typeface="+mn-lt"/>
                <a:ea typeface="+mn-ea"/>
                <a:cs typeface="+mn-cs"/>
              </a:rPr>
              <a:t>Career pathways and recruiter insight’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That working within academia is the exception rather than the rule</a:t>
            </a:r>
          </a:p>
          <a:p>
            <a:r>
              <a:rPr lang="en-US" sz="1200" b="0" i="0" u="none" strike="noStrike" kern="1200" dirty="0" smtClean="0">
                <a:solidFill>
                  <a:schemeClr val="tx1"/>
                </a:solidFill>
                <a:effectLst/>
                <a:latin typeface="+mn-lt"/>
                <a:ea typeface="+mn-ea"/>
                <a:cs typeface="+mn-cs"/>
              </a:rPr>
              <a:t>Pre PhD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When deciding to take on a doctorate,</a:t>
            </a:r>
            <a:r>
              <a:rPr lang="en-US" sz="1200" b="0" i="0" u="none" strike="noStrike" kern="1200" baseline="0" dirty="0" smtClean="0">
                <a:solidFill>
                  <a:schemeClr val="tx1"/>
                </a:solidFill>
                <a:effectLst/>
                <a:latin typeface="+mn-lt"/>
                <a:ea typeface="+mn-ea"/>
                <a:cs typeface="+mn-cs"/>
              </a:rPr>
              <a:t> who </a:t>
            </a:r>
            <a:r>
              <a:rPr lang="en-US" sz="1200" b="0" i="0" u="none" strike="noStrike" kern="1200" dirty="0" smtClean="0">
                <a:solidFill>
                  <a:schemeClr val="tx1"/>
                </a:solidFill>
                <a:effectLst/>
                <a:latin typeface="+mn-lt"/>
                <a:ea typeface="+mn-ea"/>
                <a:cs typeface="+mn-cs"/>
              </a:rPr>
              <a:t>aimed to become an academic </a:t>
            </a:r>
            <a:r>
              <a:rPr lang="en-US" dirty="0" smtClean="0"/>
              <a:t> </a:t>
            </a:r>
          </a:p>
          <a:p>
            <a:r>
              <a:rPr lang="en-US" sz="1200" b="0" i="0" u="none" strike="noStrike" kern="1200" dirty="0" smtClean="0">
                <a:solidFill>
                  <a:schemeClr val="tx1"/>
                </a:solidFill>
                <a:effectLst/>
                <a:latin typeface="+mn-lt"/>
                <a:ea typeface="+mn-ea"/>
                <a:cs typeface="+mn-cs"/>
              </a:rPr>
              <a:t>Post PhD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On completion of doctorate, who initially chose to become an academic</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a:t>
            </a:r>
            <a:r>
              <a:rPr lang="en-US" dirty="0" smtClean="0"/>
              <a:t>n average of 17% ended up in a permanent academic role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ran a workshop recently where I asked a group of 20 PhD candidates who would like to work in academia following their doctorate, all but 2 raised their hands and those 2 looked uncomfortable and gave me a bit of a maybe signal.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point of discussing this data is not to say it is not possible but to focus the mind is this is the goal, to argue that to work in this space requires proactive planning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That there are other options available </a:t>
            </a:r>
          </a:p>
          <a:p>
            <a:endParaRPr lang="en-US" dirty="0" smtClean="0"/>
          </a:p>
          <a:p>
            <a:r>
              <a:rPr lang="en-US" dirty="0" smtClean="0"/>
              <a:t>We</a:t>
            </a:r>
            <a:r>
              <a:rPr lang="en-US" baseline="0" dirty="0" smtClean="0"/>
              <a:t> c</a:t>
            </a:r>
            <a:r>
              <a:rPr lang="en-US" dirty="0" smtClean="0"/>
              <a:t>ould understand through Bourdieu</a:t>
            </a:r>
            <a:r>
              <a:rPr lang="en-US" baseline="0" dirty="0" smtClean="0"/>
              <a:t> - </a:t>
            </a:r>
            <a:r>
              <a:rPr lang="en-US" sz="1200" kern="1200" dirty="0" smtClean="0">
                <a:solidFill>
                  <a:schemeClr val="tx1"/>
                </a:solidFill>
                <a:effectLst/>
                <a:latin typeface="+mn-lt"/>
                <a:ea typeface="+mn-ea"/>
                <a:cs typeface="+mn-cs"/>
              </a:rPr>
              <a:t>The longer one stays in an academic environment, the more a person matches one’s professional identity, and values to what is typical in this setting.  </a:t>
            </a:r>
          </a:p>
          <a:p>
            <a:r>
              <a:rPr lang="en-US" dirty="0" smtClean="0"/>
              <a:t>So</a:t>
            </a:r>
            <a:r>
              <a:rPr lang="en-US" baseline="0" dirty="0" smtClean="0"/>
              <a:t> we know there is a strong and evolving desire, but to what extent does this get fulfilled</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There is a growing number of PhDs who simply can not be absorbed by the academic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trend is recognised nationally and globally, Vitae </a:t>
            </a:r>
            <a:r>
              <a:rPr lang="en-US" baseline="0" dirty="0" err="1"/>
              <a:t>conf</a:t>
            </a:r>
            <a:r>
              <a:rPr lang="en-US" baseline="0" dirty="0"/>
              <a:t>, PhD transitions literature, see </a:t>
            </a:r>
            <a:r>
              <a:rPr lang="en-US" baseline="0" dirty="0" smtClean="0"/>
              <a:t>bibliography</a:t>
            </a:r>
            <a:r>
              <a:rPr lang="mr-IN" baseline="0" dirty="0" smtClean="0"/>
              <a:t>…</a:t>
            </a:r>
            <a:r>
              <a:rPr lang="en-GB"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12</a:t>
            </a:fld>
            <a:endParaRPr lang="en-US"/>
          </a:p>
        </p:txBody>
      </p:sp>
    </p:spTree>
    <p:extLst>
      <p:ext uri="{BB962C8B-B14F-4D97-AF65-F5344CB8AC3E}">
        <p14:creationId xmlns:p14="http://schemas.microsoft.com/office/powerpoint/2010/main" val="55821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production of PhD grads is increasing year on year. This</a:t>
            </a:r>
            <a:r>
              <a:rPr lang="en-US" baseline="0" dirty="0"/>
              <a:t> is deliberate.</a:t>
            </a:r>
            <a:r>
              <a:rPr lang="en-US" dirty="0"/>
              <a:t> The ‘UK Industrial Strategy; Building a Britain fit for the future’ recognises the need</a:t>
            </a:r>
            <a:r>
              <a:rPr lang="en-US" baseline="0" dirty="0"/>
              <a:t> for PhD grads in providing highly skilled professionals to strengthen the research and development agenda in order to achieve the 5 challenges (AI, data driven tech, clean growth, aging society &amp; social mobility).  A doctoral loan system of £25,000 per student has been introduced for all who have gained a place on a program of study in September this year, this will add to numbers here in the UK.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OECD is promoting knowledge based capital as a key driver of economic growth in advanced economies (according to the industrial strategy but also a ref in bib). Thus Britain is not the only country wanting to increase PhD production</a:t>
            </a:r>
            <a:r>
              <a:rPr lang="mr-IN" baseline="0" dirty="0"/>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Here</a:t>
            </a:r>
            <a:r>
              <a:rPr lang="en-US" baseline="0" dirty="0"/>
              <a:t> we can see </a:t>
            </a:r>
            <a:r>
              <a:rPr lang="en-US" dirty="0"/>
              <a:t>PhD completions are increasing in the UK, Europe</a:t>
            </a:r>
            <a:r>
              <a:rPr lang="en-US" baseline="0" dirty="0"/>
              <a:t> and</a:t>
            </a:r>
            <a:r>
              <a:rPr lang="en-US" dirty="0"/>
              <a:t> internationally</a:t>
            </a:r>
            <a:r>
              <a:rPr lang="mr-IN" dirty="0"/>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 - ‘Career pathways following doctoral research 2017’ by </a:t>
            </a:r>
            <a:r>
              <a:rPr lang="en-US" sz="1200" kern="1200" dirty="0" err="1">
                <a:solidFill>
                  <a:schemeClr val="tx1"/>
                </a:solidFill>
                <a:effectLst/>
                <a:latin typeface="+mn-lt"/>
                <a:ea typeface="+mn-ea"/>
                <a:cs typeface="+mn-cs"/>
              </a:rPr>
              <a:t>Jobs.ac.uk</a:t>
            </a:r>
            <a:r>
              <a:rPr lang="en-US" sz="1200" kern="1200" dirty="0">
                <a:solidFill>
                  <a:schemeClr val="tx1"/>
                </a:solidFill>
                <a:effectLst/>
                <a:latin typeface="+mn-lt"/>
                <a:ea typeface="+mn-ea"/>
                <a:cs typeface="+mn-cs"/>
              </a:rPr>
              <a:t> (N=5,000)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These </a:t>
            </a:r>
            <a:r>
              <a:rPr lang="en-US" dirty="0" smtClean="0"/>
              <a:t>stats are from the </a:t>
            </a:r>
            <a:r>
              <a:rPr lang="en-US" baseline="0" dirty="0" smtClean="0"/>
              <a:t>OECD and Chinese ministry of education, and show the average annual growth of doc degrees across all disciplines (1998-2006) </a:t>
            </a:r>
          </a:p>
          <a:p>
            <a:endParaRPr lang="en-US" dirty="0" smtClean="0"/>
          </a:p>
          <a:p>
            <a:r>
              <a:rPr lang="en-US" dirty="0" smtClean="0"/>
              <a:t>Countries are investing in their HE</a:t>
            </a:r>
            <a:r>
              <a:rPr lang="en-US" baseline="0" dirty="0" smtClean="0"/>
              <a:t> infrastructure, boosting PhD outputs. </a:t>
            </a:r>
            <a:r>
              <a:rPr lang="en-US" sz="1200" kern="1200" dirty="0" smtClean="0">
                <a:solidFill>
                  <a:schemeClr val="tx1"/>
                </a:solidFill>
                <a:latin typeface="+mn-lt"/>
                <a:ea typeface="+mn-ea"/>
                <a:cs typeface="+mn-cs"/>
              </a:rPr>
              <a:t>The number of people graduating with a PhD is increasing by 4% annually across the UK and 12% internationally.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 - ‘Career pathways following doctoral research 2017’ by </a:t>
            </a:r>
            <a:r>
              <a:rPr lang="en-US" sz="1200" kern="1200" dirty="0" err="1" smtClean="0">
                <a:solidFill>
                  <a:schemeClr val="tx1"/>
                </a:solidFill>
                <a:effectLst/>
                <a:latin typeface="+mn-lt"/>
                <a:ea typeface="+mn-ea"/>
                <a:cs typeface="+mn-cs"/>
              </a:rPr>
              <a:t>Jobs.ac.uk</a:t>
            </a:r>
            <a:r>
              <a:rPr lang="en-US" sz="1200" kern="1200" dirty="0" smtClean="0">
                <a:solidFill>
                  <a:schemeClr val="tx1"/>
                </a:solidFill>
                <a:effectLst/>
                <a:latin typeface="+mn-lt"/>
                <a:ea typeface="+mn-ea"/>
                <a:cs typeface="+mn-cs"/>
              </a:rPr>
              <a:t> (N=5,000) </a:t>
            </a:r>
          </a:p>
          <a:p>
            <a:endParaRPr lang="en-US" dirty="0"/>
          </a:p>
        </p:txBody>
      </p:sp>
      <p:sp>
        <p:nvSpPr>
          <p:cNvPr id="4" name="Slide Number Placeholder 3"/>
          <p:cNvSpPr>
            <a:spLocks noGrp="1"/>
          </p:cNvSpPr>
          <p:nvPr>
            <p:ph type="sldNum" sz="quarter" idx="10"/>
          </p:nvPr>
        </p:nvSpPr>
        <p:spPr/>
        <p:txBody>
          <a:bodyPr/>
          <a:lstStyle/>
          <a:p>
            <a:fld id="{8A752A68-D1BB-FB4D-8166-76E16FEBB680}" type="slidenum">
              <a:rPr lang="en-US" smtClean="0"/>
              <a:t>13</a:t>
            </a:fld>
            <a:endParaRPr lang="en-US"/>
          </a:p>
        </p:txBody>
      </p:sp>
    </p:spTree>
    <p:extLst>
      <p:ext uri="{BB962C8B-B14F-4D97-AF65-F5344CB8AC3E}">
        <p14:creationId xmlns:p14="http://schemas.microsoft.com/office/powerpoint/2010/main" val="131582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here t</a:t>
            </a:r>
            <a:r>
              <a:rPr lang="en-US" dirty="0" smtClean="0"/>
              <a:t>his global trend is broken down</a:t>
            </a:r>
            <a:r>
              <a:rPr lang="mr-IN" dirty="0" smtClean="0"/>
              <a:t>…</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These </a:t>
            </a:r>
            <a:r>
              <a:rPr lang="en-US" dirty="0" smtClean="0"/>
              <a:t>stats are from the </a:t>
            </a:r>
            <a:r>
              <a:rPr lang="en-US" baseline="0" dirty="0" smtClean="0"/>
              <a:t>OECD and Chinese ministry of education, and show the average annual growth of doc degrees across all disciplines (1998-2006) </a:t>
            </a:r>
          </a:p>
          <a:p>
            <a:endParaRPr lang="en-US" dirty="0" smtClean="0"/>
          </a:p>
          <a:p>
            <a:r>
              <a:rPr lang="en-US" dirty="0" smtClean="0"/>
              <a:t>Countries are investing in their HE</a:t>
            </a:r>
            <a:r>
              <a:rPr lang="en-US" baseline="0" dirty="0" smtClean="0"/>
              <a:t> infrastructure, boosting PhD outputs. </a:t>
            </a:r>
            <a:r>
              <a:rPr lang="en-US" sz="1200" kern="1200" dirty="0" smtClean="0">
                <a:solidFill>
                  <a:schemeClr val="tx1"/>
                </a:solidFill>
                <a:latin typeface="+mn-lt"/>
                <a:ea typeface="+mn-ea"/>
                <a:cs typeface="+mn-cs"/>
              </a:rPr>
              <a:t>The number of people graduating with a PhD is increasing by 4% annually across the UK and 12% internationally.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 - ‘Career pathways following doctoral research 2017’ by </a:t>
            </a:r>
            <a:r>
              <a:rPr lang="en-US" sz="1200" kern="1200" dirty="0" err="1" smtClean="0">
                <a:solidFill>
                  <a:schemeClr val="tx1"/>
                </a:solidFill>
                <a:effectLst/>
                <a:latin typeface="+mn-lt"/>
                <a:ea typeface="+mn-ea"/>
                <a:cs typeface="+mn-cs"/>
              </a:rPr>
              <a:t>Jobs.ac.uk</a:t>
            </a:r>
            <a:r>
              <a:rPr lang="en-US" sz="1200" kern="1200" dirty="0" smtClean="0">
                <a:solidFill>
                  <a:schemeClr val="tx1"/>
                </a:solidFill>
                <a:effectLst/>
                <a:latin typeface="+mn-lt"/>
                <a:ea typeface="+mn-ea"/>
                <a:cs typeface="+mn-cs"/>
              </a:rPr>
              <a:t> (N=5,000) </a:t>
            </a:r>
          </a:p>
          <a:p>
            <a:endParaRPr lang="en-US" dirty="0" smtClean="0"/>
          </a:p>
        </p:txBody>
      </p:sp>
      <p:sp>
        <p:nvSpPr>
          <p:cNvPr id="4" name="Slide Number Placeholder 3"/>
          <p:cNvSpPr>
            <a:spLocks noGrp="1"/>
          </p:cNvSpPr>
          <p:nvPr>
            <p:ph type="sldNum" sz="quarter" idx="10"/>
          </p:nvPr>
        </p:nvSpPr>
        <p:spPr/>
        <p:txBody>
          <a:bodyPr/>
          <a:lstStyle/>
          <a:p>
            <a:fld id="{8A752A68-D1BB-FB4D-8166-76E16FEBB680}" type="slidenum">
              <a:rPr lang="en-US" smtClean="0"/>
              <a:t>14</a:t>
            </a:fld>
            <a:endParaRPr lang="en-US"/>
          </a:p>
        </p:txBody>
      </p:sp>
    </p:spTree>
    <p:extLst>
      <p:ext uri="{BB962C8B-B14F-4D97-AF65-F5344CB8AC3E}">
        <p14:creationId xmlns:p14="http://schemas.microsoft.com/office/powerpoint/2010/main" val="222052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Spend a bit of time exploring the roles</a:t>
            </a:r>
            <a:r>
              <a:rPr lang="en-US" sz="1200" baseline="0" dirty="0" smtClean="0"/>
              <a:t> common for graduates.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smtClean="0"/>
          </a:p>
          <a:p>
            <a:r>
              <a:rPr lang="en-US" dirty="0" smtClean="0"/>
              <a:t>What</a:t>
            </a:r>
            <a:r>
              <a:rPr lang="en-US" baseline="0" dirty="0" smtClean="0"/>
              <a:t> </a:t>
            </a:r>
            <a:r>
              <a:rPr lang="en-US" baseline="0" dirty="0"/>
              <a:t>do we mean when we say an academic job?</a:t>
            </a:r>
          </a:p>
          <a:p>
            <a:r>
              <a:rPr lang="en-US" dirty="0"/>
              <a:t>If</a:t>
            </a:r>
            <a:r>
              <a:rPr lang="en-US" baseline="0" dirty="0"/>
              <a:t> we look at </a:t>
            </a:r>
            <a:r>
              <a:rPr lang="en-US" dirty="0"/>
              <a:t>research paths in the United Kingdom</a:t>
            </a:r>
            <a:r>
              <a:rPr lang="en-US" baseline="0" dirty="0"/>
              <a:t>. The association of Graduate Career advisory services explored different roles that exist and progression stats.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55% of those who get a job, do so in phase 1 roles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25% progress to phase 2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55% of grads exist in p1with a view to move into p2-</a:t>
            </a:r>
            <a:r>
              <a:rPr lang="en-US" baseline="0" dirty="0" smtClean="0"/>
              <a:t> where 25% progress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Only 12%</a:t>
            </a:r>
            <a:r>
              <a:rPr lang="en-GB" baseline="0" dirty="0" smtClean="0"/>
              <a:t> progress to p3, and 8% to p4</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P1</a:t>
            </a:r>
          </a:p>
          <a:p>
            <a:r>
              <a:rPr lang="en-US" dirty="0" smtClean="0"/>
              <a:t>Doctoral Student (3-4)</a:t>
            </a:r>
          </a:p>
          <a:p>
            <a:r>
              <a:rPr lang="en-US" dirty="0" smtClean="0"/>
              <a:t>Assistant (1-3)</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P2</a:t>
            </a:r>
          </a:p>
          <a:p>
            <a:r>
              <a:rPr lang="en-US" dirty="0" smtClean="0"/>
              <a:t>Research assistant (1-3)</a:t>
            </a:r>
          </a:p>
          <a:p>
            <a:r>
              <a:rPr lang="en-US" dirty="0" smtClean="0"/>
              <a:t>Post Doctorate (1-3)</a:t>
            </a:r>
          </a:p>
          <a:p>
            <a:r>
              <a:rPr lang="en-US" dirty="0" smtClean="0"/>
              <a:t>Research Associate (3-5)</a:t>
            </a:r>
          </a:p>
          <a:p>
            <a:r>
              <a:rPr lang="en-US" dirty="0" smtClean="0"/>
              <a:t>Lecturer (1-5)</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P3</a:t>
            </a:r>
          </a:p>
          <a:p>
            <a:r>
              <a:rPr lang="en-US" dirty="0" smtClean="0"/>
              <a:t>Research Associate (4-5)</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Research</a:t>
            </a:r>
            <a:r>
              <a:rPr lang="en-US" baseline="0" dirty="0" smtClean="0"/>
              <a:t> Fellow </a:t>
            </a:r>
            <a:r>
              <a:rPr lang="en-US" dirty="0" smtClean="0"/>
              <a:t>(4-5)</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Senior Researcher </a:t>
            </a:r>
            <a:r>
              <a:rPr lang="en-US" dirty="0" smtClean="0"/>
              <a:t>(4-5)</a:t>
            </a:r>
            <a:endParaRPr lang="en-US" baseline="0" dirty="0" smtClean="0"/>
          </a:p>
          <a:p>
            <a:r>
              <a:rPr lang="en-US" baseline="0" dirty="0" smtClean="0"/>
              <a:t>Senior Lecturer (Perm)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Reader </a:t>
            </a:r>
            <a:r>
              <a:rPr lang="en-US" dirty="0" smtClean="0"/>
              <a:t>(4-5)</a:t>
            </a:r>
            <a:endParaRPr lang="en-US" baseline="0" dirty="0" smtClean="0"/>
          </a:p>
          <a:p>
            <a:endParaRPr lang="en-US" baseline="0" dirty="0" smtClean="0"/>
          </a:p>
          <a:p>
            <a:r>
              <a:rPr lang="en-US" baseline="0" dirty="0" smtClean="0"/>
              <a:t>P4</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Reader (Perm)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Professor (Perm)</a:t>
            </a:r>
          </a:p>
          <a:p>
            <a:r>
              <a:rPr lang="en-US" baseline="0" dirty="0" smtClean="0"/>
              <a:t>Research Professor (5-8)</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15</a:t>
            </a:fld>
            <a:endParaRPr lang="en-US"/>
          </a:p>
        </p:txBody>
      </p:sp>
    </p:spTree>
    <p:extLst>
      <p:ext uri="{BB962C8B-B14F-4D97-AF65-F5344CB8AC3E}">
        <p14:creationId xmlns:p14="http://schemas.microsoft.com/office/powerpoint/2010/main" val="424676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Spend a bit of time exploring what PhD do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Vitae (2013) </a:t>
            </a:r>
            <a:r>
              <a:rPr lang="en-US" sz="1200" i="1" dirty="0" smtClean="0"/>
              <a:t>What do researchers do? Early career progression of doctoral graduates. </a:t>
            </a:r>
            <a:r>
              <a:rPr lang="en-US" sz="1200" dirty="0" smtClean="0"/>
              <a:t>The Careers Research and Advisory Centre (CRAC) Limited </a:t>
            </a: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a:t>
            </a:r>
            <a:r>
              <a:rPr lang="en-US" sz="1200" b="0" kern="1200" baseline="0" dirty="0" smtClean="0">
                <a:solidFill>
                  <a:schemeClr val="tx1"/>
                </a:solidFill>
                <a:effectLst/>
                <a:latin typeface="+mn-lt"/>
                <a:ea typeface="+mn-ea"/>
                <a:cs typeface="+mn-cs"/>
              </a:rPr>
              <a:t> research shows a number of areas of work people go into and it does this across disciplines. I have taken the cross discipline data and identified the 4 most popular areas.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Doctoral graduates had a wide range of occupations across different employment sectors. Common occupations were teaching and lecturing professions,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one quarter of respondents (27%). Followed by scientific research, analysis and development professions (19%) and other professional, associate professional and technical occupations (17%). The next most common occupations were commercial, industrial and public sector managers (10%)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27% Teaching professionals (including lecturers)</a:t>
            </a:r>
            <a:r>
              <a:rPr lang="en-US" dirty="0" smtClean="0"/>
              <a:t> </a:t>
            </a:r>
            <a:endParaRPr lang="en-US" sz="1200" b="0" kern="1200" dirty="0" smtClean="0">
              <a:solidFill>
                <a:schemeClr val="tx1"/>
              </a:solidFill>
              <a:effectLst/>
              <a:latin typeface="+mn-lt"/>
              <a:ea typeface="+mn-ea"/>
              <a:cs typeface="+mn-cs"/>
            </a:endParaRPr>
          </a:p>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19%</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Scientific, research, analysis and development occupations </a:t>
            </a:r>
          </a:p>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17%</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Other professional, associate professional and technical occupations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10%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Commercial, industrial and public sector managers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err="1" smtClean="0">
                <a:solidFill>
                  <a:schemeClr val="tx1"/>
                </a:solidFill>
                <a:effectLst/>
                <a:latin typeface="+mn-lt"/>
                <a:ea typeface="+mn-ea"/>
                <a:cs typeface="+mn-cs"/>
              </a:rPr>
              <a:t>eg</a:t>
            </a:r>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Scientific, research, analysis and development occupations (19%)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0% </a:t>
            </a:r>
            <a:r>
              <a:rPr lang="en-US" sz="1200" kern="1200" dirty="0" smtClean="0">
                <a:solidFill>
                  <a:schemeClr val="tx1"/>
                </a:solidFill>
                <a:effectLst/>
                <a:latin typeface="+mn-lt"/>
                <a:ea typeface="+mn-ea"/>
                <a:cs typeface="+mn-cs"/>
              </a:rPr>
              <a:t>Arts and humanities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35% </a:t>
            </a:r>
            <a:r>
              <a:rPr lang="en-US" sz="1200" kern="1200" dirty="0" smtClean="0">
                <a:solidFill>
                  <a:schemeClr val="tx1"/>
                </a:solidFill>
                <a:effectLst/>
                <a:latin typeface="+mn-lt"/>
                <a:ea typeface="+mn-ea"/>
                <a:cs typeface="+mn-cs"/>
              </a:rPr>
              <a:t>Biological sciences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19% </a:t>
            </a:r>
            <a:r>
              <a:rPr lang="en-US" sz="1200" kern="1200" dirty="0" smtClean="0">
                <a:solidFill>
                  <a:schemeClr val="tx1"/>
                </a:solidFill>
                <a:effectLst/>
                <a:latin typeface="+mn-lt"/>
                <a:ea typeface="+mn-ea"/>
                <a:cs typeface="+mn-cs"/>
              </a:rPr>
              <a:t>Biomedical sciences </a:t>
            </a:r>
            <a:endParaRPr lang="en-US" dirty="0" smtClean="0">
              <a:effectLst/>
            </a:endParaRPr>
          </a:p>
          <a:p>
            <a:r>
              <a:rPr lang="en-US" sz="1200" b="0" kern="12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Physical sciences and engineering </a:t>
            </a:r>
            <a:endParaRPr lang="en-US" dirty="0" smtClean="0">
              <a:effectLst/>
            </a:endParaRPr>
          </a:p>
          <a:p>
            <a:r>
              <a:rPr lang="en-US" sz="1200" b="0"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Social sciences </a:t>
            </a:r>
            <a:endParaRPr lang="en-US" sz="1200" b="0" i="0" u="none" strike="noStrike" kern="1200" dirty="0" smtClean="0">
              <a:solidFill>
                <a:schemeClr val="tx1"/>
              </a:solidFill>
              <a:effectLst/>
              <a:latin typeface="+mn-lt"/>
              <a:ea typeface="+mn-ea"/>
              <a:cs typeface="+mn-cs"/>
            </a:endParaRPr>
          </a:p>
          <a:p>
            <a:pPr fontAlgn="b"/>
            <a:endParaRPr lang="en-US" sz="1200" b="0"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Teaching professionals (including lecturers) (27%)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59% </a:t>
            </a:r>
            <a:r>
              <a:rPr lang="en-US" sz="1200" kern="1200" dirty="0" smtClean="0">
                <a:solidFill>
                  <a:schemeClr val="tx1"/>
                </a:solidFill>
                <a:effectLst/>
                <a:latin typeface="+mn-lt"/>
                <a:ea typeface="+mn-ea"/>
                <a:cs typeface="+mn-cs"/>
              </a:rPr>
              <a:t>Arts and humanities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15% </a:t>
            </a:r>
            <a:r>
              <a:rPr lang="en-US" sz="1200" kern="1200" dirty="0" smtClean="0">
                <a:solidFill>
                  <a:schemeClr val="tx1"/>
                </a:solidFill>
                <a:effectLst/>
                <a:latin typeface="+mn-lt"/>
                <a:ea typeface="+mn-ea"/>
                <a:cs typeface="+mn-cs"/>
              </a:rPr>
              <a:t>Biological sciences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Biomedical sciences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18% </a:t>
            </a:r>
            <a:r>
              <a:rPr lang="en-US" sz="1200" kern="1200" dirty="0" smtClean="0">
                <a:solidFill>
                  <a:schemeClr val="tx1"/>
                </a:solidFill>
                <a:effectLst/>
                <a:latin typeface="+mn-lt"/>
                <a:ea typeface="+mn-ea"/>
                <a:cs typeface="+mn-cs"/>
              </a:rPr>
              <a:t>Physical sciences and engineering </a:t>
            </a:r>
            <a:endParaRPr lang="en-US" dirty="0" smtClean="0">
              <a:effectLst/>
            </a:endParaRPr>
          </a:p>
          <a:p>
            <a:r>
              <a:rPr lang="en-US" sz="1200" b="0" kern="1200" dirty="0" smtClean="0">
                <a:solidFill>
                  <a:schemeClr val="tx1"/>
                </a:solidFill>
                <a:effectLst/>
                <a:latin typeface="+mn-lt"/>
                <a:ea typeface="+mn-ea"/>
                <a:cs typeface="+mn-cs"/>
              </a:rPr>
              <a:t>50% </a:t>
            </a:r>
            <a:r>
              <a:rPr lang="en-US" sz="1200" kern="1200" dirty="0" smtClean="0">
                <a:solidFill>
                  <a:schemeClr val="tx1"/>
                </a:solidFill>
                <a:effectLst/>
                <a:latin typeface="+mn-lt"/>
                <a:ea typeface="+mn-ea"/>
                <a:cs typeface="+mn-cs"/>
              </a:rPr>
              <a:t>Social sciences </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3.1%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Marketing, sales, media and advertising occupations </a:t>
            </a:r>
            <a:endParaRPr lang="en-US" dirty="0" smtClean="0">
              <a:effectLst/>
            </a:endParaRPr>
          </a:p>
          <a:p>
            <a:endParaRPr lang="en-US" dirty="0" smtClean="0">
              <a:effectLst/>
            </a:endParaRPr>
          </a:p>
          <a:p>
            <a:r>
              <a:rPr lang="en-US" sz="1200" b="0" kern="1200" dirty="0" smtClean="0">
                <a:solidFill>
                  <a:schemeClr val="tx1"/>
                </a:solidFill>
                <a:effectLst/>
                <a:latin typeface="+mn-lt"/>
                <a:ea typeface="+mn-ea"/>
                <a:cs typeface="+mn-cs"/>
              </a:rPr>
              <a:t>6.1% </a:t>
            </a:r>
            <a:r>
              <a:rPr lang="en-US" sz="1200" kern="1200" dirty="0" smtClean="0">
                <a:solidFill>
                  <a:schemeClr val="tx1"/>
                </a:solidFill>
                <a:effectLst/>
                <a:latin typeface="+mn-lt"/>
                <a:ea typeface="+mn-ea"/>
                <a:cs typeface="+mn-cs"/>
              </a:rPr>
              <a:t>Arts and humanities </a:t>
            </a:r>
            <a:endParaRPr lang="en-US" dirty="0" smtClean="0">
              <a:effectLst/>
            </a:endParaRPr>
          </a:p>
          <a:p>
            <a:r>
              <a:rPr lang="en-US" sz="1200" b="0" kern="1200" dirty="0" smtClean="0">
                <a:solidFill>
                  <a:schemeClr val="tx1"/>
                </a:solidFill>
                <a:effectLst/>
                <a:latin typeface="+mn-lt"/>
                <a:ea typeface="+mn-ea"/>
                <a:cs typeface="+mn-cs"/>
              </a:rPr>
              <a:t>4.9% </a:t>
            </a:r>
            <a:r>
              <a:rPr lang="en-US" sz="1200" kern="1200" dirty="0" smtClean="0">
                <a:solidFill>
                  <a:schemeClr val="tx1"/>
                </a:solidFill>
                <a:effectLst/>
                <a:latin typeface="+mn-lt"/>
                <a:ea typeface="+mn-ea"/>
                <a:cs typeface="+mn-cs"/>
              </a:rPr>
              <a:t>Biological sciences </a:t>
            </a:r>
            <a:endParaRPr lang="en-US" dirty="0" smtClean="0">
              <a:effectLst/>
            </a:endParaRPr>
          </a:p>
          <a:p>
            <a:r>
              <a:rPr lang="en-US" sz="1200" b="0" kern="1200" dirty="0" smtClean="0">
                <a:solidFill>
                  <a:schemeClr val="tx1"/>
                </a:solidFill>
                <a:effectLst/>
                <a:latin typeface="+mn-lt"/>
                <a:ea typeface="+mn-ea"/>
                <a:cs typeface="+mn-cs"/>
              </a:rPr>
              <a:t>2.2% </a:t>
            </a:r>
            <a:r>
              <a:rPr lang="en-US" sz="1200" kern="1200" dirty="0" smtClean="0">
                <a:solidFill>
                  <a:schemeClr val="tx1"/>
                </a:solidFill>
                <a:effectLst/>
                <a:latin typeface="+mn-lt"/>
                <a:ea typeface="+mn-ea"/>
                <a:cs typeface="+mn-cs"/>
              </a:rPr>
              <a:t>Biomedical sciences </a:t>
            </a:r>
            <a:endParaRPr lang="en-US" dirty="0" smtClean="0">
              <a:effectLst/>
            </a:endParaRPr>
          </a:p>
          <a:p>
            <a:r>
              <a:rPr lang="en-US" sz="1200" b="0" kern="1200" dirty="0" smtClean="0">
                <a:solidFill>
                  <a:schemeClr val="tx1"/>
                </a:solidFill>
                <a:effectLst/>
                <a:latin typeface="+mn-lt"/>
                <a:ea typeface="+mn-ea"/>
                <a:cs typeface="+mn-cs"/>
              </a:rPr>
              <a:t>2.6% </a:t>
            </a:r>
            <a:r>
              <a:rPr lang="en-US" sz="1200" kern="1200" dirty="0" smtClean="0">
                <a:solidFill>
                  <a:schemeClr val="tx1"/>
                </a:solidFill>
                <a:effectLst/>
                <a:latin typeface="+mn-lt"/>
                <a:ea typeface="+mn-ea"/>
                <a:cs typeface="+mn-cs"/>
              </a:rPr>
              <a:t>Physical sciences and engineering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1.4% </a:t>
            </a:r>
            <a:r>
              <a:rPr lang="en-US" sz="1200" kern="1200" dirty="0" smtClean="0">
                <a:solidFill>
                  <a:schemeClr val="tx1"/>
                </a:solidFill>
                <a:effectLst/>
                <a:latin typeface="+mn-lt"/>
                <a:ea typeface="+mn-ea"/>
                <a:cs typeface="+mn-cs"/>
              </a:rPr>
              <a:t>Social sciences </a:t>
            </a:r>
            <a:endParaRPr lang="en-US" dirty="0" smtClean="0">
              <a:effectLst/>
            </a:endParaRPr>
          </a:p>
          <a:p>
            <a:endParaRPr lang="en-US" dirty="0" smtClean="0">
              <a:effectLst/>
            </a:endParaRPr>
          </a:p>
          <a:p>
            <a:r>
              <a:rPr lang="en-US" sz="1200" b="0" kern="1200" dirty="0" smtClean="0">
                <a:solidFill>
                  <a:schemeClr val="tx1"/>
                </a:solidFill>
                <a:effectLst/>
                <a:latin typeface="+mn-lt"/>
                <a:ea typeface="+mn-ea"/>
                <a:cs typeface="+mn-cs"/>
              </a:rPr>
              <a:t>10.4% Commercial, industrial and public sector managers </a:t>
            </a:r>
            <a:endParaRPr lang="en-US" dirty="0" smtClean="0">
              <a:effectLst/>
            </a:endParaRPr>
          </a:p>
          <a:p>
            <a:r>
              <a:rPr lang="en-US" sz="1200" b="0" kern="1200" dirty="0" smtClean="0">
                <a:solidFill>
                  <a:schemeClr val="tx1"/>
                </a:solidFill>
                <a:effectLst/>
                <a:latin typeface="+mn-lt"/>
                <a:ea typeface="+mn-ea"/>
                <a:cs typeface="+mn-cs"/>
              </a:rPr>
              <a:t>9.4% </a:t>
            </a:r>
            <a:endParaRPr lang="en-US" dirty="0" smtClean="0">
              <a:effectLst/>
            </a:endParaRPr>
          </a:p>
          <a:p>
            <a:r>
              <a:rPr lang="en-US" sz="1200" b="0" kern="1200" dirty="0" smtClean="0">
                <a:solidFill>
                  <a:schemeClr val="tx1"/>
                </a:solidFill>
                <a:effectLst/>
                <a:latin typeface="+mn-lt"/>
                <a:ea typeface="+mn-ea"/>
                <a:cs typeface="+mn-cs"/>
              </a:rPr>
              <a:t>13.9% </a:t>
            </a:r>
            <a:endParaRPr lang="en-US" dirty="0" smtClean="0">
              <a:effectLst/>
            </a:endParaRPr>
          </a:p>
          <a:p>
            <a:r>
              <a:rPr lang="en-US" sz="1200" b="0" kern="1200" dirty="0" smtClean="0">
                <a:solidFill>
                  <a:schemeClr val="tx1"/>
                </a:solidFill>
                <a:effectLst/>
                <a:latin typeface="+mn-lt"/>
                <a:ea typeface="+mn-ea"/>
                <a:cs typeface="+mn-cs"/>
              </a:rPr>
              <a:t>8.3% </a:t>
            </a:r>
            <a:endParaRPr lang="en-US" dirty="0" smtClean="0">
              <a:effectLst/>
            </a:endParaRPr>
          </a:p>
          <a:p>
            <a:r>
              <a:rPr lang="en-US" sz="1200" b="0" kern="1200" dirty="0" smtClean="0">
                <a:solidFill>
                  <a:schemeClr val="tx1"/>
                </a:solidFill>
                <a:effectLst/>
                <a:latin typeface="+mn-lt"/>
                <a:ea typeface="+mn-ea"/>
                <a:cs typeface="+mn-cs"/>
              </a:rPr>
              <a:t>10.6% </a:t>
            </a:r>
            <a:endParaRPr lang="en-US" dirty="0" smtClean="0">
              <a:effectLst/>
            </a:endParaRPr>
          </a:p>
          <a:p>
            <a:r>
              <a:rPr lang="en-US" sz="1200" b="0" kern="1200" dirty="0" smtClean="0">
                <a:solidFill>
                  <a:schemeClr val="tx1"/>
                </a:solidFill>
                <a:effectLst/>
                <a:latin typeface="+mn-lt"/>
                <a:ea typeface="+mn-ea"/>
                <a:cs typeface="+mn-cs"/>
              </a:rPr>
              <a:t>11.9% </a:t>
            </a:r>
            <a:endParaRPr lang="en-US" dirty="0" smtClean="0">
              <a:effectLst/>
            </a:endParaRP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4.1% Engineering professionals </a:t>
            </a:r>
            <a:endParaRPr lang="en-US" dirty="0" smtClean="0">
              <a:effectLst/>
            </a:endParaRPr>
          </a:p>
          <a:p>
            <a:r>
              <a:rPr lang="en-US" sz="1200" b="0" kern="1200" dirty="0" smtClean="0">
                <a:solidFill>
                  <a:schemeClr val="tx1"/>
                </a:solidFill>
                <a:effectLst/>
                <a:latin typeface="+mn-lt"/>
                <a:ea typeface="+mn-ea"/>
                <a:cs typeface="+mn-cs"/>
              </a:rPr>
              <a:t>0.5% </a:t>
            </a:r>
            <a:endParaRPr lang="en-US" dirty="0" smtClean="0">
              <a:effectLst/>
            </a:endParaRPr>
          </a:p>
          <a:p>
            <a:r>
              <a:rPr lang="en-US" sz="1200" b="0" kern="1200" dirty="0" smtClean="0">
                <a:solidFill>
                  <a:schemeClr val="tx1"/>
                </a:solidFill>
                <a:effectLst/>
                <a:latin typeface="+mn-lt"/>
                <a:ea typeface="+mn-ea"/>
                <a:cs typeface="+mn-cs"/>
              </a:rPr>
              <a:t>1.0% </a:t>
            </a:r>
            <a:endParaRPr lang="en-US" dirty="0" smtClean="0">
              <a:effectLst/>
            </a:endParaRPr>
          </a:p>
          <a:p>
            <a:r>
              <a:rPr lang="en-US" sz="1200" b="0" kern="1200" dirty="0" smtClean="0">
                <a:solidFill>
                  <a:schemeClr val="tx1"/>
                </a:solidFill>
                <a:effectLst/>
                <a:latin typeface="+mn-lt"/>
                <a:ea typeface="+mn-ea"/>
                <a:cs typeface="+mn-cs"/>
              </a:rPr>
              <a:t>0.4% </a:t>
            </a:r>
            <a:endParaRPr lang="en-US" dirty="0" smtClean="0">
              <a:effectLst/>
            </a:endParaRPr>
          </a:p>
          <a:p>
            <a:r>
              <a:rPr lang="en-US" sz="1200" b="0" kern="1200" dirty="0" smtClean="0">
                <a:solidFill>
                  <a:schemeClr val="tx1"/>
                </a:solidFill>
                <a:effectLst/>
                <a:latin typeface="+mn-lt"/>
                <a:ea typeface="+mn-ea"/>
                <a:cs typeface="+mn-cs"/>
              </a:rPr>
              <a:t>11.6% </a:t>
            </a:r>
            <a:endParaRPr lang="en-US" dirty="0" smtClean="0">
              <a:effectLst/>
            </a:endParaRPr>
          </a:p>
          <a:p>
            <a:r>
              <a:rPr lang="en-US" sz="1200" b="0" kern="1200" dirty="0" smtClean="0">
                <a:solidFill>
                  <a:schemeClr val="tx1"/>
                </a:solidFill>
                <a:effectLst/>
                <a:latin typeface="+mn-lt"/>
                <a:ea typeface="+mn-ea"/>
                <a:cs typeface="+mn-cs"/>
              </a:rPr>
              <a:t>0.0%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9.3% Health professionals and associate professionals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3.0% </a:t>
            </a:r>
            <a:endParaRPr lang="en-US" dirty="0" smtClean="0">
              <a:effectLst/>
            </a:endParaRPr>
          </a:p>
          <a:p>
            <a:r>
              <a:rPr lang="en-US" sz="1200" b="0" kern="1200" dirty="0" smtClean="0">
                <a:solidFill>
                  <a:schemeClr val="tx1"/>
                </a:solidFill>
                <a:effectLst/>
                <a:latin typeface="+mn-lt"/>
                <a:ea typeface="+mn-ea"/>
                <a:cs typeface="+mn-cs"/>
              </a:rPr>
              <a:t>30.8% </a:t>
            </a:r>
            <a:endParaRPr lang="en-US" dirty="0" smtClean="0">
              <a:effectLst/>
            </a:endParaRPr>
          </a:p>
          <a:p>
            <a:r>
              <a:rPr lang="en-US" sz="1200" b="0" kern="1200" dirty="0" smtClean="0">
                <a:solidFill>
                  <a:schemeClr val="tx1"/>
                </a:solidFill>
                <a:effectLst/>
                <a:latin typeface="+mn-lt"/>
                <a:ea typeface="+mn-ea"/>
                <a:cs typeface="+mn-cs"/>
              </a:rPr>
              <a:t>0.2%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5.3% Business and finance professionals </a:t>
            </a:r>
            <a:endParaRPr lang="en-US" dirty="0" smtClean="0">
              <a:effectLst/>
            </a:endParaRPr>
          </a:p>
          <a:p>
            <a:r>
              <a:rPr lang="en-US" sz="1200" b="0" kern="1200" dirty="0" smtClean="0">
                <a:solidFill>
                  <a:schemeClr val="tx1"/>
                </a:solidFill>
                <a:effectLst/>
                <a:latin typeface="+mn-lt"/>
                <a:ea typeface="+mn-ea"/>
                <a:cs typeface="+mn-cs"/>
              </a:rPr>
              <a:t>1.3% </a:t>
            </a:r>
            <a:endParaRPr lang="en-US" dirty="0" smtClean="0">
              <a:effectLst/>
            </a:endParaRPr>
          </a:p>
          <a:p>
            <a:r>
              <a:rPr lang="en-US" sz="1200" b="0" kern="1200" dirty="0" smtClean="0">
                <a:solidFill>
                  <a:schemeClr val="tx1"/>
                </a:solidFill>
                <a:effectLst/>
                <a:latin typeface="+mn-lt"/>
                <a:ea typeface="+mn-ea"/>
                <a:cs typeface="+mn-cs"/>
              </a:rPr>
              <a:t>5.7% </a:t>
            </a:r>
            <a:endParaRPr lang="en-US" dirty="0" smtClean="0">
              <a:effectLst/>
            </a:endParaRPr>
          </a:p>
          <a:p>
            <a:r>
              <a:rPr lang="en-US" sz="1200" b="0" kern="1200" dirty="0" smtClean="0">
                <a:solidFill>
                  <a:schemeClr val="tx1"/>
                </a:solidFill>
                <a:effectLst/>
                <a:latin typeface="+mn-lt"/>
                <a:ea typeface="+mn-ea"/>
                <a:cs typeface="+mn-cs"/>
              </a:rPr>
              <a:t>4.0% </a:t>
            </a:r>
            <a:endParaRPr lang="en-US" dirty="0" smtClean="0">
              <a:effectLst/>
            </a:endParaRPr>
          </a:p>
          <a:p>
            <a:r>
              <a:rPr lang="en-US" sz="1200" b="0" kern="1200" dirty="0" smtClean="0">
                <a:solidFill>
                  <a:schemeClr val="tx1"/>
                </a:solidFill>
                <a:effectLst/>
                <a:latin typeface="+mn-lt"/>
                <a:ea typeface="+mn-ea"/>
                <a:cs typeface="+mn-cs"/>
              </a:rPr>
              <a:t>6.9% </a:t>
            </a:r>
            <a:endParaRPr lang="en-US" dirty="0" smtClean="0">
              <a:effectLst/>
            </a:endParaRPr>
          </a:p>
          <a:p>
            <a:r>
              <a:rPr lang="en-US" sz="1200" b="0" kern="1200" dirty="0" smtClean="0">
                <a:solidFill>
                  <a:schemeClr val="tx1"/>
                </a:solidFill>
                <a:effectLst/>
                <a:latin typeface="+mn-lt"/>
                <a:ea typeface="+mn-ea"/>
                <a:cs typeface="+mn-cs"/>
              </a:rPr>
              <a:t>8.1%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2.9%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Information technology professionals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1.2% </a:t>
            </a:r>
            <a:endParaRPr lang="en-US" dirty="0" smtClean="0">
              <a:effectLst/>
            </a:endParaRPr>
          </a:p>
          <a:p>
            <a:r>
              <a:rPr lang="en-US" sz="1200" b="0" kern="1200" dirty="0" smtClean="0">
                <a:solidFill>
                  <a:schemeClr val="tx1"/>
                </a:solidFill>
                <a:effectLst/>
                <a:latin typeface="+mn-lt"/>
                <a:ea typeface="+mn-ea"/>
                <a:cs typeface="+mn-cs"/>
              </a:rPr>
              <a:t>0.6% </a:t>
            </a:r>
            <a:endParaRPr lang="en-US" dirty="0" smtClean="0">
              <a:effectLst/>
            </a:endParaRPr>
          </a:p>
          <a:p>
            <a:r>
              <a:rPr lang="en-US" sz="1200" b="0" kern="1200" dirty="0" smtClean="0">
                <a:solidFill>
                  <a:schemeClr val="tx1"/>
                </a:solidFill>
                <a:effectLst/>
                <a:latin typeface="+mn-lt"/>
                <a:ea typeface="+mn-ea"/>
                <a:cs typeface="+mn-cs"/>
              </a:rPr>
              <a:t>7.7% </a:t>
            </a:r>
            <a:endParaRPr lang="en-US" dirty="0" smtClean="0">
              <a:effectLst/>
            </a:endParaRPr>
          </a:p>
          <a:p>
            <a:r>
              <a:rPr lang="en-US" sz="1200" b="0" kern="1200" dirty="0" smtClean="0">
                <a:solidFill>
                  <a:schemeClr val="tx1"/>
                </a:solidFill>
                <a:effectLst/>
                <a:latin typeface="+mn-lt"/>
                <a:ea typeface="+mn-ea"/>
                <a:cs typeface="+mn-cs"/>
              </a:rPr>
              <a:t>0.0%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17.0% Other professional, associate professional and technical occupations </a:t>
            </a:r>
            <a:endParaRPr lang="en-US" dirty="0" smtClean="0">
              <a:effectLst/>
            </a:endParaRPr>
          </a:p>
          <a:p>
            <a:r>
              <a:rPr lang="en-US" sz="1200" b="0" kern="1200" dirty="0" smtClean="0">
                <a:solidFill>
                  <a:schemeClr val="tx1"/>
                </a:solidFill>
                <a:effectLst/>
                <a:latin typeface="+mn-lt"/>
                <a:ea typeface="+mn-ea"/>
                <a:cs typeface="+mn-cs"/>
              </a:rPr>
              <a:t>16.4% </a:t>
            </a:r>
            <a:endParaRPr lang="en-US" dirty="0" smtClean="0">
              <a:effectLst/>
            </a:endParaRPr>
          </a:p>
          <a:p>
            <a:r>
              <a:rPr lang="en-US" sz="1200" b="0" kern="1200" dirty="0" smtClean="0">
                <a:solidFill>
                  <a:schemeClr val="tx1"/>
                </a:solidFill>
                <a:effectLst/>
                <a:latin typeface="+mn-lt"/>
                <a:ea typeface="+mn-ea"/>
                <a:cs typeface="+mn-cs"/>
              </a:rPr>
              <a:t>19.1% </a:t>
            </a:r>
            <a:endParaRPr lang="en-US" dirty="0" smtClean="0">
              <a:effectLst/>
            </a:endParaRPr>
          </a:p>
          <a:p>
            <a:r>
              <a:rPr lang="en-US" sz="1200" b="0" kern="1200" dirty="0" smtClean="0">
                <a:solidFill>
                  <a:schemeClr val="tx1"/>
                </a:solidFill>
                <a:effectLst/>
                <a:latin typeface="+mn-lt"/>
                <a:ea typeface="+mn-ea"/>
                <a:cs typeface="+mn-cs"/>
              </a:rPr>
              <a:t>17.3% </a:t>
            </a:r>
            <a:endParaRPr lang="en-US" dirty="0" smtClean="0">
              <a:effectLst/>
            </a:endParaRPr>
          </a:p>
          <a:p>
            <a:r>
              <a:rPr lang="en-US" sz="1200" b="0" kern="1200" dirty="0" smtClean="0">
                <a:solidFill>
                  <a:schemeClr val="tx1"/>
                </a:solidFill>
                <a:effectLst/>
                <a:latin typeface="+mn-lt"/>
                <a:ea typeface="+mn-ea"/>
                <a:cs typeface="+mn-cs"/>
              </a:rPr>
              <a:t>14.6% </a:t>
            </a:r>
            <a:endParaRPr lang="en-US" dirty="0" smtClean="0">
              <a:effectLst/>
            </a:endParaRPr>
          </a:p>
          <a:p>
            <a:r>
              <a:rPr lang="en-US" sz="1200" b="0" kern="1200" dirty="0" smtClean="0">
                <a:solidFill>
                  <a:schemeClr val="tx1"/>
                </a:solidFill>
                <a:effectLst/>
                <a:latin typeface="+mn-lt"/>
                <a:ea typeface="+mn-ea"/>
                <a:cs typeface="+mn-cs"/>
              </a:rPr>
              <a:t>20.9%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1.1% Numerical clerks and cashiers, clerical, retail and bar staff </a:t>
            </a:r>
            <a:endParaRPr lang="en-US" dirty="0" smtClean="0">
              <a:effectLst/>
            </a:endParaRPr>
          </a:p>
          <a:p>
            <a:r>
              <a:rPr lang="en-US" sz="1200" b="0" kern="1200" dirty="0" smtClean="0">
                <a:solidFill>
                  <a:schemeClr val="tx1"/>
                </a:solidFill>
                <a:effectLst/>
                <a:latin typeface="+mn-lt"/>
                <a:ea typeface="+mn-ea"/>
                <a:cs typeface="+mn-cs"/>
              </a:rPr>
              <a:t>3.6% </a:t>
            </a:r>
            <a:endParaRPr lang="en-US" dirty="0" smtClean="0">
              <a:effectLst/>
            </a:endParaRPr>
          </a:p>
          <a:p>
            <a:r>
              <a:rPr lang="en-US" sz="1200" b="0" kern="1200" dirty="0" smtClean="0">
                <a:solidFill>
                  <a:schemeClr val="tx1"/>
                </a:solidFill>
                <a:effectLst/>
                <a:latin typeface="+mn-lt"/>
                <a:ea typeface="+mn-ea"/>
                <a:cs typeface="+mn-cs"/>
              </a:rPr>
              <a:t>1.3%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1.2% </a:t>
            </a:r>
            <a:endParaRPr lang="en-US" dirty="0" smtClean="0">
              <a:effectLst/>
            </a:endParaRPr>
          </a:p>
          <a:p>
            <a:r>
              <a:rPr lang="en-US" sz="1200" b="0" kern="1200" dirty="0" smtClean="0">
                <a:solidFill>
                  <a:schemeClr val="tx1"/>
                </a:solidFill>
                <a:effectLst/>
                <a:latin typeface="+mn-lt"/>
                <a:ea typeface="+mn-ea"/>
                <a:cs typeface="+mn-cs"/>
              </a:rPr>
              <a:t>1.6%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0.3%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Armed forces and public protection service occupations </a:t>
            </a:r>
            <a:endParaRPr lang="en-US" dirty="0" smtClean="0">
              <a:effectLst/>
            </a:endParaRPr>
          </a:p>
          <a:p>
            <a:r>
              <a:rPr lang="en-US" sz="1200" b="0" kern="1200" dirty="0" smtClean="0">
                <a:solidFill>
                  <a:schemeClr val="tx1"/>
                </a:solidFill>
                <a:effectLst/>
                <a:latin typeface="+mn-lt"/>
                <a:ea typeface="+mn-ea"/>
                <a:cs typeface="+mn-cs"/>
              </a:rPr>
              <a:t>1.1%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0.5% </a:t>
            </a:r>
            <a:endParaRPr lang="en-US" dirty="0" smtClean="0">
              <a:effectLst/>
            </a:endParaRPr>
          </a:p>
          <a:p>
            <a:r>
              <a:rPr lang="en-US" sz="1200" b="0" kern="1200" dirty="0" smtClean="0">
                <a:solidFill>
                  <a:schemeClr val="tx1"/>
                </a:solidFill>
                <a:effectLst/>
                <a:latin typeface="+mn-lt"/>
                <a:ea typeface="+mn-ea"/>
                <a:cs typeface="+mn-cs"/>
              </a:rPr>
              <a:t>0.4%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0.6% Other occupations </a:t>
            </a:r>
            <a:endParaRPr lang="en-US" dirty="0" smtClean="0">
              <a:effectLst/>
            </a:endParaRPr>
          </a:p>
          <a:p>
            <a:r>
              <a:rPr lang="en-US" sz="1200" b="0" kern="1200" dirty="0" smtClean="0">
                <a:solidFill>
                  <a:schemeClr val="tx1"/>
                </a:solidFill>
                <a:effectLst/>
                <a:latin typeface="+mn-lt"/>
                <a:ea typeface="+mn-ea"/>
                <a:cs typeface="+mn-cs"/>
              </a:rPr>
              <a:t>2.4% </a:t>
            </a:r>
            <a:endParaRPr lang="en-US" dirty="0" smtClean="0">
              <a:effectLst/>
            </a:endParaRPr>
          </a:p>
          <a:p>
            <a:r>
              <a:rPr lang="en-US" sz="1200" b="0" kern="1200" dirty="0" smtClean="0">
                <a:solidFill>
                  <a:schemeClr val="tx1"/>
                </a:solidFill>
                <a:effectLst/>
                <a:latin typeface="+mn-lt"/>
                <a:ea typeface="+mn-ea"/>
                <a:cs typeface="+mn-cs"/>
              </a:rPr>
              <a:t>0.0% </a:t>
            </a:r>
            <a:endParaRPr lang="en-US" dirty="0" smtClean="0">
              <a:effectLst/>
            </a:endParaRPr>
          </a:p>
          <a:p>
            <a:r>
              <a:rPr lang="en-US" sz="1200" b="0" kern="1200" dirty="0" smtClean="0">
                <a:solidFill>
                  <a:schemeClr val="tx1"/>
                </a:solidFill>
                <a:effectLst/>
                <a:latin typeface="+mn-lt"/>
                <a:ea typeface="+mn-ea"/>
                <a:cs typeface="+mn-cs"/>
              </a:rPr>
              <a:t>0.4% </a:t>
            </a:r>
            <a:endParaRPr lang="en-US" dirty="0" smtClean="0">
              <a:effectLst/>
            </a:endParaRPr>
          </a:p>
          <a:p>
            <a:r>
              <a:rPr lang="en-US" sz="1200" b="0" kern="1200" dirty="0" smtClean="0">
                <a:solidFill>
                  <a:schemeClr val="tx1"/>
                </a:solidFill>
                <a:effectLst/>
                <a:latin typeface="+mn-lt"/>
                <a:ea typeface="+mn-ea"/>
                <a:cs typeface="+mn-cs"/>
              </a:rPr>
              <a:t>0.4% </a:t>
            </a:r>
            <a:endParaRPr lang="en-US" dirty="0" smtClean="0">
              <a:effectLst/>
            </a:endParaRPr>
          </a:p>
          <a:p>
            <a:r>
              <a:rPr lang="en-US" sz="1200" b="0" kern="1200" dirty="0" smtClean="0">
                <a:solidFill>
                  <a:schemeClr val="tx1"/>
                </a:solidFill>
                <a:effectLst/>
                <a:latin typeface="+mn-lt"/>
                <a:ea typeface="+mn-ea"/>
                <a:cs typeface="+mn-cs"/>
              </a:rPr>
              <a:t>0.8%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0.6% Unknown occupations </a:t>
            </a:r>
            <a:endParaRPr lang="en-US" dirty="0" smtClean="0">
              <a:effectLst/>
            </a:endParaRPr>
          </a:p>
          <a:p>
            <a:r>
              <a:rPr lang="en-US" sz="1200" b="0" kern="1200" dirty="0" smtClean="0">
                <a:solidFill>
                  <a:schemeClr val="tx1"/>
                </a:solidFill>
                <a:effectLst/>
                <a:latin typeface="+mn-lt"/>
                <a:ea typeface="+mn-ea"/>
                <a:cs typeface="+mn-cs"/>
              </a:rPr>
              <a:t>0.5% </a:t>
            </a:r>
            <a:endParaRPr lang="en-US" dirty="0" smtClean="0">
              <a:effectLst/>
            </a:endParaRPr>
          </a:p>
          <a:p>
            <a:r>
              <a:rPr lang="en-US" sz="1200" b="0" kern="1200" dirty="0" smtClean="0">
                <a:solidFill>
                  <a:schemeClr val="tx1"/>
                </a:solidFill>
                <a:effectLst/>
                <a:latin typeface="+mn-lt"/>
                <a:ea typeface="+mn-ea"/>
                <a:cs typeface="+mn-cs"/>
              </a:rPr>
              <a:t>0.5% </a:t>
            </a:r>
            <a:endParaRPr lang="en-US" dirty="0" smtClean="0">
              <a:effectLst/>
            </a:endParaRPr>
          </a:p>
          <a:p>
            <a:r>
              <a:rPr lang="en-US" sz="1200" b="0" kern="1200" dirty="0" smtClean="0">
                <a:solidFill>
                  <a:schemeClr val="tx1"/>
                </a:solidFill>
                <a:effectLst/>
                <a:latin typeface="+mn-lt"/>
                <a:ea typeface="+mn-ea"/>
                <a:cs typeface="+mn-cs"/>
              </a:rPr>
              <a:t>0.2% </a:t>
            </a:r>
            <a:endParaRPr lang="en-US" dirty="0" smtClean="0">
              <a:effectLst/>
            </a:endParaRPr>
          </a:p>
          <a:p>
            <a:r>
              <a:rPr lang="en-US" sz="1200" b="0" kern="1200" dirty="0" smtClean="0">
                <a:solidFill>
                  <a:schemeClr val="tx1"/>
                </a:solidFill>
                <a:effectLst/>
                <a:latin typeface="+mn-lt"/>
                <a:ea typeface="+mn-ea"/>
                <a:cs typeface="+mn-cs"/>
              </a:rPr>
              <a:t>0.8% </a:t>
            </a:r>
            <a:endParaRPr lang="en-US" dirty="0" smtClean="0">
              <a:effectLst/>
            </a:endParaRPr>
          </a:p>
          <a:p>
            <a:r>
              <a:rPr lang="en-US" sz="1200" b="0" kern="1200" dirty="0" smtClean="0">
                <a:solidFill>
                  <a:schemeClr val="tx1"/>
                </a:solidFill>
                <a:effectLst/>
                <a:latin typeface="+mn-lt"/>
                <a:ea typeface="+mn-ea"/>
                <a:cs typeface="+mn-cs"/>
              </a:rPr>
              <a:t>1.8%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16</a:t>
            </a:fld>
            <a:endParaRPr lang="en-US"/>
          </a:p>
        </p:txBody>
      </p:sp>
    </p:spTree>
    <p:extLst>
      <p:ext uri="{BB962C8B-B14F-4D97-AF65-F5344CB8AC3E}">
        <p14:creationId xmlns:p14="http://schemas.microsoft.com/office/powerpoint/2010/main" val="386854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case studies, photo and videos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a:t>
            </a:r>
            <a:r>
              <a:rPr lang="en-US" dirty="0"/>
              <a:t>competition is high, this does not mean getting a job within a university is an impossibility. Many people go on to find work</a:t>
            </a:r>
            <a:r>
              <a:rPr lang="en-US" baseline="0" dirty="0"/>
              <a:t> and some with time, determination and resilience progress.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conducted some</a:t>
            </a:r>
            <a:r>
              <a:rPr lang="en-US" baseline="0" dirty="0"/>
              <a:t> research with PhD graduates. This was over 4 months, I interview 11 people in a range of jobs from RA, secondary school teacher, freelancer, unemployed, SL etc.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 collected case studies and quotes that I will share with you. Here is a case study</a:t>
            </a:r>
            <a:r>
              <a:rPr lang="mr-IN" baseline="0" dirty="0"/>
              <a:t>…</a:t>
            </a:r>
            <a:endParaRPr lang="en-US" baseline="0" dirty="0"/>
          </a:p>
          <a:p>
            <a:pPr lvl="0"/>
            <a:endParaRPr lang="en-US" dirty="0"/>
          </a:p>
          <a:p>
            <a:pPr lvl="0"/>
            <a:r>
              <a:rPr lang="en-US" dirty="0"/>
              <a:t>Career</a:t>
            </a:r>
            <a:r>
              <a:rPr lang="en-US" baseline="0" dirty="0"/>
              <a:t> Narrative over 3 years.</a:t>
            </a:r>
          </a:p>
          <a:p>
            <a:pPr lvl="0"/>
            <a:endParaRPr lang="en-US" baseline="0" dirty="0"/>
          </a:p>
          <a:p>
            <a:pPr lvl="0"/>
            <a:r>
              <a:rPr lang="en-US" dirty="0"/>
              <a:t>Return home?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Spent ½ year considering whether to stay, pressure from family</a:t>
            </a:r>
          </a:p>
          <a:p>
            <a:pPr lvl="0"/>
            <a:endParaRPr lang="en-US" dirty="0"/>
          </a:p>
          <a:p>
            <a:pPr lvl="0"/>
            <a:r>
              <a:rPr lang="en-US" dirty="0"/>
              <a:t>Job search</a:t>
            </a:r>
          </a:p>
          <a:p>
            <a:pPr lvl="0"/>
            <a:r>
              <a:rPr lang="en-US" baseline="0" dirty="0"/>
              <a:t>Looked for jobs in research, school improvement. Not many jobs, no UK education background or practical experience, not many publications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Found it difficult to imagine options </a:t>
            </a:r>
            <a:r>
              <a:rPr lang="mr-IN" baseline="0" dirty="0"/>
              <a:t>–</a:t>
            </a:r>
            <a:r>
              <a:rPr lang="en-US" baseline="0" dirty="0"/>
              <a:t> felt frustrated, confused, stressed as not able to apply self.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err="1"/>
              <a:t>Realised</a:t>
            </a:r>
            <a:r>
              <a:rPr lang="en-US" baseline="0" dirty="0"/>
              <a:t> job searching was not going well (filing, walking around, blank page, </a:t>
            </a:r>
            <a:r>
              <a:rPr lang="en-US" baseline="0" dirty="0" err="1"/>
              <a:t>couldn</a:t>
            </a:r>
            <a:r>
              <a:rPr lang="mr-IN" baseline="0" dirty="0"/>
              <a:t>’</a:t>
            </a:r>
            <a:r>
              <a:rPr lang="en-US" baseline="0" dirty="0"/>
              <a:t>t imagine journey, </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Got married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Met Husband, got married. My husband supports me to do what I like, help me a lot to do all sorts of things. I want independence, useful person, skills contribute to world. </a:t>
            </a:r>
          </a:p>
          <a:p>
            <a:pPr lvl="0"/>
            <a:endParaRPr lang="en-US" dirty="0"/>
          </a:p>
          <a:p>
            <a:pPr lvl="0"/>
            <a:r>
              <a:rPr lang="en-US" dirty="0"/>
              <a:t>Volunteer in career support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Volunteered in with city council supporting peoples job searching </a:t>
            </a:r>
          </a:p>
          <a:p>
            <a:pPr lvl="0"/>
            <a:endParaRPr lang="en-US" dirty="0"/>
          </a:p>
          <a:p>
            <a:pPr lvl="0"/>
            <a:r>
              <a:rPr lang="en-US" dirty="0"/>
              <a:t>Career mapping</a:t>
            </a:r>
          </a:p>
          <a:p>
            <a:pPr lvl="0"/>
            <a:r>
              <a:rPr lang="en-US" baseline="0" dirty="0"/>
              <a:t>Did a skill map for possible jobs, considered what I needed experience qualifications to work in, areas connected to the PhD.</a:t>
            </a:r>
            <a:endParaRPr lang="en-US" dirty="0"/>
          </a:p>
          <a:p>
            <a:pPr lvl="0"/>
            <a:endParaRPr lang="en-US" dirty="0"/>
          </a:p>
          <a:p>
            <a:pPr lvl="0"/>
            <a:r>
              <a:rPr lang="en-US" dirty="0"/>
              <a:t>Volunteer as school governor</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Volunteer in 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day per week in a school, help in classroom. How they teach, challenges, diff levels of </a:t>
            </a:r>
            <a:r>
              <a:rPr lang="en-US" baseline="0" dirty="0" err="1"/>
              <a:t>maths</a:t>
            </a:r>
            <a:r>
              <a:rPr lang="en-US"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Took me a while to workout what I can do! Felt </a:t>
            </a:r>
            <a:r>
              <a:rPr lang="en-US" baseline="0" dirty="0" err="1"/>
              <a:t>fustrated</a:t>
            </a:r>
            <a:r>
              <a:rPr lang="en-US" baseline="0" dirty="0"/>
              <a:t>, </a:t>
            </a:r>
            <a:r>
              <a:rPr lang="en-US" baseline="0" dirty="0" err="1"/>
              <a:t>consused</a:t>
            </a:r>
            <a:r>
              <a:rPr lang="en-US" baseline="0" dirty="0"/>
              <a:t>, stressed, no long term goals, things I want to do but cant. Before I could do things. I tried really hard, I </a:t>
            </a:r>
            <a:r>
              <a:rPr lang="en-US" baseline="0" dirty="0" err="1"/>
              <a:t>wasn</a:t>
            </a:r>
            <a:r>
              <a:rPr lang="mr-IN" baseline="0" dirty="0"/>
              <a:t>’</a:t>
            </a:r>
            <a:r>
              <a:rPr lang="en-US" baseline="0" dirty="0"/>
              <a:t>t lazy, working everyday, asking people, rejection. Some people plan. I did not do this, purely focused on PhD. Felt important to do something, so I know I can, apply knowledge. Different spaces provided opportunities to ask questions, to consider what I enjoy, possible options. </a:t>
            </a:r>
          </a:p>
          <a:p>
            <a:pPr lvl="0"/>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Math GCSE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GCSE in Math at night school</a:t>
            </a:r>
          </a:p>
          <a:p>
            <a:pPr lvl="0"/>
            <a:endParaRPr lang="en-US" dirty="0"/>
          </a:p>
          <a:p>
            <a:pPr lvl="0"/>
            <a:r>
              <a:rPr lang="en-US" dirty="0"/>
              <a:t>Job in professional membership organisation</a:t>
            </a:r>
            <a:endParaRPr lang="en-US" baseline="0" dirty="0"/>
          </a:p>
          <a:p>
            <a:pPr lvl="0"/>
            <a:r>
              <a:rPr lang="en-US" baseline="0" dirty="0"/>
              <a:t>Part time fixed term contract</a:t>
            </a:r>
          </a:p>
          <a:p>
            <a:pPr lvl="0"/>
            <a:endParaRPr lang="en-US" baseline="0" dirty="0"/>
          </a:p>
          <a:p>
            <a:pPr lvl="0"/>
            <a:r>
              <a:rPr lang="en-US" baseline="0" dirty="0"/>
              <a:t>Be realistic about what you will be qualified for on completion, you will have gained many transferable skills but you need to know how to market these and how to complement them considering what you are going for!</a:t>
            </a:r>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17</a:t>
            </a:fld>
            <a:endParaRPr lang="en-US"/>
          </a:p>
        </p:txBody>
      </p:sp>
    </p:spTree>
    <p:extLst>
      <p:ext uri="{BB962C8B-B14F-4D97-AF65-F5344CB8AC3E}">
        <p14:creationId xmlns:p14="http://schemas.microsoft.com/office/powerpoint/2010/main" val="3013516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next part of the workshop is based upon </a:t>
            </a:r>
            <a:r>
              <a:rPr lang="en-US" dirty="0" err="1"/>
              <a:t>Wengers</a:t>
            </a:r>
            <a:r>
              <a:rPr lang="en-US" dirty="0"/>
              <a:t> community of practice</a:t>
            </a:r>
            <a:r>
              <a:rPr lang="en-US" baseline="0" dirty="0"/>
              <a:t> model</a:t>
            </a:r>
          </a:p>
          <a:p>
            <a:r>
              <a:rPr lang="en-US" sz="1200" kern="1200" baseline="0" dirty="0">
                <a:solidFill>
                  <a:schemeClr val="tx1"/>
                </a:solidFill>
                <a:effectLst/>
                <a:latin typeface="+mn-lt"/>
                <a:ea typeface="+mn-ea"/>
                <a:cs typeface="+mn-cs"/>
              </a:rPr>
              <a:t>Anna to present?</a:t>
            </a:r>
          </a:p>
          <a:p>
            <a:r>
              <a:rPr lang="en-US" sz="1200" kern="1200" baseline="0" dirty="0">
                <a:solidFill>
                  <a:schemeClr val="tx1"/>
                </a:solidFill>
                <a:effectLst/>
                <a:latin typeface="+mn-lt"/>
                <a:ea typeface="+mn-ea"/>
                <a:cs typeface="+mn-cs"/>
              </a:rPr>
              <a:t>What is a Community of Practice?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Definition </a:t>
            </a:r>
          </a:p>
          <a:p>
            <a:r>
              <a:rPr lang="en-US" sz="1200" kern="1200" baseline="0" dirty="0">
                <a:solidFill>
                  <a:schemeClr val="tx1"/>
                </a:solidFill>
                <a:effectLst/>
                <a:latin typeface="+mn-lt"/>
                <a:ea typeface="+mn-ea"/>
                <a:cs typeface="+mn-cs"/>
              </a:rPr>
              <a:t>Example of a community of practice</a:t>
            </a:r>
          </a:p>
          <a:p>
            <a:r>
              <a:rPr lang="en-US" sz="1200" kern="1200" baseline="0" dirty="0">
                <a:solidFill>
                  <a:schemeClr val="tx1"/>
                </a:solidFill>
                <a:effectLst/>
                <a:latin typeface="+mn-lt"/>
                <a:ea typeface="+mn-ea"/>
                <a:cs typeface="+mn-cs"/>
              </a:rPr>
              <a:t>Examples of trajectories people follow to get to the core</a:t>
            </a:r>
          </a:p>
          <a:p>
            <a:r>
              <a:rPr lang="en-US" sz="1200" kern="1200" baseline="0" dirty="0">
                <a:solidFill>
                  <a:schemeClr val="tx1"/>
                </a:solidFill>
                <a:effectLst/>
                <a:latin typeface="+mn-lt"/>
                <a:ea typeface="+mn-ea"/>
                <a:cs typeface="+mn-cs"/>
              </a:rPr>
              <a:t>What communities of practice do you currently exist in?</a:t>
            </a:r>
          </a:p>
          <a:p>
            <a:r>
              <a:rPr lang="en-US" sz="1200" kern="1200" baseline="0" dirty="0">
                <a:solidFill>
                  <a:schemeClr val="tx1"/>
                </a:solidFill>
                <a:effectLst/>
                <a:latin typeface="+mn-lt"/>
                <a:ea typeface="+mn-ea"/>
                <a:cs typeface="+mn-cs"/>
              </a:rPr>
              <a:t>Where are you positioned in these?</a:t>
            </a:r>
          </a:p>
          <a:p>
            <a:r>
              <a:rPr lang="en-US" sz="1200" kern="1200" baseline="0" dirty="0">
                <a:solidFill>
                  <a:schemeClr val="tx1"/>
                </a:solidFill>
                <a:effectLst/>
                <a:latin typeface="+mn-lt"/>
                <a:ea typeface="+mn-ea"/>
                <a:cs typeface="+mn-cs"/>
              </a:rPr>
              <a:t>What communities of practice would you like to enter? Progress in?</a:t>
            </a:r>
          </a:p>
        </p:txBody>
      </p:sp>
      <p:sp>
        <p:nvSpPr>
          <p:cNvPr id="4" name="Slide Number Placeholder 3"/>
          <p:cNvSpPr>
            <a:spLocks noGrp="1"/>
          </p:cNvSpPr>
          <p:nvPr>
            <p:ph type="sldNum" sz="quarter" idx="10"/>
          </p:nvPr>
        </p:nvSpPr>
        <p:spPr/>
        <p:txBody>
          <a:bodyPr/>
          <a:lstStyle/>
          <a:p>
            <a:fld id="{643F573B-158C-8545-80B7-05C01F30CB83}" type="slidenum">
              <a:rPr lang="en-US" smtClean="0"/>
              <a:t>18</a:t>
            </a:fld>
            <a:endParaRPr lang="en-US"/>
          </a:p>
        </p:txBody>
      </p:sp>
    </p:spTree>
    <p:extLst>
      <p:ext uri="{BB962C8B-B14F-4D97-AF65-F5344CB8AC3E}">
        <p14:creationId xmlns:p14="http://schemas.microsoft.com/office/powerpoint/2010/main" val="196745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next part of the workshop is based upon </a:t>
            </a:r>
            <a:r>
              <a:rPr lang="en-US" dirty="0" err="1"/>
              <a:t>Wengers</a:t>
            </a:r>
            <a:r>
              <a:rPr lang="en-US" dirty="0"/>
              <a:t> community of practice</a:t>
            </a:r>
            <a:r>
              <a:rPr lang="en-US" baseline="0" dirty="0"/>
              <a:t> model</a:t>
            </a:r>
          </a:p>
          <a:p>
            <a:r>
              <a:rPr lang="en-US" sz="1200" kern="1200" baseline="0" dirty="0">
                <a:solidFill>
                  <a:schemeClr val="tx1"/>
                </a:solidFill>
                <a:effectLst/>
                <a:latin typeface="+mn-lt"/>
                <a:ea typeface="+mn-ea"/>
                <a:cs typeface="+mn-cs"/>
              </a:rPr>
              <a:t>Anna to present?</a:t>
            </a:r>
          </a:p>
          <a:p>
            <a:r>
              <a:rPr lang="en-US" sz="1200" kern="1200" baseline="0" dirty="0">
                <a:solidFill>
                  <a:schemeClr val="tx1"/>
                </a:solidFill>
                <a:effectLst/>
                <a:latin typeface="+mn-lt"/>
                <a:ea typeface="+mn-ea"/>
                <a:cs typeface="+mn-cs"/>
              </a:rPr>
              <a:t>What is a Community of Practice? </a:t>
            </a:r>
            <a:r>
              <a:rPr lang="mr-IN" sz="1200"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Definition </a:t>
            </a:r>
          </a:p>
          <a:p>
            <a:r>
              <a:rPr lang="en-US" sz="1200" kern="1200" baseline="0" dirty="0">
                <a:solidFill>
                  <a:schemeClr val="tx1"/>
                </a:solidFill>
                <a:effectLst/>
                <a:latin typeface="+mn-lt"/>
                <a:ea typeface="+mn-ea"/>
                <a:cs typeface="+mn-cs"/>
              </a:rPr>
              <a:t>Example of a community of practice</a:t>
            </a:r>
          </a:p>
          <a:p>
            <a:r>
              <a:rPr lang="en-US" sz="1200" kern="1200" baseline="0" dirty="0">
                <a:solidFill>
                  <a:schemeClr val="tx1"/>
                </a:solidFill>
                <a:effectLst/>
                <a:latin typeface="+mn-lt"/>
                <a:ea typeface="+mn-ea"/>
                <a:cs typeface="+mn-cs"/>
              </a:rPr>
              <a:t>Examples of trajectories people follow to get to the core</a:t>
            </a:r>
          </a:p>
          <a:p>
            <a:r>
              <a:rPr lang="en-US" sz="1200" kern="1200" baseline="0" dirty="0">
                <a:solidFill>
                  <a:schemeClr val="tx1"/>
                </a:solidFill>
                <a:effectLst/>
                <a:latin typeface="+mn-lt"/>
                <a:ea typeface="+mn-ea"/>
                <a:cs typeface="+mn-cs"/>
              </a:rPr>
              <a:t>What communities of practice do you currently exist in?</a:t>
            </a:r>
          </a:p>
          <a:p>
            <a:r>
              <a:rPr lang="en-US" sz="1200" kern="1200" baseline="0" dirty="0">
                <a:solidFill>
                  <a:schemeClr val="tx1"/>
                </a:solidFill>
                <a:effectLst/>
                <a:latin typeface="+mn-lt"/>
                <a:ea typeface="+mn-ea"/>
                <a:cs typeface="+mn-cs"/>
              </a:rPr>
              <a:t>Where are you positioned in these?</a:t>
            </a:r>
          </a:p>
          <a:p>
            <a:r>
              <a:rPr lang="en-US" sz="1200" kern="1200" baseline="0" dirty="0">
                <a:solidFill>
                  <a:schemeClr val="tx1"/>
                </a:solidFill>
                <a:effectLst/>
                <a:latin typeface="+mn-lt"/>
                <a:ea typeface="+mn-ea"/>
                <a:cs typeface="+mn-cs"/>
              </a:rPr>
              <a:t>What communities of practice would you like to enter? Progress in?</a:t>
            </a:r>
          </a:p>
        </p:txBody>
      </p:sp>
      <p:sp>
        <p:nvSpPr>
          <p:cNvPr id="4" name="Slide Number Placeholder 3"/>
          <p:cNvSpPr>
            <a:spLocks noGrp="1"/>
          </p:cNvSpPr>
          <p:nvPr>
            <p:ph type="sldNum" sz="quarter" idx="10"/>
          </p:nvPr>
        </p:nvSpPr>
        <p:spPr/>
        <p:txBody>
          <a:bodyPr/>
          <a:lstStyle/>
          <a:p>
            <a:fld id="{643F573B-158C-8545-80B7-05C01F30CB83}" type="slidenum">
              <a:rPr lang="en-US" smtClean="0"/>
              <a:t>19</a:t>
            </a:fld>
            <a:endParaRPr lang="en-US"/>
          </a:p>
        </p:txBody>
      </p:sp>
    </p:spTree>
    <p:extLst>
      <p:ext uri="{BB962C8B-B14F-4D97-AF65-F5344CB8AC3E}">
        <p14:creationId xmlns:p14="http://schemas.microsoft.com/office/powerpoint/2010/main" val="196745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2</a:t>
            </a:fld>
            <a:endParaRPr lang="en-US"/>
          </a:p>
        </p:txBody>
      </p:sp>
    </p:spTree>
    <p:extLst>
      <p:ext uri="{BB962C8B-B14F-4D97-AF65-F5344CB8AC3E}">
        <p14:creationId xmlns:p14="http://schemas.microsoft.com/office/powerpoint/2010/main" val="2169332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Policy context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 this workshop addresses the needs of </a:t>
            </a:r>
            <a:r>
              <a:rPr lang="en-US" baseline="0" dirty="0" err="1" smtClean="0"/>
              <a:t>unis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polic</a:t>
            </a:r>
            <a:r>
              <a:rPr lang="en-US" baseline="0" dirty="0" smtClean="0"/>
              <a:t> context, specific ref to </a:t>
            </a:r>
            <a:r>
              <a:rPr lang="en-US" baseline="0" dirty="0" err="1" smtClean="0"/>
              <a:t>conc</a:t>
            </a:r>
            <a:r>
              <a:rPr lang="en-US" baseline="0" dirty="0" smtClean="0"/>
              <a:t> </a:t>
            </a:r>
            <a:r>
              <a:rPr lang="en-US" baseline="0" dirty="0" err="1" smtClean="0"/>
              <a:t>etc</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Supporting the career management of staff and researchers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address the following HE policies, awards and funds: </a:t>
            </a:r>
            <a:r>
              <a:rPr lang="en-US" dirty="0" smtClean="0"/>
              <a:t>Workshops are also able to demonstrate alignment to the European Charter for Researchers and Code of Conduct for their Recruitment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Welbeing</a:t>
            </a:r>
            <a:r>
              <a:rPr lang="en-US" sz="1200" dirty="0" smtClean="0"/>
              <a:t> Quote” () HEFCE Catalyst Fund</a:t>
            </a:r>
            <a:endParaRPr lang="en-GB" sz="1200" dirty="0" smtClean="0"/>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A95EE0-2362-E74D-8672-727D1B17897B}" type="slidenum">
              <a:rPr lang="en-US" smtClean="0"/>
              <a:t>20</a:t>
            </a:fld>
            <a:endParaRPr lang="en-US"/>
          </a:p>
        </p:txBody>
      </p:sp>
    </p:spTree>
    <p:extLst>
      <p:ext uri="{BB962C8B-B14F-4D97-AF65-F5344CB8AC3E}">
        <p14:creationId xmlns:p14="http://schemas.microsoft.com/office/powerpoint/2010/main" val="258985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Directly addressing these three Concordat principles means these workshops are able to fulfill gaps when applying for the HR Excellence Award.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a:t>
            </a:r>
            <a:r>
              <a:rPr lang="en-US" baseline="0" dirty="0" smtClean="0"/>
              <a:t> the</a:t>
            </a:r>
            <a:r>
              <a:rPr lang="en-US" dirty="0" smtClean="0"/>
              <a:t> HEFCE Catalyst Fund.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Together these three parts provide a comprehensive framework through which PhD transition challenges and strategies for progression can be negotiated in two thought provoking workshops. PGRs and ECRs will be better </a:t>
            </a:r>
            <a:r>
              <a:rPr lang="en-US" i="1" dirty="0" smtClean="0"/>
              <a:t>‘equipped and supported to be adaptable and flexible in an increasingly diverse, mobile, global research environment</a:t>
            </a:r>
            <a:r>
              <a:rPr lang="en-US" dirty="0" smtClean="0"/>
              <a:t>’ (Concordat principle 3).  </a:t>
            </a:r>
            <a:r>
              <a:rPr lang="en-US" i="1" dirty="0" smtClean="0"/>
              <a:t>‘Personal and career development, and lifelong learning’ </a:t>
            </a:r>
            <a:r>
              <a:rPr lang="en-US" dirty="0" smtClean="0"/>
              <a:t>is supported (Concordat principle 4) and participants are encouraged to </a:t>
            </a:r>
            <a:r>
              <a:rPr lang="en-US" i="1" dirty="0" smtClean="0"/>
              <a:t>‘pro-actively engage in their own personal and career development, and lifelong learning</a:t>
            </a:r>
            <a:r>
              <a:rPr lang="en-US" dirty="0" smtClean="0"/>
              <a:t>’ (Concordat principle 5)</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A95EE0-2362-E74D-8672-727D1B17897B}" type="slidenum">
              <a:rPr lang="en-US" smtClean="0"/>
              <a:t>21</a:t>
            </a:fld>
            <a:endParaRPr lang="en-US"/>
          </a:p>
        </p:txBody>
      </p:sp>
    </p:spTree>
    <p:extLst>
      <p:ext uri="{BB962C8B-B14F-4D97-AF65-F5344CB8AC3E}">
        <p14:creationId xmlns:p14="http://schemas.microsoft.com/office/powerpoint/2010/main" val="808670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Dani</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evaluation process that will inform future iterations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venir Light"/>
                <a:cs typeface="Avenir Light"/>
              </a:rPr>
              <a:t>I have a workshop working group whom I will continue to work with for future </a:t>
            </a:r>
            <a:r>
              <a:rPr lang="en-GB" dirty="0" smtClean="0">
                <a:latin typeface="Avenir Light"/>
                <a:cs typeface="Avenir Light"/>
              </a:rPr>
              <a:t>iterations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Is academia for me?</a:t>
            </a:r>
          </a:p>
          <a:p>
            <a:r>
              <a:rPr lang="en-US" dirty="0" smtClean="0"/>
              <a:t>Understand PhD transition trends</a:t>
            </a:r>
          </a:p>
          <a:p>
            <a:r>
              <a:rPr lang="en-US" dirty="0" smtClean="0"/>
              <a:t>Understand common experiences</a:t>
            </a:r>
          </a:p>
          <a:p>
            <a:r>
              <a:rPr lang="en-US" dirty="0" smtClean="0"/>
              <a:t>Requirement</a:t>
            </a:r>
          </a:p>
          <a:p>
            <a:r>
              <a:rPr lang="en-US" dirty="0" smtClean="0"/>
              <a:t>Being</a:t>
            </a:r>
            <a:r>
              <a:rPr lang="en-US" baseline="0" dirty="0" smtClean="0"/>
              <a:t> e</a:t>
            </a:r>
            <a:r>
              <a:rPr lang="en-US" dirty="0" smtClean="0"/>
              <a:t>quipped</a:t>
            </a:r>
          </a:p>
          <a:p>
            <a:endParaRPr lang="en-US" dirty="0" smtClean="0"/>
          </a:p>
          <a:p>
            <a:r>
              <a:rPr lang="en-US" dirty="0" smtClean="0"/>
              <a:t>Exploring your PhD career ideas</a:t>
            </a:r>
          </a:p>
          <a:p>
            <a:r>
              <a:rPr lang="en-US" dirty="0" smtClean="0"/>
              <a:t>Explore the possible options available </a:t>
            </a:r>
          </a:p>
          <a:p>
            <a:r>
              <a:rPr lang="en-US" smtClean="0"/>
              <a:t>Distinguish </a:t>
            </a:r>
            <a:r>
              <a:rPr lang="en-US" dirty="0" smtClean="0"/>
              <a:t>between your and other people values</a:t>
            </a:r>
          </a:p>
          <a:p>
            <a:endParaRPr lang="en-US" dirty="0" smtClean="0"/>
          </a:p>
          <a:p>
            <a:r>
              <a:rPr lang="en-US" dirty="0" smtClean="0"/>
              <a:t>Planning your post PhD trajectory </a:t>
            </a:r>
          </a:p>
          <a:p>
            <a:r>
              <a:rPr lang="en-US" dirty="0" smtClean="0"/>
              <a:t>With</a:t>
            </a:r>
            <a:r>
              <a:rPr lang="en-US" baseline="0" dirty="0" smtClean="0"/>
              <a:t> a clear idea of what you would like to do work with others to create a clear plan moving forward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A95EE0-2362-E74D-8672-727D1B17897B}" type="slidenum">
              <a:rPr lang="en-US" smtClean="0"/>
              <a:t>22</a:t>
            </a:fld>
            <a:endParaRPr lang="en-US"/>
          </a:p>
        </p:txBody>
      </p:sp>
    </p:spTree>
    <p:extLst>
      <p:ext uri="{BB962C8B-B14F-4D97-AF65-F5344CB8AC3E}">
        <p14:creationId xmlns:p14="http://schemas.microsoft.com/office/powerpoint/2010/main" val="179693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venir Light"/>
                <a:cs typeface="Avenir Light"/>
              </a:rPr>
              <a:t>Research</a:t>
            </a:r>
            <a:r>
              <a:rPr lang="en-US" baseline="0" dirty="0" smtClean="0">
                <a:latin typeface="Avenir Light"/>
                <a:cs typeface="Avenir Light"/>
              </a:rPr>
              <a:t>, empirical research and practice tells us that PhD transition can be an extremely challenging period.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venir Light"/>
                <a:cs typeface="Avenir Light"/>
              </a:rPr>
              <a:t>It is usual to feel</a:t>
            </a:r>
            <a:r>
              <a:rPr lang="mr-IN" baseline="0" dirty="0" smtClean="0">
                <a:latin typeface="Avenir Light"/>
                <a:cs typeface="Avenir Light"/>
              </a:rPr>
              <a:t>…</a:t>
            </a:r>
            <a:endParaRPr lang="en-US" baseline="0" dirty="0" smtClean="0">
              <a:latin typeface="Avenir Light"/>
              <a:cs typeface="Avenir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venir Light"/>
                <a:cs typeface="Avenir Light"/>
              </a:rPr>
              <a:t>This workshop is one way to provide guidance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venir Light"/>
                <a:cs typeface="Avenir Light"/>
              </a:rPr>
              <a:t>I hope that this have stimulated your ideas re</a:t>
            </a:r>
            <a:r>
              <a:rPr lang="en-US" baseline="0" dirty="0" smtClean="0">
                <a:latin typeface="Avenir Light"/>
                <a:cs typeface="Avenir Light"/>
              </a:rPr>
              <a:t> how PGR can be supported within your own institutions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venir Light"/>
                <a:cs typeface="Avenir Light"/>
              </a:rPr>
              <a:t>I’m interested in how it is in your own universities? What makes providing this support challenging ?</a:t>
            </a:r>
            <a:endParaRPr lang="en-US" dirty="0" smtClean="0">
              <a:latin typeface="Avenir Light"/>
              <a:cs typeface="Avenir Light"/>
            </a:endParaRP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23</a:t>
            </a:fld>
            <a:endParaRPr lang="en-US"/>
          </a:p>
        </p:txBody>
      </p:sp>
    </p:spTree>
    <p:extLst>
      <p:ext uri="{BB962C8B-B14F-4D97-AF65-F5344CB8AC3E}">
        <p14:creationId xmlns:p14="http://schemas.microsoft.com/office/powerpoint/2010/main" val="285292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24</a:t>
            </a:fld>
            <a:endParaRPr lang="en-US"/>
          </a:p>
        </p:txBody>
      </p:sp>
    </p:spTree>
    <p:extLst>
      <p:ext uri="{BB962C8B-B14F-4D97-AF65-F5344CB8AC3E}">
        <p14:creationId xmlns:p14="http://schemas.microsoft.com/office/powerpoint/2010/main" val="18829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25</a:t>
            </a:fld>
            <a:endParaRPr lang="en-US"/>
          </a:p>
        </p:txBody>
      </p:sp>
    </p:spTree>
    <p:extLst>
      <p:ext uri="{BB962C8B-B14F-4D97-AF65-F5344CB8AC3E}">
        <p14:creationId xmlns:p14="http://schemas.microsoft.com/office/powerpoint/2010/main" val="102164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26</a:t>
            </a:fld>
            <a:endParaRPr lang="en-US"/>
          </a:p>
        </p:txBody>
      </p:sp>
    </p:spTree>
    <p:extLst>
      <p:ext uri="{BB962C8B-B14F-4D97-AF65-F5344CB8AC3E}">
        <p14:creationId xmlns:p14="http://schemas.microsoft.com/office/powerpoint/2010/main" val="406005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Introduce Workshop (outcomes, structure)</a:t>
            </a: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3</a:t>
            </a:fld>
            <a:endParaRPr lang="en-US"/>
          </a:p>
        </p:txBody>
      </p:sp>
    </p:spTree>
    <p:extLst>
      <p:ext uri="{BB962C8B-B14F-4D97-AF65-F5344CB8AC3E}">
        <p14:creationId xmlns:p14="http://schemas.microsoft.com/office/powerpoint/2010/main" val="361911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Main intentions</a:t>
            </a:r>
            <a:r>
              <a:rPr lang="en-US" baseline="0" dirty="0" smtClean="0"/>
              <a:t> of workshop participants, t</a:t>
            </a:r>
            <a:r>
              <a:rPr lang="en-US" dirty="0" smtClean="0"/>
              <a:t>hemes in applications received</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asked people to submit short applications explaining why they felt this course would be useful for them. </a:t>
            </a:r>
          </a:p>
          <a:p>
            <a:r>
              <a:rPr lang="en-US" baseline="0" dirty="0" smtClean="0"/>
              <a:t>Looking through the applications the following themes came through:</a:t>
            </a:r>
          </a:p>
          <a:p>
            <a:endParaRPr lang="en-US" baseline="0" dirty="0" smtClean="0"/>
          </a:p>
          <a:p>
            <a:r>
              <a:rPr lang="en-US" baseline="0" dirty="0" smtClean="0"/>
              <a:t>People discussed feeling lost, conflicted, confused, directionless about options</a:t>
            </a:r>
          </a:p>
          <a:p>
            <a:r>
              <a:rPr lang="en-US" baseline="0" dirty="0" smtClean="0"/>
              <a:t>Some paralysis re writing for publication or applying for work</a:t>
            </a:r>
          </a:p>
          <a:p>
            <a:r>
              <a:rPr lang="en-US" baseline="0" dirty="0" smtClean="0"/>
              <a:t>A feeling of being alone/isolated in this process. Wanting to know how others have managed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Extra one: Some were anxious of the path they had followed so far and how it would serve them considering options they were contemplating</a:t>
            </a:r>
          </a:p>
          <a:p>
            <a:r>
              <a:rPr lang="en-US" baseline="0" dirty="0" smtClean="0"/>
              <a:t>There is a desire to be guided whether within academic posts, in research posts or into employment. </a:t>
            </a:r>
          </a:p>
          <a:p>
            <a:endParaRPr lang="en-US" baseline="0" dirty="0" smtClean="0"/>
          </a:p>
          <a:p>
            <a:r>
              <a:rPr lang="en-US" baseline="0" dirty="0" smtClean="0"/>
              <a:t>These very much reflected some of the research I have conducted last year with PhD graduates where this sense of paralysis was very powerful in the research, this connected through into identity, especially the academic identity when considering other options. </a:t>
            </a: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4</a:t>
            </a:fld>
            <a:endParaRPr lang="en-US"/>
          </a:p>
        </p:txBody>
      </p:sp>
    </p:spTree>
    <p:extLst>
      <p:ext uri="{BB962C8B-B14F-4D97-AF65-F5344CB8AC3E}">
        <p14:creationId xmlns:p14="http://schemas.microsoft.com/office/powerpoint/2010/main" val="360835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themes map on very well to the workshop outcomes</a:t>
            </a:r>
          </a:p>
          <a:p>
            <a:endParaRPr lang="en-US" baseline="0" dirty="0" smtClean="0"/>
          </a:p>
          <a:p>
            <a:r>
              <a:rPr lang="en-US" baseline="0" dirty="0" smtClean="0"/>
              <a:t>Supporting participants in exploring their options considering values and priorities </a:t>
            </a:r>
          </a:p>
          <a:p>
            <a:r>
              <a:rPr lang="en-US" baseline="0" dirty="0" smtClean="0"/>
              <a:t>To understand the challenges others have experienced, common themes</a:t>
            </a:r>
          </a:p>
          <a:p>
            <a:r>
              <a:rPr lang="en-US" baseline="0" dirty="0" smtClean="0"/>
              <a:t>To </a:t>
            </a:r>
            <a:r>
              <a:rPr lang="en-US" baseline="0" dirty="0" err="1" smtClean="0"/>
              <a:t>dev</a:t>
            </a:r>
            <a:r>
              <a:rPr lang="en-US" baseline="0" dirty="0" smtClean="0"/>
              <a:t> career strategies </a:t>
            </a:r>
          </a:p>
          <a:p>
            <a:r>
              <a:rPr lang="en-US" baseline="0" dirty="0" smtClean="0"/>
              <a:t>To </a:t>
            </a:r>
            <a:r>
              <a:rPr lang="en-US" baseline="0" dirty="0" err="1" smtClean="0"/>
              <a:t>dev</a:t>
            </a:r>
            <a:r>
              <a:rPr lang="en-US" baseline="0" dirty="0" smtClean="0"/>
              <a:t> proactive career planning </a:t>
            </a:r>
          </a:p>
          <a:p>
            <a:r>
              <a:rPr lang="en-US" baseline="0" dirty="0" smtClean="0"/>
              <a:t>To feel motivated to take control of their career strategy </a:t>
            </a: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5</a:t>
            </a:fld>
            <a:endParaRPr lang="en-US"/>
          </a:p>
        </p:txBody>
      </p:sp>
    </p:spTree>
    <p:extLst>
      <p:ext uri="{BB962C8B-B14F-4D97-AF65-F5344CB8AC3E}">
        <p14:creationId xmlns:p14="http://schemas.microsoft.com/office/powerpoint/2010/main" val="314559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this theory is structured</a:t>
            </a:r>
          </a:p>
          <a:p>
            <a:endParaRPr lang="en-US" dirty="0"/>
          </a:p>
        </p:txBody>
      </p:sp>
      <p:sp>
        <p:nvSpPr>
          <p:cNvPr id="4" name="Slide Number Placeholder 3"/>
          <p:cNvSpPr>
            <a:spLocks noGrp="1"/>
          </p:cNvSpPr>
          <p:nvPr>
            <p:ph type="sldNum" sz="quarter" idx="10"/>
          </p:nvPr>
        </p:nvSpPr>
        <p:spPr/>
        <p:txBody>
          <a:bodyPr/>
          <a:lstStyle/>
          <a:p>
            <a:fld id="{643F573B-158C-8545-80B7-05C01F30CB83}" type="slidenum">
              <a:rPr lang="en-US" smtClean="0"/>
              <a:t>6</a:t>
            </a:fld>
            <a:endParaRPr lang="en-US"/>
          </a:p>
        </p:txBody>
      </p:sp>
    </p:spTree>
    <p:extLst>
      <p:ext uri="{BB962C8B-B14F-4D97-AF65-F5344CB8AC3E}">
        <p14:creationId xmlns:p14="http://schemas.microsoft.com/office/powerpoint/2010/main" val="32836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explore element of this diagram utilizes some of </a:t>
            </a:r>
            <a:r>
              <a:rPr lang="en-US" dirty="0" err="1" smtClean="0"/>
              <a:t>Bs</a:t>
            </a:r>
            <a:r>
              <a:rPr lang="en-US" dirty="0" smtClean="0"/>
              <a:t> thinking tools namely</a:t>
            </a:r>
            <a:r>
              <a:rPr lang="en-US" baseline="0" dirty="0" smtClean="0"/>
              <a:t> Capital, habitus and field.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tools enable an opportunity for exploration of where the participant are at a moment in time, to see the development of the self and being something fluid (relates the </a:t>
            </a:r>
            <a:r>
              <a:rPr lang="en-US" baseline="0" dirty="0" err="1" smtClean="0"/>
              <a:t>Skeggs</a:t>
            </a:r>
            <a:r>
              <a:rPr lang="en-US" baseline="0" dirty="0" smtClean="0"/>
              <a:t> work) . That what is valued is dependent upon the spaces one inhabits. This kind of criticality enables the development of agency within career decision making.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conducting research with Post grads and themes from within the empirical research reveal that following the doctorate graduates can for years work in insecure contracts, the qualitative accounts enabled me to get behind the psychology of how this feels for people. This is what has really moved me to write this workshop. For many there is a feeling if they do not achieve a role in the academy they have failed.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theory behind this visual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Challenges identified in research and lit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this theory is a useful way to understand PhD trans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activities that support this part of the workshop </a:t>
            </a:r>
          </a:p>
        </p:txBody>
      </p:sp>
      <p:sp>
        <p:nvSpPr>
          <p:cNvPr id="4" name="Slide Number Placeholder 3"/>
          <p:cNvSpPr>
            <a:spLocks noGrp="1"/>
          </p:cNvSpPr>
          <p:nvPr>
            <p:ph type="sldNum" sz="quarter" idx="10"/>
          </p:nvPr>
        </p:nvSpPr>
        <p:spPr/>
        <p:txBody>
          <a:bodyPr/>
          <a:lstStyle/>
          <a:p>
            <a:fld id="{643F573B-158C-8545-80B7-05C01F30CB83}" type="slidenum">
              <a:rPr lang="en-US" smtClean="0"/>
              <a:t>7</a:t>
            </a:fld>
            <a:endParaRPr lang="en-US"/>
          </a:p>
        </p:txBody>
      </p:sp>
    </p:spTree>
    <p:extLst>
      <p:ext uri="{BB962C8B-B14F-4D97-AF65-F5344CB8AC3E}">
        <p14:creationId xmlns:p14="http://schemas.microsoft.com/office/powerpoint/2010/main" val="85007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43F573B-158C-8545-80B7-05C01F30CB83}" type="slidenum">
              <a:rPr lang="en-US" smtClean="0"/>
              <a:t>8</a:t>
            </a:fld>
            <a:endParaRPr lang="en-US"/>
          </a:p>
        </p:txBody>
      </p:sp>
    </p:spTree>
    <p:extLst>
      <p:ext uri="{BB962C8B-B14F-4D97-AF65-F5344CB8AC3E}">
        <p14:creationId xmlns:p14="http://schemas.microsoft.com/office/powerpoint/2010/main" val="85007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43F573B-158C-8545-80B7-05C01F30CB83}" type="slidenum">
              <a:rPr lang="en-US" smtClean="0"/>
              <a:t>9</a:t>
            </a:fld>
            <a:endParaRPr lang="en-US"/>
          </a:p>
        </p:txBody>
      </p:sp>
    </p:spTree>
    <p:extLst>
      <p:ext uri="{BB962C8B-B14F-4D97-AF65-F5344CB8AC3E}">
        <p14:creationId xmlns:p14="http://schemas.microsoft.com/office/powerpoint/2010/main" val="8500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C4D3866-9E5E-0F41-AC9A-27506791A65D}"/>
              </a:ext>
            </a:extLst>
          </p:cNvPr>
          <p:cNvPicPr>
            <a:picLocks noChangeAspect="1"/>
          </p:cNvPicPr>
          <p:nvPr userDrawn="1"/>
        </p:nvPicPr>
        <p:blipFill>
          <a:blip r:embed="rId2"/>
          <a:stretch>
            <a:fillRect/>
          </a:stretch>
        </p:blipFill>
        <p:spPr>
          <a:xfrm>
            <a:off x="4889886" y="1317498"/>
            <a:ext cx="2412227" cy="2867366"/>
          </a:xfrm>
          <a:prstGeom prst="rect">
            <a:avLst/>
          </a:prstGeom>
        </p:spPr>
      </p:pic>
      <p:grpSp>
        <p:nvGrpSpPr>
          <p:cNvPr id="12" name="Group 11">
            <a:extLst>
              <a:ext uri="{FF2B5EF4-FFF2-40B4-BE49-F238E27FC236}">
                <a16:creationId xmlns:a16="http://schemas.microsoft.com/office/drawing/2014/main" xmlns="" id="{11A7E40B-3D7E-9948-AFB3-FA6EDDBF353C}"/>
              </a:ext>
            </a:extLst>
          </p:cNvPr>
          <p:cNvGrpSpPr/>
          <p:nvPr userDrawn="1"/>
        </p:nvGrpSpPr>
        <p:grpSpPr>
          <a:xfrm>
            <a:off x="4276343" y="4778168"/>
            <a:ext cx="3639312" cy="430887"/>
            <a:chOff x="6094476" y="3946064"/>
            <a:chExt cx="3639312" cy="430887"/>
          </a:xfrm>
        </p:grpSpPr>
        <p:sp>
          <p:nvSpPr>
            <p:cNvPr id="10" name="Title Placeholder 1">
              <a:extLst>
                <a:ext uri="{FF2B5EF4-FFF2-40B4-BE49-F238E27FC236}">
                  <a16:creationId xmlns:a16="http://schemas.microsoft.com/office/drawing/2014/main" xmlns="" id="{AFA91689-3830-DE4C-8B3B-BC000CFDCFCE}"/>
                </a:ext>
              </a:extLst>
            </p:cNvPr>
            <p:cNvSpPr txBox="1">
              <a:spLocks/>
            </p:cNvSpPr>
            <p:nvPr userDrawn="1"/>
          </p:nvSpPr>
          <p:spPr>
            <a:xfrm>
              <a:off x="6094476" y="3946064"/>
              <a:ext cx="854964" cy="430887"/>
            </a:xfrm>
            <a:prstGeom prst="rect">
              <a:avLst/>
            </a:prstGeom>
          </p:spPr>
          <p:txBody>
            <a:bodyPr vert="horz" wrap="square" lIns="0" tIns="0" rIns="0" bIns="0" rtlCol="0" anchor="ctr">
              <a:sp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GB" sz="2800" dirty="0">
                  <a:solidFill>
                    <a:schemeClr val="bg1"/>
                  </a:solidFill>
                </a:rPr>
                <a:t>DCW</a:t>
              </a:r>
              <a:endParaRPr lang="en-US" sz="2800" dirty="0">
                <a:solidFill>
                  <a:schemeClr val="bg1"/>
                </a:solidFill>
              </a:endParaRPr>
            </a:p>
          </p:txBody>
        </p:sp>
        <p:sp>
          <p:nvSpPr>
            <p:cNvPr id="11" name="Title Placeholder 1">
              <a:extLst>
                <a:ext uri="{FF2B5EF4-FFF2-40B4-BE49-F238E27FC236}">
                  <a16:creationId xmlns:a16="http://schemas.microsoft.com/office/drawing/2014/main" xmlns="" id="{3822E0A5-20CB-5F4B-84A2-30146926DD93}"/>
                </a:ext>
              </a:extLst>
            </p:cNvPr>
            <p:cNvSpPr txBox="1">
              <a:spLocks/>
            </p:cNvSpPr>
            <p:nvPr userDrawn="1"/>
          </p:nvSpPr>
          <p:spPr>
            <a:xfrm>
              <a:off x="7095743" y="3946064"/>
              <a:ext cx="2638045" cy="430887"/>
            </a:xfrm>
            <a:prstGeom prst="rect">
              <a:avLst/>
            </a:prstGeom>
          </p:spPr>
          <p:txBody>
            <a:bodyPr vert="horz" wrap="square" lIns="0" tIns="0" rIns="0" bIns="0" rtlCol="0" anchor="ctr">
              <a:sp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GB" sz="2800" b="0" dirty="0">
                  <a:solidFill>
                    <a:schemeClr val="bg1"/>
                  </a:solidFill>
                </a:rPr>
                <a:t>CONSULTANCY</a:t>
              </a:r>
              <a:endParaRPr lang="en-US" sz="2800" b="0" dirty="0">
                <a:solidFill>
                  <a:schemeClr val="bg1"/>
                </a:solidFill>
              </a:endParaRPr>
            </a:p>
          </p:txBody>
        </p:sp>
      </p:grpSp>
      <p:sp>
        <p:nvSpPr>
          <p:cNvPr id="13" name="Rectangle 12">
            <a:extLst>
              <a:ext uri="{FF2B5EF4-FFF2-40B4-BE49-F238E27FC236}">
                <a16:creationId xmlns:a16="http://schemas.microsoft.com/office/drawing/2014/main" xmlns="" id="{00A5DD60-0520-1D4B-85D9-EFAB4EE12F53}"/>
              </a:ext>
            </a:extLst>
          </p:cNvPr>
          <p:cNvSpPr/>
          <p:nvPr userDrawn="1"/>
        </p:nvSpPr>
        <p:spPr>
          <a:xfrm>
            <a:off x="11000232" y="5989320"/>
            <a:ext cx="987552" cy="78638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07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18154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139760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399342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55510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103089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348497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BDDC62B-A7AD-8940-BC53-6FE00FF2D73D}"/>
              </a:ext>
            </a:extLst>
          </p:cNvPr>
          <p:cNvSpPr/>
          <p:nvPr userDrawn="1"/>
        </p:nvSpPr>
        <p:spPr>
          <a:xfrm>
            <a:off x="0" y="0"/>
            <a:ext cx="12192000" cy="54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xmlns="" id="{C302BF88-100C-954E-A032-32E63A238610}"/>
              </a:ext>
            </a:extLst>
          </p:cNvPr>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xmlns="" id="{149CF865-411B-E74C-A079-F475AA1B2B68}"/>
              </a:ext>
            </a:extLst>
          </p:cNvPr>
          <p:cNvSpPr>
            <a:spLocks noGrp="1"/>
          </p:cNvSpPr>
          <p:nvPr>
            <p:ph idx="1"/>
          </p:nvPr>
        </p:nvSpPr>
        <p:spPr>
          <a:xfrm>
            <a:off x="479425" y="1600201"/>
            <a:ext cx="11233150" cy="2191369"/>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8748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C40F25">
            <a:alpha val="7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409462-5E3C-A143-B671-B7A220089C23}"/>
              </a:ext>
            </a:extLst>
          </p:cNvPr>
          <p:cNvSpPr/>
          <p:nvPr userDrawn="1"/>
        </p:nvSpPr>
        <p:spPr>
          <a:xfrm>
            <a:off x="0" y="0"/>
            <a:ext cx="12192000" cy="45719"/>
          </a:xfrm>
          <a:prstGeom prst="rect">
            <a:avLst/>
          </a:prstGeom>
          <a:solidFill>
            <a:srgbClr val="E72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xmlns="" id="{CA90108E-DD70-E34E-AB6F-EE1034AB60C9}"/>
              </a:ext>
            </a:extLst>
          </p:cNvPr>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xmlns="" id="{AF42471B-0C98-984B-A96D-4AD7B6DE64B2}"/>
              </a:ext>
            </a:extLst>
          </p:cNvPr>
          <p:cNvSpPr>
            <a:spLocks noGrp="1"/>
          </p:cNvSpPr>
          <p:nvPr>
            <p:ph idx="1"/>
          </p:nvPr>
        </p:nvSpPr>
        <p:spPr>
          <a:xfrm>
            <a:off x="479425" y="1600201"/>
            <a:ext cx="11233150" cy="2191369"/>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4820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EE02B">
            <a:alpha val="7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5E497D7-F122-5B46-A5A8-7B372837B598}"/>
              </a:ext>
            </a:extLst>
          </p:cNvPr>
          <p:cNvSpPr/>
          <p:nvPr userDrawn="1"/>
        </p:nvSpPr>
        <p:spPr>
          <a:xfrm>
            <a:off x="0" y="0"/>
            <a:ext cx="12192000" cy="45719"/>
          </a:xfrm>
          <a:prstGeom prst="rect">
            <a:avLst/>
          </a:prstGeom>
          <a:solidFill>
            <a:srgbClr val="FFE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xmlns="" id="{6FAF052B-E818-A843-A158-7900ECBF506A}"/>
              </a:ext>
            </a:extLst>
          </p:cNvPr>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xmlns="" id="{F1F7375D-EF1E-204C-80DA-CE1425EAC312}"/>
              </a:ext>
            </a:extLst>
          </p:cNvPr>
          <p:cNvSpPr>
            <a:spLocks noGrp="1"/>
          </p:cNvSpPr>
          <p:nvPr>
            <p:ph idx="1"/>
          </p:nvPr>
        </p:nvSpPr>
        <p:spPr>
          <a:xfrm>
            <a:off x="479425" y="1600201"/>
            <a:ext cx="11233150" cy="2191369"/>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827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1DE67D42-24BA-9647-BA28-99C5D68445B4}"/>
              </a:ext>
            </a:extLst>
          </p:cNvPr>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lvl1pPr>
              <a:defRPr>
                <a:solidFill>
                  <a:schemeClr val="bg1"/>
                </a:solidFill>
              </a:defRPr>
            </a:lvl1p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xmlns="" id="{FD1518FF-1F2A-314A-BABF-D0199F7E4D4E}"/>
              </a:ext>
            </a:extLst>
          </p:cNvPr>
          <p:cNvSpPr>
            <a:spLocks noGrp="1"/>
          </p:cNvSpPr>
          <p:nvPr>
            <p:ph idx="1"/>
          </p:nvPr>
        </p:nvSpPr>
        <p:spPr>
          <a:xfrm>
            <a:off x="479425" y="1600201"/>
            <a:ext cx="11233150" cy="1384995"/>
          </a:xfrm>
          <a:prstGeom prst="rect">
            <a:avLst/>
          </a:prstGeom>
        </p:spPr>
        <p:txBody>
          <a:bodyPr vert="horz" wrap="square" lIns="0" tIns="0" rIns="0" bIns="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820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xmlns="" id="{6FAF052B-E818-A843-A158-7900ECBF506A}"/>
              </a:ext>
            </a:extLst>
          </p:cNvPr>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xmlns="" id="{F1F7375D-EF1E-204C-80DA-CE1425EAC312}"/>
              </a:ext>
            </a:extLst>
          </p:cNvPr>
          <p:cNvSpPr>
            <a:spLocks noGrp="1"/>
          </p:cNvSpPr>
          <p:nvPr>
            <p:ph idx="1"/>
          </p:nvPr>
        </p:nvSpPr>
        <p:spPr>
          <a:xfrm>
            <a:off x="479425" y="1600201"/>
            <a:ext cx="11233150" cy="2191369"/>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3209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37420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427593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3161F30-B653-644F-9D59-62C04D898024}" type="datetimeFigureOut">
              <a:rPr lang="en-US" smtClean="0"/>
              <a:t>24/10/18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3781626-C400-374E-AC11-1EF418D95549}" type="slidenum">
              <a:rPr lang="en-US" smtClean="0"/>
              <a:t>‹#›</a:t>
            </a:fld>
            <a:endParaRPr lang="en-US"/>
          </a:p>
        </p:txBody>
      </p:sp>
    </p:spTree>
    <p:extLst>
      <p:ext uri="{BB962C8B-B14F-4D97-AF65-F5344CB8AC3E}">
        <p14:creationId xmlns:p14="http://schemas.microsoft.com/office/powerpoint/2010/main" val="3783746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6250"/>
            <a:ext cx="11233150" cy="677108"/>
          </a:xfrm>
          <a:prstGeom prst="rect">
            <a:avLst/>
          </a:prstGeom>
        </p:spPr>
        <p:txBody>
          <a:bodyPr vert="horz" wrap="square" lIns="0" tIns="0" rIns="0" bIns="0" rtlCol="0" anchor="ctr">
            <a:spAutoFit/>
          </a:bodyPr>
          <a:lstStyle/>
          <a:p>
            <a:r>
              <a:rPr lang="en-GB" dirty="0"/>
              <a:t>CLICK TO EDIT MASTER TITLE STYLE</a:t>
            </a:r>
            <a:endParaRPr lang="en-US" dirty="0"/>
          </a:p>
        </p:txBody>
      </p:sp>
      <p:sp>
        <p:nvSpPr>
          <p:cNvPr id="3" name="Text Placeholder 2"/>
          <p:cNvSpPr>
            <a:spLocks noGrp="1"/>
          </p:cNvSpPr>
          <p:nvPr>
            <p:ph type="body" idx="1"/>
          </p:nvPr>
        </p:nvSpPr>
        <p:spPr>
          <a:xfrm>
            <a:off x="479425" y="1600201"/>
            <a:ext cx="11233150" cy="2191369"/>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xmlns="" id="{A9076C18-5C7A-A04B-9619-E23B400FFD9A}"/>
              </a:ext>
            </a:extLst>
          </p:cNvPr>
          <p:cNvPicPr>
            <a:picLocks noChangeAspect="1"/>
          </p:cNvPicPr>
          <p:nvPr userDrawn="1"/>
        </p:nvPicPr>
        <p:blipFill>
          <a:blip r:embed="rId17"/>
          <a:stretch>
            <a:fillRect/>
          </a:stretch>
        </p:blipFill>
        <p:spPr>
          <a:xfrm>
            <a:off x="11318565" y="6253124"/>
            <a:ext cx="394010" cy="468352"/>
          </a:xfrm>
          <a:prstGeom prst="rect">
            <a:avLst/>
          </a:prstGeom>
        </p:spPr>
      </p:pic>
      <p:sp>
        <p:nvSpPr>
          <p:cNvPr id="8" name="Rectangle 7">
            <a:extLst>
              <a:ext uri="{FF2B5EF4-FFF2-40B4-BE49-F238E27FC236}">
                <a16:creationId xmlns:a16="http://schemas.microsoft.com/office/drawing/2014/main" xmlns="" id="{133EFA6E-64FC-1C42-A0E4-02852E4D1E81}"/>
              </a:ext>
            </a:extLst>
          </p:cNvPr>
          <p:cNvSpPr/>
          <p:nvPr userDrawn="1"/>
        </p:nvSpPr>
        <p:spPr>
          <a:xfrm>
            <a:off x="0" y="6812281"/>
            <a:ext cx="4064000" cy="45719"/>
          </a:xfrm>
          <a:prstGeom prst="rect">
            <a:avLst/>
          </a:prstGeom>
          <a:solidFill>
            <a:srgbClr val="E72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C58E9A3-93EE-6447-A19A-AB891EE87C42}"/>
              </a:ext>
            </a:extLst>
          </p:cNvPr>
          <p:cNvSpPr/>
          <p:nvPr userDrawn="1"/>
        </p:nvSpPr>
        <p:spPr>
          <a:xfrm>
            <a:off x="4064000" y="6812281"/>
            <a:ext cx="4064000" cy="45719"/>
          </a:xfrm>
          <a:prstGeom prst="rect">
            <a:avLst/>
          </a:prstGeom>
          <a:solidFill>
            <a:srgbClr val="FFE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EBD548DB-70B2-CB42-9A63-DC0AADE42C0F}"/>
              </a:ext>
            </a:extLst>
          </p:cNvPr>
          <p:cNvSpPr/>
          <p:nvPr userDrawn="1"/>
        </p:nvSpPr>
        <p:spPr>
          <a:xfrm>
            <a:off x="8128000" y="6812281"/>
            <a:ext cx="4064000" cy="45719"/>
          </a:xfrm>
          <a:prstGeom prst="rect">
            <a:avLst/>
          </a:prstGeom>
          <a:solidFill>
            <a:srgbClr val="45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1408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63"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884" userDrawn="1">
          <p15:clr>
            <a:srgbClr val="F26B43"/>
          </p15:clr>
        </p15:guide>
        <p15:guide id="2" pos="3840" userDrawn="1">
          <p15:clr>
            <a:srgbClr val="F26B43"/>
          </p15:clr>
        </p15:guide>
        <p15:guide id="3" orient="horz" pos="300" userDrawn="1">
          <p15:clr>
            <a:srgbClr val="F26B43"/>
          </p15:clr>
        </p15:guide>
        <p15:guide id="4" pos="302" userDrawn="1">
          <p15:clr>
            <a:srgbClr val="F26B43"/>
          </p15:clr>
        </p15:guide>
        <p15:guide id="5" pos="7378" userDrawn="1">
          <p15:clr>
            <a:srgbClr val="F26B43"/>
          </p15:clr>
        </p15:guide>
        <p15:guide id="6" orient="horz" pos="20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linkedin.com/pulse/7-lies-academic-world-keeps-telling-you-mariana-cerdeir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rebekahwillson.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9" name="Content Placeholder 8" descr="Logo DCW Sept.pdf"/>
          <p:cNvPicPr>
            <a:picLocks noGrp="1" noChangeAspect="1"/>
          </p:cNvPicPr>
          <p:nvPr>
            <p:ph sz="half" idx="1"/>
          </p:nvPr>
        </p:nvPicPr>
        <p:blipFill>
          <a:blip r:embed="rId3">
            <a:extLst>
              <a:ext uri="{28A0092B-C50C-407E-A947-70E740481C1C}">
                <a14:useLocalDpi xmlns:a14="http://schemas.microsoft.com/office/drawing/2010/main" val="0"/>
              </a:ext>
            </a:extLst>
          </a:blip>
          <a:srcRect l="-11621" r="-11621"/>
          <a:stretch>
            <a:fillRect/>
          </a:stretch>
        </p:blipFill>
        <p:spPr/>
      </p:pic>
      <p:pic>
        <p:nvPicPr>
          <p:cNvPr id="8" name="Content Placeholder 7" descr="uni_huddersfield.jpg"/>
          <p:cNvPicPr>
            <a:picLocks noGrp="1" noChangeAspect="1"/>
          </p:cNvPicPr>
          <p:nvPr>
            <p:ph sz="half" idx="2"/>
          </p:nvPr>
        </p:nvPicPr>
        <p:blipFill>
          <a:blip r:embed="rId4">
            <a:extLst>
              <a:ext uri="{28A0092B-C50C-407E-A947-70E740481C1C}">
                <a14:useLocalDpi xmlns:a14="http://schemas.microsoft.com/office/drawing/2010/main" val="0"/>
              </a:ext>
            </a:extLst>
          </a:blip>
          <a:srcRect t="-25774" b="-25774"/>
          <a:stretch>
            <a:fillRect/>
          </a:stretch>
        </p:blipFill>
        <p:spPr/>
      </p:pic>
    </p:spTree>
    <p:extLst>
      <p:ext uri="{BB962C8B-B14F-4D97-AF65-F5344CB8AC3E}">
        <p14:creationId xmlns:p14="http://schemas.microsoft.com/office/powerpoint/2010/main" val="3336096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A8A23-2E8C-1749-9DFB-BA082EBF8CFF}"/>
              </a:ext>
            </a:extLst>
          </p:cNvPr>
          <p:cNvSpPr>
            <a:spLocks noGrp="1"/>
          </p:cNvSpPr>
          <p:nvPr>
            <p:ph type="title"/>
          </p:nvPr>
        </p:nvSpPr>
        <p:spPr/>
        <p:txBody>
          <a:bodyPr/>
          <a:lstStyle/>
          <a:p>
            <a:r>
              <a:rPr lang="en-US" dirty="0">
                <a:latin typeface="Avenir Light"/>
                <a:cs typeface="Avenir Light"/>
              </a:rPr>
              <a:t>Explore</a:t>
            </a:r>
          </a:p>
        </p:txBody>
      </p:sp>
      <p:pic>
        <p:nvPicPr>
          <p:cNvPr id="4" name="Picture 3">
            <a:extLst>
              <a:ext uri="{FF2B5EF4-FFF2-40B4-BE49-F238E27FC236}">
                <a16:creationId xmlns:a16="http://schemas.microsoft.com/office/drawing/2014/main" xmlns="" id="{395729BE-E921-4344-9C30-A4CD7CFD0230}"/>
              </a:ext>
            </a:extLst>
          </p:cNvPr>
          <p:cNvPicPr>
            <a:picLocks noChangeAspect="1"/>
          </p:cNvPicPr>
          <p:nvPr/>
        </p:nvPicPr>
        <p:blipFill>
          <a:blip r:embed="rId3"/>
          <a:stretch>
            <a:fillRect/>
          </a:stretch>
        </p:blipFill>
        <p:spPr>
          <a:xfrm>
            <a:off x="3767725" y="476250"/>
            <a:ext cx="4656550" cy="5689600"/>
          </a:xfrm>
          <a:prstGeom prst="rect">
            <a:avLst/>
          </a:prstGeom>
        </p:spPr>
      </p:pic>
    </p:spTree>
    <p:extLst>
      <p:ext uri="{BB962C8B-B14F-4D97-AF65-F5344CB8AC3E}">
        <p14:creationId xmlns:p14="http://schemas.microsoft.com/office/powerpoint/2010/main" val="9981585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2A6971-8999-7547-8F72-099EB4538EF6}"/>
              </a:ext>
            </a:extLst>
          </p:cNvPr>
          <p:cNvPicPr>
            <a:picLocks noChangeAspect="1"/>
          </p:cNvPicPr>
          <p:nvPr/>
        </p:nvPicPr>
        <p:blipFill>
          <a:blip r:embed="rId3"/>
          <a:stretch>
            <a:fillRect/>
          </a:stretch>
        </p:blipFill>
        <p:spPr>
          <a:xfrm>
            <a:off x="2433844" y="1285874"/>
            <a:ext cx="7324312" cy="4879975"/>
          </a:xfrm>
          <a:prstGeom prst="rect">
            <a:avLst/>
          </a:prstGeom>
        </p:spPr>
      </p:pic>
      <p:sp>
        <p:nvSpPr>
          <p:cNvPr id="6" name="Title 5">
            <a:extLst>
              <a:ext uri="{FF2B5EF4-FFF2-40B4-BE49-F238E27FC236}">
                <a16:creationId xmlns:a16="http://schemas.microsoft.com/office/drawing/2014/main" xmlns="" id="{92F9F47E-E8AC-3044-AC8D-8C7392F4661B}"/>
              </a:ext>
            </a:extLst>
          </p:cNvPr>
          <p:cNvSpPr>
            <a:spLocks noGrp="1"/>
          </p:cNvSpPr>
          <p:nvPr>
            <p:ph type="title"/>
          </p:nvPr>
        </p:nvSpPr>
        <p:spPr/>
        <p:txBody>
          <a:bodyPr/>
          <a:lstStyle/>
          <a:p>
            <a:r>
              <a:rPr lang="en-GB" dirty="0">
                <a:latin typeface="Avenir Light"/>
                <a:cs typeface="Avenir Light"/>
              </a:rPr>
              <a:t>Understand</a:t>
            </a:r>
          </a:p>
        </p:txBody>
      </p:sp>
    </p:spTree>
    <p:extLst>
      <p:ext uri="{BB962C8B-B14F-4D97-AF65-F5344CB8AC3E}">
        <p14:creationId xmlns:p14="http://schemas.microsoft.com/office/powerpoint/2010/main" val="21254400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ight"/>
                <a:cs typeface="Avenir Light"/>
              </a:rPr>
              <a:t>PhDs </a:t>
            </a:r>
            <a:r>
              <a:rPr lang="en-US" dirty="0" smtClean="0">
                <a:latin typeface="Avenir Light"/>
                <a:cs typeface="Avenir Light"/>
              </a:rPr>
              <a:t>Who </a:t>
            </a:r>
            <a:r>
              <a:rPr lang="en-US" dirty="0">
                <a:latin typeface="Avenir Light"/>
                <a:cs typeface="Avenir Light"/>
              </a:rPr>
              <a:t>B</a:t>
            </a:r>
            <a:r>
              <a:rPr lang="en-US" dirty="0" smtClean="0">
                <a:latin typeface="Avenir Light"/>
                <a:cs typeface="Avenir Light"/>
              </a:rPr>
              <a:t>ecome </a:t>
            </a:r>
            <a:r>
              <a:rPr lang="en-US" dirty="0">
                <a:latin typeface="Avenir Light"/>
                <a:cs typeface="Avenir Light"/>
              </a:rPr>
              <a:t>A</a:t>
            </a:r>
            <a:r>
              <a:rPr lang="en-US" dirty="0" smtClean="0">
                <a:latin typeface="Avenir Light"/>
                <a:cs typeface="Avenir Light"/>
              </a:rPr>
              <a:t>cademics</a:t>
            </a:r>
            <a:endParaRPr lang="en-US" dirty="0">
              <a:latin typeface="Avenir Light"/>
              <a:cs typeface="Avenir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913765"/>
              </p:ext>
            </p:extLst>
          </p:nvPr>
        </p:nvGraphicFramePr>
        <p:xfrm>
          <a:off x="479425" y="1600199"/>
          <a:ext cx="11233150" cy="4480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888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venir Light"/>
                <a:cs typeface="Avenir Light"/>
              </a:rPr>
              <a:t>Increase in PhDs Graduates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036108"/>
              </p:ext>
            </p:extLst>
          </p:nvPr>
        </p:nvGraphicFramePr>
        <p:xfrm>
          <a:off x="479425" y="1600199"/>
          <a:ext cx="11233150" cy="4480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768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venir Light"/>
                <a:cs typeface="Avenir Light"/>
              </a:rPr>
              <a:t>Increase in PhDs </a:t>
            </a:r>
            <a:r>
              <a:rPr lang="en-US" dirty="0" smtClean="0">
                <a:latin typeface="Avenir Light"/>
                <a:cs typeface="Avenir Light"/>
              </a:rPr>
              <a:t>Graduates</a:t>
            </a:r>
            <a:endParaRPr lang="en-US" dirty="0">
              <a:latin typeface="Avenir Light"/>
              <a:cs typeface="Avenir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273468"/>
              </p:ext>
            </p:extLst>
          </p:nvPr>
        </p:nvGraphicFramePr>
        <p:xfrm>
          <a:off x="479425" y="1600200"/>
          <a:ext cx="11233150" cy="4500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342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venir Light"/>
                <a:cs typeface="Avenir Light"/>
              </a:rPr>
              <a:t>Distribution of PhD Graduates in HE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589850"/>
              </p:ext>
            </p:extLst>
          </p:nvPr>
        </p:nvGraphicFramePr>
        <p:xfrm>
          <a:off x="479425" y="1600199"/>
          <a:ext cx="5620183" cy="4480833"/>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4294967295"/>
          </p:nvPr>
        </p:nvSpPr>
        <p:spPr>
          <a:xfrm>
            <a:off x="6807200" y="1600200"/>
            <a:ext cx="5384800" cy="5182957"/>
          </a:xfrm>
        </p:spPr>
        <p:txBody>
          <a:bodyPr/>
          <a:lstStyle/>
          <a:p>
            <a:pPr marL="0" indent="0">
              <a:buNone/>
            </a:pPr>
            <a:endParaRPr lang="en-US" sz="2000" dirty="0" smtClean="0">
              <a:latin typeface="Avenir Light"/>
              <a:cs typeface="Avenir Light"/>
            </a:endParaRPr>
          </a:p>
          <a:p>
            <a:pPr marL="0" indent="0">
              <a:buNone/>
            </a:pPr>
            <a:endParaRPr lang="en-US" sz="2000" dirty="0">
              <a:latin typeface="Avenir Light"/>
              <a:cs typeface="Avenir Light"/>
            </a:endParaRPr>
          </a:p>
          <a:p>
            <a:pPr marL="0" indent="0">
              <a:buNone/>
            </a:pPr>
            <a:r>
              <a:rPr lang="en-US" sz="2000" dirty="0" smtClean="0">
                <a:latin typeface="Avenir Light"/>
                <a:cs typeface="Avenir Light"/>
              </a:rPr>
              <a:t>Phase </a:t>
            </a:r>
            <a:r>
              <a:rPr lang="en-US" sz="2000" dirty="0">
                <a:latin typeface="Avenir Light"/>
                <a:cs typeface="Avenir Light"/>
              </a:rPr>
              <a:t>1</a:t>
            </a:r>
          </a:p>
          <a:p>
            <a:r>
              <a:rPr lang="en-US" sz="2000" dirty="0">
                <a:latin typeface="Avenir Light"/>
                <a:cs typeface="Avenir Light"/>
              </a:rPr>
              <a:t>Doctoral Student</a:t>
            </a:r>
          </a:p>
          <a:p>
            <a:r>
              <a:rPr lang="en-US" sz="2000" dirty="0" smtClean="0">
                <a:latin typeface="Avenir Light"/>
                <a:cs typeface="Avenir Light"/>
              </a:rPr>
              <a:t>Assistant</a:t>
            </a:r>
          </a:p>
          <a:p>
            <a:endParaRPr lang="en-US" sz="2000" dirty="0">
              <a:latin typeface="Avenir Light"/>
              <a:cs typeface="Avenir Light"/>
            </a:endParaRPr>
          </a:p>
          <a:p>
            <a:pPr marL="0" indent="0">
              <a:buNone/>
            </a:pPr>
            <a:r>
              <a:rPr lang="en-US" sz="2000" dirty="0">
                <a:latin typeface="Avenir Light"/>
                <a:cs typeface="Avenir Light"/>
              </a:rPr>
              <a:t>Phase 2</a:t>
            </a:r>
          </a:p>
          <a:p>
            <a:r>
              <a:rPr lang="en-US" sz="2000" dirty="0">
                <a:latin typeface="Avenir Light"/>
                <a:cs typeface="Avenir Light"/>
              </a:rPr>
              <a:t>Research </a:t>
            </a:r>
            <a:r>
              <a:rPr lang="en-US" sz="2000" dirty="0" smtClean="0">
                <a:latin typeface="Avenir Light"/>
                <a:cs typeface="Avenir Light"/>
              </a:rPr>
              <a:t>Assistant</a:t>
            </a:r>
            <a:endParaRPr lang="en-US" sz="2000" dirty="0">
              <a:latin typeface="Avenir Light"/>
              <a:cs typeface="Avenir Light"/>
            </a:endParaRPr>
          </a:p>
          <a:p>
            <a:r>
              <a:rPr lang="en-US" sz="2000" dirty="0">
                <a:latin typeface="Avenir Light"/>
                <a:cs typeface="Avenir Light"/>
              </a:rPr>
              <a:t>Post Doctorate </a:t>
            </a:r>
          </a:p>
          <a:p>
            <a:r>
              <a:rPr lang="en-US" sz="2000" dirty="0">
                <a:latin typeface="Avenir Light"/>
                <a:cs typeface="Avenir Light"/>
              </a:rPr>
              <a:t>Research Associate</a:t>
            </a:r>
          </a:p>
          <a:p>
            <a:r>
              <a:rPr lang="en-US" sz="2000" dirty="0">
                <a:latin typeface="Avenir Light"/>
                <a:cs typeface="Avenir Light"/>
              </a:rPr>
              <a:t>Lecturer</a:t>
            </a:r>
          </a:p>
          <a:p>
            <a:endParaRPr lang="en-US" dirty="0">
              <a:latin typeface="Avenir Light"/>
              <a:cs typeface="Avenir Light"/>
            </a:endParaRPr>
          </a:p>
          <a:p>
            <a:endParaRPr lang="en-US" dirty="0"/>
          </a:p>
        </p:txBody>
      </p:sp>
    </p:spTree>
    <p:extLst>
      <p:ext uri="{BB962C8B-B14F-4D97-AF65-F5344CB8AC3E}">
        <p14:creationId xmlns:p14="http://schemas.microsoft.com/office/powerpoint/2010/main" val="179764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Light"/>
                <a:cs typeface="Avenir Light"/>
              </a:rPr>
              <a:t>What do PhDs do</a:t>
            </a:r>
            <a:r>
              <a:rPr lang="mr-IN" dirty="0" smtClean="0">
                <a:latin typeface="Avenir Light"/>
                <a:cs typeface="Avenir Light"/>
              </a:rPr>
              <a:t>…</a:t>
            </a:r>
            <a:endParaRPr lang="en-US" dirty="0">
              <a:latin typeface="Avenir Light"/>
              <a:cs typeface="Avenir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7337654"/>
              </p:ext>
            </p:extLst>
          </p:nvPr>
        </p:nvGraphicFramePr>
        <p:xfrm>
          <a:off x="479425" y="1600199"/>
          <a:ext cx="11233150" cy="4461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15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spAutoFit/>
          </a:bodyPr>
          <a:lstStyle/>
          <a:p>
            <a:pPr lvl="0"/>
            <a:r>
              <a:rPr lang="en-US" dirty="0">
                <a:latin typeface="Avenir Light"/>
                <a:cs typeface="Avenir Light"/>
              </a:rPr>
              <a:t>International PhD Graduate in </a:t>
            </a:r>
            <a:br>
              <a:rPr lang="en-US" dirty="0">
                <a:latin typeface="Avenir Light"/>
                <a:cs typeface="Avenir Light"/>
              </a:rPr>
            </a:br>
            <a:r>
              <a:rPr lang="en-US" dirty="0">
                <a:latin typeface="Avenir Light"/>
                <a:cs typeface="Avenir Light"/>
              </a:rPr>
              <a:t>School Leadership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1895740"/>
              </p:ext>
            </p:extLst>
          </p:nvPr>
        </p:nvGraphicFramePr>
        <p:xfrm>
          <a:off x="479425" y="1600200"/>
          <a:ext cx="11233150" cy="450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3391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065C4F9-FD7B-F143-A4DC-6C6D5E7F96F2}"/>
              </a:ext>
            </a:extLst>
          </p:cNvPr>
          <p:cNvSpPr>
            <a:spLocks noGrp="1"/>
          </p:cNvSpPr>
          <p:nvPr>
            <p:ph type="title"/>
          </p:nvPr>
        </p:nvSpPr>
        <p:spPr/>
        <p:txBody>
          <a:bodyPr/>
          <a:lstStyle/>
          <a:p>
            <a:r>
              <a:rPr lang="en-US" dirty="0" smtClean="0">
                <a:latin typeface="Avenir Light"/>
                <a:cs typeface="Avenir Light"/>
              </a:rPr>
              <a:t>Plan</a:t>
            </a:r>
            <a:endParaRPr lang="en-US" dirty="0">
              <a:latin typeface="Avenir Light"/>
              <a:cs typeface="Avenir Light"/>
            </a:endParaRPr>
          </a:p>
        </p:txBody>
      </p:sp>
      <p:pic>
        <p:nvPicPr>
          <p:cNvPr id="5" name="Picture 4">
            <a:extLst>
              <a:ext uri="{FF2B5EF4-FFF2-40B4-BE49-F238E27FC236}">
                <a16:creationId xmlns="" xmlns:a16="http://schemas.microsoft.com/office/drawing/2014/main" id="{82DDCF62-7AD4-A448-9C93-B271D0DAE917}"/>
              </a:ext>
            </a:extLst>
          </p:cNvPr>
          <p:cNvPicPr>
            <a:picLocks noChangeAspect="1"/>
          </p:cNvPicPr>
          <p:nvPr/>
        </p:nvPicPr>
        <p:blipFill>
          <a:blip r:embed="rId3"/>
          <a:stretch>
            <a:fillRect/>
          </a:stretch>
        </p:blipFill>
        <p:spPr>
          <a:xfrm>
            <a:off x="1570883" y="7948"/>
            <a:ext cx="8108262" cy="6285290"/>
          </a:xfrm>
          <a:prstGeom prst="rect">
            <a:avLst/>
          </a:prstGeom>
        </p:spPr>
      </p:pic>
      <p:sp>
        <p:nvSpPr>
          <p:cNvPr id="2" name="Rectangle 1"/>
          <p:cNvSpPr/>
          <p:nvPr/>
        </p:nvSpPr>
        <p:spPr>
          <a:xfrm>
            <a:off x="1142828" y="6368848"/>
            <a:ext cx="9039984" cy="369332"/>
          </a:xfrm>
          <a:prstGeom prst="rect">
            <a:avLst/>
          </a:prstGeom>
        </p:spPr>
        <p:txBody>
          <a:bodyPr wrap="square">
            <a:spAutoFit/>
          </a:bodyPr>
          <a:lstStyle/>
          <a:p>
            <a:r>
              <a:rPr lang="en-US" dirty="0">
                <a:latin typeface="Avenir Light"/>
                <a:cs typeface="Avenir Light"/>
              </a:rPr>
              <a:t>“Dimensions of practice as a property of a community of Practice” (Wenger, 1988, 73)</a:t>
            </a:r>
          </a:p>
        </p:txBody>
      </p:sp>
      <p:pic>
        <p:nvPicPr>
          <p:cNvPr id="6" name="Picture 5">
            <a:extLst>
              <a:ext uri="{FF2B5EF4-FFF2-40B4-BE49-F238E27FC236}">
                <a16:creationId xmlns="" xmlns:a16="http://schemas.microsoft.com/office/drawing/2014/main" id="{01CC261A-8AEA-AA49-948B-18BEB890F391}"/>
              </a:ext>
            </a:extLst>
          </p:cNvPr>
          <p:cNvPicPr>
            <a:picLocks noChangeAspect="1"/>
          </p:cNvPicPr>
          <p:nvPr/>
        </p:nvPicPr>
        <p:blipFill>
          <a:blip r:embed="rId4"/>
          <a:stretch>
            <a:fillRect/>
          </a:stretch>
        </p:blipFill>
        <p:spPr>
          <a:xfrm>
            <a:off x="1944657" y="7948"/>
            <a:ext cx="7846300" cy="6858000"/>
          </a:xfrm>
          <a:prstGeom prst="rect">
            <a:avLst/>
          </a:prstGeom>
        </p:spPr>
      </p:pic>
    </p:spTree>
    <p:extLst>
      <p:ext uri="{BB962C8B-B14F-4D97-AF65-F5344CB8AC3E}">
        <p14:creationId xmlns:p14="http://schemas.microsoft.com/office/powerpoint/2010/main" val="3743109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xit" presetSubtype="0" fill="hold"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A9C501-A6A9-D84A-90AE-B2B24AA30E17}"/>
              </a:ext>
            </a:extLst>
          </p:cNvPr>
          <p:cNvPicPr>
            <a:picLocks noChangeAspect="1"/>
          </p:cNvPicPr>
          <p:nvPr/>
        </p:nvPicPr>
        <p:blipFill>
          <a:blip r:embed="rId3"/>
          <a:stretch>
            <a:fillRect/>
          </a:stretch>
        </p:blipFill>
        <p:spPr>
          <a:xfrm>
            <a:off x="1847483" y="971550"/>
            <a:ext cx="8497033" cy="5194299"/>
          </a:xfrm>
          <a:prstGeom prst="rect">
            <a:avLst/>
          </a:prstGeom>
        </p:spPr>
      </p:pic>
      <p:sp>
        <p:nvSpPr>
          <p:cNvPr id="4" name="Title 3">
            <a:extLst>
              <a:ext uri="{FF2B5EF4-FFF2-40B4-BE49-F238E27FC236}">
                <a16:creationId xmlns:a16="http://schemas.microsoft.com/office/drawing/2014/main" xmlns="" id="{B065C4F9-FD7B-F143-A4DC-6C6D5E7F96F2}"/>
              </a:ext>
            </a:extLst>
          </p:cNvPr>
          <p:cNvSpPr>
            <a:spLocks noGrp="1"/>
          </p:cNvSpPr>
          <p:nvPr>
            <p:ph type="title"/>
          </p:nvPr>
        </p:nvSpPr>
        <p:spPr/>
        <p:txBody>
          <a:bodyPr/>
          <a:lstStyle/>
          <a:p>
            <a:r>
              <a:rPr lang="en-US" dirty="0" smtClean="0">
                <a:latin typeface="Avenir Light"/>
                <a:cs typeface="Avenir Light"/>
              </a:rPr>
              <a:t>Plan</a:t>
            </a:r>
            <a:endParaRPr lang="en-US" dirty="0">
              <a:latin typeface="Avenir Light"/>
              <a:cs typeface="Avenir Light"/>
            </a:endParaRPr>
          </a:p>
        </p:txBody>
      </p:sp>
      <p:sp>
        <p:nvSpPr>
          <p:cNvPr id="2" name="TextBox 1"/>
          <p:cNvSpPr txBox="1"/>
          <p:nvPr/>
        </p:nvSpPr>
        <p:spPr>
          <a:xfrm>
            <a:off x="2124156" y="6165849"/>
            <a:ext cx="7943688" cy="646331"/>
          </a:xfrm>
          <a:prstGeom prst="rect">
            <a:avLst/>
          </a:prstGeom>
          <a:noFill/>
        </p:spPr>
        <p:txBody>
          <a:bodyPr wrap="square" rtlCol="0">
            <a:spAutoFit/>
          </a:bodyPr>
          <a:lstStyle/>
          <a:p>
            <a:pPr algn="ctr"/>
            <a:r>
              <a:rPr lang="en-US" dirty="0">
                <a:latin typeface="Avenir Light"/>
                <a:cs typeface="Avenir Light"/>
              </a:rPr>
              <a:t>Trajectories into and through a community of practice using Wenger’s terms. Representation based on </a:t>
            </a:r>
            <a:r>
              <a:rPr lang="en-US" dirty="0" err="1">
                <a:latin typeface="Avenir Light"/>
                <a:cs typeface="Avenir Light"/>
              </a:rPr>
              <a:t>Seabourne</a:t>
            </a:r>
            <a:r>
              <a:rPr lang="en-US" dirty="0">
                <a:latin typeface="Avenir Light"/>
                <a:cs typeface="Avenir Light"/>
              </a:rPr>
              <a:t> (2017). </a:t>
            </a:r>
            <a:endParaRPr lang="en-US" dirty="0">
              <a:effectLst/>
              <a:latin typeface="Avenir Light"/>
              <a:cs typeface="Avenir Light"/>
            </a:endParaRPr>
          </a:p>
        </p:txBody>
      </p:sp>
    </p:spTree>
    <p:extLst>
      <p:ext uri="{BB962C8B-B14F-4D97-AF65-F5344CB8AC3E}">
        <p14:creationId xmlns:p14="http://schemas.microsoft.com/office/powerpoint/2010/main" val="1693007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4406901"/>
            <a:ext cx="10363200" cy="2462213"/>
          </a:xfrm>
        </p:spPr>
        <p:txBody>
          <a:bodyPr/>
          <a:lstStyle/>
          <a:p>
            <a:r>
              <a:rPr lang="en-US" dirty="0">
                <a:latin typeface="Avenir Light"/>
                <a:cs typeface="Avenir Light"/>
              </a:rPr>
              <a:t>Careers In Limbo: Using Social Theories of Learning to Support Doctoral Graduates in Transition</a:t>
            </a:r>
            <a:r>
              <a:rPr lang="en-US" dirty="0"/>
              <a:t/>
            </a:r>
            <a:br>
              <a:rPr lang="en-US" dirty="0"/>
            </a:br>
            <a:endParaRPr lang="en-US" dirty="0"/>
          </a:p>
        </p:txBody>
      </p:sp>
      <p:sp>
        <p:nvSpPr>
          <p:cNvPr id="3" name="Content Placeholder 2"/>
          <p:cNvSpPr>
            <a:spLocks noGrp="1"/>
          </p:cNvSpPr>
          <p:nvPr>
            <p:ph type="body" idx="1"/>
          </p:nvPr>
        </p:nvSpPr>
        <p:spPr>
          <a:xfrm>
            <a:off x="963084" y="4099123"/>
            <a:ext cx="10363200" cy="307777"/>
          </a:xfrm>
        </p:spPr>
        <p:txBody>
          <a:bodyPr/>
          <a:lstStyle/>
          <a:p>
            <a:r>
              <a:rPr lang="en-US" dirty="0" err="1">
                <a:latin typeface="Avenir Light"/>
                <a:cs typeface="Avenir Light"/>
              </a:rPr>
              <a:t>Dr</a:t>
            </a:r>
            <a:r>
              <a:rPr lang="en-US" dirty="0">
                <a:latin typeface="Avenir Light"/>
                <a:cs typeface="Avenir Light"/>
              </a:rPr>
              <a:t> Danielle White &amp; </a:t>
            </a:r>
            <a:r>
              <a:rPr lang="en-US" dirty="0" err="1">
                <a:latin typeface="Avenir Light"/>
                <a:cs typeface="Avenir Light"/>
              </a:rPr>
              <a:t>Dr</a:t>
            </a:r>
            <a:r>
              <a:rPr lang="en-US" dirty="0">
                <a:latin typeface="Avenir Light"/>
                <a:cs typeface="Avenir Light"/>
              </a:rPr>
              <a:t> Anna </a:t>
            </a:r>
            <a:r>
              <a:rPr lang="en-US" dirty="0" err="1" smtClean="0">
                <a:latin typeface="Avenir Light"/>
                <a:cs typeface="Avenir Light"/>
              </a:rPr>
              <a:t>Seabourne</a:t>
            </a:r>
            <a:endParaRPr lang="en-US" dirty="0">
              <a:latin typeface="Avenir Light"/>
              <a:cs typeface="Avenir Light"/>
            </a:endParaRPr>
          </a:p>
        </p:txBody>
      </p:sp>
    </p:spTree>
    <p:extLst>
      <p:ext uri="{BB962C8B-B14F-4D97-AF65-F5344CB8AC3E}">
        <p14:creationId xmlns:p14="http://schemas.microsoft.com/office/powerpoint/2010/main" val="5709119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Light"/>
                <a:cs typeface="Avenir Light"/>
              </a:rPr>
              <a:t>Policy Context</a:t>
            </a:r>
            <a:endParaRPr lang="en-US" dirty="0">
              <a:latin typeface="Avenir Light"/>
              <a:cs typeface="Avenir Light"/>
            </a:endParaRPr>
          </a:p>
        </p:txBody>
      </p:sp>
      <p:sp>
        <p:nvSpPr>
          <p:cNvPr id="3" name="Content Placeholder 2"/>
          <p:cNvSpPr>
            <a:spLocks noGrp="1"/>
          </p:cNvSpPr>
          <p:nvPr>
            <p:ph idx="1"/>
          </p:nvPr>
        </p:nvSpPr>
        <p:spPr/>
        <p:txBody>
          <a:bodyPr>
            <a:normAutofit fontScale="25000" lnSpcReduction="20000"/>
          </a:bodyPr>
          <a:lstStyle/>
          <a:p>
            <a:pPr marL="0" indent="0">
              <a:lnSpc>
                <a:spcPct val="120000"/>
              </a:lnSpc>
              <a:buNone/>
            </a:pPr>
            <a:r>
              <a:rPr lang="en-US" sz="11200" dirty="0">
                <a:latin typeface="Avenir Light"/>
                <a:cs typeface="Avenir Light"/>
              </a:rPr>
              <a:t>European Charter For Researchers:</a:t>
            </a:r>
          </a:p>
          <a:p>
            <a:pPr>
              <a:lnSpc>
                <a:spcPct val="120000"/>
              </a:lnSpc>
            </a:pPr>
            <a:endParaRPr lang="en-US" sz="11200" dirty="0">
              <a:latin typeface="Avenir Light"/>
              <a:cs typeface="Avenir Light"/>
            </a:endParaRPr>
          </a:p>
          <a:p>
            <a:pPr marL="0" indent="0">
              <a:lnSpc>
                <a:spcPct val="120000"/>
              </a:lnSpc>
              <a:buNone/>
            </a:pPr>
            <a:r>
              <a:rPr lang="en-US" sz="11200" dirty="0">
                <a:latin typeface="Avenir Light"/>
                <a:cs typeface="Avenir Light"/>
              </a:rPr>
              <a:t>“Employers and/or funders should ensure that career advice and job placement assistance, either in the institutions concerned, or through collaboration with other structures, is offered to researchers at all stages of their careers, regardless of their contractual situation” (European Charter For Researchers, 2005)</a:t>
            </a:r>
            <a:endParaRPr lang="en-GB" sz="11200" dirty="0">
              <a:latin typeface="Avenir Light"/>
              <a:cs typeface="Avenir Light"/>
            </a:endParaRPr>
          </a:p>
          <a:p>
            <a:endParaRPr lang="en-US" dirty="0"/>
          </a:p>
        </p:txBody>
      </p:sp>
    </p:spTree>
    <p:extLst>
      <p:ext uri="{BB962C8B-B14F-4D97-AF65-F5344CB8AC3E}">
        <p14:creationId xmlns:p14="http://schemas.microsoft.com/office/powerpoint/2010/main" val="18747403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venir Light"/>
                <a:cs typeface="Avenir Light"/>
              </a:rPr>
              <a:t>The Concordat</a:t>
            </a:r>
            <a:endParaRPr lang="en-US" dirty="0">
              <a:latin typeface="Avenir Light"/>
              <a:cs typeface="Avenir Light"/>
            </a:endParaRPr>
          </a:p>
        </p:txBody>
      </p:sp>
      <p:sp>
        <p:nvSpPr>
          <p:cNvPr id="3" name="Content Placeholder 2"/>
          <p:cNvSpPr>
            <a:spLocks noGrp="1"/>
          </p:cNvSpPr>
          <p:nvPr>
            <p:ph idx="1"/>
          </p:nvPr>
        </p:nvSpPr>
        <p:spPr/>
        <p:txBody>
          <a:bodyPr>
            <a:noAutofit/>
          </a:bodyPr>
          <a:lstStyle/>
          <a:p>
            <a:r>
              <a:rPr lang="en-US" sz="2800" dirty="0">
                <a:latin typeface="Avenir Light"/>
                <a:cs typeface="Avenir Light"/>
              </a:rPr>
              <a:t>“Researchers are equipped and supported to be adaptable and flexible in an increasingly diverse, mobile, global research environment” (The Concordat, principle 3)</a:t>
            </a:r>
            <a:endParaRPr lang="en-GB" sz="2800" dirty="0">
              <a:latin typeface="Avenir Light"/>
              <a:cs typeface="Avenir Light"/>
            </a:endParaRPr>
          </a:p>
          <a:p>
            <a:r>
              <a:rPr lang="en-US" sz="2800" dirty="0">
                <a:latin typeface="Avenir Light"/>
                <a:cs typeface="Avenir Light"/>
              </a:rPr>
              <a:t>“The importance of researchers’ personal and career development, and lifelong learning, is clearly recognised and promoted at all stages of their career” (The Concordat, principle 4) </a:t>
            </a:r>
            <a:endParaRPr lang="en-GB" sz="2800" dirty="0">
              <a:latin typeface="Avenir Light"/>
              <a:cs typeface="Avenir Light"/>
            </a:endParaRPr>
          </a:p>
          <a:p>
            <a:r>
              <a:rPr lang="en-US" sz="2800" dirty="0">
                <a:latin typeface="Avenir Light"/>
                <a:cs typeface="Avenir Light"/>
              </a:rPr>
              <a:t>“Individual researchers share the responsibility for and need to pro-actively engage in their own personal and career development, and lifelong learning” (The Concordat principle 5)</a:t>
            </a:r>
            <a:endParaRPr lang="en-GB" sz="2800" dirty="0">
              <a:latin typeface="Avenir Light"/>
              <a:cs typeface="Avenir Light"/>
            </a:endParaRPr>
          </a:p>
        </p:txBody>
      </p:sp>
    </p:spTree>
    <p:extLst>
      <p:ext uri="{BB962C8B-B14F-4D97-AF65-F5344CB8AC3E}">
        <p14:creationId xmlns:p14="http://schemas.microsoft.com/office/powerpoint/2010/main" val="30672309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Light"/>
                <a:cs typeface="Avenir Light"/>
              </a:rPr>
              <a:t>What Now?</a:t>
            </a:r>
            <a:endParaRPr lang="en-US" dirty="0">
              <a:latin typeface="Avenir Light"/>
              <a:cs typeface="Avenir Light"/>
            </a:endParaRPr>
          </a:p>
        </p:txBody>
      </p:sp>
      <p:sp>
        <p:nvSpPr>
          <p:cNvPr id="4" name="Content Placeholder 3"/>
          <p:cNvSpPr>
            <a:spLocks noGrp="1"/>
          </p:cNvSpPr>
          <p:nvPr>
            <p:ph idx="1"/>
          </p:nvPr>
        </p:nvSpPr>
        <p:spPr>
          <a:xfrm>
            <a:off x="479425" y="1600201"/>
            <a:ext cx="11233150" cy="3447097"/>
          </a:xfrm>
        </p:spPr>
        <p:txBody>
          <a:bodyPr/>
          <a:lstStyle/>
          <a:p>
            <a:r>
              <a:rPr lang="en-US" dirty="0" smtClean="0">
                <a:latin typeface="Avenir Light"/>
                <a:cs typeface="Avenir Light"/>
              </a:rPr>
              <a:t>Pilot </a:t>
            </a:r>
            <a:r>
              <a:rPr lang="en-US" dirty="0" smtClean="0">
                <a:latin typeface="Avenir Light"/>
                <a:cs typeface="Avenir Light"/>
              </a:rPr>
              <a:t>workshop </a:t>
            </a:r>
            <a:r>
              <a:rPr lang="en-US" dirty="0" smtClean="0">
                <a:latin typeface="Avenir Light"/>
                <a:cs typeface="Avenir Light"/>
              </a:rPr>
              <a:t>next week</a:t>
            </a:r>
          </a:p>
          <a:p>
            <a:r>
              <a:rPr lang="en-US" dirty="0">
                <a:latin typeface="Avenir Light"/>
                <a:cs typeface="Avenir Light"/>
              </a:rPr>
              <a:t>F</a:t>
            </a:r>
            <a:r>
              <a:rPr lang="en-US" dirty="0" smtClean="0">
                <a:latin typeface="Avenir Light"/>
                <a:cs typeface="Avenir Light"/>
              </a:rPr>
              <a:t>ocus group evaluations</a:t>
            </a:r>
            <a:endParaRPr lang="en-US" dirty="0" smtClean="0">
              <a:latin typeface="Avenir Light"/>
              <a:cs typeface="Avenir Light"/>
            </a:endParaRPr>
          </a:p>
          <a:p>
            <a:r>
              <a:rPr lang="en-US" dirty="0" smtClean="0">
                <a:latin typeface="Avenir Light"/>
                <a:cs typeface="Avenir Light"/>
              </a:rPr>
              <a:t>Send </a:t>
            </a:r>
            <a:r>
              <a:rPr lang="en-US" dirty="0" smtClean="0">
                <a:latin typeface="Avenir Light"/>
                <a:cs typeface="Avenir Light"/>
              </a:rPr>
              <a:t>out in </a:t>
            </a:r>
            <a:r>
              <a:rPr lang="en-GB" dirty="0" smtClean="0">
                <a:latin typeface="Avenir Light"/>
                <a:cs typeface="Avenir Light"/>
              </a:rPr>
              <a:t>UK Council For Graduate Education</a:t>
            </a:r>
          </a:p>
          <a:p>
            <a:r>
              <a:rPr lang="en-GB" dirty="0" smtClean="0">
                <a:latin typeface="Avenir Light"/>
                <a:cs typeface="Avenir Light"/>
              </a:rPr>
              <a:t>This and other w</a:t>
            </a:r>
            <a:r>
              <a:rPr lang="en-GB" dirty="0" smtClean="0">
                <a:latin typeface="Avenir Light"/>
                <a:cs typeface="Avenir Light"/>
              </a:rPr>
              <a:t>orkshops available to run nationally </a:t>
            </a:r>
            <a:endParaRPr lang="en-GB" dirty="0" smtClean="0">
              <a:latin typeface="Avenir Light"/>
              <a:cs typeface="Avenir Light"/>
            </a:endParaRPr>
          </a:p>
          <a:p>
            <a:endParaRPr lang="en-GB" dirty="0" smtClean="0">
              <a:latin typeface="Avenir Light"/>
              <a:cs typeface="Avenir Light"/>
            </a:endParaRPr>
          </a:p>
          <a:p>
            <a:endParaRPr lang="en-US" dirty="0"/>
          </a:p>
        </p:txBody>
      </p:sp>
    </p:spTree>
    <p:extLst>
      <p:ext uri="{BB962C8B-B14F-4D97-AF65-F5344CB8AC3E}">
        <p14:creationId xmlns:p14="http://schemas.microsoft.com/office/powerpoint/2010/main" val="12305692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venir Light"/>
                <a:cs typeface="Avenir Light"/>
              </a:rPr>
              <a:t>In Summary</a:t>
            </a:r>
            <a:endParaRPr lang="en-US" dirty="0">
              <a:latin typeface="Avenir Light"/>
              <a:cs typeface="Avenir Light"/>
            </a:endParaRPr>
          </a:p>
        </p:txBody>
      </p:sp>
      <p:sp>
        <p:nvSpPr>
          <p:cNvPr id="3" name="Content Placeholder 2"/>
          <p:cNvSpPr>
            <a:spLocks noGrp="1"/>
          </p:cNvSpPr>
          <p:nvPr>
            <p:ph idx="1"/>
          </p:nvPr>
        </p:nvSpPr>
        <p:spPr>
          <a:xfrm>
            <a:off x="479425" y="1600201"/>
            <a:ext cx="11233150" cy="5613844"/>
          </a:xfrm>
        </p:spPr>
        <p:txBody>
          <a:bodyPr/>
          <a:lstStyle/>
          <a:p>
            <a:r>
              <a:rPr lang="en-US" dirty="0" smtClean="0">
                <a:latin typeface="Avenir Light"/>
                <a:cs typeface="Avenir Light"/>
              </a:rPr>
              <a:t>Career transition </a:t>
            </a:r>
            <a:r>
              <a:rPr lang="en-US" dirty="0">
                <a:latin typeface="Avenir Light"/>
                <a:cs typeface="Avenir Light"/>
              </a:rPr>
              <a:t>is </a:t>
            </a:r>
            <a:r>
              <a:rPr lang="en-US" dirty="0" smtClean="0">
                <a:latin typeface="Avenir Light"/>
                <a:cs typeface="Avenir Light"/>
              </a:rPr>
              <a:t>difficult, common to feel:</a:t>
            </a:r>
          </a:p>
          <a:p>
            <a:pPr lvl="2"/>
            <a:r>
              <a:rPr lang="en-US" dirty="0">
                <a:latin typeface="Avenir Light"/>
                <a:cs typeface="Avenir Light"/>
              </a:rPr>
              <a:t>D</a:t>
            </a:r>
            <a:r>
              <a:rPr lang="en-US" dirty="0" smtClean="0">
                <a:latin typeface="Avenir Light"/>
                <a:cs typeface="Avenir Light"/>
              </a:rPr>
              <a:t>irectionless</a:t>
            </a:r>
          </a:p>
          <a:p>
            <a:pPr lvl="2"/>
            <a:r>
              <a:rPr lang="en-US" dirty="0" smtClean="0">
                <a:latin typeface="Avenir Light"/>
                <a:cs typeface="Avenir Light"/>
              </a:rPr>
              <a:t>Confused</a:t>
            </a:r>
            <a:endParaRPr lang="en-US" dirty="0">
              <a:latin typeface="Avenir Light"/>
              <a:cs typeface="Avenir Light"/>
            </a:endParaRPr>
          </a:p>
          <a:p>
            <a:pPr lvl="2"/>
            <a:r>
              <a:rPr lang="en-US" dirty="0" smtClean="0">
                <a:latin typeface="Avenir Light"/>
                <a:cs typeface="Avenir Light"/>
              </a:rPr>
              <a:t>Paralyzed </a:t>
            </a:r>
          </a:p>
          <a:p>
            <a:pPr lvl="2"/>
            <a:r>
              <a:rPr lang="en-US" dirty="0" smtClean="0">
                <a:latin typeface="Avenir Light"/>
                <a:cs typeface="Avenir Light"/>
              </a:rPr>
              <a:t>Isolated</a:t>
            </a:r>
            <a:endParaRPr lang="en-US" dirty="0">
              <a:latin typeface="Avenir Light"/>
              <a:cs typeface="Avenir Light"/>
            </a:endParaRPr>
          </a:p>
          <a:p>
            <a:r>
              <a:rPr lang="en-US" dirty="0" smtClean="0">
                <a:latin typeface="Avenir Light"/>
                <a:cs typeface="Avenir Light"/>
              </a:rPr>
              <a:t>How </a:t>
            </a:r>
            <a:r>
              <a:rPr lang="en-US" dirty="0">
                <a:latin typeface="Avenir Light"/>
                <a:cs typeface="Avenir Light"/>
              </a:rPr>
              <a:t>do we support our PGR and ECR even MCR to navigate these periods?</a:t>
            </a:r>
          </a:p>
          <a:p>
            <a:r>
              <a:rPr lang="en-US" dirty="0">
                <a:latin typeface="Avenir Light"/>
                <a:cs typeface="Avenir Light"/>
              </a:rPr>
              <a:t>What makes it difficult to provide this support within our </a:t>
            </a:r>
            <a:r>
              <a:rPr lang="en-US" dirty="0" smtClean="0">
                <a:latin typeface="Avenir Light"/>
                <a:cs typeface="Avenir Light"/>
              </a:rPr>
              <a:t>Universities?</a:t>
            </a:r>
            <a:endParaRPr lang="en-US" dirty="0">
              <a:latin typeface="Avenir Light"/>
              <a:cs typeface="Avenir Light"/>
            </a:endParaRPr>
          </a:p>
          <a:p>
            <a:endParaRPr lang="en-US" dirty="0">
              <a:latin typeface="Avenir Light"/>
              <a:cs typeface="Avenir Light"/>
            </a:endParaRPr>
          </a:p>
          <a:p>
            <a:endParaRPr lang="en-US" dirty="0">
              <a:latin typeface="Avenir Light"/>
              <a:cs typeface="Avenir Light"/>
            </a:endParaRPr>
          </a:p>
        </p:txBody>
      </p:sp>
    </p:spTree>
    <p:extLst>
      <p:ext uri="{BB962C8B-B14F-4D97-AF65-F5344CB8AC3E}">
        <p14:creationId xmlns:p14="http://schemas.microsoft.com/office/powerpoint/2010/main" val="8558288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Light"/>
                <a:cs typeface="Avenir Light"/>
              </a:rPr>
              <a:t>References 1</a:t>
            </a:r>
            <a:endParaRPr lang="en-US" dirty="0">
              <a:latin typeface="Avenir Light"/>
              <a:cs typeface="Avenir Light"/>
            </a:endParaRPr>
          </a:p>
        </p:txBody>
      </p:sp>
      <p:sp>
        <p:nvSpPr>
          <p:cNvPr id="3" name="Content Placeholder 2"/>
          <p:cNvSpPr>
            <a:spLocks noGrp="1"/>
          </p:cNvSpPr>
          <p:nvPr>
            <p:ph idx="1"/>
          </p:nvPr>
        </p:nvSpPr>
        <p:spPr/>
        <p:txBody>
          <a:bodyPr>
            <a:noAutofit/>
          </a:bodyPr>
          <a:lstStyle/>
          <a:p>
            <a:r>
              <a:rPr lang="en-US" sz="1600" dirty="0">
                <a:latin typeface="Avenir Light"/>
                <a:cs typeface="Avenir Light"/>
              </a:rPr>
              <a:t>Bourdieu, Pierre. 1977. </a:t>
            </a:r>
            <a:r>
              <a:rPr lang="en-US" sz="1600" i="1" dirty="0">
                <a:latin typeface="Avenir Light"/>
                <a:cs typeface="Avenir Light"/>
              </a:rPr>
              <a:t>Outline of a Theory of Practice</a:t>
            </a:r>
            <a:r>
              <a:rPr lang="en-US" sz="1600" dirty="0">
                <a:latin typeface="Avenir Light"/>
                <a:cs typeface="Avenir Light"/>
              </a:rPr>
              <a:t>. Cambridge: Cambridge University Press</a:t>
            </a:r>
            <a:endParaRPr lang="en-GB" sz="1600" dirty="0">
              <a:latin typeface="Avenir Light"/>
              <a:cs typeface="Avenir Light"/>
            </a:endParaRPr>
          </a:p>
          <a:p>
            <a:r>
              <a:rPr lang="en-US" sz="1600" dirty="0">
                <a:latin typeface="Avenir Light"/>
                <a:cs typeface="Avenir Light"/>
              </a:rPr>
              <a:t>Brooks, Rachel, and Glyn Everett. 2008. “The Prevalence of ‘Life Planning’: Evidence from UK Graduates.” </a:t>
            </a:r>
            <a:r>
              <a:rPr lang="en-US" sz="1600" i="1" dirty="0">
                <a:latin typeface="Avenir Light"/>
                <a:cs typeface="Avenir Light"/>
              </a:rPr>
              <a:t>British Journal of Sociology of Education </a:t>
            </a:r>
            <a:r>
              <a:rPr lang="en-US" sz="1600" dirty="0">
                <a:latin typeface="Avenir Light"/>
                <a:cs typeface="Avenir Light"/>
              </a:rPr>
              <a:t>29 (3): 325–27. </a:t>
            </a:r>
            <a:endParaRPr lang="en-GB" sz="1600" dirty="0">
              <a:latin typeface="Avenir Light"/>
              <a:cs typeface="Avenir Light"/>
            </a:endParaRPr>
          </a:p>
          <a:p>
            <a:r>
              <a:rPr lang="en-US" sz="1600" dirty="0">
                <a:latin typeface="Avenir Light"/>
                <a:cs typeface="Avenir Light"/>
              </a:rPr>
              <a:t>Careers Research &amp; Advisory Centre. 2016. </a:t>
            </a:r>
            <a:r>
              <a:rPr lang="en-US" sz="1600" i="1" dirty="0">
                <a:latin typeface="Avenir Light"/>
                <a:cs typeface="Avenir Light"/>
              </a:rPr>
              <a:t>Provision of Professional Doctorates in English HE Institutions</a:t>
            </a:r>
            <a:r>
              <a:rPr lang="en-US" sz="1600" dirty="0">
                <a:latin typeface="Avenir Light"/>
                <a:cs typeface="Avenir Light"/>
              </a:rPr>
              <a:t>. Cambridge: Higher Education Funding Council for England. </a:t>
            </a:r>
            <a:endParaRPr lang="en-GB" sz="1600" dirty="0">
              <a:latin typeface="Avenir Light"/>
              <a:cs typeface="Avenir Light"/>
            </a:endParaRPr>
          </a:p>
          <a:p>
            <a:r>
              <a:rPr lang="en-US" sz="1600" dirty="0">
                <a:latin typeface="Avenir Light"/>
                <a:cs typeface="Avenir Light"/>
              </a:rPr>
              <a:t>Developed from ‘7 myths the academic world keeps telling you’ (Ref for blog: Published on October 17, 2016. Mariana </a:t>
            </a:r>
            <a:r>
              <a:rPr lang="en-US" sz="1600" dirty="0" err="1" smtClean="0">
                <a:latin typeface="Avenir Light"/>
                <a:cs typeface="Avenir Light"/>
              </a:rPr>
              <a:t>Cerdeira</a:t>
            </a:r>
            <a:r>
              <a:rPr lang="en-US" sz="1600" dirty="0" smtClean="0">
                <a:latin typeface="Avenir Light"/>
                <a:cs typeface="Avenir Light"/>
              </a:rPr>
              <a:t> </a:t>
            </a:r>
            <a:r>
              <a:rPr lang="en-US" sz="1600" u="sng" dirty="0">
                <a:latin typeface="Avenir Light"/>
                <a:cs typeface="Avenir Light"/>
                <a:hlinkClick r:id="rId3"/>
              </a:rPr>
              <a:t>https://www.linkedin.com/pulse/7-lies-academic-world-keeps-telling-you-mariana-cerdeira/</a:t>
            </a:r>
            <a:r>
              <a:rPr lang="en-US" sz="1600" dirty="0" smtClean="0">
                <a:latin typeface="Avenir Light"/>
                <a:cs typeface="Avenir Light"/>
              </a:rPr>
              <a:t>)</a:t>
            </a:r>
            <a:endParaRPr lang="en-GB" sz="1600" dirty="0">
              <a:latin typeface="Avenir Light"/>
              <a:cs typeface="Avenir Light"/>
            </a:endParaRPr>
          </a:p>
          <a:p>
            <a:r>
              <a:rPr lang="en-US" sz="1600" dirty="0" smtClean="0">
                <a:latin typeface="Avenir Light"/>
                <a:cs typeface="Avenir Light"/>
              </a:rPr>
              <a:t>European </a:t>
            </a:r>
            <a:r>
              <a:rPr lang="en-US" sz="1600" dirty="0">
                <a:latin typeface="Avenir Light"/>
                <a:cs typeface="Avenir Light"/>
              </a:rPr>
              <a:t>Commission Directorate-General for Research. 2005. “EUR 21620 The European Charter for Researchers, The Code of Conduct for the Recruitment of Researchers.” Luxembourg. </a:t>
            </a:r>
            <a:endParaRPr lang="en-GB" sz="1600" dirty="0">
              <a:latin typeface="Avenir Light"/>
              <a:cs typeface="Avenir Light"/>
            </a:endParaRPr>
          </a:p>
          <a:p>
            <a:r>
              <a:rPr lang="en-US" sz="1600" dirty="0">
                <a:latin typeface="Avenir Light"/>
                <a:cs typeface="Avenir Light"/>
              </a:rPr>
              <a:t>Grande, </a:t>
            </a:r>
            <a:r>
              <a:rPr lang="en-US" sz="1600" dirty="0" err="1">
                <a:latin typeface="Avenir Light"/>
                <a:cs typeface="Avenir Light"/>
              </a:rPr>
              <a:t>Hannelore</a:t>
            </a:r>
            <a:r>
              <a:rPr lang="en-US" sz="1600" dirty="0">
                <a:latin typeface="Avenir Light"/>
                <a:cs typeface="Avenir Light"/>
              </a:rPr>
              <a:t> De, </a:t>
            </a:r>
            <a:r>
              <a:rPr lang="en-US" sz="1600" dirty="0" err="1">
                <a:latin typeface="Avenir Light"/>
                <a:cs typeface="Avenir Light"/>
              </a:rPr>
              <a:t>Katrien</a:t>
            </a:r>
            <a:r>
              <a:rPr lang="en-US" sz="1600" dirty="0">
                <a:latin typeface="Avenir Light"/>
                <a:cs typeface="Avenir Light"/>
              </a:rPr>
              <a:t> De </a:t>
            </a:r>
            <a:r>
              <a:rPr lang="en-US" sz="1600" dirty="0" err="1">
                <a:latin typeface="Avenir Light"/>
                <a:cs typeface="Avenir Light"/>
              </a:rPr>
              <a:t>Boyser</a:t>
            </a:r>
            <a:r>
              <a:rPr lang="en-US" sz="1600" dirty="0">
                <a:latin typeface="Avenir Light"/>
                <a:cs typeface="Avenir Light"/>
              </a:rPr>
              <a:t>, Karen </a:t>
            </a:r>
            <a:r>
              <a:rPr lang="en-US" sz="1600" dirty="0" err="1">
                <a:latin typeface="Avenir Light"/>
                <a:cs typeface="Avenir Light"/>
              </a:rPr>
              <a:t>Vandevelde</a:t>
            </a:r>
            <a:r>
              <a:rPr lang="en-US" sz="1600" dirty="0">
                <a:latin typeface="Avenir Light"/>
                <a:cs typeface="Avenir Light"/>
              </a:rPr>
              <a:t>, and Ronan Van </a:t>
            </a:r>
            <a:r>
              <a:rPr lang="en-US" sz="1600" dirty="0" err="1">
                <a:latin typeface="Avenir Light"/>
                <a:cs typeface="Avenir Light"/>
              </a:rPr>
              <a:t>Rossem</a:t>
            </a:r>
            <a:r>
              <a:rPr lang="en-US" sz="1600" dirty="0">
                <a:latin typeface="Avenir Light"/>
                <a:cs typeface="Avenir Light"/>
              </a:rPr>
              <a:t>. 2014. “From Academia to Industry: Are Doctorate Holders Ready?” </a:t>
            </a:r>
            <a:r>
              <a:rPr lang="en-US" sz="1600" i="1" dirty="0">
                <a:latin typeface="Avenir Light"/>
                <a:cs typeface="Avenir Light"/>
              </a:rPr>
              <a:t>Journal of the Knowledge Economy</a:t>
            </a:r>
            <a:r>
              <a:rPr lang="en-US" sz="1600" dirty="0">
                <a:latin typeface="Avenir Light"/>
                <a:cs typeface="Avenir Light"/>
              </a:rPr>
              <a:t>, no. 5: 538–61. </a:t>
            </a:r>
            <a:endParaRPr lang="en-GB" sz="1600" dirty="0">
              <a:latin typeface="Avenir Light"/>
              <a:cs typeface="Avenir Light"/>
            </a:endParaRPr>
          </a:p>
          <a:p>
            <a:r>
              <a:rPr lang="en-US" sz="1600" dirty="0">
                <a:latin typeface="Avenir Light"/>
                <a:cs typeface="Avenir Light"/>
              </a:rPr>
              <a:t>Higher Education Funding Council for England. 2018. “Postgraduate Research Students: Supporting Mental Health and Wellbeing.” 2018. http://</a:t>
            </a:r>
            <a:r>
              <a:rPr lang="en-US" sz="1600" dirty="0" err="1">
                <a:latin typeface="Avenir Light"/>
                <a:cs typeface="Avenir Light"/>
              </a:rPr>
              <a:t>www.hefce.ac.uk</a:t>
            </a:r>
            <a:r>
              <a:rPr lang="en-US" sz="1600" dirty="0">
                <a:latin typeface="Avenir Light"/>
                <a:cs typeface="Avenir Light"/>
              </a:rPr>
              <a:t>/funding/ catalyst/</a:t>
            </a:r>
            <a:r>
              <a:rPr lang="en-US" sz="1600" dirty="0" err="1">
                <a:latin typeface="Avenir Light"/>
                <a:cs typeface="Avenir Light"/>
              </a:rPr>
              <a:t>pgr</a:t>
            </a:r>
            <a:r>
              <a:rPr lang="en-US" sz="1600" dirty="0">
                <a:latin typeface="Avenir Light"/>
                <a:cs typeface="Avenir Light"/>
              </a:rPr>
              <a:t>-wellbeing</a:t>
            </a:r>
            <a:r>
              <a:rPr lang="en-US" sz="1600" dirty="0" smtClean="0">
                <a:latin typeface="Avenir Light"/>
                <a:cs typeface="Avenir Light"/>
              </a:rPr>
              <a:t>/</a:t>
            </a:r>
            <a:endParaRPr lang="en-US" sz="1600" dirty="0">
              <a:latin typeface="Avenir Light"/>
              <a:cs typeface="Avenir Light"/>
            </a:endParaRPr>
          </a:p>
          <a:p>
            <a:r>
              <a:rPr lang="en-US" sz="1600" dirty="0" err="1">
                <a:latin typeface="Avenir Light"/>
                <a:cs typeface="Avenir Light"/>
              </a:rPr>
              <a:t>Mallett</a:t>
            </a:r>
            <a:r>
              <a:rPr lang="en-US" sz="1600" dirty="0">
                <a:latin typeface="Avenir Light"/>
                <a:cs typeface="Avenir Light"/>
              </a:rPr>
              <a:t>, Martina, and Alison Osborne. 2017. </a:t>
            </a:r>
            <a:r>
              <a:rPr lang="en-US" sz="1600" i="1" dirty="0">
                <a:latin typeface="Avenir Light"/>
                <a:cs typeface="Avenir Light"/>
              </a:rPr>
              <a:t>PhD Employability: Career Pathways and Recruiter Insights</a:t>
            </a:r>
            <a:r>
              <a:rPr lang="en-US" sz="1600" dirty="0">
                <a:latin typeface="Avenir Light"/>
                <a:cs typeface="Avenir Light"/>
              </a:rPr>
              <a:t>. Place of publication not identified: </a:t>
            </a:r>
            <a:r>
              <a:rPr lang="en-US" sz="1600" dirty="0" err="1">
                <a:latin typeface="Avenir Light"/>
                <a:cs typeface="Avenir Light"/>
              </a:rPr>
              <a:t>Jobs.ac.uk</a:t>
            </a:r>
            <a:r>
              <a:rPr lang="en-US" sz="1600" dirty="0">
                <a:latin typeface="Avenir Light"/>
                <a:cs typeface="Avenir Light"/>
              </a:rPr>
              <a:t>. </a:t>
            </a:r>
            <a:endParaRPr lang="en-GB" sz="1600" dirty="0">
              <a:latin typeface="Avenir Light"/>
              <a:cs typeface="Avenir Light"/>
            </a:endParaRPr>
          </a:p>
          <a:p>
            <a:r>
              <a:rPr lang="en-US" sz="1600" dirty="0">
                <a:latin typeface="Avenir Light"/>
                <a:cs typeface="Avenir Light"/>
              </a:rPr>
              <a:t>Organisation for Economic Co-operation and Development. 2013. “Careers of Doctorate Holders: Analysis of </a:t>
            </a:r>
            <a:r>
              <a:rPr lang="en-US" sz="1600" dirty="0" smtClean="0">
                <a:latin typeface="Avenir Light"/>
                <a:cs typeface="Avenir Light"/>
              </a:rPr>
              <a:t>Labour Market </a:t>
            </a:r>
            <a:r>
              <a:rPr lang="en-US" sz="1600" dirty="0">
                <a:latin typeface="Avenir Light"/>
                <a:cs typeface="Avenir Light"/>
              </a:rPr>
              <a:t>and Mobility Indicators.” </a:t>
            </a:r>
            <a:endParaRPr lang="en-GB" sz="1600" dirty="0">
              <a:latin typeface="Avenir Light"/>
              <a:cs typeface="Avenir Light"/>
            </a:endParaRPr>
          </a:p>
          <a:p>
            <a:endParaRPr lang="en-GB" sz="1200" dirty="0"/>
          </a:p>
          <a:p>
            <a:pPr marL="0" indent="0">
              <a:buNone/>
            </a:pPr>
            <a:endParaRPr lang="en-GB" sz="1200" dirty="0"/>
          </a:p>
        </p:txBody>
      </p:sp>
    </p:spTree>
    <p:extLst>
      <p:ext uri="{BB962C8B-B14F-4D97-AF65-F5344CB8AC3E}">
        <p14:creationId xmlns:p14="http://schemas.microsoft.com/office/powerpoint/2010/main" val="9919982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ight"/>
                <a:cs typeface="Avenir Light"/>
              </a:rPr>
              <a:t>References </a:t>
            </a:r>
            <a:r>
              <a:rPr lang="en-US" dirty="0" smtClean="0">
                <a:latin typeface="Avenir Light"/>
                <a:cs typeface="Avenir Light"/>
              </a:rPr>
              <a:t>2</a:t>
            </a:r>
            <a:endParaRPr lang="en-US" dirty="0">
              <a:latin typeface="Avenir Light"/>
              <a:cs typeface="Avenir Light"/>
            </a:endParaRPr>
          </a:p>
        </p:txBody>
      </p:sp>
      <p:sp>
        <p:nvSpPr>
          <p:cNvPr id="3" name="Content Placeholder 2"/>
          <p:cNvSpPr>
            <a:spLocks noGrp="1"/>
          </p:cNvSpPr>
          <p:nvPr>
            <p:ph idx="1"/>
          </p:nvPr>
        </p:nvSpPr>
        <p:spPr/>
        <p:txBody>
          <a:bodyPr>
            <a:normAutofit fontScale="25000" lnSpcReduction="20000"/>
          </a:bodyPr>
          <a:lstStyle/>
          <a:p>
            <a:pPr>
              <a:lnSpc>
                <a:spcPct val="120000"/>
              </a:lnSpc>
            </a:pPr>
            <a:r>
              <a:rPr lang="en-US" sz="6400" dirty="0" smtClean="0">
                <a:latin typeface="Avenir Light"/>
                <a:cs typeface="Avenir Light"/>
              </a:rPr>
              <a:t>Research Councils UK. 2008. “The Concordat to Support the Career Development of Researchers: An Agreement between the Funders and Employers of Researchers in the UK.” [</a:t>
            </a:r>
            <a:r>
              <a:rPr lang="en-US" sz="6400" dirty="0" err="1" smtClean="0">
                <a:latin typeface="Avenir Light"/>
                <a:cs typeface="Avenir Light"/>
              </a:rPr>
              <a:t>Swindon</a:t>
            </a:r>
            <a:r>
              <a:rPr lang="en-US" sz="6400" dirty="0" smtClean="0">
                <a:latin typeface="Avenir Light"/>
                <a:cs typeface="Avenir Light"/>
              </a:rPr>
              <a:t>]: [Vitae]. </a:t>
            </a:r>
            <a:endParaRPr lang="en-GB" sz="6400" dirty="0" smtClean="0">
              <a:latin typeface="Avenir Light"/>
              <a:cs typeface="Avenir Light"/>
            </a:endParaRPr>
          </a:p>
          <a:p>
            <a:pPr>
              <a:lnSpc>
                <a:spcPct val="120000"/>
              </a:lnSpc>
            </a:pPr>
            <a:r>
              <a:rPr lang="en-GB" sz="6400" dirty="0" smtClean="0">
                <a:latin typeface="Avenir Light"/>
                <a:cs typeface="Avenir Light"/>
              </a:rPr>
              <a:t>Robin </a:t>
            </a:r>
            <a:r>
              <a:rPr lang="en-GB" sz="6400" dirty="0">
                <a:latin typeface="Avenir Light"/>
                <a:cs typeface="Avenir Light"/>
              </a:rPr>
              <a:t>Kessler and Linda Strasburg’s </a:t>
            </a:r>
            <a:r>
              <a:rPr lang="en-GB" sz="6400" i="1" dirty="0">
                <a:latin typeface="Avenir Light"/>
                <a:cs typeface="Avenir Light"/>
              </a:rPr>
              <a:t>Competency-Based </a:t>
            </a:r>
            <a:r>
              <a:rPr lang="en-GB" sz="6400" i="1" dirty="0" smtClean="0">
                <a:latin typeface="Avenir Light"/>
                <a:cs typeface="Avenir Light"/>
              </a:rPr>
              <a:t>Resumes </a:t>
            </a:r>
            <a:r>
              <a:rPr lang="en-GB" sz="6400" dirty="0" smtClean="0">
                <a:latin typeface="Avenir Light"/>
                <a:cs typeface="Avenir Light"/>
              </a:rPr>
              <a:t>to </a:t>
            </a:r>
            <a:r>
              <a:rPr lang="en-GB" sz="6400" dirty="0">
                <a:latin typeface="Avenir Light"/>
                <a:cs typeface="Avenir Light"/>
              </a:rPr>
              <a:t>become familiar with competencies versus skills</a:t>
            </a:r>
          </a:p>
          <a:p>
            <a:pPr>
              <a:lnSpc>
                <a:spcPct val="120000"/>
              </a:lnSpc>
            </a:pPr>
            <a:r>
              <a:rPr lang="en-US" sz="6400" dirty="0" err="1">
                <a:latin typeface="Avenir Light"/>
                <a:cs typeface="Avenir Light"/>
              </a:rPr>
              <a:t>Seabourne</a:t>
            </a:r>
            <a:r>
              <a:rPr lang="en-US" sz="6400" dirty="0">
                <a:latin typeface="Avenir Light"/>
                <a:cs typeface="Avenir Light"/>
              </a:rPr>
              <a:t>, Anna E. 2017. “Teaching and Learning in a Japanese </a:t>
            </a:r>
            <a:r>
              <a:rPr lang="en-US" sz="6400" dirty="0" err="1">
                <a:latin typeface="Avenir Light"/>
                <a:cs typeface="Avenir Light"/>
              </a:rPr>
              <a:t>Koryu</a:t>
            </a:r>
            <a:r>
              <a:rPr lang="en-US" sz="6400" dirty="0">
                <a:latin typeface="Avenir Light"/>
                <a:cs typeface="Avenir Light"/>
              </a:rPr>
              <a:t>̄ </a:t>
            </a:r>
            <a:r>
              <a:rPr lang="en-US" sz="6400" dirty="0" err="1">
                <a:latin typeface="Avenir Light"/>
                <a:cs typeface="Avenir Light"/>
              </a:rPr>
              <a:t>Dōjo</a:t>
            </a:r>
            <a:r>
              <a:rPr lang="en-US" sz="6400" dirty="0">
                <a:latin typeface="Avenir Light"/>
                <a:cs typeface="Avenir Light"/>
              </a:rPr>
              <a:t>̄: A Classical Japanese Martial Art as a Community of Practice.” University of Manchester, PhD Thesis. </a:t>
            </a:r>
            <a:endParaRPr lang="en-GB" sz="6400" dirty="0">
              <a:latin typeface="Avenir Light"/>
              <a:cs typeface="Avenir Light"/>
            </a:endParaRPr>
          </a:p>
          <a:p>
            <a:pPr>
              <a:lnSpc>
                <a:spcPct val="120000"/>
              </a:lnSpc>
            </a:pPr>
            <a:r>
              <a:rPr lang="en-US" sz="6400" dirty="0" err="1">
                <a:latin typeface="Avenir Light"/>
                <a:cs typeface="Avenir Light"/>
              </a:rPr>
              <a:t>Sinche</a:t>
            </a:r>
            <a:r>
              <a:rPr lang="en-US" sz="6400" dirty="0">
                <a:latin typeface="Avenir Light"/>
                <a:cs typeface="Avenir Light"/>
              </a:rPr>
              <a:t>, M, Layton, R (2017) An evidence-based evaluation of transferrable skills and job satisfaction for science PhDs</a:t>
            </a:r>
            <a:endParaRPr lang="en-GB" sz="6400" dirty="0">
              <a:latin typeface="Avenir Light"/>
              <a:cs typeface="Avenir Light"/>
            </a:endParaRPr>
          </a:p>
          <a:p>
            <a:pPr>
              <a:lnSpc>
                <a:spcPct val="120000"/>
              </a:lnSpc>
            </a:pPr>
            <a:r>
              <a:rPr lang="en-US" sz="6400" dirty="0" err="1">
                <a:latin typeface="Avenir Light"/>
                <a:cs typeface="Avenir Light"/>
              </a:rPr>
              <a:t>Skeggs</a:t>
            </a:r>
            <a:r>
              <a:rPr lang="en-US" sz="6400" dirty="0">
                <a:latin typeface="Avenir Light"/>
                <a:cs typeface="Avenir Light"/>
              </a:rPr>
              <a:t>, Beverley. 1997. </a:t>
            </a:r>
            <a:r>
              <a:rPr lang="en-US" sz="6400" i="1" dirty="0">
                <a:latin typeface="Avenir Light"/>
                <a:cs typeface="Avenir Light"/>
              </a:rPr>
              <a:t>Formations of Class and </a:t>
            </a:r>
            <a:r>
              <a:rPr lang="en-US" sz="6400" i="1" dirty="0" err="1">
                <a:latin typeface="Avenir Light"/>
                <a:cs typeface="Avenir Light"/>
              </a:rPr>
              <a:t>Genter</a:t>
            </a:r>
            <a:r>
              <a:rPr lang="en-US" sz="6400" i="1" dirty="0">
                <a:latin typeface="Avenir Light"/>
                <a:cs typeface="Avenir Light"/>
              </a:rPr>
              <a:t>: Becoming Respectable</a:t>
            </a:r>
            <a:r>
              <a:rPr lang="en-US" sz="6400" dirty="0">
                <a:latin typeface="Avenir Light"/>
                <a:cs typeface="Avenir Light"/>
              </a:rPr>
              <a:t>. London: Sage. </a:t>
            </a:r>
            <a:endParaRPr lang="en-GB" sz="6400" dirty="0">
              <a:latin typeface="Avenir Light"/>
              <a:cs typeface="Avenir Light"/>
            </a:endParaRPr>
          </a:p>
          <a:p>
            <a:pPr>
              <a:lnSpc>
                <a:spcPct val="120000"/>
              </a:lnSpc>
            </a:pPr>
            <a:r>
              <a:rPr lang="en-US" sz="6400" dirty="0">
                <a:latin typeface="Avenir Light"/>
                <a:cs typeface="Avenir Light"/>
              </a:rPr>
              <a:t>Vitae (2013) </a:t>
            </a:r>
            <a:r>
              <a:rPr lang="en-US" sz="6400" i="1" dirty="0">
                <a:latin typeface="Avenir Light"/>
                <a:cs typeface="Avenir Light"/>
              </a:rPr>
              <a:t>What do researchers do? Early career progression of doctoral graduates. </a:t>
            </a:r>
            <a:r>
              <a:rPr lang="en-US" sz="6400" dirty="0">
                <a:latin typeface="Avenir Light"/>
                <a:cs typeface="Avenir Light"/>
              </a:rPr>
              <a:t>The Careers Research and Advisory Centre (CRAC) Limited </a:t>
            </a:r>
            <a:endParaRPr lang="en-GB" sz="6400" dirty="0">
              <a:latin typeface="Avenir Light"/>
              <a:cs typeface="Avenir Light"/>
            </a:endParaRPr>
          </a:p>
          <a:p>
            <a:pPr>
              <a:lnSpc>
                <a:spcPct val="120000"/>
              </a:lnSpc>
            </a:pPr>
            <a:r>
              <a:rPr lang="en-US" sz="6400" dirty="0">
                <a:latin typeface="Avenir Light"/>
                <a:cs typeface="Avenir Light"/>
              </a:rPr>
              <a:t>Vitae. 2018. </a:t>
            </a:r>
            <a:r>
              <a:rPr lang="en-US" sz="6400" i="1" dirty="0">
                <a:latin typeface="Avenir Light"/>
                <a:cs typeface="Avenir Light"/>
              </a:rPr>
              <a:t>Exploring Wellbeing and Mental Health and Associated Support Services for Postgraduate Researchers</a:t>
            </a:r>
            <a:r>
              <a:rPr lang="en-US" sz="6400" dirty="0">
                <a:latin typeface="Avenir Light"/>
                <a:cs typeface="Avenir Light"/>
              </a:rPr>
              <a:t>. Cambridge: Vitae. </a:t>
            </a:r>
            <a:endParaRPr lang="en-GB" sz="6400" dirty="0">
              <a:latin typeface="Avenir Light"/>
              <a:cs typeface="Avenir Light"/>
            </a:endParaRPr>
          </a:p>
          <a:p>
            <a:pPr>
              <a:lnSpc>
                <a:spcPct val="120000"/>
              </a:lnSpc>
            </a:pPr>
            <a:r>
              <a:rPr lang="en-US" sz="6400" dirty="0">
                <a:latin typeface="Avenir Light"/>
                <a:cs typeface="Avenir Light"/>
              </a:rPr>
              <a:t>Grande H, </a:t>
            </a:r>
            <a:r>
              <a:rPr lang="en-US" sz="6400" dirty="0" err="1">
                <a:latin typeface="Avenir Light"/>
                <a:cs typeface="Avenir Light"/>
              </a:rPr>
              <a:t>Boyser</a:t>
            </a:r>
            <a:r>
              <a:rPr lang="en-US" sz="6400" dirty="0">
                <a:latin typeface="Avenir Light"/>
                <a:cs typeface="Avenir Light"/>
              </a:rPr>
              <a:t> K, </a:t>
            </a:r>
            <a:r>
              <a:rPr lang="en-US" sz="6400" dirty="0" err="1">
                <a:latin typeface="Avenir Light"/>
                <a:cs typeface="Avenir Light"/>
              </a:rPr>
              <a:t>Vandevelde</a:t>
            </a:r>
            <a:r>
              <a:rPr lang="en-US" sz="6400" dirty="0">
                <a:latin typeface="Avenir Light"/>
                <a:cs typeface="Avenir Light"/>
              </a:rPr>
              <a:t> K, </a:t>
            </a:r>
            <a:r>
              <a:rPr lang="en-US" sz="6400" dirty="0" err="1">
                <a:latin typeface="Avenir Light"/>
                <a:cs typeface="Avenir Light"/>
              </a:rPr>
              <a:t>Rossem</a:t>
            </a:r>
            <a:r>
              <a:rPr lang="en-US" sz="6400" dirty="0">
                <a:latin typeface="Avenir Light"/>
                <a:cs typeface="Avenir Light"/>
              </a:rPr>
              <a:t> R (2014) From Academia to Industry: Are Doctorate Holders Ready? Springer Science &amp; Business Media New York</a:t>
            </a:r>
            <a:endParaRPr lang="en-GB" sz="6400" dirty="0">
              <a:latin typeface="Avenir Light"/>
              <a:cs typeface="Avenir Light"/>
            </a:endParaRPr>
          </a:p>
          <a:p>
            <a:pPr>
              <a:lnSpc>
                <a:spcPct val="120000"/>
              </a:lnSpc>
            </a:pPr>
            <a:r>
              <a:rPr lang="en-US" sz="6400" dirty="0" smtClean="0">
                <a:latin typeface="Avenir Light"/>
                <a:cs typeface="Avenir Light"/>
              </a:rPr>
              <a:t>Wenger</a:t>
            </a:r>
            <a:r>
              <a:rPr lang="en-US" sz="6400" dirty="0">
                <a:latin typeface="Avenir Light"/>
                <a:cs typeface="Avenir Light"/>
              </a:rPr>
              <a:t>, Etienne. 1998. </a:t>
            </a:r>
            <a:r>
              <a:rPr lang="en-US" sz="6400" i="1" dirty="0">
                <a:latin typeface="Avenir Light"/>
                <a:cs typeface="Avenir Light"/>
              </a:rPr>
              <a:t>Communities of Practice: Learning, Meaning and Identity</a:t>
            </a:r>
            <a:r>
              <a:rPr lang="en-US" sz="6400" dirty="0">
                <a:latin typeface="Avenir Light"/>
                <a:cs typeface="Avenir Light"/>
              </a:rPr>
              <a:t>. Cambridge: Cambridge University Press. </a:t>
            </a:r>
            <a:endParaRPr lang="en-GB" sz="6400" dirty="0">
              <a:latin typeface="Avenir Light"/>
              <a:cs typeface="Avenir Light"/>
            </a:endParaRPr>
          </a:p>
          <a:p>
            <a:pPr>
              <a:lnSpc>
                <a:spcPct val="120000"/>
              </a:lnSpc>
            </a:pPr>
            <a:r>
              <a:rPr lang="en-US" sz="6400" dirty="0" err="1">
                <a:latin typeface="Avenir Light"/>
                <a:cs typeface="Avenir Light"/>
              </a:rPr>
              <a:t>Willson</a:t>
            </a:r>
            <a:r>
              <a:rPr lang="en-US" sz="6400" dirty="0">
                <a:latin typeface="Avenir Light"/>
                <a:cs typeface="Avenir Light"/>
              </a:rPr>
              <a:t>, Rebekah. 2016. “Information in Transition: Examining the Information Behaviour of Academics as They Transition into University Careers.” Charles </a:t>
            </a:r>
            <a:r>
              <a:rPr lang="en-US" sz="6400" dirty="0" err="1">
                <a:latin typeface="Avenir Light"/>
                <a:cs typeface="Avenir Light"/>
              </a:rPr>
              <a:t>Sturt</a:t>
            </a:r>
            <a:r>
              <a:rPr lang="en-US" sz="6400" dirty="0">
                <a:latin typeface="Avenir Light"/>
                <a:cs typeface="Avenir Light"/>
              </a:rPr>
              <a:t> University, PhD Thesis. </a:t>
            </a:r>
            <a:r>
              <a:rPr lang="en-US" sz="6400" u="sng" dirty="0">
                <a:latin typeface="Avenir Light"/>
                <a:cs typeface="Avenir Light"/>
                <a:hlinkClick r:id="rId3"/>
              </a:rPr>
              <a:t>https://rebekahwillson.com</a:t>
            </a:r>
            <a:endParaRPr lang="en-GB" sz="6400" dirty="0">
              <a:latin typeface="Avenir Light"/>
              <a:cs typeface="Avenir Light"/>
            </a:endParaRPr>
          </a:p>
          <a:p>
            <a:pPr marL="0" indent="0">
              <a:buNone/>
            </a:pPr>
            <a:endParaRPr lang="en-GB" sz="2900" dirty="0"/>
          </a:p>
          <a:p>
            <a:endParaRPr lang="en-US" dirty="0"/>
          </a:p>
        </p:txBody>
      </p:sp>
    </p:spTree>
    <p:extLst>
      <p:ext uri="{BB962C8B-B14F-4D97-AF65-F5344CB8AC3E}">
        <p14:creationId xmlns:p14="http://schemas.microsoft.com/office/powerpoint/2010/main" val="23635273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084" y="4406901"/>
            <a:ext cx="10363200" cy="615553"/>
          </a:xfrm>
        </p:spPr>
        <p:txBody>
          <a:bodyPr/>
          <a:lstStyle/>
          <a:p>
            <a:r>
              <a:rPr lang="en-US" dirty="0" smtClean="0">
                <a:latin typeface="Avenir Light"/>
                <a:cs typeface="Avenir Light"/>
              </a:rPr>
              <a:t>Thank you </a:t>
            </a:r>
            <a:endParaRPr lang="en-US" dirty="0">
              <a:latin typeface="Avenir Light"/>
              <a:cs typeface="Avenir Light"/>
            </a:endParaRPr>
          </a:p>
        </p:txBody>
      </p:sp>
      <p:sp>
        <p:nvSpPr>
          <p:cNvPr id="5" name="Text Placeholder 4"/>
          <p:cNvSpPr>
            <a:spLocks noGrp="1"/>
          </p:cNvSpPr>
          <p:nvPr>
            <p:ph type="body" idx="1"/>
          </p:nvPr>
        </p:nvSpPr>
        <p:spPr>
          <a:xfrm>
            <a:off x="963084" y="4099123"/>
            <a:ext cx="10363200" cy="307777"/>
          </a:xfrm>
        </p:spPr>
        <p:txBody>
          <a:bodyPr/>
          <a:lstStyle/>
          <a:p>
            <a:endParaRPr lang="en-US" dirty="0"/>
          </a:p>
        </p:txBody>
      </p:sp>
    </p:spTree>
    <p:extLst>
      <p:ext uri="{BB962C8B-B14F-4D97-AF65-F5344CB8AC3E}">
        <p14:creationId xmlns:p14="http://schemas.microsoft.com/office/powerpoint/2010/main" val="13251753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venir Light"/>
                <a:cs typeface="Avenir Light"/>
              </a:rPr>
              <a:t>Structure</a:t>
            </a:r>
            <a:endParaRPr lang="en-US" dirty="0"/>
          </a:p>
        </p:txBody>
      </p:sp>
      <p:sp>
        <p:nvSpPr>
          <p:cNvPr id="7" name="Content Placeholder 6"/>
          <p:cNvSpPr>
            <a:spLocks noGrp="1"/>
          </p:cNvSpPr>
          <p:nvPr>
            <p:ph idx="1"/>
          </p:nvPr>
        </p:nvSpPr>
        <p:spPr>
          <a:xfrm>
            <a:off x="479425" y="1600201"/>
            <a:ext cx="11233150" cy="2856166"/>
          </a:xfrm>
        </p:spPr>
        <p:txBody>
          <a:bodyPr/>
          <a:lstStyle/>
          <a:p>
            <a:r>
              <a:rPr lang="en-US" dirty="0" smtClean="0"/>
              <a:t>Introduce Workshop </a:t>
            </a:r>
          </a:p>
          <a:p>
            <a:r>
              <a:rPr lang="en-US" dirty="0" smtClean="0"/>
              <a:t>Theory behind it</a:t>
            </a:r>
          </a:p>
          <a:p>
            <a:r>
              <a:rPr lang="en-US" dirty="0" smtClean="0"/>
              <a:t>Policy it responds to</a:t>
            </a:r>
          </a:p>
          <a:p>
            <a:r>
              <a:rPr lang="en-US" dirty="0" smtClean="0"/>
              <a:t>What next</a:t>
            </a:r>
          </a:p>
          <a:p>
            <a:r>
              <a:rPr lang="en-US" dirty="0" smtClean="0"/>
              <a:t>In Summary</a:t>
            </a:r>
            <a:endParaRPr lang="en-US" dirty="0"/>
          </a:p>
        </p:txBody>
      </p:sp>
    </p:spTree>
    <p:extLst>
      <p:ext uri="{BB962C8B-B14F-4D97-AF65-F5344CB8AC3E}">
        <p14:creationId xmlns:p14="http://schemas.microsoft.com/office/powerpoint/2010/main" val="2262334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Light"/>
                <a:cs typeface="Avenir Light"/>
              </a:rPr>
              <a:t>Summary of Applications</a:t>
            </a:r>
            <a:endParaRPr lang="en-US" dirty="0">
              <a:latin typeface="Avenir Light"/>
              <a:cs typeface="Avenir Light"/>
            </a:endParaRPr>
          </a:p>
        </p:txBody>
      </p:sp>
      <p:sp>
        <p:nvSpPr>
          <p:cNvPr id="4" name="Content Placeholder 3"/>
          <p:cNvSpPr>
            <a:spLocks noGrp="1"/>
          </p:cNvSpPr>
          <p:nvPr>
            <p:ph idx="1"/>
          </p:nvPr>
        </p:nvSpPr>
        <p:spPr>
          <a:xfrm>
            <a:off x="479425" y="1600201"/>
            <a:ext cx="11233150" cy="2856166"/>
          </a:xfrm>
        </p:spPr>
        <p:txBody>
          <a:bodyPr/>
          <a:lstStyle/>
          <a:p>
            <a:r>
              <a:rPr lang="en-US" dirty="0" smtClean="0"/>
              <a:t>Feeling directionless</a:t>
            </a:r>
          </a:p>
          <a:p>
            <a:r>
              <a:rPr lang="en-US" dirty="0"/>
              <a:t>Paralysis </a:t>
            </a:r>
          </a:p>
          <a:p>
            <a:r>
              <a:rPr lang="en-US" dirty="0" smtClean="0"/>
              <a:t>Feeling isolated</a:t>
            </a:r>
          </a:p>
          <a:p>
            <a:r>
              <a:rPr lang="en-US" dirty="0"/>
              <a:t>Desire for guidance </a:t>
            </a:r>
          </a:p>
          <a:p>
            <a:r>
              <a:rPr lang="en-US" dirty="0" smtClean="0"/>
              <a:t>Desire for role models</a:t>
            </a:r>
            <a:endParaRPr lang="en-US" dirty="0"/>
          </a:p>
        </p:txBody>
      </p:sp>
    </p:spTree>
    <p:extLst>
      <p:ext uri="{BB962C8B-B14F-4D97-AF65-F5344CB8AC3E}">
        <p14:creationId xmlns:p14="http://schemas.microsoft.com/office/powerpoint/2010/main" val="21882555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venir Light"/>
                <a:cs typeface="Avenir Light"/>
              </a:rPr>
              <a:t>Summary of Workshop </a:t>
            </a:r>
            <a:r>
              <a:rPr lang="en-US" dirty="0">
                <a:latin typeface="Avenir Light"/>
                <a:cs typeface="Avenir Light"/>
              </a:rPr>
              <a:t>O</a:t>
            </a:r>
            <a:r>
              <a:rPr lang="en-US" dirty="0" smtClean="0">
                <a:latin typeface="Avenir Light"/>
                <a:cs typeface="Avenir Light"/>
              </a:rPr>
              <a:t>utcomes:</a:t>
            </a:r>
            <a:endParaRPr lang="en-US" dirty="0">
              <a:latin typeface="Avenir Light"/>
              <a:cs typeface="Avenir Light"/>
            </a:endParaRPr>
          </a:p>
        </p:txBody>
      </p:sp>
      <p:sp>
        <p:nvSpPr>
          <p:cNvPr id="3" name="Content Placeholder 2"/>
          <p:cNvSpPr>
            <a:spLocks noGrp="1"/>
          </p:cNvSpPr>
          <p:nvPr>
            <p:ph idx="1"/>
          </p:nvPr>
        </p:nvSpPr>
        <p:spPr/>
        <p:txBody>
          <a:bodyPr>
            <a:normAutofit fontScale="25000" lnSpcReduction="20000"/>
          </a:bodyPr>
          <a:lstStyle/>
          <a:p>
            <a:pPr lvl="0">
              <a:lnSpc>
                <a:spcPct val="120000"/>
              </a:lnSpc>
            </a:pPr>
            <a:r>
              <a:rPr lang="en-US" sz="11200" dirty="0" smtClean="0">
                <a:latin typeface="Avenir Light"/>
                <a:cs typeface="Avenir Light"/>
              </a:rPr>
              <a:t>Develop </a:t>
            </a:r>
            <a:r>
              <a:rPr lang="en-US" sz="11200" dirty="0">
                <a:latin typeface="Avenir Light"/>
                <a:cs typeface="Avenir Light"/>
              </a:rPr>
              <a:t>greater clarity of career options and influencing factors</a:t>
            </a:r>
            <a:endParaRPr lang="en-GB" sz="11200" dirty="0">
              <a:latin typeface="Avenir Light"/>
              <a:cs typeface="Avenir Light"/>
            </a:endParaRPr>
          </a:p>
          <a:p>
            <a:pPr lvl="0">
              <a:lnSpc>
                <a:spcPct val="120000"/>
              </a:lnSpc>
            </a:pPr>
            <a:r>
              <a:rPr lang="en-US" sz="11200" dirty="0">
                <a:latin typeface="Avenir Light"/>
                <a:cs typeface="Avenir Light"/>
              </a:rPr>
              <a:t>Understand PhD transition trends, common experiences and challenges</a:t>
            </a:r>
            <a:endParaRPr lang="en-GB" sz="11200" dirty="0">
              <a:latin typeface="Avenir Light"/>
              <a:cs typeface="Avenir Light"/>
            </a:endParaRPr>
          </a:p>
          <a:p>
            <a:pPr lvl="0">
              <a:lnSpc>
                <a:spcPct val="120000"/>
              </a:lnSpc>
            </a:pPr>
            <a:r>
              <a:rPr lang="en-US" sz="11200" dirty="0">
                <a:latin typeface="Avenir Light"/>
                <a:cs typeface="Avenir Light"/>
              </a:rPr>
              <a:t>Critique myths, assumptions and perceptions detrimental to progress</a:t>
            </a:r>
            <a:endParaRPr lang="en-GB" sz="11200" dirty="0">
              <a:latin typeface="Avenir Light"/>
              <a:cs typeface="Avenir Light"/>
            </a:endParaRPr>
          </a:p>
          <a:p>
            <a:pPr lvl="0">
              <a:lnSpc>
                <a:spcPct val="120000"/>
              </a:lnSpc>
            </a:pPr>
            <a:r>
              <a:rPr lang="en-US" sz="11200" dirty="0">
                <a:latin typeface="Avenir Light"/>
                <a:cs typeface="Avenir Light"/>
              </a:rPr>
              <a:t>Understand career-planning strategies into academic and non-academic posts </a:t>
            </a:r>
            <a:endParaRPr lang="en-GB" sz="11200" dirty="0">
              <a:latin typeface="Avenir Light"/>
              <a:cs typeface="Avenir Light"/>
            </a:endParaRPr>
          </a:p>
          <a:p>
            <a:pPr lvl="0">
              <a:lnSpc>
                <a:spcPct val="120000"/>
              </a:lnSpc>
            </a:pPr>
            <a:r>
              <a:rPr lang="en-US" sz="11200" dirty="0">
                <a:latin typeface="Avenir Light"/>
                <a:cs typeface="Avenir Light"/>
              </a:rPr>
              <a:t>Engage in peer coaching to select career priorities and create a strategic plan to present back to the </a:t>
            </a:r>
            <a:r>
              <a:rPr lang="en-US" sz="11200" dirty="0" smtClean="0">
                <a:latin typeface="Avenir Light"/>
                <a:cs typeface="Avenir Light"/>
              </a:rPr>
              <a:t>group</a:t>
            </a:r>
          </a:p>
          <a:p>
            <a:pPr>
              <a:lnSpc>
                <a:spcPct val="120000"/>
              </a:lnSpc>
            </a:pPr>
            <a:r>
              <a:rPr lang="en-US" sz="11200" dirty="0">
                <a:latin typeface="Avenir Light"/>
                <a:cs typeface="Avenir Light"/>
              </a:rPr>
              <a:t>Build relationships of support with others across departments</a:t>
            </a:r>
            <a:endParaRPr lang="en-GB" sz="11200" dirty="0">
              <a:latin typeface="Avenir Light"/>
              <a:cs typeface="Avenir Light"/>
            </a:endParaRPr>
          </a:p>
          <a:p>
            <a:pPr lvl="0">
              <a:lnSpc>
                <a:spcPct val="120000"/>
              </a:lnSpc>
            </a:pPr>
            <a:endParaRPr lang="en-GB" sz="11200" dirty="0">
              <a:latin typeface="Avenir Light"/>
              <a:cs typeface="Avenir Light"/>
            </a:endParaRPr>
          </a:p>
          <a:p>
            <a:endParaRPr lang="en-US" dirty="0"/>
          </a:p>
        </p:txBody>
      </p:sp>
    </p:spTree>
    <p:extLst>
      <p:ext uri="{BB962C8B-B14F-4D97-AF65-F5344CB8AC3E}">
        <p14:creationId xmlns:p14="http://schemas.microsoft.com/office/powerpoint/2010/main" val="37061014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094F202-3785-E240-9CA4-06A2BDE324DC}"/>
              </a:ext>
            </a:extLst>
          </p:cNvPr>
          <p:cNvPicPr>
            <a:picLocks noChangeAspect="1"/>
          </p:cNvPicPr>
          <p:nvPr/>
        </p:nvPicPr>
        <p:blipFill>
          <a:blip r:embed="rId3"/>
          <a:stretch>
            <a:fillRect/>
          </a:stretch>
        </p:blipFill>
        <p:spPr>
          <a:xfrm>
            <a:off x="3251200" y="476250"/>
            <a:ext cx="5689600" cy="5689600"/>
          </a:xfrm>
          <a:prstGeom prst="rect">
            <a:avLst/>
          </a:prstGeom>
        </p:spPr>
      </p:pic>
    </p:spTree>
    <p:extLst>
      <p:ext uri="{BB962C8B-B14F-4D97-AF65-F5344CB8AC3E}">
        <p14:creationId xmlns:p14="http://schemas.microsoft.com/office/powerpoint/2010/main" val="163844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A8A23-2E8C-1749-9DFB-BA082EBF8CFF}"/>
              </a:ext>
            </a:extLst>
          </p:cNvPr>
          <p:cNvSpPr>
            <a:spLocks noGrp="1"/>
          </p:cNvSpPr>
          <p:nvPr>
            <p:ph type="title"/>
          </p:nvPr>
        </p:nvSpPr>
        <p:spPr/>
        <p:txBody>
          <a:bodyPr/>
          <a:lstStyle/>
          <a:p>
            <a:r>
              <a:rPr lang="en-US" dirty="0">
                <a:latin typeface="Avenir Light"/>
                <a:cs typeface="Avenir Light"/>
              </a:rPr>
              <a:t>Explore</a:t>
            </a:r>
          </a:p>
        </p:txBody>
      </p:sp>
      <p:pic>
        <p:nvPicPr>
          <p:cNvPr id="4" name="Picture 3">
            <a:extLst>
              <a:ext uri="{FF2B5EF4-FFF2-40B4-BE49-F238E27FC236}">
                <a16:creationId xmlns:a16="http://schemas.microsoft.com/office/drawing/2014/main" xmlns="" id="{395729BE-E921-4344-9C30-A4CD7CFD0230}"/>
              </a:ext>
            </a:extLst>
          </p:cNvPr>
          <p:cNvPicPr>
            <a:picLocks noChangeAspect="1"/>
          </p:cNvPicPr>
          <p:nvPr/>
        </p:nvPicPr>
        <p:blipFill>
          <a:blip r:embed="rId3"/>
          <a:stretch>
            <a:fillRect/>
          </a:stretch>
        </p:blipFill>
        <p:spPr>
          <a:xfrm>
            <a:off x="3767725" y="476250"/>
            <a:ext cx="4656550" cy="5689600"/>
          </a:xfrm>
          <a:prstGeom prst="rect">
            <a:avLst/>
          </a:prstGeom>
        </p:spPr>
      </p:pic>
    </p:spTree>
    <p:extLst>
      <p:ext uri="{BB962C8B-B14F-4D97-AF65-F5344CB8AC3E}">
        <p14:creationId xmlns:p14="http://schemas.microsoft.com/office/powerpoint/2010/main" val="2165022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11233150" cy="677108"/>
          </a:xfrm>
        </p:spPr>
        <p:txBody>
          <a:bodyPr/>
          <a:lstStyle/>
          <a:p>
            <a:r>
              <a:rPr lang="en-US" dirty="0">
                <a:latin typeface="Avenir Light"/>
                <a:cs typeface="Avenir Light"/>
              </a:rPr>
              <a:t>Career Journey</a:t>
            </a:r>
          </a:p>
        </p:txBody>
      </p:sp>
      <p:pic>
        <p:nvPicPr>
          <p:cNvPr id="5" name="Picture 4">
            <a:extLst>
              <a:ext uri="{FF2B5EF4-FFF2-40B4-BE49-F238E27FC236}">
                <a16:creationId xmlns:a16="http://schemas.microsoft.com/office/drawing/2014/main" xmlns="" id="{01354A00-E3D7-8B47-9615-BBBF98D0800A}"/>
              </a:ext>
            </a:extLst>
          </p:cNvPr>
          <p:cNvPicPr>
            <a:picLocks noChangeAspect="1"/>
          </p:cNvPicPr>
          <p:nvPr/>
        </p:nvPicPr>
        <p:blipFill>
          <a:blip r:embed="rId3"/>
          <a:stretch>
            <a:fillRect/>
          </a:stretch>
        </p:blipFill>
        <p:spPr>
          <a:xfrm>
            <a:off x="5483068" y="476250"/>
            <a:ext cx="1225863" cy="5689600"/>
          </a:xfrm>
          <a:prstGeom prst="rect">
            <a:avLst/>
          </a:prstGeom>
        </p:spPr>
      </p:pic>
    </p:spTree>
    <p:extLst>
      <p:ext uri="{BB962C8B-B14F-4D97-AF65-F5344CB8AC3E}">
        <p14:creationId xmlns:p14="http://schemas.microsoft.com/office/powerpoint/2010/main" val="1023268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ight"/>
                <a:cs typeface="Avenir Light"/>
              </a:rPr>
              <a:t>S</a:t>
            </a:r>
            <a:r>
              <a:rPr lang="en-US" dirty="0" smtClean="0">
                <a:latin typeface="Avenir Light"/>
                <a:cs typeface="Avenir Light"/>
              </a:rPr>
              <a:t>ocial </a:t>
            </a:r>
            <a:r>
              <a:rPr lang="en-US" dirty="0">
                <a:latin typeface="Avenir Light"/>
                <a:cs typeface="Avenir Light"/>
              </a:rPr>
              <a:t>N</a:t>
            </a:r>
            <a:r>
              <a:rPr lang="en-US" dirty="0" smtClean="0">
                <a:latin typeface="Avenir Light"/>
                <a:cs typeface="Avenir Light"/>
              </a:rPr>
              <a:t>etworks </a:t>
            </a:r>
            <a:endParaRPr lang="en-US" dirty="0">
              <a:latin typeface="Avenir Light"/>
              <a:cs typeface="Avenir Light"/>
            </a:endParaRPr>
          </a:p>
        </p:txBody>
      </p:sp>
      <p:pic>
        <p:nvPicPr>
          <p:cNvPr id="4" name="Picture 3">
            <a:extLst>
              <a:ext uri="{FF2B5EF4-FFF2-40B4-BE49-F238E27FC236}">
                <a16:creationId xmlns:a16="http://schemas.microsoft.com/office/drawing/2014/main" xmlns="" id="{F79B627D-03DC-F24E-ADBE-7DEC4010C957}"/>
              </a:ext>
            </a:extLst>
          </p:cNvPr>
          <p:cNvPicPr>
            <a:picLocks noChangeAspect="1"/>
          </p:cNvPicPr>
          <p:nvPr/>
        </p:nvPicPr>
        <p:blipFill>
          <a:blip r:embed="rId3"/>
          <a:stretch>
            <a:fillRect/>
          </a:stretch>
        </p:blipFill>
        <p:spPr>
          <a:xfrm>
            <a:off x="3138627" y="1300162"/>
            <a:ext cx="5343245" cy="4865687"/>
          </a:xfrm>
          <a:prstGeom prst="rect">
            <a:avLst/>
          </a:prstGeom>
        </p:spPr>
      </p:pic>
    </p:spTree>
    <p:extLst>
      <p:ext uri="{BB962C8B-B14F-4D97-AF65-F5344CB8AC3E}">
        <p14:creationId xmlns:p14="http://schemas.microsoft.com/office/powerpoint/2010/main" val="30861731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CW">
      <a:dk1>
        <a:srgbClr val="000000"/>
      </a:dk1>
      <a:lt1>
        <a:srgbClr val="FFFFFF"/>
      </a:lt1>
      <a:dk2>
        <a:srgbClr val="44546A"/>
      </a:dk2>
      <a:lt2>
        <a:srgbClr val="E7E6E6"/>
      </a:lt2>
      <a:accent1>
        <a:srgbClr val="4472C4"/>
      </a:accent1>
      <a:accent2>
        <a:srgbClr val="E22A34"/>
      </a:accent2>
      <a:accent3>
        <a:srgbClr val="A5A5A5"/>
      </a:accent3>
      <a:accent4>
        <a:srgbClr val="FFE248"/>
      </a:accent4>
      <a:accent5>
        <a:srgbClr val="5B9BD5"/>
      </a:accent5>
      <a:accent6>
        <a:srgbClr val="50AF54"/>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5502</TotalTime>
  <Words>3633</Words>
  <Application>Microsoft Macintosh PowerPoint</Application>
  <PresentationFormat>Custom</PresentationFormat>
  <Paragraphs>449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Careers In Limbo: Using Social Theories of Learning to Support Doctoral Graduates in Transition </vt:lpstr>
      <vt:lpstr>Structure</vt:lpstr>
      <vt:lpstr>Summary of Applications</vt:lpstr>
      <vt:lpstr>Summary of Workshop Outcomes:</vt:lpstr>
      <vt:lpstr>PowerPoint Presentation</vt:lpstr>
      <vt:lpstr>Explore</vt:lpstr>
      <vt:lpstr>Career Journey</vt:lpstr>
      <vt:lpstr>Social Networks </vt:lpstr>
      <vt:lpstr>Explore</vt:lpstr>
      <vt:lpstr>Understand</vt:lpstr>
      <vt:lpstr>PhDs Who Become Academics</vt:lpstr>
      <vt:lpstr>Increase in PhDs Graduates</vt:lpstr>
      <vt:lpstr>Increase in PhDs Graduates</vt:lpstr>
      <vt:lpstr>Distribution of PhD Graduates in HE</vt:lpstr>
      <vt:lpstr>What do PhDs do…</vt:lpstr>
      <vt:lpstr>International PhD Graduate in  School Leadership</vt:lpstr>
      <vt:lpstr>Plan</vt:lpstr>
      <vt:lpstr>Plan</vt:lpstr>
      <vt:lpstr>Policy Context</vt:lpstr>
      <vt:lpstr>The Concordat</vt:lpstr>
      <vt:lpstr>What Now?</vt:lpstr>
      <vt:lpstr>In Summary</vt:lpstr>
      <vt:lpstr>References 1</vt:lpstr>
      <vt:lpstr>References 2</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Ransome</dc:creator>
  <cp:lastModifiedBy>Danielle White</cp:lastModifiedBy>
  <cp:revision>28</cp:revision>
  <dcterms:created xsi:type="dcterms:W3CDTF">2018-10-18T14:59:40Z</dcterms:created>
  <dcterms:modified xsi:type="dcterms:W3CDTF">2018-10-24T21:04:38Z</dcterms:modified>
</cp:coreProperties>
</file>