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9"/>
  </p:notesMasterIdLst>
  <p:handoutMasterIdLst>
    <p:handoutMasterId r:id="rId30"/>
  </p:handoutMasterIdLst>
  <p:sldIdLst>
    <p:sldId id="258" r:id="rId3"/>
    <p:sldId id="256" r:id="rId4"/>
    <p:sldId id="257" r:id="rId5"/>
    <p:sldId id="302" r:id="rId6"/>
    <p:sldId id="286" r:id="rId7"/>
    <p:sldId id="278" r:id="rId8"/>
    <p:sldId id="305" r:id="rId9"/>
    <p:sldId id="280" r:id="rId10"/>
    <p:sldId id="283" r:id="rId11"/>
    <p:sldId id="284" r:id="rId12"/>
    <p:sldId id="281" r:id="rId13"/>
    <p:sldId id="282" r:id="rId14"/>
    <p:sldId id="279" r:id="rId15"/>
    <p:sldId id="277" r:id="rId16"/>
    <p:sldId id="269" r:id="rId17"/>
    <p:sldId id="312" r:id="rId18"/>
    <p:sldId id="310" r:id="rId19"/>
    <p:sldId id="313" r:id="rId20"/>
    <p:sldId id="311" r:id="rId21"/>
    <p:sldId id="298" r:id="rId22"/>
    <p:sldId id="276" r:id="rId23"/>
    <p:sldId id="306" r:id="rId24"/>
    <p:sldId id="307" r:id="rId25"/>
    <p:sldId id="308" r:id="rId26"/>
    <p:sldId id="309" r:id="rId27"/>
    <p:sldId id="295" r:id="rId2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5C"/>
    <a:srgbClr val="385D8A"/>
    <a:srgbClr val="C0504D"/>
    <a:srgbClr val="4F81BD"/>
    <a:srgbClr val="1A207F"/>
    <a:srgbClr val="577293"/>
    <a:srgbClr val="2E3589"/>
    <a:srgbClr val="AE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6783" autoAdjust="0"/>
  </p:normalViewPr>
  <p:slideViewPr>
    <p:cSldViewPr snapToGrid="0">
      <p:cViewPr varScale="1">
        <p:scale>
          <a:sx n="67" d="100"/>
          <a:sy n="67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s.strath.ac.uk\idrive\Admin\Research-and-Consultancy\RDP-Team\CREDITS\2015-16\EUA%20CDE\figu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cto\ShareFile\Personal%20Folders\Intern\QAA\Conference%20Paper%20and%20Presentation\RDF%20plotter%20QAA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icto\ShareFile\Personal%20Folders\Intern\QAA\Conference%20Paper%20and%20Presentation\RDF%20plotter%20QA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cto\ShareFile\Personal%20Folders\Intern\QAA\Conference%20Paper%20and%20Presentation\RDF%20plotter%20QA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cto\ShareFile\Personal%20Folders\Intern\QAA\Conference%20Paper%20and%20Presentation\RDF%20plotter%20QA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\ShareFile\Personal%20Folders\Intern\Data\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PhDs awarded in the UK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PhDs awarded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2002/03</c:v>
                </c:pt>
                <c:pt idx="1">
                  <c:v>2003/04</c:v>
                </c:pt>
                <c:pt idx="2">
                  <c:v>2004/05</c:v>
                </c:pt>
                <c:pt idx="3">
                  <c:v>2005/06</c:v>
                </c:pt>
                <c:pt idx="4">
                  <c:v>2006/07</c:v>
                </c:pt>
                <c:pt idx="5">
                  <c:v>2007/08</c:v>
                </c:pt>
                <c:pt idx="6">
                  <c:v>2008/09</c:v>
                </c:pt>
                <c:pt idx="7">
                  <c:v>2009/10</c:v>
                </c:pt>
                <c:pt idx="8">
                  <c:v>2010/11</c:v>
                </c:pt>
                <c:pt idx="9">
                  <c:v>2011/12</c:v>
                </c:pt>
                <c:pt idx="10">
                  <c:v>2012/13</c:v>
                </c:pt>
                <c:pt idx="11">
                  <c:v>2013/14</c:v>
                </c:pt>
                <c:pt idx="12">
                  <c:v>2014/15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14610</c:v>
                </c:pt>
                <c:pt idx="1">
                  <c:v>15050</c:v>
                </c:pt>
                <c:pt idx="2">
                  <c:v>15585</c:v>
                </c:pt>
                <c:pt idx="3">
                  <c:v>15080</c:v>
                </c:pt>
                <c:pt idx="4">
                  <c:v>17330</c:v>
                </c:pt>
                <c:pt idx="5">
                  <c:v>16165</c:v>
                </c:pt>
                <c:pt idx="6">
                  <c:v>17270</c:v>
                </c:pt>
                <c:pt idx="7">
                  <c:v>18295</c:v>
                </c:pt>
                <c:pt idx="8">
                  <c:v>19635</c:v>
                </c:pt>
                <c:pt idx="9">
                  <c:v>20050</c:v>
                </c:pt>
                <c:pt idx="10">
                  <c:v>21720</c:v>
                </c:pt>
                <c:pt idx="11">
                  <c:v>21006</c:v>
                </c:pt>
                <c:pt idx="12">
                  <c:v>22780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60-45EF-9D8B-7BE235396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042496"/>
        <c:axId val="92710592"/>
      </c:barChart>
      <c:lineChart>
        <c:grouping val="standard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Cumm.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2002/03</c:v>
                </c:pt>
                <c:pt idx="1">
                  <c:v>2003/04</c:v>
                </c:pt>
                <c:pt idx="2">
                  <c:v>2004/05</c:v>
                </c:pt>
                <c:pt idx="3">
                  <c:v>2005/06</c:v>
                </c:pt>
                <c:pt idx="4">
                  <c:v>2006/07</c:v>
                </c:pt>
                <c:pt idx="5">
                  <c:v>2007/08</c:v>
                </c:pt>
                <c:pt idx="6">
                  <c:v>2008/09</c:v>
                </c:pt>
                <c:pt idx="7">
                  <c:v>2009/10</c:v>
                </c:pt>
                <c:pt idx="8">
                  <c:v>2010/11</c:v>
                </c:pt>
                <c:pt idx="9">
                  <c:v>2011/12</c:v>
                </c:pt>
                <c:pt idx="10">
                  <c:v>2012/13</c:v>
                </c:pt>
                <c:pt idx="11">
                  <c:v>2013/14</c:v>
                </c:pt>
                <c:pt idx="12">
                  <c:v>2014/15</c:v>
                </c:pt>
              </c:strCache>
            </c:strRef>
          </c:cat>
          <c:val>
            <c:numRef>
              <c:f>Sheet1!$D$2:$D$14</c:f>
              <c:numCache>
                <c:formatCode>0%</c:formatCode>
                <c:ptCount val="13"/>
                <c:pt idx="0">
                  <c:v>0</c:v>
                </c:pt>
                <c:pt idx="1">
                  <c:v>3.0116358658453114E-2</c:v>
                </c:pt>
                <c:pt idx="2">
                  <c:v>6.6735112936344973E-2</c:v>
                </c:pt>
                <c:pt idx="3">
                  <c:v>3.2169746748802193E-2</c:v>
                </c:pt>
                <c:pt idx="4">
                  <c:v>0.18617385352498289</c:v>
                </c:pt>
                <c:pt idx="5">
                  <c:v>0.10643394934976044</c:v>
                </c:pt>
                <c:pt idx="6">
                  <c:v>0.18206707734428473</c:v>
                </c:pt>
                <c:pt idx="7">
                  <c:v>0.25222450376454481</c:v>
                </c:pt>
                <c:pt idx="8">
                  <c:v>0.34394250513347024</c:v>
                </c:pt>
                <c:pt idx="9">
                  <c:v>0.37234770704996578</c:v>
                </c:pt>
                <c:pt idx="10">
                  <c:v>0.486652977412731</c:v>
                </c:pt>
                <c:pt idx="11">
                  <c:v>0.43778234086242301</c:v>
                </c:pt>
                <c:pt idx="12">
                  <c:v>0.55920602327173174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60-45EF-9D8B-7BE235396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049152"/>
        <c:axId val="92711168"/>
      </c:lineChart>
      <c:catAx>
        <c:axId val="8804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710592"/>
        <c:crosses val="autoZero"/>
        <c:auto val="1"/>
        <c:lblAlgn val="ctr"/>
        <c:lblOffset val="100"/>
        <c:noMultiLvlLbl val="0"/>
      </c:catAx>
      <c:valAx>
        <c:axId val="9271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PhDs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42496"/>
        <c:crosses val="autoZero"/>
        <c:crossBetween val="between"/>
      </c:valAx>
      <c:valAx>
        <c:axId val="9271116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% Increase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49152"/>
        <c:crosses val="max"/>
        <c:crossBetween val="between"/>
      </c:valAx>
      <c:catAx>
        <c:axId val="88049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27111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319677338621179"/>
          <c:y val="0.24327259468035836"/>
          <c:w val="0.34796661725352795"/>
          <c:h val="0.35624116760123387"/>
        </c:manualLayout>
      </c:layout>
      <c:radarChart>
        <c:radarStyle val="marker"/>
        <c:varyColors val="0"/>
        <c:ser>
          <c:idx val="0"/>
          <c:order val="0"/>
          <c:spPr>
            <a:ln w="63500"/>
          </c:spPr>
          <c:marker>
            <c:symbol val="none"/>
          </c:marker>
          <c:cat>
            <c:strRef>
              <c:f>progress!$A$83:$A$145</c:f>
              <c:strCache>
                <c:ptCount val="17"/>
                <c:pt idx="0">
                  <c:v>Subject knowledge</c:v>
                </c:pt>
                <c:pt idx="1">
                  <c:v>Research methods - theoretical knowledge</c:v>
                </c:pt>
                <c:pt idx="2">
                  <c:v>Research methods - practical application</c:v>
                </c:pt>
                <c:pt idx="3">
                  <c:v>Information seeking</c:v>
                </c:pt>
                <c:pt idx="4">
                  <c:v>Information literacy and management</c:v>
                </c:pt>
                <c:pt idx="5">
                  <c:v>Languages</c:v>
                </c:pt>
                <c:pt idx="6">
                  <c:v>Academic literacy and numeracy</c:v>
                </c:pt>
                <c:pt idx="7">
                  <c:v>Analysing</c:v>
                </c:pt>
                <c:pt idx="8">
                  <c:v>Synthesising</c:v>
                </c:pt>
                <c:pt idx="9">
                  <c:v>Critical thinking</c:v>
                </c:pt>
                <c:pt idx="10">
                  <c:v>Evaluating</c:v>
                </c:pt>
                <c:pt idx="11">
                  <c:v>Problem solving</c:v>
                </c:pt>
                <c:pt idx="12">
                  <c:v>Inquiring mind</c:v>
                </c:pt>
                <c:pt idx="13">
                  <c:v>Intellectual insight</c:v>
                </c:pt>
                <c:pt idx="14">
                  <c:v>Innovation</c:v>
                </c:pt>
                <c:pt idx="15">
                  <c:v>Argument construction</c:v>
                </c:pt>
                <c:pt idx="16">
                  <c:v>Intellectual risk</c:v>
                </c:pt>
              </c:strCache>
              <c:extLst/>
            </c:strRef>
          </c:cat>
          <c:val>
            <c:numRef>
              <c:f>progress!$B$83:$B$145</c:f>
              <c:numCache>
                <c:formatCode>General</c:formatCode>
                <c:ptCount val="17"/>
                <c:pt idx="0">
                  <c:v>100</c:v>
                </c:pt>
                <c:pt idx="1">
                  <c:v>94</c:v>
                </c:pt>
                <c:pt idx="2">
                  <c:v>100</c:v>
                </c:pt>
                <c:pt idx="3">
                  <c:v>88</c:v>
                </c:pt>
                <c:pt idx="4">
                  <c:v>88</c:v>
                </c:pt>
                <c:pt idx="5">
                  <c:v>50</c:v>
                </c:pt>
                <c:pt idx="6">
                  <c:v>100</c:v>
                </c:pt>
                <c:pt idx="7">
                  <c:v>100</c:v>
                </c:pt>
                <c:pt idx="8">
                  <c:v>94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89</c:v>
                </c:pt>
                <c:pt idx="13">
                  <c:v>94</c:v>
                </c:pt>
                <c:pt idx="14">
                  <c:v>83</c:v>
                </c:pt>
                <c:pt idx="15">
                  <c:v>83</c:v>
                </c:pt>
                <c:pt idx="16">
                  <c:v>47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227-401E-8A00-565E5D0F7DEE}"/>
            </c:ext>
          </c:extLst>
        </c:ser>
        <c:ser>
          <c:idx val="1"/>
          <c:order val="1"/>
          <c:marker>
            <c:symbol val="none"/>
          </c:marker>
          <c:cat>
            <c:strRef>
              <c:f>progress!$A$83:$A$145</c:f>
              <c:strCache>
                <c:ptCount val="17"/>
                <c:pt idx="0">
                  <c:v>Subject knowledge</c:v>
                </c:pt>
                <c:pt idx="1">
                  <c:v>Research methods - theoretical knowledge</c:v>
                </c:pt>
                <c:pt idx="2">
                  <c:v>Research methods - practical application</c:v>
                </c:pt>
                <c:pt idx="3">
                  <c:v>Information seeking</c:v>
                </c:pt>
                <c:pt idx="4">
                  <c:v>Information literacy and management</c:v>
                </c:pt>
                <c:pt idx="5">
                  <c:v>Languages</c:v>
                </c:pt>
                <c:pt idx="6">
                  <c:v>Academic literacy and numeracy</c:v>
                </c:pt>
                <c:pt idx="7">
                  <c:v>Analysing</c:v>
                </c:pt>
                <c:pt idx="8">
                  <c:v>Synthesising</c:v>
                </c:pt>
                <c:pt idx="9">
                  <c:v>Critical thinking</c:v>
                </c:pt>
                <c:pt idx="10">
                  <c:v>Evaluating</c:v>
                </c:pt>
                <c:pt idx="11">
                  <c:v>Problem solving</c:v>
                </c:pt>
                <c:pt idx="12">
                  <c:v>Inquiring mind</c:v>
                </c:pt>
                <c:pt idx="13">
                  <c:v>Intellectual insight</c:v>
                </c:pt>
                <c:pt idx="14">
                  <c:v>Innovation</c:v>
                </c:pt>
                <c:pt idx="15">
                  <c:v>Argument construction</c:v>
                </c:pt>
                <c:pt idx="16">
                  <c:v>Intellectual risk</c:v>
                </c:pt>
              </c:strCache>
              <c:extLst/>
            </c:strRef>
          </c:cat>
          <c:val>
            <c:numRef>
              <c:f>progress!$C$83:$C$145</c:f>
              <c:numCache>
                <c:formatCode>General</c:formatCode>
                <c:ptCount val="17"/>
                <c:pt idx="0">
                  <c:v>100</c:v>
                </c:pt>
                <c:pt idx="1">
                  <c:v>86</c:v>
                </c:pt>
                <c:pt idx="2">
                  <c:v>71</c:v>
                </c:pt>
                <c:pt idx="3">
                  <c:v>93</c:v>
                </c:pt>
                <c:pt idx="4">
                  <c:v>93</c:v>
                </c:pt>
                <c:pt idx="5">
                  <c:v>50</c:v>
                </c:pt>
                <c:pt idx="6">
                  <c:v>86</c:v>
                </c:pt>
                <c:pt idx="7">
                  <c:v>93</c:v>
                </c:pt>
                <c:pt idx="8">
                  <c:v>86</c:v>
                </c:pt>
                <c:pt idx="9">
                  <c:v>93</c:v>
                </c:pt>
                <c:pt idx="10">
                  <c:v>93</c:v>
                </c:pt>
                <c:pt idx="11">
                  <c:v>93</c:v>
                </c:pt>
                <c:pt idx="12">
                  <c:v>100</c:v>
                </c:pt>
                <c:pt idx="13">
                  <c:v>100</c:v>
                </c:pt>
                <c:pt idx="14">
                  <c:v>93</c:v>
                </c:pt>
                <c:pt idx="15">
                  <c:v>64</c:v>
                </c:pt>
                <c:pt idx="16">
                  <c:v>50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227-401E-8A00-565E5D0F7DEE}"/>
            </c:ext>
          </c:extLst>
        </c:ser>
        <c:ser>
          <c:idx val="2"/>
          <c:order val="2"/>
          <c:marker>
            <c:symbol val="none"/>
          </c:marker>
          <c:cat>
            <c:strRef>
              <c:f>progress!$A$83:$A$145</c:f>
              <c:strCache>
                <c:ptCount val="17"/>
                <c:pt idx="0">
                  <c:v>Subject knowledge</c:v>
                </c:pt>
                <c:pt idx="1">
                  <c:v>Research methods - theoretical knowledge</c:v>
                </c:pt>
                <c:pt idx="2">
                  <c:v>Research methods - practical application</c:v>
                </c:pt>
                <c:pt idx="3">
                  <c:v>Information seeking</c:v>
                </c:pt>
                <c:pt idx="4">
                  <c:v>Information literacy and management</c:v>
                </c:pt>
                <c:pt idx="5">
                  <c:v>Languages</c:v>
                </c:pt>
                <c:pt idx="6">
                  <c:v>Academic literacy and numeracy</c:v>
                </c:pt>
                <c:pt idx="7">
                  <c:v>Analysing</c:v>
                </c:pt>
                <c:pt idx="8">
                  <c:v>Synthesising</c:v>
                </c:pt>
                <c:pt idx="9">
                  <c:v>Critical thinking</c:v>
                </c:pt>
                <c:pt idx="10">
                  <c:v>Evaluating</c:v>
                </c:pt>
                <c:pt idx="11">
                  <c:v>Problem solving</c:v>
                </c:pt>
                <c:pt idx="12">
                  <c:v>Inquiring mind</c:v>
                </c:pt>
                <c:pt idx="13">
                  <c:v>Intellectual insight</c:v>
                </c:pt>
                <c:pt idx="14">
                  <c:v>Innovation</c:v>
                </c:pt>
                <c:pt idx="15">
                  <c:v>Argument construction</c:v>
                </c:pt>
                <c:pt idx="16">
                  <c:v>Intellectual risk</c:v>
                </c:pt>
              </c:strCache>
              <c:extLst/>
            </c:strRef>
          </c:cat>
          <c:val>
            <c:numRef>
              <c:f>progress!$D$83:$D$145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9227-401E-8A00-565E5D0F7DEE}"/>
            </c:ext>
          </c:extLst>
        </c:ser>
        <c:ser>
          <c:idx val="3"/>
          <c:order val="3"/>
          <c:marker>
            <c:symbol val="none"/>
          </c:marker>
          <c:cat>
            <c:strRef>
              <c:f>progress!$A$83:$A$145</c:f>
              <c:strCache>
                <c:ptCount val="17"/>
                <c:pt idx="0">
                  <c:v>Subject knowledge</c:v>
                </c:pt>
                <c:pt idx="1">
                  <c:v>Research methods - theoretical knowledge</c:v>
                </c:pt>
                <c:pt idx="2">
                  <c:v>Research methods - practical application</c:v>
                </c:pt>
                <c:pt idx="3">
                  <c:v>Information seeking</c:v>
                </c:pt>
                <c:pt idx="4">
                  <c:v>Information literacy and management</c:v>
                </c:pt>
                <c:pt idx="5">
                  <c:v>Languages</c:v>
                </c:pt>
                <c:pt idx="6">
                  <c:v>Academic literacy and numeracy</c:v>
                </c:pt>
                <c:pt idx="7">
                  <c:v>Analysing</c:v>
                </c:pt>
                <c:pt idx="8">
                  <c:v>Synthesising</c:v>
                </c:pt>
                <c:pt idx="9">
                  <c:v>Critical thinking</c:v>
                </c:pt>
                <c:pt idx="10">
                  <c:v>Evaluating</c:v>
                </c:pt>
                <c:pt idx="11">
                  <c:v>Problem solving</c:v>
                </c:pt>
                <c:pt idx="12">
                  <c:v>Inquiring mind</c:v>
                </c:pt>
                <c:pt idx="13">
                  <c:v>Intellectual insight</c:v>
                </c:pt>
                <c:pt idx="14">
                  <c:v>Innovation</c:v>
                </c:pt>
                <c:pt idx="15">
                  <c:v>Argument construction</c:v>
                </c:pt>
                <c:pt idx="16">
                  <c:v>Intellectual risk</c:v>
                </c:pt>
              </c:strCache>
              <c:extLst/>
            </c:strRef>
          </c:cat>
          <c:val>
            <c:numRef>
              <c:f>progress!$E$83:$E$145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9227-401E-8A00-565E5D0F7DEE}"/>
            </c:ext>
          </c:extLst>
        </c:ser>
        <c:ser>
          <c:idx val="4"/>
          <c:order val="4"/>
          <c:marker>
            <c:symbol val="none"/>
          </c:marker>
          <c:cat>
            <c:strRef>
              <c:f>progress!$A$83:$A$145</c:f>
              <c:strCache>
                <c:ptCount val="17"/>
                <c:pt idx="0">
                  <c:v>Subject knowledge</c:v>
                </c:pt>
                <c:pt idx="1">
                  <c:v>Research methods - theoretical knowledge</c:v>
                </c:pt>
                <c:pt idx="2">
                  <c:v>Research methods - practical application</c:v>
                </c:pt>
                <c:pt idx="3">
                  <c:v>Information seeking</c:v>
                </c:pt>
                <c:pt idx="4">
                  <c:v>Information literacy and management</c:v>
                </c:pt>
                <c:pt idx="5">
                  <c:v>Languages</c:v>
                </c:pt>
                <c:pt idx="6">
                  <c:v>Academic literacy and numeracy</c:v>
                </c:pt>
                <c:pt idx="7">
                  <c:v>Analysing</c:v>
                </c:pt>
                <c:pt idx="8">
                  <c:v>Synthesising</c:v>
                </c:pt>
                <c:pt idx="9">
                  <c:v>Critical thinking</c:v>
                </c:pt>
                <c:pt idx="10">
                  <c:v>Evaluating</c:v>
                </c:pt>
                <c:pt idx="11">
                  <c:v>Problem solving</c:v>
                </c:pt>
                <c:pt idx="12">
                  <c:v>Inquiring mind</c:v>
                </c:pt>
                <c:pt idx="13">
                  <c:v>Intellectual insight</c:v>
                </c:pt>
                <c:pt idx="14">
                  <c:v>Innovation</c:v>
                </c:pt>
                <c:pt idx="15">
                  <c:v>Argument construction</c:v>
                </c:pt>
                <c:pt idx="16">
                  <c:v>Intellectual risk</c:v>
                </c:pt>
              </c:strCache>
              <c:extLst/>
            </c:strRef>
          </c:cat>
          <c:val>
            <c:numRef>
              <c:f>progress!$F$83:$F$145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9227-401E-8A00-565E5D0F7D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775832"/>
        <c:axId val="152395288"/>
      </c:radarChart>
      <c:catAx>
        <c:axId val="15177583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2395288"/>
        <c:crosses val="autoZero"/>
        <c:auto val="1"/>
        <c:lblAlgn val="ctr"/>
        <c:lblOffset val="100"/>
        <c:noMultiLvlLbl val="0"/>
      </c:catAx>
      <c:valAx>
        <c:axId val="152395288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crossAx val="151775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903214420935772"/>
          <c:y val="0.29917580702912761"/>
          <c:w val="0.38871641350454667"/>
          <c:h val="0.39795998278688255"/>
        </c:manualLayout>
      </c:layout>
      <c:radarChart>
        <c:radarStyle val="marker"/>
        <c:varyColors val="0"/>
        <c:ser>
          <c:idx val="0"/>
          <c:order val="0"/>
          <c:spPr>
            <a:ln w="63500"/>
          </c:spPr>
          <c:marker>
            <c:symbol val="none"/>
          </c:marker>
          <c:cat>
            <c:strRef>
              <c:f>'[RDF plotter QAA.xlsx]progress'!$A$83:$A$145</c:f>
              <c:strCache>
                <c:ptCount val="16"/>
                <c:pt idx="0">
                  <c:v>Enthusiasm</c:v>
                </c:pt>
                <c:pt idx="1">
                  <c:v>Perseverance</c:v>
                </c:pt>
                <c:pt idx="2">
                  <c:v>Integrity</c:v>
                </c:pt>
                <c:pt idx="3">
                  <c:v>Self-confidence</c:v>
                </c:pt>
                <c:pt idx="4">
                  <c:v>Self-reflection</c:v>
                </c:pt>
                <c:pt idx="5">
                  <c:v>Responsibility</c:v>
                </c:pt>
                <c:pt idx="6">
                  <c:v>Preparation and prioritisation</c:v>
                </c:pt>
                <c:pt idx="7">
                  <c:v>Commitment to research</c:v>
                </c:pt>
                <c:pt idx="8">
                  <c:v>Time management</c:v>
                </c:pt>
                <c:pt idx="9">
                  <c:v>Responsiveness to change</c:v>
                </c:pt>
                <c:pt idx="10">
                  <c:v>Work-life balance</c:v>
                </c:pt>
                <c:pt idx="11">
                  <c:v>Career management</c:v>
                </c:pt>
                <c:pt idx="12">
                  <c:v>Continuing professional development</c:v>
                </c:pt>
                <c:pt idx="13">
                  <c:v>Responsiveness to opportunities</c:v>
                </c:pt>
                <c:pt idx="14">
                  <c:v>Networking</c:v>
                </c:pt>
                <c:pt idx="15">
                  <c:v>Reputation and esteem</c:v>
                </c:pt>
              </c:strCache>
              <c:extLst/>
            </c:strRef>
          </c:cat>
          <c:val>
            <c:numRef>
              <c:f>'[RDF plotter QAA.xlsx]progress'!$B$83:$B$145</c:f>
              <c:numCache>
                <c:formatCode>General</c:formatCode>
                <c:ptCount val="16"/>
                <c:pt idx="0">
                  <c:v>94</c:v>
                </c:pt>
                <c:pt idx="1">
                  <c:v>94</c:v>
                </c:pt>
                <c:pt idx="2">
                  <c:v>100</c:v>
                </c:pt>
                <c:pt idx="3">
                  <c:v>72</c:v>
                </c:pt>
                <c:pt idx="4">
                  <c:v>88</c:v>
                </c:pt>
                <c:pt idx="5">
                  <c:v>100</c:v>
                </c:pt>
                <c:pt idx="6">
                  <c:v>94</c:v>
                </c:pt>
                <c:pt idx="7">
                  <c:v>83</c:v>
                </c:pt>
                <c:pt idx="8">
                  <c:v>83</c:v>
                </c:pt>
                <c:pt idx="9">
                  <c:v>67</c:v>
                </c:pt>
                <c:pt idx="10">
                  <c:v>41</c:v>
                </c:pt>
                <c:pt idx="11">
                  <c:v>47</c:v>
                </c:pt>
                <c:pt idx="12">
                  <c:v>78</c:v>
                </c:pt>
                <c:pt idx="13">
                  <c:v>83</c:v>
                </c:pt>
                <c:pt idx="14">
                  <c:v>76</c:v>
                </c:pt>
                <c:pt idx="15">
                  <c:v>83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893-489C-9446-490216CB0B3B}"/>
            </c:ext>
          </c:extLst>
        </c:ser>
        <c:ser>
          <c:idx val="1"/>
          <c:order val="1"/>
          <c:marker>
            <c:symbol val="none"/>
          </c:marker>
          <c:cat>
            <c:strRef>
              <c:f>'[RDF plotter QAA.xlsx]progress'!$A$83:$A$145</c:f>
              <c:strCache>
                <c:ptCount val="16"/>
                <c:pt idx="0">
                  <c:v>Enthusiasm</c:v>
                </c:pt>
                <c:pt idx="1">
                  <c:v>Perseverance</c:v>
                </c:pt>
                <c:pt idx="2">
                  <c:v>Integrity</c:v>
                </c:pt>
                <c:pt idx="3">
                  <c:v>Self-confidence</c:v>
                </c:pt>
                <c:pt idx="4">
                  <c:v>Self-reflection</c:v>
                </c:pt>
                <c:pt idx="5">
                  <c:v>Responsibility</c:v>
                </c:pt>
                <c:pt idx="6">
                  <c:v>Preparation and prioritisation</c:v>
                </c:pt>
                <c:pt idx="7">
                  <c:v>Commitment to research</c:v>
                </c:pt>
                <c:pt idx="8">
                  <c:v>Time management</c:v>
                </c:pt>
                <c:pt idx="9">
                  <c:v>Responsiveness to change</c:v>
                </c:pt>
                <c:pt idx="10">
                  <c:v>Work-life balance</c:v>
                </c:pt>
                <c:pt idx="11">
                  <c:v>Career management</c:v>
                </c:pt>
                <c:pt idx="12">
                  <c:v>Continuing professional development</c:v>
                </c:pt>
                <c:pt idx="13">
                  <c:v>Responsiveness to opportunities</c:v>
                </c:pt>
                <c:pt idx="14">
                  <c:v>Networking</c:v>
                </c:pt>
                <c:pt idx="15">
                  <c:v>Reputation and esteem</c:v>
                </c:pt>
              </c:strCache>
              <c:extLst/>
            </c:strRef>
          </c:cat>
          <c:val>
            <c:numRef>
              <c:f>'[RDF plotter QAA.xlsx]progress'!$C$83:$C$145</c:f>
              <c:numCache>
                <c:formatCode>General</c:formatCode>
                <c:ptCount val="16"/>
                <c:pt idx="0">
                  <c:v>93</c:v>
                </c:pt>
                <c:pt idx="1">
                  <c:v>93</c:v>
                </c:pt>
                <c:pt idx="2">
                  <c:v>79</c:v>
                </c:pt>
                <c:pt idx="3">
                  <c:v>71</c:v>
                </c:pt>
                <c:pt idx="4">
                  <c:v>71</c:v>
                </c:pt>
                <c:pt idx="5">
                  <c:v>100</c:v>
                </c:pt>
                <c:pt idx="6">
                  <c:v>100</c:v>
                </c:pt>
                <c:pt idx="7">
                  <c:v>79</c:v>
                </c:pt>
                <c:pt idx="8">
                  <c:v>100</c:v>
                </c:pt>
                <c:pt idx="9">
                  <c:v>86</c:v>
                </c:pt>
                <c:pt idx="10">
                  <c:v>43</c:v>
                </c:pt>
                <c:pt idx="11">
                  <c:v>43</c:v>
                </c:pt>
                <c:pt idx="12">
                  <c:v>64</c:v>
                </c:pt>
                <c:pt idx="13">
                  <c:v>86</c:v>
                </c:pt>
                <c:pt idx="14">
                  <c:v>86</c:v>
                </c:pt>
                <c:pt idx="15">
                  <c:v>71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893-489C-9446-490216CB0B3B}"/>
            </c:ext>
          </c:extLst>
        </c:ser>
        <c:ser>
          <c:idx val="2"/>
          <c:order val="2"/>
          <c:marker>
            <c:symbol val="none"/>
          </c:marker>
          <c:cat>
            <c:strRef>
              <c:f>'[RDF plotter QAA.xlsx]progress'!$A$83:$A$145</c:f>
              <c:strCache>
                <c:ptCount val="16"/>
                <c:pt idx="0">
                  <c:v>Enthusiasm</c:v>
                </c:pt>
                <c:pt idx="1">
                  <c:v>Perseverance</c:v>
                </c:pt>
                <c:pt idx="2">
                  <c:v>Integrity</c:v>
                </c:pt>
                <c:pt idx="3">
                  <c:v>Self-confidence</c:v>
                </c:pt>
                <c:pt idx="4">
                  <c:v>Self-reflection</c:v>
                </c:pt>
                <c:pt idx="5">
                  <c:v>Responsibility</c:v>
                </c:pt>
                <c:pt idx="6">
                  <c:v>Preparation and prioritisation</c:v>
                </c:pt>
                <c:pt idx="7">
                  <c:v>Commitment to research</c:v>
                </c:pt>
                <c:pt idx="8">
                  <c:v>Time management</c:v>
                </c:pt>
                <c:pt idx="9">
                  <c:v>Responsiveness to change</c:v>
                </c:pt>
                <c:pt idx="10">
                  <c:v>Work-life balance</c:v>
                </c:pt>
                <c:pt idx="11">
                  <c:v>Career management</c:v>
                </c:pt>
                <c:pt idx="12">
                  <c:v>Continuing professional development</c:v>
                </c:pt>
                <c:pt idx="13">
                  <c:v>Responsiveness to opportunities</c:v>
                </c:pt>
                <c:pt idx="14">
                  <c:v>Networking</c:v>
                </c:pt>
                <c:pt idx="15">
                  <c:v>Reputation and esteem</c:v>
                </c:pt>
              </c:strCache>
              <c:extLst/>
            </c:strRef>
          </c:cat>
          <c:val>
            <c:numRef>
              <c:f>'[RDF plotter QAA.xlsx]progress'!$D$83:$D$145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893-489C-9446-490216CB0B3B}"/>
            </c:ext>
          </c:extLst>
        </c:ser>
        <c:ser>
          <c:idx val="3"/>
          <c:order val="3"/>
          <c:marker>
            <c:symbol val="none"/>
          </c:marker>
          <c:cat>
            <c:strRef>
              <c:f>'[RDF plotter QAA.xlsx]progress'!$A$83:$A$145</c:f>
              <c:strCache>
                <c:ptCount val="16"/>
                <c:pt idx="0">
                  <c:v>Enthusiasm</c:v>
                </c:pt>
                <c:pt idx="1">
                  <c:v>Perseverance</c:v>
                </c:pt>
                <c:pt idx="2">
                  <c:v>Integrity</c:v>
                </c:pt>
                <c:pt idx="3">
                  <c:v>Self-confidence</c:v>
                </c:pt>
                <c:pt idx="4">
                  <c:v>Self-reflection</c:v>
                </c:pt>
                <c:pt idx="5">
                  <c:v>Responsibility</c:v>
                </c:pt>
                <c:pt idx="6">
                  <c:v>Preparation and prioritisation</c:v>
                </c:pt>
                <c:pt idx="7">
                  <c:v>Commitment to research</c:v>
                </c:pt>
                <c:pt idx="8">
                  <c:v>Time management</c:v>
                </c:pt>
                <c:pt idx="9">
                  <c:v>Responsiveness to change</c:v>
                </c:pt>
                <c:pt idx="10">
                  <c:v>Work-life balance</c:v>
                </c:pt>
                <c:pt idx="11">
                  <c:v>Career management</c:v>
                </c:pt>
                <c:pt idx="12">
                  <c:v>Continuing professional development</c:v>
                </c:pt>
                <c:pt idx="13">
                  <c:v>Responsiveness to opportunities</c:v>
                </c:pt>
                <c:pt idx="14">
                  <c:v>Networking</c:v>
                </c:pt>
                <c:pt idx="15">
                  <c:v>Reputation and esteem</c:v>
                </c:pt>
              </c:strCache>
              <c:extLst/>
            </c:strRef>
          </c:cat>
          <c:val>
            <c:numRef>
              <c:f>'[RDF plotter QAA.xlsx]progress'!$E$83:$E$145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4893-489C-9446-490216CB0B3B}"/>
            </c:ext>
          </c:extLst>
        </c:ser>
        <c:ser>
          <c:idx val="4"/>
          <c:order val="4"/>
          <c:marker>
            <c:symbol val="none"/>
          </c:marker>
          <c:cat>
            <c:strRef>
              <c:f>'[RDF plotter QAA.xlsx]progress'!$A$83:$A$145</c:f>
              <c:strCache>
                <c:ptCount val="16"/>
                <c:pt idx="0">
                  <c:v>Enthusiasm</c:v>
                </c:pt>
                <c:pt idx="1">
                  <c:v>Perseverance</c:v>
                </c:pt>
                <c:pt idx="2">
                  <c:v>Integrity</c:v>
                </c:pt>
                <c:pt idx="3">
                  <c:v>Self-confidence</c:v>
                </c:pt>
                <c:pt idx="4">
                  <c:v>Self-reflection</c:v>
                </c:pt>
                <c:pt idx="5">
                  <c:v>Responsibility</c:v>
                </c:pt>
                <c:pt idx="6">
                  <c:v>Preparation and prioritisation</c:v>
                </c:pt>
                <c:pt idx="7">
                  <c:v>Commitment to research</c:v>
                </c:pt>
                <c:pt idx="8">
                  <c:v>Time management</c:v>
                </c:pt>
                <c:pt idx="9">
                  <c:v>Responsiveness to change</c:v>
                </c:pt>
                <c:pt idx="10">
                  <c:v>Work-life balance</c:v>
                </c:pt>
                <c:pt idx="11">
                  <c:v>Career management</c:v>
                </c:pt>
                <c:pt idx="12">
                  <c:v>Continuing professional development</c:v>
                </c:pt>
                <c:pt idx="13">
                  <c:v>Responsiveness to opportunities</c:v>
                </c:pt>
                <c:pt idx="14">
                  <c:v>Networking</c:v>
                </c:pt>
                <c:pt idx="15">
                  <c:v>Reputation and esteem</c:v>
                </c:pt>
              </c:strCache>
              <c:extLst/>
            </c:strRef>
          </c:cat>
          <c:val>
            <c:numRef>
              <c:f>'[RDF plotter QAA.xlsx]progress'!$F$83:$F$145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893-489C-9446-490216CB0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120752"/>
        <c:axId val="150881280"/>
      </c:radarChart>
      <c:catAx>
        <c:axId val="15212075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0881280"/>
        <c:crosses val="autoZero"/>
        <c:auto val="1"/>
        <c:lblAlgn val="ctr"/>
        <c:lblOffset val="100"/>
        <c:noMultiLvlLbl val="0"/>
      </c:catAx>
      <c:valAx>
        <c:axId val="150881280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crossAx val="152120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84902710285257"/>
          <c:y val="0.25142978339828731"/>
          <c:w val="0.65440511339711505"/>
          <c:h val="0.78032851387241497"/>
        </c:manualLayout>
      </c:layout>
      <c:radarChart>
        <c:radarStyle val="marker"/>
        <c:varyColors val="0"/>
        <c:ser>
          <c:idx val="0"/>
          <c:order val="0"/>
          <c:spPr>
            <a:ln w="63500"/>
          </c:spPr>
          <c:marker>
            <c:symbol val="none"/>
          </c:marker>
          <c:cat>
            <c:strRef>
              <c:f>'[RDF plotter QAA.xlsx]progress'!$A$83:$A$145</c:f>
              <c:strCache>
                <c:ptCount val="13"/>
                <c:pt idx="0">
                  <c:v>Health and safety</c:v>
                </c:pt>
                <c:pt idx="1">
                  <c:v>Ethics, principles and sustainability</c:v>
                </c:pt>
                <c:pt idx="2">
                  <c:v>Legal requirements</c:v>
                </c:pt>
                <c:pt idx="3">
                  <c:v>IPR and copyright</c:v>
                </c:pt>
                <c:pt idx="4">
                  <c:v>Respect and confidentiality</c:v>
                </c:pt>
                <c:pt idx="5">
                  <c:v>Attribution and co-authorship</c:v>
                </c:pt>
                <c:pt idx="6">
                  <c:v>Appropriate practice</c:v>
                </c:pt>
                <c:pt idx="7">
                  <c:v>Research strategy</c:v>
                </c:pt>
                <c:pt idx="8">
                  <c:v>Project planning and delivery</c:v>
                </c:pt>
                <c:pt idx="9">
                  <c:v>Risk management</c:v>
                </c:pt>
                <c:pt idx="10">
                  <c:v>Income and funding generation</c:v>
                </c:pt>
                <c:pt idx="11">
                  <c:v>Financial management</c:v>
                </c:pt>
                <c:pt idx="12">
                  <c:v>Infrastructure and resources</c:v>
                </c:pt>
              </c:strCache>
              <c:extLst/>
            </c:strRef>
          </c:cat>
          <c:val>
            <c:numRef>
              <c:f>'[RDF plotter QAA.xlsx]progress'!$B$83:$B$145</c:f>
              <c:numCache>
                <c:formatCode>General</c:formatCode>
                <c:ptCount val="13"/>
                <c:pt idx="0">
                  <c:v>67</c:v>
                </c:pt>
                <c:pt idx="1">
                  <c:v>72</c:v>
                </c:pt>
                <c:pt idx="2">
                  <c:v>76</c:v>
                </c:pt>
                <c:pt idx="3">
                  <c:v>65</c:v>
                </c:pt>
                <c:pt idx="4">
                  <c:v>83</c:v>
                </c:pt>
                <c:pt idx="5">
                  <c:v>76</c:v>
                </c:pt>
                <c:pt idx="6">
                  <c:v>83</c:v>
                </c:pt>
                <c:pt idx="7">
                  <c:v>83</c:v>
                </c:pt>
                <c:pt idx="8">
                  <c:v>82</c:v>
                </c:pt>
                <c:pt idx="9">
                  <c:v>59</c:v>
                </c:pt>
                <c:pt idx="10">
                  <c:v>59</c:v>
                </c:pt>
                <c:pt idx="11">
                  <c:v>59</c:v>
                </c:pt>
                <c:pt idx="12">
                  <c:v>47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766-4D4C-82C3-1068FCAC077C}"/>
            </c:ext>
          </c:extLst>
        </c:ser>
        <c:ser>
          <c:idx val="1"/>
          <c:order val="1"/>
          <c:marker>
            <c:symbol val="none"/>
          </c:marker>
          <c:cat>
            <c:strRef>
              <c:f>'[RDF plotter QAA.xlsx]progress'!$A$83:$A$145</c:f>
              <c:strCache>
                <c:ptCount val="13"/>
                <c:pt idx="0">
                  <c:v>Health and safety</c:v>
                </c:pt>
                <c:pt idx="1">
                  <c:v>Ethics, principles and sustainability</c:v>
                </c:pt>
                <c:pt idx="2">
                  <c:v>Legal requirements</c:v>
                </c:pt>
                <c:pt idx="3">
                  <c:v>IPR and copyright</c:v>
                </c:pt>
                <c:pt idx="4">
                  <c:v>Respect and confidentiality</c:v>
                </c:pt>
                <c:pt idx="5">
                  <c:v>Attribution and co-authorship</c:v>
                </c:pt>
                <c:pt idx="6">
                  <c:v>Appropriate practice</c:v>
                </c:pt>
                <c:pt idx="7">
                  <c:v>Research strategy</c:v>
                </c:pt>
                <c:pt idx="8">
                  <c:v>Project planning and delivery</c:v>
                </c:pt>
                <c:pt idx="9">
                  <c:v>Risk management</c:v>
                </c:pt>
                <c:pt idx="10">
                  <c:v>Income and funding generation</c:v>
                </c:pt>
                <c:pt idx="11">
                  <c:v>Financial management</c:v>
                </c:pt>
                <c:pt idx="12">
                  <c:v>Infrastructure and resources</c:v>
                </c:pt>
              </c:strCache>
              <c:extLst/>
            </c:strRef>
          </c:cat>
          <c:val>
            <c:numRef>
              <c:f>'[RDF plotter QAA.xlsx]progress'!$C$83:$C$145</c:f>
              <c:numCache>
                <c:formatCode>General</c:formatCode>
                <c:ptCount val="13"/>
                <c:pt idx="0">
                  <c:v>71</c:v>
                </c:pt>
                <c:pt idx="1">
                  <c:v>86</c:v>
                </c:pt>
                <c:pt idx="2">
                  <c:v>71</c:v>
                </c:pt>
                <c:pt idx="3">
                  <c:v>64</c:v>
                </c:pt>
                <c:pt idx="4">
                  <c:v>93</c:v>
                </c:pt>
                <c:pt idx="5">
                  <c:v>64</c:v>
                </c:pt>
                <c:pt idx="6">
                  <c:v>79</c:v>
                </c:pt>
                <c:pt idx="7">
                  <c:v>79</c:v>
                </c:pt>
                <c:pt idx="8">
                  <c:v>100</c:v>
                </c:pt>
                <c:pt idx="9">
                  <c:v>79</c:v>
                </c:pt>
                <c:pt idx="10">
                  <c:v>69</c:v>
                </c:pt>
                <c:pt idx="11">
                  <c:v>79</c:v>
                </c:pt>
                <c:pt idx="12">
                  <c:v>71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766-4D4C-82C3-1068FCAC077C}"/>
            </c:ext>
          </c:extLst>
        </c:ser>
        <c:ser>
          <c:idx val="2"/>
          <c:order val="2"/>
          <c:marker>
            <c:symbol val="none"/>
          </c:marker>
          <c:cat>
            <c:strRef>
              <c:f>'[RDF plotter QAA.xlsx]progress'!$A$83:$A$145</c:f>
              <c:strCache>
                <c:ptCount val="13"/>
                <c:pt idx="0">
                  <c:v>Health and safety</c:v>
                </c:pt>
                <c:pt idx="1">
                  <c:v>Ethics, principles and sustainability</c:v>
                </c:pt>
                <c:pt idx="2">
                  <c:v>Legal requirements</c:v>
                </c:pt>
                <c:pt idx="3">
                  <c:v>IPR and copyright</c:v>
                </c:pt>
                <c:pt idx="4">
                  <c:v>Respect and confidentiality</c:v>
                </c:pt>
                <c:pt idx="5">
                  <c:v>Attribution and co-authorship</c:v>
                </c:pt>
                <c:pt idx="6">
                  <c:v>Appropriate practice</c:v>
                </c:pt>
                <c:pt idx="7">
                  <c:v>Research strategy</c:v>
                </c:pt>
                <c:pt idx="8">
                  <c:v>Project planning and delivery</c:v>
                </c:pt>
                <c:pt idx="9">
                  <c:v>Risk management</c:v>
                </c:pt>
                <c:pt idx="10">
                  <c:v>Income and funding generation</c:v>
                </c:pt>
                <c:pt idx="11">
                  <c:v>Financial management</c:v>
                </c:pt>
                <c:pt idx="12">
                  <c:v>Infrastructure and resources</c:v>
                </c:pt>
              </c:strCache>
              <c:extLst/>
            </c:strRef>
          </c:cat>
          <c:val>
            <c:numRef>
              <c:f>'[RDF plotter QAA.xlsx]progress'!$D$83:$D$145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C766-4D4C-82C3-1068FCAC077C}"/>
            </c:ext>
          </c:extLst>
        </c:ser>
        <c:ser>
          <c:idx val="3"/>
          <c:order val="3"/>
          <c:marker>
            <c:symbol val="none"/>
          </c:marker>
          <c:cat>
            <c:strRef>
              <c:f>'[RDF plotter QAA.xlsx]progress'!$A$83:$A$145</c:f>
              <c:strCache>
                <c:ptCount val="13"/>
                <c:pt idx="0">
                  <c:v>Health and safety</c:v>
                </c:pt>
                <c:pt idx="1">
                  <c:v>Ethics, principles and sustainability</c:v>
                </c:pt>
                <c:pt idx="2">
                  <c:v>Legal requirements</c:v>
                </c:pt>
                <c:pt idx="3">
                  <c:v>IPR and copyright</c:v>
                </c:pt>
                <c:pt idx="4">
                  <c:v>Respect and confidentiality</c:v>
                </c:pt>
                <c:pt idx="5">
                  <c:v>Attribution and co-authorship</c:v>
                </c:pt>
                <c:pt idx="6">
                  <c:v>Appropriate practice</c:v>
                </c:pt>
                <c:pt idx="7">
                  <c:v>Research strategy</c:v>
                </c:pt>
                <c:pt idx="8">
                  <c:v>Project planning and delivery</c:v>
                </c:pt>
                <c:pt idx="9">
                  <c:v>Risk management</c:v>
                </c:pt>
                <c:pt idx="10">
                  <c:v>Income and funding generation</c:v>
                </c:pt>
                <c:pt idx="11">
                  <c:v>Financial management</c:v>
                </c:pt>
                <c:pt idx="12">
                  <c:v>Infrastructure and resources</c:v>
                </c:pt>
              </c:strCache>
              <c:extLst/>
            </c:strRef>
          </c:cat>
          <c:val>
            <c:numRef>
              <c:f>'[RDF plotter QAA.xlsx]progress'!$E$83:$E$145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C766-4D4C-82C3-1068FCAC077C}"/>
            </c:ext>
          </c:extLst>
        </c:ser>
        <c:ser>
          <c:idx val="4"/>
          <c:order val="4"/>
          <c:marker>
            <c:symbol val="none"/>
          </c:marker>
          <c:cat>
            <c:strRef>
              <c:f>'[RDF plotter QAA.xlsx]progress'!$A$83:$A$145</c:f>
              <c:strCache>
                <c:ptCount val="13"/>
                <c:pt idx="0">
                  <c:v>Health and safety</c:v>
                </c:pt>
                <c:pt idx="1">
                  <c:v>Ethics, principles and sustainability</c:v>
                </c:pt>
                <c:pt idx="2">
                  <c:v>Legal requirements</c:v>
                </c:pt>
                <c:pt idx="3">
                  <c:v>IPR and copyright</c:v>
                </c:pt>
                <c:pt idx="4">
                  <c:v>Respect and confidentiality</c:v>
                </c:pt>
                <c:pt idx="5">
                  <c:v>Attribution and co-authorship</c:v>
                </c:pt>
                <c:pt idx="6">
                  <c:v>Appropriate practice</c:v>
                </c:pt>
                <c:pt idx="7">
                  <c:v>Research strategy</c:v>
                </c:pt>
                <c:pt idx="8">
                  <c:v>Project planning and delivery</c:v>
                </c:pt>
                <c:pt idx="9">
                  <c:v>Risk management</c:v>
                </c:pt>
                <c:pt idx="10">
                  <c:v>Income and funding generation</c:v>
                </c:pt>
                <c:pt idx="11">
                  <c:v>Financial management</c:v>
                </c:pt>
                <c:pt idx="12">
                  <c:v>Infrastructure and resources</c:v>
                </c:pt>
              </c:strCache>
              <c:extLst/>
            </c:strRef>
          </c:cat>
          <c:val>
            <c:numRef>
              <c:f>'[RDF plotter QAA.xlsx]progress'!$F$83:$F$145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C766-4D4C-82C3-1068FCAC0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862024"/>
        <c:axId val="151209760"/>
      </c:radarChart>
      <c:catAx>
        <c:axId val="12286202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1209760"/>
        <c:crosses val="autoZero"/>
        <c:auto val="1"/>
        <c:lblAlgn val="ctr"/>
        <c:lblOffset val="100"/>
        <c:noMultiLvlLbl val="0"/>
      </c:catAx>
      <c:valAx>
        <c:axId val="151209760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crossAx val="122862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749180191106919"/>
          <c:y val="0.20739441362070041"/>
          <c:w val="0.37404648685417996"/>
          <c:h val="0.38294120932004905"/>
        </c:manualLayout>
      </c:layout>
      <c:radarChart>
        <c:radarStyle val="marker"/>
        <c:varyColors val="0"/>
        <c:ser>
          <c:idx val="0"/>
          <c:order val="0"/>
          <c:spPr>
            <a:ln w="63500"/>
          </c:spPr>
          <c:marker>
            <c:symbol val="none"/>
          </c:marker>
          <c:cat>
            <c:strRef>
              <c:f>'[RDF plotter QAA.xlsx]progress'!$A$83:$A$145</c:f>
              <c:strCache>
                <c:ptCount val="17"/>
                <c:pt idx="0">
                  <c:v>Collegiality</c:v>
                </c:pt>
                <c:pt idx="1">
                  <c:v>Team working</c:v>
                </c:pt>
                <c:pt idx="2">
                  <c:v>People management</c:v>
                </c:pt>
                <c:pt idx="3">
                  <c:v>Supervision</c:v>
                </c:pt>
                <c:pt idx="4">
                  <c:v>Mentoring</c:v>
                </c:pt>
                <c:pt idx="5">
                  <c:v>Influence and leadership</c:v>
                </c:pt>
                <c:pt idx="6">
                  <c:v>Collaboration</c:v>
                </c:pt>
                <c:pt idx="7">
                  <c:v>Equality and diversity</c:v>
                </c:pt>
                <c:pt idx="8">
                  <c:v>Communication methods</c:v>
                </c:pt>
                <c:pt idx="9">
                  <c:v>Communication media</c:v>
                </c:pt>
                <c:pt idx="10">
                  <c:v>Publication</c:v>
                </c:pt>
                <c:pt idx="11">
                  <c:v>Teaching</c:v>
                </c:pt>
                <c:pt idx="12">
                  <c:v>Public engagement</c:v>
                </c:pt>
                <c:pt idx="13">
                  <c:v>Enterprise</c:v>
                </c:pt>
                <c:pt idx="14">
                  <c:v>Policy</c:v>
                </c:pt>
                <c:pt idx="15">
                  <c:v>Society and culture</c:v>
                </c:pt>
                <c:pt idx="16">
                  <c:v>Global citizenship</c:v>
                </c:pt>
              </c:strCache>
              <c:extLst/>
            </c:strRef>
          </c:cat>
          <c:val>
            <c:numRef>
              <c:f>'[RDF plotter QAA.xlsx]progress'!$B$83:$B$145</c:f>
              <c:numCache>
                <c:formatCode>General</c:formatCode>
                <c:ptCount val="17"/>
                <c:pt idx="0">
                  <c:v>89</c:v>
                </c:pt>
                <c:pt idx="1">
                  <c:v>89</c:v>
                </c:pt>
                <c:pt idx="2">
                  <c:v>67</c:v>
                </c:pt>
                <c:pt idx="3">
                  <c:v>83</c:v>
                </c:pt>
                <c:pt idx="4">
                  <c:v>83</c:v>
                </c:pt>
                <c:pt idx="5">
                  <c:v>72</c:v>
                </c:pt>
                <c:pt idx="6">
                  <c:v>89</c:v>
                </c:pt>
                <c:pt idx="7">
                  <c:v>72</c:v>
                </c:pt>
                <c:pt idx="8">
                  <c:v>67</c:v>
                </c:pt>
                <c:pt idx="9">
                  <c:v>67</c:v>
                </c:pt>
                <c:pt idx="10">
                  <c:v>83</c:v>
                </c:pt>
                <c:pt idx="11">
                  <c:v>72</c:v>
                </c:pt>
                <c:pt idx="12">
                  <c:v>67</c:v>
                </c:pt>
                <c:pt idx="13">
                  <c:v>56</c:v>
                </c:pt>
                <c:pt idx="14">
                  <c:v>39</c:v>
                </c:pt>
                <c:pt idx="15">
                  <c:v>44</c:v>
                </c:pt>
                <c:pt idx="16">
                  <c:v>50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727-45B8-AF6C-5E90F5439ED4}"/>
            </c:ext>
          </c:extLst>
        </c:ser>
        <c:ser>
          <c:idx val="1"/>
          <c:order val="1"/>
          <c:marker>
            <c:symbol val="none"/>
          </c:marker>
          <c:cat>
            <c:strRef>
              <c:f>'[RDF plotter QAA.xlsx]progress'!$A$83:$A$145</c:f>
              <c:strCache>
                <c:ptCount val="17"/>
                <c:pt idx="0">
                  <c:v>Collegiality</c:v>
                </c:pt>
                <c:pt idx="1">
                  <c:v>Team working</c:v>
                </c:pt>
                <c:pt idx="2">
                  <c:v>People management</c:v>
                </c:pt>
                <c:pt idx="3">
                  <c:v>Supervision</c:v>
                </c:pt>
                <c:pt idx="4">
                  <c:v>Mentoring</c:v>
                </c:pt>
                <c:pt idx="5">
                  <c:v>Influence and leadership</c:v>
                </c:pt>
                <c:pt idx="6">
                  <c:v>Collaboration</c:v>
                </c:pt>
                <c:pt idx="7">
                  <c:v>Equality and diversity</c:v>
                </c:pt>
                <c:pt idx="8">
                  <c:v>Communication methods</c:v>
                </c:pt>
                <c:pt idx="9">
                  <c:v>Communication media</c:v>
                </c:pt>
                <c:pt idx="10">
                  <c:v>Publication</c:v>
                </c:pt>
                <c:pt idx="11">
                  <c:v>Teaching</c:v>
                </c:pt>
                <c:pt idx="12">
                  <c:v>Public engagement</c:v>
                </c:pt>
                <c:pt idx="13">
                  <c:v>Enterprise</c:v>
                </c:pt>
                <c:pt idx="14">
                  <c:v>Policy</c:v>
                </c:pt>
                <c:pt idx="15">
                  <c:v>Society and culture</c:v>
                </c:pt>
                <c:pt idx="16">
                  <c:v>Global citizenship</c:v>
                </c:pt>
              </c:strCache>
              <c:extLst/>
            </c:strRef>
          </c:cat>
          <c:val>
            <c:numRef>
              <c:f>'[RDF plotter QAA.xlsx]progress'!$C$83:$C$145</c:f>
              <c:numCache>
                <c:formatCode>General</c:formatCode>
                <c:ptCount val="17"/>
                <c:pt idx="0">
                  <c:v>93</c:v>
                </c:pt>
                <c:pt idx="1">
                  <c:v>93</c:v>
                </c:pt>
                <c:pt idx="2">
                  <c:v>71</c:v>
                </c:pt>
                <c:pt idx="3">
                  <c:v>79</c:v>
                </c:pt>
                <c:pt idx="4">
                  <c:v>71</c:v>
                </c:pt>
                <c:pt idx="5">
                  <c:v>86</c:v>
                </c:pt>
                <c:pt idx="6">
                  <c:v>93</c:v>
                </c:pt>
                <c:pt idx="7">
                  <c:v>64</c:v>
                </c:pt>
                <c:pt idx="8">
                  <c:v>79</c:v>
                </c:pt>
                <c:pt idx="9">
                  <c:v>79</c:v>
                </c:pt>
                <c:pt idx="10">
                  <c:v>64</c:v>
                </c:pt>
                <c:pt idx="11">
                  <c:v>64</c:v>
                </c:pt>
                <c:pt idx="12">
                  <c:v>79</c:v>
                </c:pt>
                <c:pt idx="13">
                  <c:v>57</c:v>
                </c:pt>
                <c:pt idx="14">
                  <c:v>57</c:v>
                </c:pt>
                <c:pt idx="15">
                  <c:v>64</c:v>
                </c:pt>
                <c:pt idx="16">
                  <c:v>57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6727-45B8-AF6C-5E90F5439ED4}"/>
            </c:ext>
          </c:extLst>
        </c:ser>
        <c:ser>
          <c:idx val="2"/>
          <c:order val="2"/>
          <c:marker>
            <c:symbol val="none"/>
          </c:marker>
          <c:cat>
            <c:strRef>
              <c:f>'[RDF plotter QAA.xlsx]progress'!$A$83:$A$145</c:f>
              <c:strCache>
                <c:ptCount val="17"/>
                <c:pt idx="0">
                  <c:v>Collegiality</c:v>
                </c:pt>
                <c:pt idx="1">
                  <c:v>Team working</c:v>
                </c:pt>
                <c:pt idx="2">
                  <c:v>People management</c:v>
                </c:pt>
                <c:pt idx="3">
                  <c:v>Supervision</c:v>
                </c:pt>
                <c:pt idx="4">
                  <c:v>Mentoring</c:v>
                </c:pt>
                <c:pt idx="5">
                  <c:v>Influence and leadership</c:v>
                </c:pt>
                <c:pt idx="6">
                  <c:v>Collaboration</c:v>
                </c:pt>
                <c:pt idx="7">
                  <c:v>Equality and diversity</c:v>
                </c:pt>
                <c:pt idx="8">
                  <c:v>Communication methods</c:v>
                </c:pt>
                <c:pt idx="9">
                  <c:v>Communication media</c:v>
                </c:pt>
                <c:pt idx="10">
                  <c:v>Publication</c:v>
                </c:pt>
                <c:pt idx="11">
                  <c:v>Teaching</c:v>
                </c:pt>
                <c:pt idx="12">
                  <c:v>Public engagement</c:v>
                </c:pt>
                <c:pt idx="13">
                  <c:v>Enterprise</c:v>
                </c:pt>
                <c:pt idx="14">
                  <c:v>Policy</c:v>
                </c:pt>
                <c:pt idx="15">
                  <c:v>Society and culture</c:v>
                </c:pt>
                <c:pt idx="16">
                  <c:v>Global citizenship</c:v>
                </c:pt>
              </c:strCache>
              <c:extLst/>
            </c:strRef>
          </c:cat>
          <c:val>
            <c:numRef>
              <c:f>'[RDF plotter QAA.xlsx]progress'!$D$83:$D$145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6727-45B8-AF6C-5E90F5439ED4}"/>
            </c:ext>
          </c:extLst>
        </c:ser>
        <c:ser>
          <c:idx val="3"/>
          <c:order val="3"/>
          <c:marker>
            <c:symbol val="none"/>
          </c:marker>
          <c:cat>
            <c:strRef>
              <c:f>'[RDF plotter QAA.xlsx]progress'!$A$83:$A$145</c:f>
              <c:strCache>
                <c:ptCount val="17"/>
                <c:pt idx="0">
                  <c:v>Collegiality</c:v>
                </c:pt>
                <c:pt idx="1">
                  <c:v>Team working</c:v>
                </c:pt>
                <c:pt idx="2">
                  <c:v>People management</c:v>
                </c:pt>
                <c:pt idx="3">
                  <c:v>Supervision</c:v>
                </c:pt>
                <c:pt idx="4">
                  <c:v>Mentoring</c:v>
                </c:pt>
                <c:pt idx="5">
                  <c:v>Influence and leadership</c:v>
                </c:pt>
                <c:pt idx="6">
                  <c:v>Collaboration</c:v>
                </c:pt>
                <c:pt idx="7">
                  <c:v>Equality and diversity</c:v>
                </c:pt>
                <c:pt idx="8">
                  <c:v>Communication methods</c:v>
                </c:pt>
                <c:pt idx="9">
                  <c:v>Communication media</c:v>
                </c:pt>
                <c:pt idx="10">
                  <c:v>Publication</c:v>
                </c:pt>
                <c:pt idx="11">
                  <c:v>Teaching</c:v>
                </c:pt>
                <c:pt idx="12">
                  <c:v>Public engagement</c:v>
                </c:pt>
                <c:pt idx="13">
                  <c:v>Enterprise</c:v>
                </c:pt>
                <c:pt idx="14">
                  <c:v>Policy</c:v>
                </c:pt>
                <c:pt idx="15">
                  <c:v>Society and culture</c:v>
                </c:pt>
                <c:pt idx="16">
                  <c:v>Global citizenship</c:v>
                </c:pt>
              </c:strCache>
              <c:extLst/>
            </c:strRef>
          </c:cat>
          <c:val>
            <c:numRef>
              <c:f>'[RDF plotter QAA.xlsx]progress'!$E$83:$E$145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6727-45B8-AF6C-5E90F5439ED4}"/>
            </c:ext>
          </c:extLst>
        </c:ser>
        <c:ser>
          <c:idx val="4"/>
          <c:order val="4"/>
          <c:marker>
            <c:symbol val="none"/>
          </c:marker>
          <c:cat>
            <c:strRef>
              <c:f>'[RDF plotter QAA.xlsx]progress'!$A$83:$A$145</c:f>
              <c:strCache>
                <c:ptCount val="17"/>
                <c:pt idx="0">
                  <c:v>Collegiality</c:v>
                </c:pt>
                <c:pt idx="1">
                  <c:v>Team working</c:v>
                </c:pt>
                <c:pt idx="2">
                  <c:v>People management</c:v>
                </c:pt>
                <c:pt idx="3">
                  <c:v>Supervision</c:v>
                </c:pt>
                <c:pt idx="4">
                  <c:v>Mentoring</c:v>
                </c:pt>
                <c:pt idx="5">
                  <c:v>Influence and leadership</c:v>
                </c:pt>
                <c:pt idx="6">
                  <c:v>Collaboration</c:v>
                </c:pt>
                <c:pt idx="7">
                  <c:v>Equality and diversity</c:v>
                </c:pt>
                <c:pt idx="8">
                  <c:v>Communication methods</c:v>
                </c:pt>
                <c:pt idx="9">
                  <c:v>Communication media</c:v>
                </c:pt>
                <c:pt idx="10">
                  <c:v>Publication</c:v>
                </c:pt>
                <c:pt idx="11">
                  <c:v>Teaching</c:v>
                </c:pt>
                <c:pt idx="12">
                  <c:v>Public engagement</c:v>
                </c:pt>
                <c:pt idx="13">
                  <c:v>Enterprise</c:v>
                </c:pt>
                <c:pt idx="14">
                  <c:v>Policy</c:v>
                </c:pt>
                <c:pt idx="15">
                  <c:v>Society and culture</c:v>
                </c:pt>
                <c:pt idx="16">
                  <c:v>Global citizenship</c:v>
                </c:pt>
              </c:strCache>
              <c:extLst/>
            </c:strRef>
          </c:cat>
          <c:val>
            <c:numRef>
              <c:f>'[RDF plotter QAA.xlsx]progress'!$F$83:$F$145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6727-45B8-AF6C-5E90F5439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210544"/>
        <c:axId val="151210936"/>
      </c:radarChart>
      <c:catAx>
        <c:axId val="15121054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1210936"/>
        <c:crosses val="autoZero"/>
        <c:auto val="1"/>
        <c:lblAlgn val="ctr"/>
        <c:lblOffset val="100"/>
        <c:noMultiLvlLbl val="0"/>
      </c:catAx>
      <c:valAx>
        <c:axId val="151210936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crossAx val="151210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'least equiped and valued'!$C$1</c:f>
              <c:strCache>
                <c:ptCount val="1"/>
                <c:pt idx="0">
                  <c:v>Least equipped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'least equiped and valued'!$B$2:$B$5</c:f>
              <c:strCache>
                <c:ptCount val="4"/>
                <c:pt idx="0">
                  <c:v>Academic literacy and numeracy</c:v>
                </c:pt>
                <c:pt idx="1">
                  <c:v>Information seeking and management</c:v>
                </c:pt>
                <c:pt idx="2">
                  <c:v>Legal requirements</c:v>
                </c:pt>
                <c:pt idx="3">
                  <c:v>Languages</c:v>
                </c:pt>
              </c:strCache>
            </c:strRef>
          </c:cat>
          <c:val>
            <c:numRef>
              <c:f>'least equiped and valued'!$C$2:$C$5</c:f>
              <c:numCache>
                <c:formatCode>0%</c:formatCode>
                <c:ptCount val="4"/>
                <c:pt idx="0">
                  <c:v>0.31</c:v>
                </c:pt>
                <c:pt idx="1">
                  <c:v>0.31</c:v>
                </c:pt>
                <c:pt idx="2">
                  <c:v>0.5</c:v>
                </c:pt>
                <c:pt idx="3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9B-4F4F-9C9E-61AB5123E5C5}"/>
            </c:ext>
          </c:extLst>
        </c:ser>
        <c:ser>
          <c:idx val="1"/>
          <c:order val="1"/>
          <c:tx>
            <c:strRef>
              <c:f>'least equiped and valued'!$D$1</c:f>
              <c:strCache>
                <c:ptCount val="1"/>
                <c:pt idx="0">
                  <c:v>Valued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'least equiped and valued'!$B$2:$B$5</c:f>
              <c:strCache>
                <c:ptCount val="4"/>
                <c:pt idx="0">
                  <c:v>Academic literacy and numeracy</c:v>
                </c:pt>
                <c:pt idx="1">
                  <c:v>Information seeking and management</c:v>
                </c:pt>
                <c:pt idx="2">
                  <c:v>Legal requirements</c:v>
                </c:pt>
                <c:pt idx="3">
                  <c:v>Languages</c:v>
                </c:pt>
              </c:strCache>
            </c:strRef>
          </c:cat>
          <c:val>
            <c:numRef>
              <c:f>'least equiped and valued'!$D$2:$D$5</c:f>
              <c:numCache>
                <c:formatCode>0%</c:formatCode>
                <c:ptCount val="4"/>
                <c:pt idx="0">
                  <c:v>0.91</c:v>
                </c:pt>
                <c:pt idx="1">
                  <c:v>0.91</c:v>
                </c:pt>
                <c:pt idx="2">
                  <c:v>0.74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9B-4F4F-9C9E-61AB5123E5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2587520"/>
        <c:axId val="152587912"/>
      </c:barChart>
      <c:catAx>
        <c:axId val="1525875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587912"/>
        <c:crosses val="autoZero"/>
        <c:auto val="1"/>
        <c:lblAlgn val="ctr"/>
        <c:lblOffset val="100"/>
        <c:noMultiLvlLbl val="0"/>
      </c:catAx>
      <c:valAx>
        <c:axId val="1525879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258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2064D7-8BDA-4262-971A-2C713F9E44C5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9EE560DB-46C1-48F3-BCBF-628B2B150E0E}">
      <dgm:prSet phldrT="[Text]"/>
      <dgm:spPr/>
      <dgm:t>
        <a:bodyPr/>
        <a:lstStyle/>
        <a:p>
          <a:pPr>
            <a:buClrTx/>
            <a:buSzTx/>
            <a:buFont typeface="Arial" panose="020B0604020202020204" pitchFamily="34" charset="0"/>
            <a:buNone/>
          </a:pPr>
          <a:r>
            <a:rPr lang="en-US" dirty="0"/>
            <a:t>Project Background </a:t>
          </a:r>
          <a:endParaRPr lang="en-GB" dirty="0"/>
        </a:p>
      </dgm:t>
    </dgm:pt>
    <dgm:pt modelId="{DA62F400-2541-4A4A-8CED-70D5DBB036EC}" type="parTrans" cxnId="{52F9CDBD-4D38-42BC-8081-2CF5613FB28E}">
      <dgm:prSet/>
      <dgm:spPr/>
      <dgm:t>
        <a:bodyPr/>
        <a:lstStyle/>
        <a:p>
          <a:endParaRPr lang="en-GB"/>
        </a:p>
      </dgm:t>
    </dgm:pt>
    <dgm:pt modelId="{6FB2260E-F3FA-4DA7-91B4-D2D0F758D3FB}" type="sibTrans" cxnId="{52F9CDBD-4D38-42BC-8081-2CF5613FB28E}">
      <dgm:prSet/>
      <dgm:spPr/>
      <dgm:t>
        <a:bodyPr/>
        <a:lstStyle/>
        <a:p>
          <a:endParaRPr lang="en-GB"/>
        </a:p>
      </dgm:t>
    </dgm:pt>
    <dgm:pt modelId="{3D8FA9E5-EB47-45DC-8087-F51A6B9DD3AD}">
      <dgm:prSet/>
      <dgm:spPr/>
      <dgm:t>
        <a:bodyPr/>
        <a:lstStyle/>
        <a:p>
          <a:r>
            <a:rPr lang="en-US" dirty="0"/>
            <a:t>Project Remit and Methods</a:t>
          </a:r>
        </a:p>
      </dgm:t>
    </dgm:pt>
    <dgm:pt modelId="{135E2B55-FB1F-4982-B958-6622F39C98F8}" type="parTrans" cxnId="{B6D60661-C36B-4A3A-91ED-58CC419FE881}">
      <dgm:prSet/>
      <dgm:spPr/>
      <dgm:t>
        <a:bodyPr/>
        <a:lstStyle/>
        <a:p>
          <a:endParaRPr lang="en-GB"/>
        </a:p>
      </dgm:t>
    </dgm:pt>
    <dgm:pt modelId="{11FF0C53-D3B7-431F-8CC6-CA373DF1C997}" type="sibTrans" cxnId="{B6D60661-C36B-4A3A-91ED-58CC419FE881}">
      <dgm:prSet/>
      <dgm:spPr/>
      <dgm:t>
        <a:bodyPr/>
        <a:lstStyle/>
        <a:p>
          <a:endParaRPr lang="en-GB"/>
        </a:p>
      </dgm:t>
    </dgm:pt>
    <dgm:pt modelId="{E5A7283D-CB6A-4EA7-8CA9-53FD9353718E}">
      <dgm:prSet/>
      <dgm:spPr/>
      <dgm:t>
        <a:bodyPr/>
        <a:lstStyle/>
        <a:p>
          <a:r>
            <a:rPr lang="en-US"/>
            <a:t>Results</a:t>
          </a:r>
          <a:endParaRPr lang="en-US" dirty="0"/>
        </a:p>
      </dgm:t>
    </dgm:pt>
    <dgm:pt modelId="{82A2C946-83A8-46FF-AD30-712790278154}" type="parTrans" cxnId="{44C82AA3-40BC-4D2E-A74A-E37234308A98}">
      <dgm:prSet/>
      <dgm:spPr/>
      <dgm:t>
        <a:bodyPr/>
        <a:lstStyle/>
        <a:p>
          <a:endParaRPr lang="en-GB"/>
        </a:p>
      </dgm:t>
    </dgm:pt>
    <dgm:pt modelId="{F3823D92-A3A6-45A2-BB7A-9BAEBF6467E4}" type="sibTrans" cxnId="{44C82AA3-40BC-4D2E-A74A-E37234308A98}">
      <dgm:prSet/>
      <dgm:spPr/>
      <dgm:t>
        <a:bodyPr/>
        <a:lstStyle/>
        <a:p>
          <a:endParaRPr lang="en-GB"/>
        </a:p>
      </dgm:t>
    </dgm:pt>
    <dgm:pt modelId="{36487A39-98E8-467F-8367-A4D3B37C7C28}">
      <dgm:prSet/>
      <dgm:spPr/>
      <dgm:t>
        <a:bodyPr/>
        <a:lstStyle/>
        <a:p>
          <a:r>
            <a:rPr lang="en-US" dirty="0" smtClean="0"/>
            <a:t>Conclusions and Recommendations</a:t>
          </a:r>
          <a:endParaRPr lang="en-US" dirty="0"/>
        </a:p>
      </dgm:t>
    </dgm:pt>
    <dgm:pt modelId="{8A9916CB-C2E6-4EAF-848C-09BCB3406A3D}" type="parTrans" cxnId="{66B55CDC-A890-4321-8395-3DED9B96F2EC}">
      <dgm:prSet/>
      <dgm:spPr/>
      <dgm:t>
        <a:bodyPr/>
        <a:lstStyle/>
        <a:p>
          <a:endParaRPr lang="en-GB"/>
        </a:p>
      </dgm:t>
    </dgm:pt>
    <dgm:pt modelId="{F784D46F-6561-4B1D-82CA-EDF094A8073A}" type="sibTrans" cxnId="{66B55CDC-A890-4321-8395-3DED9B96F2EC}">
      <dgm:prSet/>
      <dgm:spPr/>
      <dgm:t>
        <a:bodyPr/>
        <a:lstStyle/>
        <a:p>
          <a:endParaRPr lang="en-GB"/>
        </a:p>
      </dgm:t>
    </dgm:pt>
    <dgm:pt modelId="{E3F73E3F-E2E5-440A-8CCE-36F8813CE0A1}" type="pres">
      <dgm:prSet presAssocID="{412064D7-8BDA-4262-971A-2C713F9E44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3EB100-E59C-4F80-BC88-1BFC372F12B8}" type="pres">
      <dgm:prSet presAssocID="{9EE560DB-46C1-48F3-BCBF-628B2B150E0E}" presName="parentLin" presStyleCnt="0"/>
      <dgm:spPr/>
      <dgm:t>
        <a:bodyPr/>
        <a:lstStyle/>
        <a:p>
          <a:endParaRPr lang="en-US"/>
        </a:p>
      </dgm:t>
    </dgm:pt>
    <dgm:pt modelId="{8E6BE2E5-E8D6-4BEA-86B9-42D99E16548B}" type="pres">
      <dgm:prSet presAssocID="{9EE560DB-46C1-48F3-BCBF-628B2B150E0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28FDA0A-1697-4168-A9C3-4FEA5CDCCC1D}" type="pres">
      <dgm:prSet presAssocID="{9EE560DB-46C1-48F3-BCBF-628B2B150E0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08F8B-FA53-4F38-945E-0189C56E54F1}" type="pres">
      <dgm:prSet presAssocID="{9EE560DB-46C1-48F3-BCBF-628B2B150E0E}" presName="negativeSpace" presStyleCnt="0"/>
      <dgm:spPr/>
      <dgm:t>
        <a:bodyPr/>
        <a:lstStyle/>
        <a:p>
          <a:endParaRPr lang="en-US"/>
        </a:p>
      </dgm:t>
    </dgm:pt>
    <dgm:pt modelId="{13205E11-349F-4D51-AAF1-416475F89782}" type="pres">
      <dgm:prSet presAssocID="{9EE560DB-46C1-48F3-BCBF-628B2B150E0E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26246-F5E1-4EB7-8CDE-B42E65E44319}" type="pres">
      <dgm:prSet presAssocID="{6FB2260E-F3FA-4DA7-91B4-D2D0F758D3FB}" presName="spaceBetweenRectangles" presStyleCnt="0"/>
      <dgm:spPr/>
      <dgm:t>
        <a:bodyPr/>
        <a:lstStyle/>
        <a:p>
          <a:endParaRPr lang="en-US"/>
        </a:p>
      </dgm:t>
    </dgm:pt>
    <dgm:pt modelId="{DD9EC169-7DA5-4429-BD86-2B87793B31FA}" type="pres">
      <dgm:prSet presAssocID="{3D8FA9E5-EB47-45DC-8087-F51A6B9DD3AD}" presName="parentLin" presStyleCnt="0"/>
      <dgm:spPr/>
      <dgm:t>
        <a:bodyPr/>
        <a:lstStyle/>
        <a:p>
          <a:endParaRPr lang="en-US"/>
        </a:p>
      </dgm:t>
    </dgm:pt>
    <dgm:pt modelId="{CA57869D-AA21-4996-ABDC-26550BF73CD7}" type="pres">
      <dgm:prSet presAssocID="{3D8FA9E5-EB47-45DC-8087-F51A6B9DD3A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C65ECE6-2092-4D80-A1EC-A1833CFC2A19}" type="pres">
      <dgm:prSet presAssocID="{3D8FA9E5-EB47-45DC-8087-F51A6B9DD3A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7567A-4D3F-47D5-A61A-8A66350DF5FC}" type="pres">
      <dgm:prSet presAssocID="{3D8FA9E5-EB47-45DC-8087-F51A6B9DD3AD}" presName="negativeSpace" presStyleCnt="0"/>
      <dgm:spPr/>
      <dgm:t>
        <a:bodyPr/>
        <a:lstStyle/>
        <a:p>
          <a:endParaRPr lang="en-US"/>
        </a:p>
      </dgm:t>
    </dgm:pt>
    <dgm:pt modelId="{4B4C8107-3D25-447C-898C-BE41BE96E930}" type="pres">
      <dgm:prSet presAssocID="{3D8FA9E5-EB47-45DC-8087-F51A6B9DD3AD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8ABD6-C2BC-4DD6-9045-A9F6B2BB0775}" type="pres">
      <dgm:prSet presAssocID="{11FF0C53-D3B7-431F-8CC6-CA373DF1C997}" presName="spaceBetweenRectangles" presStyleCnt="0"/>
      <dgm:spPr/>
      <dgm:t>
        <a:bodyPr/>
        <a:lstStyle/>
        <a:p>
          <a:endParaRPr lang="en-US"/>
        </a:p>
      </dgm:t>
    </dgm:pt>
    <dgm:pt modelId="{817036A8-4826-4DCC-9517-A915A7E1D36D}" type="pres">
      <dgm:prSet presAssocID="{E5A7283D-CB6A-4EA7-8CA9-53FD9353718E}" presName="parentLin" presStyleCnt="0"/>
      <dgm:spPr/>
      <dgm:t>
        <a:bodyPr/>
        <a:lstStyle/>
        <a:p>
          <a:endParaRPr lang="en-US"/>
        </a:p>
      </dgm:t>
    </dgm:pt>
    <dgm:pt modelId="{DC20B476-8469-40A2-A1A3-865E6F10A902}" type="pres">
      <dgm:prSet presAssocID="{E5A7283D-CB6A-4EA7-8CA9-53FD9353718E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9BEC9B9-3A08-4C4F-BD7B-820C03C55628}" type="pres">
      <dgm:prSet presAssocID="{E5A7283D-CB6A-4EA7-8CA9-53FD9353718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87B5F-97E7-4F63-857E-58AA18790BC0}" type="pres">
      <dgm:prSet presAssocID="{E5A7283D-CB6A-4EA7-8CA9-53FD9353718E}" presName="negativeSpace" presStyleCnt="0"/>
      <dgm:spPr/>
      <dgm:t>
        <a:bodyPr/>
        <a:lstStyle/>
        <a:p>
          <a:endParaRPr lang="en-US"/>
        </a:p>
      </dgm:t>
    </dgm:pt>
    <dgm:pt modelId="{F0759960-1EEE-4D6A-AB12-081F141295DE}" type="pres">
      <dgm:prSet presAssocID="{E5A7283D-CB6A-4EA7-8CA9-53FD9353718E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24B88-1601-4F1E-9E28-E870B344339D}" type="pres">
      <dgm:prSet presAssocID="{F3823D92-A3A6-45A2-BB7A-9BAEBF6467E4}" presName="spaceBetweenRectangles" presStyleCnt="0"/>
      <dgm:spPr/>
      <dgm:t>
        <a:bodyPr/>
        <a:lstStyle/>
        <a:p>
          <a:endParaRPr lang="en-US"/>
        </a:p>
      </dgm:t>
    </dgm:pt>
    <dgm:pt modelId="{F8F32AC1-AF48-4B14-8479-AF5587D2C193}" type="pres">
      <dgm:prSet presAssocID="{36487A39-98E8-467F-8367-A4D3B37C7C28}" presName="parentLin" presStyleCnt="0"/>
      <dgm:spPr/>
      <dgm:t>
        <a:bodyPr/>
        <a:lstStyle/>
        <a:p>
          <a:endParaRPr lang="en-US"/>
        </a:p>
      </dgm:t>
    </dgm:pt>
    <dgm:pt modelId="{F0FCBE71-6148-4777-A753-CC70A2C79F4B}" type="pres">
      <dgm:prSet presAssocID="{36487A39-98E8-467F-8367-A4D3B37C7C28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854280F-2B1F-4255-B946-43DB15EB11E1}" type="pres">
      <dgm:prSet presAssocID="{36487A39-98E8-467F-8367-A4D3B37C7C2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4E358-02D0-4A85-A834-E3898C7D56EA}" type="pres">
      <dgm:prSet presAssocID="{36487A39-98E8-467F-8367-A4D3B37C7C28}" presName="negativeSpace" presStyleCnt="0"/>
      <dgm:spPr/>
      <dgm:t>
        <a:bodyPr/>
        <a:lstStyle/>
        <a:p>
          <a:endParaRPr lang="en-US"/>
        </a:p>
      </dgm:t>
    </dgm:pt>
    <dgm:pt modelId="{45D0C2C4-D51C-4A0C-9DC8-BE3988822A3F}" type="pres">
      <dgm:prSet presAssocID="{36487A39-98E8-467F-8367-A4D3B37C7C2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5CB071-5DFE-41A0-BE09-645D4D6135BE}" type="presOf" srcId="{36487A39-98E8-467F-8367-A4D3B37C7C28}" destId="{1854280F-2B1F-4255-B946-43DB15EB11E1}" srcOrd="1" destOrd="0" presId="urn:microsoft.com/office/officeart/2005/8/layout/list1"/>
    <dgm:cxn modelId="{B6D60661-C36B-4A3A-91ED-58CC419FE881}" srcId="{412064D7-8BDA-4262-971A-2C713F9E44C5}" destId="{3D8FA9E5-EB47-45DC-8087-F51A6B9DD3AD}" srcOrd="1" destOrd="0" parTransId="{135E2B55-FB1F-4982-B958-6622F39C98F8}" sibTransId="{11FF0C53-D3B7-431F-8CC6-CA373DF1C997}"/>
    <dgm:cxn modelId="{C98DF7D1-806A-487B-971A-954FD291750C}" type="presOf" srcId="{E5A7283D-CB6A-4EA7-8CA9-53FD9353718E}" destId="{DC20B476-8469-40A2-A1A3-865E6F10A902}" srcOrd="0" destOrd="0" presId="urn:microsoft.com/office/officeart/2005/8/layout/list1"/>
    <dgm:cxn modelId="{7AE4EC70-C356-4312-BA6F-A2E35C147C0D}" type="presOf" srcId="{9EE560DB-46C1-48F3-BCBF-628B2B150E0E}" destId="{8E6BE2E5-E8D6-4BEA-86B9-42D99E16548B}" srcOrd="0" destOrd="0" presId="urn:microsoft.com/office/officeart/2005/8/layout/list1"/>
    <dgm:cxn modelId="{F28EDB35-18ED-4563-93AF-7EF85C3ED289}" type="presOf" srcId="{3D8FA9E5-EB47-45DC-8087-F51A6B9DD3AD}" destId="{9C65ECE6-2092-4D80-A1EC-A1833CFC2A19}" srcOrd="1" destOrd="0" presId="urn:microsoft.com/office/officeart/2005/8/layout/list1"/>
    <dgm:cxn modelId="{E94CDE37-5E92-4B4F-9EB6-2ADB1B4D6332}" type="presOf" srcId="{36487A39-98E8-467F-8367-A4D3B37C7C28}" destId="{F0FCBE71-6148-4777-A753-CC70A2C79F4B}" srcOrd="0" destOrd="0" presId="urn:microsoft.com/office/officeart/2005/8/layout/list1"/>
    <dgm:cxn modelId="{66B55CDC-A890-4321-8395-3DED9B96F2EC}" srcId="{412064D7-8BDA-4262-971A-2C713F9E44C5}" destId="{36487A39-98E8-467F-8367-A4D3B37C7C28}" srcOrd="3" destOrd="0" parTransId="{8A9916CB-C2E6-4EAF-848C-09BCB3406A3D}" sibTransId="{F784D46F-6561-4B1D-82CA-EDF094A8073A}"/>
    <dgm:cxn modelId="{C4B3510E-62AD-4664-8AAA-5204F2DF3CE7}" type="presOf" srcId="{E5A7283D-CB6A-4EA7-8CA9-53FD9353718E}" destId="{99BEC9B9-3A08-4C4F-BD7B-820C03C55628}" srcOrd="1" destOrd="0" presId="urn:microsoft.com/office/officeart/2005/8/layout/list1"/>
    <dgm:cxn modelId="{52F9CDBD-4D38-42BC-8081-2CF5613FB28E}" srcId="{412064D7-8BDA-4262-971A-2C713F9E44C5}" destId="{9EE560DB-46C1-48F3-BCBF-628B2B150E0E}" srcOrd="0" destOrd="0" parTransId="{DA62F400-2541-4A4A-8CED-70D5DBB036EC}" sibTransId="{6FB2260E-F3FA-4DA7-91B4-D2D0F758D3FB}"/>
    <dgm:cxn modelId="{44C82AA3-40BC-4D2E-A74A-E37234308A98}" srcId="{412064D7-8BDA-4262-971A-2C713F9E44C5}" destId="{E5A7283D-CB6A-4EA7-8CA9-53FD9353718E}" srcOrd="2" destOrd="0" parTransId="{82A2C946-83A8-46FF-AD30-712790278154}" sibTransId="{F3823D92-A3A6-45A2-BB7A-9BAEBF6467E4}"/>
    <dgm:cxn modelId="{DADABF7F-4057-4BEA-A591-B4A68F085D79}" type="presOf" srcId="{412064D7-8BDA-4262-971A-2C713F9E44C5}" destId="{E3F73E3F-E2E5-440A-8CCE-36F8813CE0A1}" srcOrd="0" destOrd="0" presId="urn:microsoft.com/office/officeart/2005/8/layout/list1"/>
    <dgm:cxn modelId="{C336438A-C96A-4003-8BDA-335F0A73D9A2}" type="presOf" srcId="{3D8FA9E5-EB47-45DC-8087-F51A6B9DD3AD}" destId="{CA57869D-AA21-4996-ABDC-26550BF73CD7}" srcOrd="0" destOrd="0" presId="urn:microsoft.com/office/officeart/2005/8/layout/list1"/>
    <dgm:cxn modelId="{475E7B06-24C2-4E2E-8C7B-E9F9719EBDA3}" type="presOf" srcId="{9EE560DB-46C1-48F3-BCBF-628B2B150E0E}" destId="{528FDA0A-1697-4168-A9C3-4FEA5CDCCC1D}" srcOrd="1" destOrd="0" presId="urn:microsoft.com/office/officeart/2005/8/layout/list1"/>
    <dgm:cxn modelId="{0826307C-D387-4821-A958-3C8BB684B03F}" type="presParOf" srcId="{E3F73E3F-E2E5-440A-8CCE-36F8813CE0A1}" destId="{423EB100-E59C-4F80-BC88-1BFC372F12B8}" srcOrd="0" destOrd="0" presId="urn:microsoft.com/office/officeart/2005/8/layout/list1"/>
    <dgm:cxn modelId="{5469D043-D196-4D2E-B086-D6103BB6F767}" type="presParOf" srcId="{423EB100-E59C-4F80-BC88-1BFC372F12B8}" destId="{8E6BE2E5-E8D6-4BEA-86B9-42D99E16548B}" srcOrd="0" destOrd="0" presId="urn:microsoft.com/office/officeart/2005/8/layout/list1"/>
    <dgm:cxn modelId="{FE1A47D5-C180-4AEF-8CD3-4E43DA640B14}" type="presParOf" srcId="{423EB100-E59C-4F80-BC88-1BFC372F12B8}" destId="{528FDA0A-1697-4168-A9C3-4FEA5CDCCC1D}" srcOrd="1" destOrd="0" presId="urn:microsoft.com/office/officeart/2005/8/layout/list1"/>
    <dgm:cxn modelId="{D25EFBCD-8290-4BC5-8A45-53E78CBC9D55}" type="presParOf" srcId="{E3F73E3F-E2E5-440A-8CCE-36F8813CE0A1}" destId="{91E08F8B-FA53-4F38-945E-0189C56E54F1}" srcOrd="1" destOrd="0" presId="urn:microsoft.com/office/officeart/2005/8/layout/list1"/>
    <dgm:cxn modelId="{6383985A-FBDE-4CA9-960B-229AED3B33B4}" type="presParOf" srcId="{E3F73E3F-E2E5-440A-8CCE-36F8813CE0A1}" destId="{13205E11-349F-4D51-AAF1-416475F89782}" srcOrd="2" destOrd="0" presId="urn:microsoft.com/office/officeart/2005/8/layout/list1"/>
    <dgm:cxn modelId="{2CB3E3E5-0C9C-47A7-804B-9260A4CF8508}" type="presParOf" srcId="{E3F73E3F-E2E5-440A-8CCE-36F8813CE0A1}" destId="{EAB26246-F5E1-4EB7-8CDE-B42E65E44319}" srcOrd="3" destOrd="0" presId="urn:microsoft.com/office/officeart/2005/8/layout/list1"/>
    <dgm:cxn modelId="{1994AEA8-AD49-4514-A13A-4D50EBA4916D}" type="presParOf" srcId="{E3F73E3F-E2E5-440A-8CCE-36F8813CE0A1}" destId="{DD9EC169-7DA5-4429-BD86-2B87793B31FA}" srcOrd="4" destOrd="0" presId="urn:microsoft.com/office/officeart/2005/8/layout/list1"/>
    <dgm:cxn modelId="{E425F692-9E82-454F-83FC-6D9CB2D2C388}" type="presParOf" srcId="{DD9EC169-7DA5-4429-BD86-2B87793B31FA}" destId="{CA57869D-AA21-4996-ABDC-26550BF73CD7}" srcOrd="0" destOrd="0" presId="urn:microsoft.com/office/officeart/2005/8/layout/list1"/>
    <dgm:cxn modelId="{E4403635-F84E-4DF8-81B6-76CEF613AACB}" type="presParOf" srcId="{DD9EC169-7DA5-4429-BD86-2B87793B31FA}" destId="{9C65ECE6-2092-4D80-A1EC-A1833CFC2A19}" srcOrd="1" destOrd="0" presId="urn:microsoft.com/office/officeart/2005/8/layout/list1"/>
    <dgm:cxn modelId="{7B643D41-ECCA-406F-ACB7-6B6394F56219}" type="presParOf" srcId="{E3F73E3F-E2E5-440A-8CCE-36F8813CE0A1}" destId="{97C7567A-4D3F-47D5-A61A-8A66350DF5FC}" srcOrd="5" destOrd="0" presId="urn:microsoft.com/office/officeart/2005/8/layout/list1"/>
    <dgm:cxn modelId="{B66396B3-DC02-4B27-B82D-BB924C3F34DE}" type="presParOf" srcId="{E3F73E3F-E2E5-440A-8CCE-36F8813CE0A1}" destId="{4B4C8107-3D25-447C-898C-BE41BE96E930}" srcOrd="6" destOrd="0" presId="urn:microsoft.com/office/officeart/2005/8/layout/list1"/>
    <dgm:cxn modelId="{EFE2F11C-EA55-4A42-AB39-452192F452E0}" type="presParOf" srcId="{E3F73E3F-E2E5-440A-8CCE-36F8813CE0A1}" destId="{BC88ABD6-C2BC-4DD6-9045-A9F6B2BB0775}" srcOrd="7" destOrd="0" presId="urn:microsoft.com/office/officeart/2005/8/layout/list1"/>
    <dgm:cxn modelId="{9E448035-9D42-4285-8FD0-C5D2AF03DD3A}" type="presParOf" srcId="{E3F73E3F-E2E5-440A-8CCE-36F8813CE0A1}" destId="{817036A8-4826-4DCC-9517-A915A7E1D36D}" srcOrd="8" destOrd="0" presId="urn:microsoft.com/office/officeart/2005/8/layout/list1"/>
    <dgm:cxn modelId="{EAFC1453-02D1-434F-A74F-04B3DB448F38}" type="presParOf" srcId="{817036A8-4826-4DCC-9517-A915A7E1D36D}" destId="{DC20B476-8469-40A2-A1A3-865E6F10A902}" srcOrd="0" destOrd="0" presId="urn:microsoft.com/office/officeart/2005/8/layout/list1"/>
    <dgm:cxn modelId="{EA5F69C6-713E-4F50-84CB-8CDAD42F8955}" type="presParOf" srcId="{817036A8-4826-4DCC-9517-A915A7E1D36D}" destId="{99BEC9B9-3A08-4C4F-BD7B-820C03C55628}" srcOrd="1" destOrd="0" presId="urn:microsoft.com/office/officeart/2005/8/layout/list1"/>
    <dgm:cxn modelId="{B0C30A58-A038-491A-BCF0-6A9100DDB697}" type="presParOf" srcId="{E3F73E3F-E2E5-440A-8CCE-36F8813CE0A1}" destId="{12C87B5F-97E7-4F63-857E-58AA18790BC0}" srcOrd="9" destOrd="0" presId="urn:microsoft.com/office/officeart/2005/8/layout/list1"/>
    <dgm:cxn modelId="{DAC5F862-F33B-4EA7-B516-B2203E7B8C32}" type="presParOf" srcId="{E3F73E3F-E2E5-440A-8CCE-36F8813CE0A1}" destId="{F0759960-1EEE-4D6A-AB12-081F141295DE}" srcOrd="10" destOrd="0" presId="urn:microsoft.com/office/officeart/2005/8/layout/list1"/>
    <dgm:cxn modelId="{FB267CF0-ED55-4A7D-B3DA-B98F39F06462}" type="presParOf" srcId="{E3F73E3F-E2E5-440A-8CCE-36F8813CE0A1}" destId="{B5524B88-1601-4F1E-9E28-E870B344339D}" srcOrd="11" destOrd="0" presId="urn:microsoft.com/office/officeart/2005/8/layout/list1"/>
    <dgm:cxn modelId="{D4E6021C-2BE1-4E69-9B77-A3C81E24523E}" type="presParOf" srcId="{E3F73E3F-E2E5-440A-8CCE-36F8813CE0A1}" destId="{F8F32AC1-AF48-4B14-8479-AF5587D2C193}" srcOrd="12" destOrd="0" presId="urn:microsoft.com/office/officeart/2005/8/layout/list1"/>
    <dgm:cxn modelId="{0A68DDBE-6C75-4553-9F66-59E470CEDCB7}" type="presParOf" srcId="{F8F32AC1-AF48-4B14-8479-AF5587D2C193}" destId="{F0FCBE71-6148-4777-A753-CC70A2C79F4B}" srcOrd="0" destOrd="0" presId="urn:microsoft.com/office/officeart/2005/8/layout/list1"/>
    <dgm:cxn modelId="{DA379EB0-F400-4110-AEB3-FE49D1A27B1D}" type="presParOf" srcId="{F8F32AC1-AF48-4B14-8479-AF5587D2C193}" destId="{1854280F-2B1F-4255-B946-43DB15EB11E1}" srcOrd="1" destOrd="0" presId="urn:microsoft.com/office/officeart/2005/8/layout/list1"/>
    <dgm:cxn modelId="{3CC49CE7-DE89-46C8-AF53-3C439D19C55C}" type="presParOf" srcId="{E3F73E3F-E2E5-440A-8CCE-36F8813CE0A1}" destId="{B1B4E358-02D0-4A85-A834-E3898C7D56EA}" srcOrd="13" destOrd="0" presId="urn:microsoft.com/office/officeart/2005/8/layout/list1"/>
    <dgm:cxn modelId="{D2ECB4B1-F77E-42F1-9B95-BEA720CB335B}" type="presParOf" srcId="{E3F73E3F-E2E5-440A-8CCE-36F8813CE0A1}" destId="{45D0C2C4-D51C-4A0C-9DC8-BE3988822A3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F93924-C101-4300-80FF-DBC4869431AF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679F47B-9C06-475C-BBBB-7B51BF3E4FF4}">
      <dgm:prSet/>
      <dgm:spPr/>
      <dgm:t>
        <a:bodyPr/>
        <a:lstStyle/>
        <a:p>
          <a:pPr rtl="0"/>
          <a:r>
            <a:rPr lang="en-GB" dirty="0" smtClean="0"/>
            <a:t>Which skills and attributes are valued by their current employer?</a:t>
          </a:r>
          <a:endParaRPr lang="en-GB" dirty="0"/>
        </a:p>
      </dgm:t>
    </dgm:pt>
    <dgm:pt modelId="{059A5EF1-9C62-4327-8600-55C701D535F0}" type="parTrans" cxnId="{1F71B671-0716-4236-922C-E556EBCD8B9E}">
      <dgm:prSet/>
      <dgm:spPr/>
      <dgm:t>
        <a:bodyPr/>
        <a:lstStyle/>
        <a:p>
          <a:endParaRPr lang="en-US"/>
        </a:p>
      </dgm:t>
    </dgm:pt>
    <dgm:pt modelId="{BE8F5199-AF7A-4D20-807A-C9317D3690BC}" type="sibTrans" cxnId="{1F71B671-0716-4236-922C-E556EBCD8B9E}">
      <dgm:prSet/>
      <dgm:spPr/>
      <dgm:t>
        <a:bodyPr/>
        <a:lstStyle/>
        <a:p>
          <a:endParaRPr lang="en-US"/>
        </a:p>
      </dgm:t>
    </dgm:pt>
    <dgm:pt modelId="{E07B3BAF-15EC-4C75-9B53-1745C9968975}">
      <dgm:prSet/>
      <dgm:spPr/>
      <dgm:t>
        <a:bodyPr/>
        <a:lstStyle/>
        <a:p>
          <a:pPr rtl="0"/>
          <a:r>
            <a:rPr lang="en-GB" dirty="0" smtClean="0"/>
            <a:t>Which skills were they most and least equipped with by their doctoral studies?</a:t>
          </a:r>
          <a:endParaRPr lang="en-GB" dirty="0"/>
        </a:p>
      </dgm:t>
    </dgm:pt>
    <dgm:pt modelId="{2A8C88E9-BE46-42BC-9C20-1DC8AB1A776B}" type="parTrans" cxnId="{0B537160-C032-4867-970A-AD2CF6D84A96}">
      <dgm:prSet/>
      <dgm:spPr/>
      <dgm:t>
        <a:bodyPr/>
        <a:lstStyle/>
        <a:p>
          <a:endParaRPr lang="en-US"/>
        </a:p>
      </dgm:t>
    </dgm:pt>
    <dgm:pt modelId="{64EFE18C-6216-4921-AC5C-308B366C9C56}" type="sibTrans" cxnId="{0B537160-C032-4867-970A-AD2CF6D84A96}">
      <dgm:prSet/>
      <dgm:spPr/>
      <dgm:t>
        <a:bodyPr/>
        <a:lstStyle/>
        <a:p>
          <a:endParaRPr lang="en-US"/>
        </a:p>
      </dgm:t>
    </dgm:pt>
    <dgm:pt modelId="{1BA4A87E-1483-4C50-900E-0FD2D08181E8}" type="pres">
      <dgm:prSet presAssocID="{D9F93924-C101-4300-80FF-DBC4869431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E233E1-DC0C-40ED-93FF-4B423353A22D}" type="pres">
      <dgm:prSet presAssocID="{3679F47B-9C06-475C-BBBB-7B51BF3E4FF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51C67-67D4-4D04-A2AE-0CF010423F25}" type="pres">
      <dgm:prSet presAssocID="{BE8F5199-AF7A-4D20-807A-C9317D3690BC}" presName="spacer" presStyleCnt="0"/>
      <dgm:spPr/>
    </dgm:pt>
    <dgm:pt modelId="{C39CCC64-9C61-4B05-ACB1-210519369A8A}" type="pres">
      <dgm:prSet presAssocID="{E07B3BAF-15EC-4C75-9B53-1745C996897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027599-C328-46AC-9269-F6E62EA58E42}" type="presOf" srcId="{E07B3BAF-15EC-4C75-9B53-1745C9968975}" destId="{C39CCC64-9C61-4B05-ACB1-210519369A8A}" srcOrd="0" destOrd="0" presId="urn:microsoft.com/office/officeart/2005/8/layout/vList2"/>
    <dgm:cxn modelId="{C53E8B2A-F032-4F55-BE0A-D94C09A9D9F6}" type="presOf" srcId="{3679F47B-9C06-475C-BBBB-7B51BF3E4FF4}" destId="{7CE233E1-DC0C-40ED-93FF-4B423353A22D}" srcOrd="0" destOrd="0" presId="urn:microsoft.com/office/officeart/2005/8/layout/vList2"/>
    <dgm:cxn modelId="{8E05C341-32FE-4A47-B326-A19C943A64BD}" type="presOf" srcId="{D9F93924-C101-4300-80FF-DBC4869431AF}" destId="{1BA4A87E-1483-4C50-900E-0FD2D08181E8}" srcOrd="0" destOrd="0" presId="urn:microsoft.com/office/officeart/2005/8/layout/vList2"/>
    <dgm:cxn modelId="{0B537160-C032-4867-970A-AD2CF6D84A96}" srcId="{D9F93924-C101-4300-80FF-DBC4869431AF}" destId="{E07B3BAF-15EC-4C75-9B53-1745C9968975}" srcOrd="1" destOrd="0" parTransId="{2A8C88E9-BE46-42BC-9C20-1DC8AB1A776B}" sibTransId="{64EFE18C-6216-4921-AC5C-308B366C9C56}"/>
    <dgm:cxn modelId="{1F71B671-0716-4236-922C-E556EBCD8B9E}" srcId="{D9F93924-C101-4300-80FF-DBC4869431AF}" destId="{3679F47B-9C06-475C-BBBB-7B51BF3E4FF4}" srcOrd="0" destOrd="0" parTransId="{059A5EF1-9C62-4327-8600-55C701D535F0}" sibTransId="{BE8F5199-AF7A-4D20-807A-C9317D3690BC}"/>
    <dgm:cxn modelId="{B3C891A5-5839-49F8-8AA6-4DF1119290E6}" type="presParOf" srcId="{1BA4A87E-1483-4C50-900E-0FD2D08181E8}" destId="{7CE233E1-DC0C-40ED-93FF-4B423353A22D}" srcOrd="0" destOrd="0" presId="urn:microsoft.com/office/officeart/2005/8/layout/vList2"/>
    <dgm:cxn modelId="{40D56F7B-F671-405A-A973-F3AA646E1D39}" type="presParOf" srcId="{1BA4A87E-1483-4C50-900E-0FD2D08181E8}" destId="{D0A51C67-67D4-4D04-A2AE-0CF010423F25}" srcOrd="1" destOrd="0" presId="urn:microsoft.com/office/officeart/2005/8/layout/vList2"/>
    <dgm:cxn modelId="{6213D946-6BEB-4DE9-AE88-76D00FC95FBA}" type="presParOf" srcId="{1BA4A87E-1483-4C50-900E-0FD2D08181E8}" destId="{C39CCC64-9C61-4B05-ACB1-210519369A8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F93924-C101-4300-80FF-DBC4869431AF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679F47B-9C06-475C-BBBB-7B51BF3E4FF4}">
      <dgm:prSet/>
      <dgm:spPr/>
      <dgm:t>
        <a:bodyPr/>
        <a:lstStyle/>
        <a:p>
          <a:pPr rtl="0"/>
          <a:r>
            <a:rPr lang="en-GB" dirty="0" smtClean="0"/>
            <a:t>Which skills and attributes are valued by their current employer?</a:t>
          </a:r>
          <a:endParaRPr lang="en-GB" dirty="0"/>
        </a:p>
      </dgm:t>
    </dgm:pt>
    <dgm:pt modelId="{059A5EF1-9C62-4327-8600-55C701D535F0}" type="parTrans" cxnId="{1F71B671-0716-4236-922C-E556EBCD8B9E}">
      <dgm:prSet/>
      <dgm:spPr/>
      <dgm:t>
        <a:bodyPr/>
        <a:lstStyle/>
        <a:p>
          <a:endParaRPr lang="en-US"/>
        </a:p>
      </dgm:t>
    </dgm:pt>
    <dgm:pt modelId="{BE8F5199-AF7A-4D20-807A-C9317D3690BC}" type="sibTrans" cxnId="{1F71B671-0716-4236-922C-E556EBCD8B9E}">
      <dgm:prSet/>
      <dgm:spPr/>
      <dgm:t>
        <a:bodyPr/>
        <a:lstStyle/>
        <a:p>
          <a:endParaRPr lang="en-US"/>
        </a:p>
      </dgm:t>
    </dgm:pt>
    <dgm:pt modelId="{E07B3BAF-15EC-4C75-9B53-1745C9968975}">
      <dgm:prSet/>
      <dgm:spPr/>
      <dgm:t>
        <a:bodyPr/>
        <a:lstStyle/>
        <a:p>
          <a:pPr rtl="0"/>
          <a:r>
            <a:rPr lang="en-GB" dirty="0" smtClean="0"/>
            <a:t>Which skills were they most and least equipped with by their doctoral studies?</a:t>
          </a:r>
          <a:endParaRPr lang="en-GB" dirty="0"/>
        </a:p>
      </dgm:t>
    </dgm:pt>
    <dgm:pt modelId="{2A8C88E9-BE46-42BC-9C20-1DC8AB1A776B}" type="parTrans" cxnId="{0B537160-C032-4867-970A-AD2CF6D84A96}">
      <dgm:prSet/>
      <dgm:spPr/>
      <dgm:t>
        <a:bodyPr/>
        <a:lstStyle/>
        <a:p>
          <a:endParaRPr lang="en-US"/>
        </a:p>
      </dgm:t>
    </dgm:pt>
    <dgm:pt modelId="{64EFE18C-6216-4921-AC5C-308B366C9C56}" type="sibTrans" cxnId="{0B537160-C032-4867-970A-AD2CF6D84A96}">
      <dgm:prSet/>
      <dgm:spPr/>
      <dgm:t>
        <a:bodyPr/>
        <a:lstStyle/>
        <a:p>
          <a:endParaRPr lang="en-US"/>
        </a:p>
      </dgm:t>
    </dgm:pt>
    <dgm:pt modelId="{1BA4A87E-1483-4C50-900E-0FD2D08181E8}" type="pres">
      <dgm:prSet presAssocID="{D9F93924-C101-4300-80FF-DBC4869431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E233E1-DC0C-40ED-93FF-4B423353A22D}" type="pres">
      <dgm:prSet presAssocID="{3679F47B-9C06-475C-BBBB-7B51BF3E4FF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51C67-67D4-4D04-A2AE-0CF010423F25}" type="pres">
      <dgm:prSet presAssocID="{BE8F5199-AF7A-4D20-807A-C9317D3690BC}" presName="spacer" presStyleCnt="0"/>
      <dgm:spPr/>
    </dgm:pt>
    <dgm:pt modelId="{C39CCC64-9C61-4B05-ACB1-210519369A8A}" type="pres">
      <dgm:prSet presAssocID="{E07B3BAF-15EC-4C75-9B53-1745C996897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027599-C328-46AC-9269-F6E62EA58E42}" type="presOf" srcId="{E07B3BAF-15EC-4C75-9B53-1745C9968975}" destId="{C39CCC64-9C61-4B05-ACB1-210519369A8A}" srcOrd="0" destOrd="0" presId="urn:microsoft.com/office/officeart/2005/8/layout/vList2"/>
    <dgm:cxn modelId="{C53E8B2A-F032-4F55-BE0A-D94C09A9D9F6}" type="presOf" srcId="{3679F47B-9C06-475C-BBBB-7B51BF3E4FF4}" destId="{7CE233E1-DC0C-40ED-93FF-4B423353A22D}" srcOrd="0" destOrd="0" presId="urn:microsoft.com/office/officeart/2005/8/layout/vList2"/>
    <dgm:cxn modelId="{8E05C341-32FE-4A47-B326-A19C943A64BD}" type="presOf" srcId="{D9F93924-C101-4300-80FF-DBC4869431AF}" destId="{1BA4A87E-1483-4C50-900E-0FD2D08181E8}" srcOrd="0" destOrd="0" presId="urn:microsoft.com/office/officeart/2005/8/layout/vList2"/>
    <dgm:cxn modelId="{0B537160-C032-4867-970A-AD2CF6D84A96}" srcId="{D9F93924-C101-4300-80FF-DBC4869431AF}" destId="{E07B3BAF-15EC-4C75-9B53-1745C9968975}" srcOrd="1" destOrd="0" parTransId="{2A8C88E9-BE46-42BC-9C20-1DC8AB1A776B}" sibTransId="{64EFE18C-6216-4921-AC5C-308B366C9C56}"/>
    <dgm:cxn modelId="{1F71B671-0716-4236-922C-E556EBCD8B9E}" srcId="{D9F93924-C101-4300-80FF-DBC4869431AF}" destId="{3679F47B-9C06-475C-BBBB-7B51BF3E4FF4}" srcOrd="0" destOrd="0" parTransId="{059A5EF1-9C62-4327-8600-55C701D535F0}" sibTransId="{BE8F5199-AF7A-4D20-807A-C9317D3690BC}"/>
    <dgm:cxn modelId="{B3C891A5-5839-49F8-8AA6-4DF1119290E6}" type="presParOf" srcId="{1BA4A87E-1483-4C50-900E-0FD2D08181E8}" destId="{7CE233E1-DC0C-40ED-93FF-4B423353A22D}" srcOrd="0" destOrd="0" presId="urn:microsoft.com/office/officeart/2005/8/layout/vList2"/>
    <dgm:cxn modelId="{40D56F7B-F671-405A-A973-F3AA646E1D39}" type="presParOf" srcId="{1BA4A87E-1483-4C50-900E-0FD2D08181E8}" destId="{D0A51C67-67D4-4D04-A2AE-0CF010423F25}" srcOrd="1" destOrd="0" presId="urn:microsoft.com/office/officeart/2005/8/layout/vList2"/>
    <dgm:cxn modelId="{6213D946-6BEB-4DE9-AE88-76D00FC95FBA}" type="presParOf" srcId="{1BA4A87E-1483-4C50-900E-0FD2D08181E8}" destId="{C39CCC64-9C61-4B05-ACB1-210519369A8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05E11-349F-4D51-AAF1-416475F89782}">
      <dsp:nvSpPr>
        <dsp:cNvPr id="0" name=""/>
        <dsp:cNvSpPr/>
      </dsp:nvSpPr>
      <dsp:spPr>
        <a:xfrm>
          <a:off x="0" y="407328"/>
          <a:ext cx="8740323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FDA0A-1697-4168-A9C3-4FEA5CDCCC1D}">
      <dsp:nvSpPr>
        <dsp:cNvPr id="0" name=""/>
        <dsp:cNvSpPr/>
      </dsp:nvSpPr>
      <dsp:spPr>
        <a:xfrm>
          <a:off x="437016" y="38328"/>
          <a:ext cx="6118226" cy="738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254" tIns="0" rIns="231254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en-US" sz="2500" kern="1200" dirty="0"/>
            <a:t>Project Background </a:t>
          </a:r>
          <a:endParaRPr lang="en-GB" sz="2500" kern="1200" dirty="0"/>
        </a:p>
      </dsp:txBody>
      <dsp:txXfrm>
        <a:off x="473042" y="74354"/>
        <a:ext cx="6046174" cy="665948"/>
      </dsp:txXfrm>
    </dsp:sp>
    <dsp:sp modelId="{4B4C8107-3D25-447C-898C-BE41BE96E930}">
      <dsp:nvSpPr>
        <dsp:cNvPr id="0" name=""/>
        <dsp:cNvSpPr/>
      </dsp:nvSpPr>
      <dsp:spPr>
        <a:xfrm>
          <a:off x="0" y="1541328"/>
          <a:ext cx="8740323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5ECE6-2092-4D80-A1EC-A1833CFC2A19}">
      <dsp:nvSpPr>
        <dsp:cNvPr id="0" name=""/>
        <dsp:cNvSpPr/>
      </dsp:nvSpPr>
      <dsp:spPr>
        <a:xfrm>
          <a:off x="437016" y="1172328"/>
          <a:ext cx="6118226" cy="738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254" tIns="0" rIns="231254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Project Remit and Methods</a:t>
          </a:r>
        </a:p>
      </dsp:txBody>
      <dsp:txXfrm>
        <a:off x="473042" y="1208354"/>
        <a:ext cx="6046174" cy="665948"/>
      </dsp:txXfrm>
    </dsp:sp>
    <dsp:sp modelId="{F0759960-1EEE-4D6A-AB12-081F141295DE}">
      <dsp:nvSpPr>
        <dsp:cNvPr id="0" name=""/>
        <dsp:cNvSpPr/>
      </dsp:nvSpPr>
      <dsp:spPr>
        <a:xfrm>
          <a:off x="0" y="2675328"/>
          <a:ext cx="8740323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EC9B9-3A08-4C4F-BD7B-820C03C55628}">
      <dsp:nvSpPr>
        <dsp:cNvPr id="0" name=""/>
        <dsp:cNvSpPr/>
      </dsp:nvSpPr>
      <dsp:spPr>
        <a:xfrm>
          <a:off x="437016" y="2306328"/>
          <a:ext cx="6118226" cy="738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254" tIns="0" rIns="231254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Results</a:t>
          </a:r>
          <a:endParaRPr lang="en-US" sz="2500" kern="1200" dirty="0"/>
        </a:p>
      </dsp:txBody>
      <dsp:txXfrm>
        <a:off x="473042" y="2342354"/>
        <a:ext cx="6046174" cy="665948"/>
      </dsp:txXfrm>
    </dsp:sp>
    <dsp:sp modelId="{45D0C2C4-D51C-4A0C-9DC8-BE3988822A3F}">
      <dsp:nvSpPr>
        <dsp:cNvPr id="0" name=""/>
        <dsp:cNvSpPr/>
      </dsp:nvSpPr>
      <dsp:spPr>
        <a:xfrm>
          <a:off x="0" y="3809328"/>
          <a:ext cx="8740323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4280F-2B1F-4255-B946-43DB15EB11E1}">
      <dsp:nvSpPr>
        <dsp:cNvPr id="0" name=""/>
        <dsp:cNvSpPr/>
      </dsp:nvSpPr>
      <dsp:spPr>
        <a:xfrm>
          <a:off x="437016" y="3440328"/>
          <a:ext cx="6118226" cy="738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254" tIns="0" rIns="231254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Conclusions and Recommendations</a:t>
          </a:r>
          <a:endParaRPr lang="en-US" sz="2500" kern="1200" dirty="0"/>
        </a:p>
      </dsp:txBody>
      <dsp:txXfrm>
        <a:off x="473042" y="3476354"/>
        <a:ext cx="6046174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233E1-DC0C-40ED-93FF-4B423353A22D}">
      <dsp:nvSpPr>
        <dsp:cNvPr id="0" name=""/>
        <dsp:cNvSpPr/>
      </dsp:nvSpPr>
      <dsp:spPr>
        <a:xfrm>
          <a:off x="0" y="26514"/>
          <a:ext cx="11964126" cy="18696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700" kern="1200" dirty="0" smtClean="0"/>
            <a:t>Which skills and attributes are valued by their current employer?</a:t>
          </a:r>
          <a:endParaRPr lang="en-GB" sz="4700" kern="1200" dirty="0"/>
        </a:p>
      </dsp:txBody>
      <dsp:txXfrm>
        <a:off x="91269" y="117783"/>
        <a:ext cx="11781588" cy="1687122"/>
      </dsp:txXfrm>
    </dsp:sp>
    <dsp:sp modelId="{C39CCC64-9C61-4B05-ACB1-210519369A8A}">
      <dsp:nvSpPr>
        <dsp:cNvPr id="0" name=""/>
        <dsp:cNvSpPr/>
      </dsp:nvSpPr>
      <dsp:spPr>
        <a:xfrm>
          <a:off x="0" y="2031534"/>
          <a:ext cx="11964126" cy="18696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700" kern="1200" dirty="0" smtClean="0"/>
            <a:t>Which skills were they most and least equipped with by their doctoral studies?</a:t>
          </a:r>
          <a:endParaRPr lang="en-GB" sz="4700" kern="1200" dirty="0"/>
        </a:p>
      </dsp:txBody>
      <dsp:txXfrm>
        <a:off x="91269" y="2122803"/>
        <a:ext cx="11781588" cy="16871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233E1-DC0C-40ED-93FF-4B423353A22D}">
      <dsp:nvSpPr>
        <dsp:cNvPr id="0" name=""/>
        <dsp:cNvSpPr/>
      </dsp:nvSpPr>
      <dsp:spPr>
        <a:xfrm>
          <a:off x="0" y="26514"/>
          <a:ext cx="11964126" cy="18696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700" kern="1200" dirty="0" smtClean="0"/>
            <a:t>Which skills and attributes are valued by their current employer?</a:t>
          </a:r>
          <a:endParaRPr lang="en-GB" sz="4700" kern="1200" dirty="0"/>
        </a:p>
      </dsp:txBody>
      <dsp:txXfrm>
        <a:off x="91269" y="117783"/>
        <a:ext cx="11781588" cy="1687122"/>
      </dsp:txXfrm>
    </dsp:sp>
    <dsp:sp modelId="{C39CCC64-9C61-4B05-ACB1-210519369A8A}">
      <dsp:nvSpPr>
        <dsp:cNvPr id="0" name=""/>
        <dsp:cNvSpPr/>
      </dsp:nvSpPr>
      <dsp:spPr>
        <a:xfrm>
          <a:off x="0" y="2031534"/>
          <a:ext cx="11964126" cy="18696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700" kern="1200" dirty="0" smtClean="0"/>
            <a:t>Which skills were they most and least equipped with by their doctoral studies?</a:t>
          </a:r>
          <a:endParaRPr lang="en-GB" sz="4700" kern="1200" dirty="0"/>
        </a:p>
      </dsp:txBody>
      <dsp:txXfrm>
        <a:off x="91269" y="2122803"/>
        <a:ext cx="11781588" cy="1687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0.74864</cdr:x>
      <cdr:y>0.43874</cdr:y>
    </cdr:from>
    <cdr:to>
      <cdr:x>0.89819</cdr:x>
      <cdr:y>0.59876</cdr:y>
    </cdr:to>
    <cdr:grpSp>
      <cdr:nvGrpSpPr>
        <cdr:cNvPr id="7" name="Group 6"/>
        <cdr:cNvGrpSpPr/>
      </cdr:nvGrpSpPr>
      <cdr:grpSpPr>
        <a:xfrm xmlns:a="http://schemas.openxmlformats.org/drawingml/2006/main">
          <a:off x="11109780" y="6109696"/>
          <a:ext cx="2219315" cy="2228366"/>
          <a:chOff x="9972675" y="4362994"/>
          <a:chExt cx="2219325" cy="2228306"/>
        </a:xfrm>
      </cdr:grpSpPr>
      <cdr:sp macro="" textlink="">
        <cdr:nvSpPr>
          <cdr:cNvPr id="8" name="TextBox 2">
            <a:extLst xmlns:a="http://schemas.openxmlformats.org/drawingml/2006/main">
              <a:ext uri="{FF2B5EF4-FFF2-40B4-BE49-F238E27FC236}">
                <a16:creationId xmlns:a16="http://schemas.microsoft.com/office/drawing/2014/main" id="{68BD5C72-B086-4BFE-BA01-C34D336CA60F}"/>
              </a:ext>
            </a:extLst>
          </cdr:cNvPr>
          <cdr:cNvSpPr txBox="1"/>
        </cdr:nvSpPr>
        <cdr:spPr>
          <a:xfrm xmlns:a="http://schemas.openxmlformats.org/drawingml/2006/main">
            <a:off x="9972675" y="5638800"/>
            <a:ext cx="2219325" cy="9525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dirty="0"/>
              <a:t>	</a:t>
            </a:r>
            <a:r>
              <a:rPr lang="en-GB" sz="1100" dirty="0"/>
              <a:t>Academic</a:t>
            </a:r>
          </a:p>
          <a:p xmlns:a="http://schemas.openxmlformats.org/drawingml/2006/main">
            <a:r>
              <a:rPr lang="en-GB" sz="1100" dirty="0"/>
              <a:t> </a:t>
            </a:r>
          </a:p>
          <a:p xmlns:a="http://schemas.openxmlformats.org/drawingml/2006/main">
            <a:r>
              <a:rPr lang="en-GB" sz="1100" dirty="0"/>
              <a:t>	Non-academic</a:t>
            </a:r>
          </a:p>
        </cdr:txBody>
      </cdr:sp>
      <cdr:cxnSp macro="">
        <cdr:nvCxnSpPr>
          <cdr:cNvPr id="9" name="Straight Connector 8">
            <a:extLst xmlns:a="http://schemas.openxmlformats.org/drawingml/2006/main">
              <a:ext uri="{FF2B5EF4-FFF2-40B4-BE49-F238E27FC236}">
                <a16:creationId xmlns:a16="http://schemas.microsoft.com/office/drawing/2014/main" id="{1D82CAF6-8DB4-4E7C-B8FA-72BA440B7218}"/>
              </a:ext>
            </a:extLst>
          </cdr:cNvPr>
          <cdr:cNvCxnSpPr/>
        </cdr:nvCxnSpPr>
        <cdr:spPr>
          <a:xfrm xmlns:a="http://schemas.openxmlformats.org/drawingml/2006/main">
            <a:off x="10125075" y="6096000"/>
            <a:ext cx="742950" cy="0"/>
          </a:xfrm>
          <a:prstGeom xmlns:a="http://schemas.openxmlformats.org/drawingml/2006/main" prst="line">
            <a:avLst/>
          </a:prstGeom>
          <a:ln xmlns:a="http://schemas.openxmlformats.org/drawingml/2006/main" w="76200"/>
        </cdr:spPr>
        <cdr:style>
          <a:lnRef xmlns:a="http://schemas.openxmlformats.org/drawingml/2006/main" idx="3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0" name="Straight Connector 9">
            <a:extLst xmlns:a="http://schemas.openxmlformats.org/drawingml/2006/main">
              <a:ext uri="{FF2B5EF4-FFF2-40B4-BE49-F238E27FC236}">
                <a16:creationId xmlns:a16="http://schemas.microsoft.com/office/drawing/2014/main" id="{C53C7E90-1024-4ECB-B8B5-129E343E96C3}"/>
              </a:ext>
            </a:extLst>
          </cdr:cNvPr>
          <cdr:cNvCxnSpPr/>
        </cdr:nvCxnSpPr>
        <cdr:spPr>
          <a:xfrm xmlns:a="http://schemas.openxmlformats.org/drawingml/2006/main">
            <a:off x="10128250" y="5775325"/>
            <a:ext cx="742950" cy="0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3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2">
            <a:schemeClr val="accent2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11" name="TextBox 6"/>
          <cdr:cNvSpPr txBox="1"/>
        </cdr:nvSpPr>
        <cdr:spPr>
          <a:xfrm xmlns:a="http://schemas.openxmlformats.org/drawingml/2006/main">
            <a:off x="10049403" y="4438471"/>
            <a:ext cx="2065867" cy="1200329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b="1" dirty="0"/>
              <a:t>% </a:t>
            </a:r>
            <a:r>
              <a:rPr lang="en-GB" b="1" dirty="0" smtClean="0"/>
              <a:t>of respondents that felt these skills were valued by their employer </a:t>
            </a:r>
            <a:endParaRPr lang="en-GB" b="1" dirty="0"/>
          </a:p>
        </cdr:txBody>
      </cdr:sp>
      <cdr:sp macro="" textlink="">
        <cdr:nvSpPr>
          <cdr:cNvPr id="12" name="Rectangle 11"/>
          <cdr:cNvSpPr/>
        </cdr:nvSpPr>
        <cdr:spPr>
          <a:xfrm xmlns:a="http://schemas.openxmlformats.org/drawingml/2006/main">
            <a:off x="9972675" y="4362994"/>
            <a:ext cx="2058216" cy="222830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en-GB"/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2A2D9-66B6-45E2-AE8C-D752C89634E1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ADE27-A582-46B5-B98F-A47FDD8A5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761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4B5E0-0469-49A8-AD79-1032CA581983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4E4E0-43A3-468B-90C6-3B7B9CEA9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38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7F69-C948-41EB-910D-5BE019CE75FC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8C4D-4BC2-4E3C-B4D1-F9B331322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86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7F69-C948-41EB-910D-5BE019CE75FC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8C4D-4BC2-4E3C-B4D1-F9B331322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71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7F69-C948-41EB-910D-5BE019CE75FC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8C4D-4BC2-4E3C-B4D1-F9B331322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465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495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1886968"/>
            <a:ext cx="10750219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81" y="3789040"/>
            <a:ext cx="983581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935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553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08921"/>
            <a:ext cx="10972800" cy="34172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3392" y="1700809"/>
            <a:ext cx="10945216" cy="72008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490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3" y="4406901"/>
            <a:ext cx="10702892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3" y="2906713"/>
            <a:ext cx="1070289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39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772816"/>
            <a:ext cx="8942784" cy="93610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924945"/>
            <a:ext cx="5384800" cy="32012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924945"/>
            <a:ext cx="5384800" cy="32012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53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16832"/>
            <a:ext cx="8942784" cy="93610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94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81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7F69-C948-41EB-910D-5BE019CE75FC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8C4D-4BC2-4E3C-B4D1-F9B331322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72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94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844825"/>
            <a:ext cx="6815667" cy="42813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844825"/>
            <a:ext cx="4011084" cy="42813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6">
            <a:extLst>
              <a:ext uri="{FF2B5EF4-FFF2-40B4-BE49-F238E27FC236}">
                <a16:creationId xmlns:a16="http://schemas.microsoft.com/office/drawing/2014/main" id="{2638AEAA-D748-134B-BE22-613B3DCC0A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10556" r="25000" b="12037"/>
          <a:stretch/>
        </p:blipFill>
        <p:spPr>
          <a:xfrm>
            <a:off x="71968" y="19051"/>
            <a:ext cx="903392" cy="131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70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772816"/>
            <a:ext cx="7315200" cy="2954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6">
            <a:extLst>
              <a:ext uri="{FF2B5EF4-FFF2-40B4-BE49-F238E27FC236}">
                <a16:creationId xmlns:a16="http://schemas.microsoft.com/office/drawing/2014/main" id="{87DF0C31-2907-A04D-8AD7-53ACBE6A41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10556" r="25000" b="12037"/>
          <a:stretch/>
        </p:blipFill>
        <p:spPr>
          <a:xfrm>
            <a:off x="71968" y="19051"/>
            <a:ext cx="903392" cy="131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91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16833"/>
            <a:ext cx="10972800" cy="42093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1437437-BC74-1549-8F35-5905CC03E3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10556" r="25000" b="12037"/>
          <a:stretch/>
        </p:blipFill>
        <p:spPr>
          <a:xfrm>
            <a:off x="71968" y="19051"/>
            <a:ext cx="903392" cy="131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42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731328" y="6408964"/>
            <a:ext cx="6234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solidFill>
                  <a:schemeClr val="accent2"/>
                </a:solidFill>
                <a:latin typeface="Arial Black" charset="0"/>
                <a:ea typeface="Arial Black" charset="0"/>
                <a:cs typeface="Arial Black" charset="0"/>
              </a:rPr>
              <a:t>Evidence for Enhancement: </a:t>
            </a:r>
            <a:r>
              <a:rPr lang="en-US" sz="1400" b="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Improving the Student Experience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6325207"/>
            <a:ext cx="1148443" cy="39153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CA65B8C-5E7E-F240-8435-7E950D5A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78" y="729343"/>
            <a:ext cx="10515600" cy="1002943"/>
          </a:xfrm>
        </p:spPr>
        <p:txBody>
          <a:bodyPr anchor="t">
            <a:normAutofit/>
          </a:bodyPr>
          <a:lstStyle>
            <a:lvl1pPr>
              <a:defRPr sz="3600" b="1" i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653D5A9-3D91-ED44-820F-C12CDBFB64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4978" y="1731963"/>
            <a:ext cx="10515147" cy="4114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2EE54D5-7E4F-2143-A2F5-20355B05F1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10556" r="25000" b="12037"/>
          <a:stretch/>
        </p:blipFill>
        <p:spPr>
          <a:xfrm>
            <a:off x="71968" y="19051"/>
            <a:ext cx="903392" cy="131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35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731328" y="6408964"/>
            <a:ext cx="6234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solidFill>
                  <a:schemeClr val="accent2"/>
                </a:solidFill>
                <a:latin typeface="Arial Black" charset="0"/>
                <a:ea typeface="Arial Black" charset="0"/>
                <a:cs typeface="Arial Black" charset="0"/>
              </a:rPr>
              <a:t>Evidence for Enhancement: </a:t>
            </a:r>
            <a:r>
              <a:rPr lang="en-US" sz="1400" b="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Improving the Student Experience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6325207"/>
            <a:ext cx="1148443" cy="391534"/>
          </a:xfrm>
          <a:prstGeom prst="rect">
            <a:avLst/>
          </a:prstGeom>
        </p:spPr>
      </p:pic>
      <p:pic>
        <p:nvPicPr>
          <p:cNvPr id="4" name="Image 6">
            <a:extLst>
              <a:ext uri="{FF2B5EF4-FFF2-40B4-BE49-F238E27FC236}">
                <a16:creationId xmlns:a16="http://schemas.microsoft.com/office/drawing/2014/main" id="{AC360A4D-4553-9B48-B575-47CEB5FCA6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10556" r="25000" b="12037"/>
          <a:stretch/>
        </p:blipFill>
        <p:spPr>
          <a:xfrm>
            <a:off x="71968" y="19051"/>
            <a:ext cx="903392" cy="131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3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7F69-C948-41EB-910D-5BE019CE75FC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8C4D-4BC2-4E3C-B4D1-F9B331322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84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7F69-C948-41EB-910D-5BE019CE75FC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8C4D-4BC2-4E3C-B4D1-F9B331322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78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7F69-C948-41EB-910D-5BE019CE75FC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8C4D-4BC2-4E3C-B4D1-F9B331322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7F69-C948-41EB-910D-5BE019CE75FC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8C4D-4BC2-4E3C-B4D1-F9B331322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16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7F69-C948-41EB-910D-5BE019CE75FC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8C4D-4BC2-4E3C-B4D1-F9B331322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03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7F69-C948-41EB-910D-5BE019CE75FC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8C4D-4BC2-4E3C-B4D1-F9B331322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774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7F69-C948-41EB-910D-5BE019CE75FC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8C4D-4BC2-4E3C-B4D1-F9B331322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03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37F69-C948-41EB-910D-5BE019CE75FC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8C4D-4BC2-4E3C-B4D1-F9B331322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78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8841"/>
            <a:ext cx="109728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7C3808-D0E5-4D15-A9FF-8BA6ECFFB8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D2E422D-0E65-4B81-9088-EA407164B4A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7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sa.ac.uk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4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effectiveness</a:t>
            </a:r>
          </a:p>
        </p:txBody>
      </p:sp>
      <p:pic>
        <p:nvPicPr>
          <p:cNvPr id="2050" name="Picture 2" descr="Image result for researcher development framework">
            <a:extLst>
              <a:ext uri="{FF2B5EF4-FFF2-40B4-BE49-F238E27FC236}">
                <a16:creationId xmlns:a16="http://schemas.microsoft.com/office/drawing/2014/main" id="{337B980C-A3AF-43CD-AFDB-222048562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336" y="134753"/>
            <a:ext cx="4217135" cy="43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5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854167"/>
              </p:ext>
            </p:extLst>
          </p:nvPr>
        </p:nvGraphicFramePr>
        <p:xfrm>
          <a:off x="-1137138" y="-3703760"/>
          <a:ext cx="14839950" cy="1392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984673" y="5635098"/>
            <a:ext cx="2023635" cy="923330"/>
            <a:chOff x="9752072" y="4777720"/>
            <a:chExt cx="2344005" cy="923330"/>
          </a:xfrm>
        </p:grpSpPr>
        <p:sp>
          <p:nvSpPr>
            <p:cNvPr id="10" name="5-Point Star 9"/>
            <p:cNvSpPr/>
            <p:nvPr/>
          </p:nvSpPr>
          <p:spPr>
            <a:xfrm>
              <a:off x="9752072" y="4866257"/>
              <a:ext cx="413423" cy="387405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131906" y="4777720"/>
              <a:ext cx="19641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Least equipped </a:t>
              </a:r>
              <a:r>
                <a:rPr lang="en-GB" dirty="0" smtClean="0"/>
                <a:t>(% respondents)</a:t>
              </a:r>
              <a:endParaRPr lang="en-GB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954186" y="4721707"/>
            <a:ext cx="2054122" cy="2136293"/>
            <a:chOff x="9725586" y="4019415"/>
            <a:chExt cx="1990656" cy="2136293"/>
          </a:xfrm>
        </p:grpSpPr>
        <p:grpSp>
          <p:nvGrpSpPr>
            <p:cNvPr id="13" name="Group 12"/>
            <p:cNvGrpSpPr/>
            <p:nvPr/>
          </p:nvGrpSpPr>
          <p:grpSpPr>
            <a:xfrm>
              <a:off x="9725586" y="4089039"/>
              <a:ext cx="1990656" cy="923330"/>
              <a:chOff x="9725586" y="4089039"/>
              <a:chExt cx="1990656" cy="923330"/>
            </a:xfrm>
          </p:grpSpPr>
          <p:sp>
            <p:nvSpPr>
              <p:cNvPr id="15" name="5-Point Star 14"/>
              <p:cNvSpPr/>
              <p:nvPr/>
            </p:nvSpPr>
            <p:spPr>
              <a:xfrm>
                <a:off x="9725586" y="4155588"/>
                <a:ext cx="387405" cy="387405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112992" y="4089039"/>
                <a:ext cx="16032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Most equipped </a:t>
                </a:r>
                <a:r>
                  <a:rPr lang="en-GB" dirty="0" smtClean="0"/>
                  <a:t>(% respondents)</a:t>
                </a:r>
                <a:endParaRPr lang="en-GB" dirty="0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9734300" y="4019415"/>
              <a:ext cx="1973227" cy="21362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633097" y="370188"/>
            <a:ext cx="4093817" cy="5734286"/>
            <a:chOff x="7633097" y="370188"/>
            <a:chExt cx="4093817" cy="5734286"/>
          </a:xfrm>
        </p:grpSpPr>
        <p:grpSp>
          <p:nvGrpSpPr>
            <p:cNvPr id="18" name="Group 17"/>
            <p:cNvGrpSpPr/>
            <p:nvPr/>
          </p:nvGrpSpPr>
          <p:grpSpPr>
            <a:xfrm>
              <a:off x="7633097" y="370188"/>
              <a:ext cx="2351576" cy="425550"/>
              <a:chOff x="9725586" y="4155588"/>
              <a:chExt cx="2351576" cy="425550"/>
            </a:xfrm>
          </p:grpSpPr>
          <p:sp>
            <p:nvSpPr>
              <p:cNvPr id="24" name="5-Point Star 23"/>
              <p:cNvSpPr/>
              <p:nvPr/>
            </p:nvSpPr>
            <p:spPr>
              <a:xfrm>
                <a:off x="9725586" y="4155588"/>
                <a:ext cx="387405" cy="387405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0112991" y="4211806"/>
                <a:ext cx="1964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44%</a:t>
                </a:r>
                <a:endParaRPr lang="en-GB" b="1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8459220" y="5678924"/>
              <a:ext cx="2351576" cy="425550"/>
              <a:chOff x="9725586" y="4155588"/>
              <a:chExt cx="2351576" cy="425550"/>
            </a:xfrm>
          </p:grpSpPr>
          <p:sp>
            <p:nvSpPr>
              <p:cNvPr id="22" name="5-Point Star 21"/>
              <p:cNvSpPr/>
              <p:nvPr/>
            </p:nvSpPr>
            <p:spPr>
              <a:xfrm>
                <a:off x="9725586" y="4155588"/>
                <a:ext cx="387405" cy="387405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3" name="TextBox 12"/>
              <p:cNvSpPr txBox="1"/>
              <p:nvPr/>
            </p:nvSpPr>
            <p:spPr>
              <a:xfrm>
                <a:off x="10112991" y="4211806"/>
                <a:ext cx="1964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800" b="1" dirty="0" smtClean="0"/>
                  <a:t>44%</a:t>
                </a:r>
                <a:endParaRPr lang="en-GB" sz="1800" b="1" dirty="0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9387600" y="1878940"/>
              <a:ext cx="2339314" cy="387405"/>
              <a:chOff x="2512015" y="6323360"/>
              <a:chExt cx="2339314" cy="387405"/>
            </a:xfrm>
          </p:grpSpPr>
          <p:sp>
            <p:nvSpPr>
              <p:cNvPr id="20" name="5-Point Star 19"/>
              <p:cNvSpPr/>
              <p:nvPr/>
            </p:nvSpPr>
            <p:spPr>
              <a:xfrm>
                <a:off x="2512015" y="6323360"/>
                <a:ext cx="387405" cy="387405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1" name="TextBox 12"/>
              <p:cNvSpPr txBox="1"/>
              <p:nvPr/>
            </p:nvSpPr>
            <p:spPr>
              <a:xfrm>
                <a:off x="2887158" y="6341433"/>
                <a:ext cx="1964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800" b="1" dirty="0" smtClean="0"/>
                  <a:t>31%</a:t>
                </a:r>
                <a:endParaRPr lang="en-GB" sz="1800" b="1" dirty="0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179301" y="166669"/>
            <a:ext cx="3527364" cy="5468429"/>
            <a:chOff x="1179301" y="166669"/>
            <a:chExt cx="3527364" cy="5468429"/>
          </a:xfrm>
        </p:grpSpPr>
        <p:grpSp>
          <p:nvGrpSpPr>
            <p:cNvPr id="28" name="Group 27"/>
            <p:cNvGrpSpPr/>
            <p:nvPr/>
          </p:nvGrpSpPr>
          <p:grpSpPr>
            <a:xfrm>
              <a:off x="2355089" y="166669"/>
              <a:ext cx="2351576" cy="407037"/>
              <a:chOff x="9752072" y="4866257"/>
              <a:chExt cx="2351576" cy="407037"/>
            </a:xfrm>
          </p:grpSpPr>
          <p:sp>
            <p:nvSpPr>
              <p:cNvPr id="35" name="5-Point Star 34"/>
              <p:cNvSpPr/>
              <p:nvPr/>
            </p:nvSpPr>
            <p:spPr>
              <a:xfrm>
                <a:off x="9752072" y="4866257"/>
                <a:ext cx="387405" cy="387405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0139477" y="4903962"/>
                <a:ext cx="1964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28%</a:t>
                </a:r>
                <a:endParaRPr lang="en-GB" b="1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1870427" y="5228061"/>
              <a:ext cx="2351576" cy="407037"/>
              <a:chOff x="9752072" y="4866257"/>
              <a:chExt cx="2351576" cy="407037"/>
            </a:xfrm>
          </p:grpSpPr>
          <p:sp>
            <p:nvSpPr>
              <p:cNvPr id="33" name="5-Point Star 32"/>
              <p:cNvSpPr/>
              <p:nvPr/>
            </p:nvSpPr>
            <p:spPr>
              <a:xfrm>
                <a:off x="9752072" y="4866257"/>
                <a:ext cx="387405" cy="387405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139477" y="4903962"/>
                <a:ext cx="1964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34%</a:t>
                </a:r>
                <a:endParaRPr lang="en-GB" b="1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179301" y="4314670"/>
              <a:ext cx="2351576" cy="407037"/>
              <a:chOff x="9752072" y="4866257"/>
              <a:chExt cx="2351576" cy="407037"/>
            </a:xfrm>
          </p:grpSpPr>
          <p:sp>
            <p:nvSpPr>
              <p:cNvPr id="31" name="5-Point Star 30"/>
              <p:cNvSpPr/>
              <p:nvPr/>
            </p:nvSpPr>
            <p:spPr>
              <a:xfrm>
                <a:off x="9752072" y="4866257"/>
                <a:ext cx="387405" cy="387405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0139477" y="4903962"/>
                <a:ext cx="1964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47%</a:t>
                </a:r>
                <a:endParaRPr lang="en-GB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1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governance and organisation</a:t>
            </a:r>
          </a:p>
        </p:txBody>
      </p:sp>
      <p:pic>
        <p:nvPicPr>
          <p:cNvPr id="3074" name="Picture 2" descr="Image result for researcher development framework">
            <a:extLst>
              <a:ext uri="{FF2B5EF4-FFF2-40B4-BE49-F238E27FC236}">
                <a16:creationId xmlns:a16="http://schemas.microsoft.com/office/drawing/2014/main" id="{AE2672A6-86F7-425F-A4E2-EEA79FBA9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530" y="0"/>
            <a:ext cx="4231441" cy="440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98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407720"/>
              </p:ext>
            </p:extLst>
          </p:nvPr>
        </p:nvGraphicFramePr>
        <p:xfrm>
          <a:off x="-257909" y="-1831732"/>
          <a:ext cx="10582275" cy="915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9975148" y="2120439"/>
            <a:ext cx="2219325" cy="2228306"/>
            <a:chOff x="9972675" y="4362994"/>
            <a:chExt cx="2219325" cy="2228306"/>
          </a:xfrm>
        </p:grpSpPr>
        <p:sp>
          <p:nvSpPr>
            <p:cNvPr id="12" name="TextBox 2">
              <a:extLst>
                <a:ext uri="{FF2B5EF4-FFF2-40B4-BE49-F238E27FC236}">
                  <a16:creationId xmlns:a16="http://schemas.microsoft.com/office/drawing/2014/main" id="{68BD5C72-B086-4BFE-BA01-C34D336CA60F}"/>
                </a:ext>
              </a:extLst>
            </p:cNvPr>
            <p:cNvSpPr txBox="1"/>
            <p:nvPr/>
          </p:nvSpPr>
          <p:spPr>
            <a:xfrm>
              <a:off x="9972675" y="5638800"/>
              <a:ext cx="2219325" cy="95250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	Academic</a:t>
              </a:r>
            </a:p>
            <a:p>
              <a:r>
                <a:rPr lang="en-GB" dirty="0"/>
                <a:t> </a:t>
              </a:r>
            </a:p>
            <a:p>
              <a:r>
                <a:rPr lang="en-GB" sz="1100" dirty="0"/>
                <a:t>	Non-academic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D82CAF6-8DB4-4E7C-B8FA-72BA440B7218}"/>
                </a:ext>
              </a:extLst>
            </p:cNvPr>
            <p:cNvCxnSpPr/>
            <p:nvPr/>
          </p:nvCxnSpPr>
          <p:spPr>
            <a:xfrm>
              <a:off x="10125075" y="6096000"/>
              <a:ext cx="742950" cy="0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3C7E90-1024-4ECB-B8B5-129E343E96C3}"/>
                </a:ext>
              </a:extLst>
            </p:cNvPr>
            <p:cNvCxnSpPr/>
            <p:nvPr/>
          </p:nvCxnSpPr>
          <p:spPr>
            <a:xfrm>
              <a:off x="10128250" y="5775325"/>
              <a:ext cx="74295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TextBox 6"/>
            <p:cNvSpPr txBox="1"/>
            <p:nvPr/>
          </p:nvSpPr>
          <p:spPr>
            <a:xfrm>
              <a:off x="10049403" y="4438471"/>
              <a:ext cx="20658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00" b="1" dirty="0"/>
                <a:t>% </a:t>
              </a:r>
              <a:r>
                <a:rPr lang="en-GB" sz="1800" b="1" dirty="0" smtClean="0"/>
                <a:t>of respondents that felt these skills were valued by their employer </a:t>
              </a:r>
              <a:endParaRPr lang="en-GB" sz="18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972675" y="4362994"/>
              <a:ext cx="2058216" cy="22283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005635" y="5398661"/>
            <a:ext cx="2023635" cy="923330"/>
            <a:chOff x="9752072" y="4777720"/>
            <a:chExt cx="2344005" cy="923330"/>
          </a:xfrm>
        </p:grpSpPr>
        <p:sp>
          <p:nvSpPr>
            <p:cNvPr id="10" name="5-Point Star 9"/>
            <p:cNvSpPr/>
            <p:nvPr/>
          </p:nvSpPr>
          <p:spPr>
            <a:xfrm>
              <a:off x="9752072" y="4866257"/>
              <a:ext cx="413423" cy="387405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131906" y="4777720"/>
              <a:ext cx="19641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Least equipped </a:t>
              </a:r>
              <a:r>
                <a:rPr lang="en-GB" dirty="0" smtClean="0"/>
                <a:t>(% respondents)</a:t>
              </a:r>
              <a:endParaRPr lang="en-GB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975148" y="4485270"/>
            <a:ext cx="2054122" cy="2136293"/>
            <a:chOff x="9725586" y="4019415"/>
            <a:chExt cx="1990656" cy="2136293"/>
          </a:xfrm>
        </p:grpSpPr>
        <p:grpSp>
          <p:nvGrpSpPr>
            <p:cNvPr id="19" name="Group 18"/>
            <p:cNvGrpSpPr/>
            <p:nvPr/>
          </p:nvGrpSpPr>
          <p:grpSpPr>
            <a:xfrm>
              <a:off x="9725586" y="4089039"/>
              <a:ext cx="1990656" cy="923330"/>
              <a:chOff x="9725586" y="4089039"/>
              <a:chExt cx="1990656" cy="923330"/>
            </a:xfrm>
          </p:grpSpPr>
          <p:sp>
            <p:nvSpPr>
              <p:cNvPr id="21" name="5-Point Star 20"/>
              <p:cNvSpPr/>
              <p:nvPr/>
            </p:nvSpPr>
            <p:spPr>
              <a:xfrm>
                <a:off x="9725586" y="4155588"/>
                <a:ext cx="387405" cy="387405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112992" y="4089039"/>
                <a:ext cx="16032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Most equipped </a:t>
                </a:r>
                <a:r>
                  <a:rPr lang="en-GB" dirty="0" smtClean="0"/>
                  <a:t>(% respondents)</a:t>
                </a:r>
                <a:endParaRPr lang="en-GB" dirty="0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9734300" y="4019415"/>
              <a:ext cx="1973227" cy="21362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48613" y="701744"/>
            <a:ext cx="10136196" cy="6045797"/>
            <a:chOff x="948613" y="701744"/>
            <a:chExt cx="10136196" cy="6045797"/>
          </a:xfrm>
        </p:grpSpPr>
        <p:grpSp>
          <p:nvGrpSpPr>
            <p:cNvPr id="24" name="Group 23"/>
            <p:cNvGrpSpPr/>
            <p:nvPr/>
          </p:nvGrpSpPr>
          <p:grpSpPr>
            <a:xfrm>
              <a:off x="3043512" y="6321991"/>
              <a:ext cx="2351576" cy="425550"/>
              <a:chOff x="9725586" y="4155588"/>
              <a:chExt cx="2351576" cy="425550"/>
            </a:xfrm>
          </p:grpSpPr>
          <p:sp>
            <p:nvSpPr>
              <p:cNvPr id="31" name="5-Point Star 30"/>
              <p:cNvSpPr/>
              <p:nvPr/>
            </p:nvSpPr>
            <p:spPr>
              <a:xfrm>
                <a:off x="9725586" y="4155588"/>
                <a:ext cx="387405" cy="387405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0112991" y="4211806"/>
                <a:ext cx="1964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63%</a:t>
                </a:r>
                <a:endParaRPr lang="en-GB" b="1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8733233" y="701744"/>
              <a:ext cx="2351576" cy="425550"/>
              <a:chOff x="9725586" y="4155588"/>
              <a:chExt cx="2351576" cy="425550"/>
            </a:xfrm>
          </p:grpSpPr>
          <p:sp>
            <p:nvSpPr>
              <p:cNvPr id="29" name="5-Point Star 28"/>
              <p:cNvSpPr/>
              <p:nvPr/>
            </p:nvSpPr>
            <p:spPr>
              <a:xfrm>
                <a:off x="9725586" y="4155588"/>
                <a:ext cx="387405" cy="387405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0" name="TextBox 12"/>
              <p:cNvSpPr txBox="1"/>
              <p:nvPr/>
            </p:nvSpPr>
            <p:spPr>
              <a:xfrm>
                <a:off x="10112991" y="4211806"/>
                <a:ext cx="1964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800" b="1" dirty="0" smtClean="0"/>
                  <a:t>41%</a:t>
                </a:r>
                <a:endParaRPr lang="en-GB" sz="1800" b="1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948613" y="5666623"/>
              <a:ext cx="2339314" cy="387405"/>
              <a:chOff x="2512015" y="6323360"/>
              <a:chExt cx="2339314" cy="387405"/>
            </a:xfrm>
          </p:grpSpPr>
          <p:sp>
            <p:nvSpPr>
              <p:cNvPr id="27" name="5-Point Star 26"/>
              <p:cNvSpPr/>
              <p:nvPr/>
            </p:nvSpPr>
            <p:spPr>
              <a:xfrm>
                <a:off x="2512015" y="6323360"/>
                <a:ext cx="387405" cy="387405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8" name="TextBox 12"/>
              <p:cNvSpPr txBox="1"/>
              <p:nvPr/>
            </p:nvSpPr>
            <p:spPr>
              <a:xfrm>
                <a:off x="2887158" y="6341433"/>
                <a:ext cx="1964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800" b="1" dirty="0" smtClean="0"/>
                  <a:t>53%</a:t>
                </a:r>
                <a:endParaRPr lang="en-GB" sz="1800" b="1" dirty="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867641" y="1891700"/>
            <a:ext cx="10435695" cy="1590164"/>
            <a:chOff x="867641" y="1891700"/>
            <a:chExt cx="10435695" cy="1590164"/>
          </a:xfrm>
        </p:grpSpPr>
        <p:grpSp>
          <p:nvGrpSpPr>
            <p:cNvPr id="34" name="Group 33"/>
            <p:cNvGrpSpPr/>
            <p:nvPr/>
          </p:nvGrpSpPr>
          <p:grpSpPr>
            <a:xfrm>
              <a:off x="8245856" y="1957918"/>
              <a:ext cx="2351576" cy="407037"/>
              <a:chOff x="9752072" y="4866257"/>
              <a:chExt cx="2351576" cy="407037"/>
            </a:xfrm>
          </p:grpSpPr>
          <p:sp>
            <p:nvSpPr>
              <p:cNvPr id="41" name="5-Point Star 40"/>
              <p:cNvSpPr/>
              <p:nvPr/>
            </p:nvSpPr>
            <p:spPr>
              <a:xfrm>
                <a:off x="9752072" y="4866257"/>
                <a:ext cx="387405" cy="387405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0139477" y="4903962"/>
                <a:ext cx="1964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50%</a:t>
                </a:r>
                <a:endParaRPr lang="en-GB" b="1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951760" y="3074827"/>
              <a:ext cx="2351576" cy="407037"/>
              <a:chOff x="9752072" y="4866257"/>
              <a:chExt cx="2351576" cy="407037"/>
            </a:xfrm>
          </p:grpSpPr>
          <p:sp>
            <p:nvSpPr>
              <p:cNvPr id="39" name="5-Point Star 38"/>
              <p:cNvSpPr/>
              <p:nvPr/>
            </p:nvSpPr>
            <p:spPr>
              <a:xfrm>
                <a:off x="9752072" y="4866257"/>
                <a:ext cx="387405" cy="387405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139477" y="4903962"/>
                <a:ext cx="1964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38%</a:t>
                </a:r>
                <a:endParaRPr lang="en-GB" b="1" dirty="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867641" y="1891700"/>
              <a:ext cx="2351576" cy="407037"/>
              <a:chOff x="9752072" y="4866257"/>
              <a:chExt cx="2351576" cy="407037"/>
            </a:xfrm>
          </p:grpSpPr>
          <p:sp>
            <p:nvSpPr>
              <p:cNvPr id="37" name="5-Point Star 36"/>
              <p:cNvSpPr/>
              <p:nvPr/>
            </p:nvSpPr>
            <p:spPr>
              <a:xfrm>
                <a:off x="9752072" y="4866257"/>
                <a:ext cx="387405" cy="387405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139477" y="4903962"/>
                <a:ext cx="1964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50%</a:t>
                </a:r>
                <a:endParaRPr lang="en-GB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121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Engagement, influence and impact</a:t>
            </a:r>
          </a:p>
        </p:txBody>
      </p:sp>
      <p:pic>
        <p:nvPicPr>
          <p:cNvPr id="4098" name="Picture 2" descr="Image result for researcher development framework">
            <a:extLst>
              <a:ext uri="{FF2B5EF4-FFF2-40B4-BE49-F238E27FC236}">
                <a16:creationId xmlns:a16="http://schemas.microsoft.com/office/drawing/2014/main" id="{F8191039-2D63-4B37-9100-7C12AFFC6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034" y="0"/>
            <a:ext cx="4231441" cy="440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3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604680"/>
              </p:ext>
            </p:extLst>
          </p:nvPr>
        </p:nvGraphicFramePr>
        <p:xfrm>
          <a:off x="-3562623" y="-2795330"/>
          <a:ext cx="15582900" cy="1522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9972675" y="2065647"/>
            <a:ext cx="2219325" cy="2228306"/>
            <a:chOff x="9972675" y="4362994"/>
            <a:chExt cx="2219325" cy="2228306"/>
          </a:xfrm>
        </p:grpSpPr>
        <p:sp>
          <p:nvSpPr>
            <p:cNvPr id="12" name="TextBox 2">
              <a:extLst>
                <a:ext uri="{FF2B5EF4-FFF2-40B4-BE49-F238E27FC236}">
                  <a16:creationId xmlns:a16="http://schemas.microsoft.com/office/drawing/2014/main" id="{68BD5C72-B086-4BFE-BA01-C34D336CA60F}"/>
                </a:ext>
              </a:extLst>
            </p:cNvPr>
            <p:cNvSpPr txBox="1"/>
            <p:nvPr/>
          </p:nvSpPr>
          <p:spPr>
            <a:xfrm>
              <a:off x="9972675" y="5638800"/>
              <a:ext cx="2219325" cy="95250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	Academic</a:t>
              </a:r>
            </a:p>
            <a:p>
              <a:r>
                <a:rPr lang="en-GB" dirty="0"/>
                <a:t> </a:t>
              </a:r>
            </a:p>
            <a:p>
              <a:r>
                <a:rPr lang="en-GB" sz="1100" dirty="0"/>
                <a:t>	Non-academic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D82CAF6-8DB4-4E7C-B8FA-72BA440B7218}"/>
                </a:ext>
              </a:extLst>
            </p:cNvPr>
            <p:cNvCxnSpPr/>
            <p:nvPr/>
          </p:nvCxnSpPr>
          <p:spPr>
            <a:xfrm>
              <a:off x="10125075" y="6096000"/>
              <a:ext cx="742950" cy="0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3C7E90-1024-4ECB-B8B5-129E343E96C3}"/>
                </a:ext>
              </a:extLst>
            </p:cNvPr>
            <p:cNvCxnSpPr/>
            <p:nvPr/>
          </p:nvCxnSpPr>
          <p:spPr>
            <a:xfrm>
              <a:off x="10128250" y="5775325"/>
              <a:ext cx="74295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TextBox 6"/>
            <p:cNvSpPr txBox="1"/>
            <p:nvPr/>
          </p:nvSpPr>
          <p:spPr>
            <a:xfrm>
              <a:off x="10049403" y="4438471"/>
              <a:ext cx="20658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00" b="1" dirty="0"/>
                <a:t>% </a:t>
              </a:r>
              <a:r>
                <a:rPr lang="en-GB" sz="1800" b="1" dirty="0" smtClean="0"/>
                <a:t>of respondents that felt these skills were valued by their employer </a:t>
              </a:r>
              <a:endParaRPr lang="en-GB" sz="18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972675" y="4362994"/>
              <a:ext cx="2058216" cy="22283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005635" y="5398661"/>
            <a:ext cx="2023635" cy="923330"/>
            <a:chOff x="9752072" y="4777720"/>
            <a:chExt cx="2344005" cy="923330"/>
          </a:xfrm>
        </p:grpSpPr>
        <p:sp>
          <p:nvSpPr>
            <p:cNvPr id="10" name="5-Point Star 9"/>
            <p:cNvSpPr/>
            <p:nvPr/>
          </p:nvSpPr>
          <p:spPr>
            <a:xfrm>
              <a:off x="9752072" y="4866257"/>
              <a:ext cx="413423" cy="387405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131906" y="4777720"/>
              <a:ext cx="19641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Least equipped </a:t>
              </a:r>
              <a:r>
                <a:rPr lang="en-GB" dirty="0" smtClean="0"/>
                <a:t>(% respondents)</a:t>
              </a:r>
              <a:endParaRPr lang="en-GB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975148" y="4485270"/>
            <a:ext cx="2054122" cy="2136293"/>
            <a:chOff x="9725586" y="4019415"/>
            <a:chExt cx="1990656" cy="2136293"/>
          </a:xfrm>
        </p:grpSpPr>
        <p:grpSp>
          <p:nvGrpSpPr>
            <p:cNvPr id="19" name="Group 18"/>
            <p:cNvGrpSpPr/>
            <p:nvPr/>
          </p:nvGrpSpPr>
          <p:grpSpPr>
            <a:xfrm>
              <a:off x="9725586" y="4089039"/>
              <a:ext cx="1990656" cy="923330"/>
              <a:chOff x="9725586" y="4089039"/>
              <a:chExt cx="1990656" cy="923330"/>
            </a:xfrm>
          </p:grpSpPr>
          <p:sp>
            <p:nvSpPr>
              <p:cNvPr id="21" name="5-Point Star 20"/>
              <p:cNvSpPr/>
              <p:nvPr/>
            </p:nvSpPr>
            <p:spPr>
              <a:xfrm>
                <a:off x="9725586" y="4155588"/>
                <a:ext cx="387405" cy="387405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112992" y="4089039"/>
                <a:ext cx="16032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Most equipped </a:t>
                </a:r>
                <a:r>
                  <a:rPr lang="en-GB" dirty="0" smtClean="0"/>
                  <a:t>(% respondents)</a:t>
                </a:r>
                <a:endParaRPr lang="en-GB" dirty="0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9734300" y="4019415"/>
              <a:ext cx="1973227" cy="21362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09886" y="0"/>
            <a:ext cx="8723669" cy="5884711"/>
            <a:chOff x="1609886" y="0"/>
            <a:chExt cx="8723669" cy="5884711"/>
          </a:xfrm>
        </p:grpSpPr>
        <p:grpSp>
          <p:nvGrpSpPr>
            <p:cNvPr id="25" name="Group 24"/>
            <p:cNvGrpSpPr/>
            <p:nvPr/>
          </p:nvGrpSpPr>
          <p:grpSpPr>
            <a:xfrm>
              <a:off x="5153666" y="0"/>
              <a:ext cx="2351576" cy="425550"/>
              <a:chOff x="9725586" y="4155588"/>
              <a:chExt cx="2351576" cy="425550"/>
            </a:xfrm>
          </p:grpSpPr>
          <p:sp>
            <p:nvSpPr>
              <p:cNvPr id="32" name="5-Point Star 31"/>
              <p:cNvSpPr/>
              <p:nvPr/>
            </p:nvSpPr>
            <p:spPr>
              <a:xfrm>
                <a:off x="9725586" y="4155588"/>
                <a:ext cx="387405" cy="387405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0112991" y="4211806"/>
                <a:ext cx="1964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66%*</a:t>
                </a:r>
                <a:endParaRPr lang="en-GB" b="1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7981979" y="1570348"/>
              <a:ext cx="2351576" cy="425550"/>
              <a:chOff x="9725586" y="4155588"/>
              <a:chExt cx="2351576" cy="425550"/>
            </a:xfrm>
          </p:grpSpPr>
          <p:sp>
            <p:nvSpPr>
              <p:cNvPr id="30" name="5-Point Star 29"/>
              <p:cNvSpPr/>
              <p:nvPr/>
            </p:nvSpPr>
            <p:spPr>
              <a:xfrm>
                <a:off x="9725586" y="4155588"/>
                <a:ext cx="387405" cy="387405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1" name="TextBox 12"/>
              <p:cNvSpPr txBox="1"/>
              <p:nvPr/>
            </p:nvSpPr>
            <p:spPr>
              <a:xfrm>
                <a:off x="10112991" y="4211806"/>
                <a:ext cx="1964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800" b="1" dirty="0" smtClean="0"/>
                  <a:t>31%</a:t>
                </a:r>
                <a:endParaRPr lang="en-GB" sz="1800" b="1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609886" y="5497306"/>
              <a:ext cx="2339314" cy="387405"/>
              <a:chOff x="2512015" y="6323360"/>
              <a:chExt cx="2339314" cy="387405"/>
            </a:xfrm>
          </p:grpSpPr>
          <p:sp>
            <p:nvSpPr>
              <p:cNvPr id="28" name="5-Point Star 27"/>
              <p:cNvSpPr/>
              <p:nvPr/>
            </p:nvSpPr>
            <p:spPr>
              <a:xfrm>
                <a:off x="2512015" y="6323360"/>
                <a:ext cx="387405" cy="387405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9" name="TextBox 12"/>
              <p:cNvSpPr txBox="1"/>
              <p:nvPr/>
            </p:nvSpPr>
            <p:spPr>
              <a:xfrm>
                <a:off x="2887158" y="6341433"/>
                <a:ext cx="1964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800" b="1" dirty="0" smtClean="0"/>
                  <a:t>41%</a:t>
                </a:r>
                <a:endParaRPr lang="en-GB" sz="1800" b="1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7823450" y="4815145"/>
              <a:ext cx="2351576" cy="425550"/>
              <a:chOff x="9725586" y="4155588"/>
              <a:chExt cx="2351576" cy="425550"/>
            </a:xfrm>
          </p:grpSpPr>
          <p:sp>
            <p:nvSpPr>
              <p:cNvPr id="35" name="5-Point Star 34"/>
              <p:cNvSpPr/>
              <p:nvPr/>
            </p:nvSpPr>
            <p:spPr>
              <a:xfrm>
                <a:off x="9725586" y="4155588"/>
                <a:ext cx="387405" cy="387405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0112991" y="4211806"/>
                <a:ext cx="1964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66%*</a:t>
                </a:r>
                <a:endParaRPr lang="en-GB" b="1" dirty="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34098" y="710162"/>
            <a:ext cx="9899457" cy="2673156"/>
            <a:chOff x="434098" y="710162"/>
            <a:chExt cx="9899457" cy="2673156"/>
          </a:xfrm>
        </p:grpSpPr>
        <p:grpSp>
          <p:nvGrpSpPr>
            <p:cNvPr id="38" name="Group 37"/>
            <p:cNvGrpSpPr/>
            <p:nvPr/>
          </p:nvGrpSpPr>
          <p:grpSpPr>
            <a:xfrm>
              <a:off x="7981979" y="710162"/>
              <a:ext cx="2351576" cy="407037"/>
              <a:chOff x="9752072" y="4866257"/>
              <a:chExt cx="2351576" cy="407037"/>
            </a:xfrm>
          </p:grpSpPr>
          <p:sp>
            <p:nvSpPr>
              <p:cNvPr id="45" name="5-Point Star 44"/>
              <p:cNvSpPr/>
              <p:nvPr/>
            </p:nvSpPr>
            <p:spPr>
              <a:xfrm>
                <a:off x="9752072" y="4866257"/>
                <a:ext cx="387405" cy="387405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0139477" y="4903962"/>
                <a:ext cx="1964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38%</a:t>
                </a:r>
                <a:endParaRPr lang="en-GB" b="1" dirty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34098" y="2976281"/>
              <a:ext cx="2351576" cy="407037"/>
              <a:chOff x="9752072" y="4866257"/>
              <a:chExt cx="2351576" cy="407037"/>
            </a:xfrm>
          </p:grpSpPr>
          <p:sp>
            <p:nvSpPr>
              <p:cNvPr id="43" name="5-Point Star 42"/>
              <p:cNvSpPr/>
              <p:nvPr/>
            </p:nvSpPr>
            <p:spPr>
              <a:xfrm>
                <a:off x="9752072" y="4866257"/>
                <a:ext cx="387405" cy="387405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0139477" y="4903962"/>
                <a:ext cx="1964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34%</a:t>
                </a:r>
                <a:endParaRPr lang="en-GB" b="1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867641" y="1891700"/>
              <a:ext cx="2351576" cy="407037"/>
              <a:chOff x="9752072" y="4866257"/>
              <a:chExt cx="2351576" cy="407037"/>
            </a:xfrm>
          </p:grpSpPr>
          <p:sp>
            <p:nvSpPr>
              <p:cNvPr id="41" name="5-Point Star 40"/>
              <p:cNvSpPr/>
              <p:nvPr/>
            </p:nvSpPr>
            <p:spPr>
              <a:xfrm>
                <a:off x="9752072" y="4866257"/>
                <a:ext cx="387405" cy="387405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0139477" y="4903962"/>
                <a:ext cx="1964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47%</a:t>
                </a:r>
                <a:endParaRPr lang="en-GB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63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17808-D8BB-4DBB-BF7E-010121F52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285" y="452301"/>
            <a:ext cx="8186500" cy="720080"/>
          </a:xfrm>
          <a:solidFill>
            <a:srgbClr val="002A5C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Conclusions and Recommendations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4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vitae.ac.uk/CMS/files/upload/1.Vitae-Researcher-Development-framework-full-content-graphic-2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3" y="114300"/>
            <a:ext cx="2918627" cy="2913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/>
          </p:nvPr>
        </p:nvGraphicFramePr>
        <p:xfrm>
          <a:off x="116673" y="3028261"/>
          <a:ext cx="11964126" cy="3927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645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vitae.ac.uk/CMS/files/upload/1.Vitae-Researcher-Development-framework-full-content-graphic-2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46" y="0"/>
            <a:ext cx="6794500" cy="6783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98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653"/>
          <a:stretch/>
        </p:blipFill>
        <p:spPr>
          <a:xfrm>
            <a:off x="2418636" y="0"/>
            <a:ext cx="8133974" cy="703542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-1"/>
            <a:ext cx="2920621" cy="1405719"/>
          </a:xfrm>
          <a:prstGeom prst="rect">
            <a:avLst/>
          </a:prstGeom>
          <a:solidFill>
            <a:srgbClr val="002A5C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Valued by employers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41470" y="-135186"/>
            <a:ext cx="7610706" cy="6668849"/>
            <a:chOff x="2541470" y="-135186"/>
            <a:chExt cx="7610706" cy="6668849"/>
          </a:xfrm>
        </p:grpSpPr>
        <p:sp>
          <p:nvSpPr>
            <p:cNvPr id="12" name="Rectangle 11"/>
            <p:cNvSpPr/>
            <p:nvPr/>
          </p:nvSpPr>
          <p:spPr>
            <a:xfrm rot="4158384">
              <a:off x="4460994" y="620971"/>
              <a:ext cx="1184687" cy="16377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 rot="1612145">
              <a:off x="8603070" y="4702057"/>
              <a:ext cx="1184687" cy="16377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 rot="2900945">
              <a:off x="7955777" y="5727362"/>
              <a:ext cx="1184687" cy="16377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 rot="20788401">
              <a:off x="2541470" y="4106574"/>
              <a:ext cx="1184687" cy="29192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 rot="18639285">
              <a:off x="3654220" y="5787382"/>
              <a:ext cx="1184687" cy="30787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 rot="18695582">
              <a:off x="3402214" y="5595705"/>
              <a:ext cx="1184687" cy="16377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 rot="5229135">
              <a:off x="5402514" y="376320"/>
              <a:ext cx="1184687" cy="16377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 rot="2947250">
              <a:off x="3614602" y="1038698"/>
              <a:ext cx="1184687" cy="16377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 rot="19369357">
              <a:off x="8314455" y="1547786"/>
              <a:ext cx="1184687" cy="16377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 rot="1970058">
              <a:off x="2870388" y="1896823"/>
              <a:ext cx="1184687" cy="16377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 rot="4825274">
              <a:off x="5054033" y="417264"/>
              <a:ext cx="1184687" cy="16377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 rot="16450119">
              <a:off x="5785135" y="375271"/>
              <a:ext cx="1184687" cy="16377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 rot="16993581">
              <a:off x="6438382" y="358133"/>
              <a:ext cx="1184687" cy="31104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 rot="680270">
              <a:off x="8967489" y="4115279"/>
              <a:ext cx="1184687" cy="16377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423176" y="13981"/>
            <a:ext cx="7764484" cy="7069354"/>
            <a:chOff x="2423176" y="13981"/>
            <a:chExt cx="7764484" cy="7069354"/>
          </a:xfrm>
        </p:grpSpPr>
        <p:sp>
          <p:nvSpPr>
            <p:cNvPr id="28" name="Rectangle 27"/>
            <p:cNvSpPr/>
            <p:nvPr/>
          </p:nvSpPr>
          <p:spPr>
            <a:xfrm rot="18145049">
              <a:off x="7514766" y="795147"/>
              <a:ext cx="1494401" cy="14135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 rot="17345239">
              <a:off x="6974403" y="343856"/>
              <a:ext cx="1184687" cy="58684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002973" y="3513526"/>
              <a:ext cx="1184687" cy="16377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 rot="5674966">
              <a:off x="5385473" y="6409105"/>
              <a:ext cx="1184687" cy="16377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 rot="3864027">
              <a:off x="7055091" y="6165282"/>
              <a:ext cx="1184687" cy="16377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 rot="4145109">
              <a:off x="6759510" y="6285945"/>
              <a:ext cx="1184687" cy="16377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 rot="20299900">
              <a:off x="2602500" y="4428516"/>
              <a:ext cx="1184687" cy="16377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 rot="20282052">
              <a:off x="2693610" y="4723329"/>
              <a:ext cx="1184687" cy="16377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 rot="6566058">
              <a:off x="4595327" y="6285609"/>
              <a:ext cx="1184687" cy="16377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 rot="4487755">
              <a:off x="4753923" y="524438"/>
              <a:ext cx="1184687" cy="16377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 rot="1080241">
              <a:off x="2516910" y="2693262"/>
              <a:ext cx="1184687" cy="16377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 rot="680270">
              <a:off x="2423176" y="2972672"/>
              <a:ext cx="1184687" cy="16377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34577" y="1762436"/>
            <a:ext cx="2231988" cy="1292122"/>
            <a:chOff x="-34577" y="1762436"/>
            <a:chExt cx="2231988" cy="1292122"/>
          </a:xfrm>
        </p:grpSpPr>
        <p:sp>
          <p:nvSpPr>
            <p:cNvPr id="41" name="Rectangle 40"/>
            <p:cNvSpPr/>
            <p:nvPr/>
          </p:nvSpPr>
          <p:spPr>
            <a:xfrm>
              <a:off x="36947" y="2163757"/>
              <a:ext cx="1184687" cy="16377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6947" y="2890785"/>
              <a:ext cx="1184687" cy="16377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-34577" y="1762436"/>
              <a:ext cx="2231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Most equipped</a:t>
              </a:r>
              <a:endParaRPr lang="en-GB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34577" y="2514187"/>
              <a:ext cx="2231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Least equipped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87085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917" y="107727"/>
            <a:ext cx="8426883" cy="1987808"/>
          </a:xfrm>
          <a:solidFill>
            <a:srgbClr val="002A5C"/>
          </a:solidFill>
        </p:spPr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PhD Graduate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smtClean="0">
                <a:solidFill>
                  <a:schemeClr val="bg1"/>
                </a:solidFill>
              </a:rPr>
              <a:t>erceptions of Employability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smtClean="0">
                <a:solidFill>
                  <a:schemeClr val="bg1"/>
                </a:solidFill>
              </a:rPr>
              <a:t>kills, Within and Beyond </a:t>
            </a:r>
            <a:r>
              <a:rPr lang="en-US" dirty="0" smtClean="0">
                <a:solidFill>
                  <a:schemeClr val="bg1"/>
                </a:solidFill>
              </a:rPr>
              <a:t>the Academy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144" y="2100039"/>
            <a:ext cx="9997242" cy="2465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002A5C"/>
                </a:solidFill>
              </a:rPr>
              <a:t>Dr Emma Compton-Daw, Academic Development Lead (Research)</a:t>
            </a:r>
          </a:p>
          <a:p>
            <a:endParaRPr lang="en-GB" sz="2000" b="1" dirty="0">
              <a:solidFill>
                <a:srgbClr val="002A5C"/>
              </a:solidFill>
            </a:endParaRPr>
          </a:p>
          <a:p>
            <a:r>
              <a:rPr lang="en-GB" sz="2000" b="1" dirty="0" smtClean="0">
                <a:solidFill>
                  <a:srgbClr val="002A5C"/>
                </a:solidFill>
              </a:rPr>
              <a:t>Dr Kathleen Savage, Academic Development Lead (Teaching and Learning)</a:t>
            </a:r>
          </a:p>
          <a:p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Organisational and Staff Development Unit</a:t>
            </a: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5696" y="4231586"/>
            <a:ext cx="9997242" cy="1449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rgbClr val="002A5C"/>
                </a:solidFill>
              </a:rPr>
              <a:t>Dr </a:t>
            </a:r>
            <a:r>
              <a:rPr lang="en-GB" sz="2000" b="1" dirty="0">
                <a:solidFill>
                  <a:srgbClr val="002A5C"/>
                </a:solidFill>
              </a:rPr>
              <a:t>Campbell Reid, Course Coordinator PG Certificate in Researcher Professional </a:t>
            </a:r>
            <a:r>
              <a:rPr lang="en-GB" sz="2000" b="1" dirty="0" smtClean="0">
                <a:solidFill>
                  <a:srgbClr val="002A5C"/>
                </a:solidFill>
              </a:rPr>
              <a:t>Development</a:t>
            </a:r>
          </a:p>
          <a:p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Researcher Development Programme</a:t>
            </a:r>
          </a:p>
          <a:p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231" y="5493391"/>
            <a:ext cx="9997242" cy="1324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rgbClr val="002A5C"/>
                </a:solidFill>
              </a:rPr>
              <a:t>Victoria </a:t>
            </a:r>
            <a:r>
              <a:rPr lang="en-GB" sz="2000" b="1" dirty="0">
                <a:solidFill>
                  <a:srgbClr val="002A5C"/>
                </a:solidFill>
              </a:rPr>
              <a:t>Walker, PhD Candidate and PGR </a:t>
            </a:r>
            <a:r>
              <a:rPr lang="en-GB" sz="2000" b="1" dirty="0" smtClean="0">
                <a:solidFill>
                  <a:srgbClr val="002A5C"/>
                </a:solidFill>
              </a:rPr>
              <a:t>Intern</a:t>
            </a:r>
          </a:p>
          <a:p>
            <a:endParaRPr lang="en-GB" sz="2000" b="1" dirty="0">
              <a:solidFill>
                <a:srgbClr val="002A5C"/>
              </a:solidFill>
            </a:endParaRPr>
          </a:p>
          <a:p>
            <a:r>
              <a:rPr lang="en-GB" sz="2000" b="1" dirty="0">
                <a:solidFill>
                  <a:srgbClr val="002A5C"/>
                </a:solidFill>
              </a:rPr>
              <a:t>Lee Coutts, PhD Candidate and PGR Intern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562100" y="4231586"/>
            <a:ext cx="8877300" cy="0"/>
          </a:xfrm>
          <a:prstGeom prst="line">
            <a:avLst/>
          </a:prstGeom>
          <a:ln>
            <a:solidFill>
              <a:srgbClr val="002A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62100" y="5488886"/>
            <a:ext cx="8877300" cy="0"/>
          </a:xfrm>
          <a:prstGeom prst="line">
            <a:avLst/>
          </a:prstGeom>
          <a:ln>
            <a:solidFill>
              <a:srgbClr val="002A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114CD-E098-4E26-94E1-7EC9E46CF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85" y="1241050"/>
            <a:ext cx="10972800" cy="3777283"/>
          </a:xfrm>
        </p:spPr>
        <p:txBody>
          <a:bodyPr>
            <a:normAutofit fontScale="62500" lnSpcReduction="2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There is a good match between the skills that previous PGRs have </a:t>
            </a:r>
            <a:r>
              <a:rPr lang="en-US" dirty="0" smtClean="0"/>
              <a:t>gained and </a:t>
            </a:r>
            <a:r>
              <a:rPr lang="en-US" dirty="0"/>
              <a:t>the skills perceived as valued by </a:t>
            </a:r>
            <a:r>
              <a:rPr lang="en-US" dirty="0" smtClean="0"/>
              <a:t>employers.</a:t>
            </a:r>
          </a:p>
          <a:p>
            <a:pPr marL="0" lvl="0" indent="0" defTabSz="977900">
              <a:spcBef>
                <a:spcPct val="0"/>
              </a:spcBef>
              <a:spcAft>
                <a:spcPct val="20000"/>
              </a:spcAft>
              <a:buNone/>
            </a:pPr>
            <a:endParaRPr lang="en-GB" dirty="0"/>
          </a:p>
          <a:p>
            <a:pPr marL="342900" lvl="0" indent="-342900" defTabSz="977900"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dirty="0"/>
              <a:t>The skills gaps identified could be addressed via researcher development programmes</a:t>
            </a:r>
            <a:r>
              <a:rPr lang="en-GB" dirty="0" smtClean="0"/>
              <a:t>.</a:t>
            </a:r>
          </a:p>
          <a:p>
            <a:pPr marL="342900" lvl="0" indent="-342900" defTabSz="977900"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defTabSz="977900">
              <a:spcBef>
                <a:spcPct val="0"/>
              </a:spcBef>
              <a:spcAft>
                <a:spcPct val="20000"/>
              </a:spcAft>
            </a:pPr>
            <a:r>
              <a:rPr lang="en-US" b="1" dirty="0"/>
              <a:t>Generally a good match between skills valued by academic and non-academic employers</a:t>
            </a:r>
            <a:endParaRPr lang="en-GB" b="1" dirty="0"/>
          </a:p>
          <a:p>
            <a:pPr marL="342900" lvl="0" indent="-342900" defTabSz="977900"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defTabSz="977900">
              <a:spcBef>
                <a:spcPct val="0"/>
              </a:spcBef>
              <a:spcAft>
                <a:spcPct val="20000"/>
              </a:spcAft>
            </a:pPr>
            <a:r>
              <a:rPr lang="en-GB" dirty="0"/>
              <a:t>The RDF is a valuable tool which PGRs should engage with for planning their development and transition into both academic and non-academic careers</a:t>
            </a:r>
            <a:r>
              <a:rPr lang="en-GB" dirty="0" smtClean="0"/>
              <a:t>.</a:t>
            </a:r>
          </a:p>
          <a:p>
            <a:pPr defTabSz="977900">
              <a:spcBef>
                <a:spcPct val="0"/>
              </a:spcBef>
              <a:spcAft>
                <a:spcPct val="20000"/>
              </a:spcAft>
            </a:pPr>
            <a:endParaRPr lang="en-GB" dirty="0"/>
          </a:p>
          <a:p>
            <a:pPr marL="342900" lvl="0" indent="-342900" defTabSz="977900"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Integrate </a:t>
            </a:r>
            <a:r>
              <a:rPr lang="en-GB" dirty="0"/>
              <a:t>personal development planning into the annual review process for PGR </a:t>
            </a:r>
            <a:r>
              <a:rPr lang="en-GB" dirty="0" smtClean="0"/>
              <a:t>students </a:t>
            </a:r>
            <a:r>
              <a:rPr lang="en-GB" b="1" u="sng" dirty="0"/>
              <a:t>and</a:t>
            </a:r>
            <a:r>
              <a:rPr lang="en-GB" dirty="0"/>
              <a:t> provide training to supervisors to support this.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17808-D8BB-4DBB-BF7E-010121F52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285" y="452301"/>
            <a:ext cx="8186500" cy="720080"/>
          </a:xfrm>
          <a:solidFill>
            <a:srgbClr val="002A5C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Conclusions and Recommendations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9285" y="5087002"/>
            <a:ext cx="11213123" cy="4205992"/>
            <a:chOff x="289285" y="5087002"/>
            <a:chExt cx="11213123" cy="4205992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15817808-D8BB-4DBB-BF7E-010121F52E1D}"/>
                </a:ext>
              </a:extLst>
            </p:cNvPr>
            <p:cNvSpPr txBox="1">
              <a:spLocks/>
            </p:cNvSpPr>
            <p:nvPr/>
          </p:nvSpPr>
          <p:spPr>
            <a:xfrm>
              <a:off x="289285" y="5087002"/>
              <a:ext cx="8186500" cy="720080"/>
            </a:xfrm>
            <a:prstGeom prst="rect">
              <a:avLst/>
            </a:prstGeom>
            <a:solidFill>
              <a:srgbClr val="002A5C"/>
            </a:solidFill>
          </p:spPr>
          <p:txBody>
            <a:bodyPr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GB" dirty="0" smtClean="0">
                  <a:solidFill>
                    <a:schemeClr val="bg1"/>
                  </a:solidFill>
                </a:rPr>
                <a:t>Next steps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7C1114CD-E098-4E26-94E1-7EC9E46CF1E3}"/>
                </a:ext>
              </a:extLst>
            </p:cNvPr>
            <p:cNvSpPr txBox="1">
              <a:spLocks/>
            </p:cNvSpPr>
            <p:nvPr/>
          </p:nvSpPr>
          <p:spPr>
            <a:xfrm>
              <a:off x="529608" y="5875751"/>
              <a:ext cx="10972800" cy="341724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dirty="0" smtClean="0"/>
                <a:t>Programme changes</a:t>
              </a:r>
            </a:p>
            <a:p>
              <a:r>
                <a:rPr lang="en-GB" sz="2200" dirty="0" err="1" smtClean="0"/>
                <a:t>Collaborate..Publish</a:t>
              </a:r>
              <a:r>
                <a:rPr lang="en-GB" sz="2200" dirty="0" smtClean="0"/>
                <a:t>…Expand…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451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150" y="1208858"/>
            <a:ext cx="6775293" cy="452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A9960-65C1-48A2-8DC3-1C30CE373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did students feel most equipped?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9BF6B-F3FC-40C7-98C2-562932CF03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23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EB734A-128B-44EE-8AA9-E8A1E92E4E27}"/>
              </a:ext>
            </a:extLst>
          </p:cNvPr>
          <p:cNvGrpSpPr/>
          <p:nvPr/>
        </p:nvGrpSpPr>
        <p:grpSpPr>
          <a:xfrm>
            <a:off x="7151368" y="3363287"/>
            <a:ext cx="4684581" cy="2657258"/>
            <a:chOff x="6978304" y="3424566"/>
            <a:chExt cx="3626853" cy="3768654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F61A8C5-C162-4808-BE21-8D47F4A0898D}"/>
                </a:ext>
              </a:extLst>
            </p:cNvPr>
            <p:cNvSpPr/>
            <p:nvPr/>
          </p:nvSpPr>
          <p:spPr>
            <a:xfrm>
              <a:off x="6978304" y="3814854"/>
              <a:ext cx="3626853" cy="3378366"/>
            </a:xfrm>
            <a:prstGeom prst="roundRect">
              <a:avLst>
                <a:gd name="adj" fmla="val 10000"/>
              </a:avLst>
            </a:prstGeom>
            <a:ln>
              <a:solidFill>
                <a:srgbClr val="CCCCF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E9790F03-7CC1-4904-B921-39586440272F}"/>
                </a:ext>
              </a:extLst>
            </p:cNvPr>
            <p:cNvSpPr txBox="1"/>
            <p:nvPr/>
          </p:nvSpPr>
          <p:spPr>
            <a:xfrm>
              <a:off x="7085191" y="3424566"/>
              <a:ext cx="3474894" cy="3768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b="1" kern="1200" dirty="0"/>
            </a:p>
            <a:p>
              <a:pPr marL="1485900" lvl="4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b="1" kern="1200" dirty="0"/>
            </a:p>
            <a:p>
              <a:pPr marL="1485900" lvl="4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kern="1200" dirty="0"/>
                <a:t>Perseverance - 44%</a:t>
              </a:r>
            </a:p>
            <a:p>
              <a:pPr marL="1485900" lvl="4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kern="1200" dirty="0"/>
                <a:t>Commitment to research - 44%</a:t>
              </a:r>
            </a:p>
            <a:p>
              <a:pPr marL="1485900" lvl="4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kern="1200" dirty="0"/>
                <a:t>Self confidence - 31%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72015CB-4863-4E04-919F-21DA1DDA964D}"/>
              </a:ext>
            </a:extLst>
          </p:cNvPr>
          <p:cNvGrpSpPr/>
          <p:nvPr/>
        </p:nvGrpSpPr>
        <p:grpSpPr>
          <a:xfrm>
            <a:off x="333089" y="3692662"/>
            <a:ext cx="4040401" cy="2380167"/>
            <a:chOff x="1903501" y="3396616"/>
            <a:chExt cx="3499277" cy="188718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058F013-E6F5-4D6B-A858-E71B3C41E8E4}"/>
                </a:ext>
              </a:extLst>
            </p:cNvPr>
            <p:cNvSpPr/>
            <p:nvPr/>
          </p:nvSpPr>
          <p:spPr>
            <a:xfrm>
              <a:off x="1903501" y="3396616"/>
              <a:ext cx="3499277" cy="1887187"/>
            </a:xfrm>
            <a:prstGeom prst="roundRect">
              <a:avLst>
                <a:gd name="adj" fmla="val 10000"/>
              </a:avLst>
            </a:prstGeom>
            <a:ln>
              <a:solidFill>
                <a:srgbClr val="91E5E3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: Rounded Corners 6">
              <a:extLst>
                <a:ext uri="{FF2B5EF4-FFF2-40B4-BE49-F238E27FC236}">
                  <a16:creationId xmlns:a16="http://schemas.microsoft.com/office/drawing/2014/main" id="{973518F5-AF12-4A93-A2C7-395C2C5ABD73}"/>
                </a:ext>
              </a:extLst>
            </p:cNvPr>
            <p:cNvSpPr txBox="1"/>
            <p:nvPr/>
          </p:nvSpPr>
          <p:spPr>
            <a:xfrm>
              <a:off x="1944955" y="3535764"/>
              <a:ext cx="3132500" cy="17065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b="1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kern="1200" dirty="0"/>
                <a:t>Research strategy - 63%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kern="1200" dirty="0"/>
                <a:t>Project planning and delivery - 53%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kern="1200" dirty="0"/>
                <a:t>Ethics, principles and sustainability - 41%</a:t>
              </a:r>
            </a:p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b="1" kern="12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B889DCF-B3AF-4391-AEA9-2DB8C8B4E8B1}"/>
              </a:ext>
            </a:extLst>
          </p:cNvPr>
          <p:cNvGrpSpPr/>
          <p:nvPr/>
        </p:nvGrpSpPr>
        <p:grpSpPr>
          <a:xfrm>
            <a:off x="6971371" y="212060"/>
            <a:ext cx="4864578" cy="2077177"/>
            <a:chOff x="6588741" y="209704"/>
            <a:chExt cx="3394164" cy="1887187"/>
          </a:xfrm>
          <a:solidFill>
            <a:schemeClr val="bg1"/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8B22B0A-7A49-454B-BF97-620F8BAEF8DC}"/>
                </a:ext>
              </a:extLst>
            </p:cNvPr>
            <p:cNvSpPr/>
            <p:nvPr/>
          </p:nvSpPr>
          <p:spPr>
            <a:xfrm>
              <a:off x="6588741" y="209704"/>
              <a:ext cx="3394164" cy="1887187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A3DCF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: Rounded Corners 8">
              <a:extLst>
                <a:ext uri="{FF2B5EF4-FFF2-40B4-BE49-F238E27FC236}">
                  <a16:creationId xmlns:a16="http://schemas.microsoft.com/office/drawing/2014/main" id="{E9CBA1BB-D716-4456-8675-CE400E77EFC2}"/>
                </a:ext>
              </a:extLst>
            </p:cNvPr>
            <p:cNvSpPr txBox="1"/>
            <p:nvPr/>
          </p:nvSpPr>
          <p:spPr>
            <a:xfrm>
              <a:off x="6788803" y="251159"/>
              <a:ext cx="3152647" cy="13324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1028700" lvl="3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b="1" kern="1200" dirty="0"/>
            </a:p>
            <a:p>
              <a:pPr marL="1028700" lvl="3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kern="1200" dirty="0"/>
                <a:t>Research methods (practical application) - 59%</a:t>
              </a:r>
            </a:p>
            <a:p>
              <a:pPr marL="1028700" lvl="3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kern="1200" dirty="0"/>
                <a:t>Critical thinking - 59%</a:t>
              </a:r>
            </a:p>
            <a:p>
              <a:pPr marL="1028700" lvl="3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kern="1200" dirty="0"/>
                <a:t>Subject knowledge - 38%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201A691-E54A-49A9-8825-C7DB1CB538D9}"/>
              </a:ext>
            </a:extLst>
          </p:cNvPr>
          <p:cNvGrpSpPr/>
          <p:nvPr/>
        </p:nvGrpSpPr>
        <p:grpSpPr>
          <a:xfrm>
            <a:off x="265978" y="202180"/>
            <a:ext cx="4112564" cy="2002372"/>
            <a:chOff x="1864677" y="-154974"/>
            <a:chExt cx="3589737" cy="188718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9A401E7-1850-4A44-8893-F90449F0028E}"/>
                </a:ext>
              </a:extLst>
            </p:cNvPr>
            <p:cNvSpPr/>
            <p:nvPr/>
          </p:nvSpPr>
          <p:spPr>
            <a:xfrm>
              <a:off x="1864677" y="-154974"/>
              <a:ext cx="3589737" cy="1887187"/>
            </a:xfrm>
            <a:prstGeom prst="roundRect">
              <a:avLst>
                <a:gd name="adj" fmla="val 10000"/>
              </a:avLst>
            </a:prstGeom>
            <a:ln>
              <a:solidFill>
                <a:srgbClr val="ECCDF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: Rounded Corners 10">
              <a:extLst>
                <a:ext uri="{FF2B5EF4-FFF2-40B4-BE49-F238E27FC236}">
                  <a16:creationId xmlns:a16="http://schemas.microsoft.com/office/drawing/2014/main" id="{E81CEB6C-32BB-4C62-86EA-319362958268}"/>
                </a:ext>
              </a:extLst>
            </p:cNvPr>
            <p:cNvSpPr txBox="1"/>
            <p:nvPr/>
          </p:nvSpPr>
          <p:spPr>
            <a:xfrm>
              <a:off x="1890454" y="-65055"/>
              <a:ext cx="3423277" cy="1775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b="1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kern="1200" dirty="0"/>
                <a:t>Collegiality, team working and collaboration - 66%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kern="1200" dirty="0"/>
                <a:t>Publication - 41%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kern="1200" dirty="0"/>
                <a:t>Supervision - 31%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0DD336B-0F04-4BBD-8872-3DBBF489EA78}"/>
              </a:ext>
            </a:extLst>
          </p:cNvPr>
          <p:cNvGrpSpPr/>
          <p:nvPr/>
        </p:nvGrpSpPr>
        <p:grpSpPr>
          <a:xfrm>
            <a:off x="3259678" y="509687"/>
            <a:ext cx="2542814" cy="2440800"/>
            <a:chOff x="3908628" y="561140"/>
            <a:chExt cx="1850007" cy="2103630"/>
          </a:xfrm>
        </p:grpSpPr>
        <p:sp>
          <p:nvSpPr>
            <p:cNvPr id="16" name="Partial Circle 15">
              <a:extLst>
                <a:ext uri="{FF2B5EF4-FFF2-40B4-BE49-F238E27FC236}">
                  <a16:creationId xmlns:a16="http://schemas.microsoft.com/office/drawing/2014/main" id="{2EA8AEA0-30B9-46DF-BE44-7D74B90A53F3}"/>
                </a:ext>
              </a:extLst>
            </p:cNvPr>
            <p:cNvSpPr/>
            <p:nvPr/>
          </p:nvSpPr>
          <p:spPr>
            <a:xfrm>
              <a:off x="3908628" y="561140"/>
              <a:ext cx="1850007" cy="2103630"/>
            </a:xfrm>
            <a:prstGeom prst="pieWedge">
              <a:avLst/>
            </a:prstGeom>
            <a:solidFill>
              <a:srgbClr val="ECCD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artial Circle 12">
              <a:extLst>
                <a:ext uri="{FF2B5EF4-FFF2-40B4-BE49-F238E27FC236}">
                  <a16:creationId xmlns:a16="http://schemas.microsoft.com/office/drawing/2014/main" id="{33B9BE66-BB97-4F1F-B149-2C673CA6704A}"/>
                </a:ext>
              </a:extLst>
            </p:cNvPr>
            <p:cNvSpPr txBox="1"/>
            <p:nvPr/>
          </p:nvSpPr>
          <p:spPr>
            <a:xfrm>
              <a:off x="4450483" y="1177279"/>
              <a:ext cx="1308152" cy="1487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sysClr val="windowText" lastClr="000000"/>
                  </a:solidFill>
                </a:rPr>
                <a:t>Engagement, influence and impact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74AF7D1-BBE9-4449-88A5-658DA60792A8}"/>
              </a:ext>
            </a:extLst>
          </p:cNvPr>
          <p:cNvGrpSpPr/>
          <p:nvPr/>
        </p:nvGrpSpPr>
        <p:grpSpPr>
          <a:xfrm>
            <a:off x="5920773" y="518077"/>
            <a:ext cx="2542813" cy="2440800"/>
            <a:chOff x="5876916" y="561141"/>
            <a:chExt cx="1850007" cy="2103630"/>
          </a:xfrm>
        </p:grpSpPr>
        <p:sp>
          <p:nvSpPr>
            <p:cNvPr id="14" name="Partial Circle 13">
              <a:extLst>
                <a:ext uri="{FF2B5EF4-FFF2-40B4-BE49-F238E27FC236}">
                  <a16:creationId xmlns:a16="http://schemas.microsoft.com/office/drawing/2014/main" id="{0EE66147-7A3C-4B99-A2A1-6D3762091AA8}"/>
                </a:ext>
              </a:extLst>
            </p:cNvPr>
            <p:cNvSpPr/>
            <p:nvPr/>
          </p:nvSpPr>
          <p:spPr>
            <a:xfrm rot="5400000">
              <a:off x="5750105" y="687952"/>
              <a:ext cx="2103630" cy="1850007"/>
            </a:xfrm>
            <a:prstGeom prst="pieWedge">
              <a:avLst/>
            </a:prstGeom>
            <a:solidFill>
              <a:srgbClr val="A3DC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artial Circle 14">
              <a:extLst>
                <a:ext uri="{FF2B5EF4-FFF2-40B4-BE49-F238E27FC236}">
                  <a16:creationId xmlns:a16="http://schemas.microsoft.com/office/drawing/2014/main" id="{17BE5CEA-8298-47AC-8B89-EA55063682D4}"/>
                </a:ext>
              </a:extLst>
            </p:cNvPr>
            <p:cNvSpPr txBox="1"/>
            <p:nvPr/>
          </p:nvSpPr>
          <p:spPr>
            <a:xfrm>
              <a:off x="5876916" y="1177280"/>
              <a:ext cx="1308152" cy="1487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sysClr val="windowText" lastClr="000000"/>
                  </a:solidFill>
                </a:rPr>
                <a:t>Knowledge and intellectual abilities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C6EF860-FD5D-4FD8-AFCC-6F148F3D3C19}"/>
              </a:ext>
            </a:extLst>
          </p:cNvPr>
          <p:cNvGrpSpPr/>
          <p:nvPr/>
        </p:nvGrpSpPr>
        <p:grpSpPr>
          <a:xfrm>
            <a:off x="5920773" y="3069113"/>
            <a:ext cx="2542812" cy="2440929"/>
            <a:chOff x="5876917" y="2802919"/>
            <a:chExt cx="1850007" cy="2103630"/>
          </a:xfrm>
        </p:grpSpPr>
        <p:sp>
          <p:nvSpPr>
            <p:cNvPr id="12" name="Partial Circle 11">
              <a:extLst>
                <a:ext uri="{FF2B5EF4-FFF2-40B4-BE49-F238E27FC236}">
                  <a16:creationId xmlns:a16="http://schemas.microsoft.com/office/drawing/2014/main" id="{608BB690-E995-4074-B050-DC1CB1936BAB}"/>
                </a:ext>
              </a:extLst>
            </p:cNvPr>
            <p:cNvSpPr/>
            <p:nvPr/>
          </p:nvSpPr>
          <p:spPr>
            <a:xfrm rot="10800000">
              <a:off x="5876917" y="2802919"/>
              <a:ext cx="1850007" cy="2103630"/>
            </a:xfrm>
            <a:prstGeom prst="pieWedge">
              <a:avLst/>
            </a:prstGeom>
            <a:solidFill>
              <a:srgbClr val="CCCC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artial Circle 16">
              <a:extLst>
                <a:ext uri="{FF2B5EF4-FFF2-40B4-BE49-F238E27FC236}">
                  <a16:creationId xmlns:a16="http://schemas.microsoft.com/office/drawing/2014/main" id="{DB09C5F8-F89B-4DC3-B9A1-2518ACB06744}"/>
                </a:ext>
              </a:extLst>
            </p:cNvPr>
            <p:cNvSpPr txBox="1"/>
            <p:nvPr/>
          </p:nvSpPr>
          <p:spPr>
            <a:xfrm rot="21600000">
              <a:off x="5876917" y="2802919"/>
              <a:ext cx="1308152" cy="1487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>
                  <a:solidFill>
                    <a:sysClr val="windowText" lastClr="000000"/>
                  </a:solidFill>
                </a:rPr>
                <a:t>Personal effectiveness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C636165-696B-4E28-91AA-53070010582A}"/>
              </a:ext>
            </a:extLst>
          </p:cNvPr>
          <p:cNvGrpSpPr/>
          <p:nvPr/>
        </p:nvGrpSpPr>
        <p:grpSpPr>
          <a:xfrm>
            <a:off x="3246656" y="3069114"/>
            <a:ext cx="2542812" cy="2440930"/>
            <a:chOff x="3895604" y="2802919"/>
            <a:chExt cx="1850007" cy="2103630"/>
          </a:xfrm>
        </p:grpSpPr>
        <p:sp>
          <p:nvSpPr>
            <p:cNvPr id="10" name="Partial Circle 9">
              <a:extLst>
                <a:ext uri="{FF2B5EF4-FFF2-40B4-BE49-F238E27FC236}">
                  <a16:creationId xmlns:a16="http://schemas.microsoft.com/office/drawing/2014/main" id="{B8064B82-B417-4913-BBFD-323CE9F266C1}"/>
                </a:ext>
              </a:extLst>
            </p:cNvPr>
            <p:cNvSpPr/>
            <p:nvPr/>
          </p:nvSpPr>
          <p:spPr>
            <a:xfrm rot="16200000">
              <a:off x="3768793" y="2929730"/>
              <a:ext cx="2103630" cy="1850007"/>
            </a:xfrm>
            <a:prstGeom prst="pieWedge">
              <a:avLst/>
            </a:prstGeom>
            <a:solidFill>
              <a:srgbClr val="91E5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artial Circle 18">
              <a:extLst>
                <a:ext uri="{FF2B5EF4-FFF2-40B4-BE49-F238E27FC236}">
                  <a16:creationId xmlns:a16="http://schemas.microsoft.com/office/drawing/2014/main" id="{7504F1F6-80D8-469C-B68A-3F7D37ED1D6D}"/>
                </a:ext>
              </a:extLst>
            </p:cNvPr>
            <p:cNvSpPr txBox="1"/>
            <p:nvPr/>
          </p:nvSpPr>
          <p:spPr>
            <a:xfrm>
              <a:off x="4437459" y="2802919"/>
              <a:ext cx="1308152" cy="1487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sysClr val="windowText" lastClr="000000"/>
                  </a:solidFill>
                </a:rPr>
                <a:t>Research governance and organisation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43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833A7-47C0-4791-8063-BA4BA6F9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did students feel least equipped?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42D75-8125-4ADF-80C2-EEF936263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EB734A-128B-44EE-8AA9-E8A1E92E4E27}"/>
              </a:ext>
            </a:extLst>
          </p:cNvPr>
          <p:cNvGrpSpPr/>
          <p:nvPr/>
        </p:nvGrpSpPr>
        <p:grpSpPr>
          <a:xfrm>
            <a:off x="6655084" y="3899123"/>
            <a:ext cx="5239608" cy="2676224"/>
            <a:chOff x="6594070" y="4184516"/>
            <a:chExt cx="4056558" cy="379555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F61A8C5-C162-4808-BE21-8D47F4A0898D}"/>
                </a:ext>
              </a:extLst>
            </p:cNvPr>
            <p:cNvSpPr/>
            <p:nvPr/>
          </p:nvSpPr>
          <p:spPr>
            <a:xfrm>
              <a:off x="7023775" y="4184516"/>
              <a:ext cx="3626853" cy="3378366"/>
            </a:xfrm>
            <a:prstGeom prst="roundRect">
              <a:avLst>
                <a:gd name="adj" fmla="val 10000"/>
              </a:avLst>
            </a:prstGeom>
            <a:ln>
              <a:solidFill>
                <a:srgbClr val="CCCCF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E9790F03-7CC1-4904-B921-39586440272F}"/>
                </a:ext>
              </a:extLst>
            </p:cNvPr>
            <p:cNvSpPr txBox="1"/>
            <p:nvPr/>
          </p:nvSpPr>
          <p:spPr>
            <a:xfrm>
              <a:off x="6594070" y="4211415"/>
              <a:ext cx="4002806" cy="3768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b="1" kern="1200" dirty="0"/>
            </a:p>
            <a:p>
              <a:pPr marL="1485900" lvl="4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b="1" kern="1200" dirty="0"/>
            </a:p>
            <a:p>
              <a:pPr marL="1485900" lvl="4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dirty="0"/>
                <a:t>Career management – 47%</a:t>
              </a:r>
            </a:p>
            <a:p>
              <a:pPr marL="1485900" lvl="4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kern="1200" dirty="0"/>
                <a:t>Work li</a:t>
              </a:r>
              <a:r>
                <a:rPr lang="en-US" sz="2000" b="1" dirty="0"/>
                <a:t>fe balance – 34%</a:t>
              </a:r>
            </a:p>
            <a:p>
              <a:pPr marL="1485900" lvl="4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kern="1200" dirty="0"/>
                <a:t>Reputation and esteem – 28%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72015CB-4863-4E04-919F-21DA1DDA964D}"/>
              </a:ext>
            </a:extLst>
          </p:cNvPr>
          <p:cNvGrpSpPr/>
          <p:nvPr/>
        </p:nvGrpSpPr>
        <p:grpSpPr>
          <a:xfrm>
            <a:off x="366736" y="3815048"/>
            <a:ext cx="4040401" cy="2626916"/>
            <a:chOff x="1903501" y="3396616"/>
            <a:chExt cx="3499277" cy="208282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058F013-E6F5-4D6B-A858-E71B3C41E8E4}"/>
                </a:ext>
              </a:extLst>
            </p:cNvPr>
            <p:cNvSpPr/>
            <p:nvPr/>
          </p:nvSpPr>
          <p:spPr>
            <a:xfrm>
              <a:off x="1903501" y="3396616"/>
              <a:ext cx="3499277" cy="1887187"/>
            </a:xfrm>
            <a:prstGeom prst="roundRect">
              <a:avLst>
                <a:gd name="adj" fmla="val 10000"/>
              </a:avLst>
            </a:prstGeom>
            <a:ln>
              <a:solidFill>
                <a:srgbClr val="91E5E3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: Rounded Corners 6">
              <a:extLst>
                <a:ext uri="{FF2B5EF4-FFF2-40B4-BE49-F238E27FC236}">
                  <a16:creationId xmlns:a16="http://schemas.microsoft.com/office/drawing/2014/main" id="{973518F5-AF12-4A93-A2C7-395C2C5ABD73}"/>
                </a:ext>
              </a:extLst>
            </p:cNvPr>
            <p:cNvSpPr txBox="1"/>
            <p:nvPr/>
          </p:nvSpPr>
          <p:spPr>
            <a:xfrm>
              <a:off x="1995292" y="3772861"/>
              <a:ext cx="3382721" cy="17065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b="1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kern="1200" dirty="0"/>
                <a:t>Legal requirements – 50%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dirty="0"/>
                <a:t>Financial management – 50%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kern="1200" dirty="0"/>
                <a:t>Intellectual property rights and copyrights – 38%</a:t>
              </a:r>
            </a:p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b="1" kern="12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B889DCF-B3AF-4391-AEA9-2DB8C8B4E8B1}"/>
              </a:ext>
            </a:extLst>
          </p:cNvPr>
          <p:cNvGrpSpPr/>
          <p:nvPr/>
        </p:nvGrpSpPr>
        <p:grpSpPr>
          <a:xfrm>
            <a:off x="6971372" y="200405"/>
            <a:ext cx="5220630" cy="2088833"/>
            <a:chOff x="6588741" y="199109"/>
            <a:chExt cx="3642592" cy="189778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8B22B0A-7A49-454B-BF97-620F8BAEF8DC}"/>
                </a:ext>
              </a:extLst>
            </p:cNvPr>
            <p:cNvSpPr/>
            <p:nvPr/>
          </p:nvSpPr>
          <p:spPr>
            <a:xfrm>
              <a:off x="6588741" y="209704"/>
              <a:ext cx="3394164" cy="1887187"/>
            </a:xfrm>
            <a:prstGeom prst="roundRect">
              <a:avLst>
                <a:gd name="adj" fmla="val 10000"/>
              </a:avLst>
            </a:prstGeom>
            <a:ln>
              <a:solidFill>
                <a:srgbClr val="A3DCF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: Rounded Corners 8">
              <a:extLst>
                <a:ext uri="{FF2B5EF4-FFF2-40B4-BE49-F238E27FC236}">
                  <a16:creationId xmlns:a16="http://schemas.microsoft.com/office/drawing/2014/main" id="{E9CBA1BB-D716-4456-8675-CE400E77EFC2}"/>
                </a:ext>
              </a:extLst>
            </p:cNvPr>
            <p:cNvSpPr txBox="1"/>
            <p:nvPr/>
          </p:nvSpPr>
          <p:spPr>
            <a:xfrm>
              <a:off x="6816564" y="199109"/>
              <a:ext cx="3414769" cy="14197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1028700" lvl="3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b="1" kern="1200" dirty="0"/>
            </a:p>
            <a:p>
              <a:pPr marL="1028700" lvl="3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kern="1200" dirty="0"/>
                <a:t>Intellectual Risk – 47%</a:t>
              </a:r>
            </a:p>
            <a:p>
              <a:pPr marL="1028700" lvl="3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000" b="1" dirty="0"/>
                <a:t>Information seeking, literacy and management – 31% </a:t>
              </a:r>
            </a:p>
            <a:p>
              <a:pPr marL="1028700" lvl="3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000" b="1" dirty="0"/>
                <a:t>Academic literacy and numeracy – 31%</a:t>
              </a:r>
              <a:endParaRPr lang="en-US" sz="2000" b="1" kern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201A691-E54A-49A9-8825-C7DB1CB538D9}"/>
              </a:ext>
            </a:extLst>
          </p:cNvPr>
          <p:cNvGrpSpPr/>
          <p:nvPr/>
        </p:nvGrpSpPr>
        <p:grpSpPr>
          <a:xfrm>
            <a:off x="265978" y="202180"/>
            <a:ext cx="4112564" cy="2002372"/>
            <a:chOff x="1864677" y="-154974"/>
            <a:chExt cx="3589737" cy="188718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9A401E7-1850-4A44-8893-F90449F0028E}"/>
                </a:ext>
              </a:extLst>
            </p:cNvPr>
            <p:cNvSpPr/>
            <p:nvPr/>
          </p:nvSpPr>
          <p:spPr>
            <a:xfrm>
              <a:off x="1864677" y="-154974"/>
              <a:ext cx="3589737" cy="1887187"/>
            </a:xfrm>
            <a:prstGeom prst="roundRect">
              <a:avLst>
                <a:gd name="adj" fmla="val 10000"/>
              </a:avLst>
            </a:prstGeom>
            <a:ln>
              <a:solidFill>
                <a:srgbClr val="ECCDF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: Rounded Corners 10">
              <a:extLst>
                <a:ext uri="{FF2B5EF4-FFF2-40B4-BE49-F238E27FC236}">
                  <a16:creationId xmlns:a16="http://schemas.microsoft.com/office/drawing/2014/main" id="{E81CEB6C-32BB-4C62-86EA-319362958268}"/>
                </a:ext>
              </a:extLst>
            </p:cNvPr>
            <p:cNvSpPr txBox="1"/>
            <p:nvPr/>
          </p:nvSpPr>
          <p:spPr>
            <a:xfrm>
              <a:off x="1890454" y="-65055"/>
              <a:ext cx="3423277" cy="1775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b="1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kern="1200" dirty="0"/>
                <a:t>Policy – 47%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dirty="0"/>
                <a:t>People management – 38%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kern="1200" dirty="0"/>
                <a:t>Enterprise – 34%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0DD336B-0F04-4BBD-8872-3DBBF489EA78}"/>
              </a:ext>
            </a:extLst>
          </p:cNvPr>
          <p:cNvGrpSpPr/>
          <p:nvPr/>
        </p:nvGrpSpPr>
        <p:grpSpPr>
          <a:xfrm>
            <a:off x="3259678" y="509687"/>
            <a:ext cx="2542814" cy="2440800"/>
            <a:chOff x="3908628" y="561140"/>
            <a:chExt cx="1850007" cy="2103630"/>
          </a:xfrm>
        </p:grpSpPr>
        <p:sp>
          <p:nvSpPr>
            <p:cNvPr id="16" name="Partial Circle 15">
              <a:extLst>
                <a:ext uri="{FF2B5EF4-FFF2-40B4-BE49-F238E27FC236}">
                  <a16:creationId xmlns:a16="http://schemas.microsoft.com/office/drawing/2014/main" id="{2EA8AEA0-30B9-46DF-BE44-7D74B90A53F3}"/>
                </a:ext>
              </a:extLst>
            </p:cNvPr>
            <p:cNvSpPr/>
            <p:nvPr/>
          </p:nvSpPr>
          <p:spPr>
            <a:xfrm>
              <a:off x="3908628" y="561140"/>
              <a:ext cx="1850007" cy="2103630"/>
            </a:xfrm>
            <a:prstGeom prst="pieWedge">
              <a:avLst/>
            </a:prstGeom>
            <a:solidFill>
              <a:srgbClr val="ECCD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artial Circle 12">
              <a:extLst>
                <a:ext uri="{FF2B5EF4-FFF2-40B4-BE49-F238E27FC236}">
                  <a16:creationId xmlns:a16="http://schemas.microsoft.com/office/drawing/2014/main" id="{33B9BE66-BB97-4F1F-B149-2C673CA6704A}"/>
                </a:ext>
              </a:extLst>
            </p:cNvPr>
            <p:cNvSpPr txBox="1"/>
            <p:nvPr/>
          </p:nvSpPr>
          <p:spPr>
            <a:xfrm>
              <a:off x="4450483" y="1177279"/>
              <a:ext cx="1308152" cy="1487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sysClr val="windowText" lastClr="000000"/>
                  </a:solidFill>
                </a:rPr>
                <a:t>Engagement, influence and impact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74AF7D1-BBE9-4449-88A5-658DA60792A8}"/>
              </a:ext>
            </a:extLst>
          </p:cNvPr>
          <p:cNvGrpSpPr/>
          <p:nvPr/>
        </p:nvGrpSpPr>
        <p:grpSpPr>
          <a:xfrm>
            <a:off x="5920773" y="518077"/>
            <a:ext cx="2542813" cy="2440800"/>
            <a:chOff x="5876916" y="561141"/>
            <a:chExt cx="1850007" cy="2103630"/>
          </a:xfrm>
        </p:grpSpPr>
        <p:sp>
          <p:nvSpPr>
            <p:cNvPr id="14" name="Partial Circle 13">
              <a:extLst>
                <a:ext uri="{FF2B5EF4-FFF2-40B4-BE49-F238E27FC236}">
                  <a16:creationId xmlns:a16="http://schemas.microsoft.com/office/drawing/2014/main" id="{0EE66147-7A3C-4B99-A2A1-6D3762091AA8}"/>
                </a:ext>
              </a:extLst>
            </p:cNvPr>
            <p:cNvSpPr/>
            <p:nvPr/>
          </p:nvSpPr>
          <p:spPr>
            <a:xfrm rot="5400000">
              <a:off x="5750105" y="687952"/>
              <a:ext cx="2103630" cy="1850007"/>
            </a:xfrm>
            <a:prstGeom prst="pieWedge">
              <a:avLst/>
            </a:prstGeom>
            <a:solidFill>
              <a:srgbClr val="A3DC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artial Circle 14">
              <a:extLst>
                <a:ext uri="{FF2B5EF4-FFF2-40B4-BE49-F238E27FC236}">
                  <a16:creationId xmlns:a16="http://schemas.microsoft.com/office/drawing/2014/main" id="{17BE5CEA-8298-47AC-8B89-EA55063682D4}"/>
                </a:ext>
              </a:extLst>
            </p:cNvPr>
            <p:cNvSpPr txBox="1"/>
            <p:nvPr/>
          </p:nvSpPr>
          <p:spPr>
            <a:xfrm>
              <a:off x="5876916" y="1177280"/>
              <a:ext cx="1308152" cy="1487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sysClr val="windowText" lastClr="000000"/>
                  </a:solidFill>
                </a:rPr>
                <a:t>Knowledge and intellectual abilities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C6EF860-FD5D-4FD8-AFCC-6F148F3D3C19}"/>
              </a:ext>
            </a:extLst>
          </p:cNvPr>
          <p:cNvGrpSpPr/>
          <p:nvPr/>
        </p:nvGrpSpPr>
        <p:grpSpPr>
          <a:xfrm>
            <a:off x="5920773" y="3069113"/>
            <a:ext cx="2542812" cy="2440929"/>
            <a:chOff x="5876917" y="2802919"/>
            <a:chExt cx="1850007" cy="2103630"/>
          </a:xfrm>
        </p:grpSpPr>
        <p:sp>
          <p:nvSpPr>
            <p:cNvPr id="12" name="Partial Circle 11">
              <a:extLst>
                <a:ext uri="{FF2B5EF4-FFF2-40B4-BE49-F238E27FC236}">
                  <a16:creationId xmlns:a16="http://schemas.microsoft.com/office/drawing/2014/main" id="{608BB690-E995-4074-B050-DC1CB1936BAB}"/>
                </a:ext>
              </a:extLst>
            </p:cNvPr>
            <p:cNvSpPr/>
            <p:nvPr/>
          </p:nvSpPr>
          <p:spPr>
            <a:xfrm rot="10800000">
              <a:off x="5876917" y="2802919"/>
              <a:ext cx="1850007" cy="2103630"/>
            </a:xfrm>
            <a:prstGeom prst="pieWedge">
              <a:avLst/>
            </a:prstGeom>
            <a:solidFill>
              <a:srgbClr val="CCCC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artial Circle 16">
              <a:extLst>
                <a:ext uri="{FF2B5EF4-FFF2-40B4-BE49-F238E27FC236}">
                  <a16:creationId xmlns:a16="http://schemas.microsoft.com/office/drawing/2014/main" id="{DB09C5F8-F89B-4DC3-B9A1-2518ACB06744}"/>
                </a:ext>
              </a:extLst>
            </p:cNvPr>
            <p:cNvSpPr txBox="1"/>
            <p:nvPr/>
          </p:nvSpPr>
          <p:spPr>
            <a:xfrm rot="21600000">
              <a:off x="5876917" y="2802919"/>
              <a:ext cx="1308152" cy="1487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>
                  <a:solidFill>
                    <a:sysClr val="windowText" lastClr="000000"/>
                  </a:solidFill>
                </a:rPr>
                <a:t>Personal effectiveness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C636165-696B-4E28-91AA-53070010582A}"/>
              </a:ext>
            </a:extLst>
          </p:cNvPr>
          <p:cNvGrpSpPr/>
          <p:nvPr/>
        </p:nvGrpSpPr>
        <p:grpSpPr>
          <a:xfrm>
            <a:off x="3246656" y="3069114"/>
            <a:ext cx="2542812" cy="2440930"/>
            <a:chOff x="3895604" y="2802919"/>
            <a:chExt cx="1850007" cy="2103630"/>
          </a:xfrm>
        </p:grpSpPr>
        <p:sp>
          <p:nvSpPr>
            <p:cNvPr id="10" name="Partial Circle 9">
              <a:extLst>
                <a:ext uri="{FF2B5EF4-FFF2-40B4-BE49-F238E27FC236}">
                  <a16:creationId xmlns:a16="http://schemas.microsoft.com/office/drawing/2014/main" id="{B8064B82-B417-4913-BBFD-323CE9F266C1}"/>
                </a:ext>
              </a:extLst>
            </p:cNvPr>
            <p:cNvSpPr/>
            <p:nvPr/>
          </p:nvSpPr>
          <p:spPr>
            <a:xfrm rot="16200000">
              <a:off x="3768793" y="2929730"/>
              <a:ext cx="2103630" cy="1850007"/>
            </a:xfrm>
            <a:prstGeom prst="pieWedge">
              <a:avLst/>
            </a:prstGeom>
            <a:solidFill>
              <a:srgbClr val="91E5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artial Circle 18">
              <a:extLst>
                <a:ext uri="{FF2B5EF4-FFF2-40B4-BE49-F238E27FC236}">
                  <a16:creationId xmlns:a16="http://schemas.microsoft.com/office/drawing/2014/main" id="{7504F1F6-80D8-469C-B68A-3F7D37ED1D6D}"/>
                </a:ext>
              </a:extLst>
            </p:cNvPr>
            <p:cNvSpPr txBox="1"/>
            <p:nvPr/>
          </p:nvSpPr>
          <p:spPr>
            <a:xfrm>
              <a:off x="4437459" y="2802919"/>
              <a:ext cx="1308152" cy="1487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sysClr val="windowText" lastClr="000000"/>
                  </a:solidFill>
                </a:rPr>
                <a:t>Research governance and organisation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64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Picture Placeholder 8">
            <a:extLst>
              <a:ext uri="{FF2B5EF4-FFF2-40B4-BE49-F238E27FC236}">
                <a16:creationId xmlns:a16="http://schemas.microsoft.com/office/drawing/2014/main" id="{B495BA9B-DB77-4BA9-9D6F-0B426D98FEA6}"/>
              </a:ext>
            </a:extLst>
          </p:cNvPr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val="1408928995"/>
              </p:ext>
            </p:extLst>
          </p:nvPr>
        </p:nvGraphicFramePr>
        <p:xfrm>
          <a:off x="0" y="796925"/>
          <a:ext cx="11868150" cy="519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60350" y="6212959"/>
            <a:ext cx="5930900" cy="369332"/>
            <a:chOff x="3454400" y="127000"/>
            <a:chExt cx="5930900" cy="369332"/>
          </a:xfrm>
        </p:grpSpPr>
        <p:sp>
          <p:nvSpPr>
            <p:cNvPr id="2" name="TextBox 1"/>
            <p:cNvSpPr txBox="1"/>
            <p:nvPr/>
          </p:nvSpPr>
          <p:spPr>
            <a:xfrm>
              <a:off x="4127500" y="127000"/>
              <a:ext cx="525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Least equipped		Most Valued</a:t>
              </a:r>
              <a:endParaRPr lang="en-GB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454400" y="190500"/>
              <a:ext cx="673100" cy="305832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83300" y="190500"/>
              <a:ext cx="673100" cy="305832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 5"/>
          <p:cNvSpPr/>
          <p:nvPr/>
        </p:nvSpPr>
        <p:spPr>
          <a:xfrm>
            <a:off x="5041900" y="5994400"/>
            <a:ext cx="20447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0350" y="191894"/>
            <a:ext cx="6306817" cy="720080"/>
          </a:xfrm>
          <a:prstGeom prst="rect">
            <a:avLst/>
          </a:prstGeom>
          <a:solidFill>
            <a:srgbClr val="002A5C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Equipped vs Valued?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977" y="507009"/>
            <a:ext cx="10945216" cy="720080"/>
          </a:xfrm>
        </p:spPr>
        <p:txBody>
          <a:bodyPr/>
          <a:lstStyle/>
          <a:p>
            <a:r>
              <a:rPr lang="en-US" dirty="0"/>
              <a:t>Presentation Outline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F1AE7DE-520C-4898-AC68-F31AAF1D9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0059729"/>
              </p:ext>
            </p:extLst>
          </p:nvPr>
        </p:nvGraphicFramePr>
        <p:xfrm>
          <a:off x="644977" y="1651000"/>
          <a:ext cx="8740323" cy="4477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4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905509"/>
              </p:ext>
            </p:extLst>
          </p:nvPr>
        </p:nvGraphicFramePr>
        <p:xfrm>
          <a:off x="142794" y="0"/>
          <a:ext cx="11715377" cy="334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761027" y="482229"/>
            <a:ext cx="6390883" cy="369332"/>
            <a:chOff x="1761027" y="482229"/>
            <a:chExt cx="6390883" cy="369332"/>
          </a:xfrm>
        </p:grpSpPr>
        <p:sp>
          <p:nvSpPr>
            <p:cNvPr id="8" name="Down Arrow 7"/>
            <p:cNvSpPr/>
            <p:nvPr/>
          </p:nvSpPr>
          <p:spPr>
            <a:xfrm rot="10800000">
              <a:off x="1761027" y="482229"/>
              <a:ext cx="350692" cy="283028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83609" y="482229"/>
              <a:ext cx="5968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2B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56% increase in number of PhDs awarded (since 02/03)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-17186" y="6609748"/>
            <a:ext cx="5184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extracted from Higher Education Statistics Agency, </a:t>
            </a:r>
            <a:r>
              <a:rPr lang="en-GB" sz="12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www.hesa.ac.uk</a:t>
            </a:r>
            <a:r>
              <a:rPr lang="en-GB" sz="12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8" name="Picture 2" descr="Chart showing number of academic and non-academic staff since 2005/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721" y="3464073"/>
            <a:ext cx="5467279" cy="314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84638" y="4390579"/>
            <a:ext cx="5872231" cy="646331"/>
            <a:chOff x="1761027" y="482229"/>
            <a:chExt cx="8410072" cy="646331"/>
          </a:xfrm>
        </p:grpSpPr>
        <p:sp>
          <p:nvSpPr>
            <p:cNvPr id="20" name="Down Arrow 19"/>
            <p:cNvSpPr/>
            <p:nvPr/>
          </p:nvSpPr>
          <p:spPr>
            <a:xfrm rot="10800000">
              <a:off x="1761027" y="482229"/>
              <a:ext cx="350692" cy="283028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83609" y="482229"/>
              <a:ext cx="79874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2B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~26% increase in number of new academic positions</a:t>
              </a:r>
            </a:p>
            <a:p>
              <a:r>
                <a:rPr lang="en-GB" dirty="0" smtClean="0">
                  <a:solidFill>
                    <a:srgbClr val="002B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(since 05/06)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081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83" y="263895"/>
            <a:ext cx="3086460" cy="720080"/>
          </a:xfrm>
          <a:solidFill>
            <a:srgbClr val="002A5C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Project Remit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474" y="2212532"/>
            <a:ext cx="10972800" cy="3417243"/>
          </a:xfrm>
        </p:spPr>
        <p:txBody>
          <a:bodyPr>
            <a:normAutofit lnSpcReduction="10000"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n-GB" dirty="0"/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GB" dirty="0"/>
              <a:t>What skills and attributes do previous PGRs perceive as valued in their current employment roles?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n-GB" dirty="0"/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GB" dirty="0"/>
              <a:t>How well are PGRs prepared for the transition into employment, in careers both within and outside of academia?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7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vitae.ac.uk/CMS/files/upload/1.Vitae-Researcher-Development-framework-full-content-graphic-2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573" y="0"/>
            <a:ext cx="6794500" cy="6783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91FFDF-7FF1-451C-976F-2775BC1896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95552" y="0"/>
            <a:ext cx="3869356" cy="1001713"/>
          </a:xfrm>
        </p:spPr>
        <p:txBody>
          <a:bodyPr>
            <a:normAutofit fontScale="90000"/>
          </a:bodyPr>
          <a:lstStyle/>
          <a:p>
            <a:r>
              <a:rPr lang="en-GB" dirty="0"/>
              <a:t>Researcher Development Framework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59073" y="1866900"/>
            <a:ext cx="27709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32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Engineering, Science, Social Sciences, Humanities,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44%        56%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&lt;25 – 60 </a:t>
            </a:r>
            <a:r>
              <a:rPr lang="en-GB" dirty="0" err="1" smtClean="0"/>
              <a:t>yrs</a:t>
            </a:r>
            <a:r>
              <a:rPr lang="en-GB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55% Academia </a:t>
            </a:r>
          </a:p>
          <a:p>
            <a:r>
              <a:rPr lang="en-GB" dirty="0"/>
              <a:t> </a:t>
            </a:r>
            <a:r>
              <a:rPr lang="en-GB" dirty="0" smtClean="0"/>
              <a:t>     45% outwith Academia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 smtClean="0"/>
              <a:t>Follow up questions</a:t>
            </a:r>
            <a:endParaRPr lang="en-GB" b="1" dirty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May 200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t="4647" r="6376" b="5184"/>
          <a:stretch/>
        </p:blipFill>
        <p:spPr>
          <a:xfrm>
            <a:off x="9982200" y="3817268"/>
            <a:ext cx="254459" cy="292101"/>
          </a:xfrm>
          <a:prstGeom prst="rect">
            <a:avLst/>
          </a:prstGeom>
        </p:spPr>
      </p:pic>
      <p:pic>
        <p:nvPicPr>
          <p:cNvPr id="9" name="Picture 8" descr="File:&lt;strong&gt;Female&lt;/strong&gt; black &lt;strong&gt;symbol&lt;/strong&gt;.sv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547" y="3824799"/>
            <a:ext cx="189239" cy="28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6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49288079"/>
              </p:ext>
            </p:extLst>
          </p:nvPr>
        </p:nvGraphicFramePr>
        <p:xfrm>
          <a:off x="116673" y="1840905"/>
          <a:ext cx="11964126" cy="3927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09883" y="263895"/>
            <a:ext cx="3086460" cy="720080"/>
          </a:xfrm>
          <a:prstGeom prst="rect">
            <a:avLst/>
          </a:prstGeom>
          <a:solidFill>
            <a:srgbClr val="002A5C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Questions… Remit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1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and intellectual activities</a:t>
            </a:r>
          </a:p>
        </p:txBody>
      </p:sp>
      <p:pic>
        <p:nvPicPr>
          <p:cNvPr id="1026" name="Picture 2" descr="Image result for researcher development framework">
            <a:extLst>
              <a:ext uri="{FF2B5EF4-FFF2-40B4-BE49-F238E27FC236}">
                <a16:creationId xmlns:a16="http://schemas.microsoft.com/office/drawing/2014/main" id="{525413C7-24E5-4A81-A0A2-5A3F9BFCB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074" y="15240"/>
            <a:ext cx="4397943" cy="439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16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638072"/>
              </p:ext>
            </p:extLst>
          </p:nvPr>
        </p:nvGraphicFramePr>
        <p:xfrm>
          <a:off x="-3461314" y="-2518498"/>
          <a:ext cx="14939440" cy="14592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9725586" y="1821858"/>
            <a:ext cx="2127683" cy="2136294"/>
            <a:chOff x="8979628" y="4589122"/>
            <a:chExt cx="2127683" cy="213629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6BBAE7-5184-43E8-9E0C-82DF7CA5F38A}"/>
                </a:ext>
              </a:extLst>
            </p:cNvPr>
            <p:cNvGrpSpPr/>
            <p:nvPr/>
          </p:nvGrpSpPr>
          <p:grpSpPr>
            <a:xfrm>
              <a:off x="8979628" y="5812247"/>
              <a:ext cx="2127683" cy="913169"/>
              <a:chOff x="12372975" y="4286250"/>
              <a:chExt cx="2219325" cy="952500"/>
            </a:xfrm>
          </p:grpSpPr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68BD5C72-B086-4BFE-BA01-C34D336CA60F}"/>
                  </a:ext>
                </a:extLst>
              </p:cNvPr>
              <p:cNvSpPr txBox="1"/>
              <p:nvPr/>
            </p:nvSpPr>
            <p:spPr>
              <a:xfrm>
                <a:off x="12372975" y="4286250"/>
                <a:ext cx="2219325" cy="952500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	Academic</a:t>
                </a:r>
              </a:p>
              <a:p>
                <a:r>
                  <a:rPr lang="en-GB" dirty="0"/>
                  <a:t> </a:t>
                </a:r>
              </a:p>
              <a:p>
                <a:r>
                  <a:rPr lang="en-GB" sz="1100" dirty="0"/>
                  <a:t>	Non-academic</a:t>
                </a: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D82CAF6-8DB4-4E7C-B8FA-72BA440B7218}"/>
                  </a:ext>
                </a:extLst>
              </p:cNvPr>
              <p:cNvCxnSpPr/>
              <p:nvPr/>
            </p:nvCxnSpPr>
            <p:spPr>
              <a:xfrm>
                <a:off x="12525375" y="4743450"/>
                <a:ext cx="742950" cy="0"/>
              </a:xfrm>
              <a:prstGeom prst="line">
                <a:avLst/>
              </a:prstGeom>
              <a:ln w="7620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53C7E90-1024-4ECB-B8B5-129E343E96C3}"/>
                  </a:ext>
                </a:extLst>
              </p:cNvPr>
              <p:cNvCxnSpPr/>
              <p:nvPr/>
            </p:nvCxnSpPr>
            <p:spPr>
              <a:xfrm>
                <a:off x="12528550" y="4422775"/>
                <a:ext cx="742950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/>
            <p:cNvSpPr txBox="1"/>
            <p:nvPr/>
          </p:nvSpPr>
          <p:spPr>
            <a:xfrm>
              <a:off x="9053188" y="4661482"/>
              <a:ext cx="1980562" cy="11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% </a:t>
              </a:r>
              <a:r>
                <a:rPr lang="en-GB" b="1" dirty="0" smtClean="0"/>
                <a:t>of respondents that felt these skills were valued by their employer </a:t>
              </a:r>
              <a:endParaRPr lang="en-GB" b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979628" y="4589122"/>
              <a:ext cx="1973227" cy="21362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512015" y="370188"/>
            <a:ext cx="4708819" cy="6340577"/>
            <a:chOff x="2512015" y="370188"/>
            <a:chExt cx="4708819" cy="6340577"/>
          </a:xfrm>
        </p:grpSpPr>
        <p:grpSp>
          <p:nvGrpSpPr>
            <p:cNvPr id="16" name="Group 15"/>
            <p:cNvGrpSpPr/>
            <p:nvPr/>
          </p:nvGrpSpPr>
          <p:grpSpPr>
            <a:xfrm>
              <a:off x="4869258" y="554854"/>
              <a:ext cx="2351576" cy="425550"/>
              <a:chOff x="9725586" y="4155588"/>
              <a:chExt cx="2351576" cy="425550"/>
            </a:xfrm>
          </p:grpSpPr>
          <p:sp>
            <p:nvSpPr>
              <p:cNvPr id="17" name="5-Point Star 16"/>
              <p:cNvSpPr/>
              <p:nvPr/>
            </p:nvSpPr>
            <p:spPr>
              <a:xfrm>
                <a:off x="9725586" y="4155588"/>
                <a:ext cx="387405" cy="387405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0112991" y="4211806"/>
                <a:ext cx="1964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59%</a:t>
                </a:r>
                <a:endParaRPr lang="en-GB" b="1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481839" y="370188"/>
              <a:ext cx="2351576" cy="425550"/>
              <a:chOff x="9725586" y="4155588"/>
              <a:chExt cx="2351576" cy="425550"/>
            </a:xfrm>
          </p:grpSpPr>
          <p:sp>
            <p:nvSpPr>
              <p:cNvPr id="26" name="5-Point Star 25"/>
              <p:cNvSpPr/>
              <p:nvPr/>
            </p:nvSpPr>
            <p:spPr>
              <a:xfrm>
                <a:off x="9725586" y="4155588"/>
                <a:ext cx="387405" cy="387405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7" name="TextBox 12"/>
              <p:cNvSpPr txBox="1"/>
              <p:nvPr/>
            </p:nvSpPr>
            <p:spPr>
              <a:xfrm>
                <a:off x="10112991" y="4211806"/>
                <a:ext cx="1964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800" b="1" dirty="0" smtClean="0"/>
                  <a:t>38%</a:t>
                </a:r>
                <a:endParaRPr lang="en-GB" sz="1800" b="1" dirty="0"/>
              </a:p>
            </p:txBody>
          </p:sp>
        </p:grpSp>
        <p:sp>
          <p:nvSpPr>
            <p:cNvPr id="31" name="5-Point Star 30"/>
            <p:cNvSpPr/>
            <p:nvPr/>
          </p:nvSpPr>
          <p:spPr>
            <a:xfrm>
              <a:off x="2512015" y="6323360"/>
              <a:ext cx="387405" cy="387405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2" name="TextBox 12"/>
            <p:cNvSpPr txBox="1"/>
            <p:nvPr/>
          </p:nvSpPr>
          <p:spPr>
            <a:xfrm>
              <a:off x="2887158" y="6341433"/>
              <a:ext cx="1964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00" b="1" dirty="0" smtClean="0"/>
                <a:t>59%</a:t>
              </a:r>
              <a:endParaRPr lang="en-GB" sz="1800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756073" y="4932806"/>
            <a:ext cx="2023635" cy="923330"/>
            <a:chOff x="9752072" y="4777720"/>
            <a:chExt cx="2344005" cy="923330"/>
          </a:xfrm>
        </p:grpSpPr>
        <p:sp>
          <p:nvSpPr>
            <p:cNvPr id="39" name="5-Point Star 38"/>
            <p:cNvSpPr/>
            <p:nvPr/>
          </p:nvSpPr>
          <p:spPr>
            <a:xfrm>
              <a:off x="9752072" y="4866257"/>
              <a:ext cx="413423" cy="387405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131906" y="4777720"/>
              <a:ext cx="19641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Least equipped </a:t>
              </a:r>
              <a:r>
                <a:rPr lang="en-GB" dirty="0" smtClean="0"/>
                <a:t>(% respondents)</a:t>
              </a:r>
              <a:endParaRPr lang="en-GB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812347" y="618321"/>
            <a:ext cx="9135602" cy="4876278"/>
            <a:chOff x="1812347" y="618321"/>
            <a:chExt cx="9135602" cy="4876278"/>
          </a:xfrm>
        </p:grpSpPr>
        <p:grpSp>
          <p:nvGrpSpPr>
            <p:cNvPr id="37" name="Group 36"/>
            <p:cNvGrpSpPr/>
            <p:nvPr/>
          </p:nvGrpSpPr>
          <p:grpSpPr>
            <a:xfrm>
              <a:off x="8596373" y="5087562"/>
              <a:ext cx="2351576" cy="407037"/>
              <a:chOff x="9752072" y="4866257"/>
              <a:chExt cx="2351576" cy="407037"/>
            </a:xfrm>
          </p:grpSpPr>
          <p:sp>
            <p:nvSpPr>
              <p:cNvPr id="35" name="5-Point Star 34"/>
              <p:cNvSpPr/>
              <p:nvPr/>
            </p:nvSpPr>
            <p:spPr>
              <a:xfrm>
                <a:off x="9752072" y="4866257"/>
                <a:ext cx="387405" cy="387405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0139477" y="4903962"/>
                <a:ext cx="1964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31%</a:t>
                </a:r>
                <a:endParaRPr lang="en-GB" b="1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7226883" y="2627576"/>
              <a:ext cx="2351576" cy="407037"/>
              <a:chOff x="9752072" y="4866257"/>
              <a:chExt cx="2351576" cy="407037"/>
            </a:xfrm>
          </p:grpSpPr>
          <p:sp>
            <p:nvSpPr>
              <p:cNvPr id="42" name="5-Point Star 41"/>
              <p:cNvSpPr/>
              <p:nvPr/>
            </p:nvSpPr>
            <p:spPr>
              <a:xfrm>
                <a:off x="9752072" y="4866257"/>
                <a:ext cx="387405" cy="387405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0139477" y="4903962"/>
                <a:ext cx="1964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31%</a:t>
                </a:r>
                <a:endParaRPr lang="en-GB" b="1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1812347" y="618321"/>
              <a:ext cx="2351576" cy="407037"/>
              <a:chOff x="9752072" y="4866257"/>
              <a:chExt cx="2351576" cy="407037"/>
            </a:xfrm>
          </p:grpSpPr>
          <p:sp>
            <p:nvSpPr>
              <p:cNvPr id="45" name="5-Point Star 44"/>
              <p:cNvSpPr/>
              <p:nvPr/>
            </p:nvSpPr>
            <p:spPr>
              <a:xfrm>
                <a:off x="9752072" y="4866257"/>
                <a:ext cx="387405" cy="387405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0139477" y="4903962"/>
                <a:ext cx="1964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47%</a:t>
                </a:r>
                <a:endParaRPr lang="en-GB" b="1" dirty="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9725586" y="4019415"/>
            <a:ext cx="1990656" cy="2136293"/>
            <a:chOff x="9725586" y="4019415"/>
            <a:chExt cx="1990656" cy="2136293"/>
          </a:xfrm>
        </p:grpSpPr>
        <p:grpSp>
          <p:nvGrpSpPr>
            <p:cNvPr id="14" name="Group 13"/>
            <p:cNvGrpSpPr/>
            <p:nvPr/>
          </p:nvGrpSpPr>
          <p:grpSpPr>
            <a:xfrm>
              <a:off x="9725586" y="4089039"/>
              <a:ext cx="1990656" cy="923330"/>
              <a:chOff x="9725586" y="4089039"/>
              <a:chExt cx="1990656" cy="92333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9725586" y="4155588"/>
                <a:ext cx="387405" cy="387405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0112992" y="4089039"/>
                <a:ext cx="16032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Most equipped </a:t>
                </a:r>
                <a:r>
                  <a:rPr lang="en-GB" dirty="0" smtClean="0"/>
                  <a:t>(% respondents)</a:t>
                </a:r>
                <a:endParaRPr lang="en-GB" dirty="0"/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9734300" y="4019415"/>
              <a:ext cx="1973227" cy="21362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770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1942</TotalTime>
  <Words>710</Words>
  <Application>Microsoft Office PowerPoint</Application>
  <PresentationFormat>Widescreen</PresentationFormat>
  <Paragraphs>165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Office Theme</vt:lpstr>
      <vt:lpstr>1_Office Theme</vt:lpstr>
      <vt:lpstr>PowerPoint Presentation</vt:lpstr>
      <vt:lpstr>PhD Graduate Perceptions of Employability Skills, Within and Beyond the Academy</vt:lpstr>
      <vt:lpstr>Presentation Outline</vt:lpstr>
      <vt:lpstr>PowerPoint Presentation</vt:lpstr>
      <vt:lpstr>Project Remit</vt:lpstr>
      <vt:lpstr>Researcher Development Framework</vt:lpstr>
      <vt:lpstr>PowerPoint Presentation</vt:lpstr>
      <vt:lpstr>Knowledge and intellectual activities</vt:lpstr>
      <vt:lpstr>PowerPoint Presentation</vt:lpstr>
      <vt:lpstr>Personal effectiveness</vt:lpstr>
      <vt:lpstr>PowerPoint Presentation</vt:lpstr>
      <vt:lpstr>Research governance and organisation</vt:lpstr>
      <vt:lpstr>PowerPoint Presentation</vt:lpstr>
      <vt:lpstr>Engagement, influence and impact</vt:lpstr>
      <vt:lpstr>PowerPoint Presentation</vt:lpstr>
      <vt:lpstr>Conclusions and Recommendations </vt:lpstr>
      <vt:lpstr>PowerPoint Presentation</vt:lpstr>
      <vt:lpstr>PowerPoint Presentation</vt:lpstr>
      <vt:lpstr>PowerPoint Presentation</vt:lpstr>
      <vt:lpstr>Conclusions and Recommendations </vt:lpstr>
      <vt:lpstr>PowerPoint Presentation</vt:lpstr>
      <vt:lpstr>Where did students feel most equipped?</vt:lpstr>
      <vt:lpstr>PowerPoint Presentation</vt:lpstr>
      <vt:lpstr>Where did students feel least equipped?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Successful Research Career – Day One</dc:title>
  <dc:creator>Emma Compton-Daw</dc:creator>
  <cp:lastModifiedBy>Emma Compton-Daw</cp:lastModifiedBy>
  <cp:revision>130</cp:revision>
  <cp:lastPrinted>2018-10-23T10:11:17Z</cp:lastPrinted>
  <dcterms:created xsi:type="dcterms:W3CDTF">2015-08-25T15:07:48Z</dcterms:created>
  <dcterms:modified xsi:type="dcterms:W3CDTF">2018-10-25T08:23:53Z</dcterms:modified>
</cp:coreProperties>
</file>