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786" r:id="rId3"/>
    <p:sldMasterId id="2147483814" r:id="rId4"/>
    <p:sldMasterId id="2147483824" r:id="rId5"/>
    <p:sldMasterId id="2147483834" r:id="rId6"/>
    <p:sldMasterId id="2147483858" r:id="rId7"/>
  </p:sldMasterIdLst>
  <p:notesMasterIdLst>
    <p:notesMasterId r:id="rId26"/>
  </p:notesMasterIdLst>
  <p:handoutMasterIdLst>
    <p:handoutMasterId r:id="rId27"/>
  </p:handoutMasterIdLst>
  <p:sldIdLst>
    <p:sldId id="256" r:id="rId8"/>
    <p:sldId id="357" r:id="rId9"/>
    <p:sldId id="274" r:id="rId10"/>
    <p:sldId id="501" r:id="rId11"/>
    <p:sldId id="359" r:id="rId12"/>
    <p:sldId id="360" r:id="rId13"/>
    <p:sldId id="591" r:id="rId14"/>
    <p:sldId id="590" r:id="rId15"/>
    <p:sldId id="502" r:id="rId16"/>
    <p:sldId id="503" r:id="rId17"/>
    <p:sldId id="505" r:id="rId18"/>
    <p:sldId id="504" r:id="rId19"/>
    <p:sldId id="380" r:id="rId20"/>
    <p:sldId id="506" r:id="rId21"/>
    <p:sldId id="508" r:id="rId22"/>
    <p:sldId id="355" r:id="rId23"/>
    <p:sldId id="391" r:id="rId24"/>
    <p:sldId id="344" r:id="rId25"/>
  </p:sldIdLst>
  <p:sldSz cx="9144000" cy="6858000" type="screen4x3"/>
  <p:notesSz cx="6888163" cy="100187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2B679F"/>
    <a:srgbClr val="FFCCFF"/>
    <a:srgbClr val="A51E7D"/>
    <a:srgbClr val="009F9B"/>
    <a:srgbClr val="EAD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7" autoAdjust="0"/>
    <p:restoredTop sz="94628" autoAdjust="0"/>
  </p:normalViewPr>
  <p:slideViewPr>
    <p:cSldViewPr>
      <p:cViewPr varScale="1">
        <p:scale>
          <a:sx n="61" d="100"/>
          <a:sy n="61" d="100"/>
        </p:scale>
        <p:origin x="13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813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9B4E83-9EA8-41A0-A7EF-1B526E15E39E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1" cy="50093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3C533DE-E3AC-4457-9246-F6F4978A2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3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653" cy="501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330" y="1"/>
            <a:ext cx="2985743" cy="501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30E0-FAE7-42B1-83B2-0C83A6C51F0D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00" y="4758834"/>
            <a:ext cx="5510967" cy="4509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5356"/>
            <a:ext cx="2984653" cy="501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330" y="9515356"/>
            <a:ext cx="2985743" cy="501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7669-13C5-4D71-BDB7-7AB7C3D34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having me today.</a:t>
            </a:r>
          </a:p>
          <a:p>
            <a:endParaRPr lang="en-GB" dirty="0"/>
          </a:p>
          <a:p>
            <a:r>
              <a:rPr lang="en-GB" dirty="0"/>
              <a:t>My name is Emma Day – PM at Vitae managing multiple projects including European projects, gender work and Catalyst Mental Health and wellbeing </a:t>
            </a:r>
            <a:r>
              <a:rPr lang="en-GB" dirty="0" err="1"/>
              <a:t>evalution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Project I am going to talk about today goes by name of EURAXIND</a:t>
            </a:r>
          </a:p>
          <a:p>
            <a:endParaRPr lang="en-GB" dirty="0"/>
          </a:p>
          <a:p>
            <a:r>
              <a:rPr lang="en-GB" dirty="0"/>
              <a:t>Project that ran from May 2016 – May 2018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Look at topics from an European at the topic of careers outside of academia from an European perspective.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08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22684-E14B-4B0C-8163-BF9EBC3DF028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5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E91F86-F17C-4E29-AC3D-D4F88827895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FC376B-E99E-4987-B3D2-4AE530AA027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162733-1A08-4D67-84BB-CB21FDE7DF0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2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AD4789-23AA-451B-A8F9-DC0D3ADC4C1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63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822684-E14B-4B0C-8163-BF9EBC3DF028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5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11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EBA005-2736-4A4F-8D32-40202AC53A6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4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EURAXESS – Ask who is aware etc?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87669-13C5-4D71-BDB7-7AB7C3D34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4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 partners</a:t>
            </a:r>
          </a:p>
          <a:p>
            <a:r>
              <a:rPr lang="en-GB" dirty="0"/>
              <a:t>Deliberate variety of countries and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7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key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6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literature reviews</a:t>
            </a:r>
          </a:p>
          <a:p>
            <a:br>
              <a:rPr lang="en-GB" dirty="0"/>
            </a:br>
            <a:r>
              <a:rPr lang="en-GB" dirty="0"/>
              <a:t>Make the point that there was most information from the researchers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8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9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Employers – very difficult to find any literature from the UK perspective.</a:t>
            </a:r>
          </a:p>
          <a:p>
            <a:br>
              <a:rPr lang="en-GB" dirty="0"/>
            </a:br>
            <a:r>
              <a:rPr lang="en-GB" dirty="0"/>
              <a:t>Some has been done largely in the UK </a:t>
            </a:r>
            <a:r>
              <a:rPr lang="en-GB" dirty="0" err="1"/>
              <a:t>eg.</a:t>
            </a:r>
            <a:r>
              <a:rPr lang="en-GB" dirty="0"/>
              <a:t> Rugby Team 2007.</a:t>
            </a:r>
          </a:p>
          <a:p>
            <a:endParaRPr lang="en-GB" dirty="0"/>
          </a:p>
          <a:p>
            <a:r>
              <a:rPr lang="en-GB" dirty="0"/>
              <a:t>Limited involvement – we must ask ourselves why this is and how we can address </a:t>
            </a:r>
            <a:r>
              <a:rPr lang="en-GB" dirty="0" err="1"/>
              <a:t>eg.</a:t>
            </a:r>
            <a:r>
              <a:rPr lang="en-GB" dirty="0"/>
              <a:t> Lack of interest, awareness, culture of employers.  Are we doing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87669-13C5-4D71-BDB7-7AB7C3D340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1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FA2551-AD54-4AA1-9784-E7A6ECDC48F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4.jp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2856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214226"/>
            <a:ext cx="5616575" cy="935038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EURAXIND Outreach to industry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229" y="5946031"/>
            <a:ext cx="2073275" cy="893763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79512" y="5589240"/>
            <a:ext cx="7416824" cy="9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r>
              <a:rPr lang="en-GB" kern="0" baseline="0" dirty="0"/>
              <a:t>North West Regional Seminar – 2</a:t>
            </a:r>
            <a:r>
              <a:rPr lang="en-GB" kern="0" baseline="30000" dirty="0"/>
              <a:t>nd</a:t>
            </a:r>
            <a:r>
              <a:rPr lang="en-GB" kern="0" baseline="0" dirty="0"/>
              <a:t> July 2018</a:t>
            </a:r>
          </a:p>
        </p:txBody>
      </p:sp>
      <p:pic>
        <p:nvPicPr>
          <p:cNvPr id="8" name="image1.jpeg" descr="C:\Users\nromero\Desktop\PIPERS\Imágenes\Logo NUEVO CONJUNTO.jp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50582" y="2365928"/>
            <a:ext cx="3141898" cy="55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"/>
            <a:ext cx="2123729" cy="1192558"/>
          </a:xfrm>
          <a:prstGeom prst="rect">
            <a:avLst/>
          </a:prstGeom>
          <a:noFill/>
        </p:spPr>
      </p:pic>
      <p:pic>
        <p:nvPicPr>
          <p:cNvPr id="10" name="image5.png" descr="C:\Users\nromero\Desktop\PIPERS\Imágenes\SU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018566" y="4587332"/>
            <a:ext cx="1873914" cy="71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264"/>
            <a:ext cx="2171251" cy="1199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4" y="2929210"/>
            <a:ext cx="1376566" cy="715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3746750"/>
            <a:ext cx="786382" cy="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5"/>
            <a:ext cx="1081658" cy="4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335573"/>
            <a:ext cx="7772400" cy="738000"/>
          </a:xfrm>
        </p:spPr>
        <p:txBody>
          <a:bodyPr anchor="b">
            <a:normAutofit/>
          </a:bodyPr>
          <a:lstStyle>
            <a:lvl1pPr algn="l">
              <a:defRPr sz="3800" b="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7534"/>
            <a:ext cx="6400800" cy="68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5805264"/>
            <a:ext cx="2057400" cy="365125"/>
          </a:xfrm>
          <a:prstGeom prst="rect">
            <a:avLst/>
          </a:prstGeom>
        </p:spPr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471723"/>
            <a:ext cx="4486275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3FA033"/>
                </a:solidFill>
              </a:defRPr>
            </a:lvl1pPr>
            <a:lvl2pPr marL="2263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dirty="0"/>
              <a:t>Date – Month – Year</a:t>
            </a:r>
          </a:p>
        </p:txBody>
      </p:sp>
    </p:spTree>
    <p:extLst>
      <p:ext uri="{BB962C8B-B14F-4D97-AF65-F5344CB8AC3E}">
        <p14:creationId xmlns:p14="http://schemas.microsoft.com/office/powerpoint/2010/main" val="78225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316" y="1309816"/>
            <a:ext cx="7886700" cy="119525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</a:br>
            <a:r>
              <a:rPr lang="en-US" dirty="0"/>
              <a:t>Click to edit Master text styles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76000" y="1754829"/>
            <a:ext cx="7985938" cy="4322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288000" defTabSz="457200" fontAlgn="auto">
              <a:spcBef>
                <a:spcPts val="0"/>
              </a:spcBef>
              <a:spcAft>
                <a:spcPts val="0"/>
              </a:spcAft>
              <a:buClr>
                <a:srgbClr val="3FA033"/>
              </a:buClr>
              <a:buSzPct val="110000"/>
              <a:buFont typeface="Wingdings" panose="05000000000000000000" pitchFamily="2" charset="2"/>
              <a:buChar char=""/>
            </a:pPr>
            <a:endParaRPr lang="en-US" sz="1600" b="1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8844"/>
            <a:ext cx="7886700" cy="112598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754828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000" y="1771346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38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1B8-CA47-4187-9FF8-2631F41A7C05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6FB5-7673-4A4D-B36B-7570B581AF8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vitae_logo_rgb">
            <a:extLst>
              <a:ext uri="{FF2B5EF4-FFF2-40B4-BE49-F238E27FC236}">
                <a16:creationId xmlns:a16="http://schemas.microsoft.com/office/drawing/2014/main" id="{A8598C74-C609-435C-AB89-F378ACE9F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2662" cy="29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7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335573"/>
            <a:ext cx="7772400" cy="738000"/>
          </a:xfrm>
        </p:spPr>
        <p:txBody>
          <a:bodyPr anchor="b">
            <a:normAutofit/>
          </a:bodyPr>
          <a:lstStyle>
            <a:lvl1pPr algn="l">
              <a:defRPr sz="3800" b="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7534"/>
            <a:ext cx="6400800" cy="68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471723"/>
            <a:ext cx="4486275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3FA033"/>
                </a:solidFill>
              </a:defRPr>
            </a:lvl1pPr>
            <a:lvl2pPr marL="2263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dirty="0"/>
              <a:t>Date – Month – Year</a:t>
            </a:r>
          </a:p>
        </p:txBody>
      </p:sp>
    </p:spTree>
    <p:extLst>
      <p:ext uri="{BB962C8B-B14F-4D97-AF65-F5344CB8AC3E}">
        <p14:creationId xmlns:p14="http://schemas.microsoft.com/office/powerpoint/2010/main" val="217701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 baseline="0">
                <a:solidFill>
                  <a:srgbClr val="3FA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FA033"/>
              </a:buClr>
              <a:defRPr b="0" i="0" baseline="0">
                <a:solidFill>
                  <a:schemeClr val="tx1"/>
                </a:solidFill>
              </a:defRPr>
            </a:lvl1pPr>
            <a:lvl2pPr>
              <a:defRPr b="0" i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2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6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316" y="1309816"/>
            <a:ext cx="7886700" cy="119525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</a:br>
            <a:r>
              <a:rPr lang="en-US" dirty="0"/>
              <a:t>Click to edit Master text styles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76000" y="1754829"/>
            <a:ext cx="7985938" cy="4322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288000" defTabSz="457200" fontAlgn="auto">
              <a:spcBef>
                <a:spcPts val="0"/>
              </a:spcBef>
              <a:spcAft>
                <a:spcPts val="0"/>
              </a:spcAft>
              <a:buClr>
                <a:srgbClr val="3FA033"/>
              </a:buClr>
              <a:buSzPct val="110000"/>
              <a:buFont typeface="Wingdings" panose="05000000000000000000" pitchFamily="2" charset="2"/>
              <a:buChar char=""/>
            </a:pPr>
            <a:endParaRPr lang="en-US" sz="1600" b="1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8844"/>
            <a:ext cx="7886700" cy="112598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754828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000" y="1771346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8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1619672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The EURAXIND project has received funding from the European Union’s Horizon 2020 research and innovation programme under grant agreement No. 710294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41770"/>
            <a:ext cx="792088" cy="530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3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56951"/>
            <a:ext cx="4629150" cy="4304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2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23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1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4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335573"/>
            <a:ext cx="7772400" cy="738000"/>
          </a:xfrm>
        </p:spPr>
        <p:txBody>
          <a:bodyPr anchor="b">
            <a:normAutofit/>
          </a:bodyPr>
          <a:lstStyle>
            <a:lvl1pPr algn="l">
              <a:defRPr sz="3800" b="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57534"/>
            <a:ext cx="6400800" cy="68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471723"/>
            <a:ext cx="4486275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3FA033"/>
                </a:solidFill>
              </a:defRPr>
            </a:lvl1pPr>
            <a:lvl2pPr marL="2263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dirty="0"/>
              <a:t>Date – Month – Year</a:t>
            </a:r>
          </a:p>
        </p:txBody>
      </p:sp>
    </p:spTree>
    <p:extLst>
      <p:ext uri="{BB962C8B-B14F-4D97-AF65-F5344CB8AC3E}">
        <p14:creationId xmlns:p14="http://schemas.microsoft.com/office/powerpoint/2010/main" val="3907667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 baseline="0">
                <a:solidFill>
                  <a:srgbClr val="3FA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FA033"/>
              </a:buClr>
              <a:defRPr b="0" i="0" baseline="0">
                <a:solidFill>
                  <a:schemeClr val="tx1"/>
                </a:solidFill>
              </a:defRPr>
            </a:lvl1pPr>
            <a:lvl2pPr>
              <a:defRPr b="0" i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47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5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316" y="1309816"/>
            <a:ext cx="7886700" cy="119525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</a:br>
            <a:r>
              <a:rPr lang="en-US" dirty="0"/>
              <a:t>Click to edit Master text styles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6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76000" y="1754829"/>
            <a:ext cx="7985938" cy="4322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288000" defTabSz="457200" fontAlgn="auto">
              <a:spcBef>
                <a:spcPts val="0"/>
              </a:spcBef>
              <a:spcAft>
                <a:spcPts val="0"/>
              </a:spcAft>
              <a:buClr>
                <a:srgbClr val="3FA033"/>
              </a:buClr>
              <a:buSzPct val="110000"/>
              <a:buFont typeface="Wingdings" panose="05000000000000000000" pitchFamily="2" charset="2"/>
              <a:buChar char=""/>
            </a:pPr>
            <a:endParaRPr lang="en-US" sz="1600" b="1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8844"/>
            <a:ext cx="7886700" cy="112598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b="1" dirty="0">
                <a:solidFill>
                  <a:srgbClr val="48B234"/>
                </a:solidFill>
                <a:latin typeface="Arial MT"/>
                <a:cs typeface="Arial MT"/>
              </a:rPr>
              <a:t>Click to edit Title</a:t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754828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000" y="1771346"/>
            <a:ext cx="3887391" cy="58355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64656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34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5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2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56951"/>
            <a:ext cx="4629150" cy="4304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3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FA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8388" y="2363788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E4FFE6-4213-48D5-8B1E-5F70465E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1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7916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214226"/>
            <a:ext cx="5616575" cy="935038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EURAXIND Outreach to industry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565" y="5986419"/>
            <a:ext cx="2089939" cy="900947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323528" y="1884397"/>
            <a:ext cx="5616624" cy="8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r>
              <a:rPr lang="hu-HU" kern="0" dirty="0"/>
              <a:t>Project </a:t>
            </a:r>
            <a:r>
              <a:rPr lang="hu-HU" kern="0" dirty="0" err="1"/>
              <a:t>Review</a:t>
            </a:r>
            <a:r>
              <a:rPr lang="hu-HU" kern="0" dirty="0"/>
              <a:t> Meeting</a:t>
            </a:r>
            <a:r>
              <a:rPr lang="en-GB" kern="0" dirty="0"/>
              <a:t>, </a:t>
            </a:r>
            <a:r>
              <a:rPr lang="hu-HU" kern="0" dirty="0"/>
              <a:t>28</a:t>
            </a:r>
            <a:r>
              <a:rPr lang="en-GB" kern="0" dirty="0"/>
              <a:t> </a:t>
            </a:r>
            <a:r>
              <a:rPr lang="hu-HU" kern="0" dirty="0" err="1"/>
              <a:t>April</a:t>
            </a:r>
            <a:r>
              <a:rPr lang="en-GB" kern="0" dirty="0"/>
              <a:t> 2016</a:t>
            </a:r>
          </a:p>
        </p:txBody>
      </p:sp>
      <p:pic>
        <p:nvPicPr>
          <p:cNvPr id="8" name="image1.jpeg" descr="C:\Users\nromero\Desktop\PIPERS\Imágenes\Logo NUEVO CONJUNTO.jp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50582" y="2365928"/>
            <a:ext cx="3141898" cy="55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"/>
            <a:ext cx="2123729" cy="1192558"/>
          </a:xfrm>
          <a:prstGeom prst="rect">
            <a:avLst/>
          </a:prstGeom>
          <a:noFill/>
        </p:spPr>
      </p:pic>
      <p:pic>
        <p:nvPicPr>
          <p:cNvPr id="10" name="image5.png" descr="C:\Users\nromero\Desktop\PIPERS\Imágenes\SU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018566" y="4587332"/>
            <a:ext cx="1873914" cy="71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264"/>
            <a:ext cx="2171251" cy="1199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4" y="2929210"/>
            <a:ext cx="1376566" cy="715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3746750"/>
            <a:ext cx="786382" cy="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596336" y="5426060"/>
            <a:ext cx="160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Arial"/>
              </a:rPr>
              <a:t>IP&amp;D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19840"/>
            <a:ext cx="3096344" cy="11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1691680" y="622222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>
                <a:solidFill>
                  <a:srgbClr val="000000"/>
                </a:solidFill>
                <a:latin typeface="Arial"/>
              </a:rPr>
              <a:t>The EURAXIND project has received funding from the European Union’s Horizon 2020 research and innovation programme under grant agreement No. 710294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41770"/>
            <a:ext cx="792088" cy="5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7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5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2550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3578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241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507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881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39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2856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214226"/>
            <a:ext cx="5616575" cy="935038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EURAXIND Outreach to industry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5983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2800">
                <a:solidFill>
                  <a:srgbClr val="008A3E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229" y="5946031"/>
            <a:ext cx="2073275" cy="893763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79512" y="6042818"/>
            <a:ext cx="481364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r>
              <a:rPr lang="en-GB" kern="0" dirty="0"/>
              <a:t>13/14 September 2017</a:t>
            </a:r>
          </a:p>
        </p:txBody>
      </p:sp>
      <p:pic>
        <p:nvPicPr>
          <p:cNvPr id="8" name="image1.jpeg" descr="C:\Users\nromero\Desktop\PIPERS\Imágenes\Logo NUEVO CONJUNTO.jp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50582" y="2365928"/>
            <a:ext cx="3141898" cy="55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"/>
            <a:ext cx="2123729" cy="1192558"/>
          </a:xfrm>
          <a:prstGeom prst="rect">
            <a:avLst/>
          </a:prstGeom>
          <a:noFill/>
        </p:spPr>
      </p:pic>
      <p:pic>
        <p:nvPicPr>
          <p:cNvPr id="10" name="image5.png" descr="C:\Users\nromero\Desktop\PIPERS\Imágenes\SU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018566" y="4587332"/>
            <a:ext cx="1873914" cy="71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264"/>
            <a:ext cx="2171251" cy="1199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4" y="2929210"/>
            <a:ext cx="1376566" cy="715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3746750"/>
            <a:ext cx="786382" cy="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23528" y="1765799"/>
            <a:ext cx="5721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5"/>
            <a:ext cx="1081658" cy="4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0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>
                <a:solidFill>
                  <a:srgbClr val="000000"/>
                </a:solidFill>
              </a:rPr>
              <a:t>The EURAXIND project has received funding from the European Union’s Horizon 2020 research and innovation programme under grant agreement No. 710294</a:t>
            </a:r>
          </a:p>
        </p:txBody>
      </p:sp>
    </p:spTree>
    <p:extLst>
      <p:ext uri="{BB962C8B-B14F-4D97-AF65-F5344CB8AC3E}">
        <p14:creationId xmlns:p14="http://schemas.microsoft.com/office/powerpoint/2010/main" val="29282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24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6027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2681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2738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07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368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55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2856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214226"/>
            <a:ext cx="5616575" cy="935038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EURAXIND Outreach to industry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1195983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2800" baseline="0">
                <a:solidFill>
                  <a:srgbClr val="008A3E"/>
                </a:solidFill>
              </a:defRPr>
            </a:lvl1pPr>
          </a:lstStyle>
          <a:p>
            <a:r>
              <a:rPr lang="en-GB" dirty="0"/>
              <a:t>A2 – Improving the </a:t>
            </a:r>
            <a:r>
              <a:rPr lang="en-GB" dirty="0" err="1"/>
              <a:t>Intersectoral</a:t>
            </a:r>
            <a:r>
              <a:rPr lang="en-GB" dirty="0"/>
              <a:t> Mobility of Researchers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229" y="5946031"/>
            <a:ext cx="2073275" cy="893763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79512" y="5589240"/>
            <a:ext cx="6624736" cy="9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r>
              <a:rPr lang="en-GB" kern="0" dirty="0"/>
              <a:t>Vitae Researcher Development International Conference – 11/12 September 2017</a:t>
            </a:r>
          </a:p>
        </p:txBody>
      </p:sp>
      <p:pic>
        <p:nvPicPr>
          <p:cNvPr id="8" name="image1.jpeg" descr="C:\Users\nromero\Desktop\PIPERS\Imágenes\Logo NUEVO CONJUNTO.jp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50582" y="2365928"/>
            <a:ext cx="3141898" cy="55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"/>
            <a:ext cx="2123729" cy="1192558"/>
          </a:xfrm>
          <a:prstGeom prst="rect">
            <a:avLst/>
          </a:prstGeom>
          <a:noFill/>
        </p:spPr>
      </p:pic>
      <p:pic>
        <p:nvPicPr>
          <p:cNvPr id="10" name="image5.png" descr="C:\Users\nromero\Desktop\PIPERS\Imágenes\SU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018566" y="4587332"/>
            <a:ext cx="1873914" cy="71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264"/>
            <a:ext cx="2171251" cy="1199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4" y="2929210"/>
            <a:ext cx="1376566" cy="715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3746750"/>
            <a:ext cx="786382" cy="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5"/>
            <a:ext cx="1081658" cy="4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03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>
                <a:solidFill>
                  <a:srgbClr val="000000"/>
                </a:solidFill>
              </a:rPr>
              <a:t>The EURAXIND project has received funding from the European Union’s Horizon 2020 research and innovation programme under grant agreement No. 710294</a:t>
            </a:r>
          </a:p>
        </p:txBody>
      </p:sp>
    </p:spTree>
    <p:extLst>
      <p:ext uri="{BB962C8B-B14F-4D97-AF65-F5344CB8AC3E}">
        <p14:creationId xmlns:p14="http://schemas.microsoft.com/office/powerpoint/2010/main" val="1728103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21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5137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0439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7747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582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47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15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2856"/>
            <a:ext cx="6553200" cy="47069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214226"/>
            <a:ext cx="5616575" cy="935038"/>
          </a:xfr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EURAXIND Outreach to industry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5983"/>
            <a:ext cx="5721350" cy="504825"/>
          </a:xfrm>
        </p:spPr>
        <p:txBody>
          <a:bodyPr/>
          <a:lstStyle>
            <a:lvl1pPr marL="0" indent="0">
              <a:buFont typeface="Arial" charset="0"/>
              <a:buNone/>
              <a:defRPr sz="2800">
                <a:solidFill>
                  <a:srgbClr val="008A3E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12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229" y="5946031"/>
            <a:ext cx="2073275" cy="893763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179512" y="6042818"/>
            <a:ext cx="481364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2B67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B67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2B67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r>
              <a:rPr lang="en-GB" kern="0" dirty="0"/>
              <a:t>Kick-Off</a:t>
            </a:r>
            <a:r>
              <a:rPr lang="en-GB" kern="0" baseline="0" dirty="0"/>
              <a:t> Meeting, 18-19 May 2016</a:t>
            </a:r>
            <a:endParaRPr lang="en-GB" kern="0" dirty="0"/>
          </a:p>
        </p:txBody>
      </p:sp>
      <p:pic>
        <p:nvPicPr>
          <p:cNvPr id="8" name="image1.jpeg" descr="C:\Users\nromero\Desktop\PIPERS\Imágenes\Logo NUEVO CONJUNTO.jp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750582" y="2365928"/>
            <a:ext cx="3141898" cy="55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4"/>
            <a:ext cx="2123729" cy="1192558"/>
          </a:xfrm>
          <a:prstGeom prst="rect">
            <a:avLst/>
          </a:prstGeom>
          <a:noFill/>
        </p:spPr>
      </p:pic>
      <p:pic>
        <p:nvPicPr>
          <p:cNvPr id="10" name="image5.png" descr="C:\Users\nromero\Desktop\PIPERS\Imágenes\SU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018566" y="4587332"/>
            <a:ext cx="1873914" cy="71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264"/>
            <a:ext cx="2171251" cy="1199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4" y="2929210"/>
            <a:ext cx="1376566" cy="7158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2" y="3746750"/>
            <a:ext cx="786382" cy="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23528" y="1765799"/>
            <a:ext cx="5721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rgbClr val="008A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B679F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5"/>
            <a:ext cx="1081658" cy="4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10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The EURAXIND project has received funding from the European Union’s Horizon 2020 research and innovation programme under grant agreement No. 710294</a:t>
            </a:r>
          </a:p>
        </p:txBody>
      </p:sp>
    </p:spTree>
    <p:extLst>
      <p:ext uri="{BB962C8B-B14F-4D97-AF65-F5344CB8AC3E}">
        <p14:creationId xmlns:p14="http://schemas.microsoft.com/office/powerpoint/2010/main" val="2816800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286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137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5114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05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37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025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5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91337" y="5815230"/>
            <a:ext cx="2073275" cy="8937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94"/>
            <a:ext cx="1691680" cy="9765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716" r:id="rId10"/>
    <p:sldLayoutId id="2147483720" r:id="rId11"/>
    <p:sldLayoutId id="2147483721" r:id="rId12"/>
    <p:sldLayoutId id="214748386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8A3E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25/10/2018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72500" y="6356351"/>
            <a:ext cx="4042350" cy="365125"/>
          </a:xfrm>
          <a:prstGeom prst="rect">
            <a:avLst/>
          </a:prstGeom>
        </p:spPr>
        <p:txBody>
          <a:bodyPr wrap="none" l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Vitae, ©2017 Careers Research and Advisory Centre (CRAC) Limited.</a:t>
            </a:r>
          </a:p>
        </p:txBody>
      </p:sp>
    </p:spTree>
    <p:extLst>
      <p:ext uri="{BB962C8B-B14F-4D97-AF65-F5344CB8AC3E}">
        <p14:creationId xmlns:p14="http://schemas.microsoft.com/office/powerpoint/2010/main" val="289853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FA0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88000" algn="l" defTabSz="685800" rtl="0" eaLnBrk="1" latinLnBrk="0" hangingPunct="1">
        <a:lnSpc>
          <a:spcPct val="100000"/>
        </a:lnSpc>
        <a:spcBef>
          <a:spcPts val="750"/>
        </a:spcBef>
        <a:buClr>
          <a:srgbClr val="3FA033"/>
        </a:buClr>
        <a:buSzPct val="110000"/>
        <a:buFont typeface="Wingdings" panose="05000000000000000000" pitchFamily="2" charset="2"/>
        <a:buChar char=""/>
        <a:defRPr sz="2000" b="1" kern="120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88000" algn="l" defTabSz="685800" rtl="0" eaLnBrk="1" latinLnBrk="0" hangingPunct="1">
        <a:lnSpc>
          <a:spcPct val="90000"/>
        </a:lnSpc>
        <a:spcBef>
          <a:spcPts val="375"/>
        </a:spcBef>
        <a:buClr>
          <a:srgbClr val="8ACB8D"/>
        </a:buClr>
        <a:buSzPct val="100000"/>
        <a:buFont typeface="Wingdings" panose="05000000000000000000" pitchFamily="2" charset="2"/>
        <a:buChar char=""/>
        <a:defRPr lang="en-US" sz="2000" b="1" kern="1200" dirty="0" smtClean="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82174D-3969-4741-9FAC-2C43AB5CD0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25/10/2018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92BB9B-D729-4583-9617-62BA61A119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72500" y="6356351"/>
            <a:ext cx="4042350" cy="365125"/>
          </a:xfrm>
          <a:prstGeom prst="rect">
            <a:avLst/>
          </a:prstGeom>
        </p:spPr>
        <p:txBody>
          <a:bodyPr wrap="none" l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Vitae, ©2017 Careers Research and Advisory Centre (CRAC) Limited.</a:t>
            </a:r>
          </a:p>
        </p:txBody>
      </p:sp>
    </p:spTree>
    <p:extLst>
      <p:ext uri="{BB962C8B-B14F-4D97-AF65-F5344CB8AC3E}">
        <p14:creationId xmlns:p14="http://schemas.microsoft.com/office/powerpoint/2010/main" val="1800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FA0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88000" algn="l" defTabSz="685800" rtl="0" eaLnBrk="1" latinLnBrk="0" hangingPunct="1">
        <a:lnSpc>
          <a:spcPct val="100000"/>
        </a:lnSpc>
        <a:spcBef>
          <a:spcPts val="750"/>
        </a:spcBef>
        <a:buClr>
          <a:srgbClr val="3FA033"/>
        </a:buClr>
        <a:buSzPct val="110000"/>
        <a:buFont typeface="Wingdings" panose="05000000000000000000" pitchFamily="2" charset="2"/>
        <a:buChar char=""/>
        <a:defRPr sz="2000" b="1" kern="120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88000" algn="l" defTabSz="685800" rtl="0" eaLnBrk="1" latinLnBrk="0" hangingPunct="1">
        <a:lnSpc>
          <a:spcPct val="90000"/>
        </a:lnSpc>
        <a:spcBef>
          <a:spcPts val="375"/>
        </a:spcBef>
        <a:buClr>
          <a:srgbClr val="8ACB8D"/>
        </a:buClr>
        <a:buSzPct val="100000"/>
        <a:buFont typeface="Wingdings" panose="05000000000000000000" pitchFamily="2" charset="2"/>
        <a:buChar char=""/>
        <a:defRPr lang="en-US" sz="2000" b="1" kern="1200" dirty="0" smtClean="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1337" y="5815230"/>
            <a:ext cx="2073275" cy="8937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94"/>
            <a:ext cx="1691680" cy="97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52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8A3E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1337" y="5815230"/>
            <a:ext cx="2073275" cy="8937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94"/>
            <a:ext cx="1691680" cy="97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9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8A3E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1337" y="5815230"/>
            <a:ext cx="2073275" cy="8937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94"/>
            <a:ext cx="1691680" cy="97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07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8A3E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1337" y="5815230"/>
            <a:ext cx="2073275" cy="89376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194"/>
            <a:ext cx="1691680" cy="97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8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8A3E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2B679F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◦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B679F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career-development/organisations/resources-and-tools/engagement-tool" TargetMode="External"/><Relationship Id="rId2" Type="http://schemas.openxmlformats.org/officeDocument/2006/relationships/hyperlink" Target="https://euraxess.ec.europa.eu/career-development/researchers/discover-careers-beyond-academia" TargetMode="Externa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B5F47E-F299-4E0C-A28D-DA434DD2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838300"/>
            <a:ext cx="7591425" cy="1489509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l"/>
            <a:r>
              <a:rPr lang="en-GB" sz="2200" b="1" dirty="0">
                <a:solidFill>
                  <a:schemeClr val="tx1"/>
                </a:solidFill>
              </a:rPr>
              <a:t>EURAXIND - Careers Beyond Academia: An Horizon 2020 project examining researcher intersectoral mobility</a:t>
            </a:r>
            <a:br>
              <a:rPr lang="en-GB" sz="2200" b="1" dirty="0">
                <a:solidFill>
                  <a:schemeClr val="tx1"/>
                </a:solidFill>
              </a:rPr>
            </a:br>
            <a:r>
              <a:rPr lang="en-GB" sz="2200" b="1" dirty="0">
                <a:solidFill>
                  <a:schemeClr val="tx1"/>
                </a:solidFill>
              </a:rPr>
              <a:t> May 2016 – May 2018</a:t>
            </a:r>
            <a:br>
              <a:rPr lang="en-GB" sz="2200" b="1" dirty="0">
                <a:solidFill>
                  <a:schemeClr val="tx1"/>
                </a:solidFill>
              </a:rPr>
            </a:br>
            <a:br>
              <a:rPr lang="en-GB" sz="2200" b="1" dirty="0">
                <a:solidFill>
                  <a:schemeClr val="tx1"/>
                </a:solidFill>
              </a:rPr>
            </a:br>
            <a:r>
              <a:rPr lang="en-GB" sz="2200" b="1" dirty="0">
                <a:solidFill>
                  <a:schemeClr val="tx1"/>
                </a:solidFill>
              </a:rPr>
              <a:t>Emma Day – Project Manager, Vitae </a:t>
            </a:r>
            <a:br>
              <a:rPr lang="en-US" sz="2800" b="1" dirty="0">
                <a:solidFill>
                  <a:schemeClr val="tx1"/>
                </a:solidFill>
                <a:latin typeface="Arial"/>
              </a:rPr>
            </a:br>
            <a:br>
              <a:rPr lang="en-US" sz="2800" b="1" dirty="0">
                <a:solidFill>
                  <a:schemeClr val="tx1"/>
                </a:solidFill>
                <a:latin typeface="Arial"/>
              </a:rPr>
            </a:br>
            <a:br>
              <a:rPr lang="en-US" sz="2800" b="1" dirty="0">
                <a:solidFill>
                  <a:schemeClr val="tx1"/>
                </a:solidFill>
                <a:latin typeface="Arial"/>
              </a:rPr>
            </a:br>
            <a:br>
              <a:rPr lang="en-US" sz="2800" b="1" dirty="0">
                <a:solidFill>
                  <a:schemeClr val="tx1"/>
                </a:solidFill>
                <a:latin typeface="Arial"/>
              </a:rPr>
            </a:br>
            <a:r>
              <a:rPr lang="en-US" sz="2800" b="1" dirty="0">
                <a:solidFill>
                  <a:schemeClr val="tx1"/>
                </a:solidFill>
                <a:latin typeface="Arial"/>
              </a:rPr>
              <a:t>Researcher Education and Development Conference – 25</a:t>
            </a:r>
            <a:r>
              <a:rPr lang="en-US" sz="2800" b="1" baseline="30000" dirty="0">
                <a:solidFill>
                  <a:schemeClr val="tx1"/>
                </a:solidFill>
                <a:latin typeface="Arial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Arial"/>
              </a:rPr>
              <a:t> October 2018</a:t>
            </a:r>
            <a:br>
              <a:rPr lang="en-US" sz="2800" b="1" dirty="0">
                <a:solidFill>
                  <a:schemeClr val="tx1"/>
                </a:solidFill>
                <a:latin typeface="Arial"/>
              </a:rPr>
            </a:br>
            <a:endParaRPr lang="en-US" sz="28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EA7B74-B33F-453F-A3B1-90F2CB408AB6}"/>
              </a:ext>
            </a:extLst>
          </p:cNvPr>
          <p:cNvSpPr txBox="1">
            <a:spLocks/>
          </p:cNvSpPr>
          <p:nvPr/>
        </p:nvSpPr>
        <p:spPr>
          <a:xfrm>
            <a:off x="810980" y="4405257"/>
            <a:ext cx="7591425" cy="1489509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12937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66137" cy="704850"/>
          </a:xfrm>
        </p:spPr>
        <p:txBody>
          <a:bodyPr/>
          <a:lstStyle/>
          <a:p>
            <a:r>
              <a:rPr lang="en-US" altLang="en-US" sz="2800" b="0" dirty="0"/>
              <a:t>Researchers’ commercial awareness </a:t>
            </a:r>
            <a:endParaRPr lang="en-GB" altLang="en-US" sz="2800" b="0" dirty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466137" cy="4968552"/>
          </a:xfrm>
        </p:spPr>
        <p:txBody>
          <a:bodyPr/>
          <a:lstStyle/>
          <a:p>
            <a:pPr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Interactions with business</a:t>
            </a:r>
          </a:p>
          <a:p>
            <a:pPr lvl="1">
              <a:defRPr/>
            </a:pPr>
            <a:r>
              <a:rPr lang="en-GB" altLang="en-US" sz="1800" dirty="0">
                <a:solidFill>
                  <a:srgbClr val="008A3E"/>
                </a:solidFill>
              </a:rPr>
              <a:t>28% have done joint research; 27% business-focused research</a:t>
            </a:r>
          </a:p>
          <a:p>
            <a:pPr lvl="1">
              <a:defRPr/>
            </a:pPr>
            <a:r>
              <a:rPr lang="en-GB" altLang="en-US" sz="1800" dirty="0">
                <a:solidFill>
                  <a:srgbClr val="008A3E"/>
                </a:solidFill>
              </a:rPr>
              <a:t>27% consultancy</a:t>
            </a:r>
          </a:p>
          <a:p>
            <a:pPr lvl="1">
              <a:defRPr/>
            </a:pPr>
            <a:r>
              <a:rPr lang="en-GB" altLang="en-US" sz="1800" dirty="0">
                <a:solidFill>
                  <a:srgbClr val="008A3E"/>
                </a:solidFill>
              </a:rPr>
              <a:t>12% temporary sector mobility; 7% long term mobility</a:t>
            </a:r>
          </a:p>
          <a:p>
            <a:pPr>
              <a:defRPr/>
            </a:pPr>
            <a:r>
              <a:rPr lang="en-GB" altLang="en-US" sz="2000" dirty="0"/>
              <a:t>48% would like internship/placement in business; 52% to do joint research; 59% knowledge exchange / innovation</a:t>
            </a:r>
          </a:p>
          <a:p>
            <a:r>
              <a:rPr lang="en-GB" altLang="en-US" sz="2000" dirty="0">
                <a:solidFill>
                  <a:srgbClr val="000000"/>
                </a:solidFill>
              </a:rPr>
              <a:t>Barriers to interactions</a:t>
            </a:r>
          </a:p>
          <a:p>
            <a:pPr lvl="1"/>
            <a:r>
              <a:rPr lang="en-GB" altLang="en-US" sz="1800" dirty="0">
                <a:solidFill>
                  <a:srgbClr val="008A3E"/>
                </a:solidFill>
              </a:rPr>
              <a:t>45% uncertain impact on career (&amp; reduction in research outputs)</a:t>
            </a:r>
          </a:p>
          <a:p>
            <a:pPr lvl="1"/>
            <a:r>
              <a:rPr lang="en-GB" altLang="en-US" sz="1800" dirty="0">
                <a:solidFill>
                  <a:srgbClr val="008A3E"/>
                </a:solidFill>
              </a:rPr>
              <a:t>35% lack of experience/skills valued by business</a:t>
            </a:r>
          </a:p>
          <a:p>
            <a:pPr lvl="1"/>
            <a:r>
              <a:rPr lang="en-GB" altLang="en-US" sz="1800" dirty="0">
                <a:solidFill>
                  <a:srgbClr val="008A3E"/>
                </a:solidFill>
              </a:rPr>
              <a:t>26% lack of confidence</a:t>
            </a:r>
          </a:p>
          <a:p>
            <a:r>
              <a:rPr lang="en-GB" altLang="en-US" sz="2000" dirty="0">
                <a:solidFill>
                  <a:srgbClr val="000000"/>
                </a:solidFill>
              </a:rPr>
              <a:t>Researchers less confident about presenting evidence of people skills or commercial skills, compared with their research or self management </a:t>
            </a:r>
          </a:p>
          <a:p>
            <a:r>
              <a:rPr lang="en-GB" altLang="en-US" sz="2000" dirty="0">
                <a:solidFill>
                  <a:srgbClr val="000000"/>
                </a:solidFill>
              </a:rPr>
              <a:t>Researchers less confident about interviews / selection, and getting good references, whereas confident about their CV/application form </a:t>
            </a:r>
          </a:p>
        </p:txBody>
      </p:sp>
    </p:spTree>
    <p:extLst>
      <p:ext uri="{BB962C8B-B14F-4D97-AF65-F5344CB8AC3E}">
        <p14:creationId xmlns:p14="http://schemas.microsoft.com/office/powerpoint/2010/main" val="315852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3528" y="403225"/>
            <a:ext cx="8466137" cy="511175"/>
          </a:xfrm>
        </p:spPr>
        <p:txBody>
          <a:bodyPr/>
          <a:lstStyle/>
          <a:p>
            <a:r>
              <a:rPr lang="en-US" altLang="en-US" sz="2800" b="0" dirty="0"/>
              <a:t>Alumni Responses - Leaving academia</a:t>
            </a:r>
            <a:endParaRPr lang="en-GB" altLang="en-US" sz="2800" b="0" dirty="0"/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466137" cy="4824536"/>
          </a:xfrm>
        </p:spPr>
        <p:txBody>
          <a:bodyPr/>
          <a:lstStyle/>
          <a:p>
            <a:r>
              <a:rPr lang="en-GB" altLang="en-US" sz="2000" dirty="0">
                <a:solidFill>
                  <a:srgbClr val="000000"/>
                </a:solidFill>
              </a:rPr>
              <a:t>Top reasons for leaving…. they wanted: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Better long-term employment prospects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More job security, not short-term contracts, better work/life balance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 </a:t>
            </a: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Wanted different professional challenges</a:t>
            </a:r>
          </a:p>
          <a:p>
            <a:endParaRPr lang="en-GB" altLang="en-US" sz="2000" dirty="0">
              <a:solidFill>
                <a:schemeClr val="accent1"/>
              </a:solidFill>
            </a:endParaRPr>
          </a:p>
          <a:p>
            <a:r>
              <a:rPr lang="en-GB" altLang="en-US" sz="2000" dirty="0">
                <a:solidFill>
                  <a:srgbClr val="000000"/>
                </a:solidFill>
              </a:rPr>
              <a:t>Most helpful support in transition: 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Their own active job searching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Professional and personal networks</a:t>
            </a:r>
          </a:p>
          <a:p>
            <a:endParaRPr lang="en-GB" altLang="en-US" sz="2000" dirty="0">
              <a:solidFill>
                <a:srgbClr val="000000"/>
              </a:solidFill>
            </a:endParaRPr>
          </a:p>
          <a:p>
            <a:r>
              <a:rPr lang="en-GB" altLang="en-US" sz="2000" dirty="0">
                <a:solidFill>
                  <a:srgbClr val="000000"/>
                </a:solidFill>
              </a:rPr>
              <a:t>Most useful support / experience / attribute when making transition: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Personal motivation / confidence / determination (73%)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Flexibility / adaptability (69%) 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Training in transferable skills / competencies (26%)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chemeClr val="accent1"/>
                </a:solidFill>
              </a:rPr>
              <a:t>-</a:t>
            </a:r>
            <a:r>
              <a:rPr lang="en-GB" altLang="en-US" sz="2000" dirty="0">
                <a:solidFill>
                  <a:srgbClr val="000000"/>
                </a:solidFill>
              </a:rPr>
              <a:t> Guidance from careers advisers etc. (11%)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99275" y="6616700"/>
            <a:ext cx="190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F02DF7-B83D-4CBE-B8A1-9BCAC9D8705A}" type="slidenum">
              <a:rPr lang="en-US" altLang="en-US" smtClean="0">
                <a:solidFill>
                  <a:srgbClr val="626464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solidFill>
                <a:srgbClr val="626464"/>
              </a:solidFill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574675" y="514350"/>
            <a:ext cx="364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5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268231" y="233363"/>
            <a:ext cx="8466137" cy="704850"/>
          </a:xfrm>
        </p:spPr>
        <p:txBody>
          <a:bodyPr/>
          <a:lstStyle/>
          <a:p>
            <a:r>
              <a:rPr lang="en-US" altLang="en-US" sz="2800" b="0" dirty="0"/>
              <a:t>Sectors alumni now work in</a:t>
            </a:r>
            <a:endParaRPr lang="en-GB" altLang="en-US" sz="2000" b="0" dirty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99275" y="6616700"/>
            <a:ext cx="190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B9D962-6544-461A-AA42-E49E00829CC3}" type="slidenum">
              <a:rPr lang="en-US" altLang="en-US" smtClean="0">
                <a:solidFill>
                  <a:srgbClr val="626464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solidFill>
                <a:srgbClr val="626464"/>
              </a:solidFill>
            </a:endParaRP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574675" y="514350"/>
            <a:ext cx="364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08720"/>
            <a:ext cx="1041174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9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38138" y="178003"/>
            <a:ext cx="8466137" cy="704850"/>
          </a:xfrm>
        </p:spPr>
        <p:txBody>
          <a:bodyPr/>
          <a:lstStyle/>
          <a:p>
            <a:r>
              <a:rPr lang="en-US" altLang="en-US" sz="2800" b="0" dirty="0"/>
              <a:t>Occupations alumni now work in</a:t>
            </a:r>
            <a:endParaRPr lang="en-GB" altLang="en-US" sz="2000" b="0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99275" y="6616700"/>
            <a:ext cx="190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513C62-ADBB-4907-A828-6156CA59C3D5}" type="slidenum">
              <a:rPr lang="en-US" altLang="en-US" smtClean="0">
                <a:solidFill>
                  <a:srgbClr val="626464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solidFill>
                <a:srgbClr val="626464"/>
              </a:solidFill>
            </a:endParaRP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574675" y="514350"/>
            <a:ext cx="364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372" y="804475"/>
            <a:ext cx="9835371" cy="600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1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6137" cy="704850"/>
          </a:xfrm>
        </p:spPr>
        <p:txBody>
          <a:bodyPr/>
          <a:lstStyle/>
          <a:p>
            <a:r>
              <a:rPr lang="en-US" altLang="en-US" sz="2800" b="0" dirty="0"/>
              <a:t>In their current job…</a:t>
            </a:r>
            <a:endParaRPr lang="en-GB" altLang="en-US" sz="2800" b="0" dirty="0"/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466137" cy="4824536"/>
          </a:xfrm>
        </p:spPr>
        <p:txBody>
          <a:bodyPr/>
          <a:lstStyle/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/>
              <a:t>84% are very or fairly satisfied</a:t>
            </a:r>
            <a:r>
              <a:rPr lang="en-GB" altLang="en-US" sz="2000" dirty="0">
                <a:solidFill>
                  <a:schemeClr val="accent1"/>
                </a:solidFill>
              </a:rPr>
              <a:t> </a:t>
            </a:r>
            <a:r>
              <a:rPr lang="en-GB" altLang="en-US" sz="2000" dirty="0">
                <a:solidFill>
                  <a:srgbClr val="000000"/>
                </a:solidFill>
              </a:rPr>
              <a:t>with current work/job </a:t>
            </a:r>
          </a:p>
          <a:p>
            <a:pPr marL="0" indent="0">
              <a:buClr>
                <a:srgbClr val="008A3E"/>
              </a:buClr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(42% very satisfied)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Only 6% now want an academic career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What they actually do now: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43% conduct research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43% use detailed knowledge from their specialism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68% evaluate/understand others’ research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75% draw on experience/competencies developed during HE research</a:t>
            </a:r>
            <a:br>
              <a:rPr lang="en-GB" altLang="en-US" sz="2000" dirty="0">
                <a:solidFill>
                  <a:srgbClr val="000000"/>
                </a:solidFill>
              </a:rPr>
            </a:br>
            <a:endParaRPr lang="en-GB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99275" y="6616700"/>
            <a:ext cx="190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EAB540-A769-4346-A7F8-F58FC132A78C}" type="slidenum">
              <a:rPr lang="en-US" altLang="en-US" smtClean="0">
                <a:solidFill>
                  <a:srgbClr val="626464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solidFill>
                <a:srgbClr val="626464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74675" y="514350"/>
            <a:ext cx="364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9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66137" cy="704850"/>
          </a:xfrm>
        </p:spPr>
        <p:txBody>
          <a:bodyPr>
            <a:normAutofit fontScale="90000"/>
          </a:bodyPr>
          <a:lstStyle/>
          <a:p>
            <a:r>
              <a:rPr lang="en-US" altLang="en-US" sz="2800" b="0" dirty="0"/>
              <a:t>What would help researchers’ interact                             with business</a:t>
            </a:r>
            <a:endParaRPr lang="en-GB" altLang="en-US" sz="2800" b="0" dirty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32048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defRPr/>
            </a:pPr>
            <a:endParaRPr lang="en-GB" altLang="en-US" sz="2400" dirty="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more knowledge of opportunities (&gt;60%)</a:t>
            </a:r>
          </a:p>
          <a:p>
            <a:pPr>
              <a:spcBef>
                <a:spcPts val="2400"/>
              </a:spcBef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greater recognition of value of </a:t>
            </a:r>
            <a:r>
              <a:rPr lang="en-GB" altLang="en-US" sz="2400" dirty="0" err="1">
                <a:solidFill>
                  <a:srgbClr val="000000"/>
                </a:solidFill>
              </a:rPr>
              <a:t>intersectoral</a:t>
            </a:r>
            <a:r>
              <a:rPr lang="en-GB" altLang="en-US" sz="2400" dirty="0">
                <a:solidFill>
                  <a:srgbClr val="000000"/>
                </a:solidFill>
              </a:rPr>
              <a:t> mobility to an academic career (45%)</a:t>
            </a:r>
          </a:p>
          <a:p>
            <a:pPr>
              <a:spcBef>
                <a:spcPts val="2400"/>
              </a:spcBef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more training in skills valued outside academia (43%)</a:t>
            </a:r>
          </a:p>
          <a:p>
            <a:pPr>
              <a:spcBef>
                <a:spcPts val="2400"/>
              </a:spcBef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better understanding of skills valued outside academia (41%)</a:t>
            </a:r>
          </a:p>
          <a:p>
            <a:pPr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2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br>
              <a:rPr lang="en-GB" altLang="en-US" sz="2000" dirty="0">
                <a:solidFill>
                  <a:srgbClr val="000000"/>
                </a:solidFill>
              </a:rPr>
            </a:b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0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4" y="245380"/>
            <a:ext cx="8275864" cy="1325563"/>
          </a:xfrm>
        </p:spPr>
        <p:txBody>
          <a:bodyPr/>
          <a:lstStyle/>
          <a:p>
            <a:r>
              <a:rPr lang="en-GB" dirty="0"/>
              <a:t>Most valued in highly-skilled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Problem solving </a:t>
            </a:r>
          </a:p>
          <a:p>
            <a:r>
              <a:rPr lang="en-GB" dirty="0"/>
              <a:t>Technical / subject expertise</a:t>
            </a:r>
          </a:p>
          <a:p>
            <a:r>
              <a:rPr lang="en-GB" dirty="0"/>
              <a:t>Research skills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Creativity</a:t>
            </a:r>
          </a:p>
          <a:p>
            <a:r>
              <a:rPr lang="en-GB" dirty="0"/>
              <a:t>Self-organisation</a:t>
            </a:r>
          </a:p>
          <a:p>
            <a:r>
              <a:rPr lang="en-GB" dirty="0"/>
              <a:t>Collaboration</a:t>
            </a:r>
          </a:p>
          <a:p>
            <a:r>
              <a:rPr lang="en-GB" dirty="0"/>
              <a:t>Innovation</a:t>
            </a:r>
          </a:p>
          <a:p>
            <a:r>
              <a:rPr lang="en-GB" dirty="0"/>
              <a:t>Project management</a:t>
            </a:r>
          </a:p>
          <a:p>
            <a:r>
              <a:rPr lang="en-GB" dirty="0"/>
              <a:t>Emotional intelligence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314" y="6389915"/>
            <a:ext cx="43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EURAXIND Outreach to industry,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19" y="4437112"/>
            <a:ext cx="3383025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GB" sz="2000" dirty="0">
                <a:solidFill>
                  <a:prstClr val="black"/>
                </a:solidFill>
              </a:rPr>
              <a:t>Motivation / self confidence</a:t>
            </a:r>
          </a:p>
          <a:p>
            <a:pPr algn="l">
              <a:lnSpc>
                <a:spcPct val="114000"/>
              </a:lnSpc>
            </a:pPr>
            <a:r>
              <a:rPr lang="en-GB" sz="2000" dirty="0">
                <a:solidFill>
                  <a:prstClr val="black"/>
                </a:solidFill>
              </a:rPr>
              <a:t>Flexibility / agility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2420888"/>
            <a:ext cx="2808312" cy="5040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7544" y="4414640"/>
            <a:ext cx="28083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7544" y="5229200"/>
            <a:ext cx="3240360" cy="6167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http://www.en.unistra.fr/fileadmin/_processed_/csm_u2rl_630a9549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11" y="5537576"/>
            <a:ext cx="2258884" cy="5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71650"/>
            <a:ext cx="2388221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D965-024A-46CF-B378-67BB4A08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Toolkits to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CD7B-2104-4B1C-9029-7CA38681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Discover: Careers Beyond Academia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https://euraxess.ec.europa.eu/career-development/researchers/discover-careers-beyond-academia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Interact: Academia reaching out to Business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https://euraxess.ec.europa.eu/career-development/organisations/resources-and-tools/engagement-tool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2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395536" y="361950"/>
            <a:ext cx="8466137" cy="704850"/>
          </a:xfrm>
        </p:spPr>
        <p:txBody>
          <a:bodyPr/>
          <a:lstStyle/>
          <a:p>
            <a:r>
              <a:rPr lang="en-US" altLang="en-US" sz="2800" b="0" dirty="0"/>
              <a:t>Messages for </a:t>
            </a:r>
            <a:r>
              <a:rPr lang="en-US" altLang="en-US" sz="2800" b="0" dirty="0" err="1"/>
              <a:t>intersectoral</a:t>
            </a:r>
            <a:r>
              <a:rPr lang="en-US" altLang="en-US" sz="2800" b="0" dirty="0"/>
              <a:t> mobility</a:t>
            </a:r>
            <a:endParaRPr lang="en-GB" altLang="en-US" sz="2800" b="0" dirty="0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323528" y="1340768"/>
            <a:ext cx="8466137" cy="4384675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Academia is seen as the first career choice with fears about the impact of temporary mobility – and message of failure.</a:t>
            </a:r>
          </a:p>
          <a:p>
            <a:pPr>
              <a:spcBef>
                <a:spcPts val="1200"/>
              </a:spcBef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There is evidence of varied careers, good satisfaction and value of researcher skills beyond academia </a:t>
            </a:r>
          </a:p>
          <a:p>
            <a:pPr>
              <a:spcBef>
                <a:spcPts val="1200"/>
              </a:spcBef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Current researchers in HE lack of knowledge about career opportunities beyond academia </a:t>
            </a:r>
          </a:p>
          <a:p>
            <a:pPr>
              <a:spcBef>
                <a:spcPts val="1200"/>
              </a:spcBef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They generally know the most important key competencies for employers, but less able to present and evidence these </a:t>
            </a:r>
          </a:p>
          <a:p>
            <a:pPr>
              <a:spcBef>
                <a:spcPts val="1200"/>
              </a:spcBef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Generally, there is still a major task to be done to persuade more employers the value of employing researchers – particularly in non-research occupations. </a:t>
            </a:r>
            <a:br>
              <a:rPr lang="en-GB" altLang="en-US" sz="2000" dirty="0">
                <a:solidFill>
                  <a:srgbClr val="000000"/>
                </a:solidFill>
              </a:rPr>
            </a:b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8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9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46" y="17259"/>
            <a:ext cx="7847012" cy="58772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EURAXIND – EURAXESS for industry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400" dirty="0"/>
              <a:t>Identify employers’ and researchers’ needs to support intersectoral mobility and collaboration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Provide online resources to support institutional engagement with employers 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Encourage researchers to consider career and research opportunities within 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Attract more employers beyond academia to use EURAXESS services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43532" y="17259"/>
            <a:ext cx="1552755" cy="621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7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dirty="0"/>
              <a:t>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dirty="0"/>
              <a:t>CRAC-Vitae, UK</a:t>
            </a:r>
          </a:p>
          <a:p>
            <a:r>
              <a:rPr lang="en-GB" dirty="0"/>
              <a:t>FECYT, Spain </a:t>
            </a:r>
            <a:r>
              <a:rPr lang="en-GB" dirty="0">
                <a:solidFill>
                  <a:srgbClr val="008A3E"/>
                </a:solidFill>
              </a:rPr>
              <a:t>*</a:t>
            </a:r>
          </a:p>
          <a:p>
            <a:r>
              <a:rPr lang="en-GB" dirty="0"/>
              <a:t>FFG, Austria</a:t>
            </a:r>
            <a:r>
              <a:rPr lang="en-GB" dirty="0">
                <a:solidFill>
                  <a:srgbClr val="008A3E"/>
                </a:solidFill>
              </a:rPr>
              <a:t> * </a:t>
            </a:r>
            <a:r>
              <a:rPr lang="en-GB" baseline="30000" dirty="0">
                <a:solidFill>
                  <a:srgbClr val="008A3E"/>
                </a:solidFill>
              </a:rPr>
              <a:t>#</a:t>
            </a:r>
            <a:r>
              <a:rPr lang="en-GB" dirty="0">
                <a:solidFill>
                  <a:srgbClr val="008A3E"/>
                </a:solidFill>
              </a:rPr>
              <a:t> </a:t>
            </a:r>
            <a:endParaRPr lang="en-GB" dirty="0"/>
          </a:p>
          <a:p>
            <a:r>
              <a:rPr lang="en-GB" dirty="0"/>
              <a:t>BZN, Hungary</a:t>
            </a:r>
            <a:r>
              <a:rPr lang="en-GB" dirty="0">
                <a:solidFill>
                  <a:srgbClr val="008A3E"/>
                </a:solidFill>
              </a:rPr>
              <a:t> *</a:t>
            </a:r>
            <a:endParaRPr lang="en-GB" dirty="0"/>
          </a:p>
          <a:p>
            <a:r>
              <a:rPr lang="en-GB" dirty="0"/>
              <a:t>SU, Bulgaria</a:t>
            </a:r>
            <a:r>
              <a:rPr lang="en-GB" dirty="0">
                <a:solidFill>
                  <a:srgbClr val="008A3E"/>
                </a:solidFill>
              </a:rPr>
              <a:t> *</a:t>
            </a:r>
            <a:r>
              <a:rPr lang="en-GB" baseline="30000" dirty="0">
                <a:solidFill>
                  <a:srgbClr val="008A3E"/>
                </a:solidFill>
              </a:rPr>
              <a:t> #</a:t>
            </a:r>
            <a:r>
              <a:rPr lang="en-GB" dirty="0">
                <a:solidFill>
                  <a:srgbClr val="008A3E"/>
                </a:solidFill>
              </a:rPr>
              <a:t> </a:t>
            </a:r>
            <a:endParaRPr lang="en-GB" dirty="0"/>
          </a:p>
          <a:p>
            <a:r>
              <a:rPr lang="en-GB" dirty="0"/>
              <a:t>IP&amp;D, Israel</a:t>
            </a:r>
            <a:r>
              <a:rPr lang="en-GB" dirty="0">
                <a:solidFill>
                  <a:srgbClr val="008A3E"/>
                </a:solidFill>
              </a:rPr>
              <a:t> * </a:t>
            </a:r>
          </a:p>
          <a:p>
            <a:r>
              <a:rPr lang="en-GB" dirty="0"/>
              <a:t>NUFFIC, The Netherlands</a:t>
            </a:r>
            <a:r>
              <a:rPr lang="en-GB" dirty="0">
                <a:solidFill>
                  <a:srgbClr val="008A3E"/>
                </a:solidFill>
              </a:rPr>
              <a:t> *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8A3E"/>
                </a:solidFill>
              </a:rPr>
              <a:t>* BHO EURAXESS</a:t>
            </a:r>
          </a:p>
          <a:p>
            <a:pPr marL="0" indent="0">
              <a:buNone/>
            </a:pPr>
            <a:r>
              <a:rPr lang="en-GB" sz="2000" baseline="30000" dirty="0">
                <a:solidFill>
                  <a:srgbClr val="008A3E"/>
                </a:solidFill>
              </a:rPr>
              <a:t>#</a:t>
            </a:r>
            <a:r>
              <a:rPr lang="en-GB" sz="2000" dirty="0">
                <a:solidFill>
                  <a:srgbClr val="008A3E"/>
                </a:solidFill>
              </a:rPr>
              <a:t> NCP H2020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07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/>
              <a:t>EURAXIND Core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4857403"/>
          </a:xfrm>
        </p:spPr>
        <p:txBody>
          <a:bodyPr/>
          <a:lstStyle/>
          <a:p>
            <a:r>
              <a:rPr lang="en-GB" sz="2400" dirty="0"/>
              <a:t>Literature review</a:t>
            </a:r>
          </a:p>
          <a:p>
            <a:pPr lvl="1"/>
            <a:r>
              <a:rPr lang="en-GB" sz="2000" dirty="0"/>
              <a:t>Understanding researchers</a:t>
            </a:r>
            <a:r>
              <a:rPr lang="en-GB" dirty="0"/>
              <a:t>, employers and institution needs.</a:t>
            </a:r>
            <a:endParaRPr lang="en-GB" sz="2000" dirty="0"/>
          </a:p>
          <a:p>
            <a:r>
              <a:rPr lang="en-GB" sz="2400" dirty="0"/>
              <a:t>Four surveys</a:t>
            </a:r>
          </a:p>
          <a:p>
            <a:pPr lvl="1"/>
            <a:r>
              <a:rPr lang="en-GB" sz="2000" dirty="0"/>
              <a:t>EURAXESS Institutions (320 responses)</a:t>
            </a:r>
          </a:p>
          <a:p>
            <a:pPr lvl="1"/>
            <a:r>
              <a:rPr lang="en-GB" sz="2000" dirty="0"/>
              <a:t>Researchers (994 responses)</a:t>
            </a:r>
          </a:p>
          <a:p>
            <a:pPr lvl="1"/>
            <a:r>
              <a:rPr lang="en-GB" sz="2000" dirty="0"/>
              <a:t>Alumni (339 responses) </a:t>
            </a:r>
          </a:p>
          <a:p>
            <a:pPr lvl="1"/>
            <a:r>
              <a:rPr lang="en-GB" sz="2000" dirty="0"/>
              <a:t>Employers (144 responses)</a:t>
            </a:r>
          </a:p>
          <a:p>
            <a:r>
              <a:rPr lang="en-GB" sz="2400" dirty="0"/>
              <a:t>Employer engagement strategy</a:t>
            </a:r>
          </a:p>
          <a:p>
            <a:r>
              <a:rPr lang="en-GB" sz="2400" dirty="0"/>
              <a:t>Workshops for EURAXESS network and employers</a:t>
            </a:r>
          </a:p>
          <a:p>
            <a:r>
              <a:rPr lang="en-GB" sz="2400" dirty="0"/>
              <a:t>Development of a Toolkit for EURAXESS network </a:t>
            </a:r>
          </a:p>
          <a:p>
            <a:r>
              <a:rPr lang="en-GB" sz="2400" dirty="0"/>
              <a:t>Development of a Career Development Module for researchers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6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– researchers                   views and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Perception of researchers is that </a:t>
            </a:r>
            <a:r>
              <a:rPr lang="en-GB" sz="2000" dirty="0" err="1"/>
              <a:t>intersectoral</a:t>
            </a:r>
            <a:r>
              <a:rPr lang="en-GB" sz="2000" dirty="0"/>
              <a:t> mobility is low.</a:t>
            </a:r>
          </a:p>
          <a:p>
            <a:r>
              <a:rPr lang="en-GB" sz="2000" dirty="0"/>
              <a:t>More common in arts, social sciences and humanities (particularly moving into academia)</a:t>
            </a:r>
          </a:p>
          <a:p>
            <a:r>
              <a:rPr lang="en-GB" sz="2000" dirty="0"/>
              <a:t>Perceived as much less common that international mobility</a:t>
            </a:r>
          </a:p>
          <a:p>
            <a:r>
              <a:rPr lang="en-GB" sz="2000" dirty="0"/>
              <a:t>Few examples of multiple </a:t>
            </a:r>
            <a:r>
              <a:rPr lang="en-GB" sz="2000" dirty="0" err="1"/>
              <a:t>intersectoral</a:t>
            </a:r>
            <a:r>
              <a:rPr lang="en-GB" sz="2000" dirty="0"/>
              <a:t> moves</a:t>
            </a:r>
          </a:p>
          <a:p>
            <a:r>
              <a:rPr lang="en-GB" sz="2000" dirty="0"/>
              <a:t>More common when schemes are funded to enable it</a:t>
            </a:r>
          </a:p>
          <a:p>
            <a:r>
              <a:rPr lang="en-GB" sz="2000" dirty="0"/>
              <a:t>Little published research on researchers’ experiences of intersectoral mobility</a:t>
            </a:r>
          </a:p>
          <a:p>
            <a:r>
              <a:rPr lang="en-GB" sz="2000" dirty="0"/>
              <a:t>From the little there is it seems that it is easier to move to and from the public sector than private sector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502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– barriers to                   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Different cultures in academia and private sector mitigate against mobility including lack of understanding of skills developed by the other sector</a:t>
            </a:r>
          </a:p>
          <a:p>
            <a:r>
              <a:rPr lang="en-GB" sz="2000" dirty="0"/>
              <a:t>Different motivations provide barriers </a:t>
            </a:r>
            <a:r>
              <a:rPr lang="en-GB" sz="2000" dirty="0" err="1"/>
              <a:t>eg</a:t>
            </a:r>
            <a:r>
              <a:rPr lang="en-GB" sz="2000" dirty="0"/>
              <a:t>. private sector perceived as exploitative, whilst academia perceived as only interested in producing knowledge</a:t>
            </a:r>
          </a:p>
          <a:p>
            <a:r>
              <a:rPr lang="en-GB" sz="2000" dirty="0"/>
              <a:t>Perceptions of excellence differ</a:t>
            </a:r>
          </a:p>
          <a:p>
            <a:r>
              <a:rPr lang="en-GB" sz="2000" dirty="0"/>
              <a:t>Traditional academia views time in industry less favourably (</a:t>
            </a:r>
            <a:r>
              <a:rPr lang="en-GB" sz="2000" dirty="0" err="1"/>
              <a:t>eg</a:t>
            </a:r>
            <a:r>
              <a:rPr lang="en-GB" sz="2000" dirty="0"/>
              <a:t>. no papers published</a:t>
            </a:r>
          </a:p>
          <a:p>
            <a:r>
              <a:rPr lang="en-GB" sz="2000" dirty="0"/>
              <a:t>In academia, security of employment increases with length of experience and progression mitigating mobility by senior researchers</a:t>
            </a:r>
          </a:p>
        </p:txBody>
      </p:sp>
    </p:spTree>
    <p:extLst>
      <p:ext uri="{BB962C8B-B14F-4D97-AF65-F5344CB8AC3E}">
        <p14:creationId xmlns:p14="http://schemas.microsoft.com/office/powerpoint/2010/main" val="409001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7AE3-D93E-42DB-9210-36D95300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– Institution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9214-070E-48EA-88ED-4C5F4D7C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Institution engagement with industry is a priority</a:t>
            </a:r>
          </a:p>
          <a:p>
            <a:r>
              <a:rPr lang="en-GB" dirty="0"/>
              <a:t>There is still a need for practical actions in fostering the </a:t>
            </a:r>
            <a:r>
              <a:rPr lang="en-GB" dirty="0" err="1"/>
              <a:t>enga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gement</a:t>
            </a:r>
            <a:r>
              <a:rPr lang="en-GB" dirty="0"/>
              <a:t> of academia with industry.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  <a:latin typeface="Arial" charset="0"/>
              </a:rPr>
              <a:t>Possible national initiatives: 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cross-sector collaborative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programmes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targeted funding to develop individuals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overarching services and networks that help or advise researchers financial incentives for companies to employ doctoral graduates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innovative or exemplary projects and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programmes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2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6FCE-B9F1-4C49-928A-57E2C98F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– Employers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597B-9631-4B46-BFD8-71775180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“The voice of the business sector is rather difficult to detect in this literature”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Limited involvement of industry in discussions on how all actors can best profit from intersectoral mobility; important to directly address the non-academic/business sector to identify their needs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Importance of transferable skills for intersectoral mobility emphasized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Internships/intersectoral doctoral </a:t>
            </a:r>
            <a:r>
              <a:rPr lang="en-US" dirty="0" err="1"/>
              <a:t>programmes</a:t>
            </a:r>
            <a:r>
              <a:rPr lang="en-US" dirty="0"/>
              <a:t> e.g. MSCA support early exposure of researchers to non-academic sector</a:t>
            </a:r>
            <a:endParaRPr lang="de-AT" dirty="0"/>
          </a:p>
          <a:p>
            <a:pPr marL="342900" indent="-3429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23528" y="512193"/>
            <a:ext cx="8466137" cy="78581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Researchers’ c</a:t>
            </a:r>
            <a:r>
              <a:rPr lang="en-US" altLang="en-US" sz="2800" b="0" dirty="0"/>
              <a:t>areer thinking and                     development</a:t>
            </a:r>
            <a:endParaRPr lang="en-GB" altLang="en-US" sz="2800" b="0" dirty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323528" y="1772816"/>
            <a:ext cx="8466137" cy="4384675"/>
          </a:xfrm>
        </p:spPr>
        <p:txBody>
          <a:bodyPr/>
          <a:lstStyle/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78% want an academic career in the long term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57% would consider working outside academia – of these: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70% would still want to do research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37% in research/grant management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35% in research/science policy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endParaRPr lang="en-GB" altLang="en-US" sz="2000" dirty="0">
              <a:solidFill>
                <a:srgbClr val="000000"/>
              </a:solidFill>
            </a:endParaRP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65% think it would be hard to get a non-research job in business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rgbClr val="000000"/>
                </a:solidFill>
              </a:rPr>
              <a:t>&lt; 30% think businesses value what researchers offer working in non-research roles</a:t>
            </a:r>
          </a:p>
          <a:p>
            <a:endParaRPr lang="en-GB" altLang="en-US" sz="2000" dirty="0">
              <a:solidFill>
                <a:srgbClr val="000000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99275" y="6616700"/>
            <a:ext cx="19050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41F74B-0522-413E-8F51-53547EFB6E8A}" type="slidenum">
              <a:rPr lang="en-US" altLang="en-US" smtClean="0">
                <a:solidFill>
                  <a:srgbClr val="626464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solidFill>
                <a:srgbClr val="626464"/>
              </a:solidFill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574675" y="514350"/>
            <a:ext cx="364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4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6206"/>
      </p:ext>
    </p:extLst>
  </p:cSld>
  <p:clrMapOvr>
    <a:masterClrMapping/>
  </p:clrMapOvr>
</p:sld>
</file>

<file path=ppt/theme/theme1.xml><?xml version="1.0" encoding="utf-8"?>
<a:theme xmlns:a="http://schemas.openxmlformats.org/drawingml/2006/main" name="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tae template.potx" id="{42D84AF6-1FCA-4982-A6ED-39B109CCDEC5}" vid="{E94CA237-49C0-4C70-99FF-3533F30B3FCD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tae template.potx" id="{42D84AF6-1FCA-4982-A6ED-39B109CCDEC5}" vid="{E94CA237-49C0-4C70-99FF-3533F30B3FCD}"/>
    </a:ext>
  </a:extLst>
</a:theme>
</file>

<file path=ppt/theme/theme4.xml><?xml version="1.0" encoding="utf-8"?>
<a:theme xmlns:a="http://schemas.openxmlformats.org/drawingml/2006/main" name="1_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URAXESS Master">
  <a:themeElements>
    <a:clrScheme name="EURAXES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AXESS Master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AXES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AXES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AXES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18582</TotalTime>
  <Words>1127</Words>
  <Application>Microsoft Office PowerPoint</Application>
  <PresentationFormat>On-screen Show (4:3)</PresentationFormat>
  <Paragraphs>178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Arial MT</vt:lpstr>
      <vt:lpstr>Calibri</vt:lpstr>
      <vt:lpstr>Symbol</vt:lpstr>
      <vt:lpstr>Wingdings</vt:lpstr>
      <vt:lpstr>EURAXESS Master</vt:lpstr>
      <vt:lpstr>1_Office Theme</vt:lpstr>
      <vt:lpstr>6_Office Theme</vt:lpstr>
      <vt:lpstr>1_EURAXESS Master</vt:lpstr>
      <vt:lpstr>2_EURAXESS Master</vt:lpstr>
      <vt:lpstr>3_EURAXESS Master</vt:lpstr>
      <vt:lpstr>4_EURAXESS Master</vt:lpstr>
      <vt:lpstr>EURAXIND - Careers Beyond Academia: An Horizon 2020 project examining researcher intersectoral mobility  May 2016 – May 2018  Emma Day – Project Manager, Vitae     Researcher Education and Development Conference – 25th October 2018 </vt:lpstr>
      <vt:lpstr>EURAXIND – EURAXESS for industry</vt:lpstr>
      <vt:lpstr>Partners</vt:lpstr>
      <vt:lpstr>EURAXIND Core outcomes</vt:lpstr>
      <vt:lpstr>Literature Review – researchers                   views and experiences</vt:lpstr>
      <vt:lpstr>Literature Review – barriers to                    researchers</vt:lpstr>
      <vt:lpstr>Literature Review – Institution Needs</vt:lpstr>
      <vt:lpstr>Literature Review – Employers Needs</vt:lpstr>
      <vt:lpstr>Researchers’ career thinking and                     development</vt:lpstr>
      <vt:lpstr>Researchers’ commercial awareness </vt:lpstr>
      <vt:lpstr>Alumni Responses - Leaving academia</vt:lpstr>
      <vt:lpstr>Sectors alumni now work in</vt:lpstr>
      <vt:lpstr>Occupations alumni now work in</vt:lpstr>
      <vt:lpstr>In their current job…</vt:lpstr>
      <vt:lpstr>What would help researchers’ interact                             with business</vt:lpstr>
      <vt:lpstr>Most valued in highly-skilled employees</vt:lpstr>
      <vt:lpstr>Toolkits to Support</vt:lpstr>
      <vt:lpstr>Messages for intersectoral mobility</vt:lpstr>
    </vt:vector>
  </TitlesOfParts>
  <Company>WPP Group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von Bethlenfalvy</dc:creator>
  <cp:lastModifiedBy>Emma Day</cp:lastModifiedBy>
  <cp:revision>217</cp:revision>
  <cp:lastPrinted>2017-11-06T10:14:19Z</cp:lastPrinted>
  <dcterms:created xsi:type="dcterms:W3CDTF">2009-01-13T16:39:46Z</dcterms:created>
  <dcterms:modified xsi:type="dcterms:W3CDTF">2018-10-25T09:10:10Z</dcterms:modified>
</cp:coreProperties>
</file>