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3" r:id="rId2"/>
    <p:sldMasterId id="2147483786" r:id="rId3"/>
    <p:sldMasterId id="2147483814" r:id="rId4"/>
    <p:sldMasterId id="2147483824" r:id="rId5"/>
    <p:sldMasterId id="2147483834" r:id="rId6"/>
    <p:sldMasterId id="2147483858" r:id="rId7"/>
  </p:sldMasterIdLst>
  <p:notesMasterIdLst>
    <p:notesMasterId r:id="rId26"/>
  </p:notesMasterIdLst>
  <p:handoutMasterIdLst>
    <p:handoutMasterId r:id="rId27"/>
  </p:handoutMasterIdLst>
  <p:sldIdLst>
    <p:sldId id="256" r:id="rId8"/>
    <p:sldId id="357" r:id="rId9"/>
    <p:sldId id="274" r:id="rId10"/>
    <p:sldId id="501" r:id="rId11"/>
    <p:sldId id="359" r:id="rId12"/>
    <p:sldId id="360" r:id="rId13"/>
    <p:sldId id="591" r:id="rId14"/>
    <p:sldId id="590" r:id="rId15"/>
    <p:sldId id="502" r:id="rId16"/>
    <p:sldId id="503" r:id="rId17"/>
    <p:sldId id="505" r:id="rId18"/>
    <p:sldId id="504" r:id="rId19"/>
    <p:sldId id="380" r:id="rId20"/>
    <p:sldId id="506" r:id="rId21"/>
    <p:sldId id="508" r:id="rId22"/>
    <p:sldId id="355" r:id="rId23"/>
    <p:sldId id="391" r:id="rId24"/>
    <p:sldId id="344" r:id="rId25"/>
  </p:sldIdLst>
  <p:sldSz cx="9144000" cy="6858000" type="screen4x3"/>
  <p:notesSz cx="6888163" cy="10018713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2B679F"/>
    <a:srgbClr val="FFCCFF"/>
    <a:srgbClr val="A51E7D"/>
    <a:srgbClr val="009F9B"/>
    <a:srgbClr val="EAD2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7" autoAdjust="0"/>
    <p:restoredTop sz="94628" autoAdjust="0"/>
  </p:normalViewPr>
  <p:slideViewPr>
    <p:cSldViewPr>
      <p:cViewPr varScale="1">
        <p:scale>
          <a:sx n="61" d="100"/>
          <a:sy n="61" d="100"/>
        </p:scale>
        <p:origin x="134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2813" y="2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093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69B4E83-9EA8-41A0-A7EF-1B526E15E39E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4871" cy="50093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9" y="9516039"/>
            <a:ext cx="2984871" cy="50093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3C533DE-E3AC-4457-9246-F6F4978A2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933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4653" cy="5010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330" y="1"/>
            <a:ext cx="2985743" cy="5010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330E0-FAE7-42B1-83B2-0C83A6C51F0D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600" y="4758834"/>
            <a:ext cx="5510967" cy="45094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515356"/>
            <a:ext cx="2984653" cy="501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330" y="9515356"/>
            <a:ext cx="2985743" cy="501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87669-13C5-4D71-BDB7-7AB7C3D340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278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Thank you for having me today.</a:t>
            </a:r>
          </a:p>
          <a:p>
            <a:endParaRPr lang="en-GB" dirty="0"/>
          </a:p>
          <a:p>
            <a:r>
              <a:rPr lang="en-GB" dirty="0"/>
              <a:t>My name is Emma Day – PM at Vitae managing multiple projects including European projects, gender work and Catalyst Mental Health and wellbeing </a:t>
            </a:r>
            <a:r>
              <a:rPr lang="en-GB" dirty="0" err="1"/>
              <a:t>evalution</a:t>
            </a:r>
            <a:endParaRPr lang="en-GB" dirty="0"/>
          </a:p>
          <a:p>
            <a:endParaRPr lang="en-GB" dirty="0"/>
          </a:p>
          <a:p>
            <a:r>
              <a:rPr lang="en-GB" dirty="0"/>
              <a:t>Project I am going to talk about today goes by name of EURAXIND</a:t>
            </a:r>
          </a:p>
          <a:p>
            <a:endParaRPr lang="en-GB" dirty="0"/>
          </a:p>
          <a:p>
            <a:r>
              <a:rPr lang="en-GB" dirty="0"/>
              <a:t>Project that ran from May 2016 – May 2018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Look at topics from an European at the topic of careers outside of academia from an European perspective.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08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7822684-E14B-4B0C-8163-BF9EBC3DF028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352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3E91F86-F17C-4E29-AC3D-D4F888278951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343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3FC376B-E99E-4987-B3D2-4AE530AA0276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915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D162733-1A08-4D67-84BB-CB21FDE7DF0D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3229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0AD4789-23AA-451B-A8F9-DC0D3ADC4C10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6309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7822684-E14B-4B0C-8163-BF9EBC3DF028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352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811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DEBA005-2736-4A4F-8D32-40202AC53A61}" type="slidenum">
              <a:rPr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449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Explain EURAXESS – Ask who is aware etc?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487669-13C5-4D71-BDB7-7AB7C3D340E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4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7 partners</a:t>
            </a:r>
          </a:p>
          <a:p>
            <a:r>
              <a:rPr lang="en-GB" dirty="0"/>
              <a:t>Deliberate variety of countries and institutions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073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Explain key outcomes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166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Talk through literature reviews</a:t>
            </a:r>
          </a:p>
          <a:p>
            <a:br>
              <a:rPr lang="en-GB" dirty="0"/>
            </a:br>
            <a:r>
              <a:rPr lang="en-GB" dirty="0"/>
              <a:t>Make the point that there was most information from the researchers perspective.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882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065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891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Employers – very difficult to find any literature from the UK perspective.</a:t>
            </a:r>
          </a:p>
          <a:p>
            <a:br>
              <a:rPr lang="en-GB" dirty="0"/>
            </a:br>
            <a:r>
              <a:rPr lang="en-GB" dirty="0"/>
              <a:t>Some has been done largely in the UK </a:t>
            </a:r>
            <a:r>
              <a:rPr lang="en-GB" dirty="0" err="1"/>
              <a:t>eg.</a:t>
            </a:r>
            <a:r>
              <a:rPr lang="en-GB" dirty="0"/>
              <a:t> Rugby Team 2007.</a:t>
            </a:r>
          </a:p>
          <a:p>
            <a:endParaRPr lang="en-GB" dirty="0"/>
          </a:p>
          <a:p>
            <a:r>
              <a:rPr lang="en-GB" dirty="0"/>
              <a:t>Limited involvement – we must ask ourselves why this is and how we can address </a:t>
            </a:r>
            <a:r>
              <a:rPr lang="en-GB" dirty="0" err="1"/>
              <a:t>eg.</a:t>
            </a:r>
            <a:r>
              <a:rPr lang="en-GB" dirty="0"/>
              <a:t> Lack of interest, awareness, culture of employers.  Are we doing enough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487669-13C5-4D71-BDB7-7AB7C3D340E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617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4FA2551-AD54-4AA1-9784-E7A6ECDC48FD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35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jpeg"/><Relationship Id="rId7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jpeg"/><Relationship Id="rId7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4.jp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jpeg"/><Relationship Id="rId7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jpeg"/><Relationship Id="rId7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jpeg"/><Relationship Id="rId7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ERC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2132856"/>
            <a:ext cx="6553200" cy="470693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528" y="214226"/>
            <a:ext cx="5616575" cy="935038"/>
          </a:xfrm>
        </p:spPr>
        <p:txBody>
          <a:bodyPr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EURAXIND Outreach to industry</a:t>
            </a:r>
          </a:p>
        </p:txBody>
      </p:sp>
      <p:pic>
        <p:nvPicPr>
          <p:cNvPr id="5125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5229" y="5946031"/>
            <a:ext cx="2073275" cy="893763"/>
          </a:xfrm>
          <a:prstGeom prst="rect">
            <a:avLst/>
          </a:prstGeom>
          <a:noFill/>
        </p:spPr>
      </p:pic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179512" y="5589240"/>
            <a:ext cx="7416824" cy="958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>
                <a:solidFill>
                  <a:srgbClr val="008A3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rgbClr val="2B679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2B679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B679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9pPr>
          </a:lstStyle>
          <a:p>
            <a:r>
              <a:rPr lang="en-GB" kern="0" baseline="0" dirty="0"/>
              <a:t>North West Regional Seminar – 2</a:t>
            </a:r>
            <a:r>
              <a:rPr lang="en-GB" kern="0" baseline="30000" dirty="0"/>
              <a:t>nd</a:t>
            </a:r>
            <a:r>
              <a:rPr lang="en-GB" kern="0" baseline="0" dirty="0"/>
              <a:t> July 2018</a:t>
            </a:r>
          </a:p>
        </p:txBody>
      </p:sp>
      <p:pic>
        <p:nvPicPr>
          <p:cNvPr id="8" name="image1.jpeg" descr="C:\Users\nromero\Desktop\PIPERS\Imágenes\Logo NUEVO CONJUNTO.jpg"/>
          <p:cNvPicPr/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5750582" y="2365928"/>
            <a:ext cx="3141898" cy="55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94"/>
            <a:ext cx="2123729" cy="1192558"/>
          </a:xfrm>
          <a:prstGeom prst="rect">
            <a:avLst/>
          </a:prstGeom>
          <a:noFill/>
        </p:spPr>
      </p:pic>
      <p:pic>
        <p:nvPicPr>
          <p:cNvPr id="10" name="image5.png" descr="C:\Users\nromero\Desktop\PIPERS\Imágenes\SU1.png"/>
          <p:cNvPicPr/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7018566" y="4587332"/>
            <a:ext cx="1873914" cy="71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49264"/>
            <a:ext cx="2171251" cy="1199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14" y="2929210"/>
            <a:ext cx="1376566" cy="7158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82" y="3746750"/>
            <a:ext cx="786382" cy="76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5"/>
            <a:ext cx="1081658" cy="43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3335573"/>
            <a:ext cx="7772400" cy="738000"/>
          </a:xfrm>
        </p:spPr>
        <p:txBody>
          <a:bodyPr anchor="b">
            <a:normAutofit/>
          </a:bodyPr>
          <a:lstStyle>
            <a:lvl1pPr algn="l">
              <a:defRPr sz="3800" b="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4257534"/>
            <a:ext cx="6400800" cy="68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00" b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536" y="5805264"/>
            <a:ext cx="2057400" cy="365125"/>
          </a:xfrm>
          <a:prstGeom prst="rect">
            <a:avLst/>
          </a:prstGeom>
        </p:spPr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471723"/>
            <a:ext cx="4486275" cy="35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3FA033"/>
                </a:solidFill>
              </a:defRPr>
            </a:lvl1pPr>
            <a:lvl2pPr marL="22635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GB" dirty="0"/>
              <a:t>Date – Month – Year</a:t>
            </a:r>
          </a:p>
        </p:txBody>
      </p:sp>
    </p:spTree>
    <p:extLst>
      <p:ext uri="{BB962C8B-B14F-4D97-AF65-F5344CB8AC3E}">
        <p14:creationId xmlns:p14="http://schemas.microsoft.com/office/powerpoint/2010/main" val="78225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0316" y="1309816"/>
            <a:ext cx="7886700" cy="1195259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700" b="1" kern="1200" dirty="0" smtClean="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  <a:t>Click to edit Title</a:t>
            </a:r>
            <a:b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</a:br>
            <a:r>
              <a:rPr lang="en-US" dirty="0"/>
              <a:t>Click to edit Master text styles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940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576000" y="1754829"/>
            <a:ext cx="7985938" cy="43222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88000" defTabSz="457200" fontAlgn="auto">
              <a:spcBef>
                <a:spcPts val="0"/>
              </a:spcBef>
              <a:spcAft>
                <a:spcPts val="0"/>
              </a:spcAft>
              <a:buClr>
                <a:srgbClr val="3FA033"/>
              </a:buClr>
              <a:buSzPct val="110000"/>
              <a:buFont typeface="Wingdings" panose="05000000000000000000" pitchFamily="2" charset="2"/>
              <a:buChar char=""/>
            </a:pPr>
            <a:endParaRPr lang="en-US" sz="1600" b="1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000" y="628844"/>
            <a:ext cx="7886700" cy="1125986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700" b="1" kern="1200" dirty="0" smtClean="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  <a:t>Click to edit Title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 sz="1600">
                <a:solidFill>
                  <a:srgbClr val="646569"/>
                </a:solidFill>
              </a:defRPr>
            </a:lvl1pPr>
            <a:lvl2pPr>
              <a:defRPr sz="1600">
                <a:solidFill>
                  <a:srgbClr val="646569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 sz="1600">
                <a:solidFill>
                  <a:srgbClr val="646569"/>
                </a:solidFill>
              </a:defRPr>
            </a:lvl1pPr>
            <a:lvl2pPr>
              <a:defRPr sz="1600">
                <a:solidFill>
                  <a:srgbClr val="646569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754828"/>
            <a:ext cx="3887391" cy="5835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64656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6000" y="1771346"/>
            <a:ext cx="3887391" cy="5835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64656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2387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91B8-CA47-4187-9FF8-2631F41A7C05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6FB5-7673-4A4D-B36B-7570B581AF84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vitae_logo_rgb">
            <a:extLst>
              <a:ext uri="{FF2B5EF4-FFF2-40B4-BE49-F238E27FC236}">
                <a16:creationId xmlns:a16="http://schemas.microsoft.com/office/drawing/2014/main" id="{A8598C74-C609-435C-AB89-F378ACE9F4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92662" cy="294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75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3335573"/>
            <a:ext cx="7772400" cy="738000"/>
          </a:xfrm>
        </p:spPr>
        <p:txBody>
          <a:bodyPr anchor="b">
            <a:normAutofit/>
          </a:bodyPr>
          <a:lstStyle>
            <a:lvl1pPr algn="l">
              <a:defRPr sz="3800" b="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4257534"/>
            <a:ext cx="6400800" cy="68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00" b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471723"/>
            <a:ext cx="4486275" cy="35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3FA033"/>
                </a:solidFill>
              </a:defRPr>
            </a:lvl1pPr>
            <a:lvl2pPr marL="22635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GB" dirty="0"/>
              <a:t>Date – Month – Year</a:t>
            </a:r>
          </a:p>
        </p:txBody>
      </p:sp>
    </p:spTree>
    <p:extLst>
      <p:ext uri="{BB962C8B-B14F-4D97-AF65-F5344CB8AC3E}">
        <p14:creationId xmlns:p14="http://schemas.microsoft.com/office/powerpoint/2010/main" val="2177014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0" i="0" baseline="0">
                <a:solidFill>
                  <a:srgbClr val="3FA0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3FA033"/>
              </a:buClr>
              <a:defRPr b="0" i="0" baseline="0">
                <a:solidFill>
                  <a:schemeClr val="tx1"/>
                </a:solidFill>
              </a:defRPr>
            </a:lvl1pPr>
            <a:lvl2pPr>
              <a:defRPr b="0" i="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1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825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64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0316" y="1309816"/>
            <a:ext cx="7886700" cy="1195259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700" b="1" kern="1200" dirty="0" smtClean="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  <a:t>Click to edit Title</a:t>
            </a:r>
            <a:b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</a:br>
            <a:r>
              <a:rPr lang="en-US" dirty="0"/>
              <a:t>Click to edit Master text styles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310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576000" y="1754829"/>
            <a:ext cx="7985938" cy="43222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88000" defTabSz="457200" fontAlgn="auto">
              <a:spcBef>
                <a:spcPts val="0"/>
              </a:spcBef>
              <a:spcAft>
                <a:spcPts val="0"/>
              </a:spcAft>
              <a:buClr>
                <a:srgbClr val="3FA033"/>
              </a:buClr>
              <a:buSzPct val="110000"/>
              <a:buFont typeface="Wingdings" panose="05000000000000000000" pitchFamily="2" charset="2"/>
              <a:buChar char=""/>
            </a:pPr>
            <a:endParaRPr lang="en-US" sz="1600" b="1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000" y="628844"/>
            <a:ext cx="7886700" cy="1125986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700" b="1" kern="1200" dirty="0" smtClean="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  <a:t>Click to edit Title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 sz="1600">
                <a:solidFill>
                  <a:srgbClr val="646569"/>
                </a:solidFill>
              </a:defRPr>
            </a:lvl1pPr>
            <a:lvl2pPr>
              <a:defRPr sz="1600">
                <a:solidFill>
                  <a:srgbClr val="646569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 sz="1600">
                <a:solidFill>
                  <a:srgbClr val="646569"/>
                </a:solidFill>
              </a:defRPr>
            </a:lvl1pPr>
            <a:lvl2pPr>
              <a:defRPr sz="1600">
                <a:solidFill>
                  <a:srgbClr val="646569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754828"/>
            <a:ext cx="3887391" cy="5835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64656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6000" y="1771346"/>
            <a:ext cx="3887391" cy="5835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64656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487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Box 3"/>
          <p:cNvSpPr txBox="1"/>
          <p:nvPr userDrawn="1"/>
        </p:nvSpPr>
        <p:spPr>
          <a:xfrm>
            <a:off x="1619672" y="616530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/>
              <a:t>The EURAXIND project has received funding from the European Union’s Horizon 2020 research and innovation programme under grant agreement No. 710294</a:t>
            </a:r>
          </a:p>
        </p:txBody>
      </p:sp>
      <p:pic>
        <p:nvPicPr>
          <p:cNvPr id="5" name="Kép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141770"/>
            <a:ext cx="792088" cy="5302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370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20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556951"/>
            <a:ext cx="4629150" cy="43041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82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23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5107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4147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3335573"/>
            <a:ext cx="7772400" cy="738000"/>
          </a:xfrm>
        </p:spPr>
        <p:txBody>
          <a:bodyPr anchor="b">
            <a:normAutofit/>
          </a:bodyPr>
          <a:lstStyle>
            <a:lvl1pPr algn="l">
              <a:defRPr sz="3800" b="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4257534"/>
            <a:ext cx="6400800" cy="68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00" b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5471723"/>
            <a:ext cx="4486275" cy="35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3FA033"/>
                </a:solidFill>
              </a:defRPr>
            </a:lvl1pPr>
            <a:lvl2pPr marL="22635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GB" dirty="0"/>
              <a:t>Date – Month – Year</a:t>
            </a:r>
          </a:p>
        </p:txBody>
      </p:sp>
    </p:spTree>
    <p:extLst>
      <p:ext uri="{BB962C8B-B14F-4D97-AF65-F5344CB8AC3E}">
        <p14:creationId xmlns:p14="http://schemas.microsoft.com/office/powerpoint/2010/main" val="39076675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0" i="0" baseline="0">
                <a:solidFill>
                  <a:srgbClr val="3FA0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3FA033"/>
              </a:buClr>
              <a:defRPr b="0" i="0" baseline="0">
                <a:solidFill>
                  <a:schemeClr val="tx1"/>
                </a:solidFill>
              </a:defRPr>
            </a:lvl1pPr>
            <a:lvl2pPr>
              <a:defRPr b="0" i="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470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285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4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0316" y="1309816"/>
            <a:ext cx="7886700" cy="1195259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700" b="1" kern="1200" dirty="0" smtClean="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  <a:t>Click to edit Title</a:t>
            </a:r>
            <a:b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</a:br>
            <a:r>
              <a:rPr lang="en-US" dirty="0"/>
              <a:t>Click to edit Master text styles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65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576000" y="1754829"/>
            <a:ext cx="7985938" cy="43222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288000" defTabSz="457200" fontAlgn="auto">
              <a:spcBef>
                <a:spcPts val="0"/>
              </a:spcBef>
              <a:spcAft>
                <a:spcPts val="0"/>
              </a:spcAft>
              <a:buClr>
                <a:srgbClr val="3FA033"/>
              </a:buClr>
              <a:buSzPct val="110000"/>
              <a:buFont typeface="Wingdings" panose="05000000000000000000" pitchFamily="2" charset="2"/>
              <a:buChar char=""/>
            </a:pPr>
            <a:endParaRPr lang="en-US" sz="1600" b="1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000" y="628844"/>
            <a:ext cx="7886700" cy="1125986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700" b="1" kern="1200" dirty="0" smtClean="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2400" b="1" dirty="0">
                <a:solidFill>
                  <a:srgbClr val="48B234"/>
                </a:solidFill>
                <a:latin typeface="Arial MT"/>
                <a:cs typeface="Arial MT"/>
              </a:rPr>
              <a:t>Click to edit Title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 sz="1600">
                <a:solidFill>
                  <a:srgbClr val="646569"/>
                </a:solidFill>
              </a:defRPr>
            </a:lvl1pPr>
            <a:lvl2pPr>
              <a:defRPr sz="1600">
                <a:solidFill>
                  <a:srgbClr val="646569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 sz="1600">
                <a:solidFill>
                  <a:srgbClr val="646569"/>
                </a:solidFill>
              </a:defRPr>
            </a:lvl1pPr>
            <a:lvl2pPr>
              <a:defRPr sz="1600">
                <a:solidFill>
                  <a:srgbClr val="646569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754828"/>
            <a:ext cx="3887391" cy="5835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64656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6000" y="1771346"/>
            <a:ext cx="3887391" cy="58355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646569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4034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58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52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556951"/>
            <a:ext cx="4629150" cy="43041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4138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858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3FA0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133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25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68388" y="2363788"/>
            <a:ext cx="7772400" cy="41148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E4FFE6-4213-48D5-8B1E-5F70465E2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212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ERC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07916"/>
            <a:ext cx="6553200" cy="470693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528" y="214226"/>
            <a:ext cx="5616575" cy="935038"/>
          </a:xfrm>
        </p:spPr>
        <p:txBody>
          <a:bodyPr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EURAXIND Outreach to industry</a:t>
            </a:r>
          </a:p>
        </p:txBody>
      </p:sp>
      <p:pic>
        <p:nvPicPr>
          <p:cNvPr id="5125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8565" y="5986419"/>
            <a:ext cx="2089939" cy="900947"/>
          </a:xfrm>
          <a:prstGeom prst="rect">
            <a:avLst/>
          </a:prstGeom>
          <a:noFill/>
        </p:spPr>
      </p:pic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323528" y="1884397"/>
            <a:ext cx="5616624" cy="85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>
                <a:solidFill>
                  <a:srgbClr val="008A3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rgbClr val="2B679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2B679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B679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9pPr>
          </a:lstStyle>
          <a:p>
            <a:r>
              <a:rPr lang="hu-HU" kern="0" dirty="0"/>
              <a:t>Project </a:t>
            </a:r>
            <a:r>
              <a:rPr lang="hu-HU" kern="0" dirty="0" err="1"/>
              <a:t>Review</a:t>
            </a:r>
            <a:r>
              <a:rPr lang="hu-HU" kern="0" dirty="0"/>
              <a:t> Meeting</a:t>
            </a:r>
            <a:r>
              <a:rPr lang="en-GB" kern="0" dirty="0"/>
              <a:t>, </a:t>
            </a:r>
            <a:r>
              <a:rPr lang="hu-HU" kern="0" dirty="0"/>
              <a:t>28</a:t>
            </a:r>
            <a:r>
              <a:rPr lang="en-GB" kern="0" dirty="0"/>
              <a:t> </a:t>
            </a:r>
            <a:r>
              <a:rPr lang="hu-HU" kern="0" dirty="0" err="1"/>
              <a:t>April</a:t>
            </a:r>
            <a:r>
              <a:rPr lang="en-GB" kern="0" dirty="0"/>
              <a:t> 2016</a:t>
            </a:r>
          </a:p>
        </p:txBody>
      </p:sp>
      <p:pic>
        <p:nvPicPr>
          <p:cNvPr id="8" name="image1.jpeg" descr="C:\Users\nromero\Desktop\PIPERS\Imágenes\Logo NUEVO CONJUNTO.jpg"/>
          <p:cNvPicPr/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5750582" y="2365928"/>
            <a:ext cx="3141898" cy="55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94"/>
            <a:ext cx="2123729" cy="1192558"/>
          </a:xfrm>
          <a:prstGeom prst="rect">
            <a:avLst/>
          </a:prstGeom>
          <a:noFill/>
        </p:spPr>
      </p:pic>
      <p:pic>
        <p:nvPicPr>
          <p:cNvPr id="10" name="image5.png" descr="C:\Users\nromero\Desktop\PIPERS\Imágenes\SU1.png"/>
          <p:cNvPicPr/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7018566" y="4587332"/>
            <a:ext cx="1873914" cy="71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49264"/>
            <a:ext cx="2171251" cy="1199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14" y="2929210"/>
            <a:ext cx="1376566" cy="7158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82" y="3746750"/>
            <a:ext cx="786382" cy="76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7596336" y="5426060"/>
            <a:ext cx="1605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  <a:latin typeface="Arial"/>
              </a:rPr>
              <a:t>IP&amp;D</a:t>
            </a:r>
          </a:p>
        </p:txBody>
      </p:sp>
      <p:pic>
        <p:nvPicPr>
          <p:cNvPr id="3" name="Kép 2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719840"/>
            <a:ext cx="3096344" cy="111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7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Box 3"/>
          <p:cNvSpPr txBox="1"/>
          <p:nvPr userDrawn="1"/>
        </p:nvSpPr>
        <p:spPr>
          <a:xfrm>
            <a:off x="1691680" y="622222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>
                <a:solidFill>
                  <a:srgbClr val="000000"/>
                </a:solidFill>
                <a:latin typeface="Arial"/>
              </a:rPr>
              <a:t>The EURAXIND project has received funding from the European Union’s Horizon 2020 research and innovation programme under grant agreement No. 710294</a:t>
            </a:r>
          </a:p>
        </p:txBody>
      </p:sp>
      <p:pic>
        <p:nvPicPr>
          <p:cNvPr id="5" name="Kép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141770"/>
            <a:ext cx="792088" cy="53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795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058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825504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35784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22415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5077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78812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3394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ERC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2132856"/>
            <a:ext cx="6553200" cy="470693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528" y="214226"/>
            <a:ext cx="5616575" cy="935038"/>
          </a:xfrm>
        </p:spPr>
        <p:txBody>
          <a:bodyPr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EURAXIND Outreach to industry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528" y="1195983"/>
            <a:ext cx="5721350" cy="504825"/>
          </a:xfrm>
        </p:spPr>
        <p:txBody>
          <a:bodyPr/>
          <a:lstStyle>
            <a:lvl1pPr marL="0" indent="0">
              <a:buFont typeface="Arial" charset="0"/>
              <a:buNone/>
              <a:defRPr sz="2800">
                <a:solidFill>
                  <a:srgbClr val="008A3E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5125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5229" y="5946031"/>
            <a:ext cx="2073275" cy="893763"/>
          </a:xfrm>
          <a:prstGeom prst="rect">
            <a:avLst/>
          </a:prstGeom>
          <a:noFill/>
        </p:spPr>
      </p:pic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179512" y="6042818"/>
            <a:ext cx="481364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>
                <a:solidFill>
                  <a:srgbClr val="008A3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rgbClr val="2B679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2B679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B679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9pPr>
          </a:lstStyle>
          <a:p>
            <a:r>
              <a:rPr lang="en-GB" kern="0" dirty="0"/>
              <a:t>13/14 September 2017</a:t>
            </a:r>
          </a:p>
        </p:txBody>
      </p:sp>
      <p:pic>
        <p:nvPicPr>
          <p:cNvPr id="8" name="image1.jpeg" descr="C:\Users\nromero\Desktop\PIPERS\Imágenes\Logo NUEVO CONJUNTO.jpg"/>
          <p:cNvPicPr/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5750582" y="2365928"/>
            <a:ext cx="3141898" cy="55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94"/>
            <a:ext cx="2123729" cy="1192558"/>
          </a:xfrm>
          <a:prstGeom prst="rect">
            <a:avLst/>
          </a:prstGeom>
          <a:noFill/>
        </p:spPr>
      </p:pic>
      <p:pic>
        <p:nvPicPr>
          <p:cNvPr id="10" name="image5.png" descr="C:\Users\nromero\Desktop\PIPERS\Imágenes\SU1.png"/>
          <p:cNvPicPr/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7018566" y="4587332"/>
            <a:ext cx="1873914" cy="71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49264"/>
            <a:ext cx="2171251" cy="1199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14" y="2929210"/>
            <a:ext cx="1376566" cy="7158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82" y="3746750"/>
            <a:ext cx="786382" cy="76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 userDrawn="1"/>
        </p:nvSpPr>
        <p:spPr bwMode="auto">
          <a:xfrm>
            <a:off x="323528" y="1765799"/>
            <a:ext cx="5721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>
                <a:solidFill>
                  <a:srgbClr val="008A3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9pPr>
          </a:lstStyle>
          <a:p>
            <a:endParaRPr lang="en-GB" kern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5"/>
            <a:ext cx="1081658" cy="43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2000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Box 3"/>
          <p:cNvSpPr txBox="1"/>
          <p:nvPr userDrawn="1"/>
        </p:nvSpPr>
        <p:spPr>
          <a:xfrm>
            <a:off x="467544" y="616530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>
                <a:solidFill>
                  <a:srgbClr val="000000"/>
                </a:solidFill>
              </a:rPr>
              <a:t>The EURAXIND project has received funding from the European Union’s Horizon 2020 research and innovation programme under grant agreement No. 710294</a:t>
            </a:r>
          </a:p>
        </p:txBody>
      </p:sp>
    </p:spTree>
    <p:extLst>
      <p:ext uri="{BB962C8B-B14F-4D97-AF65-F5344CB8AC3E}">
        <p14:creationId xmlns:p14="http://schemas.microsoft.com/office/powerpoint/2010/main" val="292826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6924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460270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926810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227384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9077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3682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15555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ERC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2132856"/>
            <a:ext cx="6553200" cy="470693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528" y="214226"/>
            <a:ext cx="5616575" cy="935038"/>
          </a:xfrm>
        </p:spPr>
        <p:txBody>
          <a:bodyPr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EURAXIND Outreach to industry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23528" y="1195983"/>
            <a:ext cx="5721350" cy="504825"/>
          </a:xfrm>
        </p:spPr>
        <p:txBody>
          <a:bodyPr/>
          <a:lstStyle>
            <a:lvl1pPr marL="0" indent="0">
              <a:buFont typeface="Arial" charset="0"/>
              <a:buNone/>
              <a:defRPr sz="2800" baseline="0">
                <a:solidFill>
                  <a:srgbClr val="008A3E"/>
                </a:solidFill>
              </a:defRPr>
            </a:lvl1pPr>
          </a:lstStyle>
          <a:p>
            <a:r>
              <a:rPr lang="en-GB" dirty="0"/>
              <a:t>A2 – Improving the </a:t>
            </a:r>
            <a:r>
              <a:rPr lang="en-GB" dirty="0" err="1"/>
              <a:t>Intersectoral</a:t>
            </a:r>
            <a:r>
              <a:rPr lang="en-GB" dirty="0"/>
              <a:t> Mobility of Researchers</a:t>
            </a:r>
          </a:p>
        </p:txBody>
      </p:sp>
      <p:pic>
        <p:nvPicPr>
          <p:cNvPr id="5125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5229" y="5946031"/>
            <a:ext cx="2073275" cy="893763"/>
          </a:xfrm>
          <a:prstGeom prst="rect">
            <a:avLst/>
          </a:prstGeom>
          <a:noFill/>
        </p:spPr>
      </p:pic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179512" y="5589240"/>
            <a:ext cx="6624736" cy="958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>
                <a:solidFill>
                  <a:srgbClr val="008A3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rgbClr val="2B679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2B679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B679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9pPr>
          </a:lstStyle>
          <a:p>
            <a:r>
              <a:rPr lang="en-GB" kern="0" dirty="0"/>
              <a:t>Vitae Researcher Development International Conference – 11/12 September 2017</a:t>
            </a:r>
          </a:p>
        </p:txBody>
      </p:sp>
      <p:pic>
        <p:nvPicPr>
          <p:cNvPr id="8" name="image1.jpeg" descr="C:\Users\nromero\Desktop\PIPERS\Imágenes\Logo NUEVO CONJUNTO.jpg"/>
          <p:cNvPicPr/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5750582" y="2365928"/>
            <a:ext cx="3141898" cy="55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94"/>
            <a:ext cx="2123729" cy="1192558"/>
          </a:xfrm>
          <a:prstGeom prst="rect">
            <a:avLst/>
          </a:prstGeom>
          <a:noFill/>
        </p:spPr>
      </p:pic>
      <p:pic>
        <p:nvPicPr>
          <p:cNvPr id="10" name="image5.png" descr="C:\Users\nromero\Desktop\PIPERS\Imágenes\SU1.png"/>
          <p:cNvPicPr/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7018566" y="4587332"/>
            <a:ext cx="1873914" cy="71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49264"/>
            <a:ext cx="2171251" cy="1199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14" y="2929210"/>
            <a:ext cx="1376566" cy="7158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82" y="3746750"/>
            <a:ext cx="786382" cy="76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5"/>
            <a:ext cx="1081658" cy="43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7035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Box 3"/>
          <p:cNvSpPr txBox="1"/>
          <p:nvPr userDrawn="1"/>
        </p:nvSpPr>
        <p:spPr>
          <a:xfrm>
            <a:off x="467544" y="616530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>
                <a:solidFill>
                  <a:srgbClr val="000000"/>
                </a:solidFill>
              </a:rPr>
              <a:t>The EURAXIND project has received funding from the European Union’s Horizon 2020 research and innovation programme under grant agreement No. 710294</a:t>
            </a:r>
          </a:p>
        </p:txBody>
      </p:sp>
    </p:spTree>
    <p:extLst>
      <p:ext uri="{BB962C8B-B14F-4D97-AF65-F5344CB8AC3E}">
        <p14:creationId xmlns:p14="http://schemas.microsoft.com/office/powerpoint/2010/main" val="17281034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821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351379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804395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77479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5823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55473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71158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ERC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2132856"/>
            <a:ext cx="6553200" cy="470693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3528" y="214226"/>
            <a:ext cx="5616575" cy="935038"/>
          </a:xfrm>
        </p:spPr>
        <p:txBody>
          <a:bodyPr/>
          <a:lstStyle>
            <a:lvl1pPr algn="l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EURAXIND Outreach to industry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528" y="1195983"/>
            <a:ext cx="5721350" cy="504825"/>
          </a:xfrm>
        </p:spPr>
        <p:txBody>
          <a:bodyPr/>
          <a:lstStyle>
            <a:lvl1pPr marL="0" indent="0">
              <a:buFont typeface="Arial" charset="0"/>
              <a:buNone/>
              <a:defRPr sz="2800">
                <a:solidFill>
                  <a:srgbClr val="008A3E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5125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5229" y="5946031"/>
            <a:ext cx="2073275" cy="893763"/>
          </a:xfrm>
          <a:prstGeom prst="rect">
            <a:avLst/>
          </a:prstGeom>
          <a:noFill/>
        </p:spPr>
      </p:pic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179512" y="6042818"/>
            <a:ext cx="481364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>
                <a:solidFill>
                  <a:srgbClr val="008A3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rgbClr val="2B679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2B679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2B679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9pPr>
          </a:lstStyle>
          <a:p>
            <a:r>
              <a:rPr lang="en-GB" kern="0" dirty="0"/>
              <a:t>Kick-Off</a:t>
            </a:r>
            <a:r>
              <a:rPr lang="en-GB" kern="0" baseline="0" dirty="0"/>
              <a:t> Meeting, 18-19 May 2016</a:t>
            </a:r>
            <a:endParaRPr lang="en-GB" kern="0" dirty="0"/>
          </a:p>
        </p:txBody>
      </p:sp>
      <p:pic>
        <p:nvPicPr>
          <p:cNvPr id="8" name="image1.jpeg" descr="C:\Users\nromero\Desktop\PIPERS\Imágenes\Logo NUEVO CONJUNTO.jpg"/>
          <p:cNvPicPr/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5750582" y="2365928"/>
            <a:ext cx="3141898" cy="55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94"/>
            <a:ext cx="2123729" cy="1192558"/>
          </a:xfrm>
          <a:prstGeom prst="rect">
            <a:avLst/>
          </a:prstGeom>
          <a:noFill/>
        </p:spPr>
      </p:pic>
      <p:pic>
        <p:nvPicPr>
          <p:cNvPr id="10" name="image5.png" descr="C:\Users\nromero\Desktop\PIPERS\Imágenes\SU1.png"/>
          <p:cNvPicPr/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7018566" y="4587332"/>
            <a:ext cx="1873914" cy="71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49264"/>
            <a:ext cx="2171251" cy="1199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14" y="2929210"/>
            <a:ext cx="1376566" cy="7158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82" y="3746750"/>
            <a:ext cx="786382" cy="76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 userDrawn="1"/>
        </p:nvSpPr>
        <p:spPr bwMode="auto">
          <a:xfrm>
            <a:off x="323528" y="1765799"/>
            <a:ext cx="5721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>
                <a:solidFill>
                  <a:srgbClr val="008A3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2B679F"/>
                </a:solidFill>
                <a:latin typeface="+mn-lt"/>
              </a:defRPr>
            </a:lvl9pPr>
          </a:lstStyle>
          <a:p>
            <a:endParaRPr lang="en-GB" kern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5"/>
            <a:ext cx="1081658" cy="43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5101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Box 3"/>
          <p:cNvSpPr txBox="1"/>
          <p:nvPr userDrawn="1"/>
        </p:nvSpPr>
        <p:spPr>
          <a:xfrm>
            <a:off x="467544" y="616530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/>
              <a:t>The EURAXIND project has received funding from the European Union’s Horizon 2020 research and innovation programme under grant agreement No. 710294</a:t>
            </a:r>
          </a:p>
        </p:txBody>
      </p:sp>
    </p:spTree>
    <p:extLst>
      <p:ext uri="{BB962C8B-B14F-4D97-AF65-F5344CB8AC3E}">
        <p14:creationId xmlns:p14="http://schemas.microsoft.com/office/powerpoint/2010/main" val="28168001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02864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41374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051142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490548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3378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50257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4537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4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61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70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4100" name="Picture 4" descr="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91337" y="5815230"/>
            <a:ext cx="2073275" cy="893763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4194"/>
            <a:ext cx="1691680" cy="976534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716" r:id="rId10"/>
    <p:sldLayoutId id="2147483720" r:id="rId11"/>
    <p:sldLayoutId id="2147483721" r:id="rId12"/>
    <p:sldLayoutId id="2147483868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rgbClr val="008A3E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◦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25/10/2018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oter Placeholder 3"/>
          <p:cNvSpPr txBox="1">
            <a:spLocks/>
          </p:cNvSpPr>
          <p:nvPr userDrawn="1"/>
        </p:nvSpPr>
        <p:spPr>
          <a:xfrm>
            <a:off x="472500" y="6356351"/>
            <a:ext cx="4042350" cy="365125"/>
          </a:xfrm>
          <a:prstGeom prst="rect">
            <a:avLst/>
          </a:prstGeom>
        </p:spPr>
        <p:txBody>
          <a:bodyPr wrap="none" lIns="0"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Vitae, ©2017 Careers Research and Advisory Centre (CRAC) Limited.</a:t>
            </a:r>
          </a:p>
        </p:txBody>
      </p:sp>
    </p:spTree>
    <p:extLst>
      <p:ext uri="{BB962C8B-B14F-4D97-AF65-F5344CB8AC3E}">
        <p14:creationId xmlns:p14="http://schemas.microsoft.com/office/powerpoint/2010/main" val="289853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A03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288000" algn="l" defTabSz="685800" rtl="0" eaLnBrk="1" latinLnBrk="0" hangingPunct="1">
        <a:lnSpc>
          <a:spcPct val="100000"/>
        </a:lnSpc>
        <a:spcBef>
          <a:spcPts val="750"/>
        </a:spcBef>
        <a:buClr>
          <a:srgbClr val="3FA033"/>
        </a:buClr>
        <a:buSzPct val="110000"/>
        <a:buFont typeface="Wingdings" panose="05000000000000000000" pitchFamily="2" charset="2"/>
        <a:buChar char=""/>
        <a:defRPr sz="2000" b="1" kern="1200">
          <a:solidFill>
            <a:srgbClr val="7F7F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288000" algn="l" defTabSz="685800" rtl="0" eaLnBrk="1" latinLnBrk="0" hangingPunct="1">
        <a:lnSpc>
          <a:spcPct val="90000"/>
        </a:lnSpc>
        <a:spcBef>
          <a:spcPts val="375"/>
        </a:spcBef>
        <a:buClr>
          <a:srgbClr val="8ACB8D"/>
        </a:buClr>
        <a:buSzPct val="100000"/>
        <a:buFont typeface="Wingdings" panose="05000000000000000000" pitchFamily="2" charset="2"/>
        <a:buChar char=""/>
        <a:defRPr lang="en-US" sz="2000" b="1" kern="1200" dirty="0" smtClean="0">
          <a:solidFill>
            <a:srgbClr val="7F7F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SzPct val="100000"/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SzPct val="100000"/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685800" rtl="0" eaLnBrk="1" latinLnBrk="0" hangingPunct="1">
        <a:lnSpc>
          <a:spcPct val="90000"/>
        </a:lnSpc>
        <a:spcBef>
          <a:spcPts val="375"/>
        </a:spcBef>
        <a:buSzPct val="100000"/>
        <a:buFont typeface="+mj-lt"/>
        <a:buAutoNum type="arabicPeriod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282174D-3969-4741-9FAC-2C43AB5CD03D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25/10/2018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192BB9B-D729-4583-9617-62BA61A119D0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oter Placeholder 3"/>
          <p:cNvSpPr txBox="1">
            <a:spLocks/>
          </p:cNvSpPr>
          <p:nvPr userDrawn="1"/>
        </p:nvSpPr>
        <p:spPr>
          <a:xfrm>
            <a:off x="472500" y="6356351"/>
            <a:ext cx="4042350" cy="365125"/>
          </a:xfrm>
          <a:prstGeom prst="rect">
            <a:avLst/>
          </a:prstGeom>
        </p:spPr>
        <p:txBody>
          <a:bodyPr wrap="none" lIns="0"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Vitae, ©2017 Careers Research and Advisory Centre (CRAC) Limited.</a:t>
            </a:r>
          </a:p>
        </p:txBody>
      </p:sp>
    </p:spTree>
    <p:extLst>
      <p:ext uri="{BB962C8B-B14F-4D97-AF65-F5344CB8AC3E}">
        <p14:creationId xmlns:p14="http://schemas.microsoft.com/office/powerpoint/2010/main" val="180031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A03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288000" algn="l" defTabSz="685800" rtl="0" eaLnBrk="1" latinLnBrk="0" hangingPunct="1">
        <a:lnSpc>
          <a:spcPct val="100000"/>
        </a:lnSpc>
        <a:spcBef>
          <a:spcPts val="750"/>
        </a:spcBef>
        <a:buClr>
          <a:srgbClr val="3FA033"/>
        </a:buClr>
        <a:buSzPct val="110000"/>
        <a:buFont typeface="Wingdings" panose="05000000000000000000" pitchFamily="2" charset="2"/>
        <a:buChar char=""/>
        <a:defRPr sz="2000" b="1" kern="1200">
          <a:solidFill>
            <a:srgbClr val="7F7F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288000" algn="l" defTabSz="685800" rtl="0" eaLnBrk="1" latinLnBrk="0" hangingPunct="1">
        <a:lnSpc>
          <a:spcPct val="90000"/>
        </a:lnSpc>
        <a:spcBef>
          <a:spcPts val="375"/>
        </a:spcBef>
        <a:buClr>
          <a:srgbClr val="8ACB8D"/>
        </a:buClr>
        <a:buSzPct val="100000"/>
        <a:buFont typeface="Wingdings" panose="05000000000000000000" pitchFamily="2" charset="2"/>
        <a:buChar char=""/>
        <a:defRPr lang="en-US" sz="2000" b="1" kern="1200" dirty="0" smtClean="0">
          <a:solidFill>
            <a:srgbClr val="7F7F7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SzPct val="100000"/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SzPct val="100000"/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628775" indent="-257175" algn="l" defTabSz="685800" rtl="0" eaLnBrk="1" latinLnBrk="0" hangingPunct="1">
        <a:lnSpc>
          <a:spcPct val="90000"/>
        </a:lnSpc>
        <a:spcBef>
          <a:spcPts val="375"/>
        </a:spcBef>
        <a:buSzPct val="100000"/>
        <a:buFont typeface="+mj-lt"/>
        <a:buAutoNum type="arabicPeriod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4100" name="Picture 4" descr="LOG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91337" y="5815230"/>
            <a:ext cx="2073275" cy="893763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4194"/>
            <a:ext cx="1691680" cy="976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252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rgbClr val="008A3E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◦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4100" name="Picture 4" descr="LOG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91337" y="5815230"/>
            <a:ext cx="2073275" cy="893763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4194"/>
            <a:ext cx="1691680" cy="976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297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rgbClr val="008A3E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◦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4100" name="Picture 4" descr="LOG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91337" y="5815230"/>
            <a:ext cx="2073275" cy="893763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4194"/>
            <a:ext cx="1691680" cy="976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707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rgbClr val="008A3E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◦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4100" name="Picture 4" descr="LOG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91337" y="5815230"/>
            <a:ext cx="2073275" cy="893763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4194"/>
            <a:ext cx="1691680" cy="976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687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rgbClr val="008A3E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2pPr>
      <a:lvl3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3pPr>
      <a:lvl4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4pPr>
      <a:lvl5pPr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2600">
          <a:solidFill>
            <a:srgbClr val="2B679F"/>
          </a:solidFill>
          <a:latin typeface="Arial" charset="0"/>
          <a:ea typeface="ＭＳ Ｐゴシック" pitchFamily="-16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◦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2B679F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axess.ec.europa.eu/career-development/organisations/resources-and-tools/engagement-tool" TargetMode="External"/><Relationship Id="rId2" Type="http://schemas.openxmlformats.org/officeDocument/2006/relationships/hyperlink" Target="https://euraxess.ec.europa.eu/career-development/researchers/discover-careers-beyond-academia" TargetMode="Externa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B5F47E-F299-4E0C-A28D-DA434DD25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2838300"/>
            <a:ext cx="7591425" cy="1489509"/>
          </a:xfrm>
        </p:spPr>
        <p:txBody>
          <a:bodyPr vert="horz" wrap="square" lIns="0" tIns="0" rIns="0" bIns="0" rtlCol="0" anchor="t" anchorCtr="0">
            <a:normAutofit fontScale="90000"/>
          </a:bodyPr>
          <a:lstStyle/>
          <a:p>
            <a:pPr algn="l"/>
            <a:r>
              <a:rPr lang="en-GB" sz="2200" b="1" dirty="0">
                <a:solidFill>
                  <a:schemeClr val="tx1"/>
                </a:solidFill>
              </a:rPr>
              <a:t>EURAXIND - Careers Beyond Academia: An Horizon 2020 project examining researcher intersectoral mobility</a:t>
            </a:r>
            <a:br>
              <a:rPr lang="en-GB" sz="2200" b="1" dirty="0">
                <a:solidFill>
                  <a:schemeClr val="tx1"/>
                </a:solidFill>
              </a:rPr>
            </a:br>
            <a:r>
              <a:rPr lang="en-GB" sz="2200" b="1" dirty="0">
                <a:solidFill>
                  <a:schemeClr val="tx1"/>
                </a:solidFill>
              </a:rPr>
              <a:t> May 2016 – May 2018</a:t>
            </a:r>
            <a:br>
              <a:rPr lang="en-GB" sz="2200" b="1" dirty="0">
                <a:solidFill>
                  <a:schemeClr val="tx1"/>
                </a:solidFill>
              </a:rPr>
            </a:br>
            <a:br>
              <a:rPr lang="en-GB" sz="2200" b="1" dirty="0">
                <a:solidFill>
                  <a:schemeClr val="tx1"/>
                </a:solidFill>
              </a:rPr>
            </a:br>
            <a:r>
              <a:rPr lang="en-GB" sz="2200" b="1" dirty="0">
                <a:solidFill>
                  <a:schemeClr val="tx1"/>
                </a:solidFill>
              </a:rPr>
              <a:t>Emma Day – Project Manager, Vitae </a:t>
            </a:r>
            <a:br>
              <a:rPr lang="en-US" sz="2800" b="1" dirty="0">
                <a:solidFill>
                  <a:schemeClr val="tx1"/>
                </a:solidFill>
                <a:latin typeface="Arial"/>
              </a:rPr>
            </a:br>
            <a:br>
              <a:rPr lang="en-US" sz="2800" b="1" dirty="0">
                <a:solidFill>
                  <a:schemeClr val="tx1"/>
                </a:solidFill>
                <a:latin typeface="Arial"/>
              </a:rPr>
            </a:br>
            <a:br>
              <a:rPr lang="en-US" sz="2800" b="1" dirty="0">
                <a:solidFill>
                  <a:schemeClr val="tx1"/>
                </a:solidFill>
                <a:latin typeface="Arial"/>
              </a:rPr>
            </a:br>
            <a:br>
              <a:rPr lang="en-US" sz="2800" b="1" dirty="0">
                <a:solidFill>
                  <a:schemeClr val="tx1"/>
                </a:solidFill>
                <a:latin typeface="Arial"/>
              </a:rPr>
            </a:br>
            <a:r>
              <a:rPr lang="en-US" sz="2800" b="1" dirty="0">
                <a:solidFill>
                  <a:schemeClr val="tx1"/>
                </a:solidFill>
                <a:latin typeface="Arial"/>
              </a:rPr>
              <a:t>Researcher Education and Development Conference – 25</a:t>
            </a:r>
            <a:r>
              <a:rPr lang="en-US" sz="2800" b="1" baseline="30000" dirty="0">
                <a:solidFill>
                  <a:schemeClr val="tx1"/>
                </a:solidFill>
                <a:latin typeface="Arial"/>
              </a:rPr>
              <a:t>th</a:t>
            </a:r>
            <a:r>
              <a:rPr lang="en-US" sz="2800" b="1" dirty="0">
                <a:solidFill>
                  <a:schemeClr val="tx1"/>
                </a:solidFill>
                <a:latin typeface="Arial"/>
              </a:rPr>
              <a:t> October 2018</a:t>
            </a:r>
            <a:br>
              <a:rPr lang="en-US" sz="2800" b="1" dirty="0">
                <a:solidFill>
                  <a:schemeClr val="tx1"/>
                </a:solidFill>
                <a:latin typeface="Arial"/>
              </a:rPr>
            </a:br>
            <a:endParaRPr lang="en-US" sz="2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EA7B74-B33F-453F-A3B1-90F2CB408AB6}"/>
              </a:ext>
            </a:extLst>
          </p:cNvPr>
          <p:cNvSpPr txBox="1">
            <a:spLocks/>
          </p:cNvSpPr>
          <p:nvPr/>
        </p:nvSpPr>
        <p:spPr>
          <a:xfrm>
            <a:off x="810980" y="4405257"/>
            <a:ext cx="7591425" cy="1489509"/>
          </a:xfrm>
          <a:prstGeom prst="rect">
            <a:avLst/>
          </a:prstGeom>
        </p:spPr>
        <p:txBody>
          <a:bodyPr vert="horz" wrap="none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latin typeface="Arial"/>
              </a:rPr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212937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8466137" cy="704850"/>
          </a:xfrm>
        </p:spPr>
        <p:txBody>
          <a:bodyPr/>
          <a:lstStyle/>
          <a:p>
            <a:r>
              <a:rPr lang="en-US" altLang="en-US" sz="2800" b="0" dirty="0"/>
              <a:t>Researchers’ commercial awareness </a:t>
            </a:r>
            <a:endParaRPr lang="en-GB" altLang="en-US" sz="2800" b="0" dirty="0"/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323528" y="1052736"/>
            <a:ext cx="8466137" cy="4968552"/>
          </a:xfrm>
        </p:spPr>
        <p:txBody>
          <a:bodyPr/>
          <a:lstStyle/>
          <a:p>
            <a:pPr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Interactions with business</a:t>
            </a:r>
          </a:p>
          <a:p>
            <a:pPr lvl="1">
              <a:defRPr/>
            </a:pPr>
            <a:r>
              <a:rPr lang="en-GB" altLang="en-US" sz="1800" dirty="0">
                <a:solidFill>
                  <a:srgbClr val="008A3E"/>
                </a:solidFill>
              </a:rPr>
              <a:t>28% have done joint research; 27% business-focused research</a:t>
            </a:r>
          </a:p>
          <a:p>
            <a:pPr lvl="1">
              <a:defRPr/>
            </a:pPr>
            <a:r>
              <a:rPr lang="en-GB" altLang="en-US" sz="1800" dirty="0">
                <a:solidFill>
                  <a:srgbClr val="008A3E"/>
                </a:solidFill>
              </a:rPr>
              <a:t>27% consultancy</a:t>
            </a:r>
          </a:p>
          <a:p>
            <a:pPr lvl="1">
              <a:defRPr/>
            </a:pPr>
            <a:r>
              <a:rPr lang="en-GB" altLang="en-US" sz="1800" dirty="0">
                <a:solidFill>
                  <a:srgbClr val="008A3E"/>
                </a:solidFill>
              </a:rPr>
              <a:t>12% temporary sector mobility; 7% long term mobility</a:t>
            </a:r>
          </a:p>
          <a:p>
            <a:pPr>
              <a:defRPr/>
            </a:pPr>
            <a:r>
              <a:rPr lang="en-GB" altLang="en-US" sz="2000" dirty="0"/>
              <a:t>48% would like internship/placement in business; 52% to do joint research; 59% knowledge exchange / innovation</a:t>
            </a:r>
          </a:p>
          <a:p>
            <a:r>
              <a:rPr lang="en-GB" altLang="en-US" sz="2000" dirty="0">
                <a:solidFill>
                  <a:srgbClr val="000000"/>
                </a:solidFill>
              </a:rPr>
              <a:t>Barriers to interactions</a:t>
            </a:r>
          </a:p>
          <a:p>
            <a:pPr lvl="1"/>
            <a:r>
              <a:rPr lang="en-GB" altLang="en-US" sz="1800" dirty="0">
                <a:solidFill>
                  <a:srgbClr val="008A3E"/>
                </a:solidFill>
              </a:rPr>
              <a:t>45% uncertain impact on career (&amp; reduction in research outputs)</a:t>
            </a:r>
          </a:p>
          <a:p>
            <a:pPr lvl="1"/>
            <a:r>
              <a:rPr lang="en-GB" altLang="en-US" sz="1800" dirty="0">
                <a:solidFill>
                  <a:srgbClr val="008A3E"/>
                </a:solidFill>
              </a:rPr>
              <a:t>35% lack of experience/skills valued by business</a:t>
            </a:r>
          </a:p>
          <a:p>
            <a:pPr lvl="1"/>
            <a:r>
              <a:rPr lang="en-GB" altLang="en-US" sz="1800" dirty="0">
                <a:solidFill>
                  <a:srgbClr val="008A3E"/>
                </a:solidFill>
              </a:rPr>
              <a:t>26% lack of confidence</a:t>
            </a:r>
          </a:p>
          <a:p>
            <a:r>
              <a:rPr lang="en-GB" altLang="en-US" sz="2000" dirty="0">
                <a:solidFill>
                  <a:srgbClr val="000000"/>
                </a:solidFill>
              </a:rPr>
              <a:t>Researchers less confident about presenting evidence of people skills or commercial skills, compared with their research or self management </a:t>
            </a:r>
          </a:p>
          <a:p>
            <a:r>
              <a:rPr lang="en-GB" altLang="en-US" sz="2000" dirty="0">
                <a:solidFill>
                  <a:srgbClr val="000000"/>
                </a:solidFill>
              </a:rPr>
              <a:t>Researchers less confident about interviews / selection, and getting good references, whereas confident about their CV/application form </a:t>
            </a:r>
          </a:p>
        </p:txBody>
      </p:sp>
    </p:spTree>
    <p:extLst>
      <p:ext uri="{BB962C8B-B14F-4D97-AF65-F5344CB8AC3E}">
        <p14:creationId xmlns:p14="http://schemas.microsoft.com/office/powerpoint/2010/main" val="3158524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>
          <a:xfrm>
            <a:off x="323528" y="403225"/>
            <a:ext cx="8466137" cy="511175"/>
          </a:xfrm>
        </p:spPr>
        <p:txBody>
          <a:bodyPr/>
          <a:lstStyle/>
          <a:p>
            <a:r>
              <a:rPr lang="en-US" altLang="en-US" sz="2800" b="0" dirty="0"/>
              <a:t>Alumni Responses - Leaving academia</a:t>
            </a:r>
            <a:endParaRPr lang="en-GB" altLang="en-US" sz="2800" b="0" dirty="0"/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323528" y="1124744"/>
            <a:ext cx="8466137" cy="4824536"/>
          </a:xfrm>
        </p:spPr>
        <p:txBody>
          <a:bodyPr/>
          <a:lstStyle/>
          <a:p>
            <a:r>
              <a:rPr lang="en-GB" altLang="en-US" sz="2000" dirty="0">
                <a:solidFill>
                  <a:srgbClr val="000000"/>
                </a:solidFill>
              </a:rPr>
              <a:t>Top reasons for leaving…. they wanted: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rgbClr val="000000"/>
                </a:solidFill>
              </a:rPr>
              <a:t> </a:t>
            </a: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Better long-term employment prospects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rgbClr val="000000"/>
                </a:solidFill>
              </a:rPr>
              <a:t> </a:t>
            </a: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More job security, not short-term contracts, better work/life balance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rgbClr val="000000"/>
                </a:solidFill>
              </a:rPr>
              <a:t> </a:t>
            </a: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Wanted different professional challenges</a:t>
            </a:r>
          </a:p>
          <a:p>
            <a:endParaRPr lang="en-GB" altLang="en-US" sz="2000" dirty="0">
              <a:solidFill>
                <a:schemeClr val="accent1"/>
              </a:solidFill>
            </a:endParaRPr>
          </a:p>
          <a:p>
            <a:r>
              <a:rPr lang="en-GB" altLang="en-US" sz="2000" dirty="0">
                <a:solidFill>
                  <a:srgbClr val="000000"/>
                </a:solidFill>
              </a:rPr>
              <a:t>Most helpful support in transition: 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Their own active job searching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Professional and personal networks</a:t>
            </a:r>
          </a:p>
          <a:p>
            <a:endParaRPr lang="en-GB" altLang="en-US" sz="2000" dirty="0">
              <a:solidFill>
                <a:srgbClr val="000000"/>
              </a:solidFill>
            </a:endParaRPr>
          </a:p>
          <a:p>
            <a:r>
              <a:rPr lang="en-GB" altLang="en-US" sz="2000" dirty="0">
                <a:solidFill>
                  <a:srgbClr val="000000"/>
                </a:solidFill>
              </a:rPr>
              <a:t>Most useful support / experience / attribute when making transition: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Personal motivation / confidence / determination (73%)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Flexibility / adaptability (69%) 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Training in transferable skills / competencies (26%)</a:t>
            </a:r>
            <a:br>
              <a:rPr lang="en-GB" altLang="en-US" sz="2000" dirty="0">
                <a:solidFill>
                  <a:srgbClr val="000000"/>
                </a:solidFill>
              </a:rPr>
            </a:br>
            <a:r>
              <a:rPr lang="en-GB" altLang="en-US" sz="2000" dirty="0">
                <a:solidFill>
                  <a:schemeClr val="accent1"/>
                </a:solidFill>
              </a:rPr>
              <a:t>-</a:t>
            </a:r>
            <a:r>
              <a:rPr lang="en-GB" altLang="en-US" sz="2000" dirty="0">
                <a:solidFill>
                  <a:srgbClr val="000000"/>
                </a:solidFill>
              </a:rPr>
              <a:t> Guidance from careers advisers etc. (11%)</a:t>
            </a:r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899275" y="6616700"/>
            <a:ext cx="1905000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AF02DF7-B83D-4CBE-B8A1-9BCAC9D8705A}" type="slidenum">
              <a:rPr lang="en-US" altLang="en-US" smtClean="0">
                <a:solidFill>
                  <a:srgbClr val="626464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>
              <a:solidFill>
                <a:srgbClr val="626464"/>
              </a:solidFill>
            </a:endParaRPr>
          </a:p>
        </p:txBody>
      </p:sp>
      <p:sp>
        <p:nvSpPr>
          <p:cNvPr id="19461" name="TextBox 1"/>
          <p:cNvSpPr txBox="1">
            <a:spLocks noChangeArrowheads="1"/>
          </p:cNvSpPr>
          <p:nvPr/>
        </p:nvSpPr>
        <p:spPr bwMode="auto">
          <a:xfrm>
            <a:off x="574675" y="514350"/>
            <a:ext cx="3640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59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title"/>
          </p:nvPr>
        </p:nvSpPr>
        <p:spPr>
          <a:xfrm>
            <a:off x="268231" y="233363"/>
            <a:ext cx="8466137" cy="704850"/>
          </a:xfrm>
        </p:spPr>
        <p:txBody>
          <a:bodyPr/>
          <a:lstStyle/>
          <a:p>
            <a:r>
              <a:rPr lang="en-US" altLang="en-US" sz="2800" b="0" dirty="0"/>
              <a:t>Sectors alumni now work in</a:t>
            </a:r>
            <a:endParaRPr lang="en-GB" altLang="en-US" sz="2000" b="0" dirty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899275" y="6616700"/>
            <a:ext cx="1905000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FB9D962-6544-461A-AA42-E49E00829CC3}" type="slidenum">
              <a:rPr lang="en-US" altLang="en-US" smtClean="0">
                <a:solidFill>
                  <a:srgbClr val="626464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>
              <a:solidFill>
                <a:srgbClr val="626464"/>
              </a:solidFill>
            </a:endParaRPr>
          </a:p>
        </p:txBody>
      </p:sp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574675" y="514350"/>
            <a:ext cx="3640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>
              <a:solidFill>
                <a:srgbClr val="000000"/>
              </a:solidFill>
            </a:endParaRPr>
          </a:p>
        </p:txBody>
      </p:sp>
      <p:pic>
        <p:nvPicPr>
          <p:cNvPr id="2765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08720"/>
            <a:ext cx="10411740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793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3"/>
          <p:cNvSpPr>
            <a:spLocks noGrp="1"/>
          </p:cNvSpPr>
          <p:nvPr>
            <p:ph type="title"/>
          </p:nvPr>
        </p:nvSpPr>
        <p:spPr>
          <a:xfrm>
            <a:off x="338138" y="178003"/>
            <a:ext cx="8466137" cy="704850"/>
          </a:xfrm>
        </p:spPr>
        <p:txBody>
          <a:bodyPr/>
          <a:lstStyle/>
          <a:p>
            <a:r>
              <a:rPr lang="en-US" altLang="en-US" sz="2800" b="0" dirty="0"/>
              <a:t>Occupations alumni now work in</a:t>
            </a:r>
            <a:endParaRPr lang="en-GB" altLang="en-US" sz="2000" b="0" dirty="0"/>
          </a:p>
        </p:txBody>
      </p:sp>
      <p:sp>
        <p:nvSpPr>
          <p:cNvPr id="29699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899275" y="6616700"/>
            <a:ext cx="1905000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3513C62-ADBB-4907-A828-6156CA59C3D5}" type="slidenum">
              <a:rPr lang="en-US" altLang="en-US" smtClean="0">
                <a:solidFill>
                  <a:srgbClr val="626464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>
              <a:solidFill>
                <a:srgbClr val="626464"/>
              </a:solidFill>
            </a:endParaRPr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574675" y="514350"/>
            <a:ext cx="3640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>
              <a:solidFill>
                <a:schemeClr val="tx2"/>
              </a:solidFill>
            </a:endParaRPr>
          </a:p>
        </p:txBody>
      </p:sp>
      <p:pic>
        <p:nvPicPr>
          <p:cNvPr id="2970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1372" y="804475"/>
            <a:ext cx="9835371" cy="6008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710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66137" cy="704850"/>
          </a:xfrm>
        </p:spPr>
        <p:txBody>
          <a:bodyPr/>
          <a:lstStyle/>
          <a:p>
            <a:r>
              <a:rPr lang="en-US" altLang="en-US" sz="2800" b="0" dirty="0"/>
              <a:t>In their current job…</a:t>
            </a:r>
            <a:endParaRPr lang="en-GB" altLang="en-US" sz="2800" b="0" dirty="0"/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323528" y="980728"/>
            <a:ext cx="8466137" cy="4824536"/>
          </a:xfrm>
        </p:spPr>
        <p:txBody>
          <a:bodyPr/>
          <a:lstStyle/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000" dirty="0"/>
              <a:t>84% are very or fairly satisfied</a:t>
            </a:r>
            <a:r>
              <a:rPr lang="en-GB" altLang="en-US" sz="2000" dirty="0">
                <a:solidFill>
                  <a:schemeClr val="accent1"/>
                </a:solidFill>
              </a:rPr>
              <a:t> </a:t>
            </a:r>
            <a:r>
              <a:rPr lang="en-GB" altLang="en-US" sz="2000" dirty="0">
                <a:solidFill>
                  <a:srgbClr val="000000"/>
                </a:solidFill>
              </a:rPr>
              <a:t>with current work/job </a:t>
            </a:r>
          </a:p>
          <a:p>
            <a:pPr marL="0" indent="0">
              <a:buClr>
                <a:srgbClr val="008A3E"/>
              </a:buClr>
              <a:buNone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(42% very satisfied)</a:t>
            </a: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Only 6% now want an academic career</a:t>
            </a: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What they actually do now:</a:t>
            </a:r>
          </a:p>
          <a:p>
            <a:pPr lvl="1"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43% conduct research</a:t>
            </a:r>
          </a:p>
          <a:p>
            <a:pPr lvl="1"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43% use detailed knowledge from their specialism</a:t>
            </a:r>
          </a:p>
          <a:p>
            <a:pPr lvl="1"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68% evaluate/understand others’ research</a:t>
            </a:r>
          </a:p>
          <a:p>
            <a:pPr lvl="1">
              <a:buClr>
                <a:srgbClr val="008A3E"/>
              </a:buClr>
              <a:buFont typeface="Wingdings" panose="05000000000000000000" pitchFamily="2" charset="2"/>
              <a:buChar char="q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75% draw on experience/competencies developed during HE research</a:t>
            </a:r>
            <a:br>
              <a:rPr lang="en-GB" altLang="en-US" sz="2000" dirty="0">
                <a:solidFill>
                  <a:srgbClr val="000000"/>
                </a:solidFill>
              </a:rPr>
            </a:br>
            <a:endParaRPr lang="en-GB" altLang="en-US" sz="2000" dirty="0">
              <a:solidFill>
                <a:srgbClr val="000000"/>
              </a:solidFill>
            </a:endParaRPr>
          </a:p>
          <a:p>
            <a:pPr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defRPr/>
            </a:pPr>
            <a:endParaRPr lang="en-GB" altLang="en-US" sz="2000" dirty="0">
              <a:solidFill>
                <a:srgbClr val="000000"/>
              </a:solidFill>
            </a:endParaRP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899275" y="6616700"/>
            <a:ext cx="1905000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4EAB540-A769-4346-A7F8-F58FC132A78C}" type="slidenum">
              <a:rPr lang="en-US" altLang="en-US" smtClean="0">
                <a:solidFill>
                  <a:srgbClr val="626464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>
              <a:solidFill>
                <a:srgbClr val="626464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574675" y="514350"/>
            <a:ext cx="3640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695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179512" y="764704"/>
            <a:ext cx="8466137" cy="704850"/>
          </a:xfrm>
        </p:spPr>
        <p:txBody>
          <a:bodyPr>
            <a:normAutofit fontScale="90000"/>
          </a:bodyPr>
          <a:lstStyle/>
          <a:p>
            <a:r>
              <a:rPr lang="en-US" altLang="en-US" sz="2800" b="0" dirty="0"/>
              <a:t>What would help researchers’ interact                             with business</a:t>
            </a:r>
            <a:endParaRPr lang="en-GB" altLang="en-US" sz="2800" b="0" dirty="0"/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323528" y="1484784"/>
            <a:ext cx="8820472" cy="432048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400"/>
              </a:spcBef>
              <a:defRPr/>
            </a:pPr>
            <a:endParaRPr lang="en-GB" altLang="en-US" sz="2400" dirty="0">
              <a:solidFill>
                <a:srgbClr val="000000"/>
              </a:solidFill>
            </a:endParaRPr>
          </a:p>
          <a:p>
            <a:pPr>
              <a:spcBef>
                <a:spcPts val="2400"/>
              </a:spcBef>
              <a:defRPr/>
            </a:pPr>
            <a:r>
              <a:rPr lang="en-GB" altLang="en-US" sz="2400" dirty="0">
                <a:solidFill>
                  <a:srgbClr val="000000"/>
                </a:solidFill>
              </a:rPr>
              <a:t>more knowledge of opportunities (&gt;60%)</a:t>
            </a:r>
          </a:p>
          <a:p>
            <a:pPr>
              <a:spcBef>
                <a:spcPts val="2400"/>
              </a:spcBef>
              <a:defRPr/>
            </a:pPr>
            <a:r>
              <a:rPr lang="en-GB" altLang="en-US" sz="2400" dirty="0">
                <a:solidFill>
                  <a:srgbClr val="000000"/>
                </a:solidFill>
              </a:rPr>
              <a:t>greater recognition of value of </a:t>
            </a:r>
            <a:r>
              <a:rPr lang="en-GB" altLang="en-US" sz="2400" dirty="0" err="1">
                <a:solidFill>
                  <a:srgbClr val="000000"/>
                </a:solidFill>
              </a:rPr>
              <a:t>intersectoral</a:t>
            </a:r>
            <a:r>
              <a:rPr lang="en-GB" altLang="en-US" sz="2400" dirty="0">
                <a:solidFill>
                  <a:srgbClr val="000000"/>
                </a:solidFill>
              </a:rPr>
              <a:t> mobility to an academic career (45%)</a:t>
            </a:r>
          </a:p>
          <a:p>
            <a:pPr>
              <a:spcBef>
                <a:spcPts val="2400"/>
              </a:spcBef>
              <a:defRPr/>
            </a:pPr>
            <a:r>
              <a:rPr lang="en-GB" altLang="en-US" sz="2400" dirty="0">
                <a:solidFill>
                  <a:srgbClr val="000000"/>
                </a:solidFill>
              </a:rPr>
              <a:t>more training in skills valued outside academia (43%)</a:t>
            </a:r>
          </a:p>
          <a:p>
            <a:pPr>
              <a:spcBef>
                <a:spcPts val="2400"/>
              </a:spcBef>
              <a:defRPr/>
            </a:pPr>
            <a:r>
              <a:rPr lang="en-GB" altLang="en-US" sz="2400" dirty="0">
                <a:solidFill>
                  <a:srgbClr val="000000"/>
                </a:solidFill>
              </a:rPr>
              <a:t>better understanding of skills valued outside academia (41%)</a:t>
            </a:r>
          </a:p>
          <a:p>
            <a:pPr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br>
              <a:rPr lang="en-GB" altLang="en-US" sz="2000" dirty="0">
                <a:solidFill>
                  <a:srgbClr val="000000"/>
                </a:solidFill>
              </a:rPr>
            </a:br>
            <a:endParaRPr lang="en-GB" alt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808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284" y="245380"/>
            <a:ext cx="8275864" cy="1325563"/>
          </a:xfrm>
        </p:spPr>
        <p:txBody>
          <a:bodyPr/>
          <a:lstStyle/>
          <a:p>
            <a:r>
              <a:rPr lang="en-GB" dirty="0"/>
              <a:t>Most valued in highly-skilled employees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7886700" cy="4351338"/>
          </a:xfrm>
        </p:spPr>
        <p:txBody>
          <a:bodyPr>
            <a:normAutofit/>
          </a:bodyPr>
          <a:lstStyle/>
          <a:p>
            <a:r>
              <a:rPr lang="en-GB" dirty="0"/>
              <a:t>Problem solving </a:t>
            </a:r>
          </a:p>
          <a:p>
            <a:r>
              <a:rPr lang="en-GB" dirty="0"/>
              <a:t>Technical / subject expertise</a:t>
            </a:r>
          </a:p>
          <a:p>
            <a:r>
              <a:rPr lang="en-GB" dirty="0"/>
              <a:t>Research skills</a:t>
            </a:r>
          </a:p>
          <a:p>
            <a:r>
              <a:rPr lang="en-GB" dirty="0"/>
              <a:t>Communication</a:t>
            </a:r>
          </a:p>
          <a:p>
            <a:r>
              <a:rPr lang="en-GB" dirty="0"/>
              <a:t>Creativity</a:t>
            </a:r>
          </a:p>
          <a:p>
            <a:r>
              <a:rPr lang="en-GB" dirty="0"/>
              <a:t>Self-organisation</a:t>
            </a:r>
          </a:p>
          <a:p>
            <a:r>
              <a:rPr lang="en-GB" dirty="0"/>
              <a:t>Collaboration</a:t>
            </a:r>
          </a:p>
          <a:p>
            <a:r>
              <a:rPr lang="en-GB" dirty="0"/>
              <a:t>Innovation</a:t>
            </a:r>
          </a:p>
          <a:p>
            <a:r>
              <a:rPr lang="en-GB" dirty="0"/>
              <a:t>Project management</a:t>
            </a:r>
          </a:p>
          <a:p>
            <a:r>
              <a:rPr lang="en-GB" dirty="0"/>
              <a:t>Emotional intelligence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37314" y="6389915"/>
            <a:ext cx="439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prstClr val="black"/>
                </a:solidFill>
                <a:latin typeface="Calibri"/>
              </a:rPr>
              <a:t>EURAXIND Outreach to industry, 2017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52119" y="4437112"/>
            <a:ext cx="3383025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GB" sz="2000" dirty="0">
                <a:solidFill>
                  <a:prstClr val="black"/>
                </a:solidFill>
              </a:rPr>
              <a:t>Motivation / self confidence</a:t>
            </a:r>
          </a:p>
          <a:p>
            <a:pPr algn="l">
              <a:lnSpc>
                <a:spcPct val="114000"/>
              </a:lnSpc>
            </a:pPr>
            <a:r>
              <a:rPr lang="en-GB" sz="2000" dirty="0">
                <a:solidFill>
                  <a:prstClr val="black"/>
                </a:solidFill>
              </a:rPr>
              <a:t>Flexibility / agility</a:t>
            </a:r>
          </a:p>
        </p:txBody>
      </p:sp>
      <p:sp>
        <p:nvSpPr>
          <p:cNvPr id="6" name="Oval 5"/>
          <p:cNvSpPr/>
          <p:nvPr/>
        </p:nvSpPr>
        <p:spPr>
          <a:xfrm>
            <a:off x="395536" y="2420888"/>
            <a:ext cx="2808312" cy="50405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67544" y="4414640"/>
            <a:ext cx="2808312" cy="5040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7544" y="5229200"/>
            <a:ext cx="3240360" cy="61675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2" descr="http://www.en.unistra.fr/fileadmin/_processed_/csm_u2rl_630a9549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911" y="5537576"/>
            <a:ext cx="2258884" cy="56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71650"/>
            <a:ext cx="2388221" cy="250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91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BD965-024A-46CF-B378-67BB4A08C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Toolkits to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FCD7B-2104-4B1C-9029-7CA386819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Discover: Careers Beyond Academia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https://euraxess.ec.europa.eu/career-development/researchers/discover-careers-beyond-academia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Interact: Academia reaching out to Business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https://euraxess.ec.europa.eu/career-development/organisations/resources-and-tools/engagement-tool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2823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"/>
          <p:cNvSpPr>
            <a:spLocks noGrp="1"/>
          </p:cNvSpPr>
          <p:nvPr>
            <p:ph type="title"/>
          </p:nvPr>
        </p:nvSpPr>
        <p:spPr>
          <a:xfrm>
            <a:off x="395536" y="361950"/>
            <a:ext cx="8466137" cy="704850"/>
          </a:xfrm>
        </p:spPr>
        <p:txBody>
          <a:bodyPr/>
          <a:lstStyle/>
          <a:p>
            <a:r>
              <a:rPr lang="en-US" altLang="en-US" sz="2800" b="0" dirty="0"/>
              <a:t>Messages for </a:t>
            </a:r>
            <a:r>
              <a:rPr lang="en-US" altLang="en-US" sz="2800" b="0" dirty="0" err="1"/>
              <a:t>intersectoral</a:t>
            </a:r>
            <a:r>
              <a:rPr lang="en-US" altLang="en-US" sz="2800" b="0" dirty="0"/>
              <a:t> mobility</a:t>
            </a:r>
            <a:endParaRPr lang="en-GB" altLang="en-US" sz="2800" b="0" dirty="0"/>
          </a:p>
        </p:txBody>
      </p:sp>
      <p:sp>
        <p:nvSpPr>
          <p:cNvPr id="25603" name="Content Placeholder 4"/>
          <p:cNvSpPr>
            <a:spLocks noGrp="1"/>
          </p:cNvSpPr>
          <p:nvPr>
            <p:ph idx="1"/>
          </p:nvPr>
        </p:nvSpPr>
        <p:spPr>
          <a:xfrm>
            <a:off x="323528" y="1340768"/>
            <a:ext cx="8466137" cy="4384675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rgbClr val="000000"/>
                </a:solidFill>
              </a:rPr>
              <a:t>Academia is seen as the first career choice with fears about the impact of temporary mobility – and message of failure.</a:t>
            </a:r>
          </a:p>
          <a:p>
            <a:pPr>
              <a:spcBef>
                <a:spcPts val="1200"/>
              </a:spcBef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rgbClr val="000000"/>
                </a:solidFill>
              </a:rPr>
              <a:t>There is evidence of varied careers, good satisfaction and value of researcher skills beyond academia </a:t>
            </a:r>
          </a:p>
          <a:p>
            <a:pPr>
              <a:spcBef>
                <a:spcPts val="1200"/>
              </a:spcBef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Current researchers in HE lack of knowledge about career opportunities beyond academia </a:t>
            </a:r>
          </a:p>
          <a:p>
            <a:pPr>
              <a:spcBef>
                <a:spcPts val="1200"/>
              </a:spcBef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They generally know the most important key competencies for employers, but less able to present and evidence these </a:t>
            </a:r>
          </a:p>
          <a:p>
            <a:pPr>
              <a:spcBef>
                <a:spcPts val="1200"/>
              </a:spcBef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Generally, there is still a major task to be done to persuade more employers the value of employing researchers – particularly in non-research occupations. </a:t>
            </a:r>
            <a:br>
              <a:rPr lang="en-GB" altLang="en-US" sz="2000" dirty="0">
                <a:solidFill>
                  <a:srgbClr val="000000"/>
                </a:solidFill>
              </a:rPr>
            </a:br>
            <a:endParaRPr lang="en-GB" alt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18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9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546" y="17259"/>
            <a:ext cx="7847012" cy="58772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EURAXIND – EURAXESS for industry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GB" sz="2400" dirty="0"/>
              <a:t>Identify employers’ and researchers’ needs to support intersectoral mobility and collaboration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Provide online resources to support institutional engagement with employers 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Encourage researchers to consider career and research opportunities within industry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Attract more employers beyond academia to use EURAXESS services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243532" y="17259"/>
            <a:ext cx="1552755" cy="621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37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en-GB" dirty="0"/>
              <a:t>Partners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r>
              <a:rPr lang="en-GB" dirty="0"/>
              <a:t>CRAC-Vitae, UK</a:t>
            </a:r>
          </a:p>
          <a:p>
            <a:r>
              <a:rPr lang="en-GB" dirty="0"/>
              <a:t>FECYT, Spain </a:t>
            </a:r>
            <a:r>
              <a:rPr lang="en-GB" dirty="0">
                <a:solidFill>
                  <a:srgbClr val="008A3E"/>
                </a:solidFill>
              </a:rPr>
              <a:t>*</a:t>
            </a:r>
          </a:p>
          <a:p>
            <a:r>
              <a:rPr lang="en-GB" dirty="0"/>
              <a:t>FFG, Austria</a:t>
            </a:r>
            <a:r>
              <a:rPr lang="en-GB" dirty="0">
                <a:solidFill>
                  <a:srgbClr val="008A3E"/>
                </a:solidFill>
              </a:rPr>
              <a:t> * </a:t>
            </a:r>
            <a:r>
              <a:rPr lang="en-GB" baseline="30000" dirty="0">
                <a:solidFill>
                  <a:srgbClr val="008A3E"/>
                </a:solidFill>
              </a:rPr>
              <a:t>#</a:t>
            </a:r>
            <a:r>
              <a:rPr lang="en-GB" dirty="0">
                <a:solidFill>
                  <a:srgbClr val="008A3E"/>
                </a:solidFill>
              </a:rPr>
              <a:t> </a:t>
            </a:r>
            <a:endParaRPr lang="en-GB" dirty="0"/>
          </a:p>
          <a:p>
            <a:r>
              <a:rPr lang="en-GB" dirty="0"/>
              <a:t>BZN, Hungary</a:t>
            </a:r>
            <a:r>
              <a:rPr lang="en-GB" dirty="0">
                <a:solidFill>
                  <a:srgbClr val="008A3E"/>
                </a:solidFill>
              </a:rPr>
              <a:t> *</a:t>
            </a:r>
            <a:endParaRPr lang="en-GB" dirty="0"/>
          </a:p>
          <a:p>
            <a:r>
              <a:rPr lang="en-GB" dirty="0"/>
              <a:t>SU, Bulgaria</a:t>
            </a:r>
            <a:r>
              <a:rPr lang="en-GB" dirty="0">
                <a:solidFill>
                  <a:srgbClr val="008A3E"/>
                </a:solidFill>
              </a:rPr>
              <a:t> *</a:t>
            </a:r>
            <a:r>
              <a:rPr lang="en-GB" baseline="30000" dirty="0">
                <a:solidFill>
                  <a:srgbClr val="008A3E"/>
                </a:solidFill>
              </a:rPr>
              <a:t> #</a:t>
            </a:r>
            <a:r>
              <a:rPr lang="en-GB" dirty="0">
                <a:solidFill>
                  <a:srgbClr val="008A3E"/>
                </a:solidFill>
              </a:rPr>
              <a:t> </a:t>
            </a:r>
            <a:endParaRPr lang="en-GB" dirty="0"/>
          </a:p>
          <a:p>
            <a:r>
              <a:rPr lang="en-GB" dirty="0"/>
              <a:t>IP&amp;D, Israel</a:t>
            </a:r>
            <a:r>
              <a:rPr lang="en-GB" dirty="0">
                <a:solidFill>
                  <a:srgbClr val="008A3E"/>
                </a:solidFill>
              </a:rPr>
              <a:t> * </a:t>
            </a:r>
          </a:p>
          <a:p>
            <a:r>
              <a:rPr lang="en-GB" dirty="0"/>
              <a:t>NUFFIC, The Netherlands</a:t>
            </a:r>
            <a:r>
              <a:rPr lang="en-GB" dirty="0">
                <a:solidFill>
                  <a:srgbClr val="008A3E"/>
                </a:solidFill>
              </a:rPr>
              <a:t> *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sz="2000" dirty="0">
                <a:solidFill>
                  <a:srgbClr val="008A3E"/>
                </a:solidFill>
              </a:rPr>
              <a:t>* BHO EURAXESS</a:t>
            </a:r>
          </a:p>
          <a:p>
            <a:pPr marL="0" indent="0">
              <a:buNone/>
            </a:pPr>
            <a:r>
              <a:rPr lang="en-GB" sz="2000" baseline="30000" dirty="0">
                <a:solidFill>
                  <a:srgbClr val="008A3E"/>
                </a:solidFill>
              </a:rPr>
              <a:t>#</a:t>
            </a:r>
            <a:r>
              <a:rPr lang="en-GB" sz="2000" dirty="0">
                <a:solidFill>
                  <a:srgbClr val="008A3E"/>
                </a:solidFill>
              </a:rPr>
              <a:t> NCP H2020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1075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GB" dirty="0"/>
              <a:t>EURAXIND Core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052736"/>
            <a:ext cx="9108504" cy="4857403"/>
          </a:xfrm>
        </p:spPr>
        <p:txBody>
          <a:bodyPr/>
          <a:lstStyle/>
          <a:p>
            <a:r>
              <a:rPr lang="en-GB" sz="2400" dirty="0"/>
              <a:t>Literature review</a:t>
            </a:r>
          </a:p>
          <a:p>
            <a:pPr lvl="1"/>
            <a:r>
              <a:rPr lang="en-GB" sz="2000" dirty="0"/>
              <a:t>Understanding researchers</a:t>
            </a:r>
            <a:r>
              <a:rPr lang="en-GB" dirty="0"/>
              <a:t>, employers and institution needs.</a:t>
            </a:r>
            <a:endParaRPr lang="en-GB" sz="2000" dirty="0"/>
          </a:p>
          <a:p>
            <a:r>
              <a:rPr lang="en-GB" sz="2400" dirty="0"/>
              <a:t>Four surveys</a:t>
            </a:r>
          </a:p>
          <a:p>
            <a:pPr lvl="1"/>
            <a:r>
              <a:rPr lang="en-GB" sz="2000" dirty="0"/>
              <a:t>EURAXESS Institutions (320 responses)</a:t>
            </a:r>
          </a:p>
          <a:p>
            <a:pPr lvl="1"/>
            <a:r>
              <a:rPr lang="en-GB" sz="2000" dirty="0"/>
              <a:t>Researchers (994 responses)</a:t>
            </a:r>
          </a:p>
          <a:p>
            <a:pPr lvl="1"/>
            <a:r>
              <a:rPr lang="en-GB" sz="2000" dirty="0"/>
              <a:t>Alumni (339 responses) </a:t>
            </a:r>
          </a:p>
          <a:p>
            <a:pPr lvl="1"/>
            <a:r>
              <a:rPr lang="en-GB" sz="2000" dirty="0"/>
              <a:t>Employers (144 responses)</a:t>
            </a:r>
          </a:p>
          <a:p>
            <a:r>
              <a:rPr lang="en-GB" sz="2400" dirty="0"/>
              <a:t>Employer engagement strategy</a:t>
            </a:r>
          </a:p>
          <a:p>
            <a:r>
              <a:rPr lang="en-GB" sz="2400" dirty="0"/>
              <a:t>Workshops for EURAXESS network and employers</a:t>
            </a:r>
          </a:p>
          <a:p>
            <a:r>
              <a:rPr lang="en-GB" sz="2400" dirty="0"/>
              <a:t>Development of a Toolkit for EURAXESS network </a:t>
            </a:r>
          </a:p>
          <a:p>
            <a:r>
              <a:rPr lang="en-GB" sz="2400" dirty="0"/>
              <a:t>Development of a Career Development Module for researchers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36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Literature Review – researchers                   views and experiences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Perception of researchers is that </a:t>
            </a:r>
            <a:r>
              <a:rPr lang="en-GB" sz="2000" dirty="0" err="1"/>
              <a:t>intersectoral</a:t>
            </a:r>
            <a:r>
              <a:rPr lang="en-GB" sz="2000" dirty="0"/>
              <a:t> mobility is low.</a:t>
            </a:r>
          </a:p>
          <a:p>
            <a:r>
              <a:rPr lang="en-GB" sz="2000" dirty="0"/>
              <a:t>More common in arts, social sciences and humanities (particularly moving into academia)</a:t>
            </a:r>
          </a:p>
          <a:p>
            <a:r>
              <a:rPr lang="en-GB" sz="2000" dirty="0"/>
              <a:t>Perceived as much less common that international mobility</a:t>
            </a:r>
          </a:p>
          <a:p>
            <a:r>
              <a:rPr lang="en-GB" sz="2000" dirty="0"/>
              <a:t>Few examples of multiple </a:t>
            </a:r>
            <a:r>
              <a:rPr lang="en-GB" sz="2000" dirty="0" err="1"/>
              <a:t>intersectoral</a:t>
            </a:r>
            <a:r>
              <a:rPr lang="en-GB" sz="2000" dirty="0"/>
              <a:t> moves</a:t>
            </a:r>
          </a:p>
          <a:p>
            <a:r>
              <a:rPr lang="en-GB" sz="2000" dirty="0"/>
              <a:t>More common when schemes are funded to enable it</a:t>
            </a:r>
          </a:p>
          <a:p>
            <a:r>
              <a:rPr lang="en-GB" sz="2000" dirty="0"/>
              <a:t>Little published research on researchers’ experiences of intersectoral mobility</a:t>
            </a:r>
          </a:p>
          <a:p>
            <a:r>
              <a:rPr lang="en-GB" sz="2000" dirty="0"/>
              <a:t>From the little there is it seems that it is easier to move to and from the public sector than private sector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35026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Literature Review – barriers to                    researchers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Different cultures in academia and private sector mitigate against mobility including lack of understanding of skills developed by the other sector</a:t>
            </a:r>
          </a:p>
          <a:p>
            <a:r>
              <a:rPr lang="en-GB" sz="2000" dirty="0"/>
              <a:t>Different motivations provide barriers </a:t>
            </a:r>
            <a:r>
              <a:rPr lang="en-GB" sz="2000" dirty="0" err="1"/>
              <a:t>eg</a:t>
            </a:r>
            <a:r>
              <a:rPr lang="en-GB" sz="2000" dirty="0"/>
              <a:t>. private sector perceived as exploitative, whilst academia perceived as only interested in producing knowledge</a:t>
            </a:r>
          </a:p>
          <a:p>
            <a:r>
              <a:rPr lang="en-GB" sz="2000" dirty="0"/>
              <a:t>Perceptions of excellence differ</a:t>
            </a:r>
          </a:p>
          <a:p>
            <a:r>
              <a:rPr lang="en-GB" sz="2000" dirty="0"/>
              <a:t>Traditional academia views time in industry less favourably (</a:t>
            </a:r>
            <a:r>
              <a:rPr lang="en-GB" sz="2000" dirty="0" err="1"/>
              <a:t>eg</a:t>
            </a:r>
            <a:r>
              <a:rPr lang="en-GB" sz="2000" dirty="0"/>
              <a:t>. no papers published</a:t>
            </a:r>
          </a:p>
          <a:p>
            <a:r>
              <a:rPr lang="en-GB" sz="2000" dirty="0"/>
              <a:t>In academia, security of employment increases with length of experience and progression mitigating mobility by senior researchers</a:t>
            </a:r>
          </a:p>
        </p:txBody>
      </p:sp>
    </p:spTree>
    <p:extLst>
      <p:ext uri="{BB962C8B-B14F-4D97-AF65-F5344CB8AC3E}">
        <p14:creationId xmlns:p14="http://schemas.microsoft.com/office/powerpoint/2010/main" val="4090012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D7AE3-D93E-42DB-9210-36D95300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Literature Review – Institution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B9214-070E-48EA-88ED-4C5F4D7C7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Institution engagement with industry is a priority</a:t>
            </a:r>
          </a:p>
          <a:p>
            <a:r>
              <a:rPr lang="en-GB" dirty="0"/>
              <a:t>There is still a need for practical actions in fostering the </a:t>
            </a:r>
            <a:r>
              <a:rPr lang="en-GB" dirty="0" err="1"/>
              <a:t>enga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gement</a:t>
            </a:r>
            <a:r>
              <a:rPr lang="en-GB" dirty="0"/>
              <a:t> of academia with industry.</a:t>
            </a:r>
          </a:p>
          <a:p>
            <a:pPr marL="342900" indent="-342900"/>
            <a:r>
              <a:rPr lang="en-US" dirty="0">
                <a:solidFill>
                  <a:srgbClr val="000000"/>
                </a:solidFill>
                <a:latin typeface="Arial" charset="0"/>
              </a:rPr>
              <a:t>Possible national initiatives: </a:t>
            </a:r>
          </a:p>
          <a:p>
            <a:pPr marL="800100" lvl="1" indent="-342900" defTabSz="914400">
              <a:lnSpc>
                <a:spcPct val="12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cross-sector collaborative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programmes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  <a:p>
            <a:pPr marL="800100" lvl="1" indent="-342900" defTabSz="914400">
              <a:lnSpc>
                <a:spcPct val="12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targeted funding to develop individuals</a:t>
            </a:r>
          </a:p>
          <a:p>
            <a:pPr marL="800100" lvl="1" indent="-342900" defTabSz="914400">
              <a:lnSpc>
                <a:spcPct val="12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overarching services and networks that help or advise researchers financial incentives for companies to employ doctoral graduates</a:t>
            </a:r>
          </a:p>
          <a:p>
            <a:pPr marL="800100" lvl="1" indent="-342900" defTabSz="914400">
              <a:lnSpc>
                <a:spcPct val="12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innovative or exemplary projects and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programmes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9527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C6FCE-B9F1-4C49-928A-57E2C98F3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Literature Review – Employers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E597B-9631-4B46-BFD8-71775180D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77281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/>
              <a:t>“The voice of the business sector is rather difficult to detect in this literature”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dirty="0"/>
              <a:t>Limited involvement of industry in discussions on how all actors can best profit from intersectoral mobility; important to directly address the non-academic/business sector to identify their needs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dirty="0"/>
              <a:t>Importance of transferable skills for intersectoral mobility emphasized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dirty="0"/>
              <a:t>Internships/intersectoral doctoral </a:t>
            </a:r>
            <a:r>
              <a:rPr lang="en-US" dirty="0" err="1"/>
              <a:t>programmes</a:t>
            </a:r>
            <a:r>
              <a:rPr lang="en-US" dirty="0"/>
              <a:t> e.g. MSCA support early exposure of researchers to non-academic sector</a:t>
            </a:r>
            <a:endParaRPr lang="de-AT" dirty="0"/>
          </a:p>
          <a:p>
            <a:pPr marL="342900" indent="-342900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371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>
          <a:xfrm>
            <a:off x="323528" y="512193"/>
            <a:ext cx="8466137" cy="78581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Researchers’ c</a:t>
            </a:r>
            <a:r>
              <a:rPr lang="en-US" altLang="en-US" sz="2800" b="0" dirty="0"/>
              <a:t>areer thinking and                     development</a:t>
            </a:r>
            <a:endParaRPr lang="en-GB" altLang="en-US" sz="2800" b="0" dirty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323528" y="1772816"/>
            <a:ext cx="8466137" cy="4384675"/>
          </a:xfrm>
        </p:spPr>
        <p:txBody>
          <a:bodyPr/>
          <a:lstStyle/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78% want an academic career in the long term</a:t>
            </a:r>
          </a:p>
          <a:p>
            <a:pPr marL="0" indent="0">
              <a:buNone/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57% would consider working outside academia – of these:</a:t>
            </a:r>
          </a:p>
          <a:p>
            <a:pPr lvl="1"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70% would still want to do research</a:t>
            </a:r>
          </a:p>
          <a:p>
            <a:pPr lvl="1"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37% in research/grant management</a:t>
            </a:r>
          </a:p>
          <a:p>
            <a:pPr lvl="1"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35% in research/science policy</a:t>
            </a: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</a:pPr>
            <a:endParaRPr lang="en-GB" altLang="en-US" sz="2000" dirty="0">
              <a:solidFill>
                <a:srgbClr val="000000"/>
              </a:solidFill>
            </a:endParaRP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65% think it would be hard to get a non-research job in business</a:t>
            </a:r>
          </a:p>
          <a:p>
            <a:pPr>
              <a:buClr>
                <a:srgbClr val="008A3E"/>
              </a:buClr>
              <a:buFont typeface="Wingdings" panose="05000000000000000000" pitchFamily="2" charset="2"/>
              <a:buChar char="q"/>
            </a:pPr>
            <a:r>
              <a:rPr lang="en-GB" altLang="en-US" sz="2000" dirty="0">
                <a:solidFill>
                  <a:srgbClr val="000000"/>
                </a:solidFill>
              </a:rPr>
              <a:t>&lt; 30% think businesses value what researchers offer working in non-research roles</a:t>
            </a:r>
          </a:p>
          <a:p>
            <a:endParaRPr lang="en-GB" altLang="en-US" sz="2000" dirty="0">
              <a:solidFill>
                <a:srgbClr val="000000"/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899275" y="6616700"/>
            <a:ext cx="1905000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941F74B-0522-413E-8F51-53547EFB6E8A}" type="slidenum">
              <a:rPr lang="en-US" altLang="en-US" smtClean="0">
                <a:solidFill>
                  <a:srgbClr val="626464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>
              <a:solidFill>
                <a:srgbClr val="626464"/>
              </a:solidFill>
            </a:endParaRPr>
          </a:p>
        </p:txBody>
      </p:sp>
      <p:sp>
        <p:nvSpPr>
          <p:cNvPr id="9221" name="TextBox 1"/>
          <p:cNvSpPr txBox="1">
            <a:spLocks noChangeArrowheads="1"/>
          </p:cNvSpPr>
          <p:nvPr/>
        </p:nvSpPr>
        <p:spPr bwMode="auto">
          <a:xfrm>
            <a:off x="574675" y="514350"/>
            <a:ext cx="3640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4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176206"/>
      </p:ext>
    </p:extLst>
  </p:cSld>
  <p:clrMapOvr>
    <a:masterClrMapping/>
  </p:clrMapOvr>
</p:sld>
</file>

<file path=ppt/theme/theme1.xml><?xml version="1.0" encoding="utf-8"?>
<a:theme xmlns:a="http://schemas.openxmlformats.org/drawingml/2006/main" name="EURAXESS Master">
  <a:themeElements>
    <a:clrScheme name="EURAXESS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URAXESS Master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URAXESS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tae template.potx" id="{42D84AF6-1FCA-4982-A6ED-39B109CCDEC5}" vid="{E94CA237-49C0-4C70-99FF-3533F30B3FCD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tae template.potx" id="{42D84AF6-1FCA-4982-A6ED-39B109CCDEC5}" vid="{E94CA237-49C0-4C70-99FF-3533F30B3FCD}"/>
    </a:ext>
  </a:extLst>
</a:theme>
</file>

<file path=ppt/theme/theme4.xml><?xml version="1.0" encoding="utf-8"?>
<a:theme xmlns:a="http://schemas.openxmlformats.org/drawingml/2006/main" name="1_EURAXESS Master">
  <a:themeElements>
    <a:clrScheme name="EURAXESS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URAXESS Master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URAXESS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EURAXESS Master">
  <a:themeElements>
    <a:clrScheme name="EURAXESS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URAXESS Master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URAXESS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EURAXESS Master">
  <a:themeElements>
    <a:clrScheme name="EURAXESS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URAXESS Master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URAXESS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EURAXESS Master">
  <a:themeElements>
    <a:clrScheme name="EURAXESS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URAXESS Master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URAXESS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AXESS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AXESS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18582</TotalTime>
  <Words>1127</Words>
  <Application>Microsoft Office PowerPoint</Application>
  <PresentationFormat>On-screen Show (4:3)</PresentationFormat>
  <Paragraphs>178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ＭＳ Ｐゴシック</vt:lpstr>
      <vt:lpstr>Arial</vt:lpstr>
      <vt:lpstr>Arial MT</vt:lpstr>
      <vt:lpstr>Calibri</vt:lpstr>
      <vt:lpstr>Symbol</vt:lpstr>
      <vt:lpstr>Wingdings</vt:lpstr>
      <vt:lpstr>EURAXESS Master</vt:lpstr>
      <vt:lpstr>1_Office Theme</vt:lpstr>
      <vt:lpstr>6_Office Theme</vt:lpstr>
      <vt:lpstr>1_EURAXESS Master</vt:lpstr>
      <vt:lpstr>2_EURAXESS Master</vt:lpstr>
      <vt:lpstr>3_EURAXESS Master</vt:lpstr>
      <vt:lpstr>4_EURAXESS Master</vt:lpstr>
      <vt:lpstr>EURAXIND - Careers Beyond Academia: An Horizon 2020 project examining researcher intersectoral mobility  May 2016 – May 2018  Emma Day – Project Manager, Vitae     Researcher Education and Development Conference – 25th October 2018 </vt:lpstr>
      <vt:lpstr>EURAXIND – EURAXESS for industry</vt:lpstr>
      <vt:lpstr>Partners</vt:lpstr>
      <vt:lpstr>EURAXIND Core outcomes</vt:lpstr>
      <vt:lpstr>Literature Review – researchers                   views and experiences</vt:lpstr>
      <vt:lpstr>Literature Review – barriers to                    researchers</vt:lpstr>
      <vt:lpstr>Literature Review – Institution Needs</vt:lpstr>
      <vt:lpstr>Literature Review – Employers Needs</vt:lpstr>
      <vt:lpstr>Researchers’ career thinking and                     development</vt:lpstr>
      <vt:lpstr>Researchers’ commercial awareness </vt:lpstr>
      <vt:lpstr>Alumni Responses - Leaving academia</vt:lpstr>
      <vt:lpstr>Sectors alumni now work in</vt:lpstr>
      <vt:lpstr>Occupations alumni now work in</vt:lpstr>
      <vt:lpstr>In their current job…</vt:lpstr>
      <vt:lpstr>What would help researchers’ interact                             with business</vt:lpstr>
      <vt:lpstr>Most valued in highly-skilled employees</vt:lpstr>
      <vt:lpstr>Toolkits to Support</vt:lpstr>
      <vt:lpstr>Messages for intersectoral mobility</vt:lpstr>
    </vt:vector>
  </TitlesOfParts>
  <Company>WPP Group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your presentation</dc:title>
  <dc:creator>von Bethlenfalvy</dc:creator>
  <cp:lastModifiedBy>Emma Day</cp:lastModifiedBy>
  <cp:revision>217</cp:revision>
  <cp:lastPrinted>2017-11-06T10:14:19Z</cp:lastPrinted>
  <dcterms:created xsi:type="dcterms:W3CDTF">2009-01-13T16:39:46Z</dcterms:created>
  <dcterms:modified xsi:type="dcterms:W3CDTF">2018-10-25T09:10:10Z</dcterms:modified>
</cp:coreProperties>
</file>