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9" r:id="rId4"/>
    <p:sldId id="270" r:id="rId5"/>
    <p:sldId id="260" r:id="rId6"/>
    <p:sldId id="271" r:id="rId7"/>
    <p:sldId id="272" r:id="rId8"/>
    <p:sldId id="268" r:id="rId9"/>
    <p:sldId id="273" r:id="rId10"/>
    <p:sldId id="264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0FF"/>
    <a:srgbClr val="FF26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01"/>
    <p:restoredTop sz="94722"/>
  </p:normalViewPr>
  <p:slideViewPr>
    <p:cSldViewPr snapToGrid="0" snapToObjects="1">
      <p:cViewPr varScale="1">
        <p:scale>
          <a:sx n="121" d="100"/>
          <a:sy n="121" d="100"/>
        </p:scale>
        <p:origin x="9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FB92-072A-F649-8E5B-528F21C13037}" type="datetimeFigureOut">
              <a:rPr lang="en-US" smtClean="0"/>
              <a:t>10/24/18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D110-59C2-8246-8DD2-91CBAAC8E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78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FB92-072A-F649-8E5B-528F21C13037}" type="datetimeFigureOut">
              <a:rPr lang="en-US" smtClean="0"/>
              <a:t>10/24/18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D110-59C2-8246-8DD2-91CBAAC8E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482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FB92-072A-F649-8E5B-528F21C13037}" type="datetimeFigureOut">
              <a:rPr lang="en-US" smtClean="0"/>
              <a:t>10/24/18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D110-59C2-8246-8DD2-91CBAAC8E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74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FB92-072A-F649-8E5B-528F21C13037}" type="datetimeFigureOut">
              <a:rPr lang="en-US" smtClean="0"/>
              <a:t>10/24/18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D110-59C2-8246-8DD2-91CBAAC8E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36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FB92-072A-F649-8E5B-528F21C13037}" type="datetimeFigureOut">
              <a:rPr lang="en-US" smtClean="0"/>
              <a:t>10/24/18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D110-59C2-8246-8DD2-91CBAAC8E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5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FB92-072A-F649-8E5B-528F21C13037}" type="datetimeFigureOut">
              <a:rPr lang="en-US" smtClean="0"/>
              <a:t>10/24/18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D110-59C2-8246-8DD2-91CBAAC8E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119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FB92-072A-F649-8E5B-528F21C13037}" type="datetimeFigureOut">
              <a:rPr lang="en-US" smtClean="0"/>
              <a:t>10/24/18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D110-59C2-8246-8DD2-91CBAAC8E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51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FB92-072A-F649-8E5B-528F21C13037}" type="datetimeFigureOut">
              <a:rPr lang="en-US" smtClean="0"/>
              <a:t>10/24/18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D110-59C2-8246-8DD2-91CBAAC8E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049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FB92-072A-F649-8E5B-528F21C13037}" type="datetimeFigureOut">
              <a:rPr lang="en-US" smtClean="0"/>
              <a:t>10/24/18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D110-59C2-8246-8DD2-91CBAAC8E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449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FB92-072A-F649-8E5B-528F21C13037}" type="datetimeFigureOut">
              <a:rPr lang="en-US" smtClean="0"/>
              <a:t>10/24/18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D110-59C2-8246-8DD2-91CBAAC8E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89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FB92-072A-F649-8E5B-528F21C13037}" type="datetimeFigureOut">
              <a:rPr lang="en-US" smtClean="0"/>
              <a:t>10/24/18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5D110-59C2-8246-8DD2-91CBAAC8E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87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26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8FB92-072A-F649-8E5B-528F21C13037}" type="datetimeFigureOut">
              <a:rPr lang="en-US" smtClean="0"/>
              <a:t>10/24/18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5D110-59C2-8246-8DD2-91CBAAC8E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71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3">
            <a:extLst>
              <a:ext uri="{FF2B5EF4-FFF2-40B4-BE49-F238E27FC236}">
                <a16:creationId xmlns:a16="http://schemas.microsoft.com/office/drawing/2014/main" id="{D867823D-3761-4546-B53C-65ED32CB4CC3}"/>
              </a:ext>
            </a:extLst>
          </p:cNvPr>
          <p:cNvSpPr/>
          <p:nvPr/>
        </p:nvSpPr>
        <p:spPr>
          <a:xfrm>
            <a:off x="524107" y="-246993"/>
            <a:ext cx="3869217" cy="7104993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riangle 4">
            <a:extLst>
              <a:ext uri="{FF2B5EF4-FFF2-40B4-BE49-F238E27FC236}">
                <a16:creationId xmlns:a16="http://schemas.microsoft.com/office/drawing/2014/main" id="{8ECA7447-A18B-6A4D-BDE7-292246DAFBFD}"/>
              </a:ext>
            </a:extLst>
          </p:cNvPr>
          <p:cNvSpPr/>
          <p:nvPr/>
        </p:nvSpPr>
        <p:spPr>
          <a:xfrm rot="10800000">
            <a:off x="4295526" y="-1"/>
            <a:ext cx="3867166" cy="7104993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44A1F6-BF3E-9445-9D69-1ABF382413BE}"/>
              </a:ext>
            </a:extLst>
          </p:cNvPr>
          <p:cNvSpPr/>
          <p:nvPr/>
        </p:nvSpPr>
        <p:spPr>
          <a:xfrm>
            <a:off x="1047391" y="1073352"/>
            <a:ext cx="5904028" cy="1938992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</a:rPr>
              <a:t>Better value? Bigger value? How could the value of a PhD be enhanced for different groups of graduates?</a:t>
            </a:r>
            <a:endParaRPr lang="en-GB" sz="3000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DA3FC8-BEB6-8B4F-88F2-F82F8785C795}"/>
              </a:ext>
            </a:extLst>
          </p:cNvPr>
          <p:cNvSpPr/>
          <p:nvPr/>
        </p:nvSpPr>
        <p:spPr>
          <a:xfrm>
            <a:off x="3363310" y="5164843"/>
            <a:ext cx="5484255" cy="1015663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pPr algn="r"/>
            <a:r>
              <a:rPr lang="en-GB" sz="2000" dirty="0">
                <a:solidFill>
                  <a:schemeClr val="bg1"/>
                </a:solidFill>
              </a:rPr>
              <a:t>Kay </a:t>
            </a:r>
            <a:r>
              <a:rPr lang="en-GB" sz="2000" dirty="0" err="1">
                <a:solidFill>
                  <a:schemeClr val="bg1"/>
                </a:solidFill>
              </a:rPr>
              <a:t>Guccione</a:t>
            </a:r>
            <a:r>
              <a:rPr lang="en-GB" sz="2000" dirty="0">
                <a:solidFill>
                  <a:schemeClr val="bg1"/>
                </a:solidFill>
              </a:rPr>
              <a:t> &amp; Billy Bryan </a:t>
            </a:r>
          </a:p>
          <a:p>
            <a:pPr algn="r"/>
            <a:r>
              <a:rPr lang="en-GB" sz="2000" dirty="0">
                <a:solidFill>
                  <a:schemeClr val="bg1"/>
                </a:solidFill>
              </a:rPr>
              <a:t>University of Sheffield, Technopolis Consulting</a:t>
            </a:r>
          </a:p>
          <a:p>
            <a:pPr algn="r"/>
            <a:r>
              <a:rPr lang="en-GB" sz="2000" b="1" dirty="0">
                <a:solidFill>
                  <a:schemeClr val="bg1"/>
                </a:solidFill>
              </a:rPr>
              <a:t>@</a:t>
            </a:r>
            <a:r>
              <a:rPr lang="en-GB" sz="2000" b="1" dirty="0" err="1">
                <a:solidFill>
                  <a:schemeClr val="bg1"/>
                </a:solidFill>
              </a:rPr>
              <a:t>kayguccione</a:t>
            </a:r>
            <a:r>
              <a:rPr lang="en-GB" sz="2000" b="1" dirty="0">
                <a:solidFill>
                  <a:schemeClr val="bg1"/>
                </a:solidFill>
              </a:rPr>
              <a:t> @</a:t>
            </a:r>
            <a:r>
              <a:rPr lang="en-GB" sz="2000" b="1" dirty="0" err="1">
                <a:solidFill>
                  <a:schemeClr val="bg1"/>
                </a:solidFill>
              </a:rPr>
              <a:t>drbillybryan</a:t>
            </a:r>
            <a:r>
              <a:rPr lang="en-GB" sz="2000" b="1" dirty="0">
                <a:solidFill>
                  <a:schemeClr val="bg1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21975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angle 4">
            <a:extLst>
              <a:ext uri="{FF2B5EF4-FFF2-40B4-BE49-F238E27FC236}">
                <a16:creationId xmlns:a16="http://schemas.microsoft.com/office/drawing/2014/main" id="{8ECA7447-A18B-6A4D-BDE7-292246DAFBFD}"/>
              </a:ext>
            </a:extLst>
          </p:cNvPr>
          <p:cNvSpPr/>
          <p:nvPr/>
        </p:nvSpPr>
        <p:spPr>
          <a:xfrm rot="10800000">
            <a:off x="4295526" y="-1"/>
            <a:ext cx="3867166" cy="7104993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7092AAE-7571-E04E-97D9-9CB60CC20134}"/>
              </a:ext>
            </a:extLst>
          </p:cNvPr>
          <p:cNvSpPr/>
          <p:nvPr/>
        </p:nvSpPr>
        <p:spPr>
          <a:xfrm>
            <a:off x="4988118" y="228433"/>
            <a:ext cx="24819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chemeClr val="accent5">
                    <a:lumMod val="50000"/>
                  </a:schemeClr>
                </a:solidFill>
              </a:rPr>
              <a:t>messages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6E3C8D0-069D-4841-9F0B-9542ACF60AD6}"/>
              </a:ext>
            </a:extLst>
          </p:cNvPr>
          <p:cNvSpPr/>
          <p:nvPr/>
        </p:nvSpPr>
        <p:spPr>
          <a:xfrm>
            <a:off x="236481" y="1463125"/>
            <a:ext cx="8507150" cy="646331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Engagement with 'value-added' or 'extra curricular' opportunities enhances how doctoral graduates perceive the value of their doctorate.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58A7110-D207-FF44-A701-7E31428DCE57}"/>
              </a:ext>
            </a:extLst>
          </p:cNvPr>
          <p:cNvSpPr/>
          <p:nvPr/>
        </p:nvSpPr>
        <p:spPr>
          <a:xfrm>
            <a:off x="214880" y="2203149"/>
            <a:ext cx="8529725" cy="646331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need to enable researchers, and their supervisors, to make choices about how to access complex systems of support and development. 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8D73F3-D077-2347-BE25-6080FA04C5D2}"/>
              </a:ext>
            </a:extLst>
          </p:cNvPr>
          <p:cNvSpPr/>
          <p:nvPr/>
        </p:nvSpPr>
        <p:spPr>
          <a:xfrm>
            <a:off x="236479" y="2953780"/>
            <a:ext cx="8508128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Helvetica Neue" panose="02000503000000020004" pitchFamily="2" charset="0"/>
              </a:rPr>
              <a:t>As practitioners we need to enable choice, planning and wise use of time 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668A1D9-24E9-5243-A718-23AF34F7F468}"/>
              </a:ext>
            </a:extLst>
          </p:cNvPr>
          <p:cNvSpPr/>
          <p:nvPr/>
        </p:nvSpPr>
        <p:spPr>
          <a:xfrm>
            <a:off x="214880" y="3426072"/>
            <a:ext cx="8529725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Helvetica Neue" panose="02000503000000020004" pitchFamily="2" charset="0"/>
              </a:rPr>
              <a:t>Because UG/PG loans, fees, delayed earnings/NI/pensions and unpaid writing up years are a serious challenge to whether a PhD is actually ‘worth it’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5E4AA6-544F-EC45-BF95-639485356CDF}"/>
              </a:ext>
            </a:extLst>
          </p:cNvPr>
          <p:cNvSpPr/>
          <p:nvPr/>
        </p:nvSpPr>
        <p:spPr>
          <a:xfrm>
            <a:off x="214880" y="4157323"/>
            <a:ext cx="8529727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Helvetica Neue" panose="02000503000000020004" pitchFamily="2" charset="0"/>
              </a:rPr>
              <a:t>Postdocs tend to say it wasn’t worth it, postdocs who leave for new careers say it was worth it – moving beyond the postdoc holding pattern is an urgent priority.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CAF7EB-8531-1749-A357-3036A6FC28D6}"/>
              </a:ext>
            </a:extLst>
          </p:cNvPr>
          <p:cNvSpPr/>
          <p:nvPr/>
        </p:nvSpPr>
        <p:spPr>
          <a:xfrm>
            <a:off x="1250731" y="738057"/>
            <a:ext cx="5864772" cy="369332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Helvetica Neue" panose="02000503000000020004" pitchFamily="2" charset="0"/>
              </a:rPr>
              <a:t>DATA ARE PRELIMINARY AND SUBJECT TO CHANGE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DDEB391-533C-564C-92D8-9D538315EF61}"/>
              </a:ext>
            </a:extLst>
          </p:cNvPr>
          <p:cNvSpPr/>
          <p:nvPr/>
        </p:nvSpPr>
        <p:spPr>
          <a:xfrm>
            <a:off x="215459" y="4909594"/>
            <a:ext cx="8529727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Helvetica Neue" panose="02000503000000020004" pitchFamily="2" charset="0"/>
              </a:rPr>
              <a:t>ENABLER Good quality national data set on destinations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6CBF6AB-55D7-384A-9735-68ACD99AB420}"/>
              </a:ext>
            </a:extLst>
          </p:cNvPr>
          <p:cNvSpPr/>
          <p:nvPr/>
        </p:nvSpPr>
        <p:spPr>
          <a:xfrm>
            <a:off x="236479" y="5372716"/>
            <a:ext cx="8529727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Helvetica Neue" panose="02000503000000020004" pitchFamily="2" charset="0"/>
              </a:rPr>
              <a:t>ENABLER The ‘demand’ end of the equation! ‘Higher Grad Scheme’</a:t>
            </a:r>
          </a:p>
        </p:txBody>
      </p:sp>
    </p:spTree>
    <p:extLst>
      <p:ext uri="{BB962C8B-B14F-4D97-AF65-F5344CB8AC3E}">
        <p14:creationId xmlns:p14="http://schemas.microsoft.com/office/powerpoint/2010/main" val="1008895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E44A1F6-BF3E-9445-9D69-1ABF382413BE}"/>
              </a:ext>
            </a:extLst>
          </p:cNvPr>
          <p:cNvSpPr/>
          <p:nvPr/>
        </p:nvSpPr>
        <p:spPr>
          <a:xfrm>
            <a:off x="273269" y="320841"/>
            <a:ext cx="841878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Bryan, B., &amp; </a:t>
            </a:r>
            <a:r>
              <a:rPr lang="en-GB" dirty="0" err="1">
                <a:solidFill>
                  <a:schemeClr val="bg1"/>
                </a:solidFill>
              </a:rPr>
              <a:t>Guccione</a:t>
            </a:r>
            <a:r>
              <a:rPr lang="en-GB" dirty="0">
                <a:solidFill>
                  <a:schemeClr val="bg1"/>
                </a:solidFill>
              </a:rPr>
              <a:t>, K., (2018) Was it worth it? A qualitative exploration into graduate perceptions of doctoral value, Higher Education Research &amp; Development, DOI: 10.1080/07294360.2018.1479378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chemeClr val="bg1"/>
                </a:solidFill>
              </a:rPr>
              <a:t>Halse</a:t>
            </a:r>
            <a:r>
              <a:rPr lang="en-GB" dirty="0">
                <a:solidFill>
                  <a:schemeClr val="bg1"/>
                </a:solidFill>
              </a:rPr>
              <a:t>, C., &amp; Mowbray, S. (2011). The impact of the doctorate. Studies in Higher Education, 36, 513–525. </a:t>
            </a:r>
            <a:r>
              <a:rPr lang="en-GB" dirty="0" err="1">
                <a:solidFill>
                  <a:schemeClr val="bg1"/>
                </a:solidFill>
              </a:rPr>
              <a:t>doi</a:t>
            </a:r>
            <a:r>
              <a:rPr lang="en-GB" dirty="0">
                <a:solidFill>
                  <a:schemeClr val="bg1"/>
                </a:solidFill>
              </a:rPr>
              <a:t>: 10.1080/03075079.2011.594590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>
                <a:solidFill>
                  <a:schemeClr val="bg1"/>
                </a:solidFill>
              </a:rPr>
              <a:t>Mangematin</a:t>
            </a:r>
            <a:r>
              <a:rPr lang="en-GB" dirty="0">
                <a:solidFill>
                  <a:schemeClr val="bg1"/>
                </a:solidFill>
              </a:rPr>
              <a:t>, V. (2000). </a:t>
            </a:r>
            <a:r>
              <a:rPr lang="en-GB" dirty="0" err="1">
                <a:solidFill>
                  <a:schemeClr val="bg1"/>
                </a:solidFill>
              </a:rPr>
              <a:t>Phd</a:t>
            </a:r>
            <a:r>
              <a:rPr lang="en-GB" dirty="0">
                <a:solidFill>
                  <a:schemeClr val="bg1"/>
                </a:solidFill>
              </a:rPr>
              <a:t> job market: Professional trajectories and incentives during the PhD. Research Policy, 29(6), 741–756. </a:t>
            </a:r>
            <a:r>
              <a:rPr lang="en-GB" dirty="0" err="1">
                <a:solidFill>
                  <a:schemeClr val="bg1"/>
                </a:solidFill>
              </a:rPr>
              <a:t>doi</a:t>
            </a:r>
            <a:r>
              <a:rPr lang="en-GB" dirty="0">
                <a:solidFill>
                  <a:schemeClr val="bg1"/>
                </a:solidFill>
              </a:rPr>
              <a:t>: 10.1016/S0048-7333(99)00047-5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McAlpine, L., &amp; Turner, G. (2012). Imagined and emerging career patterns: Perceptions of doctoral students and research staff. Journal of Further and Higher Education, 36(4), 535–548. </a:t>
            </a:r>
            <a:r>
              <a:rPr lang="en-GB" dirty="0" err="1">
                <a:solidFill>
                  <a:schemeClr val="bg1"/>
                </a:solidFill>
              </a:rPr>
              <a:t>doi</a:t>
            </a:r>
            <a:r>
              <a:rPr lang="en-GB" dirty="0">
                <a:solidFill>
                  <a:schemeClr val="bg1"/>
                </a:solidFill>
              </a:rPr>
              <a:t>: 10.1080/0309877X.2011.643777</a:t>
            </a:r>
          </a:p>
        </p:txBody>
      </p:sp>
    </p:spTree>
    <p:extLst>
      <p:ext uri="{BB962C8B-B14F-4D97-AF65-F5344CB8AC3E}">
        <p14:creationId xmlns:p14="http://schemas.microsoft.com/office/powerpoint/2010/main" val="1356366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3">
            <a:extLst>
              <a:ext uri="{FF2B5EF4-FFF2-40B4-BE49-F238E27FC236}">
                <a16:creationId xmlns:a16="http://schemas.microsoft.com/office/drawing/2014/main" id="{D867823D-3761-4546-B53C-65ED32CB4CC3}"/>
              </a:ext>
            </a:extLst>
          </p:cNvPr>
          <p:cNvSpPr/>
          <p:nvPr/>
        </p:nvSpPr>
        <p:spPr>
          <a:xfrm>
            <a:off x="-73571" y="-246993"/>
            <a:ext cx="5349764" cy="7104993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riangle 4">
            <a:extLst>
              <a:ext uri="{FF2B5EF4-FFF2-40B4-BE49-F238E27FC236}">
                <a16:creationId xmlns:a16="http://schemas.microsoft.com/office/drawing/2014/main" id="{8ECA7447-A18B-6A4D-BDE7-292246DAFBFD}"/>
              </a:ext>
            </a:extLst>
          </p:cNvPr>
          <p:cNvSpPr/>
          <p:nvPr/>
        </p:nvSpPr>
        <p:spPr>
          <a:xfrm rot="10800000">
            <a:off x="4295526" y="-1"/>
            <a:ext cx="3867166" cy="7104993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6D8236B-F97D-8E4E-AD16-1228E0A64E83}"/>
              </a:ext>
            </a:extLst>
          </p:cNvPr>
          <p:cNvSpPr/>
          <p:nvPr/>
        </p:nvSpPr>
        <p:spPr>
          <a:xfrm>
            <a:off x="1095415" y="2333685"/>
            <a:ext cx="30117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Raising early </a:t>
            </a:r>
          </a:p>
          <a:p>
            <a:pPr algn="ctr"/>
            <a:r>
              <a:rPr lang="en-GB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awareness of </a:t>
            </a:r>
          </a:p>
          <a:p>
            <a:pPr algn="ctr"/>
            <a:r>
              <a:rPr lang="en-GB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value of a PhD </a:t>
            </a:r>
          </a:p>
          <a:p>
            <a:pPr algn="ctr"/>
            <a:r>
              <a:rPr lang="en-GB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across diverse potential career paths </a:t>
            </a:r>
          </a:p>
          <a:p>
            <a:pPr algn="ctr"/>
            <a:r>
              <a:rPr lang="en-GB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dirty="0" err="1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Mangematin</a:t>
            </a:r>
            <a:r>
              <a:rPr lang="en-GB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2000) and enabling researchers to make choices about how to access the complex systems of support and institutional resource (McAlpine &amp; Turner, 2012) is paramount in encouraging engagement with value-added opportunities. </a:t>
            </a:r>
            <a:endParaRPr lang="en-GB" dirty="0">
              <a:solidFill>
                <a:srgbClr val="FF4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A06AB7-1DF2-4543-9093-C406F4020317}"/>
              </a:ext>
            </a:extLst>
          </p:cNvPr>
          <p:cNvSpPr/>
          <p:nvPr/>
        </p:nvSpPr>
        <p:spPr>
          <a:xfrm>
            <a:off x="4845268" y="272957"/>
            <a:ext cx="27642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Personalised development that aligns with individual career trajectories can help to mesh the needs of society and employers, with individual satisfaction </a:t>
            </a:r>
          </a:p>
          <a:p>
            <a:pPr algn="ctr"/>
            <a:r>
              <a:rPr lang="en-GB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dirty="0" err="1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Halse</a:t>
            </a:r>
            <a:r>
              <a:rPr lang="en-GB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Mowbray, 2011).</a:t>
            </a:r>
            <a:endParaRPr lang="en-GB" dirty="0">
              <a:solidFill>
                <a:srgbClr val="FF4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043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3">
            <a:extLst>
              <a:ext uri="{FF2B5EF4-FFF2-40B4-BE49-F238E27FC236}">
                <a16:creationId xmlns:a16="http://schemas.microsoft.com/office/drawing/2014/main" id="{D867823D-3761-4546-B53C-65ED32CB4CC3}"/>
              </a:ext>
            </a:extLst>
          </p:cNvPr>
          <p:cNvSpPr/>
          <p:nvPr/>
        </p:nvSpPr>
        <p:spPr>
          <a:xfrm>
            <a:off x="-73571" y="-246993"/>
            <a:ext cx="5349764" cy="7104993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riangle 4">
            <a:extLst>
              <a:ext uri="{FF2B5EF4-FFF2-40B4-BE49-F238E27FC236}">
                <a16:creationId xmlns:a16="http://schemas.microsoft.com/office/drawing/2014/main" id="{8ECA7447-A18B-6A4D-BDE7-292246DAFBFD}"/>
              </a:ext>
            </a:extLst>
          </p:cNvPr>
          <p:cNvSpPr/>
          <p:nvPr/>
        </p:nvSpPr>
        <p:spPr>
          <a:xfrm rot="10800000">
            <a:off x="4295526" y="-1"/>
            <a:ext cx="3867166" cy="7104993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44A1F6-BF3E-9445-9D69-1ABF382413BE}"/>
              </a:ext>
            </a:extLst>
          </p:cNvPr>
          <p:cNvSpPr/>
          <p:nvPr/>
        </p:nvSpPr>
        <p:spPr>
          <a:xfrm>
            <a:off x="924911" y="4403833"/>
            <a:ext cx="3352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rgbClr val="FF40FF"/>
                </a:solidFill>
              </a:rPr>
              <a:t>and their financial investment) they </a:t>
            </a:r>
            <a:r>
              <a:rPr lang="en-GB" b="1" dirty="0">
                <a:solidFill>
                  <a:srgbClr val="FF40FF"/>
                </a:solidFill>
              </a:rPr>
              <a:t>benefit overall from the time they spent earning their PhD</a:t>
            </a:r>
            <a:r>
              <a:rPr lang="en-GB" dirty="0">
                <a:solidFill>
                  <a:srgbClr val="FF40FF"/>
                </a:solidFill>
              </a:rPr>
              <a:t>, and that engagement with ‘value-added’ opportunities enhances this sense of value</a:t>
            </a:r>
          </a:p>
          <a:p>
            <a:pPr algn="ctr"/>
            <a:r>
              <a:rPr lang="en-GB" dirty="0">
                <a:solidFill>
                  <a:srgbClr val="FF40FF"/>
                </a:solidFill>
              </a:rPr>
              <a:t>(Bryan &amp; </a:t>
            </a:r>
            <a:r>
              <a:rPr lang="en-GB" dirty="0" err="1">
                <a:solidFill>
                  <a:srgbClr val="FF40FF"/>
                </a:solidFill>
              </a:rPr>
              <a:t>Guccione</a:t>
            </a:r>
            <a:r>
              <a:rPr lang="en-GB" dirty="0">
                <a:solidFill>
                  <a:srgbClr val="FF40FF"/>
                </a:solidFill>
              </a:rPr>
              <a:t>, 2018)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27F3BC6-692A-C441-867B-498668D82CC8}"/>
              </a:ext>
            </a:extLst>
          </p:cNvPr>
          <p:cNvSpPr/>
          <p:nvPr/>
        </p:nvSpPr>
        <p:spPr>
          <a:xfrm>
            <a:off x="1496411" y="2477609"/>
            <a:ext cx="220979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rgbClr val="FF40FF"/>
                </a:solidFill>
              </a:rPr>
              <a:t>Doctoral </a:t>
            </a:r>
          </a:p>
          <a:p>
            <a:pPr algn="ctr"/>
            <a:r>
              <a:rPr lang="en-GB" dirty="0">
                <a:solidFill>
                  <a:srgbClr val="FF40FF"/>
                </a:solidFill>
              </a:rPr>
              <a:t>graduates perceive that despite their personal sacrifices (the time they commit to study, the emotional effort, 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F60AE2B-B490-2745-A490-7CA68A9D3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5256" y="223703"/>
            <a:ext cx="4834758" cy="482510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746919F-E578-784C-AB27-12C95587DA18}"/>
              </a:ext>
            </a:extLst>
          </p:cNvPr>
          <p:cNvSpPr/>
          <p:nvPr/>
        </p:nvSpPr>
        <p:spPr>
          <a:xfrm>
            <a:off x="6884275" y="5696494"/>
            <a:ext cx="212309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 1: Doctoral value model developed from 22 in depth interviews with graduates in a range of career pathways post-PhD</a:t>
            </a:r>
            <a:endParaRPr lang="en-GB" sz="1200" b="0" i="0" u="none" strike="noStrike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072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3">
            <a:extLst>
              <a:ext uri="{FF2B5EF4-FFF2-40B4-BE49-F238E27FC236}">
                <a16:creationId xmlns:a16="http://schemas.microsoft.com/office/drawing/2014/main" id="{D867823D-3761-4546-B53C-65ED32CB4CC3}"/>
              </a:ext>
            </a:extLst>
          </p:cNvPr>
          <p:cNvSpPr/>
          <p:nvPr/>
        </p:nvSpPr>
        <p:spPr>
          <a:xfrm>
            <a:off x="-73571" y="-246993"/>
            <a:ext cx="5349764" cy="7104993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riangle 4">
            <a:extLst>
              <a:ext uri="{FF2B5EF4-FFF2-40B4-BE49-F238E27FC236}">
                <a16:creationId xmlns:a16="http://schemas.microsoft.com/office/drawing/2014/main" id="{8ECA7447-A18B-6A4D-BDE7-292246DAFBFD}"/>
              </a:ext>
            </a:extLst>
          </p:cNvPr>
          <p:cNvSpPr/>
          <p:nvPr/>
        </p:nvSpPr>
        <p:spPr>
          <a:xfrm rot="10800000">
            <a:off x="4295526" y="-1"/>
            <a:ext cx="3867166" cy="7104993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44A1F6-BF3E-9445-9D69-1ABF382413BE}"/>
              </a:ext>
            </a:extLst>
          </p:cNvPr>
          <p:cNvSpPr/>
          <p:nvPr/>
        </p:nvSpPr>
        <p:spPr>
          <a:xfrm>
            <a:off x="924911" y="4403833"/>
            <a:ext cx="3352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rgbClr val="FF40FF"/>
                </a:solidFill>
              </a:rPr>
              <a:t>and their financial investment) they </a:t>
            </a:r>
            <a:r>
              <a:rPr lang="en-GB" b="1" dirty="0">
                <a:solidFill>
                  <a:srgbClr val="FF40FF"/>
                </a:solidFill>
              </a:rPr>
              <a:t>benefit overall from the time they spent earning their PhD</a:t>
            </a:r>
            <a:r>
              <a:rPr lang="en-GB" dirty="0">
                <a:solidFill>
                  <a:srgbClr val="FF40FF"/>
                </a:solidFill>
              </a:rPr>
              <a:t>, and that engagement with ‘value-added’ opportunities enhances this sense of value</a:t>
            </a:r>
          </a:p>
          <a:p>
            <a:pPr algn="ctr"/>
            <a:r>
              <a:rPr lang="en-GB" dirty="0">
                <a:solidFill>
                  <a:srgbClr val="FF40FF"/>
                </a:solidFill>
              </a:rPr>
              <a:t>(Bryan &amp; </a:t>
            </a:r>
            <a:r>
              <a:rPr lang="en-GB" dirty="0" err="1">
                <a:solidFill>
                  <a:srgbClr val="FF40FF"/>
                </a:solidFill>
              </a:rPr>
              <a:t>Guccione</a:t>
            </a:r>
            <a:r>
              <a:rPr lang="en-GB" dirty="0">
                <a:solidFill>
                  <a:srgbClr val="FF40FF"/>
                </a:solidFill>
              </a:rPr>
              <a:t>, 2018)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27F3BC6-692A-C441-867B-498668D82CC8}"/>
              </a:ext>
            </a:extLst>
          </p:cNvPr>
          <p:cNvSpPr/>
          <p:nvPr/>
        </p:nvSpPr>
        <p:spPr>
          <a:xfrm>
            <a:off x="1496411" y="2477609"/>
            <a:ext cx="220979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rgbClr val="FF40FF"/>
                </a:solidFill>
              </a:rPr>
              <a:t>Doctoral </a:t>
            </a:r>
          </a:p>
          <a:p>
            <a:pPr algn="ctr"/>
            <a:r>
              <a:rPr lang="en-GB" dirty="0">
                <a:solidFill>
                  <a:srgbClr val="FF40FF"/>
                </a:solidFill>
              </a:rPr>
              <a:t>graduates perceive that despite their personal sacrifices (the time they commit to study, the emotional effort, 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F60AE2B-B490-2745-A490-7CA68A9D3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5256" y="223703"/>
            <a:ext cx="4834758" cy="482510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746919F-E578-784C-AB27-12C95587DA18}"/>
              </a:ext>
            </a:extLst>
          </p:cNvPr>
          <p:cNvSpPr/>
          <p:nvPr/>
        </p:nvSpPr>
        <p:spPr>
          <a:xfrm>
            <a:off x="6884275" y="5696494"/>
            <a:ext cx="212309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 1: Doctoral value model developed from 22 in depth interviews with graduates in a range of career pathways post-PhD</a:t>
            </a:r>
            <a:endParaRPr lang="en-GB" sz="1200" b="0" i="0" u="none" strike="noStrike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Down Arrow 8">
            <a:extLst>
              <a:ext uri="{FF2B5EF4-FFF2-40B4-BE49-F238E27FC236}">
                <a16:creationId xmlns:a16="http://schemas.microsoft.com/office/drawing/2014/main" id="{F0E22982-19BE-944F-8652-EBD2766754FE}"/>
              </a:ext>
            </a:extLst>
          </p:cNvPr>
          <p:cNvSpPr/>
          <p:nvPr/>
        </p:nvSpPr>
        <p:spPr>
          <a:xfrm rot="2903567">
            <a:off x="8022865" y="439462"/>
            <a:ext cx="394138" cy="1240221"/>
          </a:xfrm>
          <a:prstGeom prst="downArrow">
            <a:avLst/>
          </a:prstGeom>
          <a:solidFill>
            <a:srgbClr val="FF4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>
            <a:extLst>
              <a:ext uri="{FF2B5EF4-FFF2-40B4-BE49-F238E27FC236}">
                <a16:creationId xmlns:a16="http://schemas.microsoft.com/office/drawing/2014/main" id="{47467AE9-42B4-A543-85C4-4ED747A6DBC5}"/>
              </a:ext>
            </a:extLst>
          </p:cNvPr>
          <p:cNvSpPr/>
          <p:nvPr/>
        </p:nvSpPr>
        <p:spPr>
          <a:xfrm rot="8267292">
            <a:off x="7837843" y="3783722"/>
            <a:ext cx="394138" cy="1240221"/>
          </a:xfrm>
          <a:prstGeom prst="downArrow">
            <a:avLst/>
          </a:prstGeom>
          <a:solidFill>
            <a:srgbClr val="FF4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4ED8A4-A744-284A-A9A6-5C923D852979}"/>
              </a:ext>
            </a:extLst>
          </p:cNvPr>
          <p:cNvSpPr/>
          <p:nvPr/>
        </p:nvSpPr>
        <p:spPr>
          <a:xfrm>
            <a:off x="7554026" y="144677"/>
            <a:ext cx="1478303" cy="830997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Enabling broad development?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E8DB4F-981F-F54A-A001-3E1558799191}"/>
              </a:ext>
            </a:extLst>
          </p:cNvPr>
          <p:cNvSpPr/>
          <p:nvPr/>
        </p:nvSpPr>
        <p:spPr>
          <a:xfrm>
            <a:off x="7336154" y="4508934"/>
            <a:ext cx="1478303" cy="584775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Prestige?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</a:rPr>
              <a:t>Financial?</a:t>
            </a:r>
          </a:p>
        </p:txBody>
      </p:sp>
    </p:spTree>
    <p:extLst>
      <p:ext uri="{BB962C8B-B14F-4D97-AF65-F5344CB8AC3E}">
        <p14:creationId xmlns:p14="http://schemas.microsoft.com/office/powerpoint/2010/main" val="475879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angle 4">
            <a:extLst>
              <a:ext uri="{FF2B5EF4-FFF2-40B4-BE49-F238E27FC236}">
                <a16:creationId xmlns:a16="http://schemas.microsoft.com/office/drawing/2014/main" id="{8ECA7447-A18B-6A4D-BDE7-292246DAFBFD}"/>
              </a:ext>
            </a:extLst>
          </p:cNvPr>
          <p:cNvSpPr/>
          <p:nvPr/>
        </p:nvSpPr>
        <p:spPr>
          <a:xfrm rot="10800000">
            <a:off x="4295526" y="-1"/>
            <a:ext cx="3867166" cy="7104993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DA3FC8-BEB6-8B4F-88F2-F82F8785C795}"/>
              </a:ext>
            </a:extLst>
          </p:cNvPr>
          <p:cNvSpPr/>
          <p:nvPr/>
        </p:nvSpPr>
        <p:spPr>
          <a:xfrm>
            <a:off x="5124751" y="333452"/>
            <a:ext cx="24819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rgbClr val="FF40FF"/>
                </a:solidFill>
              </a:rPr>
              <a:t>tension</a:t>
            </a:r>
            <a:endParaRPr lang="en-GB" b="1" dirty="0">
              <a:solidFill>
                <a:srgbClr val="FF40FF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6E29D9-423F-FA4B-988C-5272A22528FB}"/>
              </a:ext>
            </a:extLst>
          </p:cNvPr>
          <p:cNvSpPr/>
          <p:nvPr/>
        </p:nvSpPr>
        <p:spPr>
          <a:xfrm>
            <a:off x="2249214" y="825142"/>
            <a:ext cx="4810978" cy="369332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Is there time to build value into the doctorate?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7855E4-CE1F-BA4B-8280-C92FC511C852}"/>
              </a:ext>
            </a:extLst>
          </p:cNvPr>
          <p:cNvSpPr/>
          <p:nvPr/>
        </p:nvSpPr>
        <p:spPr>
          <a:xfrm>
            <a:off x="350496" y="2075626"/>
            <a:ext cx="8509725" cy="369332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Participants told us that it was the ‘extracurricular’ opportunities they valued most.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00FCF36-82AC-2C40-9C3A-C166A32E6D34}"/>
              </a:ext>
            </a:extLst>
          </p:cNvPr>
          <p:cNvSpPr/>
          <p:nvPr/>
        </p:nvSpPr>
        <p:spPr>
          <a:xfrm>
            <a:off x="350495" y="4579373"/>
            <a:ext cx="3674968" cy="1477328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(</a:t>
            </a:r>
            <a:r>
              <a:rPr lang="en-GB" dirty="0" err="1">
                <a:solidFill>
                  <a:schemeClr val="bg1"/>
                </a:solidFill>
              </a:rPr>
              <a:t>Guccione</a:t>
            </a:r>
            <a:r>
              <a:rPr lang="en-GB" dirty="0">
                <a:solidFill>
                  <a:schemeClr val="bg1"/>
                </a:solidFill>
              </a:rPr>
              <a:t>, 2018)</a:t>
            </a:r>
          </a:p>
          <a:p>
            <a:r>
              <a:rPr lang="en-GB" dirty="0">
                <a:solidFill>
                  <a:schemeClr val="bg1"/>
                </a:solidFill>
              </a:rPr>
              <a:t>http://blogs.lse.ac.uk/impactofsocialsciences/2018/10/10/how-to-build-value-into-the-doctorate-ideas-for-</a:t>
            </a:r>
            <a:r>
              <a:rPr lang="en-GB" dirty="0" err="1">
                <a:solidFill>
                  <a:schemeClr val="bg1"/>
                </a:solidFill>
              </a:rPr>
              <a:t>phd</a:t>
            </a:r>
            <a:r>
              <a:rPr lang="en-GB" dirty="0">
                <a:solidFill>
                  <a:schemeClr val="bg1"/>
                </a:solidFill>
              </a:rPr>
              <a:t>-supervisors/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2770F03-8804-DB4D-BCD1-3CC1F20568C6}"/>
              </a:ext>
            </a:extLst>
          </p:cNvPr>
          <p:cNvSpPr/>
          <p:nvPr/>
        </p:nvSpPr>
        <p:spPr>
          <a:xfrm>
            <a:off x="350495" y="3337567"/>
            <a:ext cx="8509725" cy="646331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Supervisors are trying to reconcile timely completion of the research project with permitting PGRs the freedom to explore and engage more widely.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8A08A5D-8305-DF48-9520-1893D3925D75}"/>
              </a:ext>
            </a:extLst>
          </p:cNvPr>
          <p:cNvSpPr/>
          <p:nvPr/>
        </p:nvSpPr>
        <p:spPr>
          <a:xfrm>
            <a:off x="350495" y="2577318"/>
            <a:ext cx="8509725" cy="646331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Existing worries about supporting PGRs to finish within their time limit have become further strained in recent months – ‘submit within funded period’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BDF8A5-0E67-8540-8546-E1EBFBFDA62C}"/>
              </a:ext>
            </a:extLst>
          </p:cNvPr>
          <p:cNvSpPr/>
          <p:nvPr/>
        </p:nvSpPr>
        <p:spPr>
          <a:xfrm>
            <a:off x="350494" y="4097816"/>
            <a:ext cx="8509725" cy="369332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Ideas for an integrated approach, building relationships, modelling good practice.</a:t>
            </a:r>
          </a:p>
        </p:txBody>
      </p:sp>
    </p:spTree>
    <p:extLst>
      <p:ext uri="{BB962C8B-B14F-4D97-AF65-F5344CB8AC3E}">
        <p14:creationId xmlns:p14="http://schemas.microsoft.com/office/powerpoint/2010/main" val="342676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angle 4">
            <a:extLst>
              <a:ext uri="{FF2B5EF4-FFF2-40B4-BE49-F238E27FC236}">
                <a16:creationId xmlns:a16="http://schemas.microsoft.com/office/drawing/2014/main" id="{8ECA7447-A18B-6A4D-BDE7-292246DAFBFD}"/>
              </a:ext>
            </a:extLst>
          </p:cNvPr>
          <p:cNvSpPr/>
          <p:nvPr/>
        </p:nvSpPr>
        <p:spPr>
          <a:xfrm rot="10800000">
            <a:off x="4295526" y="-1"/>
            <a:ext cx="3867166" cy="7104993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DA3FC8-BEB6-8B4F-88F2-F82F8785C795}"/>
              </a:ext>
            </a:extLst>
          </p:cNvPr>
          <p:cNvSpPr/>
          <p:nvPr/>
        </p:nvSpPr>
        <p:spPr>
          <a:xfrm>
            <a:off x="4141075" y="333452"/>
            <a:ext cx="34656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rgbClr val="FF40FF"/>
                </a:solidFill>
              </a:rPr>
              <a:t>context threat</a:t>
            </a:r>
            <a:endParaRPr lang="en-GB" b="1" dirty="0">
              <a:solidFill>
                <a:srgbClr val="FF40FF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6E29D9-423F-FA4B-988C-5272A22528FB}"/>
              </a:ext>
            </a:extLst>
          </p:cNvPr>
          <p:cNvSpPr/>
          <p:nvPr/>
        </p:nvSpPr>
        <p:spPr>
          <a:xfrm>
            <a:off x="1240221" y="825142"/>
            <a:ext cx="5819971" cy="369332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Doctoral loans could reduce value derived from career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7855E4-CE1F-BA4B-8280-C92FC511C852}"/>
              </a:ext>
            </a:extLst>
          </p:cNvPr>
          <p:cNvSpPr/>
          <p:nvPr/>
        </p:nvSpPr>
        <p:spPr>
          <a:xfrm>
            <a:off x="350496" y="2075626"/>
            <a:ext cx="8509725" cy="369332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Running out of money in the PhD is a major reason why students drop out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00FCF36-82AC-2C40-9C3A-C166A32E6D34}"/>
              </a:ext>
            </a:extLst>
          </p:cNvPr>
          <p:cNvSpPr/>
          <p:nvPr/>
        </p:nvSpPr>
        <p:spPr>
          <a:xfrm>
            <a:off x="350495" y="4579373"/>
            <a:ext cx="3674968" cy="1200329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(Bryan, 2018) https://</a:t>
            </a:r>
            <a:r>
              <a:rPr lang="en-GB" dirty="0" err="1">
                <a:solidFill>
                  <a:schemeClr val="bg1"/>
                </a:solidFill>
              </a:rPr>
              <a:t>www.theguardian.com</a:t>
            </a:r>
            <a:r>
              <a:rPr lang="en-GB" dirty="0">
                <a:solidFill>
                  <a:schemeClr val="bg1"/>
                </a:solidFill>
              </a:rPr>
              <a:t>/education/2018/oct/19/who-are-the-new-</a:t>
            </a:r>
            <a:r>
              <a:rPr lang="en-GB" dirty="0" err="1">
                <a:solidFill>
                  <a:schemeClr val="bg1"/>
                </a:solidFill>
              </a:rPr>
              <a:t>phd</a:t>
            </a:r>
            <a:r>
              <a:rPr lang="en-GB" dirty="0">
                <a:solidFill>
                  <a:schemeClr val="bg1"/>
                </a:solidFill>
              </a:rPr>
              <a:t>-loans-really-for?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2770F03-8804-DB4D-BCD1-3CC1F20568C6}"/>
              </a:ext>
            </a:extLst>
          </p:cNvPr>
          <p:cNvSpPr/>
          <p:nvPr/>
        </p:nvSpPr>
        <p:spPr>
          <a:xfrm>
            <a:off x="350495" y="3337567"/>
            <a:ext cx="8509725" cy="646331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loan-funded PhD graduates may unfairly be seen as being of lower value to employers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8A08A5D-8305-DF48-9520-1893D3925D75}"/>
              </a:ext>
            </a:extLst>
          </p:cNvPr>
          <p:cNvSpPr/>
          <p:nvPr/>
        </p:nvSpPr>
        <p:spPr>
          <a:xfrm>
            <a:off x="350495" y="2577318"/>
            <a:ext cx="8509725" cy="646331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A PhD may offer no financial benefit over a master’s degree. It can even reduce earnings. Exacerbated for women, more so for women of colour.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BDF8A5-0E67-8540-8546-E1EBFBFDA62C}"/>
              </a:ext>
            </a:extLst>
          </p:cNvPr>
          <p:cNvSpPr/>
          <p:nvPr/>
        </p:nvSpPr>
        <p:spPr>
          <a:xfrm>
            <a:off x="350494" y="4097816"/>
            <a:ext cx="8509725" cy="369332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Mounting loan repayments counteract could counteract any PhD salary premium</a:t>
            </a:r>
          </a:p>
        </p:txBody>
      </p:sp>
    </p:spTree>
    <p:extLst>
      <p:ext uri="{BB962C8B-B14F-4D97-AF65-F5344CB8AC3E}">
        <p14:creationId xmlns:p14="http://schemas.microsoft.com/office/powerpoint/2010/main" val="3145992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3">
            <a:extLst>
              <a:ext uri="{FF2B5EF4-FFF2-40B4-BE49-F238E27FC236}">
                <a16:creationId xmlns:a16="http://schemas.microsoft.com/office/drawing/2014/main" id="{D867823D-3761-4546-B53C-65ED32CB4CC3}"/>
              </a:ext>
            </a:extLst>
          </p:cNvPr>
          <p:cNvSpPr/>
          <p:nvPr/>
        </p:nvSpPr>
        <p:spPr>
          <a:xfrm>
            <a:off x="-73571" y="-246993"/>
            <a:ext cx="5349764" cy="7104993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riangle 4">
            <a:extLst>
              <a:ext uri="{FF2B5EF4-FFF2-40B4-BE49-F238E27FC236}">
                <a16:creationId xmlns:a16="http://schemas.microsoft.com/office/drawing/2014/main" id="{8ECA7447-A18B-6A4D-BDE7-292246DAFBFD}"/>
              </a:ext>
            </a:extLst>
          </p:cNvPr>
          <p:cNvSpPr/>
          <p:nvPr/>
        </p:nvSpPr>
        <p:spPr>
          <a:xfrm rot="10800000">
            <a:off x="4295526" y="-1"/>
            <a:ext cx="3867166" cy="7104993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6D8236B-F97D-8E4E-AD16-1228E0A64E83}"/>
              </a:ext>
            </a:extLst>
          </p:cNvPr>
          <p:cNvSpPr/>
          <p:nvPr/>
        </p:nvSpPr>
        <p:spPr>
          <a:xfrm>
            <a:off x="4721482" y="864976"/>
            <a:ext cx="301179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Methodology:</a:t>
            </a:r>
          </a:p>
          <a:p>
            <a:pPr algn="ctr"/>
            <a:r>
              <a:rPr lang="en-GB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10min survey about PhD graduates personal perspective on the value </a:t>
            </a:r>
          </a:p>
          <a:p>
            <a:pPr algn="ctr"/>
            <a:r>
              <a:rPr lang="en-GB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their doctorate post-graduation. 3 </a:t>
            </a:r>
          </a:p>
          <a:p>
            <a:pPr algn="ctr"/>
            <a:r>
              <a:rPr lang="en-GB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questions, </a:t>
            </a:r>
          </a:p>
          <a:p>
            <a:pPr algn="ctr"/>
            <a:r>
              <a:rPr lang="en-GB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preceded by </a:t>
            </a:r>
          </a:p>
          <a:p>
            <a:pPr algn="ctr"/>
            <a:r>
              <a:rPr lang="en-GB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demographic data questions.</a:t>
            </a:r>
            <a:endParaRPr lang="en-GB" dirty="0">
              <a:solidFill>
                <a:srgbClr val="FF4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A06AB7-1DF2-4543-9093-C406F4020317}"/>
              </a:ext>
            </a:extLst>
          </p:cNvPr>
          <p:cNvSpPr/>
          <p:nvPr/>
        </p:nvSpPr>
        <p:spPr>
          <a:xfrm>
            <a:off x="4845268" y="272957"/>
            <a:ext cx="276422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000" b="1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 2</a:t>
            </a:r>
            <a:endParaRPr lang="en-GB" sz="3000" b="1" dirty="0">
              <a:solidFill>
                <a:srgbClr val="FF4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B5BD9C6-87AE-314C-A319-798DCA89587B}"/>
              </a:ext>
            </a:extLst>
          </p:cNvPr>
          <p:cNvSpPr/>
          <p:nvPr/>
        </p:nvSpPr>
        <p:spPr>
          <a:xfrm>
            <a:off x="567557" y="3974290"/>
            <a:ext cx="8145517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Between graduation and now how valuable has the Doctoral experience been to you within your various job roles?</a:t>
            </a:r>
          </a:p>
          <a:p>
            <a:pPr marL="342900" indent="-342900">
              <a:buAutoNum type="arabicPeriod"/>
            </a:pPr>
            <a:r>
              <a:rPr lang="en-US" dirty="0"/>
              <a:t>How valuable has your Doctorate been in terms of social, personal, and professional networks?</a:t>
            </a:r>
          </a:p>
          <a:p>
            <a:pPr marL="342900" indent="-342900">
              <a:buAutoNum type="arabicPeriod"/>
            </a:pPr>
            <a:r>
              <a:rPr lang="en-US" dirty="0"/>
              <a:t>3. Do you view yourself as changed, or different in the world because of your doctorate? And in relation to and in comparison to your family, friends, and society?</a:t>
            </a:r>
          </a:p>
        </p:txBody>
      </p:sp>
    </p:spTree>
    <p:extLst>
      <p:ext uri="{BB962C8B-B14F-4D97-AF65-F5344CB8AC3E}">
        <p14:creationId xmlns:p14="http://schemas.microsoft.com/office/powerpoint/2010/main" val="1782531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angle 4">
            <a:extLst>
              <a:ext uri="{FF2B5EF4-FFF2-40B4-BE49-F238E27FC236}">
                <a16:creationId xmlns:a16="http://schemas.microsoft.com/office/drawing/2014/main" id="{8ECA7447-A18B-6A4D-BDE7-292246DAFBFD}"/>
              </a:ext>
            </a:extLst>
          </p:cNvPr>
          <p:cNvSpPr/>
          <p:nvPr/>
        </p:nvSpPr>
        <p:spPr>
          <a:xfrm rot="10800000">
            <a:off x="4295526" y="-1"/>
            <a:ext cx="3867166" cy="7104993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F5603F-CCCF-DE4D-95A9-D0F33B2AE770}"/>
              </a:ext>
            </a:extLst>
          </p:cNvPr>
          <p:cNvSpPr/>
          <p:nvPr/>
        </p:nvSpPr>
        <p:spPr>
          <a:xfrm>
            <a:off x="216421" y="444703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Very preliminary analyses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DD0A1E-BEE2-104A-A846-70EFF73AAC47}"/>
              </a:ext>
            </a:extLst>
          </p:cNvPr>
          <p:cNvSpPr/>
          <p:nvPr/>
        </p:nvSpPr>
        <p:spPr>
          <a:xfrm>
            <a:off x="216421" y="939213"/>
            <a:ext cx="4757532" cy="369332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A1B84B-0A1F-9445-9600-1AD170436ED4}"/>
              </a:ext>
            </a:extLst>
          </p:cNvPr>
          <p:cNvSpPr/>
          <p:nvPr/>
        </p:nvSpPr>
        <p:spPr>
          <a:xfrm>
            <a:off x="216421" y="4519983"/>
            <a:ext cx="4757532" cy="369332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Headlines (work in progress!)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126E968-EF65-294B-A724-DCB3FF34BBF2}"/>
              </a:ext>
            </a:extLst>
          </p:cNvPr>
          <p:cNvSpPr/>
          <p:nvPr/>
        </p:nvSpPr>
        <p:spPr>
          <a:xfrm>
            <a:off x="216421" y="5085288"/>
            <a:ext cx="8454612" cy="369332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Our perceptions of value from the framework we established hold true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F722626-142E-9840-9E7C-733FCE8A2860}"/>
              </a:ext>
            </a:extLst>
          </p:cNvPr>
          <p:cNvSpPr/>
          <p:nvPr/>
        </p:nvSpPr>
        <p:spPr>
          <a:xfrm>
            <a:off x="216418" y="1430100"/>
            <a:ext cx="8454613" cy="646331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46% men : 54% women	42% Academic : 58% ‘Not Academic’ (Private, Public &amp; Third Sector </a:t>
            </a:r>
            <a:r>
              <a:rPr lang="en-GB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71252AC-08D7-D048-BC85-4DDB5867D87B}"/>
              </a:ext>
            </a:extLst>
          </p:cNvPr>
          <p:cNvSpPr/>
          <p:nvPr/>
        </p:nvSpPr>
        <p:spPr>
          <a:xfrm>
            <a:off x="216420" y="5570848"/>
            <a:ext cx="8454613" cy="369332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Postdocs report that a PhD was not worth it or feels of low value to them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CC03A83-EF2F-4741-BD5B-9A8D673E920D}"/>
              </a:ext>
            </a:extLst>
          </p:cNvPr>
          <p:cNvSpPr/>
          <p:nvPr/>
        </p:nvSpPr>
        <p:spPr>
          <a:xfrm>
            <a:off x="216418" y="2649470"/>
            <a:ext cx="8454612" cy="1477328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32 % </a:t>
            </a:r>
            <a:r>
              <a:rPr lang="en-GB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Biol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/Med sciences</a:t>
            </a:r>
          </a:p>
          <a:p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25% </a:t>
            </a:r>
            <a:r>
              <a:rPr lang="en-GB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/Phys Sciences</a:t>
            </a:r>
          </a:p>
          <a:p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26% Social Sciences</a:t>
            </a:r>
          </a:p>
          <a:p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17% Arts &amp; Humanities </a:t>
            </a:r>
          </a:p>
          <a:p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dirty="0">
                <a:solidFill>
                  <a:schemeClr val="bg1"/>
                </a:solidFill>
              </a:rPr>
              <a:t>HESA JACS 3.0 codes (2012/13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4C8E85-EB8C-7E4C-8239-9424203C0BF6}"/>
              </a:ext>
            </a:extLst>
          </p:cNvPr>
          <p:cNvSpPr/>
          <p:nvPr/>
        </p:nvSpPr>
        <p:spPr>
          <a:xfrm>
            <a:off x="216420" y="6065228"/>
            <a:ext cx="8454612" cy="369332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Financially, no group feels it was of much value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90DD79B-4F4F-3442-9F37-951E204E21D3}"/>
              </a:ext>
            </a:extLst>
          </p:cNvPr>
          <p:cNvSpPr/>
          <p:nvPr/>
        </p:nvSpPr>
        <p:spPr>
          <a:xfrm>
            <a:off x="4540469" y="272957"/>
            <a:ext cx="347892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000" b="1" dirty="0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262 responses</a:t>
            </a:r>
            <a:endParaRPr lang="en-GB" sz="3000" b="1" dirty="0">
              <a:solidFill>
                <a:srgbClr val="FF4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E6A7946-1D71-A546-B5DE-AD2E62ADF990}"/>
              </a:ext>
            </a:extLst>
          </p:cNvPr>
          <p:cNvSpPr/>
          <p:nvPr/>
        </p:nvSpPr>
        <p:spPr>
          <a:xfrm>
            <a:off x="216418" y="2178218"/>
            <a:ext cx="8454613" cy="369332"/>
          </a:xfrm>
          <a:prstGeom prst="rect">
            <a:avLst/>
          </a:prstGeom>
          <a:solidFill>
            <a:srgbClr val="FF40FF"/>
          </a:solidFill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1-15 years post PhD		mean = 5.4 years post-PhD		3% unemployed</a:t>
            </a:r>
          </a:p>
        </p:txBody>
      </p:sp>
    </p:spTree>
    <p:extLst>
      <p:ext uri="{BB962C8B-B14F-4D97-AF65-F5344CB8AC3E}">
        <p14:creationId xmlns:p14="http://schemas.microsoft.com/office/powerpoint/2010/main" val="2381019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Callout 11">
            <a:extLst>
              <a:ext uri="{FF2B5EF4-FFF2-40B4-BE49-F238E27FC236}">
                <a16:creationId xmlns:a16="http://schemas.microsoft.com/office/drawing/2014/main" id="{36E4DC20-97A3-5C4A-B0FF-4D5374F0C73F}"/>
              </a:ext>
            </a:extLst>
          </p:cNvPr>
          <p:cNvSpPr/>
          <p:nvPr/>
        </p:nvSpPr>
        <p:spPr>
          <a:xfrm>
            <a:off x="1383018" y="2916290"/>
            <a:ext cx="3660806" cy="3501553"/>
          </a:xfrm>
          <a:prstGeom prst="wedgeEllipseCallou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Callout 12">
            <a:extLst>
              <a:ext uri="{FF2B5EF4-FFF2-40B4-BE49-F238E27FC236}">
                <a16:creationId xmlns:a16="http://schemas.microsoft.com/office/drawing/2014/main" id="{A63DE8E5-C6C9-634C-8A17-36C2A0FD5513}"/>
              </a:ext>
            </a:extLst>
          </p:cNvPr>
          <p:cNvSpPr/>
          <p:nvPr/>
        </p:nvSpPr>
        <p:spPr>
          <a:xfrm>
            <a:off x="3779887" y="67459"/>
            <a:ext cx="3660806" cy="3501553"/>
          </a:xfrm>
          <a:prstGeom prst="wedgeEllipseCallou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Callout 13">
            <a:extLst>
              <a:ext uri="{FF2B5EF4-FFF2-40B4-BE49-F238E27FC236}">
                <a16:creationId xmlns:a16="http://schemas.microsoft.com/office/drawing/2014/main" id="{CBCE7EF6-0F38-3449-967E-7DC440C064CA}"/>
              </a:ext>
            </a:extLst>
          </p:cNvPr>
          <p:cNvSpPr/>
          <p:nvPr/>
        </p:nvSpPr>
        <p:spPr>
          <a:xfrm>
            <a:off x="5610290" y="2916290"/>
            <a:ext cx="3660806" cy="3501553"/>
          </a:xfrm>
          <a:prstGeom prst="wedgeEllipseCallou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Callout 2">
            <a:extLst>
              <a:ext uri="{FF2B5EF4-FFF2-40B4-BE49-F238E27FC236}">
                <a16:creationId xmlns:a16="http://schemas.microsoft.com/office/drawing/2014/main" id="{FAEBE631-8842-F140-8566-8BDC267E15A5}"/>
              </a:ext>
            </a:extLst>
          </p:cNvPr>
          <p:cNvSpPr/>
          <p:nvPr/>
        </p:nvSpPr>
        <p:spPr>
          <a:xfrm>
            <a:off x="-236573" y="10967"/>
            <a:ext cx="3660806" cy="3501553"/>
          </a:xfrm>
          <a:prstGeom prst="wedgeEllipseCallou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6D8236B-F97D-8E4E-AD16-1228E0A64E83}"/>
              </a:ext>
            </a:extLst>
          </p:cNvPr>
          <p:cNvSpPr/>
          <p:nvPr/>
        </p:nvSpPr>
        <p:spPr>
          <a:xfrm>
            <a:off x="4144431" y="546214"/>
            <a:ext cx="301179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i="1" dirty="0">
                <a:solidFill>
                  <a:srgbClr val="FF40FF"/>
                </a:solidFill>
              </a:rPr>
              <a:t>"From the perspective of personal growth and development, yes - the PhD was worth doing. However, from the perspective of establishing a financially rewarding career, no - the PhD certainly has not been worth doing." </a:t>
            </a:r>
            <a:r>
              <a:rPr lang="en-GB" dirty="0">
                <a:solidFill>
                  <a:srgbClr val="FF40FF"/>
                </a:solidFill>
              </a:rPr>
              <a:t>- postdoc</a:t>
            </a:r>
            <a:endParaRPr lang="en-GB" dirty="0">
              <a:solidFill>
                <a:srgbClr val="FF4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A06AB7-1DF2-4543-9093-C406F4020317}"/>
              </a:ext>
            </a:extLst>
          </p:cNvPr>
          <p:cNvSpPr/>
          <p:nvPr/>
        </p:nvSpPr>
        <p:spPr>
          <a:xfrm>
            <a:off x="6506876" y="166182"/>
            <a:ext cx="276422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</a:t>
            </a:r>
            <a:endParaRPr lang="en-GB" sz="3000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BA93E6-594C-1649-B73C-A9C580BE0D21}"/>
              </a:ext>
            </a:extLst>
          </p:cNvPr>
          <p:cNvSpPr/>
          <p:nvPr/>
        </p:nvSpPr>
        <p:spPr>
          <a:xfrm>
            <a:off x="197411" y="840699"/>
            <a:ext cx="301179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i="1" dirty="0">
                <a:solidFill>
                  <a:srgbClr val="FF40FF"/>
                </a:solidFill>
              </a:rPr>
              <a:t>"If I hadn't have done the PhD I would have started work 3 years earlier and might well be further along in my career right now." </a:t>
            </a:r>
          </a:p>
          <a:p>
            <a:pPr algn="ctr"/>
            <a:r>
              <a:rPr lang="en-GB" dirty="0">
                <a:solidFill>
                  <a:srgbClr val="FF40FF"/>
                </a:solidFill>
              </a:rPr>
              <a:t>- Clinical trials manager</a:t>
            </a:r>
            <a:endParaRPr lang="en-GB" dirty="0">
              <a:solidFill>
                <a:srgbClr val="FF4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B6FB084-7C9F-2547-8ECE-A11C37F72D91}"/>
              </a:ext>
            </a:extLst>
          </p:cNvPr>
          <p:cNvSpPr/>
          <p:nvPr/>
        </p:nvSpPr>
        <p:spPr>
          <a:xfrm>
            <a:off x="1796979" y="3596602"/>
            <a:ext cx="301179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i="1" dirty="0">
                <a:solidFill>
                  <a:srgbClr val="FF40FF"/>
                </a:solidFill>
              </a:rPr>
              <a:t>"the very act of getting through it feels like the sort of thing that changes you - a bit like climbing Everest! - you know you have the capacity to do something like that again if you had to</a:t>
            </a:r>
            <a:r>
              <a:rPr lang="en-GB" i="1">
                <a:solidFill>
                  <a:srgbClr val="FF40FF"/>
                </a:solidFill>
              </a:rPr>
              <a:t>." - </a:t>
            </a:r>
            <a:r>
              <a:rPr lang="en-GB">
                <a:solidFill>
                  <a:srgbClr val="FF40FF"/>
                </a:solidFill>
              </a:rPr>
              <a:t>Uni </a:t>
            </a:r>
            <a:r>
              <a:rPr lang="en-GB" dirty="0">
                <a:solidFill>
                  <a:srgbClr val="FF40FF"/>
                </a:solidFill>
              </a:rPr>
              <a:t>Librarian </a:t>
            </a:r>
            <a:endParaRPr lang="en-GB" dirty="0">
              <a:solidFill>
                <a:srgbClr val="FF4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C10E517-6207-6948-9AEF-538ED507C1CB}"/>
              </a:ext>
            </a:extLst>
          </p:cNvPr>
          <p:cNvSpPr/>
          <p:nvPr/>
        </p:nvSpPr>
        <p:spPr>
          <a:xfrm>
            <a:off x="5934797" y="3235905"/>
            <a:ext cx="301179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i="1" dirty="0">
                <a:solidFill>
                  <a:srgbClr val="FF40FF"/>
                </a:solidFill>
              </a:rPr>
              <a:t>“Despite earning more </a:t>
            </a:r>
          </a:p>
          <a:p>
            <a:pPr algn="ctr"/>
            <a:r>
              <a:rPr lang="en-GB" i="1" dirty="0">
                <a:solidFill>
                  <a:srgbClr val="FF40FF"/>
                </a:solidFill>
              </a:rPr>
              <a:t>than my peers, lost earnings over the duration of the PhD and lack of industry experience meant I was still worse off than others. The personal cost in terms of relationships, stress etc was also not insignificant.” </a:t>
            </a:r>
          </a:p>
          <a:p>
            <a:pPr algn="ctr"/>
            <a:r>
              <a:rPr lang="en-GB" dirty="0">
                <a:solidFill>
                  <a:srgbClr val="FF40FF"/>
                </a:solidFill>
              </a:rPr>
              <a:t>- Private sector</a:t>
            </a:r>
            <a:endParaRPr lang="en-GB" dirty="0">
              <a:solidFill>
                <a:srgbClr val="FF4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6514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311</TotalTime>
  <Words>1111</Words>
  <Application>Microsoft Macintosh PowerPoint</Application>
  <PresentationFormat>On-screen Show (4:3)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Helvetica Neue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 Guccione</dc:creator>
  <cp:lastModifiedBy>Kay Guccione</cp:lastModifiedBy>
  <cp:revision>89</cp:revision>
  <cp:lastPrinted>2018-10-24T21:34:01Z</cp:lastPrinted>
  <dcterms:created xsi:type="dcterms:W3CDTF">2018-10-23T07:10:34Z</dcterms:created>
  <dcterms:modified xsi:type="dcterms:W3CDTF">2018-10-24T21:34:05Z</dcterms:modified>
</cp:coreProperties>
</file>