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8"/>
  </p:notesMasterIdLst>
  <p:sldIdLst>
    <p:sldId id="256" r:id="rId2"/>
    <p:sldId id="257" r:id="rId3"/>
    <p:sldId id="309" r:id="rId4"/>
    <p:sldId id="303" r:id="rId5"/>
    <p:sldId id="302" r:id="rId6"/>
    <p:sldId id="310" r:id="rId7"/>
    <p:sldId id="304" r:id="rId8"/>
    <p:sldId id="305" r:id="rId9"/>
    <p:sldId id="289" r:id="rId10"/>
    <p:sldId id="311" r:id="rId11"/>
    <p:sldId id="291" r:id="rId12"/>
    <p:sldId id="307" r:id="rId13"/>
    <p:sldId id="306" r:id="rId14"/>
    <p:sldId id="308" r:id="rId15"/>
    <p:sldId id="292" r:id="rId16"/>
    <p:sldId id="301" r:id="rId17"/>
  </p:sldIdLst>
  <p:sldSz cx="9144000" cy="6858000" type="screen4x3"/>
  <p:notesSz cx="6797675" cy="9926638"/>
  <p:embeddedFontLst>
    <p:embeddedFont>
      <p:font typeface="Georgia" panose="02040502050405020303" pitchFamily="18"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33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45658" cy="496332"/>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3" name="Shape 3"/>
          <p:cNvSpPr txBox="1">
            <a:spLocks noGrp="1"/>
          </p:cNvSpPr>
          <p:nvPr>
            <p:ph type="dt" idx="10"/>
          </p:nvPr>
        </p:nvSpPr>
        <p:spPr>
          <a:xfrm>
            <a:off x="3850441" y="0"/>
            <a:ext cx="2945658" cy="496332"/>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4" name="Shape 4"/>
          <p:cNvSpPr>
            <a:spLocks noGrp="1" noRot="1" noChangeAspect="1"/>
          </p:cNvSpPr>
          <p:nvPr>
            <p:ph type="sldImg" idx="3"/>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79769" y="4715154"/>
            <a:ext cx="5438139" cy="4466987"/>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Arial"/>
                <a:ea typeface="Arial"/>
                <a:cs typeface="Arial"/>
                <a:sym typeface="Arial"/>
              </a:defRPr>
            </a:lvl1pPr>
            <a:lvl2pPr marL="457200" marR="0" indent="0" algn="l" rtl="0">
              <a:spcBef>
                <a:spcPts val="0"/>
              </a:spcBef>
              <a:defRPr sz="1200" b="0" i="0" u="none" strike="noStrike" cap="none" baseline="0">
                <a:solidFill>
                  <a:schemeClr val="dk1"/>
                </a:solidFill>
                <a:latin typeface="Arial"/>
                <a:ea typeface="Arial"/>
                <a:cs typeface="Arial"/>
                <a:sym typeface="Arial"/>
              </a:defRPr>
            </a:lvl2pPr>
            <a:lvl3pPr marL="914400" marR="0" indent="0" algn="l" rtl="0">
              <a:spcBef>
                <a:spcPts val="0"/>
              </a:spcBef>
              <a:defRPr sz="1200" b="0" i="0" u="none" strike="noStrike" cap="none" baseline="0">
                <a:solidFill>
                  <a:schemeClr val="dk1"/>
                </a:solidFill>
                <a:latin typeface="Arial"/>
                <a:ea typeface="Arial"/>
                <a:cs typeface="Arial"/>
                <a:sym typeface="Arial"/>
              </a:defRPr>
            </a:lvl3pPr>
            <a:lvl4pPr marL="1371600" marR="0" indent="0" algn="l" rtl="0">
              <a:spcBef>
                <a:spcPts val="0"/>
              </a:spcBef>
              <a:defRPr sz="1200" b="0" i="0" u="none" strike="noStrike" cap="none" baseline="0">
                <a:solidFill>
                  <a:schemeClr val="dk1"/>
                </a:solidFill>
                <a:latin typeface="Arial"/>
                <a:ea typeface="Arial"/>
                <a:cs typeface="Arial"/>
                <a:sym typeface="Arial"/>
              </a:defRPr>
            </a:lvl4pPr>
            <a:lvl5pPr marL="1828800" marR="0" indent="0" algn="l" rtl="0">
              <a:spcBef>
                <a:spcPts val="0"/>
              </a:spcBef>
              <a:defRPr sz="1200" b="0" i="0" u="none" strike="noStrike" cap="none" baseline="0">
                <a:solidFill>
                  <a:schemeClr val="dk1"/>
                </a:solidFill>
                <a:latin typeface="Arial"/>
                <a:ea typeface="Arial"/>
                <a:cs typeface="Arial"/>
                <a:sym typeface="Arial"/>
              </a:defRPr>
            </a:lvl5pPr>
            <a:lvl6pPr marL="2286000" marR="0" indent="0" algn="l" rtl="0">
              <a:spcBef>
                <a:spcPts val="0"/>
              </a:spcBef>
              <a:defRPr sz="1200" b="0" i="0" u="none" strike="noStrike" cap="none" baseline="0">
                <a:solidFill>
                  <a:schemeClr val="dk1"/>
                </a:solidFill>
                <a:latin typeface="Arial"/>
                <a:ea typeface="Arial"/>
                <a:cs typeface="Arial"/>
                <a:sym typeface="Arial"/>
              </a:defRPr>
            </a:lvl6pPr>
            <a:lvl7pPr marL="2743200" marR="0" indent="0" algn="l" rtl="0">
              <a:spcBef>
                <a:spcPts val="0"/>
              </a:spcBef>
              <a:defRPr sz="1200" b="0" i="0" u="none" strike="noStrike" cap="none" baseline="0">
                <a:solidFill>
                  <a:schemeClr val="dk1"/>
                </a:solidFill>
                <a:latin typeface="Arial"/>
                <a:ea typeface="Arial"/>
                <a:cs typeface="Arial"/>
                <a:sym typeface="Arial"/>
              </a:defRPr>
            </a:lvl7pPr>
            <a:lvl8pPr marL="3200400" marR="0" indent="0" algn="l" rtl="0">
              <a:spcBef>
                <a:spcPts val="0"/>
              </a:spcBef>
              <a:defRPr sz="1200" b="0" i="0" u="none" strike="noStrike" cap="none" baseline="0">
                <a:solidFill>
                  <a:schemeClr val="dk1"/>
                </a:solidFill>
                <a:latin typeface="Arial"/>
                <a:ea typeface="Arial"/>
                <a:cs typeface="Arial"/>
                <a:sym typeface="Arial"/>
              </a:defRPr>
            </a:lvl8pPr>
            <a:lvl9pPr marL="3657600" marR="0" indent="0" algn="l" rtl="0">
              <a:spcBef>
                <a:spcPts val="0"/>
              </a:spcBef>
              <a:defRPr sz="1200" b="0"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ftr" idx="11"/>
          </p:nvPr>
        </p:nvSpPr>
        <p:spPr>
          <a:xfrm>
            <a:off x="0" y="9428582"/>
            <a:ext cx="2945658" cy="496332"/>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7" name="Shape 7"/>
          <p:cNvSpPr txBox="1">
            <a:spLocks noGrp="1"/>
          </p:cNvSpPr>
          <p:nvPr>
            <p:ph type="sldNum" idx="12"/>
          </p:nvPr>
        </p:nvSpPr>
        <p:spPr>
          <a:xfrm>
            <a:off x="3850441" y="9428582"/>
            <a:ext cx="2945658" cy="496332"/>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baseline="0">
                <a:solidFill>
                  <a:schemeClr val="dk1"/>
                </a:solidFill>
                <a:latin typeface="Calibri"/>
                <a:ea typeface="Calibri"/>
                <a:cs typeface="Calibri"/>
                <a:sym typeface="Calibri"/>
                <a:rtl val="0"/>
              </a:rPr>
              <a:t>‹#›</a:t>
            </a:fld>
            <a:endParaRPr lang="en-GB"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60460752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79769" y="4715154"/>
            <a:ext cx="5438139" cy="446698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32" name="Shape 232"/>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35806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79769" y="4715154"/>
            <a:ext cx="5438139" cy="446698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r>
              <a:rPr lang="en-GB" sz="1200" b="0" i="0" u="none" strike="noStrike" cap="none" baseline="0" dirty="0" smtClean="0">
                <a:solidFill>
                  <a:schemeClr val="dk1"/>
                </a:solidFill>
                <a:latin typeface="Arial"/>
                <a:ea typeface="Arial"/>
                <a:cs typeface="Arial"/>
                <a:sym typeface="Arial"/>
              </a:rPr>
              <a:t>Not many studies have addressed the impact of debate-based learning…</a:t>
            </a:r>
            <a:endParaRPr sz="1200" b="0" i="0" u="none" strike="noStrike" cap="none" baseline="0" dirty="0">
              <a:solidFill>
                <a:schemeClr val="dk1"/>
              </a:solidFill>
              <a:latin typeface="Arial"/>
              <a:ea typeface="Arial"/>
              <a:cs typeface="Arial"/>
              <a:sym typeface="Arial"/>
            </a:endParaRPr>
          </a:p>
        </p:txBody>
      </p:sp>
      <p:sp>
        <p:nvSpPr>
          <p:cNvPr id="311" name="Shape 311"/>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10896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79769" y="4715154"/>
            <a:ext cx="5438139" cy="446698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311" name="Shape 311"/>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34063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79769" y="4715154"/>
            <a:ext cx="5438139" cy="446698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311" name="Shape 311"/>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19517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79769" y="4715154"/>
            <a:ext cx="5438139" cy="446698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311" name="Shape 311"/>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19622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79769" y="4715154"/>
            <a:ext cx="5438139" cy="446698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311" name="Shape 311"/>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81928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79769" y="4715154"/>
            <a:ext cx="5438139" cy="446698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lang="en-GB" dirty="0"/>
          </a:p>
        </p:txBody>
      </p:sp>
      <p:sp>
        <p:nvSpPr>
          <p:cNvPr id="320" name="Shape 320"/>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28762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679769" y="4715154"/>
            <a:ext cx="5438139" cy="4466987"/>
          </a:xfrm>
          <a:prstGeom prst="rect">
            <a:avLst/>
          </a:prstGeom>
          <a:noFill/>
          <a:ln>
            <a:noFill/>
          </a:ln>
        </p:spPr>
        <p:txBody>
          <a:bodyPr lIns="91425" tIns="45700" rIns="91425" bIns="45700" anchor="t" anchorCtr="0">
            <a:noAutofit/>
          </a:bodyPr>
          <a:lstStyle/>
          <a:p>
            <a:pPr marL="42862" marR="0" lvl="0" indent="-4762" algn="l" rtl="0">
              <a:spcBef>
                <a:spcPts val="0"/>
              </a:spcBef>
              <a:buClr>
                <a:srgbClr val="000000"/>
              </a:buClr>
              <a:buSzPct val="25000"/>
              <a:buFont typeface="Arial"/>
              <a:buNone/>
            </a:pPr>
            <a:r>
              <a:rPr lang="en-GB" sz="1200" b="0" i="0" u="none" strike="noStrike" cap="none" baseline="0" dirty="0" smtClean="0">
                <a:solidFill>
                  <a:srgbClr val="000000"/>
                </a:solidFill>
                <a:latin typeface="Arial"/>
                <a:ea typeface="Arial"/>
                <a:cs typeface="Arial"/>
                <a:sym typeface="Arial"/>
              </a:rPr>
              <a:t>First of all, a bit about myself and how I came to present here today. Although I have a research </a:t>
            </a:r>
            <a:r>
              <a:rPr lang="en-GB" sz="1200" b="0" i="0" u="none" strike="noStrike" cap="none" baseline="0" dirty="0" smtClean="0">
                <a:solidFill>
                  <a:srgbClr val="000000"/>
                </a:solidFill>
                <a:latin typeface="Arial"/>
                <a:ea typeface="Arial"/>
                <a:cs typeface="Arial"/>
                <a:sym typeface="Arial"/>
              </a:rPr>
              <a:t>background </a:t>
            </a:r>
            <a:r>
              <a:rPr lang="en-GB" sz="1200" b="0" i="0" u="none" strike="noStrike" cap="none" baseline="0" dirty="0" smtClean="0">
                <a:solidFill>
                  <a:srgbClr val="000000"/>
                </a:solidFill>
                <a:latin typeface="Arial"/>
                <a:ea typeface="Arial"/>
                <a:cs typeface="Arial"/>
                <a:sym typeface="Arial"/>
              </a:rPr>
              <a:t>in Psychology, my current role is to promote and support open research – to all researchers, including PGRs and ECRs). In doing this I work closely with our researcher development group and doctoral college, to deliver training related to open research practices. The theme of this year’s conference caught my eye for two reasons: one, the landscape is, indeed, changing in many ways, including cultural and technical developments that make us think differently about scholarly communication. Scholarly communication is changing, and with it, opportunities and expectations for researchers to rethink the ways in which they conduct, share and communicate their research. </a:t>
            </a:r>
          </a:p>
          <a:p>
            <a:pPr marL="42862" marR="0" lvl="0" indent="-4762" algn="l" rtl="0">
              <a:spcBef>
                <a:spcPts val="0"/>
              </a:spcBef>
              <a:buClr>
                <a:srgbClr val="000000"/>
              </a:buClr>
              <a:buSzPct val="25000"/>
              <a:buFont typeface="Arial"/>
              <a:buNone/>
            </a:pPr>
            <a:endParaRPr lang="en-GB" sz="1200" b="0" i="0" u="none" strike="noStrike" cap="none" baseline="0" dirty="0">
              <a:solidFill>
                <a:srgbClr val="000000"/>
              </a:solidFill>
              <a:latin typeface="Arial"/>
              <a:ea typeface="Arial"/>
              <a:cs typeface="Arial"/>
              <a:sym typeface="Arial"/>
            </a:endParaRPr>
          </a:p>
        </p:txBody>
      </p:sp>
      <p:sp>
        <p:nvSpPr>
          <p:cNvPr id="245" name="Shape 245"/>
          <p:cNvSpPr txBox="1">
            <a:spLocks noGrp="1"/>
          </p:cNvSpPr>
          <p:nvPr>
            <p:ph type="sldNum" idx="12"/>
          </p:nvPr>
        </p:nvSpPr>
        <p:spPr>
          <a:xfrm>
            <a:off x="3850441" y="9428582"/>
            <a:ext cx="2945658" cy="496332"/>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baseline="0">
                <a:solidFill>
                  <a:schemeClr val="dk1"/>
                </a:solidFill>
                <a:latin typeface="Calibri"/>
                <a:ea typeface="Calibri"/>
                <a:cs typeface="Calibri"/>
                <a:sym typeface="Calibri"/>
                <a:rtl val="0"/>
              </a:rPr>
              <a:t>2</a:t>
            </a:fld>
            <a:endParaRPr lang="en-GB"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164884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679769" y="4715154"/>
            <a:ext cx="5438139" cy="4466987"/>
          </a:xfrm>
          <a:prstGeom prst="rect">
            <a:avLst/>
          </a:prstGeom>
          <a:noFill/>
          <a:ln>
            <a:noFill/>
          </a:ln>
        </p:spPr>
        <p:txBody>
          <a:bodyPr lIns="91425" tIns="45700" rIns="91425" bIns="45700" anchor="t" anchorCtr="0">
            <a:noAutofit/>
          </a:bodyPr>
          <a:lstStyle/>
          <a:p>
            <a:pPr marL="42862" marR="0" lvl="0" indent="-4762" algn="l" rtl="0">
              <a:spcBef>
                <a:spcPts val="0"/>
              </a:spcBef>
              <a:buClr>
                <a:srgbClr val="000000"/>
              </a:buClr>
              <a:buSzPct val="25000"/>
              <a:buFont typeface="Arial"/>
              <a:buNone/>
            </a:pPr>
            <a:r>
              <a:rPr lang="en-GB" sz="1200" b="0" i="0" u="none" strike="noStrike" cap="none" baseline="0" dirty="0" smtClean="0">
                <a:solidFill>
                  <a:srgbClr val="000000"/>
                </a:solidFill>
                <a:latin typeface="Arial"/>
                <a:ea typeface="Arial"/>
                <a:cs typeface="Arial"/>
                <a:sym typeface="Arial"/>
              </a:rPr>
              <a:t>The landscape has indeed been changing and continues to do so…but the driving force behind it is the Internet, and the ways it has forced us to reconsider traditional scholarship and its. communication. I am talking about open research – the prominent aspect of which is OA. The idea that not only research must be free and available to everyone, but also other </a:t>
            </a:r>
            <a:r>
              <a:rPr lang="en-GB" sz="1200" b="0" i="0" u="none" strike="noStrike" cap="none" baseline="0" dirty="0" err="1" smtClean="0">
                <a:solidFill>
                  <a:srgbClr val="000000"/>
                </a:solidFill>
                <a:latin typeface="Arial"/>
                <a:ea typeface="Arial"/>
                <a:cs typeface="Arial"/>
                <a:sym typeface="Arial"/>
              </a:rPr>
              <a:t>opportuntiies</a:t>
            </a:r>
            <a:r>
              <a:rPr lang="en-GB" sz="1200" b="0" i="0" u="none" strike="noStrike" cap="none" baseline="0" dirty="0" smtClean="0">
                <a:solidFill>
                  <a:srgbClr val="000000"/>
                </a:solidFill>
                <a:latin typeface="Arial"/>
                <a:ea typeface="Arial"/>
                <a:cs typeface="Arial"/>
                <a:sym typeface="Arial"/>
              </a:rPr>
              <a:t> that emerge to work in an open research environment beyond academia. There is much talk about the open researcher…</a:t>
            </a:r>
            <a:endParaRPr lang="en-GB" sz="1200" b="0" i="0" u="none" strike="noStrike" cap="none" baseline="0" dirty="0">
              <a:solidFill>
                <a:srgbClr val="000000"/>
              </a:solidFill>
              <a:latin typeface="Arial"/>
              <a:ea typeface="Arial"/>
              <a:cs typeface="Arial"/>
              <a:sym typeface="Arial"/>
            </a:endParaRPr>
          </a:p>
        </p:txBody>
      </p:sp>
      <p:sp>
        <p:nvSpPr>
          <p:cNvPr id="245" name="Shape 245"/>
          <p:cNvSpPr txBox="1">
            <a:spLocks noGrp="1"/>
          </p:cNvSpPr>
          <p:nvPr>
            <p:ph type="sldNum" idx="12"/>
          </p:nvPr>
        </p:nvSpPr>
        <p:spPr>
          <a:xfrm>
            <a:off x="3850441" y="9428582"/>
            <a:ext cx="2945658" cy="496332"/>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baseline="0">
                <a:solidFill>
                  <a:schemeClr val="dk1"/>
                </a:solidFill>
                <a:latin typeface="Calibri"/>
                <a:ea typeface="Calibri"/>
                <a:cs typeface="Calibri"/>
                <a:sym typeface="Calibri"/>
                <a:rtl val="0"/>
              </a:rPr>
              <a:t>3</a:t>
            </a:fld>
            <a:endParaRPr lang="en-GB"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564505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679769" y="4715154"/>
            <a:ext cx="5438139" cy="4466987"/>
          </a:xfrm>
          <a:prstGeom prst="rect">
            <a:avLst/>
          </a:prstGeom>
          <a:noFill/>
          <a:ln>
            <a:noFill/>
          </a:ln>
        </p:spPr>
        <p:txBody>
          <a:bodyPr lIns="91425" tIns="45700" rIns="91425" bIns="45700" anchor="t" anchorCtr="0">
            <a:noAutofit/>
          </a:bodyPr>
          <a:lstStyle/>
          <a:p>
            <a:pPr marR="0" lvl="0" rtl="0">
              <a:lnSpc>
                <a:spcPct val="100000"/>
              </a:lnSpc>
              <a:spcBef>
                <a:spcPts val="0"/>
              </a:spcBef>
              <a:spcAft>
                <a:spcPts val="0"/>
              </a:spcAft>
              <a:buClr>
                <a:schemeClr val="dk1"/>
              </a:buClr>
              <a:buSzPct val="25000"/>
            </a:pPr>
            <a:r>
              <a:rPr lang="en-GB" sz="1200" b="1" dirty="0" smtClean="0">
                <a:rtl val="0"/>
              </a:rPr>
              <a:t>…and a new researcher might feel a little</a:t>
            </a:r>
            <a:r>
              <a:rPr lang="en-GB" sz="1200" b="1" baseline="0" dirty="0" smtClean="0">
                <a:rtl val="0"/>
              </a:rPr>
              <a:t> bit overwhelmed. Because open research comes with mandates, policies, lots of box ticking for compliance (with funders, with the REF, with the institution), different platforms, copyright policies, systems, metrics, publisher options…and on top of this, the research student might be pulled in different directions by peers and supervisors. </a:t>
            </a:r>
            <a:endParaRPr lang="en-GB" sz="1200" b="1" dirty="0" smtClean="0">
              <a:rtl val="0"/>
            </a:endParaRPr>
          </a:p>
        </p:txBody>
      </p:sp>
      <p:sp>
        <p:nvSpPr>
          <p:cNvPr id="245" name="Shape 245"/>
          <p:cNvSpPr txBox="1">
            <a:spLocks noGrp="1"/>
          </p:cNvSpPr>
          <p:nvPr>
            <p:ph type="sldNum" idx="12"/>
          </p:nvPr>
        </p:nvSpPr>
        <p:spPr>
          <a:xfrm>
            <a:off x="3850441" y="9428582"/>
            <a:ext cx="2945658" cy="496332"/>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baseline="0">
                <a:solidFill>
                  <a:schemeClr val="dk1"/>
                </a:solidFill>
                <a:latin typeface="Calibri"/>
                <a:ea typeface="Calibri"/>
                <a:cs typeface="Calibri"/>
                <a:sym typeface="Calibri"/>
                <a:rtl val="0"/>
              </a:rPr>
              <a:t>4</a:t>
            </a:fld>
            <a:endParaRPr lang="en-GB"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00467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679769" y="4715154"/>
            <a:ext cx="5438139" cy="4466987"/>
          </a:xfrm>
          <a:prstGeom prst="rect">
            <a:avLst/>
          </a:prstGeom>
          <a:noFill/>
          <a:ln>
            <a:noFill/>
          </a:ln>
        </p:spPr>
        <p:txBody>
          <a:bodyPr lIns="91425" tIns="45700" rIns="91425" bIns="45700" anchor="t" anchorCtr="0">
            <a:noAutofit/>
          </a:bodyPr>
          <a:lstStyle/>
          <a:p>
            <a:pPr marL="42862" marR="0" lvl="0" indent="-4762" algn="l" rtl="0">
              <a:spcBef>
                <a:spcPts val="0"/>
              </a:spcBef>
              <a:buClr>
                <a:srgbClr val="000000"/>
              </a:buClr>
              <a:buSzPct val="25000"/>
              <a:buFont typeface="Arial"/>
              <a:buNone/>
            </a:pPr>
            <a:r>
              <a:rPr lang="en-GB" sz="1200" b="0" i="0" u="none" strike="noStrike" cap="none" baseline="0" dirty="0" smtClean="0">
                <a:solidFill>
                  <a:srgbClr val="000000"/>
                </a:solidFill>
                <a:latin typeface="Arial"/>
                <a:ea typeface="Arial"/>
                <a:cs typeface="Arial"/>
                <a:sym typeface="Arial"/>
              </a:rPr>
              <a:t>The good news is that there is growing recognition that </a:t>
            </a:r>
            <a:r>
              <a:rPr lang="en-GB" sz="1200" b="0" i="0" u="none" strike="noStrike" cap="none" baseline="0" dirty="0" smtClean="0">
                <a:solidFill>
                  <a:srgbClr val="000000"/>
                </a:solidFill>
                <a:latin typeface="Arial"/>
                <a:ea typeface="Arial"/>
                <a:cs typeface="Arial"/>
                <a:sym typeface="Arial"/>
              </a:rPr>
              <a:t>open research taps on several skills…</a:t>
            </a:r>
            <a:endParaRPr lang="en-GB" sz="1200" b="0" i="0" u="none" strike="noStrike" cap="none" baseline="0" dirty="0">
              <a:solidFill>
                <a:srgbClr val="000000"/>
              </a:solidFill>
              <a:latin typeface="Arial"/>
              <a:ea typeface="Arial"/>
              <a:cs typeface="Arial"/>
              <a:sym typeface="Arial"/>
            </a:endParaRPr>
          </a:p>
        </p:txBody>
      </p:sp>
      <p:sp>
        <p:nvSpPr>
          <p:cNvPr id="245" name="Shape 245"/>
          <p:cNvSpPr txBox="1">
            <a:spLocks noGrp="1"/>
          </p:cNvSpPr>
          <p:nvPr>
            <p:ph type="sldNum" idx="12"/>
          </p:nvPr>
        </p:nvSpPr>
        <p:spPr>
          <a:xfrm>
            <a:off x="3850441" y="9428582"/>
            <a:ext cx="2945658" cy="496332"/>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baseline="0">
                <a:solidFill>
                  <a:schemeClr val="dk1"/>
                </a:solidFill>
                <a:latin typeface="Calibri"/>
                <a:ea typeface="Calibri"/>
                <a:cs typeface="Calibri"/>
                <a:sym typeface="Calibri"/>
                <a:rtl val="0"/>
              </a:rPr>
              <a:t>5</a:t>
            </a:fld>
            <a:endParaRPr lang="en-GB"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144902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679769" y="4715154"/>
            <a:ext cx="5438139" cy="4466987"/>
          </a:xfrm>
          <a:prstGeom prst="rect">
            <a:avLst/>
          </a:prstGeom>
          <a:noFill/>
          <a:ln>
            <a:noFill/>
          </a:ln>
        </p:spPr>
        <p:txBody>
          <a:bodyPr lIns="91425" tIns="45700" rIns="91425" bIns="45700" anchor="t" anchorCtr="0">
            <a:noAutofit/>
          </a:bodyPr>
          <a:lstStyle/>
          <a:p>
            <a:pPr marL="42862" marR="0" lvl="0" indent="-4762" algn="l" rtl="0">
              <a:spcBef>
                <a:spcPts val="0"/>
              </a:spcBef>
              <a:buClr>
                <a:srgbClr val="000000"/>
              </a:buClr>
              <a:buSzPct val="25000"/>
              <a:buFont typeface="Arial"/>
              <a:buNone/>
            </a:pPr>
            <a:endParaRPr lang="en-GB" sz="1200" b="0" i="0" u="none" strike="noStrike" cap="none" baseline="0" dirty="0">
              <a:solidFill>
                <a:srgbClr val="000000"/>
              </a:solidFill>
              <a:latin typeface="Arial"/>
              <a:ea typeface="Arial"/>
              <a:cs typeface="Arial"/>
              <a:sym typeface="Arial"/>
            </a:endParaRPr>
          </a:p>
        </p:txBody>
      </p:sp>
      <p:sp>
        <p:nvSpPr>
          <p:cNvPr id="245" name="Shape 245"/>
          <p:cNvSpPr txBox="1">
            <a:spLocks noGrp="1"/>
          </p:cNvSpPr>
          <p:nvPr>
            <p:ph type="sldNum" idx="12"/>
          </p:nvPr>
        </p:nvSpPr>
        <p:spPr>
          <a:xfrm>
            <a:off x="3850441" y="9428582"/>
            <a:ext cx="2945658" cy="496332"/>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baseline="0">
                <a:solidFill>
                  <a:schemeClr val="dk1"/>
                </a:solidFill>
                <a:latin typeface="Calibri"/>
                <a:ea typeface="Calibri"/>
                <a:cs typeface="Calibri"/>
                <a:sym typeface="Calibri"/>
                <a:rtl val="0"/>
              </a:rPr>
              <a:t>6</a:t>
            </a:fld>
            <a:endParaRPr lang="en-GB"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022506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679769" y="4715154"/>
            <a:ext cx="5438139" cy="4466987"/>
          </a:xfrm>
          <a:prstGeom prst="rect">
            <a:avLst/>
          </a:prstGeom>
          <a:noFill/>
          <a:ln>
            <a:noFill/>
          </a:ln>
        </p:spPr>
        <p:txBody>
          <a:bodyPr lIns="91425" tIns="45700" rIns="91425" bIns="45700" anchor="t" anchorCtr="0">
            <a:noAutofit/>
          </a:bodyPr>
          <a:lstStyle/>
          <a:p>
            <a:pPr marL="42862" marR="0" lvl="0" indent="-4762" algn="l" rtl="0">
              <a:spcBef>
                <a:spcPts val="0"/>
              </a:spcBef>
              <a:buClr>
                <a:srgbClr val="000000"/>
              </a:buClr>
              <a:buSzPct val="25000"/>
              <a:buFont typeface="Arial"/>
              <a:buNone/>
            </a:pPr>
            <a:r>
              <a:rPr lang="en-GB" sz="1200" b="0" i="0" u="none" strike="noStrike" cap="none" baseline="0" dirty="0" smtClean="0">
                <a:solidFill>
                  <a:srgbClr val="000000"/>
                </a:solidFill>
                <a:latin typeface="Arial"/>
                <a:ea typeface="Arial"/>
                <a:cs typeface="Arial"/>
                <a:sym typeface="Arial"/>
              </a:rPr>
              <a:t>Most Library websites and workshops tackle the above. But this is not about receiving training on how to use a platform, what to do for the REF, or understand copyright. This is about becoming an open researcher – and for this, developing rather than learning, is key.</a:t>
            </a:r>
          </a:p>
          <a:p>
            <a:pPr marL="42862" marR="0" lvl="0" indent="-4762" algn="l" rtl="0">
              <a:spcBef>
                <a:spcPts val="0"/>
              </a:spcBef>
              <a:buClr>
                <a:srgbClr val="000000"/>
              </a:buClr>
              <a:buSzPct val="25000"/>
              <a:buFont typeface="Arial"/>
              <a:buNone/>
            </a:pPr>
            <a:endParaRPr lang="en-GB" sz="1200" b="0" i="0" u="none" strike="noStrike" cap="none" baseline="0" dirty="0" smtClean="0">
              <a:solidFill>
                <a:srgbClr val="000000"/>
              </a:solidFill>
              <a:latin typeface="Arial"/>
              <a:ea typeface="Arial"/>
              <a:cs typeface="Arial"/>
              <a:sym typeface="Arial"/>
            </a:endParaRPr>
          </a:p>
          <a:p>
            <a:pPr marL="42862" marR="0" lvl="0" indent="-4762" algn="l" rtl="0">
              <a:spcBef>
                <a:spcPts val="0"/>
              </a:spcBef>
              <a:buClr>
                <a:srgbClr val="000000"/>
              </a:buClr>
              <a:buSzPct val="25000"/>
              <a:buFont typeface="Arial"/>
              <a:buNone/>
            </a:pPr>
            <a:r>
              <a:rPr lang="en-GB" sz="1200" b="0" i="0" u="none" strike="noStrike" cap="none" baseline="0" dirty="0" smtClean="0">
                <a:solidFill>
                  <a:srgbClr val="000000"/>
                </a:solidFill>
                <a:latin typeface="Arial"/>
                <a:ea typeface="Arial"/>
                <a:cs typeface="Arial"/>
                <a:sym typeface="Arial"/>
              </a:rPr>
              <a:t>Aim: to explore ways in which a researcher can engage with open research ; go beyond a skill set developed for this purpose.</a:t>
            </a:r>
          </a:p>
          <a:p>
            <a:pPr marL="42862" marR="0" lvl="0" indent="-4762" algn="l" rtl="0">
              <a:spcBef>
                <a:spcPts val="0"/>
              </a:spcBef>
              <a:buClr>
                <a:srgbClr val="000000"/>
              </a:buClr>
              <a:buSzPct val="25000"/>
              <a:buFont typeface="Arial"/>
              <a:buNone/>
            </a:pPr>
            <a:endParaRPr lang="en-GB" sz="1200" b="0" i="0" u="none" strike="noStrike" cap="none" baseline="0" dirty="0" smtClean="0">
              <a:solidFill>
                <a:srgbClr val="000000"/>
              </a:solidFill>
              <a:latin typeface="Arial"/>
              <a:ea typeface="Arial"/>
              <a:cs typeface="Arial"/>
              <a:sym typeface="Arial"/>
            </a:endParaRPr>
          </a:p>
          <a:p>
            <a:pPr marL="42862" marR="0" lvl="0" indent="-4762" algn="l" rtl="0">
              <a:spcBef>
                <a:spcPts val="0"/>
              </a:spcBef>
              <a:buClr>
                <a:srgbClr val="000000"/>
              </a:buClr>
              <a:buSzPct val="25000"/>
              <a:buFont typeface="Arial"/>
              <a:buNone/>
            </a:pPr>
            <a:r>
              <a:rPr lang="en-GB" sz="1200" b="0" i="0" u="none" strike="noStrike" cap="none" baseline="0" dirty="0" smtClean="0">
                <a:solidFill>
                  <a:srgbClr val="000000"/>
                </a:solidFill>
                <a:latin typeface="Arial"/>
                <a:ea typeface="Arial"/>
                <a:cs typeface="Arial"/>
                <a:sym typeface="Arial"/>
              </a:rPr>
              <a:t>To pilot a pedagogical method and discuss its potential value for researcher development more broadly – beyond this particular area.</a:t>
            </a:r>
          </a:p>
          <a:p>
            <a:pPr marL="42862" marR="0" lvl="0" indent="-4762" algn="l" rtl="0">
              <a:spcBef>
                <a:spcPts val="0"/>
              </a:spcBef>
              <a:buClr>
                <a:srgbClr val="000000"/>
              </a:buClr>
              <a:buSzPct val="25000"/>
              <a:buFont typeface="Arial"/>
              <a:buNone/>
            </a:pPr>
            <a:endParaRPr lang="en-GB" sz="1200" b="0" i="0" u="none" strike="noStrike" cap="none" baseline="0" dirty="0" smtClean="0">
              <a:solidFill>
                <a:srgbClr val="000000"/>
              </a:solidFill>
              <a:latin typeface="Arial"/>
              <a:ea typeface="Arial"/>
              <a:cs typeface="Arial"/>
              <a:sym typeface="Arial"/>
            </a:endParaRPr>
          </a:p>
          <a:p>
            <a:pPr marL="42862" marR="0" lvl="0" indent="-4762" algn="l" rtl="0">
              <a:spcBef>
                <a:spcPts val="0"/>
              </a:spcBef>
              <a:buClr>
                <a:srgbClr val="000000"/>
              </a:buClr>
              <a:buSzPct val="25000"/>
              <a:buFont typeface="Arial"/>
              <a:buNone/>
            </a:pPr>
            <a:endParaRPr lang="en-GB" sz="1200" b="0" i="0" u="none" strike="noStrike" cap="none" baseline="0" dirty="0">
              <a:solidFill>
                <a:srgbClr val="000000"/>
              </a:solidFill>
              <a:latin typeface="Arial"/>
              <a:ea typeface="Arial"/>
              <a:cs typeface="Arial"/>
              <a:sym typeface="Arial"/>
            </a:endParaRPr>
          </a:p>
        </p:txBody>
      </p:sp>
      <p:sp>
        <p:nvSpPr>
          <p:cNvPr id="245" name="Shape 245"/>
          <p:cNvSpPr txBox="1">
            <a:spLocks noGrp="1"/>
          </p:cNvSpPr>
          <p:nvPr>
            <p:ph type="sldNum" idx="12"/>
          </p:nvPr>
        </p:nvSpPr>
        <p:spPr>
          <a:xfrm>
            <a:off x="3850441" y="9428582"/>
            <a:ext cx="2945658" cy="496332"/>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baseline="0">
                <a:solidFill>
                  <a:schemeClr val="dk1"/>
                </a:solidFill>
                <a:latin typeface="Calibri"/>
                <a:ea typeface="Calibri"/>
                <a:cs typeface="Calibri"/>
                <a:sym typeface="Calibri"/>
                <a:rtl val="0"/>
              </a:rPr>
              <a:t>7</a:t>
            </a:fld>
            <a:endParaRPr lang="en-GB"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187882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679769" y="4715154"/>
            <a:ext cx="5438139" cy="4466987"/>
          </a:xfrm>
          <a:prstGeom prst="rect">
            <a:avLst/>
          </a:prstGeom>
          <a:noFill/>
          <a:ln>
            <a:noFill/>
          </a:ln>
        </p:spPr>
        <p:txBody>
          <a:bodyPr lIns="91425" tIns="45700" rIns="91425" bIns="45700" anchor="t" anchorCtr="0">
            <a:noAutofit/>
          </a:bodyPr>
          <a:lstStyle/>
          <a:p>
            <a:pPr marL="42862" marR="0" lvl="0" indent="-4762" algn="l" rtl="0">
              <a:spcBef>
                <a:spcPts val="0"/>
              </a:spcBef>
              <a:buClr>
                <a:srgbClr val="000000"/>
              </a:buClr>
              <a:buSzPct val="25000"/>
              <a:buFont typeface="Arial"/>
              <a:buNone/>
            </a:pPr>
            <a:endParaRPr lang="en-GB" sz="1200" b="0" i="0" u="none" strike="noStrike" cap="none" baseline="0" dirty="0" smtClean="0">
              <a:solidFill>
                <a:srgbClr val="000000"/>
              </a:solidFill>
              <a:latin typeface="Arial"/>
              <a:ea typeface="Arial"/>
              <a:cs typeface="Arial"/>
              <a:sym typeface="Arial"/>
            </a:endParaRPr>
          </a:p>
          <a:p>
            <a:pPr marL="42862" marR="0" lvl="0" indent="-4762" algn="l" rtl="0">
              <a:spcBef>
                <a:spcPts val="0"/>
              </a:spcBef>
              <a:buClr>
                <a:srgbClr val="000000"/>
              </a:buClr>
              <a:buSzPct val="25000"/>
              <a:buFont typeface="Arial"/>
              <a:buNone/>
            </a:pPr>
            <a:r>
              <a:rPr lang="en-GB" sz="1200" b="0" i="0" u="none" strike="noStrike" cap="none" baseline="0" dirty="0" smtClean="0">
                <a:solidFill>
                  <a:srgbClr val="000000"/>
                </a:solidFill>
                <a:latin typeface="Arial"/>
                <a:ea typeface="Arial"/>
                <a:cs typeface="Arial"/>
                <a:sym typeface="Arial"/>
              </a:rPr>
              <a:t>Aim: to explore ways in which a researcher can engage with open research / visit the skills required and argue that these go beyond a skill set developed for this purpose.</a:t>
            </a:r>
          </a:p>
          <a:p>
            <a:pPr marL="42862" marR="0" lvl="0" indent="-4762" algn="l" rtl="0">
              <a:spcBef>
                <a:spcPts val="0"/>
              </a:spcBef>
              <a:buClr>
                <a:srgbClr val="000000"/>
              </a:buClr>
              <a:buSzPct val="25000"/>
              <a:buFont typeface="Arial"/>
              <a:buNone/>
            </a:pPr>
            <a:endParaRPr lang="en-GB" sz="1200" b="0" i="0" u="none" strike="noStrike" cap="none" baseline="0" dirty="0" smtClean="0">
              <a:solidFill>
                <a:srgbClr val="000000"/>
              </a:solidFill>
              <a:latin typeface="Arial"/>
              <a:ea typeface="Arial"/>
              <a:cs typeface="Arial"/>
              <a:sym typeface="Arial"/>
            </a:endParaRPr>
          </a:p>
          <a:p>
            <a:pPr marL="42862" marR="0" lvl="0" indent="-4762" algn="l" rtl="0">
              <a:spcBef>
                <a:spcPts val="0"/>
              </a:spcBef>
              <a:buClr>
                <a:srgbClr val="000000"/>
              </a:buClr>
              <a:buSzPct val="25000"/>
              <a:buFont typeface="Arial"/>
              <a:buNone/>
            </a:pPr>
            <a:r>
              <a:rPr lang="en-GB" sz="1200" b="0" i="0" u="none" strike="noStrike" cap="none" baseline="0" dirty="0" smtClean="0">
                <a:solidFill>
                  <a:srgbClr val="000000"/>
                </a:solidFill>
                <a:latin typeface="Arial"/>
                <a:ea typeface="Arial"/>
                <a:cs typeface="Arial"/>
                <a:sym typeface="Arial"/>
              </a:rPr>
              <a:t>To pilot a pedagogical method and discuss its potential value for researcher development more broadly – beyond this particular area.</a:t>
            </a:r>
          </a:p>
          <a:p>
            <a:pPr marL="42862" marR="0" lvl="0" indent="-4762" algn="l" rtl="0">
              <a:spcBef>
                <a:spcPts val="0"/>
              </a:spcBef>
              <a:buClr>
                <a:srgbClr val="000000"/>
              </a:buClr>
              <a:buSzPct val="25000"/>
              <a:buFont typeface="Arial"/>
              <a:buNone/>
            </a:pPr>
            <a:endParaRPr lang="en-GB" sz="1200" b="0" i="0" u="none" strike="noStrike" cap="none" baseline="0" dirty="0" smtClean="0">
              <a:solidFill>
                <a:srgbClr val="000000"/>
              </a:solidFill>
              <a:latin typeface="Arial"/>
              <a:ea typeface="Arial"/>
              <a:cs typeface="Arial"/>
              <a:sym typeface="Arial"/>
            </a:endParaRPr>
          </a:p>
          <a:p>
            <a:pPr marL="42862" marR="0" lvl="0" indent="-4762" algn="l" rtl="0">
              <a:spcBef>
                <a:spcPts val="0"/>
              </a:spcBef>
              <a:buClr>
                <a:srgbClr val="000000"/>
              </a:buClr>
              <a:buSzPct val="25000"/>
              <a:buFont typeface="Arial"/>
              <a:buNone/>
            </a:pPr>
            <a:endParaRPr lang="en-GB" sz="1200" b="0" i="0" u="none" strike="noStrike" cap="none" baseline="0" dirty="0">
              <a:solidFill>
                <a:srgbClr val="000000"/>
              </a:solidFill>
              <a:latin typeface="Arial"/>
              <a:ea typeface="Arial"/>
              <a:cs typeface="Arial"/>
              <a:sym typeface="Arial"/>
            </a:endParaRPr>
          </a:p>
        </p:txBody>
      </p:sp>
      <p:sp>
        <p:nvSpPr>
          <p:cNvPr id="245" name="Shape 245"/>
          <p:cNvSpPr txBox="1">
            <a:spLocks noGrp="1"/>
          </p:cNvSpPr>
          <p:nvPr>
            <p:ph type="sldNum" idx="12"/>
          </p:nvPr>
        </p:nvSpPr>
        <p:spPr>
          <a:xfrm>
            <a:off x="3850441" y="9428582"/>
            <a:ext cx="2945658" cy="496332"/>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baseline="0">
                <a:solidFill>
                  <a:schemeClr val="dk1"/>
                </a:solidFill>
                <a:latin typeface="Calibri"/>
                <a:ea typeface="Calibri"/>
                <a:cs typeface="Calibri"/>
                <a:sym typeface="Calibri"/>
                <a:rtl val="0"/>
              </a:rPr>
              <a:t>8</a:t>
            </a:fld>
            <a:endParaRPr lang="en-GB"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786003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79769" y="4715154"/>
            <a:ext cx="5438139" cy="446698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r>
              <a:rPr lang="en-GB" sz="1200" b="0" i="0" u="none" strike="noStrike" cap="none" baseline="0" dirty="0" smtClean="0">
                <a:solidFill>
                  <a:schemeClr val="dk1"/>
                </a:solidFill>
                <a:latin typeface="Arial"/>
                <a:ea typeface="Arial"/>
                <a:cs typeface="Arial"/>
                <a:sym typeface="Arial"/>
              </a:rPr>
              <a:t>Which brings us to the pilot.</a:t>
            </a:r>
            <a:endParaRPr sz="1200" b="0" i="0" u="none" strike="noStrike" cap="none" baseline="0" dirty="0">
              <a:solidFill>
                <a:schemeClr val="dk1"/>
              </a:solidFill>
              <a:latin typeface="Arial"/>
              <a:ea typeface="Arial"/>
              <a:cs typeface="Arial"/>
              <a:sym typeface="Arial"/>
            </a:endParaRPr>
          </a:p>
        </p:txBody>
      </p:sp>
      <p:sp>
        <p:nvSpPr>
          <p:cNvPr id="311" name="Shape 311"/>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30005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UniOfSurrey - Clean White Cov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681540" y="2056266"/>
            <a:ext cx="5775156" cy="1098697"/>
          </a:xfrm>
          <a:prstGeom prst="rect">
            <a:avLst/>
          </a:prstGeom>
          <a:noFill/>
          <a:ln>
            <a:noFill/>
          </a:ln>
        </p:spPr>
        <p:txBody>
          <a:bodyPr lIns="91425" tIns="91425" rIns="91425" b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 name="Shape 15"/>
          <p:cNvSpPr txBox="1">
            <a:spLocks noGrp="1"/>
          </p:cNvSpPr>
          <p:nvPr>
            <p:ph type="dt" idx="10"/>
          </p:nvPr>
        </p:nvSpPr>
        <p:spPr>
          <a:xfrm>
            <a:off x="94354" y="6575392"/>
            <a:ext cx="2032272" cy="28260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6" name="Shape 16"/>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203D75"/>
              </a:buClr>
              <a:buSzPct val="25000"/>
              <a:buFont typeface="Georgia"/>
              <a:buNone/>
            </a:pPr>
            <a:fld id="{00000000-1234-1234-1234-123412341234}" type="slidenum">
              <a:rPr lang="en-GB" sz="1000" b="0" i="0" u="none" strike="noStrike" cap="none" baseline="0">
                <a:solidFill>
                  <a:srgbClr val="203D75"/>
                </a:solidFill>
                <a:latin typeface="Georgia"/>
                <a:ea typeface="Georgia"/>
                <a:cs typeface="Georgia"/>
                <a:sym typeface="Georgia"/>
                <a:rtl val="0"/>
              </a:rPr>
              <a:t>‹#›</a:t>
            </a:fld>
            <a:endParaRPr lang="en-GB" sz="1000" b="0" i="0" u="none" strike="noStrike" cap="none" baseline="0">
              <a:solidFill>
                <a:srgbClr val="203D75"/>
              </a:solidFill>
              <a:latin typeface="Georgia"/>
              <a:ea typeface="Georgia"/>
              <a:cs typeface="Georgia"/>
              <a:sym typeface="Georgia"/>
              <a:rtl val="0"/>
            </a:endParaRPr>
          </a:p>
        </p:txBody>
      </p:sp>
      <p:cxnSp>
        <p:nvCxnSpPr>
          <p:cNvPr id="17" name="Shape 17"/>
          <p:cNvCxnSpPr/>
          <p:nvPr/>
        </p:nvCxnSpPr>
        <p:spPr>
          <a:xfrm>
            <a:off x="-5763" y="3287060"/>
            <a:ext cx="9149763" cy="0"/>
          </a:xfrm>
          <a:prstGeom prst="straightConnector1">
            <a:avLst/>
          </a:prstGeom>
          <a:noFill/>
          <a:ln w="9525" cap="flat" cmpd="sng">
            <a:solidFill>
              <a:srgbClr val="203D75"/>
            </a:solidFill>
            <a:prstDash val="solid"/>
            <a:round/>
            <a:headEnd type="none" w="med" len="med"/>
            <a:tailEnd type="none" w="med" len="med"/>
          </a:ln>
        </p:spPr>
      </p:cxnSp>
      <p:pic>
        <p:nvPicPr>
          <p:cNvPr id="18" name="Shape 18"/>
          <p:cNvPicPr preferRelativeResize="0"/>
          <p:nvPr/>
        </p:nvPicPr>
        <p:blipFill rotWithShape="1">
          <a:blip r:embed="rId2">
            <a:alphaModFix/>
          </a:blip>
          <a:srcRect/>
          <a:stretch/>
        </p:blipFill>
        <p:spPr>
          <a:xfrm>
            <a:off x="7280513" y="230939"/>
            <a:ext cx="1522040" cy="448510"/>
          </a:xfrm>
          <a:prstGeom prst="rect">
            <a:avLst/>
          </a:prstGeom>
          <a:noFill/>
          <a:ln>
            <a:noFill/>
          </a:ln>
        </p:spPr>
      </p:pic>
      <p:sp>
        <p:nvSpPr>
          <p:cNvPr id="19" name="Shape 19"/>
          <p:cNvSpPr txBox="1">
            <a:spLocks noGrp="1"/>
          </p:cNvSpPr>
          <p:nvPr>
            <p:ph type="body" idx="1"/>
          </p:nvPr>
        </p:nvSpPr>
        <p:spPr>
          <a:xfrm>
            <a:off x="1681163" y="3416300"/>
            <a:ext cx="5775323" cy="958850"/>
          </a:xfrm>
          <a:prstGeom prst="rect">
            <a:avLst/>
          </a:prstGeom>
          <a:noFill/>
          <a:ln>
            <a:noFill/>
          </a:ln>
        </p:spPr>
        <p:txBody>
          <a:bodyPr lIns="91425" tIns="91425" rIns="91425" bIns="91425" anchor="t"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UniOfSurrey - Photo Cover">
    <p:bg>
      <p:bgPr>
        <a:blipFill rotWithShape="1">
          <a:blip r:embed="rId2">
            <a:alphaModFix/>
          </a:blip>
          <a:stretch>
            <a:fillRect/>
          </a:stretch>
        </a:blipFill>
        <a:effectLst/>
      </p:bgPr>
    </p:bg>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681540" y="1300266"/>
            <a:ext cx="5775156" cy="1098697"/>
          </a:xfrm>
          <a:prstGeom prst="rect">
            <a:avLst/>
          </a:prstGeom>
          <a:noFill/>
          <a:ln>
            <a:noFill/>
          </a:ln>
        </p:spPr>
        <p:txBody>
          <a:bodyPr lIns="91425" tIns="91425" rIns="91425" b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3" name="Shape 93"/>
          <p:cNvSpPr txBox="1">
            <a:spLocks noGrp="1"/>
          </p:cNvSpPr>
          <p:nvPr>
            <p:ph type="dt" idx="10"/>
          </p:nvPr>
        </p:nvSpPr>
        <p:spPr>
          <a:xfrm>
            <a:off x="94354" y="6575392"/>
            <a:ext cx="2032272" cy="28260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94" name="Shape 94"/>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a:t>
            </a:fld>
            <a:endParaRPr lang="en-GB" sz="1000" b="0" i="0" u="none" strike="noStrike" cap="none" baseline="0">
              <a:solidFill>
                <a:srgbClr val="FFFFFF"/>
              </a:solidFill>
              <a:latin typeface="Georgia"/>
              <a:ea typeface="Georgia"/>
              <a:cs typeface="Georgia"/>
              <a:sym typeface="Georgia"/>
              <a:rtl val="0"/>
            </a:endParaRPr>
          </a:p>
        </p:txBody>
      </p:sp>
      <p:cxnSp>
        <p:nvCxnSpPr>
          <p:cNvPr id="95" name="Shape 95"/>
          <p:cNvCxnSpPr/>
          <p:nvPr/>
        </p:nvCxnSpPr>
        <p:spPr>
          <a:xfrm>
            <a:off x="-5763" y="2460500"/>
            <a:ext cx="9149763" cy="0"/>
          </a:xfrm>
          <a:prstGeom prst="straightConnector1">
            <a:avLst/>
          </a:prstGeom>
          <a:noFill/>
          <a:ln w="9525" cap="flat" cmpd="sng">
            <a:solidFill>
              <a:srgbClr val="203D75"/>
            </a:solidFill>
            <a:prstDash val="solid"/>
            <a:round/>
            <a:headEnd type="none" w="med" len="med"/>
            <a:tailEnd type="none" w="med" len="med"/>
          </a:ln>
        </p:spPr>
      </p:cxnSp>
      <p:pic>
        <p:nvPicPr>
          <p:cNvPr id="96" name="Shape 96"/>
          <p:cNvPicPr preferRelativeResize="0"/>
          <p:nvPr/>
        </p:nvPicPr>
        <p:blipFill rotWithShape="1">
          <a:blip r:embed="rId3">
            <a:alphaModFix/>
          </a:blip>
          <a:srcRect/>
          <a:stretch/>
        </p:blipFill>
        <p:spPr>
          <a:xfrm>
            <a:off x="7262935" y="267251"/>
            <a:ext cx="1569854" cy="462600"/>
          </a:xfrm>
          <a:prstGeom prst="rect">
            <a:avLst/>
          </a:prstGeom>
          <a:noFill/>
          <a:ln>
            <a:noFill/>
          </a:ln>
        </p:spPr>
      </p:pic>
      <p:sp>
        <p:nvSpPr>
          <p:cNvPr id="97" name="Shape 97"/>
          <p:cNvSpPr txBox="1">
            <a:spLocks noGrp="1"/>
          </p:cNvSpPr>
          <p:nvPr>
            <p:ph type="body" idx="1"/>
          </p:nvPr>
        </p:nvSpPr>
        <p:spPr>
          <a:xfrm>
            <a:off x="1681163" y="2540373"/>
            <a:ext cx="5775323" cy="1119187"/>
          </a:xfrm>
          <a:prstGeom prst="rect">
            <a:avLst/>
          </a:prstGeom>
          <a:noFill/>
          <a:ln>
            <a:noFill/>
          </a:ln>
        </p:spPr>
        <p:txBody>
          <a:bodyPr lIns="91425" tIns="91425" rIns="91425" bIns="91425" anchor="t"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UniOfSurrey - Photo Cover Blur">
    <p:bg>
      <p:bgPr>
        <a:blipFill rotWithShape="1">
          <a:blip r:embed="rId2">
            <a:alphaModFix/>
          </a:blip>
          <a:stretch>
            <a:fillRect/>
          </a:stretch>
        </a:blipFill>
        <a:effectLst/>
      </p:bgPr>
    </p:bg>
    <p:spTree>
      <p:nvGrpSpPr>
        <p:cNvPr id="1" name="Shape 98"/>
        <p:cNvGrpSpPr/>
        <p:nvPr/>
      </p:nvGrpSpPr>
      <p:grpSpPr>
        <a:xfrm>
          <a:off x="0" y="0"/>
          <a:ext cx="0" cy="0"/>
          <a:chOff x="0" y="0"/>
          <a:chExt cx="0" cy="0"/>
        </a:xfrm>
      </p:grpSpPr>
      <p:sp>
        <p:nvSpPr>
          <p:cNvPr id="99" name="Shape 99"/>
          <p:cNvSpPr txBox="1">
            <a:spLocks noGrp="1"/>
          </p:cNvSpPr>
          <p:nvPr>
            <p:ph type="dt" idx="10"/>
          </p:nvPr>
        </p:nvSpPr>
        <p:spPr>
          <a:xfrm>
            <a:off x="94354" y="6575392"/>
            <a:ext cx="2032272" cy="28260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00" name="Shape 100"/>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a:t>
            </a:fld>
            <a:endParaRPr lang="en-GB" sz="1000" b="0" i="0" u="none" strike="noStrike" cap="none" baseline="0">
              <a:solidFill>
                <a:srgbClr val="FFFFFF"/>
              </a:solidFill>
              <a:latin typeface="Georgia"/>
              <a:ea typeface="Georgia"/>
              <a:cs typeface="Georgia"/>
              <a:sym typeface="Georgia"/>
              <a:rtl val="0"/>
            </a:endParaRPr>
          </a:p>
        </p:txBody>
      </p:sp>
      <p:cxnSp>
        <p:nvCxnSpPr>
          <p:cNvPr id="101" name="Shape 101"/>
          <p:cNvCxnSpPr/>
          <p:nvPr/>
        </p:nvCxnSpPr>
        <p:spPr>
          <a:xfrm>
            <a:off x="-5763" y="948500"/>
            <a:ext cx="9149763" cy="0"/>
          </a:xfrm>
          <a:prstGeom prst="straightConnector1">
            <a:avLst/>
          </a:prstGeom>
          <a:noFill/>
          <a:ln w="9525" cap="flat" cmpd="sng">
            <a:solidFill>
              <a:srgbClr val="203D75"/>
            </a:solidFill>
            <a:prstDash val="solid"/>
            <a:round/>
            <a:headEnd type="none" w="med" len="med"/>
            <a:tailEnd type="none" w="med" len="med"/>
          </a:ln>
        </p:spPr>
      </p:cxnSp>
      <p:pic>
        <p:nvPicPr>
          <p:cNvPr id="102" name="Shape 102"/>
          <p:cNvPicPr preferRelativeResize="0"/>
          <p:nvPr/>
        </p:nvPicPr>
        <p:blipFill rotWithShape="1">
          <a:blip r:embed="rId3">
            <a:alphaModFix/>
          </a:blip>
          <a:srcRect/>
          <a:stretch/>
        </p:blipFill>
        <p:spPr>
          <a:xfrm>
            <a:off x="7262935" y="267251"/>
            <a:ext cx="1569854" cy="4626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UniOfSurrey - Photo Dark Cover">
    <p:bg>
      <p:bgPr>
        <a:blipFill rotWithShape="1">
          <a:blip r:embed="rId2">
            <a:alphaModFix/>
          </a:blip>
          <a:stretch>
            <a:fillRect/>
          </a:stretch>
        </a:blipFill>
        <a:effectLst/>
      </p:bgPr>
    </p:bg>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2630" y="0"/>
            <a:ext cx="9144001" cy="6858000"/>
          </a:xfrm>
          <a:prstGeom prst="rect">
            <a:avLst/>
          </a:prstGeom>
          <a:noFill/>
          <a:ln>
            <a:noFill/>
          </a:ln>
        </p:spPr>
      </p:pic>
      <p:sp>
        <p:nvSpPr>
          <p:cNvPr id="105" name="Shape 105"/>
          <p:cNvSpPr txBox="1">
            <a:spLocks noGrp="1"/>
          </p:cNvSpPr>
          <p:nvPr>
            <p:ph type="title"/>
          </p:nvPr>
        </p:nvSpPr>
        <p:spPr>
          <a:xfrm>
            <a:off x="1681540" y="1300266"/>
            <a:ext cx="5775156" cy="1098697"/>
          </a:xfrm>
          <a:prstGeom prst="rect">
            <a:avLst/>
          </a:prstGeom>
          <a:noFill/>
          <a:ln>
            <a:noFill/>
          </a:ln>
        </p:spPr>
        <p:txBody>
          <a:bodyPr lIns="91425" tIns="91425" rIns="91425" b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6" name="Shape 106"/>
          <p:cNvSpPr txBox="1">
            <a:spLocks noGrp="1"/>
          </p:cNvSpPr>
          <p:nvPr>
            <p:ph type="dt" idx="10"/>
          </p:nvPr>
        </p:nvSpPr>
        <p:spPr>
          <a:xfrm>
            <a:off x="94354" y="6575392"/>
            <a:ext cx="2032272" cy="28260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07" name="Shape 107"/>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a:t>
            </a:fld>
            <a:endParaRPr lang="en-GB" sz="1000" b="0" i="0" u="none" strike="noStrike" cap="none" baseline="0">
              <a:solidFill>
                <a:srgbClr val="FFFFFF"/>
              </a:solidFill>
              <a:latin typeface="Georgia"/>
              <a:ea typeface="Georgia"/>
              <a:cs typeface="Georgia"/>
              <a:sym typeface="Georgia"/>
              <a:rtl val="0"/>
            </a:endParaRPr>
          </a:p>
        </p:txBody>
      </p:sp>
      <p:cxnSp>
        <p:nvCxnSpPr>
          <p:cNvPr id="108" name="Shape 108"/>
          <p:cNvCxnSpPr/>
          <p:nvPr/>
        </p:nvCxnSpPr>
        <p:spPr>
          <a:xfrm>
            <a:off x="-5763" y="2460500"/>
            <a:ext cx="9149763" cy="0"/>
          </a:xfrm>
          <a:prstGeom prst="straightConnector1">
            <a:avLst/>
          </a:prstGeom>
          <a:noFill/>
          <a:ln w="9525" cap="flat" cmpd="sng">
            <a:solidFill>
              <a:schemeClr val="lt1"/>
            </a:solidFill>
            <a:prstDash val="solid"/>
            <a:round/>
            <a:headEnd type="none" w="med" len="med"/>
            <a:tailEnd type="none" w="med" len="med"/>
          </a:ln>
        </p:spPr>
      </p:cxnSp>
      <p:sp>
        <p:nvSpPr>
          <p:cNvPr id="109" name="Shape 109"/>
          <p:cNvSpPr txBox="1">
            <a:spLocks noGrp="1"/>
          </p:cNvSpPr>
          <p:nvPr>
            <p:ph type="body" idx="1"/>
          </p:nvPr>
        </p:nvSpPr>
        <p:spPr>
          <a:xfrm>
            <a:off x="1681163" y="2540373"/>
            <a:ext cx="5775323" cy="1119187"/>
          </a:xfrm>
          <a:prstGeom prst="rect">
            <a:avLst/>
          </a:prstGeom>
          <a:noFill/>
          <a:ln>
            <a:noFill/>
          </a:ln>
        </p:spPr>
        <p:txBody>
          <a:bodyPr lIns="91425" tIns="91425" rIns="91425" bIns="91425" anchor="t"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UniOfSurrey - Photo Dark Blur">
    <p:bg>
      <p:bgPr>
        <a:blipFill rotWithShape="1">
          <a:blip r:embed="rId2">
            <a:alphaModFix/>
          </a:blip>
          <a:stretch>
            <a:fillRect/>
          </a:stretch>
        </a:blipFill>
        <a:effectLst/>
      </p:bgPr>
    </p:bg>
    <p:spTree>
      <p:nvGrpSpPr>
        <p:cNvPr id="1" name="Shape 110"/>
        <p:cNvGrpSpPr/>
        <p:nvPr/>
      </p:nvGrpSpPr>
      <p:grpSpPr>
        <a:xfrm>
          <a:off x="0" y="0"/>
          <a:ext cx="0" cy="0"/>
          <a:chOff x="0" y="0"/>
          <a:chExt cx="0" cy="0"/>
        </a:xfrm>
      </p:grpSpPr>
      <p:pic>
        <p:nvPicPr>
          <p:cNvPr id="111" name="Shape 111"/>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12" name="Shape 112"/>
          <p:cNvSpPr txBox="1">
            <a:spLocks noGrp="1"/>
          </p:cNvSpPr>
          <p:nvPr>
            <p:ph type="dt" idx="10"/>
          </p:nvPr>
        </p:nvSpPr>
        <p:spPr>
          <a:xfrm>
            <a:off x="94354" y="6575392"/>
            <a:ext cx="2032272" cy="28260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13" name="Shape 113"/>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a:t>
            </a:fld>
            <a:endParaRPr lang="en-GB" sz="1000" b="0" i="0" u="none" strike="noStrike" cap="none" baseline="0">
              <a:solidFill>
                <a:srgbClr val="FFFFFF"/>
              </a:solidFill>
              <a:latin typeface="Georgia"/>
              <a:ea typeface="Georgia"/>
              <a:cs typeface="Georgia"/>
              <a:sym typeface="Georgia"/>
              <a:rtl val="0"/>
            </a:endParaRPr>
          </a:p>
        </p:txBody>
      </p:sp>
      <p:cxnSp>
        <p:nvCxnSpPr>
          <p:cNvPr id="114" name="Shape 114"/>
          <p:cNvCxnSpPr/>
          <p:nvPr/>
        </p:nvCxnSpPr>
        <p:spPr>
          <a:xfrm>
            <a:off x="4315" y="918300"/>
            <a:ext cx="9149763" cy="0"/>
          </a:xfrm>
          <a:prstGeom prst="straightConnector1">
            <a:avLst/>
          </a:prstGeom>
          <a:noFill/>
          <a:ln w="12700" cap="flat" cmpd="sng">
            <a:solidFill>
              <a:schemeClr val="lt1"/>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UniOfSurrey - Photo Quote">
    <p:bg>
      <p:bgPr>
        <a:blipFill rotWithShape="1">
          <a:blip r:embed="rId2">
            <a:alphaModFix/>
          </a:blip>
          <a:stretch>
            <a:fillRect/>
          </a:stretch>
        </a:blipFill>
        <a:effectLst/>
      </p:bgPr>
    </p:bg>
    <p:spTree>
      <p:nvGrpSpPr>
        <p:cNvPr id="1" name="Shape 115"/>
        <p:cNvGrpSpPr/>
        <p:nvPr/>
      </p:nvGrpSpPr>
      <p:grpSpPr>
        <a:xfrm>
          <a:off x="0" y="0"/>
          <a:ext cx="0" cy="0"/>
          <a:chOff x="0" y="0"/>
          <a:chExt cx="0" cy="0"/>
        </a:xfrm>
      </p:grpSpPr>
      <p:pic>
        <p:nvPicPr>
          <p:cNvPr id="116" name="Shape 116"/>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17" name="Shape 117"/>
          <p:cNvSpPr txBox="1">
            <a:spLocks noGrp="1"/>
          </p:cNvSpPr>
          <p:nvPr>
            <p:ph type="dt" idx="10"/>
          </p:nvPr>
        </p:nvSpPr>
        <p:spPr>
          <a:xfrm>
            <a:off x="94354" y="6575392"/>
            <a:ext cx="2032272" cy="28260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18" name="Shape 118"/>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a:t>
            </a:fld>
            <a:endParaRPr lang="en-GB" sz="1000" b="0" i="0" u="none" strike="noStrike" cap="none" baseline="0">
              <a:solidFill>
                <a:srgbClr val="FFFFFF"/>
              </a:solidFill>
              <a:latin typeface="Georgia"/>
              <a:ea typeface="Georgia"/>
              <a:cs typeface="Georgia"/>
              <a:sym typeface="Georgia"/>
              <a:rtl val="0"/>
            </a:endParaRPr>
          </a:p>
        </p:txBody>
      </p:sp>
      <p:sp>
        <p:nvSpPr>
          <p:cNvPr id="119" name="Shape 119"/>
          <p:cNvSpPr txBox="1"/>
          <p:nvPr/>
        </p:nvSpPr>
        <p:spPr>
          <a:xfrm>
            <a:off x="466516" y="2665960"/>
            <a:ext cx="8345417"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Georgia"/>
              <a:buNone/>
            </a:pPr>
            <a:r>
              <a:rPr lang="en-GB" sz="3600" b="0" i="0" u="none" strike="noStrike" cap="none" baseline="0">
                <a:solidFill>
                  <a:srgbClr val="FFFFFF"/>
                </a:solidFill>
                <a:latin typeface="Georgia"/>
                <a:ea typeface="Georgia"/>
                <a:cs typeface="Georgia"/>
                <a:sym typeface="Georgia"/>
                <a:rtl val="0"/>
              </a:rPr>
              <a:t>‘This is a space for a large format qoute’</a:t>
            </a:r>
          </a:p>
        </p:txBody>
      </p:sp>
      <p:cxnSp>
        <p:nvCxnSpPr>
          <p:cNvPr id="120" name="Shape 120"/>
          <p:cNvCxnSpPr/>
          <p:nvPr/>
        </p:nvCxnSpPr>
        <p:spPr>
          <a:xfrm>
            <a:off x="-21711" y="3995248"/>
            <a:ext cx="9144000" cy="0"/>
          </a:xfrm>
          <a:prstGeom prst="straightConnector1">
            <a:avLst/>
          </a:prstGeom>
          <a:noFill/>
          <a:ln w="12700" cap="flat" cmpd="sng">
            <a:solidFill>
              <a:srgbClr val="FFFFFF"/>
            </a:solidFill>
            <a:prstDash val="solid"/>
            <a:round/>
            <a:headEnd type="none" w="med" len="med"/>
            <a:tailEnd type="none" w="med" len="med"/>
          </a:ln>
        </p:spPr>
      </p:cxnSp>
      <p:sp>
        <p:nvSpPr>
          <p:cNvPr id="121" name="Shape 121"/>
          <p:cNvSpPr txBox="1">
            <a:spLocks noGrp="1"/>
          </p:cNvSpPr>
          <p:nvPr>
            <p:ph type="subTitle" idx="1"/>
          </p:nvPr>
        </p:nvSpPr>
        <p:spPr>
          <a:xfrm>
            <a:off x="1481874" y="4227169"/>
            <a:ext cx="6400799" cy="392745"/>
          </a:xfrm>
          <a:prstGeom prst="rect">
            <a:avLst/>
          </a:prstGeom>
          <a:noFill/>
          <a:ln>
            <a:noFill/>
          </a:ln>
        </p:spPr>
        <p:txBody>
          <a:bodyPr lIns="91425" tIns="91425" rIns="91425" bIns="91425" anchor="t" anchorCtr="0"/>
          <a:lstStyle>
            <a:lvl1pPr marL="0" marR="0" indent="0" algn="ctr" rtl="0">
              <a:lnSpc>
                <a:spcPct val="100000"/>
              </a:lnSpc>
              <a:spcBef>
                <a:spcPts val="360"/>
              </a:spcBef>
              <a:spcAft>
                <a:spcPts val="0"/>
              </a:spcAft>
              <a:buClr>
                <a:schemeClr val="dk1"/>
              </a:buClr>
              <a:buFont typeface="Arial"/>
              <a:buNone/>
              <a:defRPr sz="1400" b="0" i="0" u="none" strike="noStrike" cap="none" baseline="0">
                <a:solidFill>
                  <a:srgbClr val="000000"/>
                </a:solidFill>
                <a:latin typeface="Arial"/>
                <a:ea typeface="Arial"/>
                <a:cs typeface="Arial"/>
                <a:sym typeface="Arial"/>
                <a:rtl val="0"/>
              </a:defRPr>
            </a:lvl1pPr>
            <a:lvl2pPr marL="742950" marR="0" indent="-19050" algn="l" rtl="0">
              <a:lnSpc>
                <a:spcPct val="100000"/>
              </a:lnSpc>
              <a:spcBef>
                <a:spcPts val="56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12700" algn="l" rtl="0">
              <a:lnSpc>
                <a:spcPct val="100000"/>
              </a:lnSpc>
              <a:spcBef>
                <a:spcPts val="48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27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27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27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27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27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27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UniOfSurrey - Standard Slide with Image Right">
    <p:spTree>
      <p:nvGrpSpPr>
        <p:cNvPr id="1" name="Shape 122"/>
        <p:cNvGrpSpPr/>
        <p:nvPr/>
      </p:nvGrpSpPr>
      <p:grpSpPr>
        <a:xfrm>
          <a:off x="0" y="0"/>
          <a:ext cx="0" cy="0"/>
          <a:chOff x="0" y="0"/>
          <a:chExt cx="0" cy="0"/>
        </a:xfrm>
      </p:grpSpPr>
      <p:sp>
        <p:nvSpPr>
          <p:cNvPr id="123" name="Shape 123"/>
          <p:cNvSpPr/>
          <p:nvPr/>
        </p:nvSpPr>
        <p:spPr>
          <a:xfrm>
            <a:off x="0" y="6575392"/>
            <a:ext cx="9144000" cy="282605"/>
          </a:xfrm>
          <a:prstGeom prst="rect">
            <a:avLst/>
          </a:prstGeom>
          <a:solidFill>
            <a:srgbClr val="203D75"/>
          </a:solidFill>
          <a:ln w="9525" cap="flat" cmpd="sng">
            <a:solidFill>
              <a:srgbClr val="1A68A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124" name="Shape 124"/>
          <p:cNvSpPr txBox="1">
            <a:spLocks noGrp="1"/>
          </p:cNvSpPr>
          <p:nvPr>
            <p:ph type="title"/>
          </p:nvPr>
        </p:nvSpPr>
        <p:spPr>
          <a:xfrm>
            <a:off x="457200" y="423352"/>
            <a:ext cx="7551280" cy="413268"/>
          </a:xfrm>
          <a:prstGeom prst="rect">
            <a:avLst/>
          </a:prstGeom>
          <a:noFill/>
          <a:ln>
            <a:noFill/>
          </a:ln>
        </p:spPr>
        <p:txBody>
          <a:bodyPr lIns="91425" tIns="91425" rIns="91425" bIns="91425" anchor="ctr" anchorCtr="0"/>
          <a:lstStyle>
            <a:lvl1pPr algn="l" rtl="0">
              <a:spcBef>
                <a:spcPts val="0"/>
              </a:spcBef>
              <a:buClr>
                <a:srgbClr val="203D75"/>
              </a:buClr>
              <a:buFont typeface="Georg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5" name="Shape 125"/>
          <p:cNvSpPr txBox="1">
            <a:spLocks noGrp="1"/>
          </p:cNvSpPr>
          <p:nvPr>
            <p:ph type="body" idx="1"/>
          </p:nvPr>
        </p:nvSpPr>
        <p:spPr>
          <a:xfrm>
            <a:off x="457200" y="1600200"/>
            <a:ext cx="4507926"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6" name="Shape 126"/>
          <p:cNvSpPr txBox="1">
            <a:spLocks noGrp="1"/>
          </p:cNvSpPr>
          <p:nvPr>
            <p:ph type="dt" idx="10"/>
          </p:nvPr>
        </p:nvSpPr>
        <p:spPr>
          <a:xfrm>
            <a:off x="94354" y="6575392"/>
            <a:ext cx="2032272" cy="28260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27" name="Shape 127"/>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a:t>
            </a:fld>
            <a:endParaRPr lang="en-GB" sz="1000" b="0" i="0" u="none" strike="noStrike" cap="none" baseline="0">
              <a:solidFill>
                <a:srgbClr val="FFFFFF"/>
              </a:solidFill>
              <a:latin typeface="Georgia"/>
              <a:ea typeface="Georgia"/>
              <a:cs typeface="Georgia"/>
              <a:sym typeface="Georgia"/>
              <a:rtl val="0"/>
            </a:endParaRPr>
          </a:p>
        </p:txBody>
      </p:sp>
      <p:sp>
        <p:nvSpPr>
          <p:cNvPr id="128" name="Shape 128"/>
          <p:cNvSpPr txBox="1">
            <a:spLocks noGrp="1"/>
          </p:cNvSpPr>
          <p:nvPr>
            <p:ph type="body" idx="2"/>
          </p:nvPr>
        </p:nvSpPr>
        <p:spPr>
          <a:xfrm>
            <a:off x="457200" y="936625"/>
            <a:ext cx="8321441" cy="384174"/>
          </a:xfrm>
          <a:prstGeom prst="rect">
            <a:avLst/>
          </a:prstGeom>
          <a:noFill/>
          <a:ln>
            <a:noFill/>
          </a:ln>
        </p:spPr>
        <p:txBody>
          <a:bodyPr lIns="91425" tIns="91425" rIns="91425" bIns="91425" anchor="t" anchorCtr="0"/>
          <a:lstStyle>
            <a:lvl1pPr marL="0" indent="0" rtl="0">
              <a:spcBef>
                <a:spcPts val="0"/>
              </a:spcBef>
              <a:buClr>
                <a:srgbClr val="556169"/>
              </a:buClr>
              <a:buFont typeface="Georg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129" name="Shape 129"/>
          <p:cNvCxnSpPr/>
          <p:nvPr/>
        </p:nvCxnSpPr>
        <p:spPr>
          <a:xfrm>
            <a:off x="0" y="878000"/>
            <a:ext cx="9179999" cy="0"/>
          </a:xfrm>
          <a:prstGeom prst="straightConnector1">
            <a:avLst/>
          </a:prstGeom>
          <a:noFill/>
          <a:ln w="9525" cap="flat" cmpd="sng">
            <a:solidFill>
              <a:srgbClr val="203D75"/>
            </a:solidFill>
            <a:prstDash val="solid"/>
            <a:round/>
            <a:headEnd type="none" w="med" len="med"/>
            <a:tailEnd type="none" w="med" len="med"/>
          </a:ln>
        </p:spPr>
      </p:cxnSp>
      <p:pic>
        <p:nvPicPr>
          <p:cNvPr id="130" name="Shape 130"/>
          <p:cNvPicPr preferRelativeResize="0"/>
          <p:nvPr/>
        </p:nvPicPr>
        <p:blipFill rotWithShape="1">
          <a:blip r:embed="rId2">
            <a:alphaModFix/>
          </a:blip>
          <a:srcRect/>
          <a:stretch/>
        </p:blipFill>
        <p:spPr>
          <a:xfrm>
            <a:off x="7280513" y="230939"/>
            <a:ext cx="1522040" cy="448510"/>
          </a:xfrm>
          <a:prstGeom prst="rect">
            <a:avLst/>
          </a:prstGeom>
          <a:noFill/>
          <a:ln>
            <a:noFill/>
          </a:ln>
        </p:spPr>
      </p:pic>
      <p:sp>
        <p:nvSpPr>
          <p:cNvPr id="131" name="Shape 131"/>
          <p:cNvSpPr>
            <a:spLocks noGrp="1"/>
          </p:cNvSpPr>
          <p:nvPr>
            <p:ph type="pic" idx="3"/>
          </p:nvPr>
        </p:nvSpPr>
        <p:spPr>
          <a:xfrm>
            <a:off x="5119687" y="1600200"/>
            <a:ext cx="3682999" cy="4525963"/>
          </a:xfrm>
          <a:prstGeom prst="rect">
            <a:avLst/>
          </a:prstGeom>
          <a:noFill/>
          <a:ln>
            <a:noFill/>
          </a:ln>
        </p:spPr>
        <p:txBody>
          <a:bodyPr lIns="91425" tIns="91425" rIns="91425" bIns="91425" anchor="ctr" anchorCtr="0"/>
          <a:lstStyle>
            <a:lvl1pPr>
              <a:spcBef>
                <a:spcPts val="0"/>
              </a:spcBef>
              <a:buNone/>
              <a:defRPr/>
            </a:lvl1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UniOfSurrey - Standard Slide with 3 Image Right">
    <p:spTree>
      <p:nvGrpSpPr>
        <p:cNvPr id="1" name="Shape 132"/>
        <p:cNvGrpSpPr/>
        <p:nvPr/>
      </p:nvGrpSpPr>
      <p:grpSpPr>
        <a:xfrm>
          <a:off x="0" y="0"/>
          <a:ext cx="0" cy="0"/>
          <a:chOff x="0" y="0"/>
          <a:chExt cx="0" cy="0"/>
        </a:xfrm>
      </p:grpSpPr>
      <p:sp>
        <p:nvSpPr>
          <p:cNvPr id="133" name="Shape 133"/>
          <p:cNvSpPr/>
          <p:nvPr/>
        </p:nvSpPr>
        <p:spPr>
          <a:xfrm>
            <a:off x="0" y="6575392"/>
            <a:ext cx="9144000" cy="282605"/>
          </a:xfrm>
          <a:prstGeom prst="rect">
            <a:avLst/>
          </a:prstGeom>
          <a:solidFill>
            <a:srgbClr val="203D75"/>
          </a:solidFill>
          <a:ln w="9525" cap="flat" cmpd="sng">
            <a:solidFill>
              <a:srgbClr val="1A68A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134" name="Shape 134"/>
          <p:cNvSpPr txBox="1">
            <a:spLocks noGrp="1"/>
          </p:cNvSpPr>
          <p:nvPr>
            <p:ph type="title"/>
          </p:nvPr>
        </p:nvSpPr>
        <p:spPr>
          <a:xfrm>
            <a:off x="457200" y="423352"/>
            <a:ext cx="7551280" cy="413268"/>
          </a:xfrm>
          <a:prstGeom prst="rect">
            <a:avLst/>
          </a:prstGeom>
          <a:noFill/>
          <a:ln>
            <a:noFill/>
          </a:ln>
        </p:spPr>
        <p:txBody>
          <a:bodyPr lIns="91425" tIns="91425" rIns="91425" bIns="91425" anchor="ctr" anchorCtr="0"/>
          <a:lstStyle>
            <a:lvl1pPr algn="l" rtl="0">
              <a:spcBef>
                <a:spcPts val="0"/>
              </a:spcBef>
              <a:buClr>
                <a:srgbClr val="203D75"/>
              </a:buClr>
              <a:buFont typeface="Georg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5" name="Shape 135"/>
          <p:cNvSpPr txBox="1">
            <a:spLocks noGrp="1"/>
          </p:cNvSpPr>
          <p:nvPr>
            <p:ph type="body" idx="1"/>
          </p:nvPr>
        </p:nvSpPr>
        <p:spPr>
          <a:xfrm>
            <a:off x="457200" y="1600200"/>
            <a:ext cx="4507926"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6" name="Shape 136"/>
          <p:cNvSpPr txBox="1">
            <a:spLocks noGrp="1"/>
          </p:cNvSpPr>
          <p:nvPr>
            <p:ph type="dt" idx="10"/>
          </p:nvPr>
        </p:nvSpPr>
        <p:spPr>
          <a:xfrm>
            <a:off x="94354" y="6575392"/>
            <a:ext cx="2032272" cy="28260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37" name="Shape 137"/>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a:t>
            </a:fld>
            <a:endParaRPr lang="en-GB" sz="1000" b="0" i="0" u="none" strike="noStrike" cap="none" baseline="0">
              <a:solidFill>
                <a:srgbClr val="FFFFFF"/>
              </a:solidFill>
              <a:latin typeface="Georgia"/>
              <a:ea typeface="Georgia"/>
              <a:cs typeface="Georgia"/>
              <a:sym typeface="Georgia"/>
              <a:rtl val="0"/>
            </a:endParaRPr>
          </a:p>
        </p:txBody>
      </p:sp>
      <p:sp>
        <p:nvSpPr>
          <p:cNvPr id="138" name="Shape 138"/>
          <p:cNvSpPr txBox="1">
            <a:spLocks noGrp="1"/>
          </p:cNvSpPr>
          <p:nvPr>
            <p:ph type="body" idx="2"/>
          </p:nvPr>
        </p:nvSpPr>
        <p:spPr>
          <a:xfrm>
            <a:off x="457200" y="936625"/>
            <a:ext cx="8321441" cy="384174"/>
          </a:xfrm>
          <a:prstGeom prst="rect">
            <a:avLst/>
          </a:prstGeom>
          <a:noFill/>
          <a:ln>
            <a:noFill/>
          </a:ln>
        </p:spPr>
        <p:txBody>
          <a:bodyPr lIns="91425" tIns="91425" rIns="91425" bIns="91425" anchor="t" anchorCtr="0"/>
          <a:lstStyle>
            <a:lvl1pPr marL="0" indent="0" rtl="0">
              <a:spcBef>
                <a:spcPts val="0"/>
              </a:spcBef>
              <a:buClr>
                <a:srgbClr val="556169"/>
              </a:buClr>
              <a:buFont typeface="Georg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139" name="Shape 139"/>
          <p:cNvCxnSpPr/>
          <p:nvPr/>
        </p:nvCxnSpPr>
        <p:spPr>
          <a:xfrm>
            <a:off x="0" y="878000"/>
            <a:ext cx="9179999" cy="0"/>
          </a:xfrm>
          <a:prstGeom prst="straightConnector1">
            <a:avLst/>
          </a:prstGeom>
          <a:noFill/>
          <a:ln w="9525" cap="flat" cmpd="sng">
            <a:solidFill>
              <a:srgbClr val="203D75"/>
            </a:solidFill>
            <a:prstDash val="solid"/>
            <a:round/>
            <a:headEnd type="none" w="med" len="med"/>
            <a:tailEnd type="none" w="med" len="med"/>
          </a:ln>
        </p:spPr>
      </p:cxnSp>
      <p:pic>
        <p:nvPicPr>
          <p:cNvPr id="140" name="Shape 140"/>
          <p:cNvPicPr preferRelativeResize="0"/>
          <p:nvPr/>
        </p:nvPicPr>
        <p:blipFill rotWithShape="1">
          <a:blip r:embed="rId2">
            <a:alphaModFix/>
          </a:blip>
          <a:srcRect/>
          <a:stretch/>
        </p:blipFill>
        <p:spPr>
          <a:xfrm>
            <a:off x="7280513" y="230939"/>
            <a:ext cx="1522040" cy="448510"/>
          </a:xfrm>
          <a:prstGeom prst="rect">
            <a:avLst/>
          </a:prstGeom>
          <a:noFill/>
          <a:ln>
            <a:noFill/>
          </a:ln>
        </p:spPr>
      </p:pic>
      <p:sp>
        <p:nvSpPr>
          <p:cNvPr id="141" name="Shape 141"/>
          <p:cNvSpPr>
            <a:spLocks noGrp="1"/>
          </p:cNvSpPr>
          <p:nvPr>
            <p:ph type="pic" idx="3"/>
          </p:nvPr>
        </p:nvSpPr>
        <p:spPr>
          <a:xfrm>
            <a:off x="5119687" y="1600200"/>
            <a:ext cx="1229961" cy="1524518"/>
          </a:xfrm>
          <a:prstGeom prst="rect">
            <a:avLst/>
          </a:prstGeom>
          <a:noFill/>
          <a:ln>
            <a:noFill/>
          </a:ln>
        </p:spPr>
        <p:txBody>
          <a:bodyPr lIns="91425" tIns="91425" rIns="91425" bIns="91425" anchor="ctr" anchorCtr="0"/>
          <a:lstStyle>
            <a:lvl1pPr>
              <a:spcBef>
                <a:spcPts val="0"/>
              </a:spcBef>
              <a:buNone/>
              <a:defRPr/>
            </a:lvl1pPr>
          </a:lstStyle>
          <a:p>
            <a:endParaRPr/>
          </a:p>
        </p:txBody>
      </p:sp>
      <p:sp>
        <p:nvSpPr>
          <p:cNvPr id="142" name="Shape 142"/>
          <p:cNvSpPr>
            <a:spLocks noGrp="1"/>
          </p:cNvSpPr>
          <p:nvPr>
            <p:ph type="pic" idx="4"/>
          </p:nvPr>
        </p:nvSpPr>
        <p:spPr>
          <a:xfrm>
            <a:off x="6502050" y="1600200"/>
            <a:ext cx="2276591" cy="1524518"/>
          </a:xfrm>
          <a:prstGeom prst="rect">
            <a:avLst/>
          </a:prstGeom>
          <a:noFill/>
          <a:ln>
            <a:noFill/>
          </a:ln>
        </p:spPr>
        <p:txBody>
          <a:bodyPr lIns="91425" tIns="91425" rIns="91425" bIns="91425" anchor="ctr" anchorCtr="0"/>
          <a:lstStyle>
            <a:lvl1pPr>
              <a:spcBef>
                <a:spcPts val="0"/>
              </a:spcBef>
              <a:buNone/>
              <a:defRPr/>
            </a:lvl1pPr>
          </a:lstStyle>
          <a:p>
            <a:endParaRPr/>
          </a:p>
        </p:txBody>
      </p:sp>
      <p:sp>
        <p:nvSpPr>
          <p:cNvPr id="143" name="Shape 143"/>
          <p:cNvSpPr>
            <a:spLocks noGrp="1"/>
          </p:cNvSpPr>
          <p:nvPr>
            <p:ph type="pic" idx="5"/>
          </p:nvPr>
        </p:nvSpPr>
        <p:spPr>
          <a:xfrm>
            <a:off x="5119687" y="3277117"/>
            <a:ext cx="3658954" cy="2849044"/>
          </a:xfrm>
          <a:prstGeom prst="rect">
            <a:avLst/>
          </a:prstGeom>
          <a:noFill/>
          <a:ln>
            <a:noFill/>
          </a:ln>
        </p:spPr>
        <p:txBody>
          <a:bodyPr lIns="91425" tIns="91425" rIns="91425" bIns="91425" anchor="ctr" anchorCtr="0"/>
          <a:lstStyle>
            <a:lvl1pPr>
              <a:spcBef>
                <a:spcPts val="0"/>
              </a:spcBef>
              <a:buNone/>
              <a:defRPr/>
            </a:lvl1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UniOfSurrey - Standard Slide with Image Left">
    <p:spTree>
      <p:nvGrpSpPr>
        <p:cNvPr id="1" name="Shape 144"/>
        <p:cNvGrpSpPr/>
        <p:nvPr/>
      </p:nvGrpSpPr>
      <p:grpSpPr>
        <a:xfrm>
          <a:off x="0" y="0"/>
          <a:ext cx="0" cy="0"/>
          <a:chOff x="0" y="0"/>
          <a:chExt cx="0" cy="0"/>
        </a:xfrm>
      </p:grpSpPr>
      <p:sp>
        <p:nvSpPr>
          <p:cNvPr id="145" name="Shape 145"/>
          <p:cNvSpPr/>
          <p:nvPr/>
        </p:nvSpPr>
        <p:spPr>
          <a:xfrm>
            <a:off x="0" y="6575392"/>
            <a:ext cx="9144000" cy="282605"/>
          </a:xfrm>
          <a:prstGeom prst="rect">
            <a:avLst/>
          </a:prstGeom>
          <a:solidFill>
            <a:srgbClr val="203D75"/>
          </a:solidFill>
          <a:ln w="9525" cap="flat" cmpd="sng">
            <a:solidFill>
              <a:srgbClr val="1A68A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146" name="Shape 146"/>
          <p:cNvSpPr txBox="1">
            <a:spLocks noGrp="1"/>
          </p:cNvSpPr>
          <p:nvPr>
            <p:ph type="title"/>
          </p:nvPr>
        </p:nvSpPr>
        <p:spPr>
          <a:xfrm>
            <a:off x="457200" y="423352"/>
            <a:ext cx="7551280" cy="413268"/>
          </a:xfrm>
          <a:prstGeom prst="rect">
            <a:avLst/>
          </a:prstGeom>
          <a:noFill/>
          <a:ln>
            <a:noFill/>
          </a:ln>
        </p:spPr>
        <p:txBody>
          <a:bodyPr lIns="91425" tIns="91425" rIns="91425" bIns="91425" anchor="ctr" anchorCtr="0"/>
          <a:lstStyle>
            <a:lvl1pPr algn="l" rtl="0">
              <a:spcBef>
                <a:spcPts val="0"/>
              </a:spcBef>
              <a:buClr>
                <a:srgbClr val="203D75"/>
              </a:buClr>
              <a:buFont typeface="Georg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7" name="Shape 147"/>
          <p:cNvSpPr txBox="1">
            <a:spLocks noGrp="1"/>
          </p:cNvSpPr>
          <p:nvPr>
            <p:ph type="body" idx="1"/>
          </p:nvPr>
        </p:nvSpPr>
        <p:spPr>
          <a:xfrm>
            <a:off x="4294625" y="1638041"/>
            <a:ext cx="4507926"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8" name="Shape 148"/>
          <p:cNvSpPr txBox="1">
            <a:spLocks noGrp="1"/>
          </p:cNvSpPr>
          <p:nvPr>
            <p:ph type="dt" idx="10"/>
          </p:nvPr>
        </p:nvSpPr>
        <p:spPr>
          <a:xfrm>
            <a:off x="94354" y="6575392"/>
            <a:ext cx="2032272" cy="28260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49" name="Shape 149"/>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a:t>
            </a:fld>
            <a:endParaRPr lang="en-GB" sz="1000" b="0" i="0" u="none" strike="noStrike" cap="none" baseline="0">
              <a:solidFill>
                <a:srgbClr val="FFFFFF"/>
              </a:solidFill>
              <a:latin typeface="Georgia"/>
              <a:ea typeface="Georgia"/>
              <a:cs typeface="Georgia"/>
              <a:sym typeface="Georgia"/>
              <a:rtl val="0"/>
            </a:endParaRPr>
          </a:p>
        </p:txBody>
      </p:sp>
      <p:sp>
        <p:nvSpPr>
          <p:cNvPr id="150" name="Shape 150"/>
          <p:cNvSpPr txBox="1">
            <a:spLocks noGrp="1"/>
          </p:cNvSpPr>
          <p:nvPr>
            <p:ph type="body" idx="2"/>
          </p:nvPr>
        </p:nvSpPr>
        <p:spPr>
          <a:xfrm>
            <a:off x="457200" y="936625"/>
            <a:ext cx="8321441" cy="384174"/>
          </a:xfrm>
          <a:prstGeom prst="rect">
            <a:avLst/>
          </a:prstGeom>
          <a:noFill/>
          <a:ln>
            <a:noFill/>
          </a:ln>
        </p:spPr>
        <p:txBody>
          <a:bodyPr lIns="91425" tIns="91425" rIns="91425" bIns="91425" anchor="t" anchorCtr="0"/>
          <a:lstStyle>
            <a:lvl1pPr marL="0" indent="0" rtl="0">
              <a:spcBef>
                <a:spcPts val="0"/>
              </a:spcBef>
              <a:buClr>
                <a:srgbClr val="556169"/>
              </a:buClr>
              <a:buFont typeface="Georg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151" name="Shape 151"/>
          <p:cNvCxnSpPr/>
          <p:nvPr/>
        </p:nvCxnSpPr>
        <p:spPr>
          <a:xfrm>
            <a:off x="0" y="878000"/>
            <a:ext cx="9179999" cy="0"/>
          </a:xfrm>
          <a:prstGeom prst="straightConnector1">
            <a:avLst/>
          </a:prstGeom>
          <a:noFill/>
          <a:ln w="9525" cap="flat" cmpd="sng">
            <a:solidFill>
              <a:srgbClr val="203D75"/>
            </a:solidFill>
            <a:prstDash val="solid"/>
            <a:round/>
            <a:headEnd type="none" w="med" len="med"/>
            <a:tailEnd type="none" w="med" len="med"/>
          </a:ln>
        </p:spPr>
      </p:cxnSp>
      <p:pic>
        <p:nvPicPr>
          <p:cNvPr id="152" name="Shape 152"/>
          <p:cNvPicPr preferRelativeResize="0"/>
          <p:nvPr/>
        </p:nvPicPr>
        <p:blipFill rotWithShape="1">
          <a:blip r:embed="rId2">
            <a:alphaModFix/>
          </a:blip>
          <a:srcRect/>
          <a:stretch/>
        </p:blipFill>
        <p:spPr>
          <a:xfrm>
            <a:off x="7280513" y="230939"/>
            <a:ext cx="1522040" cy="448510"/>
          </a:xfrm>
          <a:prstGeom prst="rect">
            <a:avLst/>
          </a:prstGeom>
          <a:noFill/>
          <a:ln>
            <a:noFill/>
          </a:ln>
        </p:spPr>
      </p:pic>
      <p:sp>
        <p:nvSpPr>
          <p:cNvPr id="153" name="Shape 153"/>
          <p:cNvSpPr>
            <a:spLocks noGrp="1"/>
          </p:cNvSpPr>
          <p:nvPr>
            <p:ph type="pic" idx="3"/>
          </p:nvPr>
        </p:nvSpPr>
        <p:spPr>
          <a:xfrm>
            <a:off x="457200" y="1638041"/>
            <a:ext cx="3682999" cy="4525963"/>
          </a:xfrm>
          <a:prstGeom prst="rect">
            <a:avLst/>
          </a:prstGeom>
          <a:noFill/>
          <a:ln>
            <a:noFill/>
          </a:ln>
        </p:spPr>
        <p:txBody>
          <a:bodyPr lIns="91425" tIns="91425" rIns="91425" bIns="91425" anchor="ctr" anchorCtr="0"/>
          <a:lstStyle>
            <a:lvl1pPr>
              <a:spcBef>
                <a:spcPts val="0"/>
              </a:spcBef>
              <a:buNone/>
              <a:defRPr/>
            </a:lvl1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UniOfSurrey - Standard Slide with 3 Image Left">
    <p:spTree>
      <p:nvGrpSpPr>
        <p:cNvPr id="1" name="Shape 154"/>
        <p:cNvGrpSpPr/>
        <p:nvPr/>
      </p:nvGrpSpPr>
      <p:grpSpPr>
        <a:xfrm>
          <a:off x="0" y="0"/>
          <a:ext cx="0" cy="0"/>
          <a:chOff x="0" y="0"/>
          <a:chExt cx="0" cy="0"/>
        </a:xfrm>
      </p:grpSpPr>
      <p:sp>
        <p:nvSpPr>
          <p:cNvPr id="155" name="Shape 155"/>
          <p:cNvSpPr/>
          <p:nvPr/>
        </p:nvSpPr>
        <p:spPr>
          <a:xfrm>
            <a:off x="0" y="6575392"/>
            <a:ext cx="9144000" cy="282605"/>
          </a:xfrm>
          <a:prstGeom prst="rect">
            <a:avLst/>
          </a:prstGeom>
          <a:solidFill>
            <a:srgbClr val="203D75"/>
          </a:solidFill>
          <a:ln w="9525" cap="flat" cmpd="sng">
            <a:solidFill>
              <a:srgbClr val="1A68A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156" name="Shape 156"/>
          <p:cNvSpPr txBox="1">
            <a:spLocks noGrp="1"/>
          </p:cNvSpPr>
          <p:nvPr>
            <p:ph type="title"/>
          </p:nvPr>
        </p:nvSpPr>
        <p:spPr>
          <a:xfrm>
            <a:off x="457200" y="423352"/>
            <a:ext cx="7551280" cy="413268"/>
          </a:xfrm>
          <a:prstGeom prst="rect">
            <a:avLst/>
          </a:prstGeom>
          <a:noFill/>
          <a:ln>
            <a:noFill/>
          </a:ln>
        </p:spPr>
        <p:txBody>
          <a:bodyPr lIns="91425" tIns="91425" rIns="91425" bIns="91425" anchor="ctr" anchorCtr="0"/>
          <a:lstStyle>
            <a:lvl1pPr algn="l" rtl="0">
              <a:spcBef>
                <a:spcPts val="0"/>
              </a:spcBef>
              <a:buClr>
                <a:srgbClr val="203D75"/>
              </a:buClr>
              <a:buFont typeface="Georg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7" name="Shape 157"/>
          <p:cNvSpPr txBox="1">
            <a:spLocks noGrp="1"/>
          </p:cNvSpPr>
          <p:nvPr>
            <p:ph type="body" idx="1"/>
          </p:nvPr>
        </p:nvSpPr>
        <p:spPr>
          <a:xfrm>
            <a:off x="4294625" y="1638041"/>
            <a:ext cx="4507926"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8" name="Shape 158"/>
          <p:cNvSpPr txBox="1">
            <a:spLocks noGrp="1"/>
          </p:cNvSpPr>
          <p:nvPr>
            <p:ph type="dt" idx="10"/>
          </p:nvPr>
        </p:nvSpPr>
        <p:spPr>
          <a:xfrm>
            <a:off x="94354" y="6575392"/>
            <a:ext cx="2032272" cy="28260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59" name="Shape 159"/>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a:t>
            </a:fld>
            <a:endParaRPr lang="en-GB" sz="1000" b="0" i="0" u="none" strike="noStrike" cap="none" baseline="0">
              <a:solidFill>
                <a:srgbClr val="FFFFFF"/>
              </a:solidFill>
              <a:latin typeface="Georgia"/>
              <a:ea typeface="Georgia"/>
              <a:cs typeface="Georgia"/>
              <a:sym typeface="Georgia"/>
              <a:rtl val="0"/>
            </a:endParaRPr>
          </a:p>
        </p:txBody>
      </p:sp>
      <p:sp>
        <p:nvSpPr>
          <p:cNvPr id="160" name="Shape 160"/>
          <p:cNvSpPr txBox="1">
            <a:spLocks noGrp="1"/>
          </p:cNvSpPr>
          <p:nvPr>
            <p:ph type="body" idx="2"/>
          </p:nvPr>
        </p:nvSpPr>
        <p:spPr>
          <a:xfrm>
            <a:off x="457200" y="936625"/>
            <a:ext cx="8321441" cy="384174"/>
          </a:xfrm>
          <a:prstGeom prst="rect">
            <a:avLst/>
          </a:prstGeom>
          <a:noFill/>
          <a:ln>
            <a:noFill/>
          </a:ln>
        </p:spPr>
        <p:txBody>
          <a:bodyPr lIns="91425" tIns="91425" rIns="91425" bIns="91425" anchor="t" anchorCtr="0"/>
          <a:lstStyle>
            <a:lvl1pPr marL="0" indent="0" rtl="0">
              <a:spcBef>
                <a:spcPts val="0"/>
              </a:spcBef>
              <a:buClr>
                <a:srgbClr val="556169"/>
              </a:buClr>
              <a:buFont typeface="Georg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161" name="Shape 161"/>
          <p:cNvCxnSpPr/>
          <p:nvPr/>
        </p:nvCxnSpPr>
        <p:spPr>
          <a:xfrm>
            <a:off x="0" y="878000"/>
            <a:ext cx="9179999" cy="0"/>
          </a:xfrm>
          <a:prstGeom prst="straightConnector1">
            <a:avLst/>
          </a:prstGeom>
          <a:noFill/>
          <a:ln w="9525" cap="flat" cmpd="sng">
            <a:solidFill>
              <a:srgbClr val="203D75"/>
            </a:solidFill>
            <a:prstDash val="solid"/>
            <a:round/>
            <a:headEnd type="none" w="med" len="med"/>
            <a:tailEnd type="none" w="med" len="med"/>
          </a:ln>
        </p:spPr>
      </p:cxnSp>
      <p:pic>
        <p:nvPicPr>
          <p:cNvPr id="162" name="Shape 162"/>
          <p:cNvPicPr preferRelativeResize="0"/>
          <p:nvPr/>
        </p:nvPicPr>
        <p:blipFill rotWithShape="1">
          <a:blip r:embed="rId2">
            <a:alphaModFix/>
          </a:blip>
          <a:srcRect/>
          <a:stretch/>
        </p:blipFill>
        <p:spPr>
          <a:xfrm>
            <a:off x="7280513" y="230939"/>
            <a:ext cx="1522040" cy="448510"/>
          </a:xfrm>
          <a:prstGeom prst="rect">
            <a:avLst/>
          </a:prstGeom>
          <a:noFill/>
          <a:ln>
            <a:noFill/>
          </a:ln>
        </p:spPr>
      </p:pic>
      <p:sp>
        <p:nvSpPr>
          <p:cNvPr id="163" name="Shape 163"/>
          <p:cNvSpPr>
            <a:spLocks noGrp="1"/>
          </p:cNvSpPr>
          <p:nvPr>
            <p:ph type="pic" idx="3"/>
          </p:nvPr>
        </p:nvSpPr>
        <p:spPr>
          <a:xfrm>
            <a:off x="457200" y="1655723"/>
            <a:ext cx="1229961" cy="1524518"/>
          </a:xfrm>
          <a:prstGeom prst="rect">
            <a:avLst/>
          </a:prstGeom>
          <a:noFill/>
          <a:ln>
            <a:noFill/>
          </a:ln>
        </p:spPr>
        <p:txBody>
          <a:bodyPr lIns="91425" tIns="91425" rIns="91425" bIns="91425" anchor="ctr" anchorCtr="0"/>
          <a:lstStyle>
            <a:lvl1pPr>
              <a:spcBef>
                <a:spcPts val="0"/>
              </a:spcBef>
              <a:buNone/>
              <a:defRPr/>
            </a:lvl1pPr>
          </a:lstStyle>
          <a:p>
            <a:endParaRPr/>
          </a:p>
        </p:txBody>
      </p:sp>
      <p:sp>
        <p:nvSpPr>
          <p:cNvPr id="164" name="Shape 164"/>
          <p:cNvSpPr>
            <a:spLocks noGrp="1"/>
          </p:cNvSpPr>
          <p:nvPr>
            <p:ph type="pic" idx="4"/>
          </p:nvPr>
        </p:nvSpPr>
        <p:spPr>
          <a:xfrm>
            <a:off x="1839560" y="1655722"/>
            <a:ext cx="2276591" cy="1524518"/>
          </a:xfrm>
          <a:prstGeom prst="rect">
            <a:avLst/>
          </a:prstGeom>
          <a:noFill/>
          <a:ln>
            <a:noFill/>
          </a:ln>
        </p:spPr>
        <p:txBody>
          <a:bodyPr lIns="91425" tIns="91425" rIns="91425" bIns="91425" anchor="ctr" anchorCtr="0"/>
          <a:lstStyle>
            <a:lvl1pPr>
              <a:spcBef>
                <a:spcPts val="0"/>
              </a:spcBef>
              <a:buNone/>
              <a:defRPr/>
            </a:lvl1pPr>
          </a:lstStyle>
          <a:p>
            <a:endParaRPr/>
          </a:p>
        </p:txBody>
      </p:sp>
      <p:sp>
        <p:nvSpPr>
          <p:cNvPr id="165" name="Shape 165"/>
          <p:cNvSpPr>
            <a:spLocks noGrp="1"/>
          </p:cNvSpPr>
          <p:nvPr>
            <p:ph type="pic" idx="5"/>
          </p:nvPr>
        </p:nvSpPr>
        <p:spPr>
          <a:xfrm>
            <a:off x="457200" y="3332639"/>
            <a:ext cx="3658954" cy="2849044"/>
          </a:xfrm>
          <a:prstGeom prst="rect">
            <a:avLst/>
          </a:prstGeom>
          <a:noFill/>
          <a:ln>
            <a:noFill/>
          </a:ln>
        </p:spPr>
        <p:txBody>
          <a:bodyPr lIns="91425" tIns="91425" rIns="91425" bIns="91425" anchor="ctr" anchorCtr="0"/>
          <a:lstStyle>
            <a:lvl1pPr>
              <a:spcBef>
                <a:spcPts val="0"/>
              </a:spcBef>
              <a:buNone/>
              <a:defRPr/>
            </a:lvl1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UniOfSurrey - Standard Slide with Image Right">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457200" y="1600200"/>
            <a:ext cx="4507926"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8" name="Shape 168"/>
          <p:cNvSpPr txBox="1">
            <a:spLocks noGrp="1"/>
          </p:cNvSpPr>
          <p:nvPr>
            <p:ph type="dt" idx="10"/>
          </p:nvPr>
        </p:nvSpPr>
        <p:spPr>
          <a:xfrm>
            <a:off x="94354" y="6575392"/>
            <a:ext cx="2032272" cy="28260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69" name="Shape 169"/>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203D75"/>
              </a:buClr>
              <a:buSzPct val="25000"/>
              <a:buFont typeface="Georgia"/>
              <a:buNone/>
            </a:pPr>
            <a:fld id="{00000000-1234-1234-1234-123412341234}" type="slidenum">
              <a:rPr lang="en-GB" sz="1000" b="0" i="0" u="none" strike="noStrike" cap="none" baseline="0">
                <a:solidFill>
                  <a:srgbClr val="203D75"/>
                </a:solidFill>
                <a:latin typeface="Georgia"/>
                <a:ea typeface="Georgia"/>
                <a:cs typeface="Georgia"/>
                <a:sym typeface="Georgia"/>
                <a:rtl val="0"/>
              </a:rPr>
              <a:t>‹#›</a:t>
            </a:fld>
            <a:endParaRPr lang="en-GB" sz="1000" b="0" i="0" u="none" strike="noStrike" cap="none" baseline="0">
              <a:solidFill>
                <a:srgbClr val="203D75"/>
              </a:solidFill>
              <a:latin typeface="Georgia"/>
              <a:ea typeface="Georgia"/>
              <a:cs typeface="Georgia"/>
              <a:sym typeface="Georgia"/>
              <a:rtl val="0"/>
            </a:endParaRPr>
          </a:p>
        </p:txBody>
      </p:sp>
      <p:sp>
        <p:nvSpPr>
          <p:cNvPr id="170" name="Shape 170"/>
          <p:cNvSpPr txBox="1">
            <a:spLocks noGrp="1"/>
          </p:cNvSpPr>
          <p:nvPr>
            <p:ph type="body" idx="2"/>
          </p:nvPr>
        </p:nvSpPr>
        <p:spPr>
          <a:xfrm>
            <a:off x="457200" y="936625"/>
            <a:ext cx="8321441" cy="384174"/>
          </a:xfrm>
          <a:prstGeom prst="rect">
            <a:avLst/>
          </a:prstGeom>
          <a:noFill/>
          <a:ln>
            <a:noFill/>
          </a:ln>
        </p:spPr>
        <p:txBody>
          <a:bodyPr lIns="91425" tIns="91425" rIns="91425" bIns="91425" anchor="t" anchorCtr="0"/>
          <a:lstStyle>
            <a:lvl1pPr marL="0" indent="0" rtl="0">
              <a:spcBef>
                <a:spcPts val="0"/>
              </a:spcBef>
              <a:buClr>
                <a:srgbClr val="556169"/>
              </a:buClr>
              <a:buFont typeface="Georg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171" name="Shape 171"/>
          <p:cNvCxnSpPr/>
          <p:nvPr/>
        </p:nvCxnSpPr>
        <p:spPr>
          <a:xfrm>
            <a:off x="0" y="878000"/>
            <a:ext cx="9179999" cy="0"/>
          </a:xfrm>
          <a:prstGeom prst="straightConnector1">
            <a:avLst/>
          </a:prstGeom>
          <a:noFill/>
          <a:ln w="9525" cap="flat" cmpd="sng">
            <a:solidFill>
              <a:srgbClr val="203D75"/>
            </a:solidFill>
            <a:prstDash val="solid"/>
            <a:round/>
            <a:headEnd type="none" w="med" len="med"/>
            <a:tailEnd type="none" w="med" len="med"/>
          </a:ln>
        </p:spPr>
      </p:cxnSp>
      <p:sp>
        <p:nvSpPr>
          <p:cNvPr id="172" name="Shape 172"/>
          <p:cNvSpPr>
            <a:spLocks noGrp="1"/>
          </p:cNvSpPr>
          <p:nvPr>
            <p:ph type="pic" idx="3"/>
          </p:nvPr>
        </p:nvSpPr>
        <p:spPr>
          <a:xfrm>
            <a:off x="5119687" y="1600200"/>
            <a:ext cx="3682999" cy="4525963"/>
          </a:xfrm>
          <a:prstGeom prst="rect">
            <a:avLst/>
          </a:prstGeom>
          <a:noFill/>
          <a:ln>
            <a:noFill/>
          </a:ln>
        </p:spPr>
        <p:txBody>
          <a:bodyPr lIns="91425" tIns="91425" rIns="91425" bIns="91425" anchor="ctr" anchorCtr="0"/>
          <a:lstStyle>
            <a:lvl1pPr>
              <a:spcBef>
                <a:spcPts val="0"/>
              </a:spcBef>
              <a:buNone/>
              <a:defRPr/>
            </a:lvl1pPr>
          </a:lstStyle>
          <a:p>
            <a:endParaRPr/>
          </a:p>
        </p:txBody>
      </p:sp>
      <p:sp>
        <p:nvSpPr>
          <p:cNvPr id="173" name="Shape 173"/>
          <p:cNvSpPr/>
          <p:nvPr/>
        </p:nvSpPr>
        <p:spPr>
          <a:xfrm>
            <a:off x="0" y="0"/>
            <a:ext cx="9144000" cy="873196"/>
          </a:xfrm>
          <a:prstGeom prst="rect">
            <a:avLst/>
          </a:prstGeom>
          <a:solidFill>
            <a:srgbClr val="203D75"/>
          </a:solidFill>
          <a:ln w="9525" cap="flat" cmpd="sng">
            <a:solidFill>
              <a:srgbClr val="1A68A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174" name="Shape 174"/>
          <p:cNvSpPr txBox="1">
            <a:spLocks noGrp="1"/>
          </p:cNvSpPr>
          <p:nvPr>
            <p:ph type="title"/>
          </p:nvPr>
        </p:nvSpPr>
        <p:spPr>
          <a:xfrm>
            <a:off x="457200" y="423352"/>
            <a:ext cx="4507926" cy="413268"/>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175" name="Shape 175"/>
          <p:cNvPicPr preferRelativeResize="0"/>
          <p:nvPr/>
        </p:nvPicPr>
        <p:blipFill rotWithShape="1">
          <a:blip r:embed="rId2">
            <a:alphaModFix/>
          </a:blip>
          <a:srcRect/>
          <a:stretch/>
        </p:blipFill>
        <p:spPr>
          <a:xfrm>
            <a:off x="7270435" y="247089"/>
            <a:ext cx="1542197" cy="4626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UniOfSurrey - Standard Slide">
    <p:spTree>
      <p:nvGrpSpPr>
        <p:cNvPr id="1" name="Shape 20"/>
        <p:cNvGrpSpPr/>
        <p:nvPr/>
      </p:nvGrpSpPr>
      <p:grpSpPr>
        <a:xfrm>
          <a:off x="0" y="0"/>
          <a:ext cx="0" cy="0"/>
          <a:chOff x="0" y="0"/>
          <a:chExt cx="0" cy="0"/>
        </a:xfrm>
      </p:grpSpPr>
      <p:sp>
        <p:nvSpPr>
          <p:cNvPr id="21" name="Shape 21"/>
          <p:cNvSpPr/>
          <p:nvPr/>
        </p:nvSpPr>
        <p:spPr>
          <a:xfrm>
            <a:off x="0" y="6575392"/>
            <a:ext cx="9144000" cy="282605"/>
          </a:xfrm>
          <a:prstGeom prst="rect">
            <a:avLst/>
          </a:prstGeom>
          <a:solidFill>
            <a:srgbClr val="203D75"/>
          </a:solidFill>
          <a:ln w="9525" cap="flat" cmpd="sng">
            <a:solidFill>
              <a:srgbClr val="1A68A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22" name="Shape 22"/>
          <p:cNvSpPr txBox="1">
            <a:spLocks noGrp="1"/>
          </p:cNvSpPr>
          <p:nvPr>
            <p:ph type="title"/>
          </p:nvPr>
        </p:nvSpPr>
        <p:spPr>
          <a:xfrm>
            <a:off x="457200" y="423352"/>
            <a:ext cx="7551280" cy="413268"/>
          </a:xfrm>
          <a:prstGeom prst="rect">
            <a:avLst/>
          </a:prstGeom>
          <a:noFill/>
          <a:ln>
            <a:noFill/>
          </a:ln>
        </p:spPr>
        <p:txBody>
          <a:bodyPr lIns="91425" tIns="91425" rIns="91425" bIns="91425" anchor="ctr" anchorCtr="0"/>
          <a:lstStyle>
            <a:lvl1pPr algn="l" rtl="0">
              <a:spcBef>
                <a:spcPts val="0"/>
              </a:spcBef>
              <a:buClr>
                <a:srgbClr val="203D75"/>
              </a:buClr>
              <a:buFont typeface="Georg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1"/>
          </p:nvPr>
        </p:nvSpPr>
        <p:spPr>
          <a:xfrm>
            <a:off x="457199" y="1600200"/>
            <a:ext cx="8321443"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dt" idx="10"/>
          </p:nvPr>
        </p:nvSpPr>
        <p:spPr>
          <a:xfrm>
            <a:off x="94354" y="6575392"/>
            <a:ext cx="2032272" cy="28260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25" name="Shape 25"/>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a:t>
            </a:fld>
            <a:endParaRPr lang="en-GB" sz="1000" b="0" i="0" u="none" strike="noStrike" cap="none" baseline="0">
              <a:solidFill>
                <a:srgbClr val="FFFFFF"/>
              </a:solidFill>
              <a:latin typeface="Georgia"/>
              <a:ea typeface="Georgia"/>
              <a:cs typeface="Georgia"/>
              <a:sym typeface="Georgia"/>
              <a:rtl val="0"/>
            </a:endParaRPr>
          </a:p>
        </p:txBody>
      </p:sp>
      <p:sp>
        <p:nvSpPr>
          <p:cNvPr id="26" name="Shape 26"/>
          <p:cNvSpPr txBox="1">
            <a:spLocks noGrp="1"/>
          </p:cNvSpPr>
          <p:nvPr>
            <p:ph type="body" idx="2"/>
          </p:nvPr>
        </p:nvSpPr>
        <p:spPr>
          <a:xfrm>
            <a:off x="457200" y="936625"/>
            <a:ext cx="8321441" cy="384174"/>
          </a:xfrm>
          <a:prstGeom prst="rect">
            <a:avLst/>
          </a:prstGeom>
          <a:noFill/>
          <a:ln>
            <a:noFill/>
          </a:ln>
        </p:spPr>
        <p:txBody>
          <a:bodyPr lIns="91425" tIns="91425" rIns="91425" bIns="91425" anchor="t" anchorCtr="0"/>
          <a:lstStyle>
            <a:lvl1pPr marL="0" indent="0" rtl="0">
              <a:spcBef>
                <a:spcPts val="0"/>
              </a:spcBef>
              <a:buClr>
                <a:srgbClr val="556169"/>
              </a:buClr>
              <a:buFont typeface="Georg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27" name="Shape 27"/>
          <p:cNvCxnSpPr/>
          <p:nvPr/>
        </p:nvCxnSpPr>
        <p:spPr>
          <a:xfrm>
            <a:off x="0" y="878000"/>
            <a:ext cx="9179999" cy="0"/>
          </a:xfrm>
          <a:prstGeom prst="straightConnector1">
            <a:avLst/>
          </a:prstGeom>
          <a:noFill/>
          <a:ln w="9525" cap="flat" cmpd="sng">
            <a:solidFill>
              <a:srgbClr val="203D75"/>
            </a:solidFill>
            <a:prstDash val="solid"/>
            <a:round/>
            <a:headEnd type="none" w="med" len="med"/>
            <a:tailEnd type="none" w="med" len="med"/>
          </a:ln>
        </p:spPr>
      </p:cxnSp>
      <p:pic>
        <p:nvPicPr>
          <p:cNvPr id="28" name="Shape 28"/>
          <p:cNvPicPr preferRelativeResize="0"/>
          <p:nvPr/>
        </p:nvPicPr>
        <p:blipFill rotWithShape="1">
          <a:blip r:embed="rId2">
            <a:alphaModFix/>
          </a:blip>
          <a:srcRect/>
          <a:stretch/>
        </p:blipFill>
        <p:spPr>
          <a:xfrm>
            <a:off x="7280513" y="230939"/>
            <a:ext cx="1522040" cy="44851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UniOfSurrey - Standard Slide with 3 Image Right">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457200" y="1600200"/>
            <a:ext cx="4507926"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8" name="Shape 178"/>
          <p:cNvSpPr txBox="1">
            <a:spLocks noGrp="1"/>
          </p:cNvSpPr>
          <p:nvPr>
            <p:ph type="dt" idx="10"/>
          </p:nvPr>
        </p:nvSpPr>
        <p:spPr>
          <a:xfrm>
            <a:off x="94354" y="6575392"/>
            <a:ext cx="2032272" cy="28260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79" name="Shape 179"/>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203D75"/>
              </a:buClr>
              <a:buSzPct val="25000"/>
              <a:buFont typeface="Georgia"/>
              <a:buNone/>
            </a:pPr>
            <a:fld id="{00000000-1234-1234-1234-123412341234}" type="slidenum">
              <a:rPr lang="en-GB" sz="1000" b="0" i="0" u="none" strike="noStrike" cap="none" baseline="0">
                <a:solidFill>
                  <a:srgbClr val="203D75"/>
                </a:solidFill>
                <a:latin typeface="Georgia"/>
                <a:ea typeface="Georgia"/>
                <a:cs typeface="Georgia"/>
                <a:sym typeface="Georgia"/>
                <a:rtl val="0"/>
              </a:rPr>
              <a:t>‹#›</a:t>
            </a:fld>
            <a:endParaRPr lang="en-GB" sz="1000" b="0" i="0" u="none" strike="noStrike" cap="none" baseline="0">
              <a:solidFill>
                <a:srgbClr val="203D75"/>
              </a:solidFill>
              <a:latin typeface="Georgia"/>
              <a:ea typeface="Georgia"/>
              <a:cs typeface="Georgia"/>
              <a:sym typeface="Georgia"/>
              <a:rtl val="0"/>
            </a:endParaRPr>
          </a:p>
        </p:txBody>
      </p:sp>
      <p:sp>
        <p:nvSpPr>
          <p:cNvPr id="180" name="Shape 180"/>
          <p:cNvSpPr txBox="1">
            <a:spLocks noGrp="1"/>
          </p:cNvSpPr>
          <p:nvPr>
            <p:ph type="body" idx="2"/>
          </p:nvPr>
        </p:nvSpPr>
        <p:spPr>
          <a:xfrm>
            <a:off x="457200" y="936625"/>
            <a:ext cx="8321441" cy="384174"/>
          </a:xfrm>
          <a:prstGeom prst="rect">
            <a:avLst/>
          </a:prstGeom>
          <a:noFill/>
          <a:ln>
            <a:noFill/>
          </a:ln>
        </p:spPr>
        <p:txBody>
          <a:bodyPr lIns="91425" tIns="91425" rIns="91425" bIns="91425" anchor="t" anchorCtr="0"/>
          <a:lstStyle>
            <a:lvl1pPr marL="0" indent="0" rtl="0">
              <a:spcBef>
                <a:spcPts val="0"/>
              </a:spcBef>
              <a:buClr>
                <a:srgbClr val="556169"/>
              </a:buClr>
              <a:buFont typeface="Georg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181" name="Shape 181"/>
          <p:cNvCxnSpPr/>
          <p:nvPr/>
        </p:nvCxnSpPr>
        <p:spPr>
          <a:xfrm>
            <a:off x="0" y="878000"/>
            <a:ext cx="9179999" cy="0"/>
          </a:xfrm>
          <a:prstGeom prst="straightConnector1">
            <a:avLst/>
          </a:prstGeom>
          <a:noFill/>
          <a:ln w="9525" cap="flat" cmpd="sng">
            <a:solidFill>
              <a:srgbClr val="203D75"/>
            </a:solidFill>
            <a:prstDash val="solid"/>
            <a:round/>
            <a:headEnd type="none" w="med" len="med"/>
            <a:tailEnd type="none" w="med" len="med"/>
          </a:ln>
        </p:spPr>
      </p:cxnSp>
      <p:sp>
        <p:nvSpPr>
          <p:cNvPr id="182" name="Shape 182"/>
          <p:cNvSpPr>
            <a:spLocks noGrp="1"/>
          </p:cNvSpPr>
          <p:nvPr>
            <p:ph type="pic" idx="3"/>
          </p:nvPr>
        </p:nvSpPr>
        <p:spPr>
          <a:xfrm>
            <a:off x="5119687" y="1600200"/>
            <a:ext cx="1229961" cy="1524518"/>
          </a:xfrm>
          <a:prstGeom prst="rect">
            <a:avLst/>
          </a:prstGeom>
          <a:noFill/>
          <a:ln>
            <a:noFill/>
          </a:ln>
        </p:spPr>
        <p:txBody>
          <a:bodyPr lIns="91425" tIns="91425" rIns="91425" bIns="91425" anchor="ctr" anchorCtr="0"/>
          <a:lstStyle>
            <a:lvl1pPr>
              <a:spcBef>
                <a:spcPts val="0"/>
              </a:spcBef>
              <a:buNone/>
              <a:defRPr/>
            </a:lvl1pPr>
          </a:lstStyle>
          <a:p>
            <a:endParaRPr/>
          </a:p>
        </p:txBody>
      </p:sp>
      <p:sp>
        <p:nvSpPr>
          <p:cNvPr id="183" name="Shape 183"/>
          <p:cNvSpPr>
            <a:spLocks noGrp="1"/>
          </p:cNvSpPr>
          <p:nvPr>
            <p:ph type="pic" idx="4"/>
          </p:nvPr>
        </p:nvSpPr>
        <p:spPr>
          <a:xfrm>
            <a:off x="6502050" y="1600200"/>
            <a:ext cx="2276591" cy="1524518"/>
          </a:xfrm>
          <a:prstGeom prst="rect">
            <a:avLst/>
          </a:prstGeom>
          <a:noFill/>
          <a:ln>
            <a:noFill/>
          </a:ln>
        </p:spPr>
        <p:txBody>
          <a:bodyPr lIns="91425" tIns="91425" rIns="91425" bIns="91425" anchor="ctr" anchorCtr="0"/>
          <a:lstStyle>
            <a:lvl1pPr>
              <a:spcBef>
                <a:spcPts val="0"/>
              </a:spcBef>
              <a:buNone/>
              <a:defRPr/>
            </a:lvl1pPr>
          </a:lstStyle>
          <a:p>
            <a:endParaRPr/>
          </a:p>
        </p:txBody>
      </p:sp>
      <p:sp>
        <p:nvSpPr>
          <p:cNvPr id="184" name="Shape 184"/>
          <p:cNvSpPr>
            <a:spLocks noGrp="1"/>
          </p:cNvSpPr>
          <p:nvPr>
            <p:ph type="pic" idx="5"/>
          </p:nvPr>
        </p:nvSpPr>
        <p:spPr>
          <a:xfrm>
            <a:off x="5119687" y="3277117"/>
            <a:ext cx="3658954" cy="2849044"/>
          </a:xfrm>
          <a:prstGeom prst="rect">
            <a:avLst/>
          </a:prstGeom>
          <a:noFill/>
          <a:ln>
            <a:noFill/>
          </a:ln>
        </p:spPr>
        <p:txBody>
          <a:bodyPr lIns="91425" tIns="91425" rIns="91425" bIns="91425" anchor="ctr" anchorCtr="0"/>
          <a:lstStyle>
            <a:lvl1pPr>
              <a:spcBef>
                <a:spcPts val="0"/>
              </a:spcBef>
              <a:buNone/>
              <a:defRPr/>
            </a:lvl1pPr>
          </a:lstStyle>
          <a:p>
            <a:endParaRPr/>
          </a:p>
        </p:txBody>
      </p:sp>
      <p:sp>
        <p:nvSpPr>
          <p:cNvPr id="185" name="Shape 185"/>
          <p:cNvSpPr/>
          <p:nvPr/>
        </p:nvSpPr>
        <p:spPr>
          <a:xfrm>
            <a:off x="0" y="0"/>
            <a:ext cx="9144000" cy="873196"/>
          </a:xfrm>
          <a:prstGeom prst="rect">
            <a:avLst/>
          </a:prstGeom>
          <a:solidFill>
            <a:srgbClr val="203D75"/>
          </a:solidFill>
          <a:ln w="9525" cap="flat" cmpd="sng">
            <a:solidFill>
              <a:srgbClr val="1A68A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186" name="Shape 186"/>
          <p:cNvSpPr txBox="1">
            <a:spLocks noGrp="1"/>
          </p:cNvSpPr>
          <p:nvPr>
            <p:ph type="title"/>
          </p:nvPr>
        </p:nvSpPr>
        <p:spPr>
          <a:xfrm>
            <a:off x="457200" y="423352"/>
            <a:ext cx="4507926" cy="413268"/>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187" name="Shape 187"/>
          <p:cNvPicPr preferRelativeResize="0"/>
          <p:nvPr/>
        </p:nvPicPr>
        <p:blipFill rotWithShape="1">
          <a:blip r:embed="rId2">
            <a:alphaModFix/>
          </a:blip>
          <a:srcRect/>
          <a:stretch/>
        </p:blipFill>
        <p:spPr>
          <a:xfrm>
            <a:off x="7270435" y="247089"/>
            <a:ext cx="1542197" cy="4626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UniOfSurrey - BLUE Slide with Image Left">
    <p:spTree>
      <p:nvGrpSpPr>
        <p:cNvPr id="1" name="Shape 188"/>
        <p:cNvGrpSpPr/>
        <p:nvPr/>
      </p:nvGrpSpPr>
      <p:grpSpPr>
        <a:xfrm>
          <a:off x="0" y="0"/>
          <a:ext cx="0" cy="0"/>
          <a:chOff x="0" y="0"/>
          <a:chExt cx="0" cy="0"/>
        </a:xfrm>
      </p:grpSpPr>
      <p:sp>
        <p:nvSpPr>
          <p:cNvPr id="189" name="Shape 189"/>
          <p:cNvSpPr/>
          <p:nvPr/>
        </p:nvSpPr>
        <p:spPr>
          <a:xfrm>
            <a:off x="0" y="0"/>
            <a:ext cx="9144000" cy="873196"/>
          </a:xfrm>
          <a:prstGeom prst="rect">
            <a:avLst/>
          </a:prstGeom>
          <a:solidFill>
            <a:srgbClr val="203D75"/>
          </a:solidFill>
          <a:ln w="9525" cap="flat" cmpd="sng">
            <a:solidFill>
              <a:srgbClr val="1A68A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190" name="Shape 190"/>
          <p:cNvSpPr txBox="1">
            <a:spLocks noGrp="1"/>
          </p:cNvSpPr>
          <p:nvPr>
            <p:ph type="body" idx="1"/>
          </p:nvPr>
        </p:nvSpPr>
        <p:spPr>
          <a:xfrm>
            <a:off x="4294625" y="1638041"/>
            <a:ext cx="4507926"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1" name="Shape 191"/>
          <p:cNvSpPr txBox="1">
            <a:spLocks noGrp="1"/>
          </p:cNvSpPr>
          <p:nvPr>
            <p:ph type="dt" idx="10"/>
          </p:nvPr>
        </p:nvSpPr>
        <p:spPr>
          <a:xfrm>
            <a:off x="94354" y="6575392"/>
            <a:ext cx="2032272" cy="28260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92" name="Shape 192"/>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203D75"/>
              </a:buClr>
              <a:buSzPct val="25000"/>
              <a:buFont typeface="Georgia"/>
              <a:buNone/>
            </a:pPr>
            <a:fld id="{00000000-1234-1234-1234-123412341234}" type="slidenum">
              <a:rPr lang="en-GB" sz="1000" b="0" i="0" u="none" strike="noStrike" cap="none" baseline="0">
                <a:solidFill>
                  <a:srgbClr val="203D75"/>
                </a:solidFill>
                <a:latin typeface="Georgia"/>
                <a:ea typeface="Georgia"/>
                <a:cs typeface="Georgia"/>
                <a:sym typeface="Georgia"/>
                <a:rtl val="0"/>
              </a:rPr>
              <a:t>‹#›</a:t>
            </a:fld>
            <a:endParaRPr lang="en-GB" sz="1000" b="0" i="0" u="none" strike="noStrike" cap="none" baseline="0">
              <a:solidFill>
                <a:srgbClr val="203D75"/>
              </a:solidFill>
              <a:latin typeface="Georgia"/>
              <a:ea typeface="Georgia"/>
              <a:cs typeface="Georgia"/>
              <a:sym typeface="Georgia"/>
              <a:rtl val="0"/>
            </a:endParaRPr>
          </a:p>
        </p:txBody>
      </p:sp>
      <p:sp>
        <p:nvSpPr>
          <p:cNvPr id="193" name="Shape 193"/>
          <p:cNvSpPr txBox="1">
            <a:spLocks noGrp="1"/>
          </p:cNvSpPr>
          <p:nvPr>
            <p:ph type="body" idx="2"/>
          </p:nvPr>
        </p:nvSpPr>
        <p:spPr>
          <a:xfrm>
            <a:off x="457200" y="936625"/>
            <a:ext cx="8321441" cy="384174"/>
          </a:xfrm>
          <a:prstGeom prst="rect">
            <a:avLst/>
          </a:prstGeom>
          <a:noFill/>
          <a:ln>
            <a:noFill/>
          </a:ln>
        </p:spPr>
        <p:txBody>
          <a:bodyPr lIns="91425" tIns="91425" rIns="91425" bIns="91425" anchor="t" anchorCtr="0"/>
          <a:lstStyle>
            <a:lvl1pPr marL="0" indent="0" rtl="0">
              <a:spcBef>
                <a:spcPts val="0"/>
              </a:spcBef>
              <a:buClr>
                <a:srgbClr val="556169"/>
              </a:buClr>
              <a:buFont typeface="Georg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194" name="Shape 194"/>
          <p:cNvCxnSpPr/>
          <p:nvPr/>
        </p:nvCxnSpPr>
        <p:spPr>
          <a:xfrm>
            <a:off x="0" y="878000"/>
            <a:ext cx="9179999" cy="0"/>
          </a:xfrm>
          <a:prstGeom prst="straightConnector1">
            <a:avLst/>
          </a:prstGeom>
          <a:noFill/>
          <a:ln w="9525" cap="flat" cmpd="sng">
            <a:solidFill>
              <a:srgbClr val="203D75"/>
            </a:solidFill>
            <a:prstDash val="solid"/>
            <a:round/>
            <a:headEnd type="none" w="med" len="med"/>
            <a:tailEnd type="none" w="med" len="med"/>
          </a:ln>
        </p:spPr>
      </p:cxnSp>
      <p:sp>
        <p:nvSpPr>
          <p:cNvPr id="195" name="Shape 195"/>
          <p:cNvSpPr>
            <a:spLocks noGrp="1"/>
          </p:cNvSpPr>
          <p:nvPr>
            <p:ph type="pic" idx="3"/>
          </p:nvPr>
        </p:nvSpPr>
        <p:spPr>
          <a:xfrm>
            <a:off x="457200" y="1638041"/>
            <a:ext cx="3682999" cy="4525963"/>
          </a:xfrm>
          <a:prstGeom prst="rect">
            <a:avLst/>
          </a:prstGeom>
          <a:noFill/>
          <a:ln>
            <a:noFill/>
          </a:ln>
        </p:spPr>
        <p:txBody>
          <a:bodyPr lIns="91425" tIns="91425" rIns="91425" bIns="91425" anchor="ctr" anchorCtr="0"/>
          <a:lstStyle>
            <a:lvl1pPr>
              <a:spcBef>
                <a:spcPts val="0"/>
              </a:spcBef>
              <a:buNone/>
              <a:defRPr/>
            </a:lvl1pPr>
          </a:lstStyle>
          <a:p>
            <a:endParaRPr/>
          </a:p>
        </p:txBody>
      </p:sp>
      <p:pic>
        <p:nvPicPr>
          <p:cNvPr id="196" name="Shape 196"/>
          <p:cNvPicPr preferRelativeResize="0"/>
          <p:nvPr/>
        </p:nvPicPr>
        <p:blipFill rotWithShape="1">
          <a:blip r:embed="rId2">
            <a:alphaModFix/>
          </a:blip>
          <a:srcRect/>
          <a:stretch/>
        </p:blipFill>
        <p:spPr>
          <a:xfrm>
            <a:off x="7270435" y="247089"/>
            <a:ext cx="1542197" cy="462600"/>
          </a:xfrm>
          <a:prstGeom prst="rect">
            <a:avLst/>
          </a:prstGeom>
          <a:noFill/>
          <a:ln>
            <a:noFill/>
          </a:ln>
        </p:spPr>
      </p:pic>
      <p:sp>
        <p:nvSpPr>
          <p:cNvPr id="197" name="Shape 197"/>
          <p:cNvSpPr txBox="1">
            <a:spLocks noGrp="1"/>
          </p:cNvSpPr>
          <p:nvPr>
            <p:ph type="title"/>
          </p:nvPr>
        </p:nvSpPr>
        <p:spPr>
          <a:xfrm>
            <a:off x="457200" y="423352"/>
            <a:ext cx="4507926" cy="413268"/>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UniOfSurrey - BLUE Slide with 3 Image Left">
    <p:spTree>
      <p:nvGrpSpPr>
        <p:cNvPr id="1" name="Shape 198"/>
        <p:cNvGrpSpPr/>
        <p:nvPr/>
      </p:nvGrpSpPr>
      <p:grpSpPr>
        <a:xfrm>
          <a:off x="0" y="0"/>
          <a:ext cx="0" cy="0"/>
          <a:chOff x="0" y="0"/>
          <a:chExt cx="0" cy="0"/>
        </a:xfrm>
      </p:grpSpPr>
      <p:sp>
        <p:nvSpPr>
          <p:cNvPr id="199" name="Shape 199"/>
          <p:cNvSpPr/>
          <p:nvPr/>
        </p:nvSpPr>
        <p:spPr>
          <a:xfrm>
            <a:off x="0" y="0"/>
            <a:ext cx="9144000" cy="873196"/>
          </a:xfrm>
          <a:prstGeom prst="rect">
            <a:avLst/>
          </a:prstGeom>
          <a:solidFill>
            <a:srgbClr val="203D75"/>
          </a:solidFill>
          <a:ln w="9525" cap="flat" cmpd="sng">
            <a:solidFill>
              <a:srgbClr val="1A68A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200" name="Shape 200"/>
          <p:cNvSpPr txBox="1">
            <a:spLocks noGrp="1"/>
          </p:cNvSpPr>
          <p:nvPr>
            <p:ph type="title"/>
          </p:nvPr>
        </p:nvSpPr>
        <p:spPr>
          <a:xfrm>
            <a:off x="457200" y="423352"/>
            <a:ext cx="7551280" cy="413268"/>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1" name="Shape 201"/>
          <p:cNvSpPr txBox="1">
            <a:spLocks noGrp="1"/>
          </p:cNvSpPr>
          <p:nvPr>
            <p:ph type="body" idx="1"/>
          </p:nvPr>
        </p:nvSpPr>
        <p:spPr>
          <a:xfrm>
            <a:off x="4294625" y="1638041"/>
            <a:ext cx="4507926"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2" name="Shape 202"/>
          <p:cNvSpPr txBox="1">
            <a:spLocks noGrp="1"/>
          </p:cNvSpPr>
          <p:nvPr>
            <p:ph type="dt" idx="10"/>
          </p:nvPr>
        </p:nvSpPr>
        <p:spPr>
          <a:xfrm>
            <a:off x="94354" y="6575392"/>
            <a:ext cx="2032272" cy="28260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203" name="Shape 203"/>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203D75"/>
              </a:buClr>
              <a:buSzPct val="25000"/>
              <a:buFont typeface="Georgia"/>
              <a:buNone/>
            </a:pPr>
            <a:fld id="{00000000-1234-1234-1234-123412341234}" type="slidenum">
              <a:rPr lang="en-GB" sz="1000" b="0" i="0" u="none" strike="noStrike" cap="none" baseline="0">
                <a:solidFill>
                  <a:srgbClr val="203D75"/>
                </a:solidFill>
                <a:latin typeface="Georgia"/>
                <a:ea typeface="Georgia"/>
                <a:cs typeface="Georgia"/>
                <a:sym typeface="Georgia"/>
                <a:rtl val="0"/>
              </a:rPr>
              <a:t>‹#›</a:t>
            </a:fld>
            <a:endParaRPr lang="en-GB" sz="1000" b="0" i="0" u="none" strike="noStrike" cap="none" baseline="0">
              <a:solidFill>
                <a:srgbClr val="203D75"/>
              </a:solidFill>
              <a:latin typeface="Georgia"/>
              <a:ea typeface="Georgia"/>
              <a:cs typeface="Georgia"/>
              <a:sym typeface="Georgia"/>
              <a:rtl val="0"/>
            </a:endParaRPr>
          </a:p>
        </p:txBody>
      </p:sp>
      <p:sp>
        <p:nvSpPr>
          <p:cNvPr id="204" name="Shape 204"/>
          <p:cNvSpPr txBox="1">
            <a:spLocks noGrp="1"/>
          </p:cNvSpPr>
          <p:nvPr>
            <p:ph type="body" idx="2"/>
          </p:nvPr>
        </p:nvSpPr>
        <p:spPr>
          <a:xfrm>
            <a:off x="457200" y="936625"/>
            <a:ext cx="8321441" cy="384174"/>
          </a:xfrm>
          <a:prstGeom prst="rect">
            <a:avLst/>
          </a:prstGeom>
          <a:noFill/>
          <a:ln>
            <a:noFill/>
          </a:ln>
        </p:spPr>
        <p:txBody>
          <a:bodyPr lIns="91425" tIns="91425" rIns="91425" bIns="91425" anchor="t" anchorCtr="0"/>
          <a:lstStyle>
            <a:lvl1pPr marL="0" indent="0" rtl="0">
              <a:spcBef>
                <a:spcPts val="0"/>
              </a:spcBef>
              <a:buClr>
                <a:srgbClr val="556169"/>
              </a:buClr>
              <a:buFont typeface="Georg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205" name="Shape 205"/>
          <p:cNvCxnSpPr/>
          <p:nvPr/>
        </p:nvCxnSpPr>
        <p:spPr>
          <a:xfrm>
            <a:off x="0" y="878000"/>
            <a:ext cx="9179999" cy="0"/>
          </a:xfrm>
          <a:prstGeom prst="straightConnector1">
            <a:avLst/>
          </a:prstGeom>
          <a:noFill/>
          <a:ln w="9525" cap="flat" cmpd="sng">
            <a:solidFill>
              <a:srgbClr val="203D75"/>
            </a:solidFill>
            <a:prstDash val="solid"/>
            <a:round/>
            <a:headEnd type="none" w="med" len="med"/>
            <a:tailEnd type="none" w="med" len="med"/>
          </a:ln>
        </p:spPr>
      </p:cxnSp>
      <p:sp>
        <p:nvSpPr>
          <p:cNvPr id="206" name="Shape 206"/>
          <p:cNvSpPr>
            <a:spLocks noGrp="1"/>
          </p:cNvSpPr>
          <p:nvPr>
            <p:ph type="pic" idx="3"/>
          </p:nvPr>
        </p:nvSpPr>
        <p:spPr>
          <a:xfrm>
            <a:off x="457200" y="1655723"/>
            <a:ext cx="1229961" cy="1524518"/>
          </a:xfrm>
          <a:prstGeom prst="rect">
            <a:avLst/>
          </a:prstGeom>
          <a:noFill/>
          <a:ln>
            <a:noFill/>
          </a:ln>
        </p:spPr>
        <p:txBody>
          <a:bodyPr lIns="91425" tIns="91425" rIns="91425" bIns="91425" anchor="ctr" anchorCtr="0"/>
          <a:lstStyle>
            <a:lvl1pPr>
              <a:spcBef>
                <a:spcPts val="0"/>
              </a:spcBef>
              <a:buNone/>
              <a:defRPr/>
            </a:lvl1pPr>
          </a:lstStyle>
          <a:p>
            <a:endParaRPr/>
          </a:p>
        </p:txBody>
      </p:sp>
      <p:sp>
        <p:nvSpPr>
          <p:cNvPr id="207" name="Shape 207"/>
          <p:cNvSpPr>
            <a:spLocks noGrp="1"/>
          </p:cNvSpPr>
          <p:nvPr>
            <p:ph type="pic" idx="4"/>
          </p:nvPr>
        </p:nvSpPr>
        <p:spPr>
          <a:xfrm>
            <a:off x="1839560" y="1655722"/>
            <a:ext cx="2276591" cy="1524518"/>
          </a:xfrm>
          <a:prstGeom prst="rect">
            <a:avLst/>
          </a:prstGeom>
          <a:noFill/>
          <a:ln>
            <a:noFill/>
          </a:ln>
        </p:spPr>
        <p:txBody>
          <a:bodyPr lIns="91425" tIns="91425" rIns="91425" bIns="91425" anchor="ctr" anchorCtr="0"/>
          <a:lstStyle>
            <a:lvl1pPr>
              <a:spcBef>
                <a:spcPts val="0"/>
              </a:spcBef>
              <a:buNone/>
              <a:defRPr/>
            </a:lvl1pPr>
          </a:lstStyle>
          <a:p>
            <a:endParaRPr/>
          </a:p>
        </p:txBody>
      </p:sp>
      <p:sp>
        <p:nvSpPr>
          <p:cNvPr id="208" name="Shape 208"/>
          <p:cNvSpPr>
            <a:spLocks noGrp="1"/>
          </p:cNvSpPr>
          <p:nvPr>
            <p:ph type="pic" idx="5"/>
          </p:nvPr>
        </p:nvSpPr>
        <p:spPr>
          <a:xfrm>
            <a:off x="457200" y="3332639"/>
            <a:ext cx="3658954" cy="2849044"/>
          </a:xfrm>
          <a:prstGeom prst="rect">
            <a:avLst/>
          </a:prstGeom>
          <a:noFill/>
          <a:ln>
            <a:noFill/>
          </a:ln>
        </p:spPr>
        <p:txBody>
          <a:bodyPr lIns="91425" tIns="91425" rIns="91425" bIns="91425" anchor="ctr" anchorCtr="0"/>
          <a:lstStyle>
            <a:lvl1pPr>
              <a:spcBef>
                <a:spcPts val="0"/>
              </a:spcBef>
              <a:buNone/>
              <a:defRPr/>
            </a:lvl1pPr>
          </a:lstStyle>
          <a:p>
            <a:endParaRPr/>
          </a:p>
        </p:txBody>
      </p:sp>
      <p:pic>
        <p:nvPicPr>
          <p:cNvPr id="209" name="Shape 209"/>
          <p:cNvPicPr preferRelativeResize="0"/>
          <p:nvPr/>
        </p:nvPicPr>
        <p:blipFill rotWithShape="1">
          <a:blip r:embed="rId2">
            <a:alphaModFix/>
          </a:blip>
          <a:srcRect/>
          <a:stretch/>
        </p:blipFill>
        <p:spPr>
          <a:xfrm>
            <a:off x="7270435" y="247089"/>
            <a:ext cx="1542197" cy="4626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UniOfSurrey - Standard Slide with 3 Image Left">
    <p:spTree>
      <p:nvGrpSpPr>
        <p:cNvPr id="1" name="Shape 210"/>
        <p:cNvGrpSpPr/>
        <p:nvPr/>
      </p:nvGrpSpPr>
      <p:grpSpPr>
        <a:xfrm>
          <a:off x="0" y="0"/>
          <a:ext cx="0" cy="0"/>
          <a:chOff x="0" y="0"/>
          <a:chExt cx="0" cy="0"/>
        </a:xfrm>
      </p:grpSpPr>
      <p:sp>
        <p:nvSpPr>
          <p:cNvPr id="211" name="Shape 211"/>
          <p:cNvSpPr/>
          <p:nvPr/>
        </p:nvSpPr>
        <p:spPr>
          <a:xfrm>
            <a:off x="0" y="6575392"/>
            <a:ext cx="9144000" cy="282605"/>
          </a:xfrm>
          <a:prstGeom prst="rect">
            <a:avLst/>
          </a:prstGeom>
          <a:solidFill>
            <a:srgbClr val="203D75"/>
          </a:solidFill>
          <a:ln w="9525" cap="flat" cmpd="sng">
            <a:solidFill>
              <a:srgbClr val="1A68A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212" name="Shape 212"/>
          <p:cNvSpPr txBox="1">
            <a:spLocks noGrp="1"/>
          </p:cNvSpPr>
          <p:nvPr>
            <p:ph type="title"/>
          </p:nvPr>
        </p:nvSpPr>
        <p:spPr>
          <a:xfrm>
            <a:off x="457200" y="423352"/>
            <a:ext cx="7551280" cy="413268"/>
          </a:xfrm>
          <a:prstGeom prst="rect">
            <a:avLst/>
          </a:prstGeom>
          <a:noFill/>
          <a:ln>
            <a:noFill/>
          </a:ln>
        </p:spPr>
        <p:txBody>
          <a:bodyPr lIns="91425" tIns="91425" rIns="91425" bIns="91425" anchor="ctr" anchorCtr="0"/>
          <a:lstStyle>
            <a:lvl1pPr algn="l" rtl="0">
              <a:spcBef>
                <a:spcPts val="0"/>
              </a:spcBef>
              <a:buClr>
                <a:srgbClr val="203D75"/>
              </a:buClr>
              <a:buFont typeface="Georg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3" name="Shape 213"/>
          <p:cNvSpPr txBox="1">
            <a:spLocks noGrp="1"/>
          </p:cNvSpPr>
          <p:nvPr>
            <p:ph type="body" idx="1"/>
          </p:nvPr>
        </p:nvSpPr>
        <p:spPr>
          <a:xfrm>
            <a:off x="457199" y="1643165"/>
            <a:ext cx="4507926"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4" name="Shape 214"/>
          <p:cNvSpPr txBox="1">
            <a:spLocks noGrp="1"/>
          </p:cNvSpPr>
          <p:nvPr>
            <p:ph type="dt" idx="10"/>
          </p:nvPr>
        </p:nvSpPr>
        <p:spPr>
          <a:xfrm>
            <a:off x="94354" y="6575392"/>
            <a:ext cx="2032272" cy="28260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215" name="Shape 215"/>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a:t>
            </a:fld>
            <a:endParaRPr lang="en-GB" sz="1000" b="0" i="0" u="none" strike="noStrike" cap="none" baseline="0">
              <a:solidFill>
                <a:srgbClr val="FFFFFF"/>
              </a:solidFill>
              <a:latin typeface="Georgia"/>
              <a:ea typeface="Georgia"/>
              <a:cs typeface="Georgia"/>
              <a:sym typeface="Georgia"/>
              <a:rtl val="0"/>
            </a:endParaRPr>
          </a:p>
        </p:txBody>
      </p:sp>
      <p:sp>
        <p:nvSpPr>
          <p:cNvPr id="216" name="Shape 216"/>
          <p:cNvSpPr txBox="1">
            <a:spLocks noGrp="1"/>
          </p:cNvSpPr>
          <p:nvPr>
            <p:ph type="body" idx="2"/>
          </p:nvPr>
        </p:nvSpPr>
        <p:spPr>
          <a:xfrm>
            <a:off x="457200" y="936625"/>
            <a:ext cx="8321441" cy="384174"/>
          </a:xfrm>
          <a:prstGeom prst="rect">
            <a:avLst/>
          </a:prstGeom>
          <a:noFill/>
          <a:ln>
            <a:noFill/>
          </a:ln>
        </p:spPr>
        <p:txBody>
          <a:bodyPr lIns="91425" tIns="91425" rIns="91425" bIns="91425" anchor="t" anchorCtr="0"/>
          <a:lstStyle>
            <a:lvl1pPr marL="0" indent="0" rtl="0">
              <a:spcBef>
                <a:spcPts val="0"/>
              </a:spcBef>
              <a:buClr>
                <a:srgbClr val="556169"/>
              </a:buClr>
              <a:buFont typeface="Georg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217" name="Shape 217"/>
          <p:cNvCxnSpPr/>
          <p:nvPr/>
        </p:nvCxnSpPr>
        <p:spPr>
          <a:xfrm>
            <a:off x="0" y="878000"/>
            <a:ext cx="9179999" cy="0"/>
          </a:xfrm>
          <a:prstGeom prst="straightConnector1">
            <a:avLst/>
          </a:prstGeom>
          <a:noFill/>
          <a:ln w="9525" cap="flat" cmpd="sng">
            <a:solidFill>
              <a:srgbClr val="203D75"/>
            </a:solidFill>
            <a:prstDash val="solid"/>
            <a:round/>
            <a:headEnd type="none" w="med" len="med"/>
            <a:tailEnd type="none" w="med" len="med"/>
          </a:ln>
        </p:spPr>
      </p:cxnSp>
      <p:pic>
        <p:nvPicPr>
          <p:cNvPr id="218" name="Shape 218"/>
          <p:cNvPicPr preferRelativeResize="0"/>
          <p:nvPr/>
        </p:nvPicPr>
        <p:blipFill rotWithShape="1">
          <a:blip r:embed="rId2">
            <a:alphaModFix/>
          </a:blip>
          <a:srcRect/>
          <a:stretch/>
        </p:blipFill>
        <p:spPr>
          <a:xfrm>
            <a:off x="7280513" y="230939"/>
            <a:ext cx="1522040" cy="44851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UniOfSurrey - Photo Quote">
    <p:bg>
      <p:bgPr>
        <a:solidFill>
          <a:srgbClr val="1E4784"/>
        </a:solidFill>
        <a:effectLst/>
      </p:bgPr>
    </p:bg>
    <p:spTree>
      <p:nvGrpSpPr>
        <p:cNvPr id="1" name="Shape 219"/>
        <p:cNvGrpSpPr/>
        <p:nvPr/>
      </p:nvGrpSpPr>
      <p:grpSpPr>
        <a:xfrm>
          <a:off x="0" y="0"/>
          <a:ext cx="0" cy="0"/>
          <a:chOff x="0" y="0"/>
          <a:chExt cx="0" cy="0"/>
        </a:xfrm>
      </p:grpSpPr>
      <p:sp>
        <p:nvSpPr>
          <p:cNvPr id="220" name="Shape 220"/>
          <p:cNvSpPr txBox="1">
            <a:spLocks noGrp="1"/>
          </p:cNvSpPr>
          <p:nvPr>
            <p:ph type="dt" idx="10"/>
          </p:nvPr>
        </p:nvSpPr>
        <p:spPr>
          <a:xfrm>
            <a:off x="94354" y="6575392"/>
            <a:ext cx="2032272" cy="28260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221" name="Shape 221"/>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a:t>
            </a:fld>
            <a:endParaRPr lang="en-GB" sz="1000" b="0" i="0" u="none" strike="noStrike" cap="none" baseline="0">
              <a:solidFill>
                <a:srgbClr val="FFFFFF"/>
              </a:solidFill>
              <a:latin typeface="Georgia"/>
              <a:ea typeface="Georgia"/>
              <a:cs typeface="Georgia"/>
              <a:sym typeface="Georgia"/>
              <a:rtl val="0"/>
            </a:endParaRPr>
          </a:p>
        </p:txBody>
      </p:sp>
      <p:sp>
        <p:nvSpPr>
          <p:cNvPr id="222" name="Shape 222"/>
          <p:cNvSpPr txBox="1"/>
          <p:nvPr/>
        </p:nvSpPr>
        <p:spPr>
          <a:xfrm>
            <a:off x="466516" y="2665960"/>
            <a:ext cx="8345417"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Georgia"/>
              <a:buNone/>
            </a:pPr>
            <a:r>
              <a:rPr lang="en-GB" sz="3600" b="0" i="0" u="none" strike="noStrike" cap="none" baseline="0">
                <a:solidFill>
                  <a:srgbClr val="FFFFFF"/>
                </a:solidFill>
                <a:latin typeface="Georgia"/>
                <a:ea typeface="Georgia"/>
                <a:cs typeface="Georgia"/>
                <a:sym typeface="Georgia"/>
                <a:rtl val="0"/>
              </a:rPr>
              <a:t>‘This is a space for a large format quote’</a:t>
            </a:r>
          </a:p>
        </p:txBody>
      </p:sp>
      <p:cxnSp>
        <p:nvCxnSpPr>
          <p:cNvPr id="223" name="Shape 223"/>
          <p:cNvCxnSpPr/>
          <p:nvPr/>
        </p:nvCxnSpPr>
        <p:spPr>
          <a:xfrm>
            <a:off x="-21711" y="3995248"/>
            <a:ext cx="9144000" cy="0"/>
          </a:xfrm>
          <a:prstGeom prst="straightConnector1">
            <a:avLst/>
          </a:prstGeom>
          <a:noFill/>
          <a:ln w="12700" cap="flat" cmpd="sng">
            <a:solidFill>
              <a:srgbClr val="FFFFFF"/>
            </a:solidFill>
            <a:prstDash val="solid"/>
            <a:round/>
            <a:headEnd type="none" w="med" len="med"/>
            <a:tailEnd type="none" w="med" len="med"/>
          </a:ln>
        </p:spPr>
      </p:cxnSp>
      <p:sp>
        <p:nvSpPr>
          <p:cNvPr id="224" name="Shape 224"/>
          <p:cNvSpPr txBox="1">
            <a:spLocks noGrp="1"/>
          </p:cNvSpPr>
          <p:nvPr>
            <p:ph type="subTitle" idx="1"/>
          </p:nvPr>
        </p:nvSpPr>
        <p:spPr>
          <a:xfrm>
            <a:off x="1481874" y="4227169"/>
            <a:ext cx="6400799" cy="392745"/>
          </a:xfrm>
          <a:prstGeom prst="rect">
            <a:avLst/>
          </a:prstGeom>
          <a:noFill/>
          <a:ln>
            <a:noFill/>
          </a:ln>
        </p:spPr>
        <p:txBody>
          <a:bodyPr lIns="91425" tIns="91425" rIns="91425" bIns="91425" anchor="t" anchorCtr="0"/>
          <a:lstStyle>
            <a:lvl1pPr marL="0" marR="0" indent="0" algn="ctr" rtl="0">
              <a:lnSpc>
                <a:spcPct val="100000"/>
              </a:lnSpc>
              <a:spcBef>
                <a:spcPts val="360"/>
              </a:spcBef>
              <a:spcAft>
                <a:spcPts val="0"/>
              </a:spcAft>
              <a:buClr>
                <a:schemeClr val="dk1"/>
              </a:buClr>
              <a:buFont typeface="Arial"/>
              <a:buNone/>
              <a:defRPr sz="1400" b="0" i="0" u="none" strike="noStrike" cap="none" baseline="0">
                <a:solidFill>
                  <a:srgbClr val="000000"/>
                </a:solidFill>
                <a:latin typeface="Arial"/>
                <a:ea typeface="Arial"/>
                <a:cs typeface="Arial"/>
                <a:sym typeface="Arial"/>
                <a:rtl val="0"/>
              </a:defRPr>
            </a:lvl1pPr>
            <a:lvl2pPr marL="742950" marR="0" indent="-19050" algn="l" rtl="0">
              <a:lnSpc>
                <a:spcPct val="100000"/>
              </a:lnSpc>
              <a:spcBef>
                <a:spcPts val="56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12700" algn="l" rtl="0">
              <a:lnSpc>
                <a:spcPct val="100000"/>
              </a:lnSpc>
              <a:spcBef>
                <a:spcPts val="48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27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27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27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27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27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27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3_UniOfSurrey - Clean Blue Cover">
    <p:bg>
      <p:bgPr>
        <a:solidFill>
          <a:srgbClr val="203D75"/>
        </a:solidFill>
        <a:effectLst/>
      </p:bgPr>
    </p:bg>
    <p:spTree>
      <p:nvGrpSpPr>
        <p:cNvPr id="1" name="Shape 39"/>
        <p:cNvGrpSpPr/>
        <p:nvPr/>
      </p:nvGrpSpPr>
      <p:grpSpPr>
        <a:xfrm>
          <a:off x="0" y="0"/>
          <a:ext cx="0" cy="0"/>
          <a:chOff x="0" y="0"/>
          <a:chExt cx="0" cy="0"/>
        </a:xfrm>
      </p:grpSpPr>
      <p:pic>
        <p:nvPicPr>
          <p:cNvPr id="40" name="Shape 40"/>
          <p:cNvPicPr preferRelativeResize="0"/>
          <p:nvPr/>
        </p:nvPicPr>
        <p:blipFill rotWithShape="1">
          <a:blip r:embed="rId2">
            <a:alphaModFix/>
          </a:blip>
          <a:srcRect/>
          <a:stretch/>
        </p:blipFill>
        <p:spPr>
          <a:xfrm>
            <a:off x="7270435" y="287411"/>
            <a:ext cx="1542197" cy="462600"/>
          </a:xfrm>
          <a:prstGeom prst="rect">
            <a:avLst/>
          </a:prstGeom>
          <a:noFill/>
          <a:ln>
            <a:noFill/>
          </a:ln>
        </p:spPr>
      </p:pic>
      <p:sp>
        <p:nvSpPr>
          <p:cNvPr id="41" name="Shape 41"/>
          <p:cNvSpPr txBox="1">
            <a:spLocks noGrp="1"/>
          </p:cNvSpPr>
          <p:nvPr>
            <p:ph type="title"/>
          </p:nvPr>
        </p:nvSpPr>
        <p:spPr>
          <a:xfrm>
            <a:off x="1681540" y="2056266"/>
            <a:ext cx="5775156" cy="1098697"/>
          </a:xfrm>
          <a:prstGeom prst="rect">
            <a:avLst/>
          </a:prstGeom>
          <a:noFill/>
          <a:ln>
            <a:noFill/>
          </a:ln>
        </p:spPr>
        <p:txBody>
          <a:bodyPr lIns="91425" tIns="91425" rIns="91425" b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dt" idx="10"/>
          </p:nvPr>
        </p:nvSpPr>
        <p:spPr>
          <a:xfrm>
            <a:off x="94354" y="6575392"/>
            <a:ext cx="2032272" cy="28260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43" name="Shape 43"/>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a:t>
            </a:fld>
            <a:endParaRPr lang="en-GB" sz="1000" b="0" i="0" u="none" strike="noStrike" cap="none" baseline="0">
              <a:solidFill>
                <a:srgbClr val="FFFFFF"/>
              </a:solidFill>
              <a:latin typeface="Georgia"/>
              <a:ea typeface="Georgia"/>
              <a:cs typeface="Georgia"/>
              <a:sym typeface="Georgia"/>
              <a:rtl val="0"/>
            </a:endParaRPr>
          </a:p>
        </p:txBody>
      </p:sp>
      <p:cxnSp>
        <p:nvCxnSpPr>
          <p:cNvPr id="44" name="Shape 44"/>
          <p:cNvCxnSpPr/>
          <p:nvPr/>
        </p:nvCxnSpPr>
        <p:spPr>
          <a:xfrm>
            <a:off x="-5763" y="3287060"/>
            <a:ext cx="9149763" cy="0"/>
          </a:xfrm>
          <a:prstGeom prst="straightConnector1">
            <a:avLst/>
          </a:prstGeom>
          <a:noFill/>
          <a:ln w="9525" cap="flat" cmpd="sng">
            <a:solidFill>
              <a:schemeClr val="lt1"/>
            </a:solidFill>
            <a:prstDash val="solid"/>
            <a:round/>
            <a:headEnd type="none" w="med" len="med"/>
            <a:tailEnd type="none" w="med" len="med"/>
          </a:ln>
        </p:spPr>
      </p:cxnSp>
      <p:sp>
        <p:nvSpPr>
          <p:cNvPr id="45" name="Shape 45"/>
          <p:cNvSpPr txBox="1">
            <a:spLocks noGrp="1"/>
          </p:cNvSpPr>
          <p:nvPr>
            <p:ph type="body" idx="1"/>
          </p:nvPr>
        </p:nvSpPr>
        <p:spPr>
          <a:xfrm>
            <a:off x="1681163" y="3427412"/>
            <a:ext cx="5775323" cy="1119187"/>
          </a:xfrm>
          <a:prstGeom prst="rect">
            <a:avLst/>
          </a:prstGeom>
          <a:noFill/>
          <a:ln>
            <a:noFill/>
          </a:ln>
        </p:spPr>
        <p:txBody>
          <a:bodyPr lIns="91425" tIns="91425" rIns="91425" bIns="91425" anchor="t"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UniOfSurrey - Standard Slide">
    <p:spTree>
      <p:nvGrpSpPr>
        <p:cNvPr id="1" name="Shape 46"/>
        <p:cNvGrpSpPr/>
        <p:nvPr/>
      </p:nvGrpSpPr>
      <p:grpSpPr>
        <a:xfrm>
          <a:off x="0" y="0"/>
          <a:ext cx="0" cy="0"/>
          <a:chOff x="0" y="0"/>
          <a:chExt cx="0" cy="0"/>
        </a:xfrm>
      </p:grpSpPr>
      <p:sp>
        <p:nvSpPr>
          <p:cNvPr id="47" name="Shape 47"/>
          <p:cNvSpPr/>
          <p:nvPr/>
        </p:nvSpPr>
        <p:spPr>
          <a:xfrm>
            <a:off x="0" y="0"/>
            <a:ext cx="9144000" cy="873196"/>
          </a:xfrm>
          <a:prstGeom prst="rect">
            <a:avLst/>
          </a:prstGeom>
          <a:solidFill>
            <a:srgbClr val="203D75"/>
          </a:solidFill>
          <a:ln w="9525" cap="flat" cmpd="sng">
            <a:solidFill>
              <a:srgbClr val="1A68A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48" name="Shape 48"/>
          <p:cNvSpPr txBox="1">
            <a:spLocks noGrp="1"/>
          </p:cNvSpPr>
          <p:nvPr>
            <p:ph type="body" idx="1"/>
          </p:nvPr>
        </p:nvSpPr>
        <p:spPr>
          <a:xfrm>
            <a:off x="457199" y="1600200"/>
            <a:ext cx="8321443"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dt" idx="10"/>
          </p:nvPr>
        </p:nvSpPr>
        <p:spPr>
          <a:xfrm>
            <a:off x="94354" y="6575392"/>
            <a:ext cx="2032272" cy="28260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50" name="Shape 50"/>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203D75"/>
              </a:buClr>
              <a:buSzPct val="25000"/>
              <a:buFont typeface="Georgia"/>
              <a:buNone/>
            </a:pPr>
            <a:fld id="{00000000-1234-1234-1234-123412341234}" type="slidenum">
              <a:rPr lang="en-GB" sz="1000" b="0" i="0" u="none" strike="noStrike" cap="none" baseline="0">
                <a:solidFill>
                  <a:srgbClr val="203D75"/>
                </a:solidFill>
                <a:latin typeface="Georgia"/>
                <a:ea typeface="Georgia"/>
                <a:cs typeface="Georgia"/>
                <a:sym typeface="Georgia"/>
                <a:rtl val="0"/>
              </a:rPr>
              <a:t>‹#›</a:t>
            </a:fld>
            <a:endParaRPr lang="en-GB" sz="1000" b="0" i="0" u="none" strike="noStrike" cap="none" baseline="0">
              <a:solidFill>
                <a:srgbClr val="203D75"/>
              </a:solidFill>
              <a:latin typeface="Georgia"/>
              <a:ea typeface="Georgia"/>
              <a:cs typeface="Georgia"/>
              <a:sym typeface="Georgia"/>
              <a:rtl val="0"/>
            </a:endParaRPr>
          </a:p>
        </p:txBody>
      </p:sp>
      <p:sp>
        <p:nvSpPr>
          <p:cNvPr id="51" name="Shape 51"/>
          <p:cNvSpPr txBox="1">
            <a:spLocks noGrp="1"/>
          </p:cNvSpPr>
          <p:nvPr>
            <p:ph type="body" idx="2"/>
          </p:nvPr>
        </p:nvSpPr>
        <p:spPr>
          <a:xfrm>
            <a:off x="457200" y="936625"/>
            <a:ext cx="8321441" cy="384174"/>
          </a:xfrm>
          <a:prstGeom prst="rect">
            <a:avLst/>
          </a:prstGeom>
          <a:noFill/>
          <a:ln>
            <a:noFill/>
          </a:ln>
        </p:spPr>
        <p:txBody>
          <a:bodyPr lIns="91425" tIns="91425" rIns="91425" bIns="91425" anchor="t" anchorCtr="0"/>
          <a:lstStyle>
            <a:lvl1pPr marL="0" indent="0" rtl="0">
              <a:spcBef>
                <a:spcPts val="0"/>
              </a:spcBef>
              <a:buClr>
                <a:srgbClr val="556169"/>
              </a:buClr>
              <a:buFont typeface="Georg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52" name="Shape 52"/>
          <p:cNvCxnSpPr/>
          <p:nvPr/>
        </p:nvCxnSpPr>
        <p:spPr>
          <a:xfrm>
            <a:off x="0" y="878000"/>
            <a:ext cx="9179999" cy="0"/>
          </a:xfrm>
          <a:prstGeom prst="straightConnector1">
            <a:avLst/>
          </a:prstGeom>
          <a:noFill/>
          <a:ln w="9525" cap="flat" cmpd="sng">
            <a:solidFill>
              <a:srgbClr val="203D75"/>
            </a:solidFill>
            <a:prstDash val="solid"/>
            <a:round/>
            <a:headEnd type="none" w="med" len="med"/>
            <a:tailEnd type="none" w="med" len="med"/>
          </a:ln>
        </p:spPr>
      </p:cxnSp>
      <p:sp>
        <p:nvSpPr>
          <p:cNvPr id="53" name="Shape 53"/>
          <p:cNvSpPr txBox="1">
            <a:spLocks noGrp="1"/>
          </p:cNvSpPr>
          <p:nvPr>
            <p:ph type="title"/>
          </p:nvPr>
        </p:nvSpPr>
        <p:spPr>
          <a:xfrm>
            <a:off x="457200" y="423352"/>
            <a:ext cx="4507926" cy="413268"/>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54" name="Shape 54"/>
          <p:cNvPicPr preferRelativeResize="0"/>
          <p:nvPr/>
        </p:nvPicPr>
        <p:blipFill rotWithShape="1">
          <a:blip r:embed="rId2">
            <a:alphaModFix/>
          </a:blip>
          <a:srcRect/>
          <a:stretch/>
        </p:blipFill>
        <p:spPr>
          <a:xfrm>
            <a:off x="7270435" y="247089"/>
            <a:ext cx="1542197" cy="462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UniOfSurrey - Blue Slide Clear">
    <p:spTree>
      <p:nvGrpSpPr>
        <p:cNvPr id="1" name="Shape 55"/>
        <p:cNvGrpSpPr/>
        <p:nvPr/>
      </p:nvGrpSpPr>
      <p:grpSpPr>
        <a:xfrm>
          <a:off x="0" y="0"/>
          <a:ext cx="0" cy="0"/>
          <a:chOff x="0" y="0"/>
          <a:chExt cx="0" cy="0"/>
        </a:xfrm>
      </p:grpSpPr>
      <p:sp>
        <p:nvSpPr>
          <p:cNvPr id="56" name="Shape 56"/>
          <p:cNvSpPr/>
          <p:nvPr/>
        </p:nvSpPr>
        <p:spPr>
          <a:xfrm>
            <a:off x="0" y="0"/>
            <a:ext cx="9144000" cy="873196"/>
          </a:xfrm>
          <a:prstGeom prst="rect">
            <a:avLst/>
          </a:prstGeom>
          <a:solidFill>
            <a:srgbClr val="203D75"/>
          </a:solidFill>
          <a:ln w="9525" cap="flat" cmpd="sng">
            <a:solidFill>
              <a:srgbClr val="1A68A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57" name="Shape 57"/>
          <p:cNvSpPr txBox="1">
            <a:spLocks noGrp="1"/>
          </p:cNvSpPr>
          <p:nvPr>
            <p:ph type="dt" idx="10"/>
          </p:nvPr>
        </p:nvSpPr>
        <p:spPr>
          <a:xfrm>
            <a:off x="94354" y="6575392"/>
            <a:ext cx="2032272" cy="28260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58" name="Shape 58"/>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203D75"/>
              </a:buClr>
              <a:buSzPct val="25000"/>
              <a:buFont typeface="Georgia"/>
              <a:buNone/>
            </a:pPr>
            <a:fld id="{00000000-1234-1234-1234-123412341234}" type="slidenum">
              <a:rPr lang="en-GB" sz="1000" b="0" i="0" u="none" strike="noStrike" cap="none" baseline="0">
                <a:solidFill>
                  <a:srgbClr val="203D75"/>
                </a:solidFill>
                <a:latin typeface="Georgia"/>
                <a:ea typeface="Georgia"/>
                <a:cs typeface="Georgia"/>
                <a:sym typeface="Georgia"/>
                <a:rtl val="0"/>
              </a:rPr>
              <a:t>‹#›</a:t>
            </a:fld>
            <a:endParaRPr lang="en-GB" sz="1000" b="0" i="0" u="none" strike="noStrike" cap="none" baseline="0">
              <a:solidFill>
                <a:srgbClr val="203D75"/>
              </a:solidFill>
              <a:latin typeface="Georgia"/>
              <a:ea typeface="Georgia"/>
              <a:cs typeface="Georgia"/>
              <a:sym typeface="Georgia"/>
              <a:rtl val="0"/>
            </a:endParaRPr>
          </a:p>
        </p:txBody>
      </p:sp>
      <p:sp>
        <p:nvSpPr>
          <p:cNvPr id="59" name="Shape 59"/>
          <p:cNvSpPr txBox="1">
            <a:spLocks noGrp="1"/>
          </p:cNvSpPr>
          <p:nvPr>
            <p:ph type="body" idx="1"/>
          </p:nvPr>
        </p:nvSpPr>
        <p:spPr>
          <a:xfrm>
            <a:off x="457200" y="936625"/>
            <a:ext cx="8321441" cy="384174"/>
          </a:xfrm>
          <a:prstGeom prst="rect">
            <a:avLst/>
          </a:prstGeom>
          <a:noFill/>
          <a:ln>
            <a:noFill/>
          </a:ln>
        </p:spPr>
        <p:txBody>
          <a:bodyPr lIns="91425" tIns="91425" rIns="91425" bIns="91425" anchor="t" anchorCtr="0"/>
          <a:lstStyle>
            <a:lvl1pPr marL="0" indent="0" rtl="0">
              <a:spcBef>
                <a:spcPts val="0"/>
              </a:spcBef>
              <a:buClr>
                <a:srgbClr val="556169"/>
              </a:buClr>
              <a:buFont typeface="Georg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60" name="Shape 60"/>
          <p:cNvCxnSpPr/>
          <p:nvPr/>
        </p:nvCxnSpPr>
        <p:spPr>
          <a:xfrm>
            <a:off x="0" y="878000"/>
            <a:ext cx="9179999" cy="0"/>
          </a:xfrm>
          <a:prstGeom prst="straightConnector1">
            <a:avLst/>
          </a:prstGeom>
          <a:noFill/>
          <a:ln w="9525" cap="flat" cmpd="sng">
            <a:solidFill>
              <a:srgbClr val="203D75"/>
            </a:solidFill>
            <a:prstDash val="solid"/>
            <a:round/>
            <a:headEnd type="none" w="med" len="med"/>
            <a:tailEnd type="none" w="med" len="med"/>
          </a:ln>
        </p:spPr>
      </p:cxnSp>
      <p:sp>
        <p:nvSpPr>
          <p:cNvPr id="61" name="Shape 61"/>
          <p:cNvSpPr txBox="1">
            <a:spLocks noGrp="1"/>
          </p:cNvSpPr>
          <p:nvPr>
            <p:ph type="title"/>
          </p:nvPr>
        </p:nvSpPr>
        <p:spPr>
          <a:xfrm>
            <a:off x="457200" y="423352"/>
            <a:ext cx="4507926" cy="413268"/>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62" name="Shape 62"/>
          <p:cNvPicPr preferRelativeResize="0"/>
          <p:nvPr/>
        </p:nvPicPr>
        <p:blipFill rotWithShape="1">
          <a:blip r:embed="rId2">
            <a:alphaModFix/>
          </a:blip>
          <a:srcRect/>
          <a:stretch/>
        </p:blipFill>
        <p:spPr>
          <a:xfrm>
            <a:off x="7270435" y="247089"/>
            <a:ext cx="1542197" cy="4626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UniOfSurrey - Clean Turqoise Cover">
    <p:bg>
      <p:bgPr>
        <a:solidFill>
          <a:srgbClr val="328C9E"/>
        </a:solidFill>
        <a:effectLst/>
      </p:bgPr>
    </p:bg>
    <p:spTree>
      <p:nvGrpSpPr>
        <p:cNvPr id="1" name="Shape 63"/>
        <p:cNvGrpSpPr/>
        <p:nvPr/>
      </p:nvGrpSpPr>
      <p:grpSpPr>
        <a:xfrm>
          <a:off x="0" y="0"/>
          <a:ext cx="0" cy="0"/>
          <a:chOff x="0" y="0"/>
          <a:chExt cx="0" cy="0"/>
        </a:xfrm>
      </p:grpSpPr>
      <p:pic>
        <p:nvPicPr>
          <p:cNvPr id="64" name="Shape 64"/>
          <p:cNvPicPr preferRelativeResize="0"/>
          <p:nvPr/>
        </p:nvPicPr>
        <p:blipFill rotWithShape="1">
          <a:blip r:embed="rId2">
            <a:alphaModFix/>
          </a:blip>
          <a:srcRect/>
          <a:stretch/>
        </p:blipFill>
        <p:spPr>
          <a:xfrm>
            <a:off x="7270435" y="280469"/>
            <a:ext cx="1542197" cy="462600"/>
          </a:xfrm>
          <a:prstGeom prst="rect">
            <a:avLst/>
          </a:prstGeom>
          <a:noFill/>
          <a:ln>
            <a:noFill/>
          </a:ln>
        </p:spPr>
      </p:pic>
      <p:sp>
        <p:nvSpPr>
          <p:cNvPr id="65" name="Shape 65"/>
          <p:cNvSpPr txBox="1">
            <a:spLocks noGrp="1"/>
          </p:cNvSpPr>
          <p:nvPr>
            <p:ph type="title"/>
          </p:nvPr>
        </p:nvSpPr>
        <p:spPr>
          <a:xfrm>
            <a:off x="1681540" y="2056266"/>
            <a:ext cx="5775156" cy="1098697"/>
          </a:xfrm>
          <a:prstGeom prst="rect">
            <a:avLst/>
          </a:prstGeom>
          <a:noFill/>
          <a:ln>
            <a:noFill/>
          </a:ln>
        </p:spPr>
        <p:txBody>
          <a:bodyPr lIns="91425" tIns="91425" rIns="91425" b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txBox="1">
            <a:spLocks noGrp="1"/>
          </p:cNvSpPr>
          <p:nvPr>
            <p:ph type="dt" idx="10"/>
          </p:nvPr>
        </p:nvSpPr>
        <p:spPr>
          <a:xfrm>
            <a:off x="94354" y="6575392"/>
            <a:ext cx="2032272" cy="28260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67" name="Shape 67"/>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a:t>
            </a:fld>
            <a:endParaRPr lang="en-GB" sz="1000" b="0" i="0" u="none" strike="noStrike" cap="none" baseline="0">
              <a:solidFill>
                <a:srgbClr val="FFFFFF"/>
              </a:solidFill>
              <a:latin typeface="Georgia"/>
              <a:ea typeface="Georgia"/>
              <a:cs typeface="Georgia"/>
              <a:sym typeface="Georgia"/>
              <a:rtl val="0"/>
            </a:endParaRPr>
          </a:p>
        </p:txBody>
      </p:sp>
      <p:cxnSp>
        <p:nvCxnSpPr>
          <p:cNvPr id="68" name="Shape 68"/>
          <p:cNvCxnSpPr/>
          <p:nvPr/>
        </p:nvCxnSpPr>
        <p:spPr>
          <a:xfrm>
            <a:off x="-5763" y="3287060"/>
            <a:ext cx="9149763" cy="0"/>
          </a:xfrm>
          <a:prstGeom prst="straightConnector1">
            <a:avLst/>
          </a:prstGeom>
          <a:noFill/>
          <a:ln w="9525" cap="flat" cmpd="sng">
            <a:solidFill>
              <a:schemeClr val="lt1"/>
            </a:solidFill>
            <a:prstDash val="solid"/>
            <a:round/>
            <a:headEnd type="none" w="med" len="med"/>
            <a:tailEnd type="none" w="med" len="med"/>
          </a:ln>
        </p:spPr>
      </p:cxnSp>
      <p:sp>
        <p:nvSpPr>
          <p:cNvPr id="69" name="Shape 69"/>
          <p:cNvSpPr txBox="1">
            <a:spLocks noGrp="1"/>
          </p:cNvSpPr>
          <p:nvPr>
            <p:ph type="body" idx="1"/>
          </p:nvPr>
        </p:nvSpPr>
        <p:spPr>
          <a:xfrm>
            <a:off x="1681163" y="3427412"/>
            <a:ext cx="5775323" cy="1119187"/>
          </a:xfrm>
          <a:prstGeom prst="rect">
            <a:avLst/>
          </a:prstGeom>
          <a:noFill/>
          <a:ln>
            <a:noFill/>
          </a:ln>
        </p:spPr>
        <p:txBody>
          <a:bodyPr lIns="91425" tIns="91425" rIns="91425" bIns="91425" anchor="t"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UniOfSurrey - Clean Turqoise Cover">
    <p:bg>
      <p:bgPr>
        <a:solidFill>
          <a:srgbClr val="672669"/>
        </a:solidFill>
        <a:effectLst/>
      </p:bgPr>
    </p:bg>
    <p:spTree>
      <p:nvGrpSpPr>
        <p:cNvPr id="1" name="Shape 70"/>
        <p:cNvGrpSpPr/>
        <p:nvPr/>
      </p:nvGrpSpPr>
      <p:grpSpPr>
        <a:xfrm>
          <a:off x="0" y="0"/>
          <a:ext cx="0" cy="0"/>
          <a:chOff x="0" y="0"/>
          <a:chExt cx="0" cy="0"/>
        </a:xfrm>
      </p:grpSpPr>
      <p:pic>
        <p:nvPicPr>
          <p:cNvPr id="71" name="Shape 71"/>
          <p:cNvPicPr preferRelativeResize="0"/>
          <p:nvPr/>
        </p:nvPicPr>
        <p:blipFill rotWithShape="1">
          <a:blip r:embed="rId2">
            <a:alphaModFix/>
          </a:blip>
          <a:srcRect/>
          <a:stretch/>
        </p:blipFill>
        <p:spPr>
          <a:xfrm>
            <a:off x="7270435" y="287411"/>
            <a:ext cx="1542197" cy="462600"/>
          </a:xfrm>
          <a:prstGeom prst="rect">
            <a:avLst/>
          </a:prstGeom>
          <a:noFill/>
          <a:ln>
            <a:noFill/>
          </a:ln>
        </p:spPr>
      </p:pic>
      <p:sp>
        <p:nvSpPr>
          <p:cNvPr id="72" name="Shape 72"/>
          <p:cNvSpPr txBox="1">
            <a:spLocks noGrp="1"/>
          </p:cNvSpPr>
          <p:nvPr>
            <p:ph type="title"/>
          </p:nvPr>
        </p:nvSpPr>
        <p:spPr>
          <a:xfrm>
            <a:off x="1681540" y="2056266"/>
            <a:ext cx="5775156" cy="1098697"/>
          </a:xfrm>
          <a:prstGeom prst="rect">
            <a:avLst/>
          </a:prstGeom>
          <a:noFill/>
          <a:ln>
            <a:noFill/>
          </a:ln>
        </p:spPr>
        <p:txBody>
          <a:bodyPr lIns="91425" tIns="91425" rIns="91425" b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dt" idx="10"/>
          </p:nvPr>
        </p:nvSpPr>
        <p:spPr>
          <a:xfrm>
            <a:off x="94354" y="6575392"/>
            <a:ext cx="2032272" cy="28260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74" name="Shape 74"/>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a:t>
            </a:fld>
            <a:endParaRPr lang="en-GB" sz="1000" b="0" i="0" u="none" strike="noStrike" cap="none" baseline="0">
              <a:solidFill>
                <a:srgbClr val="FFFFFF"/>
              </a:solidFill>
              <a:latin typeface="Georgia"/>
              <a:ea typeface="Georgia"/>
              <a:cs typeface="Georgia"/>
              <a:sym typeface="Georgia"/>
              <a:rtl val="0"/>
            </a:endParaRPr>
          </a:p>
        </p:txBody>
      </p:sp>
      <p:cxnSp>
        <p:nvCxnSpPr>
          <p:cNvPr id="75" name="Shape 75"/>
          <p:cNvCxnSpPr/>
          <p:nvPr/>
        </p:nvCxnSpPr>
        <p:spPr>
          <a:xfrm>
            <a:off x="-5763" y="3287060"/>
            <a:ext cx="9149763" cy="0"/>
          </a:xfrm>
          <a:prstGeom prst="straightConnector1">
            <a:avLst/>
          </a:prstGeom>
          <a:noFill/>
          <a:ln w="9525" cap="flat" cmpd="sng">
            <a:solidFill>
              <a:schemeClr val="lt1"/>
            </a:solidFill>
            <a:prstDash val="solid"/>
            <a:round/>
            <a:headEnd type="none" w="med" len="med"/>
            <a:tailEnd type="none" w="med" len="med"/>
          </a:ln>
        </p:spPr>
      </p:cxnSp>
      <p:sp>
        <p:nvSpPr>
          <p:cNvPr id="76" name="Shape 76"/>
          <p:cNvSpPr txBox="1">
            <a:spLocks noGrp="1"/>
          </p:cNvSpPr>
          <p:nvPr>
            <p:ph type="body" idx="1"/>
          </p:nvPr>
        </p:nvSpPr>
        <p:spPr>
          <a:xfrm>
            <a:off x="1681163" y="3427412"/>
            <a:ext cx="5775323" cy="1119187"/>
          </a:xfrm>
          <a:prstGeom prst="rect">
            <a:avLst/>
          </a:prstGeom>
          <a:noFill/>
          <a:ln>
            <a:noFill/>
          </a:ln>
        </p:spPr>
        <p:txBody>
          <a:bodyPr lIns="91425" tIns="91425" rIns="91425" bIns="91425" anchor="t"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UniOfSurrey - Clean Green Cover">
    <p:bg>
      <p:bgPr>
        <a:solidFill>
          <a:srgbClr val="9EAA26"/>
        </a:solidFill>
        <a:effectLst/>
      </p:bgPr>
    </p:bg>
    <p:spTree>
      <p:nvGrpSpPr>
        <p:cNvPr id="1" name="Shape 77"/>
        <p:cNvGrpSpPr/>
        <p:nvPr/>
      </p:nvGrpSpPr>
      <p:grpSpPr>
        <a:xfrm>
          <a:off x="0" y="0"/>
          <a:ext cx="0" cy="0"/>
          <a:chOff x="0" y="0"/>
          <a:chExt cx="0" cy="0"/>
        </a:xfrm>
      </p:grpSpPr>
      <p:pic>
        <p:nvPicPr>
          <p:cNvPr id="78" name="Shape 78"/>
          <p:cNvPicPr preferRelativeResize="0"/>
          <p:nvPr/>
        </p:nvPicPr>
        <p:blipFill rotWithShape="1">
          <a:blip r:embed="rId2">
            <a:alphaModFix/>
          </a:blip>
          <a:srcRect/>
          <a:stretch/>
        </p:blipFill>
        <p:spPr>
          <a:xfrm>
            <a:off x="7270435" y="287411"/>
            <a:ext cx="1542197" cy="462600"/>
          </a:xfrm>
          <a:prstGeom prst="rect">
            <a:avLst/>
          </a:prstGeom>
          <a:noFill/>
          <a:ln>
            <a:noFill/>
          </a:ln>
        </p:spPr>
      </p:pic>
      <p:sp>
        <p:nvSpPr>
          <p:cNvPr id="79" name="Shape 79"/>
          <p:cNvSpPr txBox="1">
            <a:spLocks noGrp="1"/>
          </p:cNvSpPr>
          <p:nvPr>
            <p:ph type="title"/>
          </p:nvPr>
        </p:nvSpPr>
        <p:spPr>
          <a:xfrm>
            <a:off x="1681540" y="2056266"/>
            <a:ext cx="5775156" cy="1098697"/>
          </a:xfrm>
          <a:prstGeom prst="rect">
            <a:avLst/>
          </a:prstGeom>
          <a:noFill/>
          <a:ln>
            <a:noFill/>
          </a:ln>
        </p:spPr>
        <p:txBody>
          <a:bodyPr lIns="91425" tIns="91425" rIns="91425" b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0" name="Shape 80"/>
          <p:cNvSpPr txBox="1">
            <a:spLocks noGrp="1"/>
          </p:cNvSpPr>
          <p:nvPr>
            <p:ph type="dt" idx="10"/>
          </p:nvPr>
        </p:nvSpPr>
        <p:spPr>
          <a:xfrm>
            <a:off x="94354" y="6575392"/>
            <a:ext cx="2032272" cy="28260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81" name="Shape 81"/>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a:t>
            </a:fld>
            <a:endParaRPr lang="en-GB" sz="1000" b="0" i="0" u="none" strike="noStrike" cap="none" baseline="0">
              <a:solidFill>
                <a:srgbClr val="FFFFFF"/>
              </a:solidFill>
              <a:latin typeface="Georgia"/>
              <a:ea typeface="Georgia"/>
              <a:cs typeface="Georgia"/>
              <a:sym typeface="Georgia"/>
              <a:rtl val="0"/>
            </a:endParaRPr>
          </a:p>
        </p:txBody>
      </p:sp>
      <p:cxnSp>
        <p:nvCxnSpPr>
          <p:cNvPr id="82" name="Shape 82"/>
          <p:cNvCxnSpPr/>
          <p:nvPr/>
        </p:nvCxnSpPr>
        <p:spPr>
          <a:xfrm>
            <a:off x="-5763" y="3287060"/>
            <a:ext cx="9149763" cy="0"/>
          </a:xfrm>
          <a:prstGeom prst="straightConnector1">
            <a:avLst/>
          </a:prstGeom>
          <a:noFill/>
          <a:ln w="9525" cap="flat" cmpd="sng">
            <a:solidFill>
              <a:schemeClr val="lt1"/>
            </a:solidFill>
            <a:prstDash val="solid"/>
            <a:round/>
            <a:headEnd type="none" w="med" len="med"/>
            <a:tailEnd type="none" w="med" len="med"/>
          </a:ln>
        </p:spPr>
      </p:cxnSp>
      <p:sp>
        <p:nvSpPr>
          <p:cNvPr id="83" name="Shape 83"/>
          <p:cNvSpPr txBox="1">
            <a:spLocks noGrp="1"/>
          </p:cNvSpPr>
          <p:nvPr>
            <p:ph type="body" idx="1"/>
          </p:nvPr>
        </p:nvSpPr>
        <p:spPr>
          <a:xfrm>
            <a:off x="1681163" y="3427412"/>
            <a:ext cx="5775323" cy="1119187"/>
          </a:xfrm>
          <a:prstGeom prst="rect">
            <a:avLst/>
          </a:prstGeom>
          <a:noFill/>
          <a:ln>
            <a:noFill/>
          </a:ln>
        </p:spPr>
        <p:txBody>
          <a:bodyPr lIns="91425" tIns="91425" rIns="91425" bIns="91425" anchor="t"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UniOfSurrey - Clean Dark Green Cover">
    <p:bg>
      <p:bgPr>
        <a:solidFill>
          <a:srgbClr val="18654D"/>
        </a:solidFill>
        <a:effectLst/>
      </p:bgPr>
    </p:bg>
    <p:spTree>
      <p:nvGrpSpPr>
        <p:cNvPr id="1" name="Shape 84"/>
        <p:cNvGrpSpPr/>
        <p:nvPr/>
      </p:nvGrpSpPr>
      <p:grpSpPr>
        <a:xfrm>
          <a:off x="0" y="0"/>
          <a:ext cx="0" cy="0"/>
          <a:chOff x="0" y="0"/>
          <a:chExt cx="0" cy="0"/>
        </a:xfrm>
      </p:grpSpPr>
      <p:pic>
        <p:nvPicPr>
          <p:cNvPr id="85" name="Shape 85"/>
          <p:cNvPicPr preferRelativeResize="0"/>
          <p:nvPr/>
        </p:nvPicPr>
        <p:blipFill rotWithShape="1">
          <a:blip r:embed="rId2">
            <a:alphaModFix/>
          </a:blip>
          <a:srcRect/>
          <a:stretch/>
        </p:blipFill>
        <p:spPr>
          <a:xfrm>
            <a:off x="7270435" y="287411"/>
            <a:ext cx="1542197" cy="462600"/>
          </a:xfrm>
          <a:prstGeom prst="rect">
            <a:avLst/>
          </a:prstGeom>
          <a:noFill/>
          <a:ln>
            <a:noFill/>
          </a:ln>
        </p:spPr>
      </p:pic>
      <p:sp>
        <p:nvSpPr>
          <p:cNvPr id="86" name="Shape 86"/>
          <p:cNvSpPr txBox="1">
            <a:spLocks noGrp="1"/>
          </p:cNvSpPr>
          <p:nvPr>
            <p:ph type="title"/>
          </p:nvPr>
        </p:nvSpPr>
        <p:spPr>
          <a:xfrm>
            <a:off x="1681540" y="2056266"/>
            <a:ext cx="5775156" cy="1098697"/>
          </a:xfrm>
          <a:prstGeom prst="rect">
            <a:avLst/>
          </a:prstGeom>
          <a:noFill/>
          <a:ln>
            <a:noFill/>
          </a:ln>
        </p:spPr>
        <p:txBody>
          <a:bodyPr lIns="91425" tIns="91425" rIns="91425" b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dt" idx="10"/>
          </p:nvPr>
        </p:nvSpPr>
        <p:spPr>
          <a:xfrm>
            <a:off x="94354" y="6575392"/>
            <a:ext cx="2032272" cy="28260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88" name="Shape 88"/>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a:t>
            </a:fld>
            <a:endParaRPr lang="en-GB" sz="1000" b="0" i="0" u="none" strike="noStrike" cap="none" baseline="0">
              <a:solidFill>
                <a:srgbClr val="FFFFFF"/>
              </a:solidFill>
              <a:latin typeface="Georgia"/>
              <a:ea typeface="Georgia"/>
              <a:cs typeface="Georgia"/>
              <a:sym typeface="Georgia"/>
              <a:rtl val="0"/>
            </a:endParaRPr>
          </a:p>
        </p:txBody>
      </p:sp>
      <p:cxnSp>
        <p:nvCxnSpPr>
          <p:cNvPr id="89" name="Shape 89"/>
          <p:cNvCxnSpPr/>
          <p:nvPr/>
        </p:nvCxnSpPr>
        <p:spPr>
          <a:xfrm>
            <a:off x="-5763" y="3287060"/>
            <a:ext cx="9149763" cy="0"/>
          </a:xfrm>
          <a:prstGeom prst="straightConnector1">
            <a:avLst/>
          </a:prstGeom>
          <a:noFill/>
          <a:ln w="9525" cap="flat" cmpd="sng">
            <a:solidFill>
              <a:schemeClr val="lt1"/>
            </a:solidFill>
            <a:prstDash val="solid"/>
            <a:round/>
            <a:headEnd type="none" w="med" len="med"/>
            <a:tailEnd type="none" w="med" len="med"/>
          </a:ln>
        </p:spPr>
      </p:cxnSp>
      <p:sp>
        <p:nvSpPr>
          <p:cNvPr id="90" name="Shape 90"/>
          <p:cNvSpPr txBox="1">
            <a:spLocks noGrp="1"/>
          </p:cNvSpPr>
          <p:nvPr>
            <p:ph type="body" idx="1"/>
          </p:nvPr>
        </p:nvSpPr>
        <p:spPr>
          <a:xfrm>
            <a:off x="1681163" y="3427412"/>
            <a:ext cx="5775323" cy="1119187"/>
          </a:xfrm>
          <a:prstGeom prst="rect">
            <a:avLst/>
          </a:prstGeom>
          <a:noFill/>
          <a:ln>
            <a:noFill/>
          </a:ln>
        </p:spPr>
        <p:txBody>
          <a:bodyPr lIns="91425" tIns="91425" rIns="91425" bIns="91425" anchor="t"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423352"/>
            <a:ext cx="7551280" cy="413268"/>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203D75"/>
              </a:buClr>
              <a:buFont typeface="Georgia"/>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
        <p:nvSpPr>
          <p:cNvPr id="10" name="Shape 10"/>
          <p:cNvSpPr txBox="1">
            <a:spLocks noGrp="1"/>
          </p:cNvSpPr>
          <p:nvPr>
            <p:ph type="dt" idx="10"/>
          </p:nvPr>
        </p:nvSpPr>
        <p:spPr>
          <a:xfrm>
            <a:off x="94354" y="6575392"/>
            <a:ext cx="2032272" cy="28260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11" name="Shape 11"/>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a:t>
            </a:fld>
            <a:endParaRPr lang="en-GB" sz="1000" b="0" i="0" u="none" strike="noStrike" cap="none" baseline="0">
              <a:solidFill>
                <a:srgbClr val="FFFFFF"/>
              </a:solidFill>
              <a:latin typeface="Georgia"/>
              <a:ea typeface="Georgia"/>
              <a:cs typeface="Georgia"/>
              <a:sym typeface="Georgia"/>
              <a:rtl val="0"/>
            </a:endParaRPr>
          </a:p>
        </p:txBody>
      </p:sp>
      <p:sp>
        <p:nvSpPr>
          <p:cNvPr id="12" name="Shape 1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0" marR="0" indent="0" algn="l" rtl="0">
              <a:lnSpc>
                <a:spcPct val="100000"/>
              </a:lnSpc>
              <a:spcBef>
                <a:spcPts val="360"/>
              </a:spcBef>
              <a:spcAft>
                <a:spcPts val="0"/>
              </a:spcAft>
              <a:buClr>
                <a:schemeClr val="dk1"/>
              </a:buClr>
              <a:buFont typeface="Arial"/>
              <a:buNone/>
              <a:defRPr sz="1400" b="0" i="0" u="none" strike="noStrike" cap="none" baseline="0">
                <a:solidFill>
                  <a:srgbClr val="000000"/>
                </a:solidFill>
                <a:latin typeface="Arial"/>
                <a:ea typeface="Arial"/>
                <a:cs typeface="Arial"/>
                <a:sym typeface="Arial"/>
                <a:rtl val="0"/>
              </a:defRPr>
            </a:lvl1pPr>
            <a:lvl2pPr marL="742950" marR="0" indent="-19050" algn="l" rtl="0">
              <a:lnSpc>
                <a:spcPct val="100000"/>
              </a:lnSpc>
              <a:spcBef>
                <a:spcPts val="56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12700" algn="l" rtl="0">
              <a:lnSpc>
                <a:spcPct val="100000"/>
              </a:lnSpc>
              <a:spcBef>
                <a:spcPts val="48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27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27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27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27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27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27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hristian.gilliam@surrey.ac.uk" TargetMode="External"/><Relationship Id="rId2" Type="http://schemas.openxmlformats.org/officeDocument/2006/relationships/hyperlink" Target="mailto:c.daoutis@surrey.ac.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1681540" y="2056266"/>
            <a:ext cx="6105000" cy="1098697"/>
          </a:xfrm>
          <a:prstGeom prst="rect">
            <a:avLst/>
          </a:prstGeom>
          <a:noFill/>
          <a:ln>
            <a:noFill/>
          </a:ln>
        </p:spPr>
        <p:txBody>
          <a:bodyPr lIns="91425" tIns="45700" rIns="91425" bIns="45700" anchor="b" anchorCtr="0">
            <a:noAutofit/>
          </a:bodyPr>
          <a:lstStyle/>
          <a:p>
            <a:pPr lvl="0">
              <a:buSzPct val="25000"/>
            </a:pPr>
            <a:r>
              <a:rPr lang="en-GB" sz="2400" dirty="0">
                <a:solidFill>
                  <a:srgbClr val="203D75"/>
                </a:solidFill>
                <a:latin typeface="+mj-lt"/>
                <a:ea typeface="Georgia"/>
                <a:cs typeface="Georgia"/>
                <a:sym typeface="Georgia"/>
              </a:rPr>
              <a:t>Adopting open research practices: engaging doctoral students </a:t>
            </a:r>
            <a:r>
              <a:rPr lang="en-GB" sz="2400" dirty="0" smtClean="0">
                <a:solidFill>
                  <a:srgbClr val="203D75"/>
                </a:solidFill>
                <a:latin typeface="+mj-lt"/>
                <a:ea typeface="Georgia"/>
                <a:cs typeface="Georgia"/>
                <a:sym typeface="Georgia"/>
              </a:rPr>
              <a:t/>
            </a:r>
            <a:br>
              <a:rPr lang="en-GB" sz="2400" dirty="0" smtClean="0">
                <a:solidFill>
                  <a:srgbClr val="203D75"/>
                </a:solidFill>
                <a:latin typeface="+mj-lt"/>
                <a:ea typeface="Georgia"/>
                <a:cs typeface="Georgia"/>
                <a:sym typeface="Georgia"/>
              </a:rPr>
            </a:br>
            <a:r>
              <a:rPr lang="en-GB" sz="2400" dirty="0" smtClean="0">
                <a:solidFill>
                  <a:srgbClr val="203D75"/>
                </a:solidFill>
                <a:latin typeface="+mj-lt"/>
                <a:ea typeface="Georgia"/>
                <a:cs typeface="Georgia"/>
                <a:sym typeface="Georgia"/>
              </a:rPr>
              <a:t>through </a:t>
            </a:r>
            <a:r>
              <a:rPr lang="en-GB" sz="2400" dirty="0">
                <a:solidFill>
                  <a:srgbClr val="203D75"/>
                </a:solidFill>
                <a:latin typeface="+mj-lt"/>
                <a:ea typeface="Georgia"/>
                <a:cs typeface="Georgia"/>
                <a:sym typeface="Georgia"/>
              </a:rPr>
              <a:t>debate-based </a:t>
            </a:r>
            <a:r>
              <a:rPr lang="en-GB" sz="2400" dirty="0" smtClean="0">
                <a:solidFill>
                  <a:srgbClr val="203D75"/>
                </a:solidFill>
                <a:latin typeface="+mj-lt"/>
                <a:ea typeface="Georgia"/>
                <a:cs typeface="Georgia"/>
                <a:sym typeface="Georgia"/>
              </a:rPr>
              <a:t>learning.</a:t>
            </a:r>
            <a:endParaRPr lang="en-GB" sz="2400" b="0" i="0" u="none" strike="noStrike" cap="none" baseline="0" dirty="0">
              <a:solidFill>
                <a:srgbClr val="203D75"/>
              </a:solidFill>
              <a:latin typeface="+mj-lt"/>
              <a:ea typeface="Georgia"/>
              <a:cs typeface="Georgia"/>
              <a:sym typeface="Georgia"/>
              <a:rtl val="0"/>
            </a:endParaRPr>
          </a:p>
        </p:txBody>
      </p:sp>
      <p:sp>
        <p:nvSpPr>
          <p:cNvPr id="227" name="Shape 227"/>
          <p:cNvSpPr txBox="1">
            <a:spLocks noGrp="1"/>
          </p:cNvSpPr>
          <p:nvPr>
            <p:ph type="dt" idx="10"/>
          </p:nvPr>
        </p:nvSpPr>
        <p:spPr>
          <a:xfrm>
            <a:off x="94354" y="6575392"/>
            <a:ext cx="2032272" cy="28260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203D75"/>
              </a:buClr>
              <a:buSzPct val="25000"/>
              <a:buFont typeface="Calibri"/>
              <a:buNone/>
            </a:pPr>
            <a:r>
              <a:rPr lang="en-GB" sz="1000" b="0" i="0" u="none" strike="noStrike" cap="none" baseline="0" dirty="0" smtClean="0">
                <a:solidFill>
                  <a:srgbClr val="203D75"/>
                </a:solidFill>
                <a:latin typeface="Calibri"/>
                <a:ea typeface="Calibri"/>
                <a:cs typeface="Calibri"/>
                <a:sym typeface="Calibri"/>
                <a:rtl val="0"/>
              </a:rPr>
              <a:t>October 2017</a:t>
            </a:r>
            <a:endParaRPr lang="en-GB" sz="1000" b="0" i="0" u="none" strike="noStrike" cap="none" baseline="0" dirty="0">
              <a:solidFill>
                <a:srgbClr val="203D75"/>
              </a:solidFill>
              <a:latin typeface="Calibri"/>
              <a:ea typeface="Calibri"/>
              <a:cs typeface="Calibri"/>
              <a:sym typeface="Calibri"/>
              <a:rtl val="0"/>
            </a:endParaRPr>
          </a:p>
        </p:txBody>
      </p:sp>
      <p:sp>
        <p:nvSpPr>
          <p:cNvPr id="228" name="Shape 228"/>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203D75"/>
              </a:buClr>
              <a:buSzPct val="25000"/>
              <a:buFont typeface="Georgia"/>
              <a:buNone/>
            </a:pPr>
            <a:fld id="{00000000-1234-1234-1234-123412341234}" type="slidenum">
              <a:rPr lang="en-GB" sz="1000" b="0" i="0" u="none" strike="noStrike" cap="none" baseline="0">
                <a:solidFill>
                  <a:srgbClr val="203D75"/>
                </a:solidFill>
                <a:latin typeface="Georgia"/>
                <a:ea typeface="Georgia"/>
                <a:cs typeface="Georgia"/>
                <a:sym typeface="Georgia"/>
                <a:rtl val="0"/>
              </a:rPr>
              <a:t>1</a:t>
            </a:fld>
            <a:endParaRPr lang="en-GB" sz="1000" b="0" i="0" u="none" strike="noStrike" cap="none" baseline="0">
              <a:solidFill>
                <a:srgbClr val="203D75"/>
              </a:solidFill>
              <a:latin typeface="Georgia"/>
              <a:ea typeface="Georgia"/>
              <a:cs typeface="Georgia"/>
              <a:sym typeface="Georgia"/>
              <a:rtl val="0"/>
            </a:endParaRPr>
          </a:p>
        </p:txBody>
      </p:sp>
      <p:sp>
        <p:nvSpPr>
          <p:cNvPr id="229" name="Shape 229"/>
          <p:cNvSpPr txBox="1">
            <a:spLocks noGrp="1"/>
          </p:cNvSpPr>
          <p:nvPr>
            <p:ph type="body" idx="1"/>
          </p:nvPr>
        </p:nvSpPr>
        <p:spPr>
          <a:xfrm>
            <a:off x="932323" y="4617575"/>
            <a:ext cx="7778043" cy="1541100"/>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chemeClr val="dk1"/>
              </a:buClr>
              <a:buSzPct val="25000"/>
              <a:buFont typeface="Arial"/>
              <a:buNone/>
            </a:pPr>
            <a:r>
              <a:rPr lang="en-GB" sz="1800" b="0" i="0" u="none" strike="noStrike" cap="none" baseline="0" dirty="0" smtClean="0">
                <a:solidFill>
                  <a:schemeClr val="dk1"/>
                </a:solidFill>
                <a:latin typeface="+mj-lt"/>
                <a:ea typeface="Georgia"/>
                <a:cs typeface="Georgia"/>
                <a:sym typeface="Georgia"/>
                <a:rtl val="0"/>
              </a:rPr>
              <a:t>Dr Christine </a:t>
            </a:r>
            <a:r>
              <a:rPr lang="en-GB" sz="1800" b="0" i="0" u="none" strike="noStrike" cap="none" baseline="0" dirty="0" err="1" smtClean="0">
                <a:solidFill>
                  <a:schemeClr val="dk1"/>
                </a:solidFill>
                <a:latin typeface="+mj-lt"/>
                <a:ea typeface="Georgia"/>
                <a:cs typeface="Georgia"/>
                <a:sym typeface="Georgia"/>
                <a:rtl val="0"/>
              </a:rPr>
              <a:t>Daoutis</a:t>
            </a:r>
            <a:r>
              <a:rPr lang="en-GB" sz="1800" dirty="0">
                <a:solidFill>
                  <a:schemeClr val="dk1"/>
                </a:solidFill>
                <a:latin typeface="+mj-lt"/>
                <a:ea typeface="Georgia"/>
                <a:cs typeface="Georgia"/>
                <a:sym typeface="Georgia"/>
              </a:rPr>
              <a:t> </a:t>
            </a:r>
            <a:r>
              <a:rPr lang="en-GB" sz="1800" dirty="0" smtClean="0">
                <a:solidFill>
                  <a:schemeClr val="dk1"/>
                </a:solidFill>
                <a:latin typeface="+mj-lt"/>
                <a:ea typeface="Georgia"/>
                <a:cs typeface="Georgia"/>
                <a:sym typeface="Georgia"/>
              </a:rPr>
              <a:t>&amp; Dr Christian Gilliam</a:t>
            </a:r>
          </a:p>
          <a:p>
            <a:pPr marL="0" marR="0" lvl="0" indent="0" rtl="0">
              <a:lnSpc>
                <a:spcPct val="100000"/>
              </a:lnSpc>
              <a:spcBef>
                <a:spcPts val="0"/>
              </a:spcBef>
              <a:spcAft>
                <a:spcPts val="0"/>
              </a:spcAft>
              <a:buClr>
                <a:schemeClr val="dk1"/>
              </a:buClr>
              <a:buSzPct val="25000"/>
              <a:buFont typeface="Arial"/>
              <a:buNone/>
            </a:pPr>
            <a:endParaRPr lang="en-GB" sz="1800" b="0" i="0" u="none" strike="noStrike" cap="none" baseline="0" dirty="0">
              <a:solidFill>
                <a:schemeClr val="dk1"/>
              </a:solidFill>
              <a:latin typeface="+mj-lt"/>
              <a:ea typeface="Georgia"/>
              <a:cs typeface="Georgia"/>
              <a:sym typeface="Georgia"/>
              <a:rtl val="0"/>
            </a:endParaRPr>
          </a:p>
          <a:p>
            <a:pPr marL="0" marR="0" lvl="0" indent="0" rtl="0">
              <a:lnSpc>
                <a:spcPct val="100000"/>
              </a:lnSpc>
              <a:spcBef>
                <a:spcPts val="0"/>
              </a:spcBef>
              <a:spcAft>
                <a:spcPts val="0"/>
              </a:spcAft>
              <a:buClr>
                <a:schemeClr val="dk1"/>
              </a:buClr>
              <a:buSzPct val="25000"/>
              <a:buFont typeface="Arial"/>
              <a:buNone/>
            </a:pPr>
            <a:r>
              <a:rPr lang="en-GB" sz="1800" dirty="0" smtClean="0">
                <a:solidFill>
                  <a:schemeClr val="dk1"/>
                </a:solidFill>
                <a:latin typeface="+mj-lt"/>
                <a:ea typeface="Georgia"/>
                <a:cs typeface="Georgia"/>
                <a:sym typeface="Georgia"/>
              </a:rPr>
              <a:t>University of Surrey</a:t>
            </a:r>
            <a:endParaRPr sz="1800" b="0" i="0" u="none" strike="noStrike" cap="none" baseline="0" dirty="0">
              <a:solidFill>
                <a:schemeClr val="dk1"/>
              </a:solidFill>
              <a:latin typeface="+mj-lt"/>
              <a:ea typeface="Georgia"/>
              <a:cs typeface="Georgia"/>
              <a:sym typeface="Georgia"/>
              <a:rtl val="0"/>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57200" y="423352"/>
            <a:ext cx="7551280" cy="41326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203D75"/>
              </a:buClr>
              <a:buSzPct val="25000"/>
              <a:buFont typeface="Georgia"/>
              <a:buNone/>
            </a:pPr>
            <a:r>
              <a:rPr lang="en-GB" sz="2000" b="0" i="0" u="none" strike="noStrike" cap="none" baseline="0" dirty="0" smtClean="0">
                <a:solidFill>
                  <a:srgbClr val="203D75"/>
                </a:solidFill>
                <a:latin typeface="+mj-lt"/>
                <a:ea typeface="Georgia"/>
                <a:cs typeface="Georgia"/>
                <a:sym typeface="Georgia"/>
                <a:rtl val="0"/>
              </a:rPr>
              <a:t>Brief review of the literature on debate-based learning.</a:t>
            </a:r>
            <a:endParaRPr lang="en-GB" sz="2000" b="0" i="0" u="none" strike="noStrike" cap="none" baseline="0" dirty="0">
              <a:solidFill>
                <a:srgbClr val="203D75"/>
              </a:solidFill>
              <a:latin typeface="+mj-lt"/>
              <a:ea typeface="Georgia"/>
              <a:cs typeface="Georgia"/>
              <a:sym typeface="Georgia"/>
              <a:rtl val="0"/>
            </a:endParaRPr>
          </a:p>
        </p:txBody>
      </p:sp>
      <p:sp>
        <p:nvSpPr>
          <p:cNvPr id="306" name="Shape 306"/>
          <p:cNvSpPr txBox="1">
            <a:spLocks noGrp="1"/>
          </p:cNvSpPr>
          <p:nvPr>
            <p:ph type="body" idx="1"/>
          </p:nvPr>
        </p:nvSpPr>
        <p:spPr>
          <a:xfrm>
            <a:off x="362931" y="1198976"/>
            <a:ext cx="8321443" cy="5013287"/>
          </a:xfrm>
          <a:prstGeom prst="rect">
            <a:avLst/>
          </a:prstGeom>
          <a:noFill/>
          <a:ln>
            <a:noFill/>
          </a:ln>
        </p:spPr>
        <p:txBody>
          <a:bodyPr lIns="91425" tIns="45700" rIns="91425" bIns="45700" anchor="t" anchorCtr="0">
            <a:noAutofit/>
          </a:bodyPr>
          <a:lstStyle/>
          <a:p>
            <a:pPr marR="0" lvl="0" algn="ctr" rtl="0">
              <a:lnSpc>
                <a:spcPct val="100000"/>
              </a:lnSpc>
              <a:spcBef>
                <a:spcPts val="0"/>
              </a:spcBef>
              <a:spcAft>
                <a:spcPts val="0"/>
              </a:spcAft>
              <a:buClr>
                <a:schemeClr val="dk1"/>
              </a:buClr>
              <a:buSzPct val="100000"/>
            </a:pPr>
            <a:r>
              <a:rPr lang="en-GB" sz="2000" b="1" i="0" u="none" strike="noStrike" cap="none" baseline="0" dirty="0" smtClean="0">
                <a:solidFill>
                  <a:srgbClr val="000000"/>
                </a:solidFill>
                <a:sym typeface="Arial"/>
                <a:rtl val="0"/>
              </a:rPr>
              <a:t>Flipped classroom approach</a:t>
            </a:r>
            <a:r>
              <a:rPr lang="en-GB" sz="2000" b="1" i="0" u="none" strike="noStrike" cap="none" baseline="0" dirty="0">
                <a:solidFill>
                  <a:srgbClr val="000000"/>
                </a:solidFill>
                <a:sym typeface="Arial"/>
                <a:rtl val="0"/>
              </a:rPr>
              <a:t> </a:t>
            </a:r>
            <a:r>
              <a:rPr lang="en-GB" sz="2000" b="1" dirty="0" smtClean="0"/>
              <a:t>documented in</a:t>
            </a:r>
            <a:r>
              <a:rPr lang="en-GB" sz="2000" dirty="0" smtClean="0"/>
              <a:t>:</a:t>
            </a:r>
          </a:p>
          <a:p>
            <a:pPr marR="0" lvl="0" algn="l" rtl="0">
              <a:lnSpc>
                <a:spcPct val="100000"/>
              </a:lnSpc>
              <a:spcBef>
                <a:spcPts val="0"/>
              </a:spcBef>
              <a:spcAft>
                <a:spcPts val="0"/>
              </a:spcAft>
              <a:buClr>
                <a:schemeClr val="dk1"/>
              </a:buClr>
              <a:buSzPct val="100000"/>
            </a:pPr>
            <a:endParaRPr lang="en-GB" sz="2000" i="0" u="none" strike="noStrike" cap="none" baseline="0" dirty="0">
              <a:solidFill>
                <a:srgbClr val="000000"/>
              </a:solidFill>
              <a:latin typeface="Arial"/>
              <a:ea typeface="Arial"/>
              <a:cs typeface="Arial"/>
              <a:sym typeface="Arial"/>
              <a:rtl val="0"/>
            </a:endParaRPr>
          </a:p>
          <a:p>
            <a:pPr marR="0" lvl="0" algn="ctr" rtl="0">
              <a:lnSpc>
                <a:spcPct val="100000"/>
              </a:lnSpc>
              <a:spcBef>
                <a:spcPts val="0"/>
              </a:spcBef>
              <a:spcAft>
                <a:spcPts val="0"/>
              </a:spcAft>
              <a:buClr>
                <a:schemeClr val="dk1"/>
              </a:buClr>
              <a:buSzPct val="100000"/>
            </a:pPr>
            <a:r>
              <a:rPr lang="en-GB" sz="1800" dirty="0" err="1" smtClean="0"/>
              <a:t>Critz</a:t>
            </a:r>
            <a:r>
              <a:rPr lang="en-GB" sz="1800" dirty="0" smtClean="0"/>
              <a:t> et al., 2013; Kong, 2014; McLaughlin et al., 2014.</a:t>
            </a:r>
          </a:p>
          <a:p>
            <a:pPr marL="342900" marR="0" lvl="0" indent="-342900" algn="l" rtl="0">
              <a:lnSpc>
                <a:spcPct val="100000"/>
              </a:lnSpc>
              <a:spcBef>
                <a:spcPts val="0"/>
              </a:spcBef>
              <a:spcAft>
                <a:spcPts val="0"/>
              </a:spcAft>
              <a:buClr>
                <a:schemeClr val="dk1"/>
              </a:buClr>
              <a:buSzPct val="100000"/>
              <a:buFont typeface="Arial" panose="020B0604020202020204" pitchFamily="34" charset="0"/>
              <a:buChar char="•"/>
            </a:pPr>
            <a:endParaRPr lang="en-GB" sz="1800" dirty="0"/>
          </a:p>
          <a:p>
            <a:pPr marR="0" lvl="0" algn="ctr" rtl="0">
              <a:lnSpc>
                <a:spcPct val="100000"/>
              </a:lnSpc>
              <a:spcBef>
                <a:spcPts val="0"/>
              </a:spcBef>
              <a:spcAft>
                <a:spcPts val="0"/>
              </a:spcAft>
              <a:buClr>
                <a:schemeClr val="dk1"/>
              </a:buClr>
              <a:buSzPct val="100000"/>
            </a:pPr>
            <a:r>
              <a:rPr lang="en-GB" sz="2000" b="1" dirty="0" smtClean="0"/>
              <a:t>Evidence supporting benefits of debate-based learning:</a:t>
            </a:r>
          </a:p>
          <a:p>
            <a:pPr marR="0" lvl="0" algn="l" rtl="0">
              <a:lnSpc>
                <a:spcPct val="100000"/>
              </a:lnSpc>
              <a:spcBef>
                <a:spcPts val="0"/>
              </a:spcBef>
              <a:spcAft>
                <a:spcPts val="0"/>
              </a:spcAft>
              <a:buClr>
                <a:schemeClr val="dk1"/>
              </a:buClr>
              <a:buSzPct val="100000"/>
            </a:pPr>
            <a:endParaRPr lang="en-GB" sz="2000" dirty="0"/>
          </a:p>
          <a:p>
            <a:pPr lvl="0" algn="ctr">
              <a:buSzPct val="100000"/>
            </a:pPr>
            <a:r>
              <a:rPr lang="en-GB" sz="1800" dirty="0" smtClean="0"/>
              <a:t>Candela et al., 2003; Smith </a:t>
            </a:r>
            <a:r>
              <a:rPr lang="en-GB" sz="1800" dirty="0"/>
              <a:t>Randolph, </a:t>
            </a:r>
            <a:r>
              <a:rPr lang="en-GB" sz="1800" dirty="0" smtClean="0"/>
              <a:t>2007; Lampkin et al., 2015.</a:t>
            </a:r>
          </a:p>
          <a:p>
            <a:pPr lvl="0" algn="ctr">
              <a:buSzPct val="100000"/>
            </a:pPr>
            <a:endParaRPr lang="en-GB" sz="1800" dirty="0"/>
          </a:p>
          <a:p>
            <a:pPr lvl="0" algn="ctr">
              <a:buSzPct val="100000"/>
            </a:pPr>
            <a:r>
              <a:rPr lang="en-GB" sz="2000" b="1" dirty="0" smtClean="0"/>
              <a:t>Evidence for: </a:t>
            </a:r>
          </a:p>
          <a:p>
            <a:pPr lvl="0">
              <a:buSzPct val="100000"/>
            </a:pPr>
            <a:r>
              <a:rPr lang="en-GB" sz="1800" dirty="0" smtClean="0"/>
              <a:t> </a:t>
            </a:r>
          </a:p>
          <a:p>
            <a:pPr marL="342900" lvl="0" indent="-342900">
              <a:buSzPct val="100000"/>
              <a:buFont typeface="Arial" panose="020B0604020202020204" pitchFamily="34" charset="0"/>
              <a:buChar char="•"/>
            </a:pPr>
            <a:r>
              <a:rPr lang="en-GB" sz="1800" dirty="0" smtClean="0"/>
              <a:t>Increased knowledge of the subject;</a:t>
            </a:r>
          </a:p>
          <a:p>
            <a:pPr lvl="0">
              <a:buSzPct val="100000"/>
            </a:pPr>
            <a:endParaRPr lang="en-GB" sz="1800" dirty="0" smtClean="0"/>
          </a:p>
          <a:p>
            <a:pPr marL="342900" lvl="0" indent="-342900">
              <a:buSzPct val="100000"/>
              <a:buFont typeface="Arial" panose="020B0604020202020204" pitchFamily="34" charset="0"/>
              <a:buChar char="•"/>
            </a:pPr>
            <a:r>
              <a:rPr lang="en-GB" sz="1800" dirty="0" smtClean="0"/>
              <a:t>Improved communication, critical thinking, team work and research methods skills (self-reported);</a:t>
            </a:r>
          </a:p>
          <a:p>
            <a:pPr lvl="0">
              <a:buSzPct val="100000"/>
            </a:pPr>
            <a:endParaRPr lang="en-GB" sz="1800" dirty="0" smtClean="0"/>
          </a:p>
          <a:p>
            <a:pPr marL="342900" lvl="0" indent="-342900">
              <a:buSzPct val="100000"/>
              <a:buFont typeface="Arial" panose="020B0604020202020204" pitchFamily="34" charset="0"/>
              <a:buChar char="•"/>
            </a:pPr>
            <a:r>
              <a:rPr lang="en-GB" sz="1800" dirty="0" smtClean="0"/>
              <a:t>Greater engagement with the subject. </a:t>
            </a:r>
            <a:endParaRPr lang="en-GB" sz="2000" dirty="0"/>
          </a:p>
          <a:p>
            <a:pPr marL="342900" marR="0" lvl="0" indent="-342900" algn="l" rtl="0">
              <a:lnSpc>
                <a:spcPct val="100000"/>
              </a:lnSpc>
              <a:spcBef>
                <a:spcPts val="0"/>
              </a:spcBef>
              <a:spcAft>
                <a:spcPts val="0"/>
              </a:spcAft>
              <a:buClr>
                <a:schemeClr val="dk1"/>
              </a:buClr>
              <a:buSzPct val="100000"/>
              <a:buFont typeface="Arial" panose="020B0604020202020204" pitchFamily="34" charset="0"/>
              <a:buChar char="•"/>
            </a:pPr>
            <a:endParaRPr lang="en-GB" sz="2000" dirty="0" smtClean="0"/>
          </a:p>
          <a:p>
            <a:pPr marR="0" lvl="0" algn="l" rtl="0">
              <a:lnSpc>
                <a:spcPct val="100000"/>
              </a:lnSpc>
              <a:spcBef>
                <a:spcPts val="0"/>
              </a:spcBef>
              <a:spcAft>
                <a:spcPts val="0"/>
              </a:spcAft>
              <a:buClr>
                <a:schemeClr val="dk1"/>
              </a:buClr>
              <a:buSzPct val="100000"/>
            </a:pPr>
            <a:endParaRPr lang="en-GB" sz="1800" dirty="0" smtClean="0"/>
          </a:p>
          <a:p>
            <a:pPr marL="342900" marR="0" lvl="0" indent="-342900" algn="l" rtl="0">
              <a:lnSpc>
                <a:spcPct val="100000"/>
              </a:lnSpc>
              <a:spcBef>
                <a:spcPts val="0"/>
              </a:spcBef>
              <a:spcAft>
                <a:spcPts val="0"/>
              </a:spcAft>
              <a:buClr>
                <a:schemeClr val="dk1"/>
              </a:buClr>
              <a:buSzPct val="100000"/>
              <a:buFont typeface="Arial" panose="020B0604020202020204" pitchFamily="34" charset="0"/>
              <a:buChar char="•"/>
            </a:pPr>
            <a:endParaRPr lang="en-GB" sz="1800" i="0" u="none" strike="noStrike" cap="none" baseline="0" dirty="0">
              <a:solidFill>
                <a:srgbClr val="000000"/>
              </a:solidFill>
              <a:sym typeface="Arial"/>
              <a:rtl val="0"/>
            </a:endParaRPr>
          </a:p>
          <a:p>
            <a:pPr marL="285750" marR="0" lvl="0" indent="-285750" algn="l" rtl="0">
              <a:lnSpc>
                <a:spcPct val="100000"/>
              </a:lnSpc>
              <a:spcBef>
                <a:spcPts val="360"/>
              </a:spcBef>
              <a:spcAft>
                <a:spcPts val="0"/>
              </a:spcAft>
              <a:buClr>
                <a:srgbClr val="101E3A"/>
              </a:buClr>
              <a:buSzPct val="25000"/>
              <a:buFont typeface="Arial" panose="020B0604020202020204" pitchFamily="34" charset="0"/>
              <a:buChar char="•"/>
            </a:pPr>
            <a:r>
              <a:rPr lang="en-GB" sz="2000" i="0" u="none" strike="noStrike" cap="none" baseline="0" dirty="0">
                <a:solidFill>
                  <a:srgbClr val="101E3A"/>
                </a:solidFill>
                <a:latin typeface="Arial"/>
                <a:ea typeface="Arial"/>
                <a:cs typeface="Arial"/>
                <a:sym typeface="Arial"/>
                <a:rtl val="0"/>
              </a:rPr>
              <a:t>                            </a:t>
            </a:r>
          </a:p>
        </p:txBody>
      </p:sp>
      <p:sp>
        <p:nvSpPr>
          <p:cNvPr id="307" name="Shape 307"/>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10</a:t>
            </a:fld>
            <a:endParaRPr lang="en-GB" sz="1000" b="0" i="0" u="none" strike="noStrike" cap="none" baseline="0">
              <a:solidFill>
                <a:srgbClr val="FFFFFF"/>
              </a:solidFill>
              <a:latin typeface="Georgia"/>
              <a:ea typeface="Georgia"/>
              <a:cs typeface="Georgia"/>
              <a:sym typeface="Georgia"/>
              <a:rtl val="0"/>
            </a:endParaRPr>
          </a:p>
        </p:txBody>
      </p:sp>
    </p:spTree>
    <p:extLst>
      <p:ext uri="{BB962C8B-B14F-4D97-AF65-F5344CB8AC3E}">
        <p14:creationId xmlns:p14="http://schemas.microsoft.com/office/powerpoint/2010/main" val="3255034608"/>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57200" y="423352"/>
            <a:ext cx="7551280" cy="41326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203D75"/>
              </a:buClr>
              <a:buSzPct val="25000"/>
              <a:buFont typeface="Georgia"/>
              <a:buNone/>
            </a:pPr>
            <a:r>
              <a:rPr lang="en-GB" sz="2000" b="1" dirty="0" smtClean="0">
                <a:solidFill>
                  <a:srgbClr val="203D75"/>
                </a:solidFill>
                <a:latin typeface="Georgia"/>
                <a:ea typeface="Georgia"/>
                <a:cs typeface="Georgia"/>
                <a:sym typeface="Georgia"/>
                <a:rtl val="0"/>
              </a:rPr>
              <a:t>The pilot study: design and method.</a:t>
            </a:r>
            <a:endParaRPr lang="en-GB" sz="2000" b="1" i="0" u="none" strike="noStrike" cap="none" baseline="0" dirty="0">
              <a:solidFill>
                <a:srgbClr val="203D75"/>
              </a:solidFill>
              <a:latin typeface="Georgia"/>
              <a:ea typeface="Georgia"/>
              <a:cs typeface="Georgia"/>
              <a:sym typeface="Georgia"/>
              <a:rtl val="0"/>
            </a:endParaRPr>
          </a:p>
        </p:txBody>
      </p:sp>
      <p:sp>
        <p:nvSpPr>
          <p:cNvPr id="306" name="Shape 306"/>
          <p:cNvSpPr txBox="1">
            <a:spLocks noGrp="1"/>
          </p:cNvSpPr>
          <p:nvPr>
            <p:ph type="body" idx="1"/>
          </p:nvPr>
        </p:nvSpPr>
        <p:spPr>
          <a:xfrm>
            <a:off x="457199" y="1557195"/>
            <a:ext cx="8321443" cy="480739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1800" b="1" i="0" u="none" strike="noStrike" cap="none" baseline="0" dirty="0">
              <a:solidFill>
                <a:srgbClr val="000000"/>
              </a:solidFill>
              <a:latin typeface="Arial"/>
              <a:ea typeface="Arial"/>
              <a:cs typeface="Arial"/>
              <a:sym typeface="Arial"/>
              <a:rtl val="0"/>
            </a:endParaRPr>
          </a:p>
          <a:p>
            <a:pPr marR="0" lvl="0" algn="l" rtl="0">
              <a:lnSpc>
                <a:spcPct val="100000"/>
              </a:lnSpc>
              <a:spcBef>
                <a:spcPts val="0"/>
              </a:spcBef>
              <a:spcAft>
                <a:spcPts val="0"/>
              </a:spcAft>
              <a:buClr>
                <a:schemeClr val="dk1"/>
              </a:buClr>
              <a:buSzPct val="25000"/>
            </a:pPr>
            <a:r>
              <a:rPr lang="en-GB" sz="1800" b="1" i="0" u="none" strike="noStrike" cap="none" baseline="0" dirty="0">
                <a:solidFill>
                  <a:srgbClr val="000000"/>
                </a:solidFill>
                <a:latin typeface="Arial"/>
                <a:ea typeface="Arial"/>
                <a:cs typeface="Arial"/>
                <a:sym typeface="Arial"/>
                <a:rtl val="0"/>
              </a:rPr>
              <a:t> </a:t>
            </a:r>
          </a:p>
          <a:p>
            <a:pPr marL="0" marR="0" lvl="0" indent="0" algn="l" rtl="0">
              <a:lnSpc>
                <a:spcPct val="100000"/>
              </a:lnSpc>
              <a:spcBef>
                <a:spcPts val="360"/>
              </a:spcBef>
              <a:spcAft>
                <a:spcPts val="0"/>
              </a:spcAft>
              <a:buClr>
                <a:srgbClr val="101E3A"/>
              </a:buClr>
              <a:buSzPct val="25000"/>
              <a:buFont typeface="Arial"/>
              <a:buNone/>
            </a:pPr>
            <a:r>
              <a:rPr lang="en-GB" sz="1800" b="0" i="0" u="none" strike="noStrike" cap="none" baseline="0" dirty="0">
                <a:solidFill>
                  <a:srgbClr val="101E3A"/>
                </a:solidFill>
                <a:latin typeface="Arial"/>
                <a:ea typeface="Arial"/>
                <a:cs typeface="Arial"/>
                <a:sym typeface="Arial"/>
                <a:rtl val="0"/>
              </a:rPr>
              <a:t>                            </a:t>
            </a:r>
          </a:p>
        </p:txBody>
      </p:sp>
      <p:sp>
        <p:nvSpPr>
          <p:cNvPr id="307" name="Shape 307"/>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11</a:t>
            </a:fld>
            <a:endParaRPr lang="en-GB" sz="1000" b="0" i="0" u="none" strike="noStrike" cap="none" baseline="0">
              <a:solidFill>
                <a:srgbClr val="FFFFFF"/>
              </a:solidFill>
              <a:latin typeface="Georgia"/>
              <a:ea typeface="Georgia"/>
              <a:cs typeface="Georgia"/>
              <a:sym typeface="Georgia"/>
              <a:rtl val="0"/>
            </a:endParaRPr>
          </a:p>
        </p:txBody>
      </p:sp>
      <p:sp>
        <p:nvSpPr>
          <p:cNvPr id="7" name="Shape 317"/>
          <p:cNvSpPr/>
          <p:nvPr/>
        </p:nvSpPr>
        <p:spPr>
          <a:xfrm>
            <a:off x="682215" y="1178351"/>
            <a:ext cx="7101249" cy="4939645"/>
          </a:xfrm>
          <a:prstGeom prst="rect">
            <a:avLst/>
          </a:prstGeom>
          <a:noFill/>
          <a:ln>
            <a:noFill/>
          </a:ln>
        </p:spPr>
        <p:txBody>
          <a:bodyPr lIns="91425" tIns="45700" rIns="91425" bIns="45700" anchor="t" anchorCtr="0">
            <a:noAutofit/>
          </a:bodyPr>
          <a:lstStyle/>
          <a:p>
            <a:pPr marL="39688" marR="0" lvl="0" indent="-1587" algn="l" rtl="0">
              <a:lnSpc>
                <a:spcPct val="100000"/>
              </a:lnSpc>
              <a:spcBef>
                <a:spcPts val="0"/>
              </a:spcBef>
              <a:spcAft>
                <a:spcPts val="0"/>
              </a:spcAft>
              <a:buClr>
                <a:srgbClr val="00B050"/>
              </a:buClr>
              <a:buSzPct val="25000"/>
              <a:buFont typeface="Arial"/>
              <a:buNone/>
            </a:pPr>
            <a:r>
              <a:rPr lang="en-GB" sz="1400" b="0" i="0" u="none" strike="noStrike" cap="none" baseline="0" dirty="0" smtClean="0">
                <a:solidFill>
                  <a:srgbClr val="00B050"/>
                </a:solidFill>
                <a:latin typeface="Arial"/>
                <a:ea typeface="Arial"/>
                <a:cs typeface="Arial"/>
                <a:sym typeface="Arial"/>
                <a:rtl val="0"/>
              </a:rPr>
              <a:t> </a:t>
            </a:r>
          </a:p>
          <a:p>
            <a:pPr marL="38101" lvl="0">
              <a:buClr>
                <a:srgbClr val="00B050"/>
              </a:buClr>
              <a:buSzPct val="25000"/>
            </a:pPr>
            <a:r>
              <a:rPr lang="en-GB" sz="1800" dirty="0">
                <a:solidFill>
                  <a:srgbClr val="00B050"/>
                </a:solidFill>
              </a:rPr>
              <a:t>✓ </a:t>
            </a:r>
            <a:r>
              <a:rPr lang="en-GB" sz="1800" dirty="0" smtClean="0">
                <a:solidFill>
                  <a:srgbClr val="002060"/>
                </a:solidFill>
              </a:rPr>
              <a:t>Participants (PGRs) asked to sign up for ‘Become an open researcher’ workshop. </a:t>
            </a:r>
          </a:p>
          <a:p>
            <a:pPr marL="38101" lvl="0">
              <a:buClr>
                <a:srgbClr val="00B050"/>
              </a:buClr>
              <a:buSzPct val="25000"/>
            </a:pPr>
            <a:endParaRPr lang="en-GB" sz="1800" dirty="0">
              <a:solidFill>
                <a:srgbClr val="002060"/>
              </a:solidFill>
            </a:endParaRPr>
          </a:p>
          <a:p>
            <a:pPr marL="323851" lvl="0" indent="-285750">
              <a:buClr>
                <a:srgbClr val="00B050"/>
              </a:buClr>
              <a:buSzPct val="100000"/>
              <a:buFont typeface="Wingdings" panose="05000000000000000000" pitchFamily="2" charset="2"/>
              <a:buChar char="ü"/>
            </a:pPr>
            <a:r>
              <a:rPr lang="en-GB" sz="1800" dirty="0" smtClean="0">
                <a:solidFill>
                  <a:srgbClr val="002060"/>
                </a:solidFill>
              </a:rPr>
              <a:t>Given basic information (definitions) of open research concepts.</a:t>
            </a:r>
            <a:endParaRPr lang="en-GB" sz="1800" b="0" i="0" u="none" strike="noStrike" cap="none" dirty="0" smtClean="0">
              <a:solidFill>
                <a:srgbClr val="002060"/>
              </a:solidFill>
              <a:latin typeface="Arial"/>
              <a:ea typeface="Arial"/>
              <a:cs typeface="Arial"/>
              <a:sym typeface="Arial"/>
              <a:rtl val="0"/>
            </a:endParaRPr>
          </a:p>
          <a:p>
            <a:pPr marL="38101" marR="0" lvl="0" algn="l" rtl="0">
              <a:lnSpc>
                <a:spcPct val="100000"/>
              </a:lnSpc>
              <a:spcBef>
                <a:spcPts val="0"/>
              </a:spcBef>
              <a:spcAft>
                <a:spcPts val="0"/>
              </a:spcAft>
              <a:buClr>
                <a:srgbClr val="00B050"/>
              </a:buClr>
              <a:buSzPct val="25000"/>
            </a:pPr>
            <a:endParaRPr lang="en-GB" sz="1800" b="0" i="0" u="none" strike="noStrike" cap="none" dirty="0" smtClean="0">
              <a:solidFill>
                <a:srgbClr val="002060"/>
              </a:solidFill>
              <a:latin typeface="Arial"/>
              <a:ea typeface="Arial"/>
              <a:cs typeface="Arial"/>
              <a:sym typeface="Arial"/>
              <a:rtl val="0"/>
            </a:endParaRPr>
          </a:p>
          <a:p>
            <a:pPr marL="38101" lvl="0">
              <a:buClr>
                <a:srgbClr val="00B050"/>
              </a:buClr>
              <a:buSzPct val="25000"/>
            </a:pPr>
            <a:r>
              <a:rPr lang="en-GB" sz="1800" dirty="0" smtClean="0">
                <a:solidFill>
                  <a:srgbClr val="00B050"/>
                </a:solidFill>
              </a:rPr>
              <a:t>✓ </a:t>
            </a:r>
            <a:r>
              <a:rPr lang="en-GB" sz="1800" dirty="0" smtClean="0">
                <a:solidFill>
                  <a:srgbClr val="002060"/>
                </a:solidFill>
              </a:rPr>
              <a:t>Working in pairs, debate the following:</a:t>
            </a:r>
          </a:p>
          <a:p>
            <a:pPr marL="38101" lvl="0">
              <a:buClr>
                <a:srgbClr val="00B050"/>
              </a:buClr>
              <a:buSzPct val="25000"/>
            </a:pPr>
            <a:r>
              <a:rPr lang="en-GB" sz="1800" dirty="0">
                <a:solidFill>
                  <a:srgbClr val="002060"/>
                </a:solidFill>
              </a:rPr>
              <a:t>  </a:t>
            </a:r>
            <a:r>
              <a:rPr lang="en-GB" sz="1800" dirty="0" smtClean="0">
                <a:solidFill>
                  <a:srgbClr val="002060"/>
                </a:solidFill>
              </a:rPr>
              <a:t> </a:t>
            </a:r>
          </a:p>
          <a:p>
            <a:pPr marL="323851" lvl="0" indent="-285750">
              <a:buSzPct val="100000"/>
              <a:buFont typeface="Arial" panose="020B0604020202020204" pitchFamily="34" charset="0"/>
              <a:buChar char="•"/>
            </a:pPr>
            <a:r>
              <a:rPr lang="en-GB" sz="1800" dirty="0" smtClean="0">
                <a:solidFill>
                  <a:srgbClr val="002060"/>
                </a:solidFill>
              </a:rPr>
              <a:t>Concerns and benefits of sharing a thesis online.</a:t>
            </a:r>
          </a:p>
          <a:p>
            <a:pPr marL="38101" lvl="0">
              <a:buSzPct val="100000"/>
            </a:pPr>
            <a:endParaRPr lang="en-GB" sz="1800" dirty="0" smtClean="0">
              <a:solidFill>
                <a:srgbClr val="002060"/>
              </a:solidFill>
            </a:endParaRPr>
          </a:p>
          <a:p>
            <a:pPr marL="323851" lvl="0" indent="-285750">
              <a:buSzPct val="100000"/>
              <a:buFont typeface="Arial" panose="020B0604020202020204" pitchFamily="34" charset="0"/>
              <a:buChar char="•"/>
            </a:pPr>
            <a:r>
              <a:rPr lang="en-GB" sz="1800" dirty="0" smtClean="0">
                <a:solidFill>
                  <a:srgbClr val="002060"/>
                </a:solidFill>
              </a:rPr>
              <a:t>Concerns and benefits of sharing publications and data openly.</a:t>
            </a:r>
          </a:p>
          <a:p>
            <a:pPr marL="38101" lvl="0">
              <a:buClr>
                <a:srgbClr val="00B050"/>
              </a:buClr>
              <a:buSzPct val="25000"/>
            </a:pPr>
            <a:endParaRPr lang="en-GB" sz="1800" b="0" i="0" u="none" strike="noStrike" cap="none" baseline="0" dirty="0">
              <a:solidFill>
                <a:srgbClr val="002060"/>
              </a:solidFill>
              <a:sym typeface="Arial"/>
              <a:rtl val="0"/>
            </a:endParaRPr>
          </a:p>
          <a:p>
            <a:pPr marL="38101" lvl="0">
              <a:buClr>
                <a:srgbClr val="00B050"/>
              </a:buClr>
              <a:buSzPct val="25000"/>
            </a:pPr>
            <a:r>
              <a:rPr lang="en-GB" sz="1800" dirty="0" smtClean="0">
                <a:solidFill>
                  <a:srgbClr val="00B050"/>
                </a:solidFill>
              </a:rPr>
              <a:t>✓ </a:t>
            </a:r>
            <a:r>
              <a:rPr lang="en-GB" sz="1800" dirty="0" smtClean="0">
                <a:solidFill>
                  <a:srgbClr val="002060"/>
                </a:solidFill>
              </a:rPr>
              <a:t>Optional cue cards provided for ideas (semi-structured debate).</a:t>
            </a:r>
          </a:p>
          <a:p>
            <a:pPr marL="38101" lvl="0">
              <a:buClr>
                <a:srgbClr val="00B050"/>
              </a:buClr>
              <a:buSzPct val="25000"/>
            </a:pPr>
            <a:endParaRPr lang="en-GB" sz="1800" b="0" i="0" u="none" strike="noStrike" cap="none" baseline="0" dirty="0">
              <a:solidFill>
                <a:srgbClr val="002060"/>
              </a:solidFill>
              <a:sym typeface="Arial"/>
              <a:rtl val="0"/>
            </a:endParaRPr>
          </a:p>
          <a:p>
            <a:pPr marL="38101" lvl="0">
              <a:buClr>
                <a:srgbClr val="00B050"/>
              </a:buClr>
              <a:buSzPct val="25000"/>
            </a:pPr>
            <a:r>
              <a:rPr lang="en-GB" sz="1800" dirty="0" smtClean="0">
                <a:solidFill>
                  <a:srgbClr val="00B050"/>
                </a:solidFill>
              </a:rPr>
              <a:t>✓</a:t>
            </a:r>
            <a:r>
              <a:rPr lang="en-GB" sz="1800" dirty="0" smtClean="0">
                <a:solidFill>
                  <a:srgbClr val="002060"/>
                </a:solidFill>
              </a:rPr>
              <a:t> Measures of attitudes towards open research practices taken before and after the discussions. 12 questions, 1 – 5 ratings.</a:t>
            </a:r>
          </a:p>
          <a:p>
            <a:pPr marL="38101" lvl="0">
              <a:buClr>
                <a:srgbClr val="00B050"/>
              </a:buClr>
              <a:buSzPct val="25000"/>
            </a:pPr>
            <a:endParaRPr lang="en-GB" sz="1800" dirty="0">
              <a:solidFill>
                <a:srgbClr val="002060"/>
              </a:solidFill>
            </a:endParaRPr>
          </a:p>
          <a:p>
            <a:pPr marL="38101" lvl="0" algn="ctr">
              <a:buClr>
                <a:srgbClr val="00B050"/>
              </a:buClr>
              <a:buSzPct val="25000"/>
            </a:pPr>
            <a:r>
              <a:rPr lang="en-GB" sz="1800" dirty="0" smtClean="0">
                <a:solidFill>
                  <a:srgbClr val="002060"/>
                </a:solidFill>
              </a:rPr>
              <a:t>General discussion: what will you do next?</a:t>
            </a:r>
          </a:p>
          <a:p>
            <a:pPr marL="38101" lvl="0">
              <a:buClr>
                <a:srgbClr val="00B050"/>
              </a:buClr>
              <a:buSzPct val="25000"/>
            </a:pPr>
            <a:endParaRPr lang="en-GB" sz="1800" b="0" i="0" u="none" strike="noStrike" cap="none" baseline="0" dirty="0" smtClean="0">
              <a:solidFill>
                <a:srgbClr val="002060"/>
              </a:solidFill>
              <a:sym typeface="Arial"/>
              <a:rtl val="0"/>
            </a:endParaRPr>
          </a:p>
          <a:p>
            <a:pPr marL="39688" marR="0" lvl="0" indent="-1587" algn="ctr" rtl="0">
              <a:lnSpc>
                <a:spcPct val="100000"/>
              </a:lnSpc>
              <a:spcBef>
                <a:spcPts val="0"/>
              </a:spcBef>
              <a:spcAft>
                <a:spcPts val="0"/>
              </a:spcAft>
              <a:buClr>
                <a:srgbClr val="00B050"/>
              </a:buClr>
              <a:buSzPct val="25000"/>
              <a:buFont typeface="Arial"/>
              <a:buNone/>
            </a:pPr>
            <a:endParaRPr lang="en-GB" sz="1800" b="1" i="0" u="none" strike="noStrike" cap="none" baseline="0" dirty="0" smtClean="0">
              <a:solidFill>
                <a:srgbClr val="101E3A"/>
              </a:solidFill>
              <a:latin typeface="Arial"/>
              <a:ea typeface="Arial"/>
              <a:cs typeface="Arial"/>
              <a:sym typeface="Arial"/>
              <a:rtl val="0"/>
            </a:endParaRPr>
          </a:p>
          <a:p>
            <a:pPr marL="39688" marR="0" lvl="0" indent="-1587" algn="ctr" rtl="0">
              <a:lnSpc>
                <a:spcPct val="100000"/>
              </a:lnSpc>
              <a:spcBef>
                <a:spcPts val="0"/>
              </a:spcBef>
              <a:spcAft>
                <a:spcPts val="0"/>
              </a:spcAft>
              <a:buClr>
                <a:srgbClr val="00B050"/>
              </a:buClr>
              <a:buSzPct val="25000"/>
              <a:buFont typeface="Arial"/>
              <a:buNone/>
            </a:pPr>
            <a:endParaRPr lang="en-GB" sz="1800" b="1" dirty="0">
              <a:solidFill>
                <a:srgbClr val="101E3A"/>
              </a:solidFill>
            </a:endParaRPr>
          </a:p>
        </p:txBody>
      </p:sp>
    </p:spTree>
    <p:extLst>
      <p:ext uri="{BB962C8B-B14F-4D97-AF65-F5344CB8AC3E}">
        <p14:creationId xmlns:p14="http://schemas.microsoft.com/office/powerpoint/2010/main" val="3670340642"/>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57200" y="423352"/>
            <a:ext cx="7551280" cy="41326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203D75"/>
              </a:buClr>
              <a:buSzPct val="25000"/>
              <a:buFont typeface="Georgia"/>
              <a:buNone/>
            </a:pPr>
            <a:r>
              <a:rPr lang="en-GB" sz="2000" b="1" dirty="0" smtClean="0">
                <a:solidFill>
                  <a:srgbClr val="203D75"/>
                </a:solidFill>
                <a:latin typeface="Georgia"/>
                <a:ea typeface="Georgia"/>
                <a:cs typeface="Georgia"/>
                <a:sym typeface="Georgia"/>
                <a:rtl val="0"/>
              </a:rPr>
              <a:t>Examples</a:t>
            </a:r>
            <a:endParaRPr lang="en-GB" sz="2000" b="1" i="0" u="none" strike="noStrike" cap="none" baseline="0" dirty="0">
              <a:solidFill>
                <a:srgbClr val="203D75"/>
              </a:solidFill>
              <a:latin typeface="Georgia"/>
              <a:ea typeface="Georgia"/>
              <a:cs typeface="Georgia"/>
              <a:sym typeface="Georgia"/>
              <a:rtl val="0"/>
            </a:endParaRPr>
          </a:p>
        </p:txBody>
      </p:sp>
      <p:sp>
        <p:nvSpPr>
          <p:cNvPr id="306" name="Shape 306"/>
          <p:cNvSpPr txBox="1">
            <a:spLocks noGrp="1"/>
          </p:cNvSpPr>
          <p:nvPr>
            <p:ph type="body" idx="1"/>
          </p:nvPr>
        </p:nvSpPr>
        <p:spPr>
          <a:xfrm>
            <a:off x="457199" y="1557195"/>
            <a:ext cx="8321443" cy="480739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1800" b="1" i="0" u="none" strike="noStrike" cap="none" baseline="0" dirty="0">
              <a:solidFill>
                <a:srgbClr val="000000"/>
              </a:solidFill>
              <a:latin typeface="Arial"/>
              <a:ea typeface="Arial"/>
              <a:cs typeface="Arial"/>
              <a:sym typeface="Arial"/>
              <a:rtl val="0"/>
            </a:endParaRPr>
          </a:p>
          <a:p>
            <a:pPr marR="0" lvl="0" algn="l" rtl="0">
              <a:lnSpc>
                <a:spcPct val="100000"/>
              </a:lnSpc>
              <a:spcBef>
                <a:spcPts val="0"/>
              </a:spcBef>
              <a:spcAft>
                <a:spcPts val="0"/>
              </a:spcAft>
              <a:buClr>
                <a:schemeClr val="dk1"/>
              </a:buClr>
              <a:buSzPct val="25000"/>
            </a:pPr>
            <a:r>
              <a:rPr lang="en-GB" sz="1800" b="1" i="0" u="none" strike="noStrike" cap="none" baseline="0" dirty="0">
                <a:solidFill>
                  <a:srgbClr val="000000"/>
                </a:solidFill>
                <a:latin typeface="Arial"/>
                <a:ea typeface="Arial"/>
                <a:cs typeface="Arial"/>
                <a:sym typeface="Arial"/>
                <a:rtl val="0"/>
              </a:rPr>
              <a:t> </a:t>
            </a:r>
          </a:p>
          <a:p>
            <a:pPr marL="0" marR="0" lvl="0" indent="0" algn="l" rtl="0">
              <a:lnSpc>
                <a:spcPct val="100000"/>
              </a:lnSpc>
              <a:spcBef>
                <a:spcPts val="360"/>
              </a:spcBef>
              <a:spcAft>
                <a:spcPts val="0"/>
              </a:spcAft>
              <a:buClr>
                <a:srgbClr val="101E3A"/>
              </a:buClr>
              <a:buSzPct val="25000"/>
              <a:buFont typeface="Arial"/>
              <a:buNone/>
            </a:pPr>
            <a:r>
              <a:rPr lang="en-GB" sz="1800" b="0" i="0" u="none" strike="noStrike" cap="none" baseline="0" dirty="0">
                <a:solidFill>
                  <a:srgbClr val="101E3A"/>
                </a:solidFill>
                <a:latin typeface="Arial"/>
                <a:ea typeface="Arial"/>
                <a:cs typeface="Arial"/>
                <a:sym typeface="Arial"/>
                <a:rtl val="0"/>
              </a:rPr>
              <a:t>                            </a:t>
            </a:r>
          </a:p>
        </p:txBody>
      </p:sp>
      <p:sp>
        <p:nvSpPr>
          <p:cNvPr id="307" name="Shape 307"/>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12</a:t>
            </a:fld>
            <a:endParaRPr lang="en-GB" sz="1000" b="0" i="0" u="none" strike="noStrike" cap="none" baseline="0">
              <a:solidFill>
                <a:srgbClr val="FFFFFF"/>
              </a:solidFill>
              <a:latin typeface="Georgia"/>
              <a:ea typeface="Georgia"/>
              <a:cs typeface="Georgia"/>
              <a:sym typeface="Georgia"/>
              <a:rtl val="0"/>
            </a:endParaRPr>
          </a:p>
        </p:txBody>
      </p:sp>
      <p:sp>
        <p:nvSpPr>
          <p:cNvPr id="7" name="Shape 317"/>
          <p:cNvSpPr/>
          <p:nvPr/>
        </p:nvSpPr>
        <p:spPr>
          <a:xfrm>
            <a:off x="682215" y="1178351"/>
            <a:ext cx="7101249" cy="5186234"/>
          </a:xfrm>
          <a:prstGeom prst="rect">
            <a:avLst/>
          </a:prstGeom>
          <a:noFill/>
          <a:ln>
            <a:noFill/>
          </a:ln>
        </p:spPr>
        <p:txBody>
          <a:bodyPr lIns="91425" tIns="45700" rIns="91425" bIns="45700" anchor="t" anchorCtr="0">
            <a:noAutofit/>
          </a:bodyPr>
          <a:lstStyle/>
          <a:p>
            <a:pPr marL="39688" marR="0" lvl="0" indent="-1587" algn="l" rtl="0">
              <a:lnSpc>
                <a:spcPct val="100000"/>
              </a:lnSpc>
              <a:spcBef>
                <a:spcPts val="0"/>
              </a:spcBef>
              <a:spcAft>
                <a:spcPts val="0"/>
              </a:spcAft>
              <a:buClr>
                <a:srgbClr val="00B050"/>
              </a:buClr>
              <a:buSzPct val="25000"/>
              <a:buFont typeface="Arial"/>
              <a:buNone/>
            </a:pPr>
            <a:r>
              <a:rPr lang="en-GB" sz="1400" b="0" i="0" u="none" strike="noStrike" cap="none" baseline="0" dirty="0" smtClean="0">
                <a:solidFill>
                  <a:srgbClr val="00B050"/>
                </a:solidFill>
                <a:latin typeface="Arial"/>
                <a:ea typeface="Arial"/>
                <a:cs typeface="Arial"/>
                <a:sym typeface="Arial"/>
                <a:rtl val="0"/>
              </a:rPr>
              <a:t> </a:t>
            </a:r>
          </a:p>
          <a:p>
            <a:pPr marL="38101" lvl="0">
              <a:buClr>
                <a:srgbClr val="00B050"/>
              </a:buClr>
              <a:buSzPct val="25000"/>
            </a:pPr>
            <a:r>
              <a:rPr lang="en-GB" sz="1800" dirty="0" smtClean="0">
                <a:solidFill>
                  <a:srgbClr val="00B050"/>
                </a:solidFill>
              </a:rPr>
              <a:t>✓ </a:t>
            </a:r>
            <a:r>
              <a:rPr lang="en-GB" sz="1800" dirty="0" smtClean="0">
                <a:solidFill>
                  <a:srgbClr val="002060"/>
                </a:solidFill>
              </a:rPr>
              <a:t>Questions</a:t>
            </a:r>
          </a:p>
          <a:p>
            <a:pPr marL="38101" lvl="0">
              <a:buClr>
                <a:srgbClr val="00B050"/>
              </a:buClr>
              <a:buSzPct val="25000"/>
            </a:pPr>
            <a:endParaRPr lang="en-GB" sz="1800" b="0" i="0" u="none" strike="noStrike" cap="none" baseline="0" dirty="0" smtClean="0">
              <a:solidFill>
                <a:srgbClr val="002060"/>
              </a:solidFill>
              <a:sym typeface="Arial"/>
              <a:rtl val="0"/>
            </a:endParaRPr>
          </a:p>
          <a:p>
            <a:pPr marL="38101" lvl="0">
              <a:buClr>
                <a:srgbClr val="00B050"/>
              </a:buClr>
              <a:buSzPct val="25000"/>
            </a:pPr>
            <a:r>
              <a:rPr lang="en-GB" sz="1800" i="1" dirty="0" smtClean="0">
                <a:solidFill>
                  <a:srgbClr val="002060"/>
                </a:solidFill>
              </a:rPr>
              <a:t>‘I would be reluctant to share my thesis online before it is published’ </a:t>
            </a:r>
          </a:p>
          <a:p>
            <a:pPr marL="38101" lvl="0">
              <a:buClr>
                <a:srgbClr val="00B050"/>
              </a:buClr>
              <a:buSzPct val="25000"/>
            </a:pPr>
            <a:endParaRPr lang="en-GB" sz="1800" b="0" i="1" u="none" strike="noStrike" cap="none" baseline="0" dirty="0">
              <a:solidFill>
                <a:srgbClr val="002060"/>
              </a:solidFill>
              <a:sym typeface="Arial"/>
              <a:rtl val="0"/>
            </a:endParaRPr>
          </a:p>
          <a:p>
            <a:pPr marL="38101" lvl="0">
              <a:buClr>
                <a:srgbClr val="00B050"/>
              </a:buClr>
              <a:buSzPct val="25000"/>
            </a:pPr>
            <a:r>
              <a:rPr lang="en-GB" sz="1800" i="1" dirty="0" smtClean="0">
                <a:solidFill>
                  <a:srgbClr val="002060"/>
                </a:solidFill>
              </a:rPr>
              <a:t>‘Knowledge is a public good; research should be freely available to everyone’.</a:t>
            </a:r>
          </a:p>
          <a:p>
            <a:pPr marL="38101" lvl="0">
              <a:buClr>
                <a:srgbClr val="00B050"/>
              </a:buClr>
              <a:buSzPct val="25000"/>
            </a:pPr>
            <a:endParaRPr lang="en-GB" sz="1800" b="0" i="1" u="none" strike="noStrike" cap="none" baseline="0" dirty="0">
              <a:solidFill>
                <a:srgbClr val="002060"/>
              </a:solidFill>
              <a:sym typeface="Arial"/>
              <a:rtl val="0"/>
            </a:endParaRPr>
          </a:p>
          <a:p>
            <a:pPr marL="38101" lvl="0">
              <a:buClr>
                <a:srgbClr val="00B050"/>
              </a:buClr>
              <a:buSzPct val="25000"/>
            </a:pPr>
            <a:r>
              <a:rPr lang="en-GB" sz="1800" dirty="0" smtClean="0">
                <a:solidFill>
                  <a:srgbClr val="00B050"/>
                </a:solidFill>
              </a:rPr>
              <a:t>✓ </a:t>
            </a:r>
            <a:r>
              <a:rPr lang="en-GB" sz="1800" dirty="0" smtClean="0">
                <a:solidFill>
                  <a:srgbClr val="002060"/>
                </a:solidFill>
              </a:rPr>
              <a:t>Debate cues: </a:t>
            </a:r>
          </a:p>
          <a:p>
            <a:pPr marL="38101" lvl="0">
              <a:buClr>
                <a:srgbClr val="00B050"/>
              </a:buClr>
              <a:buSzPct val="25000"/>
            </a:pPr>
            <a:endParaRPr lang="en-GB" sz="1800" b="0" i="1" u="none" strike="noStrike" cap="none" baseline="0" dirty="0">
              <a:solidFill>
                <a:srgbClr val="002060"/>
              </a:solidFill>
              <a:sym typeface="Arial"/>
              <a:rtl val="0"/>
            </a:endParaRPr>
          </a:p>
          <a:p>
            <a:pPr marL="38101" lvl="0">
              <a:buClr>
                <a:srgbClr val="00B050"/>
              </a:buClr>
              <a:buSzPct val="25000"/>
            </a:pPr>
            <a:r>
              <a:rPr lang="en-GB" sz="1800" i="1" dirty="0" smtClean="0">
                <a:solidFill>
                  <a:srgbClr val="002060"/>
                </a:solidFill>
                <a:rtl val="0"/>
              </a:rPr>
              <a:t>Concern that having the thesis online will stop it from being published.</a:t>
            </a:r>
          </a:p>
          <a:p>
            <a:pPr marL="38101" lvl="0">
              <a:buClr>
                <a:srgbClr val="00B050"/>
              </a:buClr>
              <a:buSzPct val="25000"/>
            </a:pPr>
            <a:endParaRPr lang="en-GB" sz="1800" b="0" i="1" u="none" strike="noStrike" cap="none" baseline="0" dirty="0">
              <a:solidFill>
                <a:srgbClr val="002060"/>
              </a:solidFill>
              <a:sym typeface="Arial"/>
            </a:endParaRPr>
          </a:p>
          <a:p>
            <a:pPr marL="38101" lvl="0">
              <a:buClr>
                <a:srgbClr val="00B050"/>
              </a:buClr>
              <a:buSzPct val="25000"/>
            </a:pPr>
            <a:r>
              <a:rPr lang="en-GB" sz="1800" i="1" dirty="0" smtClean="0">
                <a:solidFill>
                  <a:srgbClr val="002060"/>
                </a:solidFill>
              </a:rPr>
              <a:t>Counter-argument: evidence that most publishers do not consider an online thesis prior publication.</a:t>
            </a:r>
            <a:endParaRPr lang="en-GB" sz="1800" b="0" i="1" u="none" strike="noStrike" cap="none" baseline="0" dirty="0" smtClean="0">
              <a:solidFill>
                <a:srgbClr val="002060"/>
              </a:solidFill>
              <a:sym typeface="Arial"/>
              <a:rtl val="0"/>
            </a:endParaRPr>
          </a:p>
          <a:p>
            <a:pPr marL="39688" marR="0" lvl="0" indent="-1587" algn="ctr" rtl="0">
              <a:lnSpc>
                <a:spcPct val="100000"/>
              </a:lnSpc>
              <a:spcBef>
                <a:spcPts val="0"/>
              </a:spcBef>
              <a:spcAft>
                <a:spcPts val="0"/>
              </a:spcAft>
              <a:buClr>
                <a:srgbClr val="00B050"/>
              </a:buClr>
              <a:buSzPct val="25000"/>
              <a:buFont typeface="Arial"/>
              <a:buNone/>
            </a:pPr>
            <a:endParaRPr lang="en-GB" sz="1800" b="1" i="0" u="none" strike="noStrike" cap="none" baseline="0" dirty="0" smtClean="0">
              <a:solidFill>
                <a:srgbClr val="101E3A"/>
              </a:solidFill>
              <a:latin typeface="Arial"/>
              <a:ea typeface="Arial"/>
              <a:cs typeface="Arial"/>
              <a:sym typeface="Arial"/>
              <a:rtl val="0"/>
            </a:endParaRPr>
          </a:p>
          <a:p>
            <a:pPr marL="39688" marR="0" lvl="0" indent="-1587" algn="ctr" rtl="0">
              <a:lnSpc>
                <a:spcPct val="100000"/>
              </a:lnSpc>
              <a:spcBef>
                <a:spcPts val="0"/>
              </a:spcBef>
              <a:spcAft>
                <a:spcPts val="0"/>
              </a:spcAft>
              <a:buClr>
                <a:srgbClr val="00B050"/>
              </a:buClr>
              <a:buSzPct val="25000"/>
              <a:buFont typeface="Arial"/>
              <a:buNone/>
            </a:pPr>
            <a:endParaRPr lang="en-GB" sz="1800" b="1" dirty="0">
              <a:solidFill>
                <a:srgbClr val="101E3A"/>
              </a:solidFill>
            </a:endParaRPr>
          </a:p>
        </p:txBody>
      </p:sp>
    </p:spTree>
    <p:extLst>
      <p:ext uri="{BB962C8B-B14F-4D97-AF65-F5344CB8AC3E}">
        <p14:creationId xmlns:p14="http://schemas.microsoft.com/office/powerpoint/2010/main" val="359218346"/>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57200" y="423352"/>
            <a:ext cx="7551280" cy="41326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203D75"/>
              </a:buClr>
              <a:buSzPct val="25000"/>
              <a:buFont typeface="Georgia"/>
              <a:buNone/>
            </a:pPr>
            <a:r>
              <a:rPr lang="en-GB" sz="2000" b="1" dirty="0" smtClean="0">
                <a:solidFill>
                  <a:srgbClr val="203D75"/>
                </a:solidFill>
                <a:latin typeface="Georgia"/>
                <a:ea typeface="Georgia"/>
                <a:cs typeface="Georgia"/>
                <a:sym typeface="Georgia"/>
                <a:rtl val="0"/>
              </a:rPr>
              <a:t>The pilot study: results.</a:t>
            </a:r>
            <a:endParaRPr lang="en-GB" sz="2000" b="1" i="0" u="none" strike="noStrike" cap="none" baseline="0" dirty="0">
              <a:solidFill>
                <a:srgbClr val="203D75"/>
              </a:solidFill>
              <a:latin typeface="Georgia"/>
              <a:ea typeface="Georgia"/>
              <a:cs typeface="Georgia"/>
              <a:sym typeface="Georgia"/>
              <a:rtl val="0"/>
            </a:endParaRPr>
          </a:p>
        </p:txBody>
      </p:sp>
      <p:sp>
        <p:nvSpPr>
          <p:cNvPr id="306" name="Shape 306"/>
          <p:cNvSpPr txBox="1">
            <a:spLocks noGrp="1"/>
          </p:cNvSpPr>
          <p:nvPr>
            <p:ph type="body" idx="1"/>
          </p:nvPr>
        </p:nvSpPr>
        <p:spPr>
          <a:xfrm>
            <a:off x="457199" y="1294016"/>
            <a:ext cx="8321443" cy="507056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1800" b="1" i="0" u="none" strike="noStrike" cap="none" baseline="0" dirty="0">
              <a:solidFill>
                <a:srgbClr val="000000"/>
              </a:solidFill>
              <a:latin typeface="Arial"/>
              <a:ea typeface="Arial"/>
              <a:cs typeface="Arial"/>
              <a:sym typeface="Arial"/>
              <a:rtl val="0"/>
            </a:endParaRPr>
          </a:p>
          <a:p>
            <a:pPr marR="0" lvl="0" algn="l" rtl="0">
              <a:lnSpc>
                <a:spcPct val="100000"/>
              </a:lnSpc>
              <a:spcBef>
                <a:spcPts val="0"/>
              </a:spcBef>
              <a:spcAft>
                <a:spcPts val="0"/>
              </a:spcAft>
              <a:buClr>
                <a:schemeClr val="dk1"/>
              </a:buClr>
              <a:buSzPct val="25000"/>
            </a:pPr>
            <a:r>
              <a:rPr lang="en-GB" sz="1800" b="1" i="0" u="none" strike="noStrike" cap="none" baseline="0" dirty="0">
                <a:solidFill>
                  <a:srgbClr val="000000"/>
                </a:solidFill>
                <a:latin typeface="Arial"/>
                <a:ea typeface="Arial"/>
                <a:cs typeface="Arial"/>
                <a:sym typeface="Arial"/>
                <a:rtl val="0"/>
              </a:rPr>
              <a:t> </a:t>
            </a:r>
          </a:p>
          <a:p>
            <a:pPr marL="0" marR="0" lvl="0" indent="0" algn="l" rtl="0">
              <a:lnSpc>
                <a:spcPct val="100000"/>
              </a:lnSpc>
              <a:spcBef>
                <a:spcPts val="360"/>
              </a:spcBef>
              <a:spcAft>
                <a:spcPts val="0"/>
              </a:spcAft>
              <a:buClr>
                <a:srgbClr val="101E3A"/>
              </a:buClr>
              <a:buSzPct val="25000"/>
              <a:buFont typeface="Arial"/>
              <a:buNone/>
            </a:pPr>
            <a:r>
              <a:rPr lang="en-GB" sz="1800" b="0" i="0" u="none" strike="noStrike" cap="none" baseline="0" dirty="0">
                <a:solidFill>
                  <a:srgbClr val="101E3A"/>
                </a:solidFill>
                <a:latin typeface="Arial"/>
                <a:ea typeface="Arial"/>
                <a:cs typeface="Arial"/>
                <a:sym typeface="Arial"/>
                <a:rtl val="0"/>
              </a:rPr>
              <a:t>                            </a:t>
            </a:r>
          </a:p>
        </p:txBody>
      </p:sp>
      <p:sp>
        <p:nvSpPr>
          <p:cNvPr id="307" name="Shape 307"/>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13</a:t>
            </a:fld>
            <a:endParaRPr lang="en-GB" sz="1000" b="0" i="0" u="none" strike="noStrike" cap="none" baseline="0">
              <a:solidFill>
                <a:srgbClr val="FFFFFF"/>
              </a:solidFill>
              <a:latin typeface="Georgia"/>
              <a:ea typeface="Georgia"/>
              <a:cs typeface="Georgia"/>
              <a:sym typeface="Georgia"/>
              <a:rtl val="0"/>
            </a:endParaRPr>
          </a:p>
        </p:txBody>
      </p:sp>
      <p:sp>
        <p:nvSpPr>
          <p:cNvPr id="7" name="Shape 317"/>
          <p:cNvSpPr/>
          <p:nvPr/>
        </p:nvSpPr>
        <p:spPr>
          <a:xfrm>
            <a:off x="682215" y="1178351"/>
            <a:ext cx="7101249" cy="4939645"/>
          </a:xfrm>
          <a:prstGeom prst="rect">
            <a:avLst/>
          </a:prstGeom>
          <a:noFill/>
          <a:ln>
            <a:noFill/>
          </a:ln>
        </p:spPr>
        <p:txBody>
          <a:bodyPr lIns="91425" tIns="45700" rIns="91425" bIns="45700" anchor="t" anchorCtr="0">
            <a:noAutofit/>
          </a:bodyPr>
          <a:lstStyle/>
          <a:p>
            <a:pPr marL="39688" marR="0" lvl="0" indent="-1587" algn="l" rtl="0">
              <a:lnSpc>
                <a:spcPct val="100000"/>
              </a:lnSpc>
              <a:spcBef>
                <a:spcPts val="0"/>
              </a:spcBef>
              <a:spcAft>
                <a:spcPts val="0"/>
              </a:spcAft>
              <a:buClr>
                <a:srgbClr val="00B050"/>
              </a:buClr>
              <a:buSzPct val="25000"/>
              <a:buFont typeface="Arial"/>
              <a:buNone/>
            </a:pPr>
            <a:r>
              <a:rPr lang="en-GB" sz="1400" b="0" i="0" u="none" strike="noStrike" cap="none" baseline="0" dirty="0" smtClean="0">
                <a:solidFill>
                  <a:srgbClr val="00B050"/>
                </a:solidFill>
                <a:latin typeface="Arial"/>
                <a:ea typeface="Arial"/>
                <a:cs typeface="Arial"/>
                <a:sym typeface="Arial"/>
                <a:rtl val="0"/>
              </a:rPr>
              <a:t> </a:t>
            </a:r>
          </a:p>
          <a:p>
            <a:pPr marL="38101" lvl="0">
              <a:buClr>
                <a:srgbClr val="00B050"/>
              </a:buClr>
              <a:buSzPct val="25000"/>
            </a:pPr>
            <a:r>
              <a:rPr lang="en-GB" sz="1800" dirty="0" smtClean="0">
                <a:solidFill>
                  <a:srgbClr val="00B050"/>
                </a:solidFill>
              </a:rPr>
              <a:t>✓ </a:t>
            </a:r>
            <a:r>
              <a:rPr lang="en-GB" sz="1800" dirty="0" smtClean="0">
                <a:solidFill>
                  <a:srgbClr val="002060"/>
                </a:solidFill>
              </a:rPr>
              <a:t>5 participants.</a:t>
            </a:r>
          </a:p>
          <a:p>
            <a:pPr marL="38101" lvl="0">
              <a:buClr>
                <a:srgbClr val="00B050"/>
              </a:buClr>
              <a:buSzPct val="25000"/>
            </a:pPr>
            <a:endParaRPr lang="en-GB" sz="1800" dirty="0">
              <a:solidFill>
                <a:srgbClr val="002060"/>
              </a:solidFill>
            </a:endParaRPr>
          </a:p>
          <a:p>
            <a:pPr marL="38100" lvl="0">
              <a:buClr>
                <a:srgbClr val="00B050"/>
              </a:buClr>
              <a:buSzPct val="25000"/>
            </a:pPr>
            <a:r>
              <a:rPr lang="en-GB" sz="1800" dirty="0" smtClean="0">
                <a:solidFill>
                  <a:srgbClr val="00B050"/>
                </a:solidFill>
              </a:rPr>
              <a:t>✓  </a:t>
            </a:r>
            <a:r>
              <a:rPr lang="en-GB" sz="1800" b="1" dirty="0" smtClean="0">
                <a:solidFill>
                  <a:srgbClr val="002060"/>
                </a:solidFill>
              </a:rPr>
              <a:t>Average pre-session score</a:t>
            </a:r>
            <a:r>
              <a:rPr lang="en-GB" sz="1800" dirty="0" smtClean="0">
                <a:solidFill>
                  <a:srgbClr val="002060"/>
                </a:solidFill>
              </a:rPr>
              <a:t>: 3.94</a:t>
            </a:r>
          </a:p>
          <a:p>
            <a:pPr marL="38100" lvl="0">
              <a:buClr>
                <a:srgbClr val="00B050"/>
              </a:buClr>
              <a:buSzPct val="25000"/>
            </a:pPr>
            <a:endParaRPr lang="en-GB" sz="1800" dirty="0">
              <a:solidFill>
                <a:srgbClr val="002060"/>
              </a:solidFill>
            </a:endParaRPr>
          </a:p>
          <a:p>
            <a:pPr marL="38100" lvl="0">
              <a:buClr>
                <a:srgbClr val="00B050"/>
              </a:buClr>
              <a:buSzPct val="25000"/>
            </a:pPr>
            <a:r>
              <a:rPr lang="en-GB" sz="1800" b="1" dirty="0" smtClean="0">
                <a:solidFill>
                  <a:srgbClr val="002060"/>
                </a:solidFill>
              </a:rPr>
              <a:t>    Average post-session score</a:t>
            </a:r>
            <a:r>
              <a:rPr lang="en-GB" sz="1800" dirty="0" smtClean="0">
                <a:solidFill>
                  <a:srgbClr val="002060"/>
                </a:solidFill>
              </a:rPr>
              <a:t>: 4.63</a:t>
            </a:r>
          </a:p>
          <a:p>
            <a:pPr marL="38100" lvl="0">
              <a:buClr>
                <a:srgbClr val="00B050"/>
              </a:buClr>
              <a:buSzPct val="25000"/>
            </a:pPr>
            <a:endParaRPr lang="en-GB" sz="1800" dirty="0">
              <a:solidFill>
                <a:srgbClr val="002060"/>
              </a:solidFill>
            </a:endParaRPr>
          </a:p>
          <a:p>
            <a:pPr marL="38100" lvl="0" algn="ctr">
              <a:buClr>
                <a:srgbClr val="00B050"/>
              </a:buClr>
              <a:buSzPct val="25000"/>
            </a:pPr>
            <a:r>
              <a:rPr lang="en-GB" sz="1800" b="1" dirty="0" smtClean="0">
                <a:solidFill>
                  <a:srgbClr val="002060"/>
                </a:solidFill>
              </a:rPr>
              <a:t>New actions considered</a:t>
            </a:r>
            <a:r>
              <a:rPr lang="en-GB" sz="1800" dirty="0" smtClean="0">
                <a:solidFill>
                  <a:srgbClr val="002060"/>
                </a:solidFill>
              </a:rPr>
              <a:t>:</a:t>
            </a:r>
          </a:p>
          <a:p>
            <a:pPr marL="38100" lvl="0">
              <a:buClr>
                <a:srgbClr val="00B050"/>
              </a:buClr>
              <a:buSzPct val="25000"/>
            </a:pPr>
            <a:endParaRPr lang="en-GB" sz="1800" dirty="0">
              <a:solidFill>
                <a:srgbClr val="002060"/>
              </a:solidFill>
            </a:endParaRPr>
          </a:p>
          <a:p>
            <a:pPr marL="323850" lvl="0" indent="-285750">
              <a:buClr>
                <a:srgbClr val="00B050"/>
              </a:buClr>
              <a:buSzPct val="50000"/>
              <a:buFont typeface="Wingdings" panose="05000000000000000000" pitchFamily="2" charset="2"/>
              <a:buChar char="Ø"/>
            </a:pPr>
            <a:r>
              <a:rPr lang="en-GB" sz="1800" dirty="0" smtClean="0">
                <a:solidFill>
                  <a:srgbClr val="002060"/>
                </a:solidFill>
              </a:rPr>
              <a:t>Consider preparing thesis for open access</a:t>
            </a:r>
          </a:p>
          <a:p>
            <a:pPr marL="323850" lvl="0" indent="-285750">
              <a:buClr>
                <a:srgbClr val="00B050"/>
              </a:buClr>
              <a:buSzPct val="50000"/>
              <a:buFont typeface="Wingdings" panose="05000000000000000000" pitchFamily="2" charset="2"/>
              <a:buChar char="Ø"/>
            </a:pPr>
            <a:r>
              <a:rPr lang="en-GB" sz="1800" dirty="0" smtClean="0">
                <a:solidFill>
                  <a:srgbClr val="002060"/>
                </a:solidFill>
              </a:rPr>
              <a:t>Look into further information</a:t>
            </a:r>
          </a:p>
          <a:p>
            <a:pPr marL="323850" lvl="0" indent="-285750">
              <a:buClr>
                <a:srgbClr val="00B050"/>
              </a:buClr>
              <a:buSzPct val="50000"/>
              <a:buFont typeface="Wingdings" panose="05000000000000000000" pitchFamily="2" charset="2"/>
              <a:buChar char="Ø"/>
            </a:pPr>
            <a:r>
              <a:rPr lang="en-GB" sz="1800" dirty="0" smtClean="0">
                <a:solidFill>
                  <a:srgbClr val="002060"/>
                </a:solidFill>
              </a:rPr>
              <a:t>Look up open access journals</a:t>
            </a:r>
          </a:p>
          <a:p>
            <a:pPr marL="323850" lvl="0" indent="-285750">
              <a:buClr>
                <a:srgbClr val="00B050"/>
              </a:buClr>
              <a:buSzPct val="50000"/>
              <a:buFont typeface="Wingdings" panose="05000000000000000000" pitchFamily="2" charset="2"/>
              <a:buChar char="Ø"/>
            </a:pPr>
            <a:r>
              <a:rPr lang="en-GB" sz="1800" dirty="0" smtClean="0">
                <a:solidFill>
                  <a:srgbClr val="002060"/>
                </a:solidFill>
              </a:rPr>
              <a:t>Look up creative commons licences</a:t>
            </a:r>
          </a:p>
          <a:p>
            <a:pPr marL="323850" lvl="0" indent="-285750">
              <a:buClr>
                <a:srgbClr val="00B050"/>
              </a:buClr>
              <a:buSzPct val="50000"/>
              <a:buFont typeface="Wingdings" panose="05000000000000000000" pitchFamily="2" charset="2"/>
              <a:buChar char="Ø"/>
            </a:pPr>
            <a:r>
              <a:rPr lang="en-GB" sz="1800" dirty="0" smtClean="0">
                <a:solidFill>
                  <a:srgbClr val="002060"/>
                </a:solidFill>
              </a:rPr>
              <a:t>Discuss open access with peers</a:t>
            </a:r>
          </a:p>
          <a:p>
            <a:pPr marL="323850" lvl="0" indent="-285750">
              <a:buClr>
                <a:srgbClr val="00B050"/>
              </a:buClr>
              <a:buSzPct val="50000"/>
              <a:buFont typeface="Wingdings" panose="05000000000000000000" pitchFamily="2" charset="2"/>
              <a:buChar char="Ø"/>
            </a:pPr>
            <a:r>
              <a:rPr lang="en-GB" sz="1800" dirty="0" smtClean="0">
                <a:solidFill>
                  <a:srgbClr val="002060"/>
                </a:solidFill>
              </a:rPr>
              <a:t>Look into open practices outside traditional journal publishing.</a:t>
            </a:r>
          </a:p>
          <a:p>
            <a:pPr marL="38100" lvl="0">
              <a:buClr>
                <a:srgbClr val="00B050"/>
              </a:buClr>
              <a:buSzPct val="25000"/>
            </a:pPr>
            <a:endParaRPr lang="en-GB" sz="1800" dirty="0">
              <a:solidFill>
                <a:srgbClr val="002060"/>
              </a:solidFill>
            </a:endParaRPr>
          </a:p>
          <a:p>
            <a:pPr marL="38100" lvl="0">
              <a:buClr>
                <a:srgbClr val="00B050"/>
              </a:buClr>
              <a:buSzPct val="25000"/>
            </a:pPr>
            <a:endParaRPr lang="en-GB" sz="1800" dirty="0" smtClean="0">
              <a:solidFill>
                <a:srgbClr val="002060"/>
              </a:solidFill>
            </a:endParaRPr>
          </a:p>
          <a:p>
            <a:pPr marL="38100" lvl="0">
              <a:buClr>
                <a:srgbClr val="00B050"/>
              </a:buClr>
              <a:buSzPct val="25000"/>
            </a:pPr>
            <a:endParaRPr lang="en-GB" sz="1800" dirty="0">
              <a:solidFill>
                <a:srgbClr val="002060"/>
              </a:solidFill>
            </a:endParaRPr>
          </a:p>
          <a:p>
            <a:pPr marL="38100" lvl="0">
              <a:buClr>
                <a:srgbClr val="00B050"/>
              </a:buClr>
              <a:buSzPct val="25000"/>
            </a:pPr>
            <a:endParaRPr lang="en-GB" sz="1800" dirty="0" smtClean="0">
              <a:solidFill>
                <a:srgbClr val="002060"/>
              </a:solidFill>
            </a:endParaRPr>
          </a:p>
          <a:p>
            <a:pPr marL="38100" lvl="0">
              <a:buClr>
                <a:srgbClr val="00B050"/>
              </a:buClr>
              <a:buSzPct val="25000"/>
            </a:pPr>
            <a:endParaRPr lang="en-GB" sz="1800" dirty="0">
              <a:solidFill>
                <a:srgbClr val="002060"/>
              </a:solidFill>
            </a:endParaRPr>
          </a:p>
          <a:p>
            <a:pPr marL="38100" lvl="0">
              <a:buClr>
                <a:srgbClr val="00B050"/>
              </a:buClr>
              <a:buSzPct val="25000"/>
            </a:pPr>
            <a:endParaRPr lang="en-GB" sz="1800" dirty="0" smtClean="0">
              <a:solidFill>
                <a:srgbClr val="002060"/>
              </a:solidFill>
            </a:endParaRPr>
          </a:p>
          <a:p>
            <a:pPr marL="38101" lvl="0">
              <a:buClr>
                <a:srgbClr val="00B050"/>
              </a:buClr>
              <a:buSzPct val="25000"/>
            </a:pPr>
            <a:endParaRPr lang="en-GB" sz="1800" dirty="0">
              <a:solidFill>
                <a:srgbClr val="002060"/>
              </a:solidFill>
            </a:endParaRPr>
          </a:p>
          <a:p>
            <a:pPr marL="38101" lvl="0">
              <a:buClr>
                <a:srgbClr val="00B050"/>
              </a:buClr>
              <a:buSzPct val="25000"/>
            </a:pPr>
            <a:r>
              <a:rPr lang="en-GB" sz="1800" dirty="0" smtClean="0">
                <a:solidFill>
                  <a:srgbClr val="002060"/>
                </a:solidFill>
              </a:rPr>
              <a:t> </a:t>
            </a:r>
            <a:endParaRPr lang="en-GB" sz="1800" b="0" i="0" u="none" strike="noStrike" cap="none" baseline="0" dirty="0" smtClean="0">
              <a:solidFill>
                <a:srgbClr val="002060"/>
              </a:solidFill>
              <a:sym typeface="Arial"/>
              <a:rtl val="0"/>
            </a:endParaRPr>
          </a:p>
          <a:p>
            <a:pPr marL="39688" marR="0" lvl="0" indent="-1587" algn="ctr" rtl="0">
              <a:lnSpc>
                <a:spcPct val="100000"/>
              </a:lnSpc>
              <a:spcBef>
                <a:spcPts val="0"/>
              </a:spcBef>
              <a:spcAft>
                <a:spcPts val="0"/>
              </a:spcAft>
              <a:buClr>
                <a:srgbClr val="00B050"/>
              </a:buClr>
              <a:buSzPct val="25000"/>
              <a:buFont typeface="Arial"/>
              <a:buNone/>
            </a:pPr>
            <a:endParaRPr lang="en-GB" sz="1800" b="1" i="0" u="none" strike="noStrike" cap="none" baseline="0" dirty="0" smtClean="0">
              <a:solidFill>
                <a:srgbClr val="101E3A"/>
              </a:solidFill>
              <a:latin typeface="Arial"/>
              <a:ea typeface="Arial"/>
              <a:cs typeface="Arial"/>
              <a:sym typeface="Arial"/>
              <a:rtl val="0"/>
            </a:endParaRPr>
          </a:p>
          <a:p>
            <a:pPr marL="39688" marR="0" lvl="0" indent="-1587" algn="ctr" rtl="0">
              <a:lnSpc>
                <a:spcPct val="100000"/>
              </a:lnSpc>
              <a:spcBef>
                <a:spcPts val="0"/>
              </a:spcBef>
              <a:spcAft>
                <a:spcPts val="0"/>
              </a:spcAft>
              <a:buClr>
                <a:srgbClr val="00B050"/>
              </a:buClr>
              <a:buSzPct val="25000"/>
              <a:buFont typeface="Arial"/>
              <a:buNone/>
            </a:pPr>
            <a:endParaRPr lang="en-GB" sz="1800" b="1" dirty="0">
              <a:solidFill>
                <a:srgbClr val="101E3A"/>
              </a:solidFill>
            </a:endParaRPr>
          </a:p>
        </p:txBody>
      </p:sp>
    </p:spTree>
    <p:extLst>
      <p:ext uri="{BB962C8B-B14F-4D97-AF65-F5344CB8AC3E}">
        <p14:creationId xmlns:p14="http://schemas.microsoft.com/office/powerpoint/2010/main" val="1213540351"/>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57200" y="423352"/>
            <a:ext cx="7551280" cy="41326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203D75"/>
              </a:buClr>
              <a:buSzPct val="25000"/>
              <a:buFont typeface="Georgia"/>
              <a:buNone/>
            </a:pPr>
            <a:r>
              <a:rPr lang="en-GB" sz="2000" b="1" dirty="0" smtClean="0">
                <a:solidFill>
                  <a:srgbClr val="203D75"/>
                </a:solidFill>
                <a:latin typeface="Georgia"/>
                <a:ea typeface="Georgia"/>
                <a:cs typeface="Georgia"/>
                <a:sym typeface="Georgia"/>
                <a:rtl val="0"/>
              </a:rPr>
              <a:t>The pilot study: shortcomings</a:t>
            </a:r>
            <a:endParaRPr lang="en-GB" sz="2000" b="1" i="0" u="none" strike="noStrike" cap="none" baseline="0" dirty="0">
              <a:solidFill>
                <a:srgbClr val="203D75"/>
              </a:solidFill>
              <a:latin typeface="Georgia"/>
              <a:ea typeface="Georgia"/>
              <a:cs typeface="Georgia"/>
              <a:sym typeface="Georgia"/>
              <a:rtl val="0"/>
            </a:endParaRPr>
          </a:p>
        </p:txBody>
      </p:sp>
      <p:sp>
        <p:nvSpPr>
          <p:cNvPr id="306" name="Shape 306"/>
          <p:cNvSpPr txBox="1">
            <a:spLocks noGrp="1"/>
          </p:cNvSpPr>
          <p:nvPr>
            <p:ph type="body" idx="1"/>
          </p:nvPr>
        </p:nvSpPr>
        <p:spPr>
          <a:xfrm>
            <a:off x="457199" y="1294016"/>
            <a:ext cx="8321443" cy="507056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1800" b="1" i="0" u="none" strike="noStrike" cap="none" baseline="0" dirty="0">
              <a:solidFill>
                <a:srgbClr val="000000"/>
              </a:solidFill>
              <a:latin typeface="Arial"/>
              <a:ea typeface="Arial"/>
              <a:cs typeface="Arial"/>
              <a:sym typeface="Arial"/>
              <a:rtl val="0"/>
            </a:endParaRPr>
          </a:p>
          <a:p>
            <a:pPr marR="0" lvl="0" algn="l" rtl="0">
              <a:lnSpc>
                <a:spcPct val="100000"/>
              </a:lnSpc>
              <a:spcBef>
                <a:spcPts val="0"/>
              </a:spcBef>
              <a:spcAft>
                <a:spcPts val="0"/>
              </a:spcAft>
              <a:buClr>
                <a:schemeClr val="dk1"/>
              </a:buClr>
              <a:buSzPct val="25000"/>
            </a:pPr>
            <a:r>
              <a:rPr lang="en-GB" sz="1800" b="1" i="0" u="none" strike="noStrike" cap="none" baseline="0" dirty="0">
                <a:solidFill>
                  <a:srgbClr val="000000"/>
                </a:solidFill>
                <a:latin typeface="Arial"/>
                <a:ea typeface="Arial"/>
                <a:cs typeface="Arial"/>
                <a:sym typeface="Arial"/>
                <a:rtl val="0"/>
              </a:rPr>
              <a:t> </a:t>
            </a:r>
          </a:p>
          <a:p>
            <a:pPr marL="0" marR="0" lvl="0" indent="0" algn="l" rtl="0">
              <a:lnSpc>
                <a:spcPct val="100000"/>
              </a:lnSpc>
              <a:spcBef>
                <a:spcPts val="360"/>
              </a:spcBef>
              <a:spcAft>
                <a:spcPts val="0"/>
              </a:spcAft>
              <a:buClr>
                <a:srgbClr val="101E3A"/>
              </a:buClr>
              <a:buSzPct val="25000"/>
              <a:buFont typeface="Arial"/>
              <a:buNone/>
            </a:pPr>
            <a:r>
              <a:rPr lang="en-GB" sz="1800" b="0" i="0" u="none" strike="noStrike" cap="none" baseline="0" dirty="0">
                <a:solidFill>
                  <a:srgbClr val="101E3A"/>
                </a:solidFill>
                <a:latin typeface="Arial"/>
                <a:ea typeface="Arial"/>
                <a:cs typeface="Arial"/>
                <a:sym typeface="Arial"/>
                <a:rtl val="0"/>
              </a:rPr>
              <a:t>                            </a:t>
            </a:r>
          </a:p>
        </p:txBody>
      </p:sp>
      <p:sp>
        <p:nvSpPr>
          <p:cNvPr id="307" name="Shape 307"/>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14</a:t>
            </a:fld>
            <a:endParaRPr lang="en-GB" sz="1000" b="0" i="0" u="none" strike="noStrike" cap="none" baseline="0">
              <a:solidFill>
                <a:srgbClr val="FFFFFF"/>
              </a:solidFill>
              <a:latin typeface="Georgia"/>
              <a:ea typeface="Georgia"/>
              <a:cs typeface="Georgia"/>
              <a:sym typeface="Georgia"/>
              <a:rtl val="0"/>
            </a:endParaRPr>
          </a:p>
        </p:txBody>
      </p:sp>
      <p:sp>
        <p:nvSpPr>
          <p:cNvPr id="7" name="Shape 317"/>
          <p:cNvSpPr/>
          <p:nvPr/>
        </p:nvSpPr>
        <p:spPr>
          <a:xfrm>
            <a:off x="682215" y="1178351"/>
            <a:ext cx="7101249" cy="4939645"/>
          </a:xfrm>
          <a:prstGeom prst="rect">
            <a:avLst/>
          </a:prstGeom>
          <a:noFill/>
          <a:ln>
            <a:noFill/>
          </a:ln>
        </p:spPr>
        <p:txBody>
          <a:bodyPr lIns="91425" tIns="45700" rIns="91425" bIns="45700" anchor="t" anchorCtr="0">
            <a:noAutofit/>
          </a:bodyPr>
          <a:lstStyle/>
          <a:p>
            <a:pPr marL="39688" marR="0" lvl="0" indent="-1587" algn="l" rtl="0">
              <a:lnSpc>
                <a:spcPct val="100000"/>
              </a:lnSpc>
              <a:spcBef>
                <a:spcPts val="0"/>
              </a:spcBef>
              <a:spcAft>
                <a:spcPts val="0"/>
              </a:spcAft>
              <a:buClr>
                <a:srgbClr val="00B050"/>
              </a:buClr>
              <a:buSzPct val="25000"/>
              <a:buFont typeface="Arial"/>
              <a:buNone/>
            </a:pPr>
            <a:r>
              <a:rPr lang="en-GB" sz="1400" b="0" i="0" u="none" strike="noStrike" cap="none" baseline="0" dirty="0" smtClean="0">
                <a:solidFill>
                  <a:srgbClr val="00B050"/>
                </a:solidFill>
                <a:latin typeface="Arial"/>
                <a:ea typeface="Arial"/>
                <a:cs typeface="Arial"/>
                <a:sym typeface="Arial"/>
                <a:rtl val="0"/>
              </a:rPr>
              <a:t> </a:t>
            </a:r>
          </a:p>
          <a:p>
            <a:pPr marL="323851" lvl="0" indent="-285750">
              <a:buSzPct val="100000"/>
              <a:buFont typeface="Arial" panose="020B0604020202020204" pitchFamily="34" charset="0"/>
              <a:buChar char="•"/>
            </a:pPr>
            <a:r>
              <a:rPr lang="en-GB" sz="1800" dirty="0" smtClean="0">
                <a:solidFill>
                  <a:srgbClr val="002060"/>
                </a:solidFill>
              </a:rPr>
              <a:t>Selection bias</a:t>
            </a:r>
          </a:p>
          <a:p>
            <a:pPr marL="323851" lvl="0" indent="-285750">
              <a:buSzPct val="100000"/>
              <a:buFont typeface="Arial" panose="020B0604020202020204" pitchFamily="34" charset="0"/>
              <a:buChar char="•"/>
            </a:pPr>
            <a:endParaRPr lang="en-GB" sz="1800" dirty="0">
              <a:solidFill>
                <a:srgbClr val="002060"/>
              </a:solidFill>
            </a:endParaRPr>
          </a:p>
          <a:p>
            <a:pPr marL="323850" lvl="0" indent="-285750">
              <a:buSzPct val="100000"/>
              <a:buFont typeface="Arial" panose="020B0604020202020204" pitchFamily="34" charset="0"/>
              <a:buChar char="•"/>
            </a:pPr>
            <a:r>
              <a:rPr lang="en-GB" sz="1800" dirty="0" smtClean="0">
                <a:solidFill>
                  <a:srgbClr val="002060"/>
                </a:solidFill>
              </a:rPr>
              <a:t>Informant biases</a:t>
            </a:r>
          </a:p>
          <a:p>
            <a:pPr marL="323850" lvl="0" indent="-285750">
              <a:buSzPct val="100000"/>
              <a:buFont typeface="Arial" panose="020B0604020202020204" pitchFamily="34" charset="0"/>
              <a:buChar char="•"/>
            </a:pPr>
            <a:endParaRPr lang="en-GB" sz="1800" dirty="0">
              <a:solidFill>
                <a:srgbClr val="002060"/>
              </a:solidFill>
            </a:endParaRPr>
          </a:p>
          <a:p>
            <a:pPr marL="323850" lvl="0" indent="-285750">
              <a:buSzPct val="100000"/>
              <a:buFont typeface="Arial" panose="020B0604020202020204" pitchFamily="34" charset="0"/>
              <a:buChar char="•"/>
            </a:pPr>
            <a:r>
              <a:rPr lang="en-GB" sz="1800" dirty="0" smtClean="0">
                <a:solidFill>
                  <a:srgbClr val="002060"/>
                </a:solidFill>
              </a:rPr>
              <a:t>Not enough knowledge to go into depth</a:t>
            </a:r>
          </a:p>
          <a:p>
            <a:pPr marL="323850" lvl="0" indent="-285750">
              <a:buSzPct val="100000"/>
              <a:buFont typeface="Arial" panose="020B0604020202020204" pitchFamily="34" charset="0"/>
              <a:buChar char="•"/>
            </a:pPr>
            <a:endParaRPr lang="en-GB" sz="1800" dirty="0">
              <a:solidFill>
                <a:srgbClr val="002060"/>
              </a:solidFill>
            </a:endParaRPr>
          </a:p>
          <a:p>
            <a:pPr marL="323850" lvl="0" indent="-285750">
              <a:buSzPct val="100000"/>
              <a:buFont typeface="Arial" panose="020B0604020202020204" pitchFamily="34" charset="0"/>
              <a:buChar char="•"/>
            </a:pPr>
            <a:r>
              <a:rPr lang="en-GB" sz="1800" dirty="0" smtClean="0">
                <a:solidFill>
                  <a:srgbClr val="002060"/>
                </a:solidFill>
              </a:rPr>
              <a:t>Control group needed.</a:t>
            </a:r>
          </a:p>
          <a:p>
            <a:pPr marL="323850" lvl="0" indent="-285750">
              <a:buSzPct val="100000"/>
              <a:buFont typeface="Arial" panose="020B0604020202020204" pitchFamily="34" charset="0"/>
              <a:buChar char="•"/>
            </a:pPr>
            <a:endParaRPr lang="en-GB" sz="1800" dirty="0">
              <a:solidFill>
                <a:srgbClr val="002060"/>
              </a:solidFill>
            </a:endParaRPr>
          </a:p>
          <a:p>
            <a:pPr marL="323850" lvl="0" indent="-285750">
              <a:buSzPct val="100000"/>
              <a:buFont typeface="Arial" panose="020B0604020202020204" pitchFamily="34" charset="0"/>
              <a:buChar char="•"/>
            </a:pPr>
            <a:r>
              <a:rPr lang="en-GB" sz="1800" dirty="0" smtClean="0">
                <a:solidFill>
                  <a:srgbClr val="002060"/>
                </a:solidFill>
              </a:rPr>
              <a:t>Discussion too structured?</a:t>
            </a:r>
          </a:p>
          <a:p>
            <a:pPr marL="38100" lvl="0">
              <a:buClr>
                <a:srgbClr val="00B050"/>
              </a:buClr>
              <a:buSzPct val="25000"/>
            </a:pPr>
            <a:endParaRPr lang="en-GB" sz="1800" dirty="0">
              <a:solidFill>
                <a:srgbClr val="002060"/>
              </a:solidFill>
            </a:endParaRPr>
          </a:p>
          <a:p>
            <a:pPr marL="38100" lvl="0">
              <a:buClr>
                <a:srgbClr val="00B050"/>
              </a:buClr>
              <a:buSzPct val="25000"/>
            </a:pPr>
            <a:endParaRPr lang="en-GB" sz="1800" dirty="0" smtClean="0">
              <a:solidFill>
                <a:srgbClr val="002060"/>
              </a:solidFill>
            </a:endParaRPr>
          </a:p>
          <a:p>
            <a:pPr marL="38100" lvl="0">
              <a:buClr>
                <a:srgbClr val="00B050"/>
              </a:buClr>
              <a:buSzPct val="25000"/>
            </a:pPr>
            <a:endParaRPr lang="en-GB" sz="1800" dirty="0">
              <a:solidFill>
                <a:srgbClr val="002060"/>
              </a:solidFill>
            </a:endParaRPr>
          </a:p>
          <a:p>
            <a:pPr marL="38100" lvl="0">
              <a:buClr>
                <a:srgbClr val="00B050"/>
              </a:buClr>
              <a:buSzPct val="50000"/>
            </a:pPr>
            <a:r>
              <a:rPr lang="en-GB" sz="1800" dirty="0" smtClean="0">
                <a:solidFill>
                  <a:srgbClr val="002060"/>
                </a:solidFill>
              </a:rPr>
              <a:t>Evaluation of an instructional method not simple…</a:t>
            </a:r>
          </a:p>
          <a:p>
            <a:pPr marL="38100" lvl="0">
              <a:buClr>
                <a:srgbClr val="00B050"/>
              </a:buClr>
              <a:buSzPct val="25000"/>
            </a:pPr>
            <a:endParaRPr lang="en-GB" sz="1800" dirty="0">
              <a:solidFill>
                <a:srgbClr val="002060"/>
              </a:solidFill>
            </a:endParaRPr>
          </a:p>
          <a:p>
            <a:pPr marL="38100" lvl="0">
              <a:buClr>
                <a:srgbClr val="00B050"/>
              </a:buClr>
              <a:buSzPct val="25000"/>
            </a:pPr>
            <a:endParaRPr lang="en-GB" sz="1800" dirty="0" smtClean="0">
              <a:solidFill>
                <a:srgbClr val="002060"/>
              </a:solidFill>
            </a:endParaRPr>
          </a:p>
          <a:p>
            <a:pPr marL="38100" lvl="0">
              <a:buClr>
                <a:srgbClr val="00B050"/>
              </a:buClr>
              <a:buSzPct val="25000"/>
            </a:pPr>
            <a:endParaRPr lang="en-GB" sz="1800" dirty="0">
              <a:solidFill>
                <a:srgbClr val="002060"/>
              </a:solidFill>
            </a:endParaRPr>
          </a:p>
          <a:p>
            <a:pPr marL="38100" lvl="0">
              <a:buClr>
                <a:srgbClr val="00B050"/>
              </a:buClr>
              <a:buSzPct val="25000"/>
            </a:pPr>
            <a:endParaRPr lang="en-GB" sz="1800" dirty="0" smtClean="0">
              <a:solidFill>
                <a:srgbClr val="002060"/>
              </a:solidFill>
            </a:endParaRPr>
          </a:p>
          <a:p>
            <a:pPr marL="38100" lvl="0">
              <a:buClr>
                <a:srgbClr val="00B050"/>
              </a:buClr>
              <a:buSzPct val="25000"/>
            </a:pPr>
            <a:endParaRPr lang="en-GB" sz="1800" dirty="0">
              <a:solidFill>
                <a:srgbClr val="002060"/>
              </a:solidFill>
            </a:endParaRPr>
          </a:p>
          <a:p>
            <a:pPr marL="38100" lvl="0">
              <a:buClr>
                <a:srgbClr val="00B050"/>
              </a:buClr>
              <a:buSzPct val="25000"/>
            </a:pPr>
            <a:endParaRPr lang="en-GB" sz="1800" dirty="0" smtClean="0">
              <a:solidFill>
                <a:srgbClr val="002060"/>
              </a:solidFill>
            </a:endParaRPr>
          </a:p>
          <a:p>
            <a:pPr marL="38101" lvl="0">
              <a:buClr>
                <a:srgbClr val="00B050"/>
              </a:buClr>
              <a:buSzPct val="25000"/>
            </a:pPr>
            <a:endParaRPr lang="en-GB" sz="1800" dirty="0">
              <a:solidFill>
                <a:srgbClr val="002060"/>
              </a:solidFill>
            </a:endParaRPr>
          </a:p>
          <a:p>
            <a:pPr marL="38101" lvl="0">
              <a:buClr>
                <a:srgbClr val="00B050"/>
              </a:buClr>
              <a:buSzPct val="25000"/>
            </a:pPr>
            <a:r>
              <a:rPr lang="en-GB" sz="1800" dirty="0" smtClean="0">
                <a:solidFill>
                  <a:srgbClr val="002060"/>
                </a:solidFill>
              </a:rPr>
              <a:t> </a:t>
            </a:r>
            <a:endParaRPr lang="en-GB" sz="1800" b="0" i="0" u="none" strike="noStrike" cap="none" baseline="0" dirty="0" smtClean="0">
              <a:solidFill>
                <a:srgbClr val="002060"/>
              </a:solidFill>
              <a:sym typeface="Arial"/>
              <a:rtl val="0"/>
            </a:endParaRPr>
          </a:p>
          <a:p>
            <a:pPr marL="39688" marR="0" lvl="0" indent="-1587" algn="ctr" rtl="0">
              <a:lnSpc>
                <a:spcPct val="100000"/>
              </a:lnSpc>
              <a:spcBef>
                <a:spcPts val="0"/>
              </a:spcBef>
              <a:spcAft>
                <a:spcPts val="0"/>
              </a:spcAft>
              <a:buClr>
                <a:srgbClr val="00B050"/>
              </a:buClr>
              <a:buSzPct val="25000"/>
              <a:buFont typeface="Arial"/>
              <a:buNone/>
            </a:pPr>
            <a:endParaRPr lang="en-GB" sz="1800" b="1" i="0" u="none" strike="noStrike" cap="none" baseline="0" dirty="0" smtClean="0">
              <a:solidFill>
                <a:srgbClr val="101E3A"/>
              </a:solidFill>
              <a:latin typeface="Arial"/>
              <a:ea typeface="Arial"/>
              <a:cs typeface="Arial"/>
              <a:sym typeface="Arial"/>
              <a:rtl val="0"/>
            </a:endParaRPr>
          </a:p>
          <a:p>
            <a:pPr marL="39688" marR="0" lvl="0" indent="-1587" algn="ctr" rtl="0">
              <a:lnSpc>
                <a:spcPct val="100000"/>
              </a:lnSpc>
              <a:spcBef>
                <a:spcPts val="0"/>
              </a:spcBef>
              <a:spcAft>
                <a:spcPts val="0"/>
              </a:spcAft>
              <a:buClr>
                <a:srgbClr val="00B050"/>
              </a:buClr>
              <a:buSzPct val="25000"/>
              <a:buFont typeface="Arial"/>
              <a:buNone/>
            </a:pPr>
            <a:endParaRPr lang="en-GB" sz="1800" b="1" dirty="0">
              <a:solidFill>
                <a:srgbClr val="101E3A"/>
              </a:solidFill>
            </a:endParaRPr>
          </a:p>
        </p:txBody>
      </p:sp>
    </p:spTree>
    <p:extLst>
      <p:ext uri="{BB962C8B-B14F-4D97-AF65-F5344CB8AC3E}">
        <p14:creationId xmlns:p14="http://schemas.microsoft.com/office/powerpoint/2010/main" val="1065959226"/>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423352"/>
            <a:ext cx="7551280" cy="41326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203D75"/>
              </a:buClr>
              <a:buSzPct val="25000"/>
              <a:buFont typeface="Georgia"/>
              <a:buNone/>
            </a:pPr>
            <a:r>
              <a:rPr lang="en-GB" sz="2000" b="1" i="0" u="none" strike="noStrike" cap="none" baseline="0" dirty="0" smtClean="0">
                <a:solidFill>
                  <a:srgbClr val="203D75"/>
                </a:solidFill>
                <a:latin typeface="Georgia"/>
                <a:ea typeface="Georgia"/>
                <a:cs typeface="Georgia"/>
                <a:sym typeface="Georgia"/>
                <a:rtl val="0"/>
              </a:rPr>
              <a:t>The pilot study: discussion and suggestions.</a:t>
            </a:r>
            <a:endParaRPr lang="en-GB" sz="2000" b="1" i="0" u="none" strike="noStrike" cap="none" baseline="0" dirty="0">
              <a:solidFill>
                <a:srgbClr val="203D75"/>
              </a:solidFill>
              <a:latin typeface="Georgia"/>
              <a:ea typeface="Georgia"/>
              <a:cs typeface="Georgia"/>
              <a:sym typeface="Georgia"/>
              <a:rtl val="0"/>
            </a:endParaRPr>
          </a:p>
        </p:txBody>
      </p:sp>
      <p:sp>
        <p:nvSpPr>
          <p:cNvPr id="314" name="Shape 314"/>
          <p:cNvSpPr txBox="1">
            <a:spLocks noGrp="1"/>
          </p:cNvSpPr>
          <p:nvPr>
            <p:ph type="body" idx="1"/>
          </p:nvPr>
        </p:nvSpPr>
        <p:spPr>
          <a:xfrm>
            <a:off x="457199" y="1600200"/>
            <a:ext cx="8321443" cy="4525963"/>
          </a:xfrm>
          <a:prstGeom prst="rect">
            <a:avLst/>
          </a:prstGeom>
          <a:noFill/>
          <a:ln>
            <a:noFill/>
          </a:ln>
        </p:spPr>
        <p:txBody>
          <a:bodyPr lIns="91425" tIns="45700" rIns="91425" bIns="45700" anchor="t" anchorCtr="0">
            <a:noAutofit/>
          </a:bodyPr>
          <a:lstStyle/>
          <a:p>
            <a:pPr marL="0" marR="0" lvl="0" indent="114300" algn="l" rtl="0">
              <a:lnSpc>
                <a:spcPct val="100000"/>
              </a:lnSpc>
              <a:spcBef>
                <a:spcPts val="0"/>
              </a:spcBef>
              <a:spcAft>
                <a:spcPts val="0"/>
              </a:spcAft>
              <a:buClr>
                <a:srgbClr val="101E3A"/>
              </a:buClr>
              <a:buFont typeface="Arial"/>
              <a:buNone/>
            </a:pPr>
            <a:endParaRPr sz="1800" b="0" i="0" u="none" strike="noStrike" cap="none" baseline="0" dirty="0">
              <a:solidFill>
                <a:srgbClr val="101E3A"/>
              </a:solidFill>
              <a:latin typeface="Arial"/>
              <a:ea typeface="Arial"/>
              <a:cs typeface="Arial"/>
              <a:sym typeface="Arial"/>
              <a:rtl val="0"/>
            </a:endParaRPr>
          </a:p>
          <a:p>
            <a:pPr marL="0" marR="0" lvl="0" indent="0" algn="l" rtl="0">
              <a:lnSpc>
                <a:spcPct val="100000"/>
              </a:lnSpc>
              <a:spcBef>
                <a:spcPts val="360"/>
              </a:spcBef>
              <a:spcAft>
                <a:spcPts val="0"/>
              </a:spcAft>
              <a:buClr>
                <a:srgbClr val="101E3A"/>
              </a:buClr>
              <a:buSzPct val="25000"/>
              <a:buFont typeface="Arial"/>
              <a:buNone/>
            </a:pPr>
            <a:r>
              <a:rPr lang="en-GB" sz="1800" b="0" i="0" u="none" strike="noStrike" cap="none" baseline="0" dirty="0">
                <a:solidFill>
                  <a:srgbClr val="101E3A"/>
                </a:solidFill>
                <a:latin typeface="Arial"/>
                <a:ea typeface="Arial"/>
                <a:cs typeface="Arial"/>
                <a:sym typeface="Arial"/>
                <a:rtl val="0"/>
              </a:rPr>
              <a:t>                                             </a:t>
            </a:r>
          </a:p>
        </p:txBody>
      </p:sp>
      <p:sp>
        <p:nvSpPr>
          <p:cNvPr id="315" name="Shape 315"/>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15</a:t>
            </a:fld>
            <a:endParaRPr lang="en-GB" sz="1000" b="0" i="0" u="none" strike="noStrike" cap="none" baseline="0">
              <a:solidFill>
                <a:srgbClr val="FFFFFF"/>
              </a:solidFill>
              <a:latin typeface="Georgia"/>
              <a:ea typeface="Georgia"/>
              <a:cs typeface="Georgia"/>
              <a:sym typeface="Georgia"/>
              <a:rtl val="0"/>
            </a:endParaRPr>
          </a:p>
        </p:txBody>
      </p:sp>
      <p:sp>
        <p:nvSpPr>
          <p:cNvPr id="317" name="Shape 317"/>
          <p:cNvSpPr/>
          <p:nvPr/>
        </p:nvSpPr>
        <p:spPr>
          <a:xfrm>
            <a:off x="1335741" y="1150971"/>
            <a:ext cx="6373904" cy="4719730"/>
          </a:xfrm>
          <a:prstGeom prst="rect">
            <a:avLst/>
          </a:prstGeom>
          <a:noFill/>
          <a:ln>
            <a:noFill/>
          </a:ln>
        </p:spPr>
        <p:txBody>
          <a:bodyPr lIns="91425" tIns="45700" rIns="91425" bIns="45700" anchor="t" anchorCtr="0">
            <a:noAutofit/>
          </a:bodyPr>
          <a:lstStyle/>
          <a:p>
            <a:pPr marL="381001" marR="0" lvl="0" indent="-342900" algn="l" rtl="0">
              <a:lnSpc>
                <a:spcPct val="100000"/>
              </a:lnSpc>
              <a:spcBef>
                <a:spcPts val="0"/>
              </a:spcBef>
              <a:spcAft>
                <a:spcPts val="0"/>
              </a:spcAft>
              <a:buSzPct val="100000"/>
              <a:buFont typeface="Arial" panose="020B0604020202020204" pitchFamily="34" charset="0"/>
              <a:buChar char="•"/>
            </a:pPr>
            <a:r>
              <a:rPr lang="en-GB" sz="2000" dirty="0" smtClean="0">
                <a:solidFill>
                  <a:srgbClr val="002060"/>
                </a:solidFill>
              </a:rPr>
              <a:t>How can we use this method to develop the open researcher? </a:t>
            </a:r>
          </a:p>
          <a:p>
            <a:pPr marL="38101" marR="0" lvl="0" algn="l" rtl="0">
              <a:lnSpc>
                <a:spcPct val="100000"/>
              </a:lnSpc>
              <a:spcBef>
                <a:spcPts val="0"/>
              </a:spcBef>
              <a:spcAft>
                <a:spcPts val="0"/>
              </a:spcAft>
              <a:buSzPct val="100000"/>
            </a:pPr>
            <a:r>
              <a:rPr lang="en-GB" sz="2000" dirty="0">
                <a:solidFill>
                  <a:srgbClr val="002060"/>
                </a:solidFill>
              </a:rPr>
              <a:t>(</a:t>
            </a:r>
            <a:r>
              <a:rPr lang="en-GB" sz="1800" dirty="0" smtClean="0">
                <a:solidFill>
                  <a:srgbClr val="002060"/>
                </a:solidFill>
              </a:rPr>
              <a:t>Last minute addendum: it doesn’t have to be a workshop!)</a:t>
            </a:r>
          </a:p>
          <a:p>
            <a:pPr marL="381001" marR="0" lvl="0" indent="-342900" algn="l" rtl="0">
              <a:lnSpc>
                <a:spcPct val="100000"/>
              </a:lnSpc>
              <a:spcBef>
                <a:spcPts val="0"/>
              </a:spcBef>
              <a:spcAft>
                <a:spcPts val="0"/>
              </a:spcAft>
              <a:buSzPct val="100000"/>
              <a:buFont typeface="Arial" panose="020B0604020202020204" pitchFamily="34" charset="0"/>
              <a:buChar char="•"/>
            </a:pPr>
            <a:endParaRPr lang="en-GB" sz="2000" dirty="0">
              <a:solidFill>
                <a:srgbClr val="002060"/>
              </a:solidFill>
            </a:endParaRPr>
          </a:p>
          <a:p>
            <a:pPr marL="381001" marR="0" lvl="0" indent="-342900" algn="l" rtl="0">
              <a:lnSpc>
                <a:spcPct val="100000"/>
              </a:lnSpc>
              <a:spcBef>
                <a:spcPts val="0"/>
              </a:spcBef>
              <a:spcAft>
                <a:spcPts val="0"/>
              </a:spcAft>
              <a:buSzPct val="100000"/>
              <a:buFont typeface="Arial" panose="020B0604020202020204" pitchFamily="34" charset="0"/>
              <a:buChar char="•"/>
            </a:pPr>
            <a:r>
              <a:rPr lang="en-GB" sz="2000" dirty="0" smtClean="0">
                <a:solidFill>
                  <a:srgbClr val="002060"/>
                </a:solidFill>
              </a:rPr>
              <a:t>How can we demonstrate it worked? </a:t>
            </a:r>
          </a:p>
          <a:p>
            <a:pPr marL="38101" marR="0" lvl="0" algn="l" rtl="0">
              <a:lnSpc>
                <a:spcPct val="100000"/>
              </a:lnSpc>
              <a:spcBef>
                <a:spcPts val="0"/>
              </a:spcBef>
              <a:spcAft>
                <a:spcPts val="0"/>
              </a:spcAft>
              <a:buSzPct val="100000"/>
            </a:pPr>
            <a:r>
              <a:rPr lang="en-GB" sz="2000" dirty="0">
                <a:solidFill>
                  <a:srgbClr val="002060"/>
                </a:solidFill>
              </a:rPr>
              <a:t> </a:t>
            </a:r>
            <a:r>
              <a:rPr lang="en-GB" sz="2000" dirty="0" smtClean="0">
                <a:solidFill>
                  <a:srgbClr val="002060"/>
                </a:solidFill>
              </a:rPr>
              <a:t>     (</a:t>
            </a:r>
            <a:r>
              <a:rPr lang="en-GB" sz="1800" dirty="0" smtClean="0">
                <a:solidFill>
                  <a:srgbClr val="002060"/>
                </a:solidFill>
              </a:rPr>
              <a:t>e.g. see Bromley, 2012, on impact levels) </a:t>
            </a:r>
          </a:p>
          <a:p>
            <a:pPr marL="381001" marR="0" lvl="0" indent="-342900" algn="l" rtl="0">
              <a:lnSpc>
                <a:spcPct val="100000"/>
              </a:lnSpc>
              <a:spcBef>
                <a:spcPts val="0"/>
              </a:spcBef>
              <a:spcAft>
                <a:spcPts val="0"/>
              </a:spcAft>
              <a:buSzPct val="100000"/>
              <a:buFont typeface="Arial" panose="020B0604020202020204" pitchFamily="34" charset="0"/>
              <a:buChar char="•"/>
            </a:pPr>
            <a:endParaRPr lang="en-GB" sz="2000" dirty="0">
              <a:solidFill>
                <a:srgbClr val="002060"/>
              </a:solidFill>
            </a:endParaRPr>
          </a:p>
          <a:p>
            <a:pPr marL="381001" marR="0" lvl="0" indent="-342900" algn="l" rtl="0">
              <a:lnSpc>
                <a:spcPct val="100000"/>
              </a:lnSpc>
              <a:spcBef>
                <a:spcPts val="0"/>
              </a:spcBef>
              <a:spcAft>
                <a:spcPts val="0"/>
              </a:spcAft>
              <a:buSzPct val="100000"/>
              <a:buFont typeface="Arial" panose="020B0604020202020204" pitchFamily="34" charset="0"/>
              <a:buChar char="•"/>
            </a:pPr>
            <a:r>
              <a:rPr lang="en-GB" sz="2000" dirty="0" smtClean="0">
                <a:solidFill>
                  <a:srgbClr val="002060"/>
                </a:solidFill>
              </a:rPr>
              <a:t>Pedagogical implications: can we apply similar methods in other areas of researcher development?</a:t>
            </a:r>
          </a:p>
          <a:p>
            <a:pPr marL="381001" marR="0" lvl="0" indent="-342900" algn="l" rtl="0">
              <a:lnSpc>
                <a:spcPct val="100000"/>
              </a:lnSpc>
              <a:spcBef>
                <a:spcPts val="0"/>
              </a:spcBef>
              <a:spcAft>
                <a:spcPts val="0"/>
              </a:spcAft>
              <a:buSzPct val="100000"/>
              <a:buFont typeface="Arial" panose="020B0604020202020204" pitchFamily="34" charset="0"/>
              <a:buChar char="•"/>
            </a:pPr>
            <a:endParaRPr lang="en-GB" sz="2000" dirty="0">
              <a:solidFill>
                <a:srgbClr val="002060"/>
              </a:solidFill>
            </a:endParaRPr>
          </a:p>
          <a:p>
            <a:pPr marL="381001" marR="0" lvl="0" indent="-342900" algn="l" rtl="0">
              <a:lnSpc>
                <a:spcPct val="100000"/>
              </a:lnSpc>
              <a:spcBef>
                <a:spcPts val="0"/>
              </a:spcBef>
              <a:spcAft>
                <a:spcPts val="0"/>
              </a:spcAft>
              <a:buSzPct val="100000"/>
              <a:buFont typeface="Arial" panose="020B0604020202020204" pitchFamily="34" charset="0"/>
              <a:buChar char="•"/>
            </a:pPr>
            <a:r>
              <a:rPr lang="en-GB" sz="2000" dirty="0" smtClean="0">
                <a:solidFill>
                  <a:srgbClr val="002060"/>
                </a:solidFill>
              </a:rPr>
              <a:t>How does this method fit (if at all) within current pedagogical theory on researcher development?</a:t>
            </a:r>
            <a:endParaRPr lang="en-GB" sz="2000" dirty="0">
              <a:solidFill>
                <a:srgbClr val="002060"/>
              </a:solidFill>
            </a:endParaRPr>
          </a:p>
          <a:p>
            <a:pPr marL="39688" marR="0" lvl="0" indent="-1587" algn="l" rtl="0">
              <a:lnSpc>
                <a:spcPct val="100000"/>
              </a:lnSpc>
              <a:spcBef>
                <a:spcPts val="0"/>
              </a:spcBef>
              <a:spcAft>
                <a:spcPts val="0"/>
              </a:spcAft>
              <a:buClr>
                <a:srgbClr val="00B050"/>
              </a:buClr>
              <a:buSzPct val="25000"/>
              <a:buFont typeface="Arial"/>
              <a:buNone/>
            </a:pPr>
            <a:r>
              <a:rPr lang="en-GB" sz="2000" b="0" i="0" u="none" strike="noStrike" cap="none" dirty="0" smtClean="0">
                <a:solidFill>
                  <a:srgbClr val="002060"/>
                </a:solidFill>
                <a:latin typeface="Arial"/>
                <a:ea typeface="Arial"/>
                <a:cs typeface="Arial"/>
                <a:sym typeface="Arial"/>
                <a:rtl val="0"/>
              </a:rPr>
              <a:t> </a:t>
            </a:r>
          </a:p>
          <a:p>
            <a:pPr marL="39688" marR="0" lvl="0" indent="-1587" algn="l" rtl="0">
              <a:lnSpc>
                <a:spcPct val="100000"/>
              </a:lnSpc>
              <a:spcBef>
                <a:spcPts val="0"/>
              </a:spcBef>
              <a:spcAft>
                <a:spcPts val="0"/>
              </a:spcAft>
              <a:buClr>
                <a:srgbClr val="00B050"/>
              </a:buClr>
              <a:buSzPct val="25000"/>
              <a:buFont typeface="Arial"/>
              <a:buNone/>
            </a:pPr>
            <a:endParaRPr lang="en-GB" dirty="0">
              <a:solidFill>
                <a:srgbClr val="00B050"/>
              </a:solidFill>
            </a:endParaRPr>
          </a:p>
          <a:p>
            <a:pPr marL="39688" marR="0" lvl="0" indent="-1587" algn="l" rtl="0">
              <a:lnSpc>
                <a:spcPct val="100000"/>
              </a:lnSpc>
              <a:spcBef>
                <a:spcPts val="0"/>
              </a:spcBef>
              <a:spcAft>
                <a:spcPts val="0"/>
              </a:spcAft>
              <a:buClr>
                <a:srgbClr val="00B050"/>
              </a:buClr>
              <a:buSzPct val="25000"/>
              <a:buFont typeface="Arial"/>
              <a:buNone/>
            </a:pPr>
            <a:endParaRPr lang="en-GB" dirty="0">
              <a:solidFill>
                <a:srgbClr val="00B050"/>
              </a:solidFill>
            </a:endParaRPr>
          </a:p>
          <a:p>
            <a:pPr marL="39688" marR="0" lvl="0" indent="-1587" algn="l" rtl="0">
              <a:lnSpc>
                <a:spcPct val="100000"/>
              </a:lnSpc>
              <a:spcBef>
                <a:spcPts val="0"/>
              </a:spcBef>
              <a:spcAft>
                <a:spcPts val="0"/>
              </a:spcAft>
              <a:buClr>
                <a:srgbClr val="00B050"/>
              </a:buClr>
              <a:buSzPct val="25000"/>
              <a:buFont typeface="Arial"/>
              <a:buNone/>
            </a:pPr>
            <a:endParaRPr lang="en-GB" sz="1800" b="0" i="0" u="none" strike="noStrike" cap="none" baseline="0" dirty="0" smtClean="0">
              <a:solidFill>
                <a:srgbClr val="00B050"/>
              </a:solidFill>
              <a:latin typeface="Arial"/>
              <a:ea typeface="Arial"/>
              <a:cs typeface="Arial"/>
              <a:sym typeface="Arial"/>
              <a:rtl val="0"/>
            </a:endParaRPr>
          </a:p>
          <a:p>
            <a:pPr marL="39688" marR="0" lvl="0" indent="-1587" algn="ctr" rtl="0">
              <a:lnSpc>
                <a:spcPct val="100000"/>
              </a:lnSpc>
              <a:spcBef>
                <a:spcPts val="0"/>
              </a:spcBef>
              <a:spcAft>
                <a:spcPts val="0"/>
              </a:spcAft>
              <a:buClr>
                <a:srgbClr val="00B050"/>
              </a:buClr>
              <a:buSzPct val="25000"/>
              <a:buFont typeface="Arial"/>
              <a:buNone/>
            </a:pPr>
            <a:endParaRPr lang="en-GB" sz="1800" b="1" i="0" u="none" strike="noStrike" cap="none" baseline="0" dirty="0" smtClean="0">
              <a:solidFill>
                <a:srgbClr val="101E3A"/>
              </a:solidFill>
              <a:latin typeface="Arial"/>
              <a:ea typeface="Arial"/>
              <a:cs typeface="Arial"/>
              <a:sym typeface="Arial"/>
              <a:rtl val="0"/>
            </a:endParaRPr>
          </a:p>
        </p:txBody>
      </p:sp>
    </p:spTree>
    <p:extLst>
      <p:ext uri="{BB962C8B-B14F-4D97-AF65-F5344CB8AC3E}">
        <p14:creationId xmlns:p14="http://schemas.microsoft.com/office/powerpoint/2010/main" val="2532563417"/>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Thank you!</a:t>
            </a:r>
            <a:endParaRPr lang="en-GB" sz="2400" b="1" dirty="0"/>
          </a:p>
        </p:txBody>
      </p:sp>
      <p:sp>
        <p:nvSpPr>
          <p:cNvPr id="3" name="Text Placeholder 2"/>
          <p:cNvSpPr>
            <a:spLocks noGrp="1"/>
          </p:cNvSpPr>
          <p:nvPr>
            <p:ph type="body" idx="1"/>
          </p:nvPr>
        </p:nvSpPr>
        <p:spPr>
          <a:xfrm>
            <a:off x="381784" y="1241981"/>
            <a:ext cx="8321443" cy="4525963"/>
          </a:xfrm>
        </p:spPr>
        <p:txBody>
          <a:bodyPr/>
          <a:lstStyle/>
          <a:p>
            <a:pPr algn="ctr"/>
            <a:r>
              <a:rPr lang="en-GB" sz="2400" b="1" dirty="0" smtClean="0"/>
              <a:t>Contact us at</a:t>
            </a:r>
          </a:p>
          <a:p>
            <a:pPr algn="ctr"/>
            <a:endParaRPr lang="en-GB" sz="2400" b="1" dirty="0"/>
          </a:p>
          <a:p>
            <a:pPr algn="ctr"/>
            <a:r>
              <a:rPr lang="en-GB" sz="2400" b="1" dirty="0" smtClean="0">
                <a:hlinkClick r:id="rId2"/>
              </a:rPr>
              <a:t>c.daoutis@surrey.ac.uk</a:t>
            </a:r>
            <a:endParaRPr lang="en-GB" sz="2400" b="1" dirty="0" smtClean="0"/>
          </a:p>
          <a:p>
            <a:pPr algn="ctr"/>
            <a:endParaRPr lang="en-GB" sz="2400" b="1" dirty="0"/>
          </a:p>
          <a:p>
            <a:pPr algn="ctr"/>
            <a:r>
              <a:rPr lang="en-GB" sz="2400" b="1" dirty="0" smtClean="0">
                <a:hlinkClick r:id="rId3"/>
              </a:rPr>
              <a:t>christian.gilliam@surrey.ac.uk</a:t>
            </a:r>
            <a:endParaRPr lang="en-GB" sz="2400" b="1" dirty="0" smtClean="0"/>
          </a:p>
          <a:p>
            <a:pPr algn="ctr"/>
            <a:endParaRPr lang="en-GB" sz="2400" b="1" dirty="0"/>
          </a:p>
          <a:p>
            <a:pPr algn="ctr"/>
            <a:endParaRPr lang="en-GB" sz="2400" b="1"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smtClean="0">
                <a:solidFill>
                  <a:srgbClr val="FFFFFF"/>
                </a:solidFill>
                <a:latin typeface="Georgia"/>
                <a:ea typeface="Georgia"/>
                <a:cs typeface="Georgia"/>
                <a:sym typeface="Georgia"/>
                <a:rtl val="0"/>
              </a:rPr>
              <a:t>16</a:t>
            </a:fld>
            <a:endParaRPr lang="en-GB" sz="1000" b="0" i="0" u="none" strike="noStrike" cap="none" baseline="0">
              <a:solidFill>
                <a:srgbClr val="FFFFFF"/>
              </a:solidFill>
              <a:latin typeface="Georgia"/>
              <a:ea typeface="Georgia"/>
              <a:cs typeface="Georgia"/>
              <a:sym typeface="Georgia"/>
              <a:rtl val="0"/>
            </a:endParaRPr>
          </a:p>
        </p:txBody>
      </p:sp>
    </p:spTree>
    <p:extLst>
      <p:ext uri="{BB962C8B-B14F-4D97-AF65-F5344CB8AC3E}">
        <p14:creationId xmlns:p14="http://schemas.microsoft.com/office/powerpoint/2010/main" val="838756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Shape 235"/>
          <p:cNvSpPr txBox="1">
            <a:spLocks noGrp="1"/>
          </p:cNvSpPr>
          <p:nvPr>
            <p:ph type="sldNum" idx="12"/>
          </p:nvPr>
        </p:nvSpPr>
        <p:spPr>
          <a:xfrm>
            <a:off x="7026913" y="6575392"/>
            <a:ext cx="2133598" cy="2826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2</a:t>
            </a:fld>
            <a:endParaRPr lang="en-GB" sz="1000" b="0" i="0" u="none" strike="noStrike" cap="none" baseline="0">
              <a:solidFill>
                <a:srgbClr val="FFFFFF"/>
              </a:solidFill>
              <a:latin typeface="Georgia"/>
              <a:ea typeface="Georgia"/>
              <a:cs typeface="Georgia"/>
              <a:sym typeface="Georgia"/>
              <a:rtl val="0"/>
            </a:endParaRPr>
          </a:p>
        </p:txBody>
      </p:sp>
      <p:sp>
        <p:nvSpPr>
          <p:cNvPr id="236" name="Shape 236"/>
          <p:cNvSpPr txBox="1">
            <a:spLocks noGrp="1"/>
          </p:cNvSpPr>
          <p:nvPr>
            <p:ph type="body" idx="1"/>
          </p:nvPr>
        </p:nvSpPr>
        <p:spPr>
          <a:xfrm>
            <a:off x="428918" y="3019948"/>
            <a:ext cx="8321398" cy="785063"/>
          </a:xfrm>
          <a:prstGeom prst="rect">
            <a:avLst/>
          </a:prstGeom>
          <a:noFill/>
          <a:ln>
            <a:noFill/>
          </a:ln>
        </p:spPr>
        <p:txBody>
          <a:bodyPr lIns="91425" tIns="45700" rIns="91425" bIns="45700" anchor="t" anchorCtr="0">
            <a:noAutofit/>
          </a:bodyPr>
          <a:lstStyle/>
          <a:p>
            <a:pPr lvl="0" algn="ctr">
              <a:buClr>
                <a:srgbClr val="556169"/>
              </a:buClr>
            </a:pPr>
            <a:r>
              <a:rPr lang="en-GB" sz="2400" dirty="0">
                <a:solidFill>
                  <a:srgbClr val="002060"/>
                </a:solidFill>
                <a:latin typeface="Georgia"/>
                <a:ea typeface="Georgia"/>
                <a:cs typeface="Georgia"/>
                <a:sym typeface="Georgia"/>
              </a:rPr>
              <a:t>New outlooks on the development of researchers </a:t>
            </a:r>
            <a:endParaRPr lang="en-GB" sz="2400" dirty="0" smtClean="0">
              <a:solidFill>
                <a:srgbClr val="002060"/>
              </a:solidFill>
              <a:latin typeface="Georgia"/>
              <a:ea typeface="Georgia"/>
              <a:cs typeface="Georgia"/>
              <a:sym typeface="Georgia"/>
            </a:endParaRPr>
          </a:p>
          <a:p>
            <a:pPr lvl="0" algn="ctr">
              <a:buClr>
                <a:srgbClr val="556169"/>
              </a:buClr>
            </a:pPr>
            <a:r>
              <a:rPr lang="en-GB" sz="2400" b="1" dirty="0" smtClean="0">
                <a:solidFill>
                  <a:srgbClr val="002060"/>
                </a:solidFill>
                <a:latin typeface="Georgia"/>
                <a:ea typeface="Georgia"/>
                <a:cs typeface="Georgia"/>
                <a:sym typeface="Georgia"/>
              </a:rPr>
              <a:t>in </a:t>
            </a:r>
            <a:r>
              <a:rPr lang="en-GB" sz="2400" b="1" dirty="0">
                <a:solidFill>
                  <a:srgbClr val="002060"/>
                </a:solidFill>
                <a:latin typeface="Georgia"/>
                <a:ea typeface="Georgia"/>
                <a:cs typeface="Georgia"/>
                <a:sym typeface="Georgia"/>
              </a:rPr>
              <a:t>a changed </a:t>
            </a:r>
            <a:r>
              <a:rPr lang="en-GB" sz="2400" b="1" dirty="0" smtClean="0">
                <a:solidFill>
                  <a:srgbClr val="002060"/>
                </a:solidFill>
                <a:latin typeface="Georgia"/>
                <a:ea typeface="Georgia"/>
                <a:cs typeface="Georgia"/>
                <a:sym typeface="Georgia"/>
              </a:rPr>
              <a:t>landscape</a:t>
            </a:r>
            <a:endParaRPr sz="1600" b="0" i="0" u="none" strike="noStrike" cap="none" baseline="0" dirty="0">
              <a:solidFill>
                <a:srgbClr val="556169"/>
              </a:solidFill>
              <a:latin typeface="Georgia"/>
              <a:ea typeface="Georgia"/>
              <a:cs typeface="Georgia"/>
              <a:sym typeface="Georgia"/>
              <a:rtl val="0"/>
            </a:endParaRPr>
          </a:p>
        </p:txBody>
      </p:sp>
      <p:sp>
        <p:nvSpPr>
          <p:cNvPr id="6" name="Shape 306"/>
          <p:cNvSpPr txBox="1">
            <a:spLocks noGrp="1"/>
          </p:cNvSpPr>
          <p:nvPr>
            <p:ph type="body" idx="1"/>
          </p:nvPr>
        </p:nvSpPr>
        <p:spPr>
          <a:xfrm>
            <a:off x="485480" y="1642037"/>
            <a:ext cx="8321443" cy="480739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1800" b="1"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1800" b="1"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en-GB" sz="1800" b="1" i="0" u="none" strike="noStrike" cap="none" baseline="0" dirty="0">
                <a:solidFill>
                  <a:srgbClr val="000000"/>
                </a:solidFill>
                <a:latin typeface="Arial"/>
                <a:ea typeface="Arial"/>
                <a:cs typeface="Arial"/>
                <a:sym typeface="Arial"/>
                <a:rtl val="0"/>
              </a:rPr>
              <a:t> </a:t>
            </a:r>
          </a:p>
          <a:p>
            <a:pPr marL="0" marR="0" lvl="0" indent="0" algn="l" rtl="0">
              <a:lnSpc>
                <a:spcPct val="100000"/>
              </a:lnSpc>
              <a:spcBef>
                <a:spcPts val="360"/>
              </a:spcBef>
              <a:spcAft>
                <a:spcPts val="0"/>
              </a:spcAft>
              <a:buClr>
                <a:srgbClr val="101E3A"/>
              </a:buClr>
              <a:buSzPct val="25000"/>
              <a:buFont typeface="Arial"/>
              <a:buNone/>
            </a:pPr>
            <a:r>
              <a:rPr lang="en-GB" sz="1800" b="0" i="0" u="none" strike="noStrike" cap="none" baseline="0" dirty="0">
                <a:solidFill>
                  <a:srgbClr val="101E3A"/>
                </a:solidFill>
                <a:latin typeface="Arial"/>
                <a:ea typeface="Arial"/>
                <a:cs typeface="Arial"/>
                <a:sym typeface="Arial"/>
                <a:rtl val="0"/>
              </a:rPr>
              <a:t>                            </a:t>
            </a:r>
          </a:p>
        </p:txBody>
      </p:sp>
      <p:sp>
        <p:nvSpPr>
          <p:cNvPr id="7" name="Shape 306"/>
          <p:cNvSpPr txBox="1">
            <a:spLocks noGrp="1"/>
          </p:cNvSpPr>
          <p:nvPr>
            <p:ph type="body" idx="1"/>
          </p:nvPr>
        </p:nvSpPr>
        <p:spPr>
          <a:xfrm>
            <a:off x="457199" y="1960775"/>
            <a:ext cx="8321443" cy="4403809"/>
          </a:xfrm>
          <a:prstGeom prst="rect">
            <a:avLst/>
          </a:prstGeom>
          <a:noFill/>
          <a:ln>
            <a:noFill/>
          </a:ln>
        </p:spPr>
        <p:txBody>
          <a:bodyPr lIns="91425" tIns="45700" rIns="91425" bIns="45700" anchor="t" anchorCtr="0">
            <a:noAutofit/>
          </a:bodyPr>
          <a:lstStyle/>
          <a:p>
            <a:pPr marR="0" lvl="0" rtl="0">
              <a:lnSpc>
                <a:spcPct val="100000"/>
              </a:lnSpc>
              <a:spcBef>
                <a:spcPts val="0"/>
              </a:spcBef>
              <a:spcAft>
                <a:spcPts val="0"/>
              </a:spcAft>
              <a:buClr>
                <a:schemeClr val="dk1"/>
              </a:buClr>
              <a:buSzPct val="25000"/>
            </a:pPr>
            <a:endParaRPr lang="en-GB" sz="1800" b="1" dirty="0" smtClean="0"/>
          </a:p>
          <a:p>
            <a:pPr marR="0" lvl="0" rtl="0">
              <a:lnSpc>
                <a:spcPct val="100000"/>
              </a:lnSpc>
              <a:spcBef>
                <a:spcPts val="0"/>
              </a:spcBef>
              <a:spcAft>
                <a:spcPts val="0"/>
              </a:spcAft>
              <a:buClr>
                <a:schemeClr val="dk1"/>
              </a:buClr>
              <a:buSzPct val="25000"/>
            </a:pPr>
            <a:endParaRPr lang="en-GB" sz="1800" b="1" dirty="0">
              <a:rtl val="0"/>
            </a:endParaRPr>
          </a:p>
          <a:p>
            <a:pPr marR="0" lvl="0" rtl="0">
              <a:lnSpc>
                <a:spcPct val="100000"/>
              </a:lnSpc>
              <a:spcBef>
                <a:spcPts val="0"/>
              </a:spcBef>
              <a:spcAft>
                <a:spcPts val="0"/>
              </a:spcAft>
              <a:buClr>
                <a:schemeClr val="dk1"/>
              </a:buClr>
              <a:buSzPct val="25000"/>
            </a:pPr>
            <a:endParaRPr lang="en-GB" sz="1800" b="1" dirty="0" smtClean="0"/>
          </a:p>
          <a:p>
            <a:pPr marR="0" lvl="0" rtl="0">
              <a:lnSpc>
                <a:spcPct val="100000"/>
              </a:lnSpc>
              <a:spcBef>
                <a:spcPts val="0"/>
              </a:spcBef>
              <a:spcAft>
                <a:spcPts val="0"/>
              </a:spcAft>
              <a:buClr>
                <a:schemeClr val="dk1"/>
              </a:buClr>
              <a:buSzPct val="25000"/>
            </a:pPr>
            <a:endParaRPr lang="en-GB" sz="1800" b="1" dirty="0">
              <a:rtl val="0"/>
            </a:endParaRPr>
          </a:p>
          <a:p>
            <a:pPr marR="0" lvl="0" rtl="0">
              <a:lnSpc>
                <a:spcPct val="100000"/>
              </a:lnSpc>
              <a:spcBef>
                <a:spcPts val="0"/>
              </a:spcBef>
              <a:spcAft>
                <a:spcPts val="0"/>
              </a:spcAft>
              <a:buClr>
                <a:schemeClr val="dk1"/>
              </a:buClr>
              <a:buSzPct val="25000"/>
            </a:pPr>
            <a:endParaRPr lang="en-GB" sz="1800" b="1" dirty="0" smtClean="0"/>
          </a:p>
          <a:p>
            <a:pPr marR="0" lvl="0" rtl="0">
              <a:lnSpc>
                <a:spcPct val="100000"/>
              </a:lnSpc>
              <a:spcBef>
                <a:spcPts val="0"/>
              </a:spcBef>
              <a:spcAft>
                <a:spcPts val="0"/>
              </a:spcAft>
              <a:buClr>
                <a:schemeClr val="dk1"/>
              </a:buClr>
              <a:buSzPct val="25000"/>
            </a:pPr>
            <a:endParaRPr lang="en-GB" sz="1800" b="1" dirty="0">
              <a:rtl val="0"/>
            </a:endParaRPr>
          </a:p>
          <a:p>
            <a:pPr marR="0" lvl="0" rtl="0">
              <a:lnSpc>
                <a:spcPct val="100000"/>
              </a:lnSpc>
              <a:spcBef>
                <a:spcPts val="0"/>
              </a:spcBef>
              <a:spcAft>
                <a:spcPts val="0"/>
              </a:spcAft>
              <a:buClr>
                <a:schemeClr val="dk1"/>
              </a:buClr>
              <a:buSzPct val="25000"/>
            </a:pPr>
            <a:r>
              <a:rPr lang="en-GB" sz="1800" b="1" dirty="0" smtClean="0">
                <a:rtl val="0"/>
              </a:rPr>
              <a:t> </a:t>
            </a:r>
            <a:endParaRPr sz="1800" b="0"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1800" b="1"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en-GB" sz="1800" b="1" i="0" u="none" strike="noStrike" cap="none" baseline="0" dirty="0">
                <a:solidFill>
                  <a:srgbClr val="000000"/>
                </a:solidFill>
                <a:latin typeface="Arial"/>
                <a:ea typeface="Arial"/>
                <a:cs typeface="Arial"/>
                <a:sym typeface="Arial"/>
                <a:rtl val="0"/>
              </a:rPr>
              <a:t> </a:t>
            </a:r>
          </a:p>
          <a:p>
            <a:pPr marL="0" marR="0" lvl="0" indent="0" algn="l" rtl="0">
              <a:lnSpc>
                <a:spcPct val="100000"/>
              </a:lnSpc>
              <a:spcBef>
                <a:spcPts val="360"/>
              </a:spcBef>
              <a:spcAft>
                <a:spcPts val="0"/>
              </a:spcAft>
              <a:buClr>
                <a:srgbClr val="101E3A"/>
              </a:buClr>
              <a:buSzPct val="25000"/>
              <a:buFont typeface="Arial"/>
              <a:buNone/>
            </a:pPr>
            <a:r>
              <a:rPr lang="en-GB" sz="1800" b="0" i="0" u="none" strike="noStrike" cap="none" baseline="0" dirty="0">
                <a:solidFill>
                  <a:srgbClr val="101E3A"/>
                </a:solidFill>
                <a:latin typeface="Arial"/>
                <a:ea typeface="Arial"/>
                <a:cs typeface="Arial"/>
                <a:sym typeface="Arial"/>
                <a:rtl val="0"/>
              </a:rPr>
              <a:t>                            </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Shape 235"/>
          <p:cNvSpPr txBox="1">
            <a:spLocks noGrp="1"/>
          </p:cNvSpPr>
          <p:nvPr>
            <p:ph type="sldNum" idx="12"/>
          </p:nvPr>
        </p:nvSpPr>
        <p:spPr>
          <a:xfrm>
            <a:off x="7026913" y="6575392"/>
            <a:ext cx="2133598" cy="2826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3</a:t>
            </a:fld>
            <a:endParaRPr lang="en-GB" sz="1000" b="0" i="0" u="none" strike="noStrike" cap="none" baseline="0">
              <a:solidFill>
                <a:srgbClr val="FFFFFF"/>
              </a:solidFill>
              <a:latin typeface="Georgia"/>
              <a:ea typeface="Georgia"/>
              <a:cs typeface="Georgia"/>
              <a:sym typeface="Georgia"/>
              <a:rtl val="0"/>
            </a:endParaRPr>
          </a:p>
        </p:txBody>
      </p:sp>
      <p:sp>
        <p:nvSpPr>
          <p:cNvPr id="236" name="Shape 236"/>
          <p:cNvSpPr txBox="1">
            <a:spLocks noGrp="1"/>
          </p:cNvSpPr>
          <p:nvPr>
            <p:ph type="body" idx="1"/>
          </p:nvPr>
        </p:nvSpPr>
        <p:spPr>
          <a:xfrm>
            <a:off x="292994" y="1016343"/>
            <a:ext cx="8321398" cy="785063"/>
          </a:xfrm>
          <a:prstGeom prst="rect">
            <a:avLst/>
          </a:prstGeom>
          <a:noFill/>
          <a:ln>
            <a:noFill/>
          </a:ln>
        </p:spPr>
        <p:txBody>
          <a:bodyPr lIns="91425" tIns="45700" rIns="91425" bIns="45700" anchor="t" anchorCtr="0">
            <a:noAutofit/>
          </a:bodyPr>
          <a:lstStyle/>
          <a:p>
            <a:pPr lvl="0" algn="ctr">
              <a:buClr>
                <a:srgbClr val="556169"/>
              </a:buClr>
            </a:pPr>
            <a:r>
              <a:rPr lang="en-GB" sz="2400" dirty="0" smtClean="0">
                <a:solidFill>
                  <a:srgbClr val="002060"/>
                </a:solidFill>
                <a:latin typeface="Georgia"/>
                <a:ea typeface="Georgia"/>
                <a:cs typeface="Georgia"/>
                <a:sym typeface="Georgia"/>
                <a:rtl val="0"/>
              </a:rPr>
              <a:t>Open research</a:t>
            </a:r>
            <a:endParaRPr sz="1600" b="0" i="0" u="none" strike="noStrike" cap="none" baseline="0" dirty="0">
              <a:solidFill>
                <a:srgbClr val="556169"/>
              </a:solidFill>
              <a:latin typeface="Georgia"/>
              <a:ea typeface="Georgia"/>
              <a:cs typeface="Georgia"/>
              <a:sym typeface="Georgia"/>
              <a:rtl val="0"/>
            </a:endParaRPr>
          </a:p>
        </p:txBody>
      </p:sp>
      <p:sp>
        <p:nvSpPr>
          <p:cNvPr id="6" name="Shape 306"/>
          <p:cNvSpPr txBox="1">
            <a:spLocks noGrp="1"/>
          </p:cNvSpPr>
          <p:nvPr>
            <p:ph type="body" idx="1"/>
          </p:nvPr>
        </p:nvSpPr>
        <p:spPr>
          <a:xfrm>
            <a:off x="485480" y="1642037"/>
            <a:ext cx="8321443" cy="480739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1800" b="1"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1800" b="1"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en-GB" sz="1800" b="1" i="0" u="none" strike="noStrike" cap="none" baseline="0" dirty="0">
                <a:solidFill>
                  <a:srgbClr val="000000"/>
                </a:solidFill>
                <a:latin typeface="Arial"/>
                <a:ea typeface="Arial"/>
                <a:cs typeface="Arial"/>
                <a:sym typeface="Arial"/>
                <a:rtl val="0"/>
              </a:rPr>
              <a:t> </a:t>
            </a:r>
          </a:p>
          <a:p>
            <a:pPr marL="0" marR="0" lvl="0" indent="0" algn="l" rtl="0">
              <a:lnSpc>
                <a:spcPct val="100000"/>
              </a:lnSpc>
              <a:spcBef>
                <a:spcPts val="360"/>
              </a:spcBef>
              <a:spcAft>
                <a:spcPts val="0"/>
              </a:spcAft>
              <a:buClr>
                <a:srgbClr val="101E3A"/>
              </a:buClr>
              <a:buSzPct val="25000"/>
              <a:buFont typeface="Arial"/>
              <a:buNone/>
            </a:pPr>
            <a:r>
              <a:rPr lang="en-GB" sz="1800" b="0" i="0" u="none" strike="noStrike" cap="none" baseline="0" dirty="0">
                <a:solidFill>
                  <a:srgbClr val="101E3A"/>
                </a:solidFill>
                <a:latin typeface="Arial"/>
                <a:ea typeface="Arial"/>
                <a:cs typeface="Arial"/>
                <a:sym typeface="Arial"/>
                <a:rtl val="0"/>
              </a:rPr>
              <a:t>                            </a:t>
            </a:r>
          </a:p>
        </p:txBody>
      </p:sp>
      <p:sp>
        <p:nvSpPr>
          <p:cNvPr id="7" name="Shape 306"/>
          <p:cNvSpPr txBox="1">
            <a:spLocks noGrp="1"/>
          </p:cNvSpPr>
          <p:nvPr>
            <p:ph type="body" idx="1"/>
          </p:nvPr>
        </p:nvSpPr>
        <p:spPr>
          <a:xfrm>
            <a:off x="389214" y="1642037"/>
            <a:ext cx="8321443" cy="4403809"/>
          </a:xfrm>
          <a:prstGeom prst="rect">
            <a:avLst/>
          </a:prstGeom>
          <a:noFill/>
          <a:ln>
            <a:noFill/>
          </a:ln>
        </p:spPr>
        <p:txBody>
          <a:bodyPr lIns="91425" tIns="45700" rIns="91425" bIns="45700" anchor="t" anchorCtr="0">
            <a:noAutofit/>
          </a:bodyPr>
          <a:lstStyle/>
          <a:p>
            <a:pPr marL="285750" marR="0" lvl="0" indent="-285750" rtl="0">
              <a:lnSpc>
                <a:spcPct val="100000"/>
              </a:lnSpc>
              <a:spcBef>
                <a:spcPts val="0"/>
              </a:spcBef>
              <a:spcAft>
                <a:spcPts val="0"/>
              </a:spcAft>
              <a:buClrTx/>
              <a:buSzPct val="100000"/>
              <a:buFont typeface="Wingdings" panose="05000000000000000000" pitchFamily="2" charset="2"/>
              <a:buChar char="Ø"/>
            </a:pPr>
            <a:r>
              <a:rPr lang="en-GB" sz="1800" dirty="0" smtClean="0">
                <a:solidFill>
                  <a:srgbClr val="101E3A"/>
                </a:solidFill>
              </a:rPr>
              <a:t>Open access to publications</a:t>
            </a:r>
          </a:p>
          <a:p>
            <a:pPr marL="285750" marR="0" lvl="0" indent="-285750" rtl="0">
              <a:lnSpc>
                <a:spcPct val="100000"/>
              </a:lnSpc>
              <a:spcBef>
                <a:spcPts val="0"/>
              </a:spcBef>
              <a:spcAft>
                <a:spcPts val="0"/>
              </a:spcAft>
              <a:buClrTx/>
              <a:buSzPct val="100000"/>
              <a:buFont typeface="Wingdings" panose="05000000000000000000" pitchFamily="2" charset="2"/>
              <a:buChar char="Ø"/>
            </a:pPr>
            <a:endParaRPr lang="en-GB" sz="1800" b="0" i="0" u="none" strike="noStrike" cap="none" baseline="0" dirty="0">
              <a:solidFill>
                <a:srgbClr val="101E3A"/>
              </a:solidFill>
              <a:latin typeface="Arial"/>
              <a:ea typeface="Arial"/>
              <a:cs typeface="Arial"/>
              <a:sym typeface="Arial"/>
              <a:rtl val="0"/>
            </a:endParaRPr>
          </a:p>
          <a:p>
            <a:pPr marL="285750" marR="0" lvl="0" indent="-285750" rtl="0">
              <a:lnSpc>
                <a:spcPct val="100000"/>
              </a:lnSpc>
              <a:spcBef>
                <a:spcPts val="0"/>
              </a:spcBef>
              <a:spcAft>
                <a:spcPts val="0"/>
              </a:spcAft>
              <a:buClrTx/>
              <a:buSzPct val="100000"/>
              <a:buFont typeface="Wingdings" panose="05000000000000000000" pitchFamily="2" charset="2"/>
              <a:buChar char="Ø"/>
            </a:pPr>
            <a:r>
              <a:rPr lang="en-GB" sz="1800" dirty="0" smtClean="0">
                <a:solidFill>
                  <a:srgbClr val="101E3A"/>
                </a:solidFill>
              </a:rPr>
              <a:t>Open data</a:t>
            </a:r>
          </a:p>
          <a:p>
            <a:pPr marL="285750" marR="0" lvl="0" indent="-285750" rtl="0">
              <a:lnSpc>
                <a:spcPct val="100000"/>
              </a:lnSpc>
              <a:spcBef>
                <a:spcPts val="0"/>
              </a:spcBef>
              <a:spcAft>
                <a:spcPts val="0"/>
              </a:spcAft>
              <a:buClrTx/>
              <a:buSzPct val="100000"/>
              <a:buFont typeface="Wingdings" panose="05000000000000000000" pitchFamily="2" charset="2"/>
              <a:buChar char="Ø"/>
            </a:pPr>
            <a:endParaRPr lang="en-GB" sz="1800" b="0" i="0" u="none" strike="noStrike" cap="none" baseline="0" dirty="0">
              <a:solidFill>
                <a:srgbClr val="101E3A"/>
              </a:solidFill>
              <a:latin typeface="Arial"/>
              <a:ea typeface="Arial"/>
              <a:cs typeface="Arial"/>
              <a:sym typeface="Arial"/>
              <a:rtl val="0"/>
            </a:endParaRPr>
          </a:p>
          <a:p>
            <a:pPr marL="285750" marR="0" lvl="0" indent="-285750" rtl="0">
              <a:lnSpc>
                <a:spcPct val="100000"/>
              </a:lnSpc>
              <a:spcBef>
                <a:spcPts val="0"/>
              </a:spcBef>
              <a:spcAft>
                <a:spcPts val="0"/>
              </a:spcAft>
              <a:buClrTx/>
              <a:buSzPct val="100000"/>
              <a:buFont typeface="Wingdings" panose="05000000000000000000" pitchFamily="2" charset="2"/>
              <a:buChar char="Ø"/>
            </a:pPr>
            <a:r>
              <a:rPr lang="en-GB" sz="1800" dirty="0" smtClean="0">
                <a:solidFill>
                  <a:srgbClr val="101E3A"/>
                </a:solidFill>
              </a:rPr>
              <a:t>Open monographs</a:t>
            </a:r>
          </a:p>
          <a:p>
            <a:pPr marL="285750" marR="0" lvl="0" indent="-285750" rtl="0">
              <a:lnSpc>
                <a:spcPct val="100000"/>
              </a:lnSpc>
              <a:spcBef>
                <a:spcPts val="0"/>
              </a:spcBef>
              <a:spcAft>
                <a:spcPts val="0"/>
              </a:spcAft>
              <a:buClrTx/>
              <a:buSzPct val="100000"/>
              <a:buFont typeface="Wingdings" panose="05000000000000000000" pitchFamily="2" charset="2"/>
              <a:buChar char="Ø"/>
            </a:pPr>
            <a:endParaRPr lang="en-GB" sz="1800" dirty="0">
              <a:solidFill>
                <a:srgbClr val="101E3A"/>
              </a:solidFill>
            </a:endParaRPr>
          </a:p>
          <a:p>
            <a:pPr marL="285750" marR="0" lvl="0" indent="-285750" rtl="0">
              <a:lnSpc>
                <a:spcPct val="100000"/>
              </a:lnSpc>
              <a:spcBef>
                <a:spcPts val="0"/>
              </a:spcBef>
              <a:spcAft>
                <a:spcPts val="0"/>
              </a:spcAft>
              <a:buClrTx/>
              <a:buSzPct val="100000"/>
              <a:buFont typeface="Wingdings" panose="05000000000000000000" pitchFamily="2" charset="2"/>
              <a:buChar char="Ø"/>
            </a:pPr>
            <a:r>
              <a:rPr lang="en-GB" sz="1800" dirty="0" smtClean="0">
                <a:solidFill>
                  <a:srgbClr val="101E3A"/>
                </a:solidFill>
              </a:rPr>
              <a:t>New publishing models</a:t>
            </a:r>
          </a:p>
          <a:p>
            <a:pPr marL="285750" marR="0" lvl="0" indent="-285750" rtl="0">
              <a:lnSpc>
                <a:spcPct val="100000"/>
              </a:lnSpc>
              <a:spcBef>
                <a:spcPts val="0"/>
              </a:spcBef>
              <a:spcAft>
                <a:spcPts val="0"/>
              </a:spcAft>
              <a:buClrTx/>
              <a:buSzPct val="100000"/>
              <a:buFont typeface="Wingdings" panose="05000000000000000000" pitchFamily="2" charset="2"/>
              <a:buChar char="Ø"/>
            </a:pPr>
            <a:endParaRPr lang="en-GB" sz="1800" dirty="0">
              <a:solidFill>
                <a:srgbClr val="101E3A"/>
              </a:solidFill>
            </a:endParaRPr>
          </a:p>
          <a:p>
            <a:pPr marL="285750" marR="0" lvl="0" indent="-285750" rtl="0">
              <a:lnSpc>
                <a:spcPct val="100000"/>
              </a:lnSpc>
              <a:spcBef>
                <a:spcPts val="0"/>
              </a:spcBef>
              <a:spcAft>
                <a:spcPts val="0"/>
              </a:spcAft>
              <a:buClrTx/>
              <a:buSzPct val="100000"/>
              <a:buFont typeface="Wingdings" panose="05000000000000000000" pitchFamily="2" charset="2"/>
              <a:buChar char="Ø"/>
            </a:pPr>
            <a:r>
              <a:rPr lang="en-GB" sz="1800" smtClean="0">
                <a:solidFill>
                  <a:srgbClr val="101E3A"/>
                </a:solidFill>
              </a:rPr>
              <a:t>Open peer review</a:t>
            </a:r>
            <a:endParaRPr lang="en-GB" sz="1800" dirty="0" smtClean="0">
              <a:solidFill>
                <a:srgbClr val="101E3A"/>
              </a:solidFill>
            </a:endParaRPr>
          </a:p>
          <a:p>
            <a:pPr marL="285750" marR="0" lvl="0" indent="-285750" rtl="0">
              <a:lnSpc>
                <a:spcPct val="100000"/>
              </a:lnSpc>
              <a:spcBef>
                <a:spcPts val="0"/>
              </a:spcBef>
              <a:spcAft>
                <a:spcPts val="0"/>
              </a:spcAft>
              <a:buClrTx/>
              <a:buSzPct val="100000"/>
              <a:buFont typeface="Wingdings" panose="05000000000000000000" pitchFamily="2" charset="2"/>
              <a:buChar char="Ø"/>
            </a:pPr>
            <a:endParaRPr lang="en-GB" sz="1800" dirty="0">
              <a:solidFill>
                <a:srgbClr val="101E3A"/>
              </a:solidFill>
            </a:endParaRPr>
          </a:p>
          <a:p>
            <a:pPr marL="285750" marR="0" lvl="0" indent="-285750" rtl="0">
              <a:lnSpc>
                <a:spcPct val="100000"/>
              </a:lnSpc>
              <a:spcBef>
                <a:spcPts val="0"/>
              </a:spcBef>
              <a:spcAft>
                <a:spcPts val="0"/>
              </a:spcAft>
              <a:buClrTx/>
              <a:buSzPct val="100000"/>
              <a:buFont typeface="Wingdings" panose="05000000000000000000" pitchFamily="2" charset="2"/>
              <a:buChar char="Ø"/>
            </a:pPr>
            <a:r>
              <a:rPr lang="en-GB" sz="1800" dirty="0" smtClean="0">
                <a:solidFill>
                  <a:srgbClr val="101E3A"/>
                </a:solidFill>
              </a:rPr>
              <a:t>Public engagement</a:t>
            </a:r>
          </a:p>
          <a:p>
            <a:pPr marL="285750" marR="0" lvl="0" indent="-285750" rtl="0">
              <a:lnSpc>
                <a:spcPct val="100000"/>
              </a:lnSpc>
              <a:spcBef>
                <a:spcPts val="0"/>
              </a:spcBef>
              <a:spcAft>
                <a:spcPts val="0"/>
              </a:spcAft>
              <a:buClrTx/>
              <a:buSzPct val="100000"/>
              <a:buFont typeface="Wingdings" panose="05000000000000000000" pitchFamily="2" charset="2"/>
              <a:buChar char="Ø"/>
            </a:pPr>
            <a:endParaRPr lang="en-GB" sz="1800" dirty="0">
              <a:solidFill>
                <a:srgbClr val="101E3A"/>
              </a:solidFill>
            </a:endParaRPr>
          </a:p>
          <a:p>
            <a:pPr marL="285750" marR="0" lvl="0" indent="-285750" rtl="0">
              <a:lnSpc>
                <a:spcPct val="100000"/>
              </a:lnSpc>
              <a:spcBef>
                <a:spcPts val="0"/>
              </a:spcBef>
              <a:spcAft>
                <a:spcPts val="0"/>
              </a:spcAft>
              <a:buClrTx/>
              <a:buSzPct val="100000"/>
              <a:buFont typeface="Wingdings" panose="05000000000000000000" pitchFamily="2" charset="2"/>
              <a:buChar char="Ø"/>
            </a:pPr>
            <a:r>
              <a:rPr lang="en-GB" sz="1800" dirty="0" smtClean="0">
                <a:solidFill>
                  <a:srgbClr val="101E3A"/>
                </a:solidFill>
              </a:rPr>
              <a:t>Citizen science</a:t>
            </a:r>
          </a:p>
          <a:p>
            <a:pPr marL="285750" marR="0" lvl="0" indent="-285750" rtl="0">
              <a:lnSpc>
                <a:spcPct val="100000"/>
              </a:lnSpc>
              <a:spcBef>
                <a:spcPts val="0"/>
              </a:spcBef>
              <a:spcAft>
                <a:spcPts val="0"/>
              </a:spcAft>
              <a:buClrTx/>
              <a:buSzPct val="100000"/>
              <a:buFont typeface="Wingdings" panose="05000000000000000000" pitchFamily="2" charset="2"/>
              <a:buChar char="Ø"/>
            </a:pPr>
            <a:endParaRPr lang="en-GB" sz="1800" dirty="0">
              <a:solidFill>
                <a:srgbClr val="101E3A"/>
              </a:solidFill>
            </a:endParaRPr>
          </a:p>
          <a:p>
            <a:pPr marL="285750" marR="0" lvl="0" indent="-285750" rtl="0">
              <a:lnSpc>
                <a:spcPct val="100000"/>
              </a:lnSpc>
              <a:spcBef>
                <a:spcPts val="0"/>
              </a:spcBef>
              <a:spcAft>
                <a:spcPts val="0"/>
              </a:spcAft>
              <a:buClrTx/>
              <a:buSzPct val="100000"/>
              <a:buFont typeface="Wingdings" panose="05000000000000000000" pitchFamily="2" charset="2"/>
              <a:buChar char="Ø"/>
            </a:pPr>
            <a:r>
              <a:rPr lang="en-GB" sz="1800" dirty="0" smtClean="0">
                <a:solidFill>
                  <a:srgbClr val="101E3A"/>
                </a:solidFill>
              </a:rPr>
              <a:t>Communities of practice/open collaboration</a:t>
            </a:r>
          </a:p>
          <a:p>
            <a:pPr marL="285750" marR="0" lvl="0" indent="-285750" rtl="0">
              <a:lnSpc>
                <a:spcPct val="100000"/>
              </a:lnSpc>
              <a:spcBef>
                <a:spcPts val="0"/>
              </a:spcBef>
              <a:spcAft>
                <a:spcPts val="0"/>
              </a:spcAft>
              <a:buClrTx/>
              <a:buSzPct val="100000"/>
              <a:buFont typeface="Wingdings" panose="05000000000000000000" pitchFamily="2" charset="2"/>
              <a:buChar char="Ø"/>
            </a:pPr>
            <a:endParaRPr lang="en-GB" sz="1800" b="0" i="0" u="none" strike="noStrike" cap="none" baseline="0" dirty="0">
              <a:solidFill>
                <a:srgbClr val="101E3A"/>
              </a:solidFill>
              <a:latin typeface="Arial"/>
              <a:ea typeface="Arial"/>
              <a:cs typeface="Arial"/>
              <a:sym typeface="Arial"/>
              <a:rtl val="0"/>
            </a:endParaRPr>
          </a:p>
          <a:p>
            <a:pPr marR="0" lvl="0" rtl="0">
              <a:lnSpc>
                <a:spcPct val="100000"/>
              </a:lnSpc>
              <a:spcBef>
                <a:spcPts val="0"/>
              </a:spcBef>
              <a:spcAft>
                <a:spcPts val="0"/>
              </a:spcAft>
              <a:buClrTx/>
              <a:buSzPct val="100000"/>
            </a:pPr>
            <a:endParaRPr lang="en-GB" sz="1800" b="0" i="0" u="none" strike="noStrike" cap="none" baseline="0" dirty="0">
              <a:solidFill>
                <a:srgbClr val="101E3A"/>
              </a:solidFill>
              <a:latin typeface="Arial"/>
              <a:ea typeface="Arial"/>
              <a:cs typeface="Arial"/>
              <a:sym typeface="Arial"/>
              <a:rtl val="0"/>
            </a:endParaRPr>
          </a:p>
        </p:txBody>
      </p:sp>
    </p:spTree>
    <p:extLst>
      <p:ext uri="{BB962C8B-B14F-4D97-AF65-F5344CB8AC3E}">
        <p14:creationId xmlns:p14="http://schemas.microsoft.com/office/powerpoint/2010/main" val="2310345784"/>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95250" y="423352"/>
            <a:ext cx="7551300" cy="4133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203D75"/>
              </a:buClr>
              <a:buSzPct val="25000"/>
              <a:buFont typeface="Georgia"/>
              <a:buNone/>
            </a:pPr>
            <a:r>
              <a:rPr lang="en-GB" sz="2800" b="1" i="0" u="none" strike="noStrike" cap="none" baseline="0" dirty="0" smtClean="0">
                <a:solidFill>
                  <a:srgbClr val="203D75"/>
                </a:solidFill>
                <a:latin typeface="+mj-lt"/>
                <a:ea typeface="Georgia"/>
                <a:cs typeface="Georgia"/>
                <a:sym typeface="Georgia"/>
                <a:rtl val="0"/>
              </a:rPr>
              <a:t>Background</a:t>
            </a:r>
            <a:endParaRPr lang="en-GB" sz="2800" b="1" i="0" u="none" strike="noStrike" cap="none" baseline="0" dirty="0">
              <a:solidFill>
                <a:srgbClr val="203D75"/>
              </a:solidFill>
              <a:latin typeface="+mj-lt"/>
              <a:ea typeface="Georgia"/>
              <a:cs typeface="Georgia"/>
              <a:sym typeface="Georgia"/>
              <a:rtl val="0"/>
            </a:endParaRPr>
          </a:p>
        </p:txBody>
      </p:sp>
      <p:sp>
        <p:nvSpPr>
          <p:cNvPr id="235" name="Shape 235"/>
          <p:cNvSpPr txBox="1">
            <a:spLocks noGrp="1"/>
          </p:cNvSpPr>
          <p:nvPr>
            <p:ph type="sldNum" idx="12"/>
          </p:nvPr>
        </p:nvSpPr>
        <p:spPr>
          <a:xfrm>
            <a:off x="7026913" y="6575392"/>
            <a:ext cx="2133598" cy="2826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4</a:t>
            </a:fld>
            <a:endParaRPr lang="en-GB" sz="1000" b="0" i="0" u="none" strike="noStrike" cap="none" baseline="0">
              <a:solidFill>
                <a:srgbClr val="FFFFFF"/>
              </a:solidFill>
              <a:latin typeface="Georgia"/>
              <a:ea typeface="Georgia"/>
              <a:cs typeface="Georgia"/>
              <a:sym typeface="Georgia"/>
              <a:rtl val="0"/>
            </a:endParaRPr>
          </a:p>
        </p:txBody>
      </p:sp>
      <p:sp>
        <p:nvSpPr>
          <p:cNvPr id="236" name="Shape 236"/>
          <p:cNvSpPr txBox="1">
            <a:spLocks noGrp="1"/>
          </p:cNvSpPr>
          <p:nvPr>
            <p:ph type="body" idx="1"/>
          </p:nvPr>
        </p:nvSpPr>
        <p:spPr>
          <a:xfrm>
            <a:off x="411301" y="1049747"/>
            <a:ext cx="8321398" cy="675358"/>
          </a:xfrm>
          <a:prstGeom prst="rect">
            <a:avLst/>
          </a:prstGeom>
          <a:noFill/>
          <a:ln>
            <a:noFill/>
          </a:ln>
        </p:spPr>
        <p:txBody>
          <a:bodyPr lIns="91425" tIns="45700" rIns="91425" bIns="45700" anchor="t" anchorCtr="0">
            <a:noAutofit/>
          </a:bodyPr>
          <a:lstStyle/>
          <a:p>
            <a:pPr lvl="0" algn="ctr">
              <a:buClr>
                <a:srgbClr val="556169"/>
              </a:buClr>
            </a:pPr>
            <a:r>
              <a:rPr lang="en-GB" sz="2000" b="1" dirty="0">
                <a:solidFill>
                  <a:srgbClr val="002060"/>
                </a:solidFill>
                <a:latin typeface="Georgia"/>
                <a:ea typeface="Georgia"/>
                <a:cs typeface="Georgia"/>
                <a:sym typeface="Georgia"/>
              </a:rPr>
              <a:t>New outlooks on the development of researchers </a:t>
            </a:r>
            <a:endParaRPr lang="en-GB" sz="2000" b="1" dirty="0" smtClean="0">
              <a:solidFill>
                <a:srgbClr val="002060"/>
              </a:solidFill>
              <a:latin typeface="Georgia"/>
              <a:ea typeface="Georgia"/>
              <a:cs typeface="Georgia"/>
              <a:sym typeface="Georgia"/>
            </a:endParaRPr>
          </a:p>
          <a:p>
            <a:pPr lvl="0" algn="ctr">
              <a:buClr>
                <a:srgbClr val="556169"/>
              </a:buClr>
            </a:pPr>
            <a:r>
              <a:rPr lang="en-GB" sz="2000" b="1" dirty="0" smtClean="0">
                <a:solidFill>
                  <a:srgbClr val="002060"/>
                </a:solidFill>
                <a:latin typeface="Georgia"/>
                <a:ea typeface="Georgia"/>
                <a:cs typeface="Georgia"/>
                <a:sym typeface="Georgia"/>
              </a:rPr>
              <a:t>in </a:t>
            </a:r>
            <a:r>
              <a:rPr lang="en-GB" sz="2000" b="1" dirty="0">
                <a:solidFill>
                  <a:srgbClr val="002060"/>
                </a:solidFill>
                <a:latin typeface="Georgia"/>
                <a:ea typeface="Georgia"/>
                <a:cs typeface="Georgia"/>
                <a:sym typeface="Georgia"/>
              </a:rPr>
              <a:t>a changed </a:t>
            </a:r>
            <a:r>
              <a:rPr lang="en-GB" sz="2000" b="1" dirty="0" smtClean="0">
                <a:solidFill>
                  <a:srgbClr val="002060"/>
                </a:solidFill>
                <a:latin typeface="Georgia"/>
                <a:ea typeface="Georgia"/>
                <a:cs typeface="Georgia"/>
                <a:sym typeface="Georgia"/>
              </a:rPr>
              <a:t>landscape: pedagogy and theory</a:t>
            </a:r>
            <a:endParaRPr lang="en-GB" sz="2000" b="1" dirty="0">
              <a:solidFill>
                <a:srgbClr val="002060"/>
              </a:solidFill>
              <a:latin typeface="Georgia"/>
              <a:ea typeface="Georgia"/>
              <a:cs typeface="Georgia"/>
              <a:sym typeface="Georgia"/>
            </a:endParaRPr>
          </a:p>
          <a:p>
            <a:pPr marL="0" marR="0" lvl="0" indent="0" algn="l" rtl="0">
              <a:lnSpc>
                <a:spcPct val="100000"/>
              </a:lnSpc>
              <a:spcBef>
                <a:spcPts val="0"/>
              </a:spcBef>
              <a:spcAft>
                <a:spcPts val="0"/>
              </a:spcAft>
              <a:buClr>
                <a:srgbClr val="556169"/>
              </a:buClr>
              <a:buFont typeface="Arial"/>
              <a:buNone/>
            </a:pPr>
            <a:endParaRPr sz="1600" b="0" i="0" u="none" strike="noStrike" cap="none" baseline="0" dirty="0">
              <a:solidFill>
                <a:srgbClr val="556169"/>
              </a:solidFill>
              <a:latin typeface="Georgia"/>
              <a:ea typeface="Georgia"/>
              <a:cs typeface="Georgia"/>
              <a:sym typeface="Georgia"/>
              <a:rtl val="0"/>
            </a:endParaRPr>
          </a:p>
        </p:txBody>
      </p:sp>
      <p:sp>
        <p:nvSpPr>
          <p:cNvPr id="6" name="Shape 306"/>
          <p:cNvSpPr txBox="1">
            <a:spLocks noGrp="1"/>
          </p:cNvSpPr>
          <p:nvPr>
            <p:ph type="body" idx="1"/>
          </p:nvPr>
        </p:nvSpPr>
        <p:spPr>
          <a:xfrm>
            <a:off x="485480" y="1642037"/>
            <a:ext cx="8321443" cy="480739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1800" b="1"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1800" b="1"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en-GB" sz="1800" b="1" i="0" u="none" strike="noStrike" cap="none" baseline="0" dirty="0">
                <a:solidFill>
                  <a:srgbClr val="000000"/>
                </a:solidFill>
                <a:latin typeface="Arial"/>
                <a:ea typeface="Arial"/>
                <a:cs typeface="Arial"/>
                <a:sym typeface="Arial"/>
                <a:rtl val="0"/>
              </a:rPr>
              <a:t> </a:t>
            </a:r>
          </a:p>
          <a:p>
            <a:pPr marL="0" marR="0" lvl="0" indent="0" algn="l" rtl="0">
              <a:lnSpc>
                <a:spcPct val="100000"/>
              </a:lnSpc>
              <a:spcBef>
                <a:spcPts val="360"/>
              </a:spcBef>
              <a:spcAft>
                <a:spcPts val="0"/>
              </a:spcAft>
              <a:buClr>
                <a:srgbClr val="101E3A"/>
              </a:buClr>
              <a:buSzPct val="25000"/>
              <a:buFont typeface="Arial"/>
              <a:buNone/>
            </a:pPr>
            <a:r>
              <a:rPr lang="en-GB" sz="1800" b="0" i="0" u="none" strike="noStrike" cap="none" baseline="0" dirty="0">
                <a:solidFill>
                  <a:srgbClr val="101E3A"/>
                </a:solidFill>
                <a:latin typeface="Arial"/>
                <a:ea typeface="Arial"/>
                <a:cs typeface="Arial"/>
                <a:sym typeface="Arial"/>
                <a:rtl val="0"/>
              </a:rPr>
              <a:t>                            </a:t>
            </a:r>
          </a:p>
        </p:txBody>
      </p:sp>
      <p:sp>
        <p:nvSpPr>
          <p:cNvPr id="7" name="Shape 306"/>
          <p:cNvSpPr txBox="1">
            <a:spLocks noGrp="1"/>
          </p:cNvSpPr>
          <p:nvPr>
            <p:ph type="body" idx="1"/>
          </p:nvPr>
        </p:nvSpPr>
        <p:spPr>
          <a:xfrm>
            <a:off x="457199" y="1668543"/>
            <a:ext cx="8321443" cy="4696041"/>
          </a:xfrm>
          <a:prstGeom prst="rect">
            <a:avLst/>
          </a:prstGeom>
          <a:noFill/>
          <a:ln>
            <a:noFill/>
          </a:ln>
        </p:spPr>
        <p:txBody>
          <a:bodyPr lIns="91425" tIns="45700" rIns="91425" bIns="45700" anchor="t" anchorCtr="0">
            <a:noAutofit/>
          </a:bodyPr>
          <a:lstStyle/>
          <a:p>
            <a:pPr marR="0" lvl="0" rtl="0">
              <a:lnSpc>
                <a:spcPct val="100000"/>
              </a:lnSpc>
              <a:spcBef>
                <a:spcPts val="0"/>
              </a:spcBef>
              <a:spcAft>
                <a:spcPts val="0"/>
              </a:spcAft>
              <a:buClr>
                <a:schemeClr val="dk1"/>
              </a:buClr>
              <a:buSzPct val="25000"/>
            </a:pPr>
            <a:endParaRPr lang="en-GB" sz="2000" b="1" i="0" u="none" strike="noStrike" cap="none" baseline="0" dirty="0" smtClean="0">
              <a:solidFill>
                <a:srgbClr val="000000"/>
              </a:solidFill>
              <a:latin typeface="Arial"/>
              <a:ea typeface="Arial"/>
              <a:cs typeface="Arial"/>
              <a:sym typeface="Arial"/>
              <a:rtl val="0"/>
            </a:endParaRPr>
          </a:p>
          <a:p>
            <a:pPr marR="0" lvl="0" rtl="0">
              <a:lnSpc>
                <a:spcPct val="100000"/>
              </a:lnSpc>
              <a:spcBef>
                <a:spcPts val="0"/>
              </a:spcBef>
              <a:spcAft>
                <a:spcPts val="0"/>
              </a:spcAft>
              <a:buClr>
                <a:schemeClr val="dk1"/>
              </a:buClr>
              <a:buSzPct val="25000"/>
            </a:pPr>
            <a:r>
              <a:rPr lang="en-GB" sz="2000" b="1" i="0" u="none" strike="noStrike" cap="none" baseline="0" dirty="0" smtClean="0">
                <a:solidFill>
                  <a:srgbClr val="000000"/>
                </a:solidFill>
                <a:sym typeface="Arial"/>
                <a:rtl val="0"/>
              </a:rPr>
              <a:t>A</a:t>
            </a:r>
            <a:r>
              <a:rPr lang="en-GB" sz="2000" b="1" dirty="0" smtClean="0"/>
              <a:t> changing landscape: scholarly communication.</a:t>
            </a:r>
          </a:p>
          <a:p>
            <a:pPr marR="0" lvl="0" rtl="0">
              <a:lnSpc>
                <a:spcPct val="100000"/>
              </a:lnSpc>
              <a:spcBef>
                <a:spcPts val="0"/>
              </a:spcBef>
              <a:spcAft>
                <a:spcPts val="0"/>
              </a:spcAft>
              <a:buClr>
                <a:schemeClr val="dk1"/>
              </a:buClr>
              <a:buSzPct val="25000"/>
            </a:pPr>
            <a:endParaRPr lang="en-GB" sz="1800" b="1" dirty="0" smtClean="0"/>
          </a:p>
          <a:p>
            <a:pPr marR="0" lvl="0" rtl="0">
              <a:lnSpc>
                <a:spcPct val="100000"/>
              </a:lnSpc>
              <a:spcBef>
                <a:spcPts val="0"/>
              </a:spcBef>
              <a:spcAft>
                <a:spcPts val="0"/>
              </a:spcAft>
              <a:buClr>
                <a:schemeClr val="dk1"/>
              </a:buClr>
              <a:buSzPct val="25000"/>
            </a:pPr>
            <a:endParaRPr lang="en-GB" sz="1800" b="1" dirty="0">
              <a:rtl val="0"/>
            </a:endParaRPr>
          </a:p>
          <a:p>
            <a:pPr marR="0" lvl="0" rtl="0">
              <a:lnSpc>
                <a:spcPct val="100000"/>
              </a:lnSpc>
              <a:spcBef>
                <a:spcPts val="0"/>
              </a:spcBef>
              <a:spcAft>
                <a:spcPts val="0"/>
              </a:spcAft>
              <a:buClr>
                <a:schemeClr val="dk1"/>
              </a:buClr>
              <a:buSzPct val="25000"/>
            </a:pPr>
            <a:endParaRPr lang="en-GB" sz="1800" b="1" dirty="0" smtClean="0"/>
          </a:p>
          <a:p>
            <a:pPr marR="0" lvl="0" rtl="0">
              <a:lnSpc>
                <a:spcPct val="100000"/>
              </a:lnSpc>
              <a:spcBef>
                <a:spcPts val="0"/>
              </a:spcBef>
              <a:spcAft>
                <a:spcPts val="0"/>
              </a:spcAft>
              <a:buClr>
                <a:schemeClr val="dk1"/>
              </a:buClr>
              <a:buSzPct val="25000"/>
            </a:pPr>
            <a:endParaRPr lang="en-GB" sz="1800" b="1" dirty="0">
              <a:rtl val="0"/>
            </a:endParaRPr>
          </a:p>
          <a:p>
            <a:pPr marR="0" lvl="0" rtl="0">
              <a:lnSpc>
                <a:spcPct val="100000"/>
              </a:lnSpc>
              <a:spcBef>
                <a:spcPts val="0"/>
              </a:spcBef>
              <a:spcAft>
                <a:spcPts val="0"/>
              </a:spcAft>
              <a:buClr>
                <a:schemeClr val="dk1"/>
              </a:buClr>
              <a:buSzPct val="25000"/>
            </a:pPr>
            <a:endParaRPr lang="en-GB" sz="1800" b="1" dirty="0" smtClean="0"/>
          </a:p>
          <a:p>
            <a:pPr marR="0" lvl="0" rtl="0">
              <a:lnSpc>
                <a:spcPct val="100000"/>
              </a:lnSpc>
              <a:spcBef>
                <a:spcPts val="0"/>
              </a:spcBef>
              <a:spcAft>
                <a:spcPts val="0"/>
              </a:spcAft>
              <a:buClr>
                <a:schemeClr val="dk1"/>
              </a:buClr>
              <a:buSzPct val="25000"/>
            </a:pPr>
            <a:endParaRPr lang="en-GB" sz="1800" b="1" dirty="0">
              <a:rtl val="0"/>
            </a:endParaRPr>
          </a:p>
          <a:p>
            <a:pPr marR="0" lvl="0" rtl="0">
              <a:lnSpc>
                <a:spcPct val="100000"/>
              </a:lnSpc>
              <a:spcBef>
                <a:spcPts val="0"/>
              </a:spcBef>
              <a:spcAft>
                <a:spcPts val="0"/>
              </a:spcAft>
              <a:buClr>
                <a:schemeClr val="dk1"/>
              </a:buClr>
              <a:buSzPct val="25000"/>
            </a:pPr>
            <a:r>
              <a:rPr lang="en-GB" sz="1800" b="1" dirty="0" smtClean="0">
                <a:rtl val="0"/>
              </a:rPr>
              <a:t> </a:t>
            </a:r>
            <a:endParaRPr sz="1800" b="0"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1800" b="1"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en-GB" sz="1800" b="1" i="0" u="none" strike="noStrike" cap="none" baseline="0" dirty="0">
                <a:solidFill>
                  <a:srgbClr val="000000"/>
                </a:solidFill>
                <a:latin typeface="Arial"/>
                <a:ea typeface="Arial"/>
                <a:cs typeface="Arial"/>
                <a:sym typeface="Arial"/>
                <a:rtl val="0"/>
              </a:rPr>
              <a:t> </a:t>
            </a:r>
          </a:p>
          <a:p>
            <a:pPr marL="0" marR="0" lvl="0" indent="0" algn="l" rtl="0">
              <a:lnSpc>
                <a:spcPct val="100000"/>
              </a:lnSpc>
              <a:spcBef>
                <a:spcPts val="360"/>
              </a:spcBef>
              <a:spcAft>
                <a:spcPts val="0"/>
              </a:spcAft>
              <a:buClr>
                <a:srgbClr val="101E3A"/>
              </a:buClr>
              <a:buSzPct val="25000"/>
              <a:buFont typeface="Arial"/>
              <a:buNone/>
            </a:pPr>
            <a:r>
              <a:rPr lang="en-GB" sz="1800" b="0" i="0" u="none" strike="noStrike" cap="none" baseline="0" dirty="0">
                <a:solidFill>
                  <a:srgbClr val="101E3A"/>
                </a:solidFill>
                <a:latin typeface="Arial"/>
                <a:ea typeface="Arial"/>
                <a:cs typeface="Arial"/>
                <a:sym typeface="Arial"/>
                <a:rtl val="0"/>
              </a:rPr>
              <a:t>                            </a:t>
            </a:r>
          </a:p>
        </p:txBody>
      </p:sp>
      <p:pic>
        <p:nvPicPr>
          <p:cNvPr id="3" name="Picture 2"/>
          <p:cNvPicPr>
            <a:picLocks noChangeAspect="1"/>
          </p:cNvPicPr>
          <p:nvPr/>
        </p:nvPicPr>
        <p:blipFill>
          <a:blip r:embed="rId3"/>
          <a:stretch>
            <a:fillRect/>
          </a:stretch>
        </p:blipFill>
        <p:spPr>
          <a:xfrm rot="18601742">
            <a:off x="1100736" y="5099721"/>
            <a:ext cx="2715768" cy="550355"/>
          </a:xfrm>
          <a:prstGeom prst="rect">
            <a:avLst/>
          </a:prstGeom>
        </p:spPr>
      </p:pic>
      <p:pic>
        <p:nvPicPr>
          <p:cNvPr id="4" name="Picture 3"/>
          <p:cNvPicPr>
            <a:picLocks noChangeAspect="1"/>
          </p:cNvPicPr>
          <p:nvPr/>
        </p:nvPicPr>
        <p:blipFill>
          <a:blip r:embed="rId4"/>
          <a:stretch>
            <a:fillRect/>
          </a:stretch>
        </p:blipFill>
        <p:spPr>
          <a:xfrm rot="19439840">
            <a:off x="484334" y="5086655"/>
            <a:ext cx="1791652" cy="830675"/>
          </a:xfrm>
          <a:prstGeom prst="rect">
            <a:avLst/>
          </a:prstGeom>
        </p:spPr>
      </p:pic>
      <p:pic>
        <p:nvPicPr>
          <p:cNvPr id="5" name="Picture 4"/>
          <p:cNvPicPr>
            <a:picLocks noChangeAspect="1"/>
          </p:cNvPicPr>
          <p:nvPr/>
        </p:nvPicPr>
        <p:blipFill>
          <a:blip r:embed="rId5"/>
          <a:stretch>
            <a:fillRect/>
          </a:stretch>
        </p:blipFill>
        <p:spPr>
          <a:xfrm rot="1022721">
            <a:off x="6663034" y="4461276"/>
            <a:ext cx="1874520" cy="880110"/>
          </a:xfrm>
          <a:prstGeom prst="rect">
            <a:avLst/>
          </a:prstGeom>
        </p:spPr>
      </p:pic>
      <p:pic>
        <p:nvPicPr>
          <p:cNvPr id="9" name="Picture 8"/>
          <p:cNvPicPr>
            <a:picLocks noChangeAspect="1"/>
          </p:cNvPicPr>
          <p:nvPr/>
        </p:nvPicPr>
        <p:blipFill>
          <a:blip r:embed="rId6"/>
          <a:stretch>
            <a:fillRect/>
          </a:stretch>
        </p:blipFill>
        <p:spPr>
          <a:xfrm>
            <a:off x="3521281" y="2332185"/>
            <a:ext cx="2324100" cy="1962150"/>
          </a:xfrm>
          <a:prstGeom prst="rect">
            <a:avLst/>
          </a:prstGeom>
        </p:spPr>
      </p:pic>
      <p:pic>
        <p:nvPicPr>
          <p:cNvPr id="10" name="Picture 9"/>
          <p:cNvPicPr>
            <a:picLocks noChangeAspect="1"/>
          </p:cNvPicPr>
          <p:nvPr/>
        </p:nvPicPr>
        <p:blipFill>
          <a:blip r:embed="rId7"/>
          <a:stretch>
            <a:fillRect/>
          </a:stretch>
        </p:blipFill>
        <p:spPr>
          <a:xfrm>
            <a:off x="301700" y="2543901"/>
            <a:ext cx="2181225" cy="2095500"/>
          </a:xfrm>
          <a:prstGeom prst="rect">
            <a:avLst/>
          </a:prstGeom>
        </p:spPr>
      </p:pic>
      <p:pic>
        <p:nvPicPr>
          <p:cNvPr id="11" name="Picture 10"/>
          <p:cNvPicPr>
            <a:picLocks noChangeAspect="1"/>
          </p:cNvPicPr>
          <p:nvPr/>
        </p:nvPicPr>
        <p:blipFill>
          <a:blip r:embed="rId8"/>
          <a:stretch>
            <a:fillRect/>
          </a:stretch>
        </p:blipFill>
        <p:spPr>
          <a:xfrm rot="821974">
            <a:off x="4237011" y="4944262"/>
            <a:ext cx="3762375" cy="1219200"/>
          </a:xfrm>
          <a:prstGeom prst="rect">
            <a:avLst/>
          </a:prstGeom>
        </p:spPr>
      </p:pic>
      <p:pic>
        <p:nvPicPr>
          <p:cNvPr id="12" name="Picture 11"/>
          <p:cNvPicPr>
            <a:picLocks noChangeAspect="1"/>
          </p:cNvPicPr>
          <p:nvPr/>
        </p:nvPicPr>
        <p:blipFill>
          <a:blip r:embed="rId9"/>
          <a:stretch>
            <a:fillRect/>
          </a:stretch>
        </p:blipFill>
        <p:spPr>
          <a:xfrm>
            <a:off x="6410696" y="2368009"/>
            <a:ext cx="2390775" cy="1914525"/>
          </a:xfrm>
          <a:prstGeom prst="rect">
            <a:avLst/>
          </a:prstGeom>
        </p:spPr>
      </p:pic>
      <p:pic>
        <p:nvPicPr>
          <p:cNvPr id="13" name="Picture 12"/>
          <p:cNvPicPr>
            <a:picLocks noChangeAspect="1"/>
          </p:cNvPicPr>
          <p:nvPr/>
        </p:nvPicPr>
        <p:blipFill>
          <a:blip r:embed="rId10"/>
          <a:stretch>
            <a:fillRect/>
          </a:stretch>
        </p:blipFill>
        <p:spPr>
          <a:xfrm>
            <a:off x="2924039" y="5064008"/>
            <a:ext cx="1121664" cy="1121664"/>
          </a:xfrm>
          <a:prstGeom prst="rect">
            <a:avLst/>
          </a:prstGeom>
        </p:spPr>
      </p:pic>
    </p:spTree>
    <p:extLst>
      <p:ext uri="{BB962C8B-B14F-4D97-AF65-F5344CB8AC3E}">
        <p14:creationId xmlns:p14="http://schemas.microsoft.com/office/powerpoint/2010/main" val="411865773"/>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95250" y="423352"/>
            <a:ext cx="7551300" cy="4133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203D75"/>
              </a:buClr>
              <a:buSzPct val="25000"/>
              <a:buFont typeface="Georgia"/>
              <a:buNone/>
            </a:pPr>
            <a:r>
              <a:rPr lang="en-GB" sz="2400" b="1" i="0" u="none" strike="noStrike" cap="none" baseline="0" dirty="0" smtClean="0">
                <a:solidFill>
                  <a:srgbClr val="203D75"/>
                </a:solidFill>
                <a:latin typeface="+mj-lt"/>
                <a:ea typeface="Georgia"/>
                <a:cs typeface="Georgia"/>
                <a:sym typeface="Georgia"/>
                <a:rtl val="0"/>
              </a:rPr>
              <a:t>A need for new skills?</a:t>
            </a:r>
            <a:endParaRPr lang="en-GB" sz="2400" b="1" i="0" u="none" strike="noStrike" cap="none" baseline="0" dirty="0">
              <a:solidFill>
                <a:srgbClr val="203D75"/>
              </a:solidFill>
              <a:latin typeface="+mj-lt"/>
              <a:ea typeface="Georgia"/>
              <a:cs typeface="Georgia"/>
              <a:sym typeface="Georgia"/>
              <a:rtl val="0"/>
            </a:endParaRPr>
          </a:p>
        </p:txBody>
      </p:sp>
      <p:sp>
        <p:nvSpPr>
          <p:cNvPr id="235" name="Shape 235"/>
          <p:cNvSpPr txBox="1">
            <a:spLocks noGrp="1"/>
          </p:cNvSpPr>
          <p:nvPr>
            <p:ph type="sldNum" idx="12"/>
          </p:nvPr>
        </p:nvSpPr>
        <p:spPr>
          <a:xfrm>
            <a:off x="7026913" y="6575392"/>
            <a:ext cx="2133598" cy="2826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5</a:t>
            </a:fld>
            <a:endParaRPr lang="en-GB" sz="1000" b="0" i="0" u="none" strike="noStrike" cap="none" baseline="0">
              <a:solidFill>
                <a:srgbClr val="FFFFFF"/>
              </a:solidFill>
              <a:latin typeface="Georgia"/>
              <a:ea typeface="Georgia"/>
              <a:cs typeface="Georgia"/>
              <a:sym typeface="Georgia"/>
              <a:rtl val="0"/>
            </a:endParaRPr>
          </a:p>
        </p:txBody>
      </p:sp>
      <p:sp>
        <p:nvSpPr>
          <p:cNvPr id="6" name="Shape 306"/>
          <p:cNvSpPr txBox="1">
            <a:spLocks noGrp="1"/>
          </p:cNvSpPr>
          <p:nvPr>
            <p:ph type="body" idx="1"/>
          </p:nvPr>
        </p:nvSpPr>
        <p:spPr>
          <a:xfrm>
            <a:off x="485480" y="1642037"/>
            <a:ext cx="8321443" cy="480739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1800" b="1"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1800" b="1"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en-GB" sz="1800" b="1" i="0" u="none" strike="noStrike" cap="none" baseline="0" dirty="0">
                <a:solidFill>
                  <a:srgbClr val="000000"/>
                </a:solidFill>
                <a:latin typeface="Arial"/>
                <a:ea typeface="Arial"/>
                <a:cs typeface="Arial"/>
                <a:sym typeface="Arial"/>
                <a:rtl val="0"/>
              </a:rPr>
              <a:t> </a:t>
            </a:r>
          </a:p>
          <a:p>
            <a:pPr marL="0" marR="0" lvl="0" indent="0" algn="l" rtl="0">
              <a:lnSpc>
                <a:spcPct val="100000"/>
              </a:lnSpc>
              <a:spcBef>
                <a:spcPts val="360"/>
              </a:spcBef>
              <a:spcAft>
                <a:spcPts val="0"/>
              </a:spcAft>
              <a:buClr>
                <a:srgbClr val="101E3A"/>
              </a:buClr>
              <a:buSzPct val="25000"/>
              <a:buFont typeface="Arial"/>
              <a:buNone/>
            </a:pPr>
            <a:r>
              <a:rPr lang="en-GB" sz="1800" b="0" i="0" u="none" strike="noStrike" cap="none" baseline="0" dirty="0">
                <a:solidFill>
                  <a:srgbClr val="101E3A"/>
                </a:solidFill>
                <a:latin typeface="Arial"/>
                <a:ea typeface="Arial"/>
                <a:cs typeface="Arial"/>
                <a:sym typeface="Arial"/>
                <a:rtl val="0"/>
              </a:rPr>
              <a:t>                            </a:t>
            </a:r>
          </a:p>
        </p:txBody>
      </p:sp>
      <p:sp>
        <p:nvSpPr>
          <p:cNvPr id="7" name="Shape 306"/>
          <p:cNvSpPr txBox="1">
            <a:spLocks noGrp="1"/>
          </p:cNvSpPr>
          <p:nvPr>
            <p:ph type="body" idx="1"/>
          </p:nvPr>
        </p:nvSpPr>
        <p:spPr>
          <a:xfrm>
            <a:off x="457199" y="1668543"/>
            <a:ext cx="8321443" cy="4696041"/>
          </a:xfrm>
          <a:prstGeom prst="rect">
            <a:avLst/>
          </a:prstGeom>
          <a:noFill/>
          <a:ln>
            <a:noFill/>
          </a:ln>
        </p:spPr>
        <p:txBody>
          <a:bodyPr lIns="91425" tIns="45700" rIns="91425" bIns="45700" anchor="t" anchorCtr="0">
            <a:noAutofit/>
          </a:bodyPr>
          <a:lstStyle/>
          <a:p>
            <a:pPr marR="0" lvl="0" rtl="0">
              <a:lnSpc>
                <a:spcPct val="100000"/>
              </a:lnSpc>
              <a:spcBef>
                <a:spcPts val="0"/>
              </a:spcBef>
              <a:spcAft>
                <a:spcPts val="0"/>
              </a:spcAft>
              <a:buClr>
                <a:schemeClr val="dk1"/>
              </a:buClr>
              <a:buSzPct val="25000"/>
            </a:pPr>
            <a:endParaRPr lang="en-GB" sz="2000" b="1" i="0" u="none" strike="noStrike" cap="none" baseline="0" dirty="0" smtClean="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1800" b="0"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1800" b="1"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en-GB" sz="1800" b="1" i="0" u="none" strike="noStrike" cap="none" baseline="0" dirty="0">
                <a:solidFill>
                  <a:srgbClr val="000000"/>
                </a:solidFill>
                <a:latin typeface="Arial"/>
                <a:ea typeface="Arial"/>
                <a:cs typeface="Arial"/>
                <a:sym typeface="Arial"/>
                <a:rtl val="0"/>
              </a:rPr>
              <a:t> </a:t>
            </a:r>
          </a:p>
          <a:p>
            <a:pPr marL="0" marR="0" lvl="0" indent="0" algn="l" rtl="0">
              <a:lnSpc>
                <a:spcPct val="100000"/>
              </a:lnSpc>
              <a:spcBef>
                <a:spcPts val="360"/>
              </a:spcBef>
              <a:spcAft>
                <a:spcPts val="0"/>
              </a:spcAft>
              <a:buClr>
                <a:srgbClr val="101E3A"/>
              </a:buClr>
              <a:buSzPct val="25000"/>
              <a:buFont typeface="Arial"/>
              <a:buNone/>
            </a:pPr>
            <a:r>
              <a:rPr lang="en-GB" sz="1800" b="0" i="0" u="none" strike="noStrike" cap="none" baseline="0" dirty="0">
                <a:solidFill>
                  <a:srgbClr val="101E3A"/>
                </a:solidFill>
                <a:latin typeface="Arial"/>
                <a:ea typeface="Arial"/>
                <a:cs typeface="Arial"/>
                <a:sym typeface="Arial"/>
                <a:rtl val="0"/>
              </a:rPr>
              <a:t>                            </a:t>
            </a:r>
          </a:p>
        </p:txBody>
      </p:sp>
      <p:sp>
        <p:nvSpPr>
          <p:cNvPr id="8" name="Shape 306"/>
          <p:cNvSpPr txBox="1">
            <a:spLocks noGrp="1"/>
          </p:cNvSpPr>
          <p:nvPr>
            <p:ph type="body" idx="1"/>
          </p:nvPr>
        </p:nvSpPr>
        <p:spPr>
          <a:xfrm>
            <a:off x="457199" y="1642037"/>
            <a:ext cx="8321443" cy="46960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1800" b="1"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en-GB" sz="1800" b="1" i="0" u="none" strike="noStrike" cap="none" baseline="0" dirty="0">
                <a:solidFill>
                  <a:srgbClr val="000000"/>
                </a:solidFill>
                <a:latin typeface="Arial"/>
                <a:ea typeface="Arial"/>
                <a:cs typeface="Arial"/>
                <a:sym typeface="Arial"/>
                <a:rtl val="0"/>
              </a:rPr>
              <a:t> </a:t>
            </a:r>
          </a:p>
          <a:p>
            <a:pPr marL="0" marR="0" lvl="0" indent="0" algn="l" rtl="0">
              <a:lnSpc>
                <a:spcPct val="100000"/>
              </a:lnSpc>
              <a:spcBef>
                <a:spcPts val="360"/>
              </a:spcBef>
              <a:spcAft>
                <a:spcPts val="0"/>
              </a:spcAft>
              <a:buClr>
                <a:srgbClr val="101E3A"/>
              </a:buClr>
              <a:buSzPct val="25000"/>
              <a:buFont typeface="Arial"/>
              <a:buNone/>
            </a:pPr>
            <a:r>
              <a:rPr lang="en-GB" sz="1800" b="0" i="0" u="none" strike="noStrike" cap="none" baseline="0" dirty="0">
                <a:solidFill>
                  <a:srgbClr val="101E3A"/>
                </a:solidFill>
                <a:latin typeface="Arial"/>
                <a:ea typeface="Arial"/>
                <a:cs typeface="Arial"/>
                <a:sym typeface="Arial"/>
                <a:rtl val="0"/>
              </a:rPr>
              <a:t>                            </a:t>
            </a:r>
          </a:p>
        </p:txBody>
      </p:sp>
      <p:pic>
        <p:nvPicPr>
          <p:cNvPr id="2" name="Picture 1"/>
          <p:cNvPicPr>
            <a:picLocks noChangeAspect="1"/>
          </p:cNvPicPr>
          <p:nvPr/>
        </p:nvPicPr>
        <p:blipFill>
          <a:blip r:embed="rId3"/>
          <a:stretch>
            <a:fillRect/>
          </a:stretch>
        </p:blipFill>
        <p:spPr>
          <a:xfrm>
            <a:off x="195367" y="963027"/>
            <a:ext cx="5494020" cy="5486400"/>
          </a:xfrm>
          <a:prstGeom prst="rect">
            <a:avLst/>
          </a:prstGeom>
        </p:spPr>
      </p:pic>
      <p:sp>
        <p:nvSpPr>
          <p:cNvPr id="3" name="Rectangle 2"/>
          <p:cNvSpPr/>
          <p:nvPr/>
        </p:nvSpPr>
        <p:spPr>
          <a:xfrm>
            <a:off x="5789504" y="1387930"/>
            <a:ext cx="3117536" cy="4247317"/>
          </a:xfrm>
          <a:prstGeom prst="rect">
            <a:avLst/>
          </a:prstGeom>
        </p:spPr>
        <p:txBody>
          <a:bodyPr wrap="square">
            <a:spAutoFit/>
          </a:bodyPr>
          <a:lstStyle/>
          <a:p>
            <a:pPr marL="38101" lvl="0">
              <a:buClr>
                <a:srgbClr val="00B050"/>
              </a:buClr>
              <a:buSzPct val="25000"/>
            </a:pPr>
            <a:r>
              <a:rPr lang="en-GB" sz="1800" b="1" dirty="0" smtClean="0">
                <a:solidFill>
                  <a:srgbClr val="002060"/>
                </a:solidFill>
              </a:rPr>
              <a:t>Vitae recognises the need for open research skills.</a:t>
            </a:r>
            <a:endParaRPr lang="en-GB" sz="1800" b="1" dirty="0">
              <a:solidFill>
                <a:srgbClr val="002060"/>
              </a:solidFill>
            </a:endParaRPr>
          </a:p>
          <a:p>
            <a:pPr marL="38101" lvl="0">
              <a:buClr>
                <a:srgbClr val="00B050"/>
              </a:buClr>
              <a:buSzPct val="25000"/>
            </a:pPr>
            <a:endParaRPr lang="en-GB" sz="1800" dirty="0">
              <a:solidFill>
                <a:srgbClr val="002060"/>
              </a:solidFill>
            </a:endParaRPr>
          </a:p>
          <a:p>
            <a:pPr marL="38101" lvl="0">
              <a:buClr>
                <a:srgbClr val="00B050"/>
              </a:buClr>
              <a:buSzPct val="25000"/>
            </a:pPr>
            <a:r>
              <a:rPr lang="en-GB" sz="1800" dirty="0">
                <a:solidFill>
                  <a:srgbClr val="00B050"/>
                </a:solidFill>
              </a:rPr>
              <a:t>✓ </a:t>
            </a:r>
            <a:r>
              <a:rPr lang="en-GB" sz="1800" dirty="0" smtClean="0">
                <a:solidFill>
                  <a:srgbClr val="002060"/>
                </a:solidFill>
              </a:rPr>
              <a:t>Member poll identified gaps in researchers’ understanding, skills and confidence. </a:t>
            </a:r>
          </a:p>
          <a:p>
            <a:pPr marL="38101" lvl="0">
              <a:buClr>
                <a:srgbClr val="00B050"/>
              </a:buClr>
              <a:buSzPct val="25000"/>
            </a:pPr>
            <a:endParaRPr lang="en-GB" sz="1800" dirty="0">
              <a:solidFill>
                <a:srgbClr val="00B050"/>
              </a:solidFill>
            </a:endParaRPr>
          </a:p>
          <a:p>
            <a:pPr marL="38101" lvl="0">
              <a:buClr>
                <a:srgbClr val="00B050"/>
              </a:buClr>
              <a:buSzPct val="25000"/>
            </a:pPr>
            <a:r>
              <a:rPr lang="en-GB" sz="1800" dirty="0" smtClean="0">
                <a:solidFill>
                  <a:srgbClr val="00B050"/>
                </a:solidFill>
              </a:rPr>
              <a:t>✓ </a:t>
            </a:r>
            <a:r>
              <a:rPr lang="en-GB" sz="1800" dirty="0" smtClean="0">
                <a:solidFill>
                  <a:srgbClr val="002060"/>
                </a:solidFill>
              </a:rPr>
              <a:t>Relevant skills mapped to  </a:t>
            </a:r>
            <a:r>
              <a:rPr lang="en-GB" sz="1800" dirty="0">
                <a:solidFill>
                  <a:srgbClr val="002060"/>
                </a:solidFill>
              </a:rPr>
              <a:t>the RDF.</a:t>
            </a:r>
          </a:p>
          <a:p>
            <a:pPr marL="38101" lvl="0">
              <a:buClr>
                <a:srgbClr val="00B050"/>
              </a:buClr>
              <a:buSzPct val="25000"/>
            </a:pPr>
            <a:endParaRPr lang="en-GB" sz="1800" dirty="0">
              <a:solidFill>
                <a:srgbClr val="002060"/>
              </a:solidFill>
            </a:endParaRPr>
          </a:p>
          <a:p>
            <a:pPr marL="38101" lvl="0">
              <a:buClr>
                <a:srgbClr val="00B050"/>
              </a:buClr>
              <a:buSzPct val="25000"/>
            </a:pPr>
            <a:r>
              <a:rPr lang="en-GB" sz="1800" dirty="0">
                <a:solidFill>
                  <a:srgbClr val="00B050"/>
                </a:solidFill>
              </a:rPr>
              <a:t>✓</a:t>
            </a:r>
            <a:r>
              <a:rPr lang="en-GB" sz="1800" dirty="0">
                <a:solidFill>
                  <a:srgbClr val="002060"/>
                </a:solidFill>
              </a:rPr>
              <a:t> </a:t>
            </a:r>
            <a:r>
              <a:rPr lang="en-GB" sz="1800" dirty="0" smtClean="0">
                <a:solidFill>
                  <a:srgbClr val="002060"/>
                </a:solidFill>
              </a:rPr>
              <a:t>Working in an open research environment extends beyond academic jobs.</a:t>
            </a:r>
            <a:endParaRPr lang="en-GB" sz="1800" dirty="0">
              <a:solidFill>
                <a:srgbClr val="002060"/>
              </a:solidFill>
            </a:endParaRPr>
          </a:p>
        </p:txBody>
      </p:sp>
    </p:spTree>
    <p:extLst>
      <p:ext uri="{BB962C8B-B14F-4D97-AF65-F5344CB8AC3E}">
        <p14:creationId xmlns:p14="http://schemas.microsoft.com/office/powerpoint/2010/main" val="2287415792"/>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Shape 235"/>
          <p:cNvSpPr txBox="1">
            <a:spLocks noGrp="1"/>
          </p:cNvSpPr>
          <p:nvPr>
            <p:ph type="sldNum" idx="12"/>
          </p:nvPr>
        </p:nvSpPr>
        <p:spPr>
          <a:xfrm>
            <a:off x="7026913" y="6575392"/>
            <a:ext cx="2133598" cy="2826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6</a:t>
            </a:fld>
            <a:endParaRPr lang="en-GB" sz="1000" b="0" i="0" u="none" strike="noStrike" cap="none" baseline="0">
              <a:solidFill>
                <a:srgbClr val="FFFFFF"/>
              </a:solidFill>
              <a:latin typeface="Georgia"/>
              <a:ea typeface="Georgia"/>
              <a:cs typeface="Georgia"/>
              <a:sym typeface="Georgia"/>
              <a:rtl val="0"/>
            </a:endParaRPr>
          </a:p>
        </p:txBody>
      </p:sp>
      <p:sp>
        <p:nvSpPr>
          <p:cNvPr id="236" name="Shape 236"/>
          <p:cNvSpPr txBox="1">
            <a:spLocks noGrp="1"/>
          </p:cNvSpPr>
          <p:nvPr>
            <p:ph type="body" idx="1"/>
          </p:nvPr>
        </p:nvSpPr>
        <p:spPr>
          <a:xfrm>
            <a:off x="292994" y="1016343"/>
            <a:ext cx="8321398" cy="785063"/>
          </a:xfrm>
          <a:prstGeom prst="rect">
            <a:avLst/>
          </a:prstGeom>
          <a:noFill/>
          <a:ln>
            <a:noFill/>
          </a:ln>
        </p:spPr>
        <p:txBody>
          <a:bodyPr lIns="91425" tIns="45700" rIns="91425" bIns="45700" anchor="t" anchorCtr="0">
            <a:noAutofit/>
          </a:bodyPr>
          <a:lstStyle/>
          <a:p>
            <a:pPr lvl="0" algn="ctr">
              <a:buClr>
                <a:srgbClr val="556169"/>
              </a:buClr>
            </a:pPr>
            <a:r>
              <a:rPr lang="en-GB" sz="2400" dirty="0" smtClean="0">
                <a:solidFill>
                  <a:srgbClr val="002060"/>
                </a:solidFill>
                <a:latin typeface="Georgia"/>
                <a:ea typeface="Georgia"/>
                <a:cs typeface="Georgia"/>
                <a:sym typeface="Georgia"/>
                <a:rtl val="0"/>
              </a:rPr>
              <a:t>Open research</a:t>
            </a:r>
            <a:endParaRPr sz="1600" b="0" i="0" u="none" strike="noStrike" cap="none" baseline="0" dirty="0">
              <a:solidFill>
                <a:srgbClr val="556169"/>
              </a:solidFill>
              <a:latin typeface="Georgia"/>
              <a:ea typeface="Georgia"/>
              <a:cs typeface="Georgia"/>
              <a:sym typeface="Georgia"/>
              <a:rtl val="0"/>
            </a:endParaRPr>
          </a:p>
        </p:txBody>
      </p:sp>
      <p:sp>
        <p:nvSpPr>
          <p:cNvPr id="6" name="Shape 306"/>
          <p:cNvSpPr txBox="1">
            <a:spLocks noGrp="1"/>
          </p:cNvSpPr>
          <p:nvPr>
            <p:ph type="body" idx="1"/>
          </p:nvPr>
        </p:nvSpPr>
        <p:spPr>
          <a:xfrm>
            <a:off x="485480" y="1642037"/>
            <a:ext cx="8321443" cy="480739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1800" b="1"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1800" b="1"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en-GB" sz="1800" b="1" i="0" u="none" strike="noStrike" cap="none" baseline="0" dirty="0">
                <a:solidFill>
                  <a:srgbClr val="000000"/>
                </a:solidFill>
                <a:latin typeface="Arial"/>
                <a:ea typeface="Arial"/>
                <a:cs typeface="Arial"/>
                <a:sym typeface="Arial"/>
                <a:rtl val="0"/>
              </a:rPr>
              <a:t> </a:t>
            </a:r>
          </a:p>
          <a:p>
            <a:pPr marL="0" marR="0" lvl="0" indent="0" algn="l" rtl="0">
              <a:lnSpc>
                <a:spcPct val="100000"/>
              </a:lnSpc>
              <a:spcBef>
                <a:spcPts val="360"/>
              </a:spcBef>
              <a:spcAft>
                <a:spcPts val="0"/>
              </a:spcAft>
              <a:buClr>
                <a:srgbClr val="101E3A"/>
              </a:buClr>
              <a:buSzPct val="25000"/>
              <a:buFont typeface="Arial"/>
              <a:buNone/>
            </a:pPr>
            <a:r>
              <a:rPr lang="en-GB" sz="1800" b="0" i="0" u="none" strike="noStrike" cap="none" baseline="0" dirty="0">
                <a:solidFill>
                  <a:srgbClr val="101E3A"/>
                </a:solidFill>
                <a:latin typeface="Arial"/>
                <a:ea typeface="Arial"/>
                <a:cs typeface="Arial"/>
                <a:sym typeface="Arial"/>
                <a:rtl val="0"/>
              </a:rPr>
              <a:t>                            </a:t>
            </a:r>
          </a:p>
        </p:txBody>
      </p:sp>
      <p:sp>
        <p:nvSpPr>
          <p:cNvPr id="7" name="Shape 306"/>
          <p:cNvSpPr txBox="1">
            <a:spLocks noGrp="1"/>
          </p:cNvSpPr>
          <p:nvPr>
            <p:ph type="body" idx="1"/>
          </p:nvPr>
        </p:nvSpPr>
        <p:spPr>
          <a:xfrm>
            <a:off x="389214" y="1642037"/>
            <a:ext cx="8321443" cy="4807390"/>
          </a:xfrm>
          <a:prstGeom prst="rect">
            <a:avLst/>
          </a:prstGeom>
          <a:noFill/>
          <a:ln>
            <a:noFill/>
          </a:ln>
        </p:spPr>
        <p:txBody>
          <a:bodyPr lIns="91425" tIns="45700" rIns="91425" bIns="45700" anchor="t" anchorCtr="0">
            <a:noAutofit/>
          </a:bodyPr>
          <a:lstStyle/>
          <a:p>
            <a:pPr marR="0" lvl="0" rtl="0">
              <a:lnSpc>
                <a:spcPct val="100000"/>
              </a:lnSpc>
              <a:spcBef>
                <a:spcPts val="0"/>
              </a:spcBef>
              <a:spcAft>
                <a:spcPts val="0"/>
              </a:spcAft>
              <a:buClrTx/>
              <a:buSzPct val="100000"/>
            </a:pPr>
            <a:r>
              <a:rPr lang="en-GB" sz="1800" dirty="0" smtClean="0">
                <a:solidFill>
                  <a:srgbClr val="101E3A"/>
                </a:solidFill>
              </a:rPr>
              <a:t>Accommodated with in the researcher professionalism model (Evans).</a:t>
            </a:r>
          </a:p>
          <a:p>
            <a:pPr marR="0" lvl="0" rtl="0">
              <a:lnSpc>
                <a:spcPct val="100000"/>
              </a:lnSpc>
              <a:spcBef>
                <a:spcPts val="0"/>
              </a:spcBef>
              <a:spcAft>
                <a:spcPts val="0"/>
              </a:spcAft>
              <a:buClrTx/>
              <a:buSzPct val="100000"/>
            </a:pPr>
            <a:endParaRPr lang="en-GB" sz="1800" dirty="0">
              <a:solidFill>
                <a:srgbClr val="101E3A"/>
              </a:solidFill>
            </a:endParaRPr>
          </a:p>
          <a:p>
            <a:pPr marL="285750" marR="0" lvl="0" indent="-285750" rtl="0">
              <a:lnSpc>
                <a:spcPct val="100000"/>
              </a:lnSpc>
              <a:spcBef>
                <a:spcPts val="0"/>
              </a:spcBef>
              <a:spcAft>
                <a:spcPts val="0"/>
              </a:spcAft>
              <a:buClrTx/>
              <a:buSzPct val="100000"/>
              <a:buFont typeface="Wingdings" panose="05000000000000000000" pitchFamily="2" charset="2"/>
              <a:buChar char="Ø"/>
            </a:pPr>
            <a:r>
              <a:rPr lang="en-GB" sz="1800" b="0" i="0" u="none" strike="noStrike" cap="none" baseline="0" dirty="0" smtClean="0">
                <a:solidFill>
                  <a:srgbClr val="101E3A"/>
                </a:solidFill>
                <a:latin typeface="Arial"/>
                <a:ea typeface="Arial"/>
                <a:cs typeface="Arial"/>
                <a:sym typeface="Arial"/>
                <a:rtl val="0"/>
              </a:rPr>
              <a:t>Behavioural</a:t>
            </a:r>
          </a:p>
          <a:p>
            <a:pPr marL="285750" marR="0" lvl="0" indent="-285750" rtl="0">
              <a:lnSpc>
                <a:spcPct val="100000"/>
              </a:lnSpc>
              <a:spcBef>
                <a:spcPts val="0"/>
              </a:spcBef>
              <a:spcAft>
                <a:spcPts val="0"/>
              </a:spcAft>
              <a:buClrTx/>
              <a:buSzPct val="100000"/>
              <a:buFont typeface="Wingdings" panose="05000000000000000000" pitchFamily="2" charset="2"/>
              <a:buChar char="Ø"/>
            </a:pPr>
            <a:endParaRPr lang="en-GB" sz="1800" dirty="0">
              <a:solidFill>
                <a:srgbClr val="101E3A"/>
              </a:solidFill>
            </a:endParaRPr>
          </a:p>
          <a:p>
            <a:pPr marL="285750" marR="0" lvl="0" indent="-285750" rtl="0">
              <a:lnSpc>
                <a:spcPct val="100000"/>
              </a:lnSpc>
              <a:spcBef>
                <a:spcPts val="0"/>
              </a:spcBef>
              <a:spcAft>
                <a:spcPts val="0"/>
              </a:spcAft>
              <a:buClrTx/>
              <a:buSzPct val="100000"/>
              <a:buFont typeface="Wingdings" panose="05000000000000000000" pitchFamily="2" charset="2"/>
              <a:buChar char="Ø"/>
            </a:pPr>
            <a:endParaRPr lang="en-GB" sz="1800" b="0" i="0" u="none" strike="noStrike" cap="none" baseline="0" dirty="0" smtClean="0">
              <a:solidFill>
                <a:srgbClr val="101E3A"/>
              </a:solidFill>
              <a:latin typeface="Arial"/>
              <a:ea typeface="Arial"/>
              <a:cs typeface="Arial"/>
              <a:sym typeface="Arial"/>
              <a:rtl val="0"/>
            </a:endParaRPr>
          </a:p>
          <a:p>
            <a:pPr marL="285750" marR="0" lvl="0" indent="-285750" rtl="0">
              <a:lnSpc>
                <a:spcPct val="100000"/>
              </a:lnSpc>
              <a:spcBef>
                <a:spcPts val="0"/>
              </a:spcBef>
              <a:spcAft>
                <a:spcPts val="0"/>
              </a:spcAft>
              <a:buClrTx/>
              <a:buSzPct val="100000"/>
              <a:buFont typeface="Wingdings" panose="05000000000000000000" pitchFamily="2" charset="2"/>
              <a:buChar char="Ø"/>
            </a:pPr>
            <a:r>
              <a:rPr lang="en-GB" sz="1800" dirty="0" smtClean="0">
                <a:solidFill>
                  <a:srgbClr val="101E3A"/>
                </a:solidFill>
              </a:rPr>
              <a:t>Attitudinal</a:t>
            </a:r>
          </a:p>
          <a:p>
            <a:pPr marL="285750" marR="0" lvl="0" indent="-285750" rtl="0">
              <a:lnSpc>
                <a:spcPct val="100000"/>
              </a:lnSpc>
              <a:spcBef>
                <a:spcPts val="0"/>
              </a:spcBef>
              <a:spcAft>
                <a:spcPts val="0"/>
              </a:spcAft>
              <a:buClrTx/>
              <a:buSzPct val="100000"/>
              <a:buFont typeface="Wingdings" panose="05000000000000000000" pitchFamily="2" charset="2"/>
              <a:buChar char="Ø"/>
            </a:pPr>
            <a:endParaRPr lang="en-GB" sz="1800" b="0" i="0" u="none" strike="noStrike" cap="none" baseline="0" dirty="0">
              <a:solidFill>
                <a:srgbClr val="101E3A"/>
              </a:solidFill>
              <a:latin typeface="Arial"/>
              <a:ea typeface="Arial"/>
              <a:cs typeface="Arial"/>
              <a:sym typeface="Arial"/>
              <a:rtl val="0"/>
            </a:endParaRPr>
          </a:p>
          <a:p>
            <a:pPr marL="285750" marR="0" lvl="0" indent="-285750" rtl="0">
              <a:lnSpc>
                <a:spcPct val="100000"/>
              </a:lnSpc>
              <a:spcBef>
                <a:spcPts val="0"/>
              </a:spcBef>
              <a:spcAft>
                <a:spcPts val="0"/>
              </a:spcAft>
              <a:buClrTx/>
              <a:buSzPct val="100000"/>
              <a:buFont typeface="Wingdings" panose="05000000000000000000" pitchFamily="2" charset="2"/>
              <a:buChar char="Ø"/>
            </a:pPr>
            <a:endParaRPr lang="en-GB" sz="1800" dirty="0" smtClean="0">
              <a:solidFill>
                <a:srgbClr val="101E3A"/>
              </a:solidFill>
            </a:endParaRPr>
          </a:p>
          <a:p>
            <a:pPr marL="285750" marR="0" lvl="0" indent="-285750" rtl="0">
              <a:lnSpc>
                <a:spcPct val="100000"/>
              </a:lnSpc>
              <a:spcBef>
                <a:spcPts val="0"/>
              </a:spcBef>
              <a:spcAft>
                <a:spcPts val="0"/>
              </a:spcAft>
              <a:buClrTx/>
              <a:buSzPct val="100000"/>
              <a:buFont typeface="Wingdings" panose="05000000000000000000" pitchFamily="2" charset="2"/>
              <a:buChar char="Ø"/>
            </a:pPr>
            <a:r>
              <a:rPr lang="en-GB" sz="1800" b="0" i="0" u="none" strike="noStrike" cap="none" baseline="0" dirty="0" smtClean="0">
                <a:solidFill>
                  <a:srgbClr val="101E3A"/>
                </a:solidFill>
                <a:latin typeface="Arial"/>
                <a:ea typeface="Arial"/>
                <a:cs typeface="Arial"/>
                <a:sym typeface="Arial"/>
                <a:rtl val="0"/>
              </a:rPr>
              <a:t>Intellectual</a:t>
            </a:r>
          </a:p>
          <a:p>
            <a:pPr marR="0" lvl="0" rtl="0">
              <a:lnSpc>
                <a:spcPct val="100000"/>
              </a:lnSpc>
              <a:spcBef>
                <a:spcPts val="0"/>
              </a:spcBef>
              <a:spcAft>
                <a:spcPts val="0"/>
              </a:spcAft>
              <a:buClrTx/>
              <a:buSzPct val="100000"/>
            </a:pPr>
            <a:endParaRPr lang="en-GB" sz="1800" dirty="0">
              <a:solidFill>
                <a:srgbClr val="101E3A"/>
              </a:solidFill>
            </a:endParaRPr>
          </a:p>
          <a:p>
            <a:pPr marR="0" lvl="0" rtl="0">
              <a:lnSpc>
                <a:spcPct val="100000"/>
              </a:lnSpc>
              <a:spcBef>
                <a:spcPts val="0"/>
              </a:spcBef>
              <a:spcAft>
                <a:spcPts val="0"/>
              </a:spcAft>
              <a:buClrTx/>
              <a:buSzPct val="100000"/>
            </a:pPr>
            <a:endParaRPr lang="en-GB" sz="1800" b="0" i="0" u="none" strike="noStrike" cap="none" baseline="0" dirty="0" smtClean="0">
              <a:solidFill>
                <a:srgbClr val="101E3A"/>
              </a:solidFill>
              <a:latin typeface="Arial"/>
              <a:ea typeface="Arial"/>
              <a:cs typeface="Arial"/>
              <a:sym typeface="Arial"/>
              <a:rtl val="0"/>
            </a:endParaRPr>
          </a:p>
          <a:p>
            <a:pPr marR="0" lvl="0" rtl="0">
              <a:lnSpc>
                <a:spcPct val="100000"/>
              </a:lnSpc>
              <a:spcBef>
                <a:spcPts val="0"/>
              </a:spcBef>
              <a:spcAft>
                <a:spcPts val="0"/>
              </a:spcAft>
              <a:buClrTx/>
              <a:buSzPct val="100000"/>
            </a:pPr>
            <a:endParaRPr lang="en-GB" sz="1800" dirty="0">
              <a:solidFill>
                <a:srgbClr val="101E3A"/>
              </a:solidFill>
            </a:endParaRPr>
          </a:p>
          <a:p>
            <a:pPr marR="0" lvl="0" rtl="0">
              <a:lnSpc>
                <a:spcPct val="100000"/>
              </a:lnSpc>
              <a:spcBef>
                <a:spcPts val="0"/>
              </a:spcBef>
              <a:spcAft>
                <a:spcPts val="0"/>
              </a:spcAft>
              <a:buClrTx/>
              <a:buSzPct val="100000"/>
            </a:pPr>
            <a:r>
              <a:rPr lang="en-GB" sz="1800" b="0" i="0" u="none" strike="noStrike" cap="none" baseline="0" dirty="0" smtClean="0">
                <a:solidFill>
                  <a:srgbClr val="101E3A"/>
                </a:solidFill>
                <a:latin typeface="Arial"/>
                <a:ea typeface="Arial"/>
                <a:cs typeface="Arial"/>
                <a:sym typeface="Arial"/>
                <a:rtl val="0"/>
              </a:rPr>
              <a:t>Development</a:t>
            </a:r>
            <a:r>
              <a:rPr lang="en-GB" sz="1800" b="0" i="0" u="none" strike="noStrike" cap="none" dirty="0" smtClean="0">
                <a:solidFill>
                  <a:srgbClr val="101E3A"/>
                </a:solidFill>
                <a:latin typeface="Arial"/>
                <a:ea typeface="Arial"/>
                <a:cs typeface="Arial"/>
                <a:sym typeface="Arial"/>
                <a:rtl val="0"/>
              </a:rPr>
              <a:t> related to open research is largely behavioural – but is this enough?</a:t>
            </a:r>
          </a:p>
          <a:p>
            <a:pPr marR="0" lvl="0" rtl="0">
              <a:lnSpc>
                <a:spcPct val="100000"/>
              </a:lnSpc>
              <a:spcBef>
                <a:spcPts val="0"/>
              </a:spcBef>
              <a:spcAft>
                <a:spcPts val="0"/>
              </a:spcAft>
              <a:buClrTx/>
              <a:buSzPct val="100000"/>
            </a:pPr>
            <a:endParaRPr lang="en-GB" sz="1800" baseline="0" dirty="0">
              <a:solidFill>
                <a:srgbClr val="101E3A"/>
              </a:solidFill>
            </a:endParaRPr>
          </a:p>
          <a:p>
            <a:pPr marR="0" lvl="0" rtl="0">
              <a:lnSpc>
                <a:spcPct val="100000"/>
              </a:lnSpc>
              <a:spcBef>
                <a:spcPts val="0"/>
              </a:spcBef>
              <a:spcAft>
                <a:spcPts val="0"/>
              </a:spcAft>
              <a:buClrTx/>
              <a:buSzPct val="100000"/>
            </a:pPr>
            <a:r>
              <a:rPr lang="en-GB" sz="1800" b="0" i="0" u="none" strike="noStrike" cap="none" dirty="0" smtClean="0">
                <a:solidFill>
                  <a:srgbClr val="101E3A"/>
                </a:solidFill>
                <a:latin typeface="Arial"/>
                <a:ea typeface="Arial"/>
                <a:cs typeface="Arial"/>
                <a:sym typeface="Arial"/>
                <a:rtl val="0"/>
              </a:rPr>
              <a:t>In fact, is this a case where the behavioural element hinders further development?</a:t>
            </a:r>
            <a:endParaRPr lang="en-GB" sz="1800" b="0" i="0" u="none" strike="noStrike" cap="none" baseline="0" dirty="0">
              <a:solidFill>
                <a:srgbClr val="101E3A"/>
              </a:solidFill>
              <a:latin typeface="Arial"/>
              <a:ea typeface="Arial"/>
              <a:cs typeface="Arial"/>
              <a:sym typeface="Arial"/>
              <a:rtl val="0"/>
            </a:endParaRPr>
          </a:p>
          <a:p>
            <a:pPr marR="0" lvl="0" rtl="0">
              <a:lnSpc>
                <a:spcPct val="100000"/>
              </a:lnSpc>
              <a:spcBef>
                <a:spcPts val="0"/>
              </a:spcBef>
              <a:spcAft>
                <a:spcPts val="0"/>
              </a:spcAft>
              <a:buClrTx/>
              <a:buSzPct val="100000"/>
            </a:pPr>
            <a:endParaRPr lang="en-GB" sz="1800" b="0" i="0" u="none" strike="noStrike" cap="none" baseline="0" dirty="0">
              <a:solidFill>
                <a:srgbClr val="101E3A"/>
              </a:solidFill>
              <a:latin typeface="Arial"/>
              <a:ea typeface="Arial"/>
              <a:cs typeface="Arial"/>
              <a:sym typeface="Arial"/>
              <a:rtl val="0"/>
            </a:endParaRPr>
          </a:p>
        </p:txBody>
      </p:sp>
    </p:spTree>
    <p:extLst>
      <p:ext uri="{BB962C8B-B14F-4D97-AF65-F5344CB8AC3E}">
        <p14:creationId xmlns:p14="http://schemas.microsoft.com/office/powerpoint/2010/main" val="308107839"/>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95250" y="423352"/>
            <a:ext cx="7551300" cy="4133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203D75"/>
              </a:buClr>
              <a:buSzPct val="25000"/>
              <a:buFont typeface="Georgia"/>
              <a:buNone/>
            </a:pPr>
            <a:r>
              <a:rPr lang="en-GB" sz="2800" b="1" i="0" u="none" strike="noStrike" cap="none" baseline="0" dirty="0" smtClean="0">
                <a:solidFill>
                  <a:srgbClr val="203D75"/>
                </a:solidFill>
                <a:latin typeface="+mj-lt"/>
                <a:ea typeface="Georgia"/>
                <a:cs typeface="Georgia"/>
                <a:sym typeface="Georgia"/>
                <a:rtl val="0"/>
              </a:rPr>
              <a:t>From</a:t>
            </a:r>
            <a:r>
              <a:rPr lang="en-GB" sz="2800" b="1" i="0" u="none" strike="noStrike" cap="none" dirty="0" smtClean="0">
                <a:solidFill>
                  <a:srgbClr val="203D75"/>
                </a:solidFill>
                <a:latin typeface="+mj-lt"/>
                <a:ea typeface="Georgia"/>
                <a:cs typeface="Georgia"/>
                <a:sym typeface="Georgia"/>
                <a:rtl val="0"/>
              </a:rPr>
              <a:t> box ticking to culture change.</a:t>
            </a:r>
            <a:endParaRPr lang="en-GB" sz="2800" b="1" i="0" u="none" strike="noStrike" cap="none" baseline="0" dirty="0">
              <a:solidFill>
                <a:srgbClr val="203D75"/>
              </a:solidFill>
              <a:latin typeface="+mj-lt"/>
              <a:ea typeface="Georgia"/>
              <a:cs typeface="Georgia"/>
              <a:sym typeface="Georgia"/>
              <a:rtl val="0"/>
            </a:endParaRPr>
          </a:p>
        </p:txBody>
      </p:sp>
      <p:sp>
        <p:nvSpPr>
          <p:cNvPr id="235" name="Shape 235"/>
          <p:cNvSpPr txBox="1">
            <a:spLocks noGrp="1"/>
          </p:cNvSpPr>
          <p:nvPr>
            <p:ph type="sldNum" idx="12"/>
          </p:nvPr>
        </p:nvSpPr>
        <p:spPr>
          <a:xfrm>
            <a:off x="7026913" y="6575392"/>
            <a:ext cx="2133598" cy="2826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7</a:t>
            </a:fld>
            <a:endParaRPr lang="en-GB" sz="1000" b="0" i="0" u="none" strike="noStrike" cap="none" baseline="0">
              <a:solidFill>
                <a:srgbClr val="FFFFFF"/>
              </a:solidFill>
              <a:latin typeface="Georgia"/>
              <a:ea typeface="Georgia"/>
              <a:cs typeface="Georgia"/>
              <a:sym typeface="Georgia"/>
              <a:rtl val="0"/>
            </a:endParaRPr>
          </a:p>
        </p:txBody>
      </p:sp>
      <p:sp>
        <p:nvSpPr>
          <p:cNvPr id="6" name="Shape 306"/>
          <p:cNvSpPr txBox="1">
            <a:spLocks noGrp="1"/>
          </p:cNvSpPr>
          <p:nvPr>
            <p:ph type="body" idx="1"/>
          </p:nvPr>
        </p:nvSpPr>
        <p:spPr>
          <a:xfrm>
            <a:off x="485480" y="1642037"/>
            <a:ext cx="8321443" cy="480739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1800" b="1"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1800" b="1"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en-GB" sz="1800" b="1" i="0" u="none" strike="noStrike" cap="none" baseline="0" dirty="0">
                <a:solidFill>
                  <a:srgbClr val="000000"/>
                </a:solidFill>
                <a:latin typeface="Arial"/>
                <a:ea typeface="Arial"/>
                <a:cs typeface="Arial"/>
                <a:sym typeface="Arial"/>
                <a:rtl val="0"/>
              </a:rPr>
              <a:t> </a:t>
            </a:r>
          </a:p>
          <a:p>
            <a:pPr marL="0" marR="0" lvl="0" indent="0" algn="l" rtl="0">
              <a:lnSpc>
                <a:spcPct val="100000"/>
              </a:lnSpc>
              <a:spcBef>
                <a:spcPts val="360"/>
              </a:spcBef>
              <a:spcAft>
                <a:spcPts val="0"/>
              </a:spcAft>
              <a:buClr>
                <a:srgbClr val="101E3A"/>
              </a:buClr>
              <a:buSzPct val="25000"/>
              <a:buFont typeface="Arial"/>
              <a:buNone/>
            </a:pPr>
            <a:r>
              <a:rPr lang="en-GB" sz="1800" b="0" i="0" u="none" strike="noStrike" cap="none" baseline="0" dirty="0">
                <a:solidFill>
                  <a:srgbClr val="101E3A"/>
                </a:solidFill>
                <a:latin typeface="Arial"/>
                <a:ea typeface="Arial"/>
                <a:cs typeface="Arial"/>
                <a:sym typeface="Arial"/>
                <a:rtl val="0"/>
              </a:rPr>
              <a:t>                            </a:t>
            </a:r>
          </a:p>
        </p:txBody>
      </p:sp>
      <p:sp>
        <p:nvSpPr>
          <p:cNvPr id="7" name="Shape 306"/>
          <p:cNvSpPr txBox="1">
            <a:spLocks noGrp="1"/>
          </p:cNvSpPr>
          <p:nvPr>
            <p:ph type="body" idx="1"/>
          </p:nvPr>
        </p:nvSpPr>
        <p:spPr>
          <a:xfrm>
            <a:off x="457199" y="1668543"/>
            <a:ext cx="8321443" cy="4696041"/>
          </a:xfrm>
          <a:prstGeom prst="rect">
            <a:avLst/>
          </a:prstGeom>
          <a:noFill/>
          <a:ln>
            <a:noFill/>
          </a:ln>
        </p:spPr>
        <p:txBody>
          <a:bodyPr lIns="91425" tIns="45700" rIns="91425" bIns="45700" anchor="t" anchorCtr="0">
            <a:noAutofit/>
          </a:bodyPr>
          <a:lstStyle/>
          <a:p>
            <a:pPr marR="0" lvl="0" rtl="0">
              <a:lnSpc>
                <a:spcPct val="100000"/>
              </a:lnSpc>
              <a:spcBef>
                <a:spcPts val="0"/>
              </a:spcBef>
              <a:spcAft>
                <a:spcPts val="0"/>
              </a:spcAft>
              <a:buClr>
                <a:schemeClr val="dk1"/>
              </a:buClr>
              <a:buSzPct val="25000"/>
            </a:pPr>
            <a:endParaRPr lang="en-GB" sz="2000" b="1" i="0" u="none" strike="noStrike" cap="none" baseline="0" dirty="0" smtClean="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1800" b="0"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1800" b="1"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en-GB" sz="1800" b="1" i="0" u="none" strike="noStrike" cap="none" baseline="0" dirty="0">
                <a:solidFill>
                  <a:srgbClr val="000000"/>
                </a:solidFill>
                <a:latin typeface="Arial"/>
                <a:ea typeface="Arial"/>
                <a:cs typeface="Arial"/>
                <a:sym typeface="Arial"/>
                <a:rtl val="0"/>
              </a:rPr>
              <a:t> </a:t>
            </a:r>
          </a:p>
          <a:p>
            <a:pPr marL="0" marR="0" lvl="0" indent="0" algn="l" rtl="0">
              <a:lnSpc>
                <a:spcPct val="100000"/>
              </a:lnSpc>
              <a:spcBef>
                <a:spcPts val="360"/>
              </a:spcBef>
              <a:spcAft>
                <a:spcPts val="0"/>
              </a:spcAft>
              <a:buClr>
                <a:srgbClr val="101E3A"/>
              </a:buClr>
              <a:buSzPct val="25000"/>
              <a:buFont typeface="Arial"/>
              <a:buNone/>
            </a:pPr>
            <a:r>
              <a:rPr lang="en-GB" sz="1800" b="0" i="0" u="none" strike="noStrike" cap="none" baseline="0" dirty="0">
                <a:solidFill>
                  <a:srgbClr val="101E3A"/>
                </a:solidFill>
                <a:latin typeface="Arial"/>
                <a:ea typeface="Arial"/>
                <a:cs typeface="Arial"/>
                <a:sym typeface="Arial"/>
                <a:rtl val="0"/>
              </a:rPr>
              <a:t>                            </a:t>
            </a:r>
          </a:p>
        </p:txBody>
      </p:sp>
      <p:sp>
        <p:nvSpPr>
          <p:cNvPr id="8" name="Shape 306"/>
          <p:cNvSpPr txBox="1">
            <a:spLocks noGrp="1"/>
          </p:cNvSpPr>
          <p:nvPr>
            <p:ph type="body" idx="1"/>
          </p:nvPr>
        </p:nvSpPr>
        <p:spPr>
          <a:xfrm>
            <a:off x="428917" y="1421386"/>
            <a:ext cx="3690595" cy="493335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Arial" panose="020B0604020202020204" pitchFamily="34" charset="0"/>
              <a:buChar char="•"/>
            </a:pPr>
            <a:r>
              <a:rPr lang="en-GB" sz="2000" dirty="0" smtClean="0"/>
              <a:t>Meet all open access and data requirements (HEFCE, funders, institutional).</a:t>
            </a:r>
          </a:p>
          <a:p>
            <a:pPr marL="285750" marR="0" lvl="0" indent="-285750" algn="l" rtl="0">
              <a:lnSpc>
                <a:spcPct val="100000"/>
              </a:lnSpc>
              <a:spcBef>
                <a:spcPts val="0"/>
              </a:spcBef>
              <a:spcAft>
                <a:spcPts val="0"/>
              </a:spcAft>
              <a:buClr>
                <a:schemeClr val="dk1"/>
              </a:buClr>
              <a:buFont typeface="Arial" panose="020B0604020202020204" pitchFamily="34" charset="0"/>
              <a:buChar char="•"/>
            </a:pPr>
            <a:endParaRPr lang="en-GB" sz="2000" i="0" u="none" strike="noStrike" cap="none" baseline="0" dirty="0">
              <a:solidFill>
                <a:srgbClr val="000000"/>
              </a:solidFill>
              <a:sym typeface="Arial"/>
              <a:rtl val="0"/>
            </a:endParaRPr>
          </a:p>
          <a:p>
            <a:pPr marL="285750" marR="0" lvl="0" indent="-285750" algn="l" rtl="0">
              <a:lnSpc>
                <a:spcPct val="100000"/>
              </a:lnSpc>
              <a:spcBef>
                <a:spcPts val="0"/>
              </a:spcBef>
              <a:spcAft>
                <a:spcPts val="0"/>
              </a:spcAft>
              <a:buClr>
                <a:schemeClr val="dk1"/>
              </a:buClr>
              <a:buFont typeface="Arial" panose="020B0604020202020204" pitchFamily="34" charset="0"/>
              <a:buChar char="•"/>
            </a:pPr>
            <a:r>
              <a:rPr lang="en-GB" sz="2000" dirty="0" smtClean="0"/>
              <a:t>Understand licensing and copyright.</a:t>
            </a:r>
          </a:p>
          <a:p>
            <a:pPr marL="285750" marR="0" lvl="0" indent="-285750" algn="l" rtl="0">
              <a:lnSpc>
                <a:spcPct val="100000"/>
              </a:lnSpc>
              <a:spcBef>
                <a:spcPts val="0"/>
              </a:spcBef>
              <a:spcAft>
                <a:spcPts val="0"/>
              </a:spcAft>
              <a:buClr>
                <a:schemeClr val="dk1"/>
              </a:buClr>
              <a:buFont typeface="Arial" panose="020B0604020202020204" pitchFamily="34" charset="0"/>
              <a:buChar char="•"/>
            </a:pPr>
            <a:endParaRPr lang="en-GB" sz="2000" i="0" u="none" strike="noStrike" cap="none" baseline="0" dirty="0">
              <a:solidFill>
                <a:srgbClr val="000000"/>
              </a:solidFill>
              <a:sym typeface="Arial"/>
              <a:rtl val="0"/>
            </a:endParaRPr>
          </a:p>
          <a:p>
            <a:pPr marL="285750" marR="0" lvl="0" indent="-285750" algn="l" rtl="0">
              <a:lnSpc>
                <a:spcPct val="100000"/>
              </a:lnSpc>
              <a:spcBef>
                <a:spcPts val="0"/>
              </a:spcBef>
              <a:spcAft>
                <a:spcPts val="0"/>
              </a:spcAft>
              <a:buClr>
                <a:schemeClr val="dk1"/>
              </a:buClr>
              <a:buFont typeface="Arial" panose="020B0604020202020204" pitchFamily="34" charset="0"/>
              <a:buChar char="•"/>
            </a:pPr>
            <a:r>
              <a:rPr lang="en-GB" sz="2000" dirty="0" smtClean="0">
                <a:rtl val="0"/>
              </a:rPr>
              <a:t>Awareness of </a:t>
            </a:r>
            <a:r>
              <a:rPr lang="en-GB" sz="2000" dirty="0"/>
              <a:t>p</a:t>
            </a:r>
            <a:r>
              <a:rPr lang="en-GB" sz="2000" dirty="0" smtClean="0">
                <a:rtl val="0"/>
              </a:rPr>
              <a:t>ublishing models – and predatory publishers.</a:t>
            </a:r>
          </a:p>
          <a:p>
            <a:pPr marL="285750" marR="0" lvl="0" indent="-285750" algn="l" rtl="0">
              <a:lnSpc>
                <a:spcPct val="100000"/>
              </a:lnSpc>
              <a:spcBef>
                <a:spcPts val="0"/>
              </a:spcBef>
              <a:spcAft>
                <a:spcPts val="0"/>
              </a:spcAft>
              <a:buClr>
                <a:schemeClr val="dk1"/>
              </a:buClr>
              <a:buFont typeface="Arial" panose="020B0604020202020204" pitchFamily="34" charset="0"/>
              <a:buChar char="•"/>
            </a:pPr>
            <a:endParaRPr lang="en-GB" sz="2000" dirty="0"/>
          </a:p>
          <a:p>
            <a:pPr marL="285750" marR="0" lvl="0" indent="-285750" algn="l" rtl="0">
              <a:lnSpc>
                <a:spcPct val="100000"/>
              </a:lnSpc>
              <a:spcBef>
                <a:spcPts val="0"/>
              </a:spcBef>
              <a:spcAft>
                <a:spcPts val="0"/>
              </a:spcAft>
              <a:buClr>
                <a:schemeClr val="dk1"/>
              </a:buClr>
              <a:buFont typeface="Arial" panose="020B0604020202020204" pitchFamily="34" charset="0"/>
              <a:buChar char="•"/>
            </a:pPr>
            <a:r>
              <a:rPr lang="en-GB" sz="2000" dirty="0" smtClean="0">
                <a:rtl val="0"/>
              </a:rPr>
              <a:t>How, when, where to deposit on open access?</a:t>
            </a:r>
          </a:p>
          <a:p>
            <a:pPr marL="285750" marR="0" lvl="0" indent="-285750" algn="l" rtl="0">
              <a:lnSpc>
                <a:spcPct val="100000"/>
              </a:lnSpc>
              <a:spcBef>
                <a:spcPts val="0"/>
              </a:spcBef>
              <a:spcAft>
                <a:spcPts val="0"/>
              </a:spcAft>
              <a:buClr>
                <a:schemeClr val="dk1"/>
              </a:buClr>
              <a:buFont typeface="Arial" panose="020B0604020202020204" pitchFamily="34" charset="0"/>
              <a:buChar char="•"/>
            </a:pPr>
            <a:endParaRPr lang="en-GB" sz="2000" dirty="0"/>
          </a:p>
          <a:p>
            <a:pPr marL="285750" marR="0" lvl="0" indent="-285750" algn="l" rtl="0">
              <a:lnSpc>
                <a:spcPct val="100000"/>
              </a:lnSpc>
              <a:spcBef>
                <a:spcPts val="0"/>
              </a:spcBef>
              <a:spcAft>
                <a:spcPts val="0"/>
              </a:spcAft>
              <a:buClr>
                <a:schemeClr val="dk1"/>
              </a:buClr>
              <a:buFont typeface="Arial" panose="020B0604020202020204" pitchFamily="34" charset="0"/>
              <a:buChar char="•"/>
            </a:pPr>
            <a:r>
              <a:rPr lang="en-GB" sz="2000" dirty="0" smtClean="0"/>
              <a:t>Research metrics.</a:t>
            </a:r>
            <a:endParaRPr lang="en-GB" sz="2000" dirty="0" smtClean="0">
              <a:rtl val="0"/>
            </a:endParaRPr>
          </a:p>
          <a:p>
            <a:pPr marL="285750" marR="0" lvl="0" indent="-285750" algn="l" rtl="0">
              <a:lnSpc>
                <a:spcPct val="100000"/>
              </a:lnSpc>
              <a:spcBef>
                <a:spcPts val="0"/>
              </a:spcBef>
              <a:spcAft>
                <a:spcPts val="0"/>
              </a:spcAft>
              <a:buClr>
                <a:schemeClr val="dk1"/>
              </a:buClr>
              <a:buFont typeface="Arial" panose="020B0604020202020204" pitchFamily="34" charset="0"/>
              <a:buChar char="•"/>
            </a:pPr>
            <a:endParaRPr lang="en-GB" sz="2000" i="0" u="none" strike="noStrike" cap="none" baseline="0" dirty="0">
              <a:solidFill>
                <a:srgbClr val="000000"/>
              </a:solidFill>
              <a:sym typeface="Arial"/>
            </a:endParaRPr>
          </a:p>
          <a:p>
            <a:pPr marL="285750" marR="0" lvl="0" indent="-285750" algn="l" rtl="0">
              <a:lnSpc>
                <a:spcPct val="100000"/>
              </a:lnSpc>
              <a:spcBef>
                <a:spcPts val="0"/>
              </a:spcBef>
              <a:spcAft>
                <a:spcPts val="0"/>
              </a:spcAft>
              <a:buClr>
                <a:schemeClr val="dk1"/>
              </a:buClr>
              <a:buFont typeface="Arial" panose="020B0604020202020204" pitchFamily="34" charset="0"/>
              <a:buChar char="•"/>
            </a:pPr>
            <a:endParaRPr lang="en-GB" sz="2000" i="0" u="none" strike="noStrike" cap="none" baseline="0" dirty="0">
              <a:solidFill>
                <a:srgbClr val="000000"/>
              </a:solidFill>
              <a:sym typeface="Arial"/>
            </a:endParaRPr>
          </a:p>
          <a:p>
            <a:pPr marL="285750" marR="0" lvl="0" indent="-285750" algn="l" rtl="0">
              <a:lnSpc>
                <a:spcPct val="100000"/>
              </a:lnSpc>
              <a:spcBef>
                <a:spcPts val="0"/>
              </a:spcBef>
              <a:spcAft>
                <a:spcPts val="0"/>
              </a:spcAft>
              <a:buClr>
                <a:schemeClr val="dk1"/>
              </a:buClr>
              <a:buFont typeface="Arial" panose="020B0604020202020204" pitchFamily="34" charset="0"/>
              <a:buChar char="•"/>
            </a:pPr>
            <a:endParaRPr sz="2000" i="0" u="none" strike="noStrike" cap="none" baseline="0" dirty="0">
              <a:solidFill>
                <a:srgbClr val="000000"/>
              </a:solidFill>
              <a:sym typeface="Arial"/>
              <a:rtl val="0"/>
            </a:endParaRPr>
          </a:p>
          <a:p>
            <a:pPr marL="0" marR="0" lvl="0" indent="0" algn="l" rtl="0">
              <a:lnSpc>
                <a:spcPct val="100000"/>
              </a:lnSpc>
              <a:spcBef>
                <a:spcPts val="0"/>
              </a:spcBef>
              <a:spcAft>
                <a:spcPts val="0"/>
              </a:spcAft>
              <a:buClr>
                <a:schemeClr val="dk1"/>
              </a:buClr>
              <a:buSzPct val="25000"/>
              <a:buFont typeface="Arial"/>
              <a:buNone/>
            </a:pPr>
            <a:r>
              <a:rPr lang="en-GB" sz="1800" i="0" u="none" strike="noStrike" cap="none" baseline="0" dirty="0">
                <a:solidFill>
                  <a:srgbClr val="000000"/>
                </a:solidFill>
                <a:sym typeface="Arial"/>
                <a:rtl val="0"/>
              </a:rPr>
              <a:t> </a:t>
            </a:r>
          </a:p>
          <a:p>
            <a:pPr marL="0" marR="0" lvl="0" indent="0" algn="l" rtl="0">
              <a:lnSpc>
                <a:spcPct val="100000"/>
              </a:lnSpc>
              <a:spcBef>
                <a:spcPts val="360"/>
              </a:spcBef>
              <a:spcAft>
                <a:spcPts val="0"/>
              </a:spcAft>
              <a:buClr>
                <a:srgbClr val="101E3A"/>
              </a:buClr>
              <a:buSzPct val="25000"/>
              <a:buFont typeface="Arial"/>
              <a:buNone/>
            </a:pPr>
            <a:r>
              <a:rPr lang="en-GB" sz="1800" b="0" i="0" u="none" strike="noStrike" cap="none" baseline="0" dirty="0">
                <a:solidFill>
                  <a:srgbClr val="101E3A"/>
                </a:solidFill>
                <a:latin typeface="Arial"/>
                <a:ea typeface="Arial"/>
                <a:cs typeface="Arial"/>
                <a:sym typeface="Arial"/>
                <a:rtl val="0"/>
              </a:rPr>
              <a:t>                            </a:t>
            </a:r>
          </a:p>
        </p:txBody>
      </p:sp>
      <p:sp>
        <p:nvSpPr>
          <p:cNvPr id="9" name="Shape 306"/>
          <p:cNvSpPr txBox="1">
            <a:spLocks noGrp="1"/>
          </p:cNvSpPr>
          <p:nvPr>
            <p:ph type="body" idx="1"/>
          </p:nvPr>
        </p:nvSpPr>
        <p:spPr>
          <a:xfrm>
            <a:off x="4738538" y="1431229"/>
            <a:ext cx="3690595" cy="4933355"/>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Clr>
                <a:schemeClr val="dk1"/>
              </a:buClr>
            </a:pPr>
            <a:endParaRPr lang="en-GB" sz="2000" dirty="0" smtClean="0"/>
          </a:p>
          <a:p>
            <a:pPr marR="0" lvl="0" algn="l" rtl="0">
              <a:lnSpc>
                <a:spcPct val="100000"/>
              </a:lnSpc>
              <a:spcBef>
                <a:spcPts val="0"/>
              </a:spcBef>
              <a:spcAft>
                <a:spcPts val="0"/>
              </a:spcAft>
              <a:buClr>
                <a:schemeClr val="dk1"/>
              </a:buClr>
            </a:pPr>
            <a:endParaRPr lang="en-GB" sz="2000" dirty="0"/>
          </a:p>
          <a:p>
            <a:pPr marR="0" lvl="0" algn="ctr" rtl="0">
              <a:lnSpc>
                <a:spcPct val="100000"/>
              </a:lnSpc>
              <a:spcBef>
                <a:spcPts val="0"/>
              </a:spcBef>
              <a:spcAft>
                <a:spcPts val="0"/>
              </a:spcAft>
              <a:buClr>
                <a:schemeClr val="dk1"/>
              </a:buClr>
            </a:pPr>
            <a:r>
              <a:rPr lang="en-GB" sz="2000" b="1" dirty="0" smtClean="0"/>
              <a:t>Why do all this?</a:t>
            </a:r>
          </a:p>
          <a:p>
            <a:pPr marR="0" lvl="0" algn="l" rtl="0">
              <a:lnSpc>
                <a:spcPct val="100000"/>
              </a:lnSpc>
              <a:spcBef>
                <a:spcPts val="0"/>
              </a:spcBef>
              <a:spcAft>
                <a:spcPts val="0"/>
              </a:spcAft>
              <a:buClr>
                <a:schemeClr val="dk1"/>
              </a:buClr>
            </a:pPr>
            <a:endParaRPr lang="en-GB" sz="2000" dirty="0">
              <a:rtl val="0"/>
            </a:endParaRPr>
          </a:p>
          <a:p>
            <a:pPr marR="0" lvl="0" algn="l" rtl="0">
              <a:lnSpc>
                <a:spcPct val="100000"/>
              </a:lnSpc>
              <a:spcBef>
                <a:spcPts val="0"/>
              </a:spcBef>
              <a:spcAft>
                <a:spcPts val="0"/>
              </a:spcAft>
              <a:buClr>
                <a:schemeClr val="dk1"/>
              </a:buClr>
            </a:pPr>
            <a:r>
              <a:rPr lang="en-GB" sz="2000" dirty="0" smtClean="0"/>
              <a:t>Have a stance on sharing research openly.</a:t>
            </a:r>
          </a:p>
          <a:p>
            <a:pPr marR="0" lvl="0" algn="l" rtl="0">
              <a:lnSpc>
                <a:spcPct val="100000"/>
              </a:lnSpc>
              <a:spcBef>
                <a:spcPts val="0"/>
              </a:spcBef>
              <a:spcAft>
                <a:spcPts val="0"/>
              </a:spcAft>
              <a:buClr>
                <a:schemeClr val="dk1"/>
              </a:buClr>
            </a:pPr>
            <a:endParaRPr lang="en-GB" sz="2000" dirty="0">
              <a:rtl val="0"/>
            </a:endParaRPr>
          </a:p>
          <a:p>
            <a:pPr marR="0" lvl="0" algn="l" rtl="0">
              <a:lnSpc>
                <a:spcPct val="100000"/>
              </a:lnSpc>
              <a:spcBef>
                <a:spcPts val="0"/>
              </a:spcBef>
              <a:spcAft>
                <a:spcPts val="0"/>
              </a:spcAft>
              <a:buClr>
                <a:schemeClr val="dk1"/>
              </a:buClr>
            </a:pPr>
            <a:endParaRPr lang="en-GB" sz="2000" dirty="0" smtClean="0">
              <a:rtl val="0"/>
            </a:endParaRPr>
          </a:p>
          <a:p>
            <a:pPr marR="0" lvl="0" algn="l" rtl="0">
              <a:lnSpc>
                <a:spcPct val="100000"/>
              </a:lnSpc>
              <a:spcBef>
                <a:spcPts val="0"/>
              </a:spcBef>
              <a:spcAft>
                <a:spcPts val="0"/>
              </a:spcAft>
              <a:buClr>
                <a:schemeClr val="dk1"/>
              </a:buClr>
            </a:pPr>
            <a:r>
              <a:rPr lang="en-GB" sz="2000" i="0" u="none" strike="noStrike" cap="none" baseline="0" dirty="0" smtClean="0">
                <a:solidFill>
                  <a:srgbClr val="000000"/>
                </a:solidFill>
                <a:sym typeface="Arial"/>
              </a:rPr>
              <a:t>Attitude and culture change.</a:t>
            </a:r>
            <a:endParaRPr lang="en-GB" sz="2000" i="0" u="none" strike="noStrike" cap="none" baseline="0" dirty="0">
              <a:solidFill>
                <a:srgbClr val="000000"/>
              </a:solidFill>
              <a:sym typeface="Arial"/>
            </a:endParaRPr>
          </a:p>
          <a:p>
            <a:pPr marL="285750" marR="0" lvl="0" indent="-285750" algn="l" rtl="0">
              <a:lnSpc>
                <a:spcPct val="100000"/>
              </a:lnSpc>
              <a:spcBef>
                <a:spcPts val="0"/>
              </a:spcBef>
              <a:spcAft>
                <a:spcPts val="0"/>
              </a:spcAft>
              <a:buClr>
                <a:schemeClr val="dk1"/>
              </a:buClr>
              <a:buFont typeface="Arial" panose="020B0604020202020204" pitchFamily="34" charset="0"/>
              <a:buChar char="•"/>
            </a:pPr>
            <a:endParaRPr lang="en-GB" sz="2000" i="0" u="none" strike="noStrike" cap="none" baseline="0" dirty="0">
              <a:solidFill>
                <a:srgbClr val="000000"/>
              </a:solidFill>
              <a:sym typeface="Arial"/>
            </a:endParaRPr>
          </a:p>
          <a:p>
            <a:pPr marL="285750" marR="0" lvl="0" indent="-285750" algn="l" rtl="0">
              <a:lnSpc>
                <a:spcPct val="100000"/>
              </a:lnSpc>
              <a:spcBef>
                <a:spcPts val="0"/>
              </a:spcBef>
              <a:spcAft>
                <a:spcPts val="0"/>
              </a:spcAft>
              <a:buClr>
                <a:schemeClr val="dk1"/>
              </a:buClr>
              <a:buFont typeface="Arial" panose="020B0604020202020204" pitchFamily="34" charset="0"/>
              <a:buChar char="•"/>
            </a:pPr>
            <a:endParaRPr sz="2000" i="0" u="none" strike="noStrike" cap="none" baseline="0" dirty="0">
              <a:solidFill>
                <a:srgbClr val="000000"/>
              </a:solidFill>
              <a:sym typeface="Arial"/>
              <a:rtl val="0"/>
            </a:endParaRPr>
          </a:p>
          <a:p>
            <a:pPr marL="0" marR="0" lvl="0" indent="0" algn="l" rtl="0">
              <a:lnSpc>
                <a:spcPct val="100000"/>
              </a:lnSpc>
              <a:spcBef>
                <a:spcPts val="0"/>
              </a:spcBef>
              <a:spcAft>
                <a:spcPts val="0"/>
              </a:spcAft>
              <a:buClr>
                <a:schemeClr val="dk1"/>
              </a:buClr>
              <a:buSzPct val="25000"/>
              <a:buFont typeface="Arial"/>
              <a:buNone/>
            </a:pPr>
            <a:r>
              <a:rPr lang="en-GB" sz="1800" i="0" u="none" strike="noStrike" cap="none" baseline="0" dirty="0">
                <a:solidFill>
                  <a:srgbClr val="000000"/>
                </a:solidFill>
                <a:sym typeface="Arial"/>
                <a:rtl val="0"/>
              </a:rPr>
              <a:t> </a:t>
            </a:r>
          </a:p>
          <a:p>
            <a:pPr marL="0" marR="0" lvl="0" indent="0" algn="l" rtl="0">
              <a:lnSpc>
                <a:spcPct val="100000"/>
              </a:lnSpc>
              <a:spcBef>
                <a:spcPts val="360"/>
              </a:spcBef>
              <a:spcAft>
                <a:spcPts val="0"/>
              </a:spcAft>
              <a:buClr>
                <a:srgbClr val="101E3A"/>
              </a:buClr>
              <a:buSzPct val="25000"/>
              <a:buFont typeface="Arial"/>
              <a:buNone/>
            </a:pPr>
            <a:r>
              <a:rPr lang="en-GB" sz="1800" b="0" i="0" u="none" strike="noStrike" cap="none" baseline="0" dirty="0">
                <a:solidFill>
                  <a:srgbClr val="101E3A"/>
                </a:solidFill>
                <a:latin typeface="Arial"/>
                <a:ea typeface="Arial"/>
                <a:cs typeface="Arial"/>
                <a:sym typeface="Arial"/>
                <a:rtl val="0"/>
              </a:rPr>
              <a:t>                            </a:t>
            </a:r>
          </a:p>
        </p:txBody>
      </p:sp>
      <p:sp>
        <p:nvSpPr>
          <p:cNvPr id="2" name="Text Placeholder 1"/>
          <p:cNvSpPr>
            <a:spLocks noGrp="1"/>
          </p:cNvSpPr>
          <p:nvPr>
            <p:ph type="body" idx="1"/>
          </p:nvPr>
        </p:nvSpPr>
        <p:spPr>
          <a:xfrm>
            <a:off x="457199" y="1083908"/>
            <a:ext cx="8321443" cy="5042256"/>
          </a:xfrm>
        </p:spPr>
        <p:txBody>
          <a:bodyPr/>
          <a:lstStyle/>
          <a:p>
            <a:endParaRPr lang="en-GB" dirty="0"/>
          </a:p>
        </p:txBody>
      </p:sp>
    </p:spTree>
    <p:extLst>
      <p:ext uri="{BB962C8B-B14F-4D97-AF65-F5344CB8AC3E}">
        <p14:creationId xmlns:p14="http://schemas.microsoft.com/office/powerpoint/2010/main" val="1079372452"/>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142384" y="1035193"/>
            <a:ext cx="7551300" cy="580338"/>
          </a:xfrm>
          <a:prstGeom prst="rect">
            <a:avLst/>
          </a:prstGeom>
          <a:noFill/>
          <a:ln>
            <a:noFill/>
          </a:ln>
        </p:spPr>
        <p:txBody>
          <a:bodyPr lIns="91425" tIns="45700" rIns="91425" bIns="45700" anchor="ctr" anchorCtr="0">
            <a:noAutofit/>
          </a:bodyPr>
          <a:lstStyle/>
          <a:p>
            <a:pPr lvl="0">
              <a:buSzPct val="25000"/>
            </a:pPr>
            <a:r>
              <a:rPr lang="en-GB" sz="2400" b="1" dirty="0">
                <a:solidFill>
                  <a:srgbClr val="203D75"/>
                </a:solidFill>
                <a:latin typeface="+mj-lt"/>
                <a:ea typeface="Georgia"/>
                <a:cs typeface="Georgia"/>
                <a:sym typeface="Georgia"/>
              </a:rPr>
              <a:t>New outlooks on the development of researchers </a:t>
            </a:r>
            <a:br>
              <a:rPr lang="en-GB" sz="2400" b="1" dirty="0">
                <a:solidFill>
                  <a:srgbClr val="203D75"/>
                </a:solidFill>
                <a:latin typeface="+mj-lt"/>
                <a:ea typeface="Georgia"/>
                <a:cs typeface="Georgia"/>
                <a:sym typeface="Georgia"/>
              </a:rPr>
            </a:br>
            <a:r>
              <a:rPr lang="en-GB" sz="2400" b="1" dirty="0">
                <a:solidFill>
                  <a:srgbClr val="203D75"/>
                </a:solidFill>
                <a:latin typeface="+mj-lt"/>
                <a:ea typeface="Georgia"/>
                <a:cs typeface="Georgia"/>
                <a:sym typeface="Georgia"/>
              </a:rPr>
              <a:t>in a changed landscape: pedagogy and </a:t>
            </a:r>
            <a:r>
              <a:rPr lang="en-GB" sz="2400" b="1" dirty="0" smtClean="0">
                <a:solidFill>
                  <a:srgbClr val="203D75"/>
                </a:solidFill>
                <a:latin typeface="+mj-lt"/>
                <a:ea typeface="Georgia"/>
                <a:cs typeface="Georgia"/>
                <a:sym typeface="Georgia"/>
              </a:rPr>
              <a:t>theory.</a:t>
            </a:r>
            <a:endParaRPr lang="en-GB" sz="2400" b="1" dirty="0">
              <a:solidFill>
                <a:srgbClr val="203D75"/>
              </a:solidFill>
              <a:latin typeface="+mj-lt"/>
              <a:ea typeface="Georgia"/>
              <a:cs typeface="Georgia"/>
              <a:sym typeface="Georgia"/>
            </a:endParaRPr>
          </a:p>
        </p:txBody>
      </p:sp>
      <p:sp>
        <p:nvSpPr>
          <p:cNvPr id="235" name="Shape 235"/>
          <p:cNvSpPr txBox="1">
            <a:spLocks noGrp="1"/>
          </p:cNvSpPr>
          <p:nvPr>
            <p:ph type="sldNum" idx="12"/>
          </p:nvPr>
        </p:nvSpPr>
        <p:spPr>
          <a:xfrm>
            <a:off x="7026913" y="6575392"/>
            <a:ext cx="2133598" cy="2826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8</a:t>
            </a:fld>
            <a:endParaRPr lang="en-GB" sz="1000" b="0" i="0" u="none" strike="noStrike" cap="none" baseline="0">
              <a:solidFill>
                <a:srgbClr val="FFFFFF"/>
              </a:solidFill>
              <a:latin typeface="Georgia"/>
              <a:ea typeface="Georgia"/>
              <a:cs typeface="Georgia"/>
              <a:sym typeface="Georgia"/>
              <a:rtl val="0"/>
            </a:endParaRPr>
          </a:p>
        </p:txBody>
      </p:sp>
      <p:sp>
        <p:nvSpPr>
          <p:cNvPr id="6" name="Shape 306"/>
          <p:cNvSpPr txBox="1">
            <a:spLocks noGrp="1"/>
          </p:cNvSpPr>
          <p:nvPr>
            <p:ph type="body" idx="1"/>
          </p:nvPr>
        </p:nvSpPr>
        <p:spPr>
          <a:xfrm>
            <a:off x="485480" y="1642037"/>
            <a:ext cx="8321443" cy="480739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1800" b="1"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1800" b="1"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en-GB" sz="1800" b="1" i="0" u="none" strike="noStrike" cap="none" baseline="0" dirty="0">
                <a:solidFill>
                  <a:srgbClr val="000000"/>
                </a:solidFill>
                <a:latin typeface="Arial"/>
                <a:ea typeface="Arial"/>
                <a:cs typeface="Arial"/>
                <a:sym typeface="Arial"/>
                <a:rtl val="0"/>
              </a:rPr>
              <a:t> </a:t>
            </a:r>
          </a:p>
          <a:p>
            <a:pPr marL="0" marR="0" lvl="0" indent="0" algn="l" rtl="0">
              <a:lnSpc>
                <a:spcPct val="100000"/>
              </a:lnSpc>
              <a:spcBef>
                <a:spcPts val="360"/>
              </a:spcBef>
              <a:spcAft>
                <a:spcPts val="0"/>
              </a:spcAft>
              <a:buClr>
                <a:srgbClr val="101E3A"/>
              </a:buClr>
              <a:buSzPct val="25000"/>
              <a:buFont typeface="Arial"/>
              <a:buNone/>
            </a:pPr>
            <a:r>
              <a:rPr lang="en-GB" sz="1800" b="0" i="0" u="none" strike="noStrike" cap="none" baseline="0" dirty="0">
                <a:solidFill>
                  <a:srgbClr val="101E3A"/>
                </a:solidFill>
                <a:latin typeface="Arial"/>
                <a:ea typeface="Arial"/>
                <a:cs typeface="Arial"/>
                <a:sym typeface="Arial"/>
                <a:rtl val="0"/>
              </a:rPr>
              <a:t>                            </a:t>
            </a:r>
          </a:p>
        </p:txBody>
      </p:sp>
      <p:sp>
        <p:nvSpPr>
          <p:cNvPr id="7" name="Shape 306"/>
          <p:cNvSpPr txBox="1">
            <a:spLocks noGrp="1"/>
          </p:cNvSpPr>
          <p:nvPr>
            <p:ph type="body" idx="1"/>
          </p:nvPr>
        </p:nvSpPr>
        <p:spPr>
          <a:xfrm>
            <a:off x="457199" y="1668543"/>
            <a:ext cx="8321443" cy="4696041"/>
          </a:xfrm>
          <a:prstGeom prst="rect">
            <a:avLst/>
          </a:prstGeom>
          <a:noFill/>
          <a:ln>
            <a:noFill/>
          </a:ln>
        </p:spPr>
        <p:txBody>
          <a:bodyPr lIns="91425" tIns="45700" rIns="91425" bIns="45700" anchor="t" anchorCtr="0">
            <a:noAutofit/>
          </a:bodyPr>
          <a:lstStyle/>
          <a:p>
            <a:pPr marR="0" lvl="0" rtl="0">
              <a:lnSpc>
                <a:spcPct val="100000"/>
              </a:lnSpc>
              <a:spcBef>
                <a:spcPts val="0"/>
              </a:spcBef>
              <a:spcAft>
                <a:spcPts val="0"/>
              </a:spcAft>
              <a:buClr>
                <a:schemeClr val="dk1"/>
              </a:buClr>
              <a:buSzPct val="25000"/>
            </a:pPr>
            <a:endParaRPr lang="en-GB" sz="2000" b="1" i="0" u="none" strike="noStrike" cap="none" baseline="0" dirty="0" smtClean="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1800" b="0"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1800" b="1"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en-GB" sz="1800" b="1" i="0" u="none" strike="noStrike" cap="none" baseline="0" dirty="0">
                <a:solidFill>
                  <a:srgbClr val="000000"/>
                </a:solidFill>
                <a:latin typeface="Arial"/>
                <a:ea typeface="Arial"/>
                <a:cs typeface="Arial"/>
                <a:sym typeface="Arial"/>
                <a:rtl val="0"/>
              </a:rPr>
              <a:t> </a:t>
            </a:r>
          </a:p>
          <a:p>
            <a:pPr marL="0" marR="0" lvl="0" indent="0" algn="l" rtl="0">
              <a:lnSpc>
                <a:spcPct val="100000"/>
              </a:lnSpc>
              <a:spcBef>
                <a:spcPts val="360"/>
              </a:spcBef>
              <a:spcAft>
                <a:spcPts val="0"/>
              </a:spcAft>
              <a:buClr>
                <a:srgbClr val="101E3A"/>
              </a:buClr>
              <a:buSzPct val="25000"/>
              <a:buFont typeface="Arial"/>
              <a:buNone/>
            </a:pPr>
            <a:r>
              <a:rPr lang="en-GB" sz="1800" b="0" i="0" u="none" strike="noStrike" cap="none" baseline="0" dirty="0">
                <a:solidFill>
                  <a:srgbClr val="101E3A"/>
                </a:solidFill>
                <a:latin typeface="Arial"/>
                <a:ea typeface="Arial"/>
                <a:cs typeface="Arial"/>
                <a:sym typeface="Arial"/>
                <a:rtl val="0"/>
              </a:rPr>
              <a:t>                            </a:t>
            </a:r>
          </a:p>
        </p:txBody>
      </p:sp>
      <p:sp>
        <p:nvSpPr>
          <p:cNvPr id="8" name="Shape 306"/>
          <p:cNvSpPr txBox="1">
            <a:spLocks noGrp="1"/>
          </p:cNvSpPr>
          <p:nvPr>
            <p:ph type="body" idx="1"/>
          </p:nvPr>
        </p:nvSpPr>
        <p:spPr>
          <a:xfrm>
            <a:off x="457199" y="1642037"/>
            <a:ext cx="8321443" cy="4696041"/>
          </a:xfrm>
          <a:prstGeom prst="rect">
            <a:avLst/>
          </a:prstGeom>
          <a:noFill/>
          <a:ln>
            <a:noFill/>
          </a:ln>
        </p:spPr>
        <p:txBody>
          <a:bodyPr lIns="91425" tIns="45700" rIns="91425" bIns="45700" anchor="t" anchorCtr="0">
            <a:noAutofit/>
          </a:bodyPr>
          <a:lstStyle/>
          <a:p>
            <a:pPr marR="0" lvl="0" rtl="0">
              <a:lnSpc>
                <a:spcPct val="100000"/>
              </a:lnSpc>
              <a:spcBef>
                <a:spcPts val="0"/>
              </a:spcBef>
              <a:spcAft>
                <a:spcPts val="0"/>
              </a:spcAft>
              <a:buClr>
                <a:schemeClr val="dk1"/>
              </a:buClr>
              <a:buSzPct val="25000"/>
            </a:pPr>
            <a:endParaRPr lang="en-GB" sz="2000" b="1" i="0" u="none" strike="noStrike" cap="none" baseline="0" dirty="0" smtClean="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1800" b="1" i="0" u="none" strike="noStrike" cap="none" baseline="0" dirty="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en-GB" sz="1800" b="1" i="0" u="none" strike="noStrike" cap="none" baseline="0" dirty="0">
                <a:solidFill>
                  <a:srgbClr val="000000"/>
                </a:solidFill>
                <a:latin typeface="Arial"/>
                <a:ea typeface="Arial"/>
                <a:cs typeface="Arial"/>
                <a:sym typeface="Arial"/>
                <a:rtl val="0"/>
              </a:rPr>
              <a:t> </a:t>
            </a:r>
          </a:p>
          <a:p>
            <a:pPr marL="0" marR="0" lvl="0" indent="0" algn="l" rtl="0">
              <a:lnSpc>
                <a:spcPct val="100000"/>
              </a:lnSpc>
              <a:spcBef>
                <a:spcPts val="360"/>
              </a:spcBef>
              <a:spcAft>
                <a:spcPts val="0"/>
              </a:spcAft>
              <a:buClr>
                <a:srgbClr val="101E3A"/>
              </a:buClr>
              <a:buSzPct val="25000"/>
              <a:buFont typeface="Arial"/>
              <a:buNone/>
            </a:pPr>
            <a:r>
              <a:rPr lang="en-GB" sz="1800" b="0" i="0" u="none" strike="noStrike" cap="none" baseline="0" dirty="0">
                <a:solidFill>
                  <a:srgbClr val="101E3A"/>
                </a:solidFill>
                <a:latin typeface="Arial"/>
                <a:ea typeface="Arial"/>
                <a:cs typeface="Arial"/>
                <a:sym typeface="Arial"/>
                <a:rtl val="0"/>
              </a:rPr>
              <a:t>                            </a:t>
            </a:r>
          </a:p>
        </p:txBody>
      </p:sp>
      <p:sp>
        <p:nvSpPr>
          <p:cNvPr id="9" name="Rectangle 8"/>
          <p:cNvSpPr/>
          <p:nvPr/>
        </p:nvSpPr>
        <p:spPr>
          <a:xfrm>
            <a:off x="961534" y="1922073"/>
            <a:ext cx="6732150" cy="4093428"/>
          </a:xfrm>
          <a:prstGeom prst="rect">
            <a:avLst/>
          </a:prstGeom>
        </p:spPr>
        <p:txBody>
          <a:bodyPr wrap="square">
            <a:spAutoFit/>
          </a:bodyPr>
          <a:lstStyle/>
          <a:p>
            <a:pPr marL="38101" lvl="0">
              <a:buClr>
                <a:srgbClr val="00B050"/>
              </a:buClr>
              <a:buSzPct val="25000"/>
            </a:pPr>
            <a:r>
              <a:rPr lang="en-GB" sz="2000" dirty="0" smtClean="0">
                <a:solidFill>
                  <a:srgbClr val="002060"/>
                </a:solidFill>
              </a:rPr>
              <a:t>Apply pedagogical methods that aim to:</a:t>
            </a:r>
          </a:p>
          <a:p>
            <a:pPr marL="38101" lvl="0">
              <a:buClr>
                <a:srgbClr val="00B050"/>
              </a:buClr>
              <a:buSzPct val="25000"/>
            </a:pPr>
            <a:endParaRPr lang="en-GB" sz="2000" dirty="0">
              <a:solidFill>
                <a:srgbClr val="002060"/>
              </a:solidFill>
            </a:endParaRPr>
          </a:p>
          <a:p>
            <a:pPr marL="381001" indent="-342900">
              <a:buClr>
                <a:srgbClr val="00B050"/>
              </a:buClr>
              <a:buSzPct val="100000"/>
              <a:buFont typeface="Wingdings" panose="05000000000000000000" pitchFamily="2" charset="2"/>
              <a:buChar char="ü"/>
            </a:pPr>
            <a:r>
              <a:rPr lang="en-GB" sz="2000" dirty="0" smtClean="0">
                <a:solidFill>
                  <a:srgbClr val="002060"/>
                </a:solidFill>
              </a:rPr>
              <a:t>Encourage </a:t>
            </a:r>
            <a:r>
              <a:rPr lang="en-GB" sz="2000" dirty="0">
                <a:solidFill>
                  <a:srgbClr val="002060"/>
                </a:solidFill>
              </a:rPr>
              <a:t>independence in looking up and evaluating relevant information.</a:t>
            </a:r>
          </a:p>
          <a:p>
            <a:pPr marL="38101" lvl="0">
              <a:buClr>
                <a:srgbClr val="00B050"/>
              </a:buClr>
              <a:buSzPct val="25000"/>
            </a:pPr>
            <a:endParaRPr lang="en-GB" sz="2000" dirty="0" smtClean="0">
              <a:solidFill>
                <a:srgbClr val="002060"/>
              </a:solidFill>
            </a:endParaRPr>
          </a:p>
          <a:p>
            <a:pPr marL="381001" lvl="0" indent="-342900">
              <a:buClr>
                <a:srgbClr val="00B050"/>
              </a:buClr>
              <a:buSzPct val="100000"/>
              <a:buFont typeface="Wingdings" panose="05000000000000000000" pitchFamily="2" charset="2"/>
              <a:buChar char="ü"/>
            </a:pPr>
            <a:r>
              <a:rPr lang="en-GB" sz="2000" dirty="0" smtClean="0">
                <a:solidFill>
                  <a:srgbClr val="002060"/>
                </a:solidFill>
              </a:rPr>
              <a:t>Develop attitudes and values.</a:t>
            </a:r>
          </a:p>
          <a:p>
            <a:pPr marL="38101" lvl="0">
              <a:buClr>
                <a:srgbClr val="00B050"/>
              </a:buClr>
              <a:buSzPct val="100000"/>
            </a:pPr>
            <a:endParaRPr lang="en-GB" sz="2000" dirty="0" smtClean="0">
              <a:solidFill>
                <a:srgbClr val="002060"/>
              </a:solidFill>
            </a:endParaRPr>
          </a:p>
          <a:p>
            <a:pPr marL="38101" lvl="0">
              <a:buClr>
                <a:srgbClr val="00B050"/>
              </a:buClr>
              <a:buSzPct val="100000"/>
            </a:pPr>
            <a:endParaRPr lang="en-GB" sz="2000" dirty="0" smtClean="0">
              <a:solidFill>
                <a:srgbClr val="002060"/>
              </a:solidFill>
            </a:endParaRPr>
          </a:p>
          <a:p>
            <a:pPr marL="381001" lvl="0" indent="-342900">
              <a:buClr>
                <a:srgbClr val="00B050"/>
              </a:buClr>
              <a:buSzPct val="100000"/>
              <a:buFont typeface="Wingdings" panose="05000000000000000000" pitchFamily="2" charset="2"/>
              <a:buChar char="ü"/>
            </a:pPr>
            <a:r>
              <a:rPr lang="en-GB" sz="2000" dirty="0">
                <a:solidFill>
                  <a:srgbClr val="002060"/>
                </a:solidFill>
              </a:rPr>
              <a:t>E</a:t>
            </a:r>
            <a:r>
              <a:rPr lang="en-GB" sz="2000" dirty="0" smtClean="0">
                <a:solidFill>
                  <a:srgbClr val="002060"/>
                </a:solidFill>
              </a:rPr>
              <a:t>ncourage having a critical stance. </a:t>
            </a:r>
          </a:p>
          <a:p>
            <a:pPr marL="381001" lvl="0" indent="-342900">
              <a:buClr>
                <a:srgbClr val="00B050"/>
              </a:buClr>
              <a:buSzPct val="100000"/>
              <a:buFont typeface="Wingdings" panose="05000000000000000000" pitchFamily="2" charset="2"/>
              <a:buChar char="ü"/>
            </a:pPr>
            <a:endParaRPr lang="en-GB" sz="2000" dirty="0">
              <a:solidFill>
                <a:srgbClr val="002060"/>
              </a:solidFill>
            </a:endParaRPr>
          </a:p>
          <a:p>
            <a:pPr marL="38101" lvl="0" algn="ctr">
              <a:buClr>
                <a:srgbClr val="00B050"/>
              </a:buClr>
              <a:buSzPct val="100000"/>
            </a:pPr>
            <a:r>
              <a:rPr lang="en-GB" sz="2000" dirty="0" smtClean="0">
                <a:solidFill>
                  <a:srgbClr val="002060"/>
                </a:solidFill>
              </a:rPr>
              <a:t>Open research is a political issue, after all.</a:t>
            </a:r>
          </a:p>
          <a:p>
            <a:pPr marL="381001" lvl="0" indent="-342900">
              <a:buClr>
                <a:srgbClr val="00B050"/>
              </a:buClr>
              <a:buSzPct val="100000"/>
              <a:buFont typeface="Wingdings" panose="05000000000000000000" pitchFamily="2" charset="2"/>
              <a:buChar char="ü"/>
            </a:pPr>
            <a:endParaRPr lang="en-GB" sz="2000" dirty="0" smtClean="0">
              <a:solidFill>
                <a:srgbClr val="002060"/>
              </a:solidFill>
            </a:endParaRPr>
          </a:p>
          <a:p>
            <a:pPr marL="381001" lvl="0" indent="-342900">
              <a:buClr>
                <a:srgbClr val="00B050"/>
              </a:buClr>
              <a:buSzPct val="25000"/>
              <a:buFontTx/>
              <a:buChar char="-"/>
            </a:pPr>
            <a:endParaRPr lang="en-GB" sz="2000" dirty="0">
              <a:solidFill>
                <a:srgbClr val="002060"/>
              </a:solidFill>
            </a:endParaRPr>
          </a:p>
        </p:txBody>
      </p:sp>
    </p:spTree>
    <p:extLst>
      <p:ext uri="{BB962C8B-B14F-4D97-AF65-F5344CB8AC3E}">
        <p14:creationId xmlns:p14="http://schemas.microsoft.com/office/powerpoint/2010/main" val="1084820627"/>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57200" y="423352"/>
            <a:ext cx="7551280" cy="41326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203D75"/>
              </a:buClr>
              <a:buSzPct val="25000"/>
              <a:buFont typeface="Georgia"/>
              <a:buNone/>
            </a:pPr>
            <a:r>
              <a:rPr lang="en-GB" sz="2000" b="0" i="0" u="none" strike="noStrike" cap="none" baseline="0" dirty="0" smtClean="0">
                <a:solidFill>
                  <a:srgbClr val="203D75"/>
                </a:solidFill>
                <a:latin typeface="+mj-lt"/>
                <a:ea typeface="Georgia"/>
                <a:cs typeface="Georgia"/>
                <a:sym typeface="Georgia"/>
                <a:rtl val="0"/>
              </a:rPr>
              <a:t>…which</a:t>
            </a:r>
            <a:r>
              <a:rPr lang="en-GB" sz="2000" b="0" i="0" u="none" strike="noStrike" cap="none" dirty="0" smtClean="0">
                <a:solidFill>
                  <a:srgbClr val="203D75"/>
                </a:solidFill>
                <a:latin typeface="+mj-lt"/>
                <a:ea typeface="Georgia"/>
                <a:cs typeface="Georgia"/>
                <a:sym typeface="Georgia"/>
                <a:rtl val="0"/>
              </a:rPr>
              <a:t> brings us to the research idea.</a:t>
            </a:r>
            <a:endParaRPr lang="en-GB" sz="2000" b="0" i="0" u="none" strike="noStrike" cap="none" baseline="0" dirty="0">
              <a:solidFill>
                <a:srgbClr val="203D75"/>
              </a:solidFill>
              <a:latin typeface="+mj-lt"/>
              <a:ea typeface="Georgia"/>
              <a:cs typeface="Georgia"/>
              <a:sym typeface="Georgia"/>
              <a:rtl val="0"/>
            </a:endParaRPr>
          </a:p>
        </p:txBody>
      </p:sp>
      <p:sp>
        <p:nvSpPr>
          <p:cNvPr id="306" name="Shape 306"/>
          <p:cNvSpPr txBox="1">
            <a:spLocks noGrp="1"/>
          </p:cNvSpPr>
          <p:nvPr>
            <p:ph type="body" idx="1"/>
          </p:nvPr>
        </p:nvSpPr>
        <p:spPr>
          <a:xfrm>
            <a:off x="362931" y="1198976"/>
            <a:ext cx="8321443" cy="5013287"/>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panose="020B0604020202020204" pitchFamily="34" charset="0"/>
              <a:buChar char="•"/>
            </a:pPr>
            <a:r>
              <a:rPr lang="en-GB" sz="2000" dirty="0" smtClean="0"/>
              <a:t>Introduce and evaluate a workshop aimed at the attitudes related to open research.</a:t>
            </a:r>
          </a:p>
          <a:p>
            <a:pPr marL="342900" marR="0" lvl="0" indent="-342900" algn="l" rtl="0">
              <a:lnSpc>
                <a:spcPct val="100000"/>
              </a:lnSpc>
              <a:spcBef>
                <a:spcPts val="0"/>
              </a:spcBef>
              <a:spcAft>
                <a:spcPts val="0"/>
              </a:spcAft>
              <a:buClr>
                <a:schemeClr val="dk1"/>
              </a:buClr>
              <a:buSzPct val="100000"/>
              <a:buFont typeface="Arial" panose="020B0604020202020204" pitchFamily="34" charset="0"/>
              <a:buChar char="•"/>
            </a:pPr>
            <a:endParaRPr lang="en-GB" sz="2000" dirty="0"/>
          </a:p>
          <a:p>
            <a:pPr marL="342900" marR="0" lvl="0" indent="-342900" algn="l" rtl="0">
              <a:lnSpc>
                <a:spcPct val="100000"/>
              </a:lnSpc>
              <a:spcBef>
                <a:spcPts val="0"/>
              </a:spcBef>
              <a:spcAft>
                <a:spcPts val="0"/>
              </a:spcAft>
              <a:buClr>
                <a:schemeClr val="dk1"/>
              </a:buClr>
              <a:buSzPct val="100000"/>
              <a:buFont typeface="Arial" panose="020B0604020202020204" pitchFamily="34" charset="0"/>
              <a:buChar char="•"/>
            </a:pPr>
            <a:r>
              <a:rPr lang="en-GB" sz="2000" dirty="0" smtClean="0"/>
              <a:t>Test the effects of a debate-based session on changing researchers’ perception of open research.</a:t>
            </a:r>
          </a:p>
          <a:p>
            <a:pPr marL="342900" marR="0" lvl="0" indent="-342900" algn="l" rtl="0">
              <a:lnSpc>
                <a:spcPct val="100000"/>
              </a:lnSpc>
              <a:spcBef>
                <a:spcPts val="0"/>
              </a:spcBef>
              <a:spcAft>
                <a:spcPts val="0"/>
              </a:spcAft>
              <a:buClr>
                <a:schemeClr val="dk1"/>
              </a:buClr>
              <a:buSzPct val="100000"/>
              <a:buFont typeface="Arial" panose="020B0604020202020204" pitchFamily="34" charset="0"/>
              <a:buChar char="•"/>
            </a:pPr>
            <a:endParaRPr lang="en-GB" sz="2000" dirty="0"/>
          </a:p>
          <a:p>
            <a:pPr marL="342900" marR="0" lvl="0" indent="-342900" algn="l" rtl="0">
              <a:lnSpc>
                <a:spcPct val="100000"/>
              </a:lnSpc>
              <a:spcBef>
                <a:spcPts val="0"/>
              </a:spcBef>
              <a:spcAft>
                <a:spcPts val="0"/>
              </a:spcAft>
              <a:buClr>
                <a:schemeClr val="dk1"/>
              </a:buClr>
              <a:buSzPct val="100000"/>
              <a:buFont typeface="Arial" panose="020B0604020202020204" pitchFamily="34" charset="0"/>
              <a:buChar char="•"/>
            </a:pPr>
            <a:r>
              <a:rPr lang="en-GB" sz="2000" dirty="0" smtClean="0"/>
              <a:t>Look for evidence of deeper engagement, not just behavioural change.</a:t>
            </a:r>
          </a:p>
          <a:p>
            <a:pPr marR="0" lvl="0" algn="l" rtl="0">
              <a:lnSpc>
                <a:spcPct val="100000"/>
              </a:lnSpc>
              <a:spcBef>
                <a:spcPts val="0"/>
              </a:spcBef>
              <a:spcAft>
                <a:spcPts val="0"/>
              </a:spcAft>
              <a:buClr>
                <a:schemeClr val="dk1"/>
              </a:buClr>
              <a:buSzPct val="100000"/>
            </a:pPr>
            <a:endParaRPr lang="en-GB" sz="2000" dirty="0"/>
          </a:p>
          <a:p>
            <a:pPr marR="0" lvl="0" algn="l" rtl="0">
              <a:lnSpc>
                <a:spcPct val="100000"/>
              </a:lnSpc>
              <a:spcBef>
                <a:spcPts val="0"/>
              </a:spcBef>
              <a:spcAft>
                <a:spcPts val="0"/>
              </a:spcAft>
              <a:buClr>
                <a:schemeClr val="dk1"/>
              </a:buClr>
              <a:buSzPct val="100000"/>
            </a:pPr>
            <a:endParaRPr lang="en-GB" sz="2000" dirty="0" smtClean="0"/>
          </a:p>
          <a:p>
            <a:pPr marR="0" lvl="0" algn="l" rtl="0">
              <a:lnSpc>
                <a:spcPct val="100000"/>
              </a:lnSpc>
              <a:spcBef>
                <a:spcPts val="0"/>
              </a:spcBef>
              <a:spcAft>
                <a:spcPts val="0"/>
              </a:spcAft>
              <a:buClr>
                <a:schemeClr val="dk1"/>
              </a:buClr>
              <a:buSzPct val="100000"/>
            </a:pPr>
            <a:endParaRPr lang="en-GB" sz="2000" dirty="0" smtClean="0"/>
          </a:p>
          <a:p>
            <a:pPr marR="0" lvl="0" algn="l" rtl="0">
              <a:lnSpc>
                <a:spcPct val="100000"/>
              </a:lnSpc>
              <a:spcBef>
                <a:spcPts val="0"/>
              </a:spcBef>
              <a:spcAft>
                <a:spcPts val="0"/>
              </a:spcAft>
              <a:buClr>
                <a:schemeClr val="dk1"/>
              </a:buClr>
              <a:buSzPct val="100000"/>
            </a:pPr>
            <a:endParaRPr lang="en-GB" sz="1800" dirty="0" smtClean="0"/>
          </a:p>
          <a:p>
            <a:pPr marL="342900" marR="0" lvl="0" indent="-342900" algn="l" rtl="0">
              <a:lnSpc>
                <a:spcPct val="100000"/>
              </a:lnSpc>
              <a:spcBef>
                <a:spcPts val="0"/>
              </a:spcBef>
              <a:spcAft>
                <a:spcPts val="0"/>
              </a:spcAft>
              <a:buClr>
                <a:schemeClr val="dk1"/>
              </a:buClr>
              <a:buSzPct val="100000"/>
              <a:buFont typeface="Arial" panose="020B0604020202020204" pitchFamily="34" charset="0"/>
              <a:buChar char="•"/>
            </a:pPr>
            <a:endParaRPr lang="en-GB" sz="1800" i="0" u="none" strike="noStrike" cap="none" baseline="0" dirty="0">
              <a:solidFill>
                <a:srgbClr val="000000"/>
              </a:solidFill>
              <a:sym typeface="Arial"/>
              <a:rtl val="0"/>
            </a:endParaRPr>
          </a:p>
          <a:p>
            <a:pPr marL="285750" marR="0" lvl="0" indent="-285750" algn="l" rtl="0">
              <a:lnSpc>
                <a:spcPct val="100000"/>
              </a:lnSpc>
              <a:spcBef>
                <a:spcPts val="360"/>
              </a:spcBef>
              <a:spcAft>
                <a:spcPts val="0"/>
              </a:spcAft>
              <a:buClr>
                <a:srgbClr val="101E3A"/>
              </a:buClr>
              <a:buSzPct val="25000"/>
              <a:buFont typeface="Arial" panose="020B0604020202020204" pitchFamily="34" charset="0"/>
              <a:buChar char="•"/>
            </a:pPr>
            <a:r>
              <a:rPr lang="en-GB" sz="2000" i="0" u="none" strike="noStrike" cap="none" baseline="0" dirty="0">
                <a:solidFill>
                  <a:srgbClr val="101E3A"/>
                </a:solidFill>
                <a:latin typeface="Arial"/>
                <a:ea typeface="Arial"/>
                <a:cs typeface="Arial"/>
                <a:sym typeface="Arial"/>
                <a:rtl val="0"/>
              </a:rPr>
              <a:t>                            </a:t>
            </a:r>
          </a:p>
        </p:txBody>
      </p:sp>
      <p:sp>
        <p:nvSpPr>
          <p:cNvPr id="307" name="Shape 307"/>
          <p:cNvSpPr txBox="1">
            <a:spLocks noGrp="1"/>
          </p:cNvSpPr>
          <p:nvPr>
            <p:ph type="sldNum" idx="12"/>
          </p:nvPr>
        </p:nvSpPr>
        <p:spPr>
          <a:xfrm>
            <a:off x="7026913" y="6575392"/>
            <a:ext cx="2133598" cy="28260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GB" sz="1000" b="0" i="0" u="none" strike="noStrike" cap="none" baseline="0">
                <a:solidFill>
                  <a:srgbClr val="FFFFFF"/>
                </a:solidFill>
                <a:latin typeface="Georgia"/>
                <a:ea typeface="Georgia"/>
                <a:cs typeface="Georgia"/>
                <a:sym typeface="Georgia"/>
                <a:rtl val="0"/>
              </a:rPr>
              <a:t>9</a:t>
            </a:fld>
            <a:endParaRPr lang="en-GB" sz="1000" b="0" i="0" u="none" strike="noStrike" cap="none" baseline="0">
              <a:solidFill>
                <a:srgbClr val="FFFFFF"/>
              </a:solidFill>
              <a:latin typeface="Georgia"/>
              <a:ea typeface="Georgia"/>
              <a:cs typeface="Georgia"/>
              <a:sym typeface="Georgia"/>
              <a:rtl val="0"/>
            </a:endParaRPr>
          </a:p>
        </p:txBody>
      </p:sp>
    </p:spTree>
    <p:extLst>
      <p:ext uri="{BB962C8B-B14F-4D97-AF65-F5344CB8AC3E}">
        <p14:creationId xmlns:p14="http://schemas.microsoft.com/office/powerpoint/2010/main" val="785407918"/>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UniOfSurrey-PowerPointMasterStandardWidth">
  <a:themeElements>
    <a:clrScheme name="Custom 1">
      <a:dk1>
        <a:srgbClr val="203D75"/>
      </a:dk1>
      <a:lt1>
        <a:srgbClr val="FFFFFF"/>
      </a:lt1>
      <a:dk2>
        <a:srgbClr val="1F497D"/>
      </a:dk2>
      <a:lt2>
        <a:srgbClr val="A59E94"/>
      </a:lt2>
      <a:accent1>
        <a:srgbClr val="006AA0"/>
      </a:accent1>
      <a:accent2>
        <a:srgbClr val="BD0F30"/>
      </a:accent2>
      <a:accent3>
        <a:srgbClr val="9DAC24"/>
      </a:accent3>
      <a:accent4>
        <a:srgbClr val="672669"/>
      </a:accent4>
      <a:accent5>
        <a:srgbClr val="328C9E"/>
      </a:accent5>
      <a:accent6>
        <a:srgbClr val="EC7520"/>
      </a:accent6>
      <a:hlink>
        <a:srgbClr val="006AA0"/>
      </a:hlink>
      <a:folHlink>
        <a:srgbClr val="67266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4501</TotalTime>
  <Words>1228</Words>
  <Application>Microsoft Office PowerPoint</Application>
  <PresentationFormat>On-screen Show (4:3)</PresentationFormat>
  <Paragraphs>341</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Georgia</vt:lpstr>
      <vt:lpstr>Calibri</vt:lpstr>
      <vt:lpstr>Wingdings</vt:lpstr>
      <vt:lpstr>Arial</vt:lpstr>
      <vt:lpstr>UniOfSurrey-PowerPointMasterStandardWidth</vt:lpstr>
      <vt:lpstr>Adopting open research practices: engaging doctoral students  through debate-based learning.</vt:lpstr>
      <vt:lpstr>PowerPoint Presentation</vt:lpstr>
      <vt:lpstr>PowerPoint Presentation</vt:lpstr>
      <vt:lpstr>Background</vt:lpstr>
      <vt:lpstr>A need for new skills?</vt:lpstr>
      <vt:lpstr>PowerPoint Presentation</vt:lpstr>
      <vt:lpstr>From box ticking to culture change.</vt:lpstr>
      <vt:lpstr>New outlooks on the development of researchers  in a changed landscape: pedagogy and theory.</vt:lpstr>
      <vt:lpstr>…which brings us to the research idea.</vt:lpstr>
      <vt:lpstr>Brief review of the literature on debate-based learning.</vt:lpstr>
      <vt:lpstr>The pilot study: design and method.</vt:lpstr>
      <vt:lpstr>Examples</vt:lpstr>
      <vt:lpstr>The pilot study: results.</vt:lpstr>
      <vt:lpstr>The pilot study: shortcomings</vt:lpstr>
      <vt:lpstr>The pilot study: discussion and suggestions.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access: the why and the how</dc:title>
  <dc:creator>Daoutis CA Dr (Library &amp; Learn Sppt)</dc:creator>
  <cp:lastModifiedBy>christine daoutis</cp:lastModifiedBy>
  <cp:revision>79</cp:revision>
  <cp:lastPrinted>2017-07-04T10:58:35Z</cp:lastPrinted>
  <dcterms:modified xsi:type="dcterms:W3CDTF">2017-10-31T09:45:38Z</dcterms:modified>
</cp:coreProperties>
</file>