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0" r:id="rId1"/>
    <p:sldMasterId id="2147484152"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08" y="75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CD146C3-A85B-4A11-8193-F26FA6795FF4}" type="datetimeFigureOut">
              <a:rPr lang="en-GB" smtClean="0"/>
              <a:t>11/10/2017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76EF84-D6DC-487D-9613-5E8EEEB2C2BD}"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D146C3-A85B-4A11-8193-F26FA6795FF4}" type="datetimeFigureOut">
              <a:rPr lang="en-GB" smtClean="0"/>
              <a:t>11/10/2017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76EF84-D6DC-487D-9613-5E8EEEB2C2B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CD146C3-A85B-4A11-8193-F26FA6795FF4}" type="datetimeFigureOut">
              <a:rPr lang="en-GB" smtClean="0"/>
              <a:t>11/10/2017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76EF84-D6DC-487D-9613-5E8EEEB2C2BD}" type="slidenum">
              <a:rPr lang="en-GB" smtClean="0"/>
              <a:t>‹#›</a:t>
            </a:fld>
            <a:endParaRPr lang="en-GB"/>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EB97B75-F628-44D6-A202-30E7439E398E}" type="datetimeFigureOut">
              <a:rPr lang="en-GB">
                <a:solidFill>
                  <a:prstClr val="black">
                    <a:tint val="75000"/>
                  </a:prstClr>
                </a:solidFill>
              </a:rPr>
              <a:pPr/>
              <a:t>11/10/2017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9C3A9F-E2C2-46C3-BB57-D5540BB6F6FD}"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85381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EB97B75-F628-44D6-A202-30E7439E398E}" type="datetimeFigureOut">
              <a:rPr lang="en-GB">
                <a:solidFill>
                  <a:prstClr val="black">
                    <a:tint val="75000"/>
                  </a:prstClr>
                </a:solidFill>
              </a:rPr>
              <a:pPr/>
              <a:t>11/10/2017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9C3A9F-E2C2-46C3-BB57-D5540BB6F6FD}"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061286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B97B75-F628-44D6-A202-30E7439E398E}" type="datetimeFigureOut">
              <a:rPr lang="en-GB">
                <a:solidFill>
                  <a:prstClr val="black">
                    <a:tint val="75000"/>
                  </a:prstClr>
                </a:solidFill>
              </a:rPr>
              <a:pPr/>
              <a:t>11/10/2017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9C3A9F-E2C2-46C3-BB57-D5540BB6F6FD}"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0358922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EB97B75-F628-44D6-A202-30E7439E398E}" type="datetimeFigureOut">
              <a:rPr lang="en-GB">
                <a:solidFill>
                  <a:prstClr val="black">
                    <a:tint val="75000"/>
                  </a:prstClr>
                </a:solidFill>
              </a:rPr>
              <a:pPr/>
              <a:t>11/10/2017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9C3A9F-E2C2-46C3-BB57-D5540BB6F6FD}"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0957420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EB97B75-F628-44D6-A202-30E7439E398E}" type="datetimeFigureOut">
              <a:rPr lang="en-GB">
                <a:solidFill>
                  <a:prstClr val="black">
                    <a:tint val="75000"/>
                  </a:prstClr>
                </a:solidFill>
              </a:rPr>
              <a:pPr/>
              <a:t>11/10/2017</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69C3A9F-E2C2-46C3-BB57-D5540BB6F6FD}"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81989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EB97B75-F628-44D6-A202-30E7439E398E}" type="datetimeFigureOut">
              <a:rPr lang="en-GB">
                <a:solidFill>
                  <a:prstClr val="black">
                    <a:tint val="75000"/>
                  </a:prstClr>
                </a:solidFill>
              </a:rPr>
              <a:pPr/>
              <a:t>11/10/2017</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69C3A9F-E2C2-46C3-BB57-D5540BB6F6FD}"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178928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B97B75-F628-44D6-A202-30E7439E398E}" type="datetimeFigureOut">
              <a:rPr lang="en-GB">
                <a:solidFill>
                  <a:prstClr val="black">
                    <a:tint val="75000"/>
                  </a:prstClr>
                </a:solidFill>
              </a:rPr>
              <a:pPr/>
              <a:t>11/10/2017</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69C3A9F-E2C2-46C3-BB57-D5540BB6F6FD}"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120314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B97B75-F628-44D6-A202-30E7439E398E}" type="datetimeFigureOut">
              <a:rPr lang="en-GB">
                <a:solidFill>
                  <a:prstClr val="black">
                    <a:tint val="75000"/>
                  </a:prstClr>
                </a:solidFill>
              </a:rPr>
              <a:pPr/>
              <a:t>11/10/2017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9C3A9F-E2C2-46C3-BB57-D5540BB6F6FD}"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790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D146C3-A85B-4A11-8193-F26FA6795FF4}" type="datetimeFigureOut">
              <a:rPr lang="en-GB" smtClean="0"/>
              <a:t>11/10/2017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76EF84-D6DC-487D-9613-5E8EEEB2C2BD}" type="slidenum">
              <a:rPr lang="en-GB" smtClean="0"/>
              <a:t>‹#›</a:t>
            </a:fld>
            <a:endParaRPr lang="en-GB"/>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B97B75-F628-44D6-A202-30E7439E398E}" type="datetimeFigureOut">
              <a:rPr lang="en-GB">
                <a:solidFill>
                  <a:prstClr val="black">
                    <a:tint val="75000"/>
                  </a:prstClr>
                </a:solidFill>
              </a:rPr>
              <a:pPr/>
              <a:t>11/10/2017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9C3A9F-E2C2-46C3-BB57-D5540BB6F6FD}"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0820997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EB97B75-F628-44D6-A202-30E7439E398E}" type="datetimeFigureOut">
              <a:rPr lang="en-GB">
                <a:solidFill>
                  <a:prstClr val="black">
                    <a:tint val="75000"/>
                  </a:prstClr>
                </a:solidFill>
              </a:rPr>
              <a:pPr/>
              <a:t>11/10/2017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9C3A9F-E2C2-46C3-BB57-D5540BB6F6FD}"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4571066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EB97B75-F628-44D6-A202-30E7439E398E}" type="datetimeFigureOut">
              <a:rPr lang="en-GB">
                <a:solidFill>
                  <a:prstClr val="black">
                    <a:tint val="75000"/>
                  </a:prstClr>
                </a:solidFill>
              </a:rPr>
              <a:pPr/>
              <a:t>11/10/2017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9C3A9F-E2C2-46C3-BB57-D5540BB6F6FD}"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61917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D146C3-A85B-4A11-8193-F26FA6795FF4}" type="datetimeFigureOut">
              <a:rPr lang="en-GB" smtClean="0"/>
              <a:t>11/10/2017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76EF84-D6DC-487D-9613-5E8EEEB2C2BD}"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FCD146C3-A85B-4A11-8193-F26FA6795FF4}" type="datetimeFigureOut">
              <a:rPr lang="en-GB" smtClean="0"/>
              <a:t>11/10/2017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76EF84-D6DC-487D-9613-5E8EEEB2C2BD}" type="slidenum">
              <a:rPr lang="en-GB" smtClean="0"/>
              <a:t>‹#›</a:t>
            </a:fld>
            <a:endParaRPr lang="en-GB"/>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CD146C3-A85B-4A11-8193-F26FA6795FF4}" type="datetimeFigureOut">
              <a:rPr lang="en-GB" smtClean="0"/>
              <a:t>11/10/2017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676EF84-D6DC-487D-9613-5E8EEEB2C2BD}"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D146C3-A85B-4A11-8193-F26FA6795FF4}" type="datetimeFigureOut">
              <a:rPr lang="en-GB" smtClean="0"/>
              <a:t>11/10/2017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676EF84-D6DC-487D-9613-5E8EEEB2C2BD}"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FCD146C3-A85B-4A11-8193-F26FA6795FF4}" type="datetimeFigureOut">
              <a:rPr lang="en-GB" smtClean="0"/>
              <a:t>11/10/2017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676EF84-D6DC-487D-9613-5E8EEEB2C2B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CD146C3-A85B-4A11-8193-F26FA6795FF4}" type="datetimeFigureOut">
              <a:rPr lang="en-GB" smtClean="0"/>
              <a:t>11/10/2017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76EF84-D6DC-487D-9613-5E8EEEB2C2BD}" type="slidenum">
              <a:rPr lang="en-GB" smtClean="0"/>
              <a:t>‹#›</a:t>
            </a:fld>
            <a:endParaRPr lang="en-GB"/>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D146C3-A85B-4A11-8193-F26FA6795FF4}" type="datetimeFigureOut">
              <a:rPr lang="en-GB" smtClean="0"/>
              <a:t>11/10/2017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76EF84-D6DC-487D-9613-5E8EEEB2C2BD}" type="slidenum">
              <a:rPr lang="en-GB" smtClean="0"/>
              <a:t>‹#›</a:t>
            </a:fld>
            <a:endParaRPr lang="en-GB"/>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CD146C3-A85B-4A11-8193-F26FA6795FF4}" type="datetimeFigureOut">
              <a:rPr lang="en-GB" smtClean="0"/>
              <a:t>11/10/2017</a:t>
            </a:fld>
            <a:endParaRPr lang="en-GB"/>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GB"/>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676EF84-D6DC-487D-9613-5E8EEEB2C2BD}" type="slidenum">
              <a:rPr lang="en-GB" smtClean="0"/>
              <a:t>‹#›</a:t>
            </a:fld>
            <a:endParaRPr lang="en-GB"/>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4141" r:id="rId1"/>
    <p:sldLayoutId id="2147484142" r:id="rId2"/>
    <p:sldLayoutId id="2147484143" r:id="rId3"/>
    <p:sldLayoutId id="2147484144" r:id="rId4"/>
    <p:sldLayoutId id="2147484145" r:id="rId5"/>
    <p:sldLayoutId id="2147484146" r:id="rId6"/>
    <p:sldLayoutId id="2147484147" r:id="rId7"/>
    <p:sldLayoutId id="2147484148" r:id="rId8"/>
    <p:sldLayoutId id="2147484149" r:id="rId9"/>
    <p:sldLayoutId id="2147484150" r:id="rId10"/>
    <p:sldLayoutId id="214748415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B97B75-F628-44D6-A202-30E7439E398E}" type="datetimeFigureOut">
              <a:rPr lang="en-GB" smtClean="0">
                <a:solidFill>
                  <a:prstClr val="black">
                    <a:tint val="75000"/>
                  </a:prstClr>
                </a:solidFill>
              </a:rPr>
              <a:pPr/>
              <a:t>11/10/2017</a:t>
            </a:fld>
            <a:endParaRPr lang="en-GB" smtClean="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smtClean="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9C3A9F-E2C2-46C3-BB57-D5540BB6F6FD}" type="slidenum">
              <a:rPr lang="en-GB" smtClean="0">
                <a:solidFill>
                  <a:prstClr val="black">
                    <a:tint val="75000"/>
                  </a:prstClr>
                </a:solidFill>
              </a:rPr>
              <a:pPr/>
              <a:t>‹#›</a:t>
            </a:fld>
            <a:endParaRPr lang="en-GB" smtClean="0">
              <a:solidFill>
                <a:prstClr val="black">
                  <a:tint val="75000"/>
                </a:prstClr>
              </a:solidFill>
            </a:endParaRPr>
          </a:p>
        </p:txBody>
      </p:sp>
    </p:spTree>
    <p:extLst>
      <p:ext uri="{BB962C8B-B14F-4D97-AF65-F5344CB8AC3E}">
        <p14:creationId xmlns:p14="http://schemas.microsoft.com/office/powerpoint/2010/main" val="1551242648"/>
      </p:ext>
    </p:extLst>
  </p:cSld>
  <p:clrMap bg1="lt1" tx1="dk1" bg2="lt2" tx2="dk2" accent1="accent1" accent2="accent2" accent3="accent3" accent4="accent4" accent5="accent5" accent6="accent6" hlink="hlink" folHlink="folHlink"/>
  <p:sldLayoutIdLst>
    <p:sldLayoutId id="2147484153" r:id="rId1"/>
    <p:sldLayoutId id="2147484154" r:id="rId2"/>
    <p:sldLayoutId id="2147484155" r:id="rId3"/>
    <p:sldLayoutId id="2147484156" r:id="rId4"/>
    <p:sldLayoutId id="2147484157" r:id="rId5"/>
    <p:sldLayoutId id="2147484158" r:id="rId6"/>
    <p:sldLayoutId id="2147484159" r:id="rId7"/>
    <p:sldLayoutId id="2147484160" r:id="rId8"/>
    <p:sldLayoutId id="2147484161" r:id="rId9"/>
    <p:sldLayoutId id="2147484162" r:id="rId10"/>
    <p:sldLayoutId id="214748416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40768"/>
            <a:ext cx="7772400" cy="2039540"/>
          </a:xfrm>
        </p:spPr>
        <p:txBody>
          <a:bodyPr>
            <a:normAutofit fontScale="90000"/>
          </a:bodyPr>
          <a:lstStyle/>
          <a:p>
            <a:r>
              <a:rPr lang="en-GB" dirty="0" smtClean="0">
                <a:latin typeface="Calibri Light" panose="020F0302020204030204" pitchFamily="34" charset="0"/>
              </a:rPr>
              <a:t>What do researchers want? Investigating PhD students’ perceptions of skills development</a:t>
            </a:r>
            <a:endParaRPr lang="en-GB" dirty="0">
              <a:latin typeface="Calibri Light" panose="020F0302020204030204" pitchFamily="34" charset="0"/>
            </a:endParaRPr>
          </a:p>
        </p:txBody>
      </p:sp>
      <p:sp>
        <p:nvSpPr>
          <p:cNvPr id="3" name="Subtitle 2"/>
          <p:cNvSpPr>
            <a:spLocks noGrp="1"/>
          </p:cNvSpPr>
          <p:nvPr>
            <p:ph type="subTitle" idx="1"/>
          </p:nvPr>
        </p:nvSpPr>
        <p:spPr>
          <a:xfrm>
            <a:off x="1371600" y="3861048"/>
            <a:ext cx="6400800" cy="1473200"/>
          </a:xfrm>
        </p:spPr>
        <p:txBody>
          <a:bodyPr>
            <a:normAutofit/>
          </a:bodyPr>
          <a:lstStyle/>
          <a:p>
            <a:r>
              <a:rPr lang="en-GB" sz="1800" dirty="0" smtClean="0">
                <a:latin typeface="Calibri Light" panose="020F0302020204030204" pitchFamily="34" charset="0"/>
              </a:rPr>
              <a:t>Dr Niall </a:t>
            </a:r>
            <a:r>
              <a:rPr lang="en-GB" sz="1800" dirty="0" err="1" smtClean="0">
                <a:latin typeface="Calibri Light" panose="020F0302020204030204" pitchFamily="34" charset="0"/>
              </a:rPr>
              <a:t>Oddy</a:t>
            </a:r>
            <a:endParaRPr lang="en-GB" sz="1800" dirty="0" smtClean="0">
              <a:latin typeface="Calibri Light" panose="020F0302020204030204" pitchFamily="34" charset="0"/>
            </a:endParaRPr>
          </a:p>
          <a:p>
            <a:r>
              <a:rPr lang="en-GB" sz="1800" dirty="0" smtClean="0">
                <a:latin typeface="Calibri Light" panose="020F0302020204030204" pitchFamily="34" charset="0"/>
              </a:rPr>
              <a:t>Durham University</a:t>
            </a:r>
          </a:p>
          <a:p>
            <a:r>
              <a:rPr lang="en-GB" sz="1800" dirty="0">
                <a:latin typeface="Calibri Light" panose="020F0302020204030204" pitchFamily="34" charset="0"/>
              </a:rPr>
              <a:t>n</a:t>
            </a:r>
            <a:r>
              <a:rPr lang="en-GB" sz="1800" dirty="0" smtClean="0">
                <a:latin typeface="Calibri Light" panose="020F0302020204030204" pitchFamily="34" charset="0"/>
              </a:rPr>
              <a:t>iall.oddy@durham.ac.uk</a:t>
            </a:r>
            <a:endParaRPr lang="en-GB" sz="1800" dirty="0">
              <a:latin typeface="Calibri Light" panose="020F0302020204030204" pitchFamily="34" charset="0"/>
            </a:endParaRPr>
          </a:p>
        </p:txBody>
      </p:sp>
    </p:spTree>
    <p:extLst>
      <p:ext uri="{BB962C8B-B14F-4D97-AF65-F5344CB8AC3E}">
        <p14:creationId xmlns:p14="http://schemas.microsoft.com/office/powerpoint/2010/main" val="2580428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Aft>
                <a:spcPts val="600"/>
              </a:spcAft>
            </a:pPr>
            <a:r>
              <a:rPr lang="en-GB" dirty="0" smtClean="0">
                <a:solidFill>
                  <a:schemeClr val="tx1"/>
                </a:solidFill>
                <a:latin typeface="Calibri Light" panose="020F0302020204030204" pitchFamily="34" charset="0"/>
              </a:rPr>
              <a:t>‘</a:t>
            </a:r>
            <a:r>
              <a:rPr lang="en-GB" i="1" dirty="0" smtClean="0">
                <a:solidFill>
                  <a:schemeClr val="tx1"/>
                </a:solidFill>
                <a:latin typeface="Calibri Light" panose="020F0302020204030204" pitchFamily="34" charset="0"/>
              </a:rPr>
              <a:t>Physics has a very well specified kind of writing’</a:t>
            </a:r>
          </a:p>
          <a:p>
            <a:pPr>
              <a:spcAft>
                <a:spcPts val="600"/>
              </a:spcAft>
            </a:pPr>
            <a:r>
              <a:rPr lang="en-GB" i="1" dirty="0" smtClean="0">
                <a:solidFill>
                  <a:schemeClr val="tx1"/>
                </a:solidFill>
                <a:latin typeface="Calibri Light" panose="020F0302020204030204" pitchFamily="34" charset="0"/>
              </a:rPr>
              <a:t>‘Different disciplines have implicit requirements about writing style’</a:t>
            </a:r>
          </a:p>
          <a:p>
            <a:pPr>
              <a:spcAft>
                <a:spcPts val="600"/>
              </a:spcAft>
            </a:pPr>
            <a:r>
              <a:rPr lang="en-GB" i="1" dirty="0" smtClean="0">
                <a:solidFill>
                  <a:schemeClr val="tx1"/>
                </a:solidFill>
                <a:latin typeface="Calibri Light" panose="020F0302020204030204" pitchFamily="34" charset="0"/>
              </a:rPr>
              <a:t>‘Obviously there are difficulties with doing science PhDs but I think that it feels that you’ve got to figure it out a lot more by yourself [in History]. You’re not going to be given a methodology and you’re probably not going to be given an exact focus.’</a:t>
            </a:r>
            <a:endParaRPr lang="en-GB" dirty="0">
              <a:solidFill>
                <a:schemeClr val="tx1"/>
              </a:solidFill>
              <a:latin typeface="Calibri Light" panose="020F0302020204030204" pitchFamily="34" charset="0"/>
            </a:endParaRPr>
          </a:p>
        </p:txBody>
      </p:sp>
      <p:sp>
        <p:nvSpPr>
          <p:cNvPr id="3" name="Title 2"/>
          <p:cNvSpPr>
            <a:spLocks noGrp="1"/>
          </p:cNvSpPr>
          <p:nvPr>
            <p:ph type="title"/>
          </p:nvPr>
        </p:nvSpPr>
        <p:spPr/>
        <p:txBody>
          <a:bodyPr/>
          <a:lstStyle/>
          <a:p>
            <a:r>
              <a:rPr lang="en-GB" dirty="0" smtClean="0">
                <a:latin typeface="Calibri Light" panose="020F0302020204030204" pitchFamily="34" charset="0"/>
              </a:rPr>
              <a:t>Thesis writing</a:t>
            </a:r>
            <a:endParaRPr lang="en-GB" dirty="0">
              <a:latin typeface="Calibri Light" panose="020F0302020204030204" pitchFamily="34" charset="0"/>
            </a:endParaRPr>
          </a:p>
        </p:txBody>
      </p:sp>
    </p:spTree>
    <p:extLst>
      <p:ext uri="{BB962C8B-B14F-4D97-AF65-F5344CB8AC3E}">
        <p14:creationId xmlns:p14="http://schemas.microsoft.com/office/powerpoint/2010/main" val="3752182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6"/>
            <a:ext cx="7408333" cy="3921885"/>
          </a:xfrm>
        </p:spPr>
        <p:txBody>
          <a:bodyPr>
            <a:normAutofit lnSpcReduction="10000"/>
          </a:bodyPr>
          <a:lstStyle/>
          <a:p>
            <a:pPr>
              <a:spcAft>
                <a:spcPts val="600"/>
              </a:spcAft>
            </a:pPr>
            <a:r>
              <a:rPr lang="en-GB" i="1" dirty="0" smtClean="0">
                <a:solidFill>
                  <a:schemeClr val="tx1"/>
                </a:solidFill>
                <a:latin typeface="Calibri Light" panose="020F0302020204030204" pitchFamily="34" charset="0"/>
              </a:rPr>
              <a:t>‘I feel guilty for taking </a:t>
            </a:r>
            <a:r>
              <a:rPr lang="en-GB" b="1" i="1" dirty="0" smtClean="0">
                <a:solidFill>
                  <a:schemeClr val="tx1"/>
                </a:solidFill>
                <a:latin typeface="Calibri Light" panose="020F0302020204030204" pitchFamily="34" charset="0"/>
              </a:rPr>
              <a:t>time out</a:t>
            </a:r>
            <a:r>
              <a:rPr lang="en-GB" i="1" dirty="0" smtClean="0">
                <a:solidFill>
                  <a:schemeClr val="tx1"/>
                </a:solidFill>
                <a:latin typeface="Calibri Light" panose="020F0302020204030204" pitchFamily="34" charset="0"/>
              </a:rPr>
              <a:t> during the day’</a:t>
            </a:r>
          </a:p>
          <a:p>
            <a:pPr>
              <a:spcAft>
                <a:spcPts val="600"/>
              </a:spcAft>
            </a:pPr>
            <a:r>
              <a:rPr lang="en-GB" i="1" dirty="0" smtClean="0">
                <a:solidFill>
                  <a:schemeClr val="tx1"/>
                </a:solidFill>
                <a:latin typeface="Calibri Light" panose="020F0302020204030204" pitchFamily="34" charset="0"/>
              </a:rPr>
              <a:t>‘taking </a:t>
            </a:r>
            <a:r>
              <a:rPr lang="en-GB" b="1" i="1" dirty="0" smtClean="0">
                <a:solidFill>
                  <a:schemeClr val="tx1"/>
                </a:solidFill>
                <a:latin typeface="Calibri Light" panose="020F0302020204030204" pitchFamily="34" charset="0"/>
              </a:rPr>
              <a:t>time out </a:t>
            </a:r>
            <a:r>
              <a:rPr lang="en-GB" i="1" dirty="0" smtClean="0">
                <a:solidFill>
                  <a:schemeClr val="tx1"/>
                </a:solidFill>
                <a:latin typeface="Calibri Light" panose="020F0302020204030204" pitchFamily="34" charset="0"/>
              </a:rPr>
              <a:t>of the actual stuff’</a:t>
            </a:r>
          </a:p>
          <a:p>
            <a:pPr>
              <a:spcAft>
                <a:spcPts val="600"/>
              </a:spcAft>
            </a:pPr>
            <a:r>
              <a:rPr lang="en-GB" i="1" dirty="0" smtClean="0">
                <a:solidFill>
                  <a:schemeClr val="tx1"/>
                </a:solidFill>
                <a:latin typeface="Calibri Light" panose="020F0302020204030204" pitchFamily="34" charset="0"/>
              </a:rPr>
              <a:t>‘Sometimes I’ll be in the lab and the experiment’s working really well […] I can’t leave at that point’</a:t>
            </a:r>
          </a:p>
          <a:p>
            <a:pPr>
              <a:spcAft>
                <a:spcPts val="600"/>
              </a:spcAft>
            </a:pPr>
            <a:r>
              <a:rPr lang="en-GB" dirty="0" smtClean="0">
                <a:solidFill>
                  <a:schemeClr val="tx1"/>
                </a:solidFill>
                <a:latin typeface="Calibri Light" panose="020F0302020204030204" pitchFamily="34" charset="0"/>
              </a:rPr>
              <a:t>A course might be </a:t>
            </a:r>
            <a:r>
              <a:rPr lang="en-GB" i="1" dirty="0" smtClean="0">
                <a:solidFill>
                  <a:schemeClr val="tx1"/>
                </a:solidFill>
                <a:latin typeface="Calibri Light" panose="020F0302020204030204" pitchFamily="34" charset="0"/>
              </a:rPr>
              <a:t>‘so broad-based it becomes irrelevant to the majority of people’</a:t>
            </a:r>
          </a:p>
          <a:p>
            <a:pPr>
              <a:spcAft>
                <a:spcPts val="600"/>
              </a:spcAft>
            </a:pPr>
            <a:r>
              <a:rPr lang="en-GB" i="1" dirty="0" smtClean="0">
                <a:solidFill>
                  <a:schemeClr val="tx1"/>
                </a:solidFill>
                <a:latin typeface="Calibri Light" panose="020F0302020204030204" pitchFamily="34" charset="0"/>
              </a:rPr>
              <a:t>‘I can get by […] I’d rather do that than take a six-hour course on database management when half of it is not going to be relevant to what I’m doing’</a:t>
            </a:r>
            <a:endParaRPr lang="en-GB" dirty="0">
              <a:solidFill>
                <a:schemeClr val="tx1"/>
              </a:solidFill>
              <a:latin typeface="Calibri Light" panose="020F0302020204030204" pitchFamily="34" charset="0"/>
            </a:endParaRPr>
          </a:p>
        </p:txBody>
      </p:sp>
      <p:sp>
        <p:nvSpPr>
          <p:cNvPr id="3" name="Title 2"/>
          <p:cNvSpPr>
            <a:spLocks noGrp="1"/>
          </p:cNvSpPr>
          <p:nvPr>
            <p:ph type="title"/>
          </p:nvPr>
        </p:nvSpPr>
        <p:spPr/>
        <p:txBody>
          <a:bodyPr/>
          <a:lstStyle/>
          <a:p>
            <a:r>
              <a:rPr lang="en-GB" dirty="0" smtClean="0">
                <a:latin typeface="Calibri Light" panose="020F0302020204030204" pitchFamily="34" charset="0"/>
              </a:rPr>
              <a:t>Attitudes to training</a:t>
            </a:r>
            <a:endParaRPr lang="en-GB" dirty="0">
              <a:latin typeface="Calibri Light" panose="020F0302020204030204" pitchFamily="34" charset="0"/>
            </a:endParaRPr>
          </a:p>
        </p:txBody>
      </p:sp>
    </p:spTree>
    <p:extLst>
      <p:ext uri="{BB962C8B-B14F-4D97-AF65-F5344CB8AC3E}">
        <p14:creationId xmlns:p14="http://schemas.microsoft.com/office/powerpoint/2010/main" val="2949157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6"/>
            <a:ext cx="7516357" cy="3849877"/>
          </a:xfrm>
        </p:spPr>
        <p:txBody>
          <a:bodyPr>
            <a:normAutofit/>
          </a:bodyPr>
          <a:lstStyle/>
          <a:p>
            <a:pPr>
              <a:spcAft>
                <a:spcPts val="600"/>
              </a:spcAft>
            </a:pPr>
            <a:r>
              <a:rPr lang="en-GB" dirty="0" smtClean="0">
                <a:solidFill>
                  <a:schemeClr val="tx1"/>
                </a:solidFill>
                <a:latin typeface="Calibri Light" panose="020F0302020204030204" pitchFamily="34" charset="0"/>
              </a:rPr>
              <a:t>Desire for additional support</a:t>
            </a:r>
          </a:p>
          <a:p>
            <a:pPr>
              <a:spcAft>
                <a:spcPts val="600"/>
              </a:spcAft>
            </a:pPr>
            <a:r>
              <a:rPr lang="en-GB" dirty="0" smtClean="0">
                <a:solidFill>
                  <a:schemeClr val="tx1"/>
                </a:solidFill>
                <a:latin typeface="Calibri Light" panose="020F0302020204030204" pitchFamily="34" charset="0"/>
              </a:rPr>
              <a:t>Disciplinary / cross-disciplinary training?</a:t>
            </a:r>
          </a:p>
          <a:p>
            <a:pPr lvl="1">
              <a:spcAft>
                <a:spcPts val="600"/>
              </a:spcAft>
            </a:pPr>
            <a:r>
              <a:rPr lang="en-GB" i="1" dirty="0" smtClean="0">
                <a:solidFill>
                  <a:schemeClr val="tx1"/>
                </a:solidFill>
                <a:latin typeface="Calibri Light" panose="020F0302020204030204" pitchFamily="34" charset="0"/>
              </a:rPr>
              <a:t>‘Often I and other PhD students have very specific issues/skills/training that they need help with, and that isn’t necessarily available’</a:t>
            </a:r>
          </a:p>
          <a:p>
            <a:pPr>
              <a:spcAft>
                <a:spcPts val="600"/>
              </a:spcAft>
            </a:pPr>
            <a:r>
              <a:rPr lang="en-GB" dirty="0" smtClean="0">
                <a:solidFill>
                  <a:schemeClr val="tx1"/>
                </a:solidFill>
                <a:latin typeface="Calibri Light" panose="020F0302020204030204" pitchFamily="34" charset="0"/>
              </a:rPr>
              <a:t>Wellbeing and resilience: </a:t>
            </a:r>
            <a:r>
              <a:rPr lang="en-GB" i="1" dirty="0">
                <a:solidFill>
                  <a:schemeClr val="tx1"/>
                </a:solidFill>
                <a:latin typeface="Calibri Light" panose="020F0302020204030204" pitchFamily="34" charset="0"/>
              </a:rPr>
              <a:t>‘I like to attend sessions that are out of my department. The change of scenery helps me gain perspective</a:t>
            </a:r>
            <a:r>
              <a:rPr lang="en-GB" i="1" dirty="0" smtClean="0">
                <a:solidFill>
                  <a:schemeClr val="tx1"/>
                </a:solidFill>
                <a:latin typeface="Calibri Light" panose="020F0302020204030204" pitchFamily="34" charset="0"/>
              </a:rPr>
              <a:t>’</a:t>
            </a:r>
            <a:endParaRPr lang="en-GB" i="1" dirty="0">
              <a:solidFill>
                <a:schemeClr val="tx1"/>
              </a:solidFill>
              <a:latin typeface="Calibri Light" panose="020F0302020204030204" pitchFamily="34" charset="0"/>
            </a:endParaRPr>
          </a:p>
        </p:txBody>
      </p:sp>
      <p:sp>
        <p:nvSpPr>
          <p:cNvPr id="3" name="Title 2"/>
          <p:cNvSpPr>
            <a:spLocks noGrp="1"/>
          </p:cNvSpPr>
          <p:nvPr>
            <p:ph type="title"/>
          </p:nvPr>
        </p:nvSpPr>
        <p:spPr/>
        <p:txBody>
          <a:bodyPr/>
          <a:lstStyle/>
          <a:p>
            <a:r>
              <a:rPr lang="en-GB" dirty="0" smtClean="0">
                <a:latin typeface="Calibri Light" panose="020F0302020204030204" pitchFamily="34" charset="0"/>
              </a:rPr>
              <a:t>Implications</a:t>
            </a:r>
            <a:endParaRPr lang="en-GB" dirty="0">
              <a:latin typeface="Calibri Light" panose="020F0302020204030204" pitchFamily="34" charset="0"/>
            </a:endParaRPr>
          </a:p>
        </p:txBody>
      </p:sp>
    </p:spTree>
    <p:extLst>
      <p:ext uri="{BB962C8B-B14F-4D97-AF65-F5344CB8AC3E}">
        <p14:creationId xmlns:p14="http://schemas.microsoft.com/office/powerpoint/2010/main" val="3466968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solidFill>
                  <a:schemeClr val="tx1"/>
                </a:solidFill>
                <a:latin typeface="Calibri Light" panose="020F0302020204030204" pitchFamily="34" charset="0"/>
              </a:rPr>
              <a:t>Voice and empowerment for every student</a:t>
            </a:r>
          </a:p>
          <a:p>
            <a:r>
              <a:rPr lang="en-GB" dirty="0" smtClean="0">
                <a:solidFill>
                  <a:schemeClr val="tx1"/>
                </a:solidFill>
                <a:latin typeface="Calibri Light" panose="020F0302020204030204" pitchFamily="34" charset="0"/>
              </a:rPr>
              <a:t>Removing barriers to development</a:t>
            </a:r>
          </a:p>
          <a:p>
            <a:r>
              <a:rPr lang="en-GB" dirty="0" smtClean="0">
                <a:solidFill>
                  <a:schemeClr val="tx1"/>
                </a:solidFill>
                <a:latin typeface="Calibri Light" panose="020F0302020204030204" pitchFamily="34" charset="0"/>
              </a:rPr>
              <a:t>Encouraging r</a:t>
            </a:r>
            <a:r>
              <a:rPr lang="en-GB" dirty="0" smtClean="0">
                <a:solidFill>
                  <a:schemeClr val="tx1"/>
                </a:solidFill>
                <a:latin typeface="Calibri Light" panose="020F0302020204030204" pitchFamily="34" charset="0"/>
              </a:rPr>
              <a:t>esearchers to take </a:t>
            </a:r>
            <a:r>
              <a:rPr lang="en-GB" dirty="0" smtClean="0">
                <a:solidFill>
                  <a:schemeClr val="tx1"/>
                </a:solidFill>
                <a:latin typeface="Calibri Light" panose="020F0302020204030204" pitchFamily="34" charset="0"/>
              </a:rPr>
              <a:t>a holistic approach to development</a:t>
            </a:r>
            <a:endParaRPr lang="en-GB" dirty="0">
              <a:solidFill>
                <a:schemeClr val="tx1"/>
              </a:solidFill>
              <a:latin typeface="Calibri Light" panose="020F0302020204030204" pitchFamily="34" charset="0"/>
            </a:endParaRPr>
          </a:p>
        </p:txBody>
      </p:sp>
      <p:sp>
        <p:nvSpPr>
          <p:cNvPr id="3" name="Title 2"/>
          <p:cNvSpPr>
            <a:spLocks noGrp="1"/>
          </p:cNvSpPr>
          <p:nvPr>
            <p:ph type="title"/>
          </p:nvPr>
        </p:nvSpPr>
        <p:spPr/>
        <p:txBody>
          <a:bodyPr>
            <a:normAutofit/>
          </a:bodyPr>
          <a:lstStyle/>
          <a:p>
            <a:r>
              <a:rPr lang="en-GB" dirty="0" smtClean="0">
                <a:latin typeface="Calibri Light" panose="020F0302020204030204" pitchFamily="34" charset="0"/>
              </a:rPr>
              <a:t>Individualising development</a:t>
            </a:r>
            <a:endParaRPr lang="en-GB" dirty="0">
              <a:latin typeface="Calibri Light" panose="020F0302020204030204" pitchFamily="34" charset="0"/>
            </a:endParaRPr>
          </a:p>
        </p:txBody>
      </p:sp>
    </p:spTree>
    <p:extLst>
      <p:ext uri="{BB962C8B-B14F-4D97-AF65-F5344CB8AC3E}">
        <p14:creationId xmlns:p14="http://schemas.microsoft.com/office/powerpoint/2010/main" val="646340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347864" y="2348880"/>
            <a:ext cx="2232248" cy="20162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latin typeface="Calibri Light" panose="020F0302020204030204" pitchFamily="34" charset="0"/>
              </a:rPr>
              <a:t>CENTRAL SERVICES</a:t>
            </a:r>
            <a:endParaRPr lang="en-GB" sz="2400" dirty="0">
              <a:latin typeface="Calibri Light" panose="020F0302020204030204" pitchFamily="34" charset="0"/>
            </a:endParaRPr>
          </a:p>
        </p:txBody>
      </p:sp>
      <p:sp>
        <p:nvSpPr>
          <p:cNvPr id="5" name="Oval 4"/>
          <p:cNvSpPr/>
          <p:nvPr/>
        </p:nvSpPr>
        <p:spPr>
          <a:xfrm>
            <a:off x="4211960" y="1133128"/>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3205619" y="1340210"/>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5281017" y="1340210"/>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latin typeface="Calibri Light" panose="020F0302020204030204" pitchFamily="34" charset="0"/>
              </a:rPr>
              <a:t>D</a:t>
            </a:r>
            <a:endParaRPr lang="en-GB" dirty="0">
              <a:latin typeface="Calibri Light" panose="020F0302020204030204" pitchFamily="34" charset="0"/>
            </a:endParaRPr>
          </a:p>
        </p:txBody>
      </p:sp>
      <p:sp>
        <p:nvSpPr>
          <p:cNvPr id="8" name="Oval 7"/>
          <p:cNvSpPr/>
          <p:nvPr/>
        </p:nvSpPr>
        <p:spPr>
          <a:xfrm>
            <a:off x="5281017" y="4804628"/>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6012160" y="1988840"/>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258381" y="3112364"/>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2429413" y="1988840"/>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2449535" y="4026114"/>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5904148" y="4113076"/>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2267744" y="3097745"/>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4211960" y="5013176"/>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3205619" y="4761148"/>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5886408" y="1246019"/>
            <a:ext cx="159601" cy="1883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flipH="1">
            <a:off x="6258381" y="970878"/>
            <a:ext cx="97308" cy="1085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p:cNvSpPr txBox="1"/>
          <p:nvPr/>
        </p:nvSpPr>
        <p:spPr>
          <a:xfrm>
            <a:off x="6366207" y="840508"/>
            <a:ext cx="1368152" cy="369332"/>
          </a:xfrm>
          <a:prstGeom prst="rect">
            <a:avLst/>
          </a:prstGeom>
          <a:noFill/>
        </p:spPr>
        <p:txBody>
          <a:bodyPr wrap="square" rtlCol="0">
            <a:spAutoFit/>
          </a:bodyPr>
          <a:lstStyle/>
          <a:p>
            <a:r>
              <a:rPr lang="en-GB" dirty="0" smtClean="0">
                <a:latin typeface="Calibri Light" panose="020F0302020204030204" pitchFamily="34" charset="0"/>
              </a:rPr>
              <a:t>Researcher</a:t>
            </a:r>
            <a:endParaRPr lang="en-GB" dirty="0">
              <a:latin typeface="Calibri Light" panose="020F0302020204030204" pitchFamily="34" charset="0"/>
            </a:endParaRPr>
          </a:p>
        </p:txBody>
      </p:sp>
      <p:sp>
        <p:nvSpPr>
          <p:cNvPr id="20" name="TextBox 19"/>
          <p:cNvSpPr txBox="1"/>
          <p:nvPr/>
        </p:nvSpPr>
        <p:spPr>
          <a:xfrm>
            <a:off x="5996728" y="1155544"/>
            <a:ext cx="1272790" cy="369332"/>
          </a:xfrm>
          <a:prstGeom prst="rect">
            <a:avLst/>
          </a:prstGeom>
          <a:noFill/>
        </p:spPr>
        <p:txBody>
          <a:bodyPr wrap="square" rtlCol="0">
            <a:spAutoFit/>
          </a:bodyPr>
          <a:lstStyle/>
          <a:p>
            <a:r>
              <a:rPr lang="en-GB" dirty="0" smtClean="0">
                <a:latin typeface="Calibri Light" panose="020F0302020204030204" pitchFamily="34" charset="0"/>
              </a:rPr>
              <a:t>Supervisor</a:t>
            </a:r>
            <a:endParaRPr lang="en-GB" dirty="0">
              <a:latin typeface="Calibri Light" panose="020F0302020204030204" pitchFamily="34" charset="0"/>
            </a:endParaRPr>
          </a:p>
        </p:txBody>
      </p:sp>
    </p:spTree>
    <p:extLst>
      <p:ext uri="{BB962C8B-B14F-4D97-AF65-F5344CB8AC3E}">
        <p14:creationId xmlns:p14="http://schemas.microsoft.com/office/powerpoint/2010/main" val="4020716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347864" y="2348880"/>
            <a:ext cx="2232248" cy="20162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prstClr val="white"/>
                </a:solidFill>
                <a:latin typeface="Calibri Light" panose="020F0302020204030204" pitchFamily="34" charset="0"/>
              </a:rPr>
              <a:t>Researcher</a:t>
            </a:r>
            <a:endParaRPr lang="en-GB" sz="2400" dirty="0">
              <a:solidFill>
                <a:prstClr val="white"/>
              </a:solidFill>
              <a:latin typeface="Calibri Light" panose="020F0302020204030204" pitchFamily="34" charset="0"/>
            </a:endParaRPr>
          </a:p>
        </p:txBody>
      </p:sp>
      <p:sp>
        <p:nvSpPr>
          <p:cNvPr id="7" name="Oval 6"/>
          <p:cNvSpPr/>
          <p:nvPr/>
        </p:nvSpPr>
        <p:spPr>
          <a:xfrm>
            <a:off x="5003829" y="1844266"/>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prstClr val="white"/>
                </a:solidFill>
                <a:latin typeface="Calibri Light" panose="020F0302020204030204" pitchFamily="34" charset="0"/>
              </a:rPr>
              <a:t>D</a:t>
            </a:r>
            <a:endParaRPr lang="en-GB" dirty="0">
              <a:solidFill>
                <a:prstClr val="white"/>
              </a:solidFill>
              <a:latin typeface="Calibri Light" panose="020F0302020204030204" pitchFamily="34" charset="0"/>
            </a:endParaRPr>
          </a:p>
        </p:txBody>
      </p:sp>
      <p:sp>
        <p:nvSpPr>
          <p:cNvPr id="9" name="Oval 8"/>
          <p:cNvSpPr/>
          <p:nvPr/>
        </p:nvSpPr>
        <p:spPr>
          <a:xfrm>
            <a:off x="5580112" y="2204864"/>
            <a:ext cx="840742" cy="8441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7" name="Oval 16"/>
          <p:cNvSpPr/>
          <p:nvPr/>
        </p:nvSpPr>
        <p:spPr>
          <a:xfrm>
            <a:off x="2771800" y="5850618"/>
            <a:ext cx="159601" cy="1883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Oval 17"/>
          <p:cNvSpPr/>
          <p:nvPr/>
        </p:nvSpPr>
        <p:spPr>
          <a:xfrm flipH="1">
            <a:off x="5459231" y="592041"/>
            <a:ext cx="97308" cy="1085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6372200" y="2420888"/>
            <a:ext cx="1272790" cy="369332"/>
          </a:xfrm>
          <a:prstGeom prst="rect">
            <a:avLst/>
          </a:prstGeom>
          <a:noFill/>
        </p:spPr>
        <p:txBody>
          <a:bodyPr wrap="square" rtlCol="0">
            <a:spAutoFit/>
          </a:bodyPr>
          <a:lstStyle/>
          <a:p>
            <a:r>
              <a:rPr lang="en-GB" dirty="0" smtClean="0">
                <a:solidFill>
                  <a:prstClr val="black"/>
                </a:solidFill>
                <a:latin typeface="Calibri Light" panose="020F0302020204030204" pitchFamily="34" charset="0"/>
              </a:rPr>
              <a:t>Supervisor</a:t>
            </a:r>
            <a:endParaRPr lang="en-GB" dirty="0">
              <a:solidFill>
                <a:prstClr val="black"/>
              </a:solidFill>
              <a:latin typeface="Calibri Light" panose="020F0302020204030204" pitchFamily="34" charset="0"/>
            </a:endParaRPr>
          </a:p>
        </p:txBody>
      </p:sp>
      <p:sp>
        <p:nvSpPr>
          <p:cNvPr id="21" name="Oval 20"/>
          <p:cNvSpPr/>
          <p:nvPr/>
        </p:nvSpPr>
        <p:spPr>
          <a:xfrm flipH="1">
            <a:off x="7100664" y="973560"/>
            <a:ext cx="97308" cy="1085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2" name="Oval 21"/>
          <p:cNvSpPr/>
          <p:nvPr/>
        </p:nvSpPr>
        <p:spPr>
          <a:xfrm flipH="1">
            <a:off x="6372200" y="6038999"/>
            <a:ext cx="97308" cy="1085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3" name="Oval 22"/>
          <p:cNvSpPr/>
          <p:nvPr/>
        </p:nvSpPr>
        <p:spPr>
          <a:xfrm flipH="1">
            <a:off x="8316416" y="2503685"/>
            <a:ext cx="97308" cy="1085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4" name="Oval 23"/>
          <p:cNvSpPr/>
          <p:nvPr/>
        </p:nvSpPr>
        <p:spPr>
          <a:xfrm flipH="1">
            <a:off x="8413724" y="4531965"/>
            <a:ext cx="97308" cy="1085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5" name="Oval 24"/>
          <p:cNvSpPr/>
          <p:nvPr/>
        </p:nvSpPr>
        <p:spPr>
          <a:xfrm flipH="1">
            <a:off x="3347864" y="476672"/>
            <a:ext cx="97308" cy="1085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6" name="Oval 25"/>
          <p:cNvSpPr/>
          <p:nvPr/>
        </p:nvSpPr>
        <p:spPr>
          <a:xfrm flipH="1">
            <a:off x="1475656" y="1082153"/>
            <a:ext cx="97308" cy="1085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7" name="Oval 26"/>
          <p:cNvSpPr/>
          <p:nvPr/>
        </p:nvSpPr>
        <p:spPr>
          <a:xfrm flipH="1">
            <a:off x="755576" y="2682935"/>
            <a:ext cx="97308" cy="1085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8" name="Oval 27"/>
          <p:cNvSpPr/>
          <p:nvPr/>
        </p:nvSpPr>
        <p:spPr>
          <a:xfrm flipH="1">
            <a:off x="755576" y="4725144"/>
            <a:ext cx="97308" cy="1085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9" name="Oval 28"/>
          <p:cNvSpPr/>
          <p:nvPr/>
        </p:nvSpPr>
        <p:spPr>
          <a:xfrm flipH="1">
            <a:off x="1619672" y="6147592"/>
            <a:ext cx="97308" cy="1085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30" name="Oval 29"/>
          <p:cNvSpPr/>
          <p:nvPr/>
        </p:nvSpPr>
        <p:spPr>
          <a:xfrm flipH="1">
            <a:off x="3851920" y="6426449"/>
            <a:ext cx="97308" cy="1085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31" name="Oval 30"/>
          <p:cNvSpPr/>
          <p:nvPr/>
        </p:nvSpPr>
        <p:spPr>
          <a:xfrm flipH="1">
            <a:off x="7884368" y="5589240"/>
            <a:ext cx="97308" cy="1085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32" name="TextBox 31"/>
          <p:cNvSpPr txBox="1"/>
          <p:nvPr/>
        </p:nvSpPr>
        <p:spPr>
          <a:xfrm>
            <a:off x="2931400" y="5795972"/>
            <a:ext cx="1928632" cy="369332"/>
          </a:xfrm>
          <a:prstGeom prst="rect">
            <a:avLst/>
          </a:prstGeom>
          <a:noFill/>
        </p:spPr>
        <p:txBody>
          <a:bodyPr wrap="square" rtlCol="0">
            <a:spAutoFit/>
          </a:bodyPr>
          <a:lstStyle/>
          <a:p>
            <a:r>
              <a:rPr lang="en-GB" dirty="0" smtClean="0">
                <a:solidFill>
                  <a:prstClr val="black"/>
                </a:solidFill>
                <a:latin typeface="Calibri Light" panose="020F0302020204030204" pitchFamily="34" charset="0"/>
              </a:rPr>
              <a:t>Central services</a:t>
            </a:r>
            <a:endParaRPr lang="en-GB" dirty="0">
              <a:solidFill>
                <a:prstClr val="black"/>
              </a:solidFill>
              <a:latin typeface="Calibri Light" panose="020F0302020204030204" pitchFamily="34" charset="0"/>
            </a:endParaRPr>
          </a:p>
        </p:txBody>
      </p:sp>
    </p:spTree>
    <p:extLst>
      <p:ext uri="{BB962C8B-B14F-4D97-AF65-F5344CB8AC3E}">
        <p14:creationId xmlns:p14="http://schemas.microsoft.com/office/powerpoint/2010/main" val="2699429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6"/>
            <a:ext cx="7408333" cy="3993893"/>
          </a:xfrm>
        </p:spPr>
        <p:txBody>
          <a:bodyPr>
            <a:noAutofit/>
          </a:bodyPr>
          <a:lstStyle/>
          <a:p>
            <a:pPr>
              <a:spcBef>
                <a:spcPts val="300"/>
              </a:spcBef>
              <a:spcAft>
                <a:spcPts val="300"/>
              </a:spcAft>
            </a:pPr>
            <a:r>
              <a:rPr lang="en-GB" dirty="0" smtClean="0">
                <a:solidFill>
                  <a:schemeClr val="tx1"/>
                </a:solidFill>
                <a:latin typeface="Calibri Light" panose="020F0302020204030204" pitchFamily="34" charset="0"/>
              </a:rPr>
              <a:t>Mentoring</a:t>
            </a:r>
          </a:p>
          <a:p>
            <a:pPr>
              <a:spcBef>
                <a:spcPts val="300"/>
              </a:spcBef>
              <a:spcAft>
                <a:spcPts val="300"/>
              </a:spcAft>
            </a:pPr>
            <a:r>
              <a:rPr lang="en-GB" dirty="0" smtClean="0">
                <a:solidFill>
                  <a:schemeClr val="tx1"/>
                </a:solidFill>
                <a:latin typeface="Calibri Light" panose="020F0302020204030204" pitchFamily="34" charset="0"/>
              </a:rPr>
              <a:t>Peer support / coaching</a:t>
            </a:r>
          </a:p>
          <a:p>
            <a:pPr>
              <a:spcBef>
                <a:spcPts val="300"/>
              </a:spcBef>
              <a:spcAft>
                <a:spcPts val="300"/>
              </a:spcAft>
            </a:pPr>
            <a:r>
              <a:rPr lang="en-GB" dirty="0" smtClean="0">
                <a:solidFill>
                  <a:schemeClr val="tx1"/>
                </a:solidFill>
                <a:latin typeface="Calibri Light" panose="020F0302020204030204" pitchFamily="34" charset="0"/>
              </a:rPr>
              <a:t>Space for more interaction with other researchers – workshops, writing/support groups</a:t>
            </a:r>
          </a:p>
          <a:p>
            <a:pPr>
              <a:spcBef>
                <a:spcPts val="300"/>
              </a:spcBef>
              <a:spcAft>
                <a:spcPts val="300"/>
              </a:spcAft>
            </a:pPr>
            <a:r>
              <a:rPr lang="en-GB" dirty="0" smtClean="0">
                <a:solidFill>
                  <a:schemeClr val="tx1"/>
                </a:solidFill>
                <a:latin typeface="Calibri Light" panose="020F0302020204030204" pitchFamily="34" charset="0"/>
              </a:rPr>
              <a:t>One-to-one follow-ups</a:t>
            </a:r>
          </a:p>
          <a:p>
            <a:pPr>
              <a:spcBef>
                <a:spcPts val="300"/>
              </a:spcBef>
              <a:spcAft>
                <a:spcPts val="300"/>
              </a:spcAft>
            </a:pPr>
            <a:r>
              <a:rPr lang="en-GB" dirty="0" smtClean="0">
                <a:solidFill>
                  <a:schemeClr val="tx1"/>
                </a:solidFill>
                <a:latin typeface="Calibri Light" panose="020F0302020204030204" pitchFamily="34" charset="0"/>
              </a:rPr>
              <a:t>Online interactive learning / </a:t>
            </a:r>
            <a:r>
              <a:rPr lang="en-GB" dirty="0" smtClean="0">
                <a:solidFill>
                  <a:schemeClr val="tx1"/>
                </a:solidFill>
                <a:latin typeface="Calibri Light" panose="020F0302020204030204" pitchFamily="34" charset="0"/>
              </a:rPr>
              <a:t>resources</a:t>
            </a:r>
          </a:p>
          <a:p>
            <a:pPr>
              <a:spcBef>
                <a:spcPts val="300"/>
              </a:spcBef>
              <a:spcAft>
                <a:spcPts val="300"/>
              </a:spcAft>
            </a:pPr>
            <a:r>
              <a:rPr lang="en-GB" dirty="0" smtClean="0">
                <a:solidFill>
                  <a:schemeClr val="tx1"/>
                </a:solidFill>
                <a:latin typeface="Calibri Light" panose="020F0302020204030204" pitchFamily="34" charset="0"/>
              </a:rPr>
              <a:t>Signposting</a:t>
            </a:r>
            <a:endParaRPr lang="en-GB" dirty="0" smtClean="0">
              <a:solidFill>
                <a:schemeClr val="tx1"/>
              </a:solidFill>
              <a:latin typeface="Calibri Light" panose="020F0302020204030204" pitchFamily="34" charset="0"/>
            </a:endParaRPr>
          </a:p>
          <a:p>
            <a:pPr>
              <a:spcBef>
                <a:spcPts val="300"/>
              </a:spcBef>
              <a:spcAft>
                <a:spcPts val="300"/>
              </a:spcAft>
            </a:pPr>
            <a:r>
              <a:rPr lang="en-GB" dirty="0" smtClean="0">
                <a:solidFill>
                  <a:schemeClr val="tx1"/>
                </a:solidFill>
                <a:latin typeface="Calibri Light" panose="020F0302020204030204" pitchFamily="34" charset="0"/>
              </a:rPr>
              <a:t>Professional development grants</a:t>
            </a:r>
          </a:p>
          <a:p>
            <a:pPr>
              <a:spcBef>
                <a:spcPts val="300"/>
              </a:spcBef>
              <a:spcAft>
                <a:spcPts val="300"/>
              </a:spcAft>
            </a:pPr>
            <a:r>
              <a:rPr lang="en-GB" dirty="0" smtClean="0">
                <a:solidFill>
                  <a:schemeClr val="tx1"/>
                </a:solidFill>
                <a:latin typeface="Calibri Light" panose="020F0302020204030204" pitchFamily="34" charset="0"/>
              </a:rPr>
              <a:t>Changing attitudes</a:t>
            </a:r>
          </a:p>
        </p:txBody>
      </p:sp>
      <p:sp>
        <p:nvSpPr>
          <p:cNvPr id="3" name="Title 2"/>
          <p:cNvSpPr>
            <a:spLocks noGrp="1"/>
          </p:cNvSpPr>
          <p:nvPr>
            <p:ph type="title"/>
          </p:nvPr>
        </p:nvSpPr>
        <p:spPr/>
        <p:txBody>
          <a:bodyPr/>
          <a:lstStyle/>
          <a:p>
            <a:r>
              <a:rPr lang="en-GB" dirty="0" smtClean="0">
                <a:latin typeface="Calibri Light" panose="020F0302020204030204" pitchFamily="34" charset="0"/>
              </a:rPr>
              <a:t>Individualising development</a:t>
            </a:r>
            <a:endParaRPr lang="en-GB" dirty="0">
              <a:latin typeface="Calibri Light" panose="020F0302020204030204" pitchFamily="34" charset="0"/>
            </a:endParaRPr>
          </a:p>
        </p:txBody>
      </p:sp>
    </p:spTree>
    <p:extLst>
      <p:ext uri="{BB962C8B-B14F-4D97-AF65-F5344CB8AC3E}">
        <p14:creationId xmlns:p14="http://schemas.microsoft.com/office/powerpoint/2010/main" val="34996709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858624"/>
            <a:ext cx="7408333" cy="3450696"/>
          </a:xfrm>
        </p:spPr>
        <p:txBody>
          <a:bodyPr/>
          <a:lstStyle/>
          <a:p>
            <a:pPr marL="0" indent="0">
              <a:lnSpc>
                <a:spcPct val="110000"/>
              </a:lnSpc>
              <a:buNone/>
            </a:pPr>
            <a:r>
              <a:rPr lang="en-GB" i="1" dirty="0" smtClean="0">
                <a:solidFill>
                  <a:schemeClr val="tx1"/>
                </a:solidFill>
                <a:latin typeface="Calibri Light" panose="020F0302020204030204" pitchFamily="34" charset="0"/>
              </a:rPr>
              <a:t>It’s been a long and winding journey, filled with uncertainty, but things are coming together in a way which is better than I could have asked for. In light of that, perhaps better awareness of the expected uncertainty, and support in the earlier stages (through peers?) could help to make it to the end of the research in one piece.</a:t>
            </a:r>
            <a:endParaRPr lang="en-GB" i="1" dirty="0">
              <a:solidFill>
                <a:schemeClr val="tx1"/>
              </a:solidFill>
              <a:latin typeface="Calibri Light" panose="020F0302020204030204" pitchFamily="34" charset="0"/>
            </a:endParaRPr>
          </a:p>
        </p:txBody>
      </p:sp>
    </p:spTree>
    <p:extLst>
      <p:ext uri="{BB962C8B-B14F-4D97-AF65-F5344CB8AC3E}">
        <p14:creationId xmlns:p14="http://schemas.microsoft.com/office/powerpoint/2010/main" val="3632254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spcAft>
                <a:spcPts val="600"/>
              </a:spcAft>
            </a:pPr>
            <a:r>
              <a:rPr lang="en-GB" dirty="0" smtClean="0">
                <a:solidFill>
                  <a:schemeClr val="tx1"/>
                </a:solidFill>
                <a:latin typeface="Calibri Light" panose="020F0302020204030204" pitchFamily="34" charset="0"/>
              </a:rPr>
              <a:t>Central provision for researcher development</a:t>
            </a:r>
          </a:p>
          <a:p>
            <a:pPr>
              <a:spcAft>
                <a:spcPts val="600"/>
              </a:spcAft>
            </a:pPr>
            <a:r>
              <a:rPr lang="en-GB" dirty="0" smtClean="0">
                <a:solidFill>
                  <a:schemeClr val="tx1"/>
                </a:solidFill>
                <a:latin typeface="Calibri Light" panose="020F0302020204030204" pitchFamily="34" charset="0"/>
              </a:rPr>
              <a:t>Generic versus disciplinary training</a:t>
            </a:r>
          </a:p>
          <a:p>
            <a:pPr>
              <a:spcAft>
                <a:spcPts val="600"/>
              </a:spcAft>
            </a:pPr>
            <a:r>
              <a:rPr lang="en-GB" dirty="0" smtClean="0">
                <a:solidFill>
                  <a:schemeClr val="tx1"/>
                </a:solidFill>
                <a:latin typeface="Calibri Light" panose="020F0302020204030204" pitchFamily="34" charset="0"/>
              </a:rPr>
              <a:t>Thresholds in doctoral education?</a:t>
            </a:r>
            <a:r>
              <a:rPr lang="en-GB" i="1" dirty="0" smtClean="0">
                <a:solidFill>
                  <a:schemeClr val="tx1"/>
                </a:solidFill>
                <a:latin typeface="Calibri Light" panose="020F0302020204030204" pitchFamily="34" charset="0"/>
              </a:rPr>
              <a:t> (</a:t>
            </a:r>
            <a:r>
              <a:rPr lang="en-GB" i="1" dirty="0">
                <a:solidFill>
                  <a:schemeClr val="tx1"/>
                </a:solidFill>
                <a:latin typeface="Calibri Light" panose="020F0302020204030204" pitchFamily="34" charset="0"/>
              </a:rPr>
              <a:t>Kiley, M., &amp; </a:t>
            </a:r>
            <a:r>
              <a:rPr lang="en-GB" i="1" dirty="0" err="1">
                <a:solidFill>
                  <a:schemeClr val="tx1"/>
                </a:solidFill>
                <a:latin typeface="Calibri Light" panose="020F0302020204030204" pitchFamily="34" charset="0"/>
              </a:rPr>
              <a:t>Wisker</a:t>
            </a:r>
            <a:r>
              <a:rPr lang="en-GB" i="1" dirty="0">
                <a:solidFill>
                  <a:schemeClr val="tx1"/>
                </a:solidFill>
                <a:latin typeface="Calibri Light" panose="020F0302020204030204" pitchFamily="34" charset="0"/>
              </a:rPr>
              <a:t>, G. (2009). </a:t>
            </a:r>
            <a:r>
              <a:rPr lang="en-GB" i="1" dirty="0" smtClean="0">
                <a:solidFill>
                  <a:schemeClr val="tx1"/>
                </a:solidFill>
                <a:latin typeface="Calibri Light" panose="020F0302020204030204" pitchFamily="34" charset="0"/>
              </a:rPr>
              <a:t>‘Threshold </a:t>
            </a:r>
            <a:r>
              <a:rPr lang="en-GB" i="1" dirty="0">
                <a:solidFill>
                  <a:schemeClr val="tx1"/>
                </a:solidFill>
                <a:latin typeface="Calibri Light" panose="020F0302020204030204" pitchFamily="34" charset="0"/>
              </a:rPr>
              <a:t>concepts in research education and evidence of threshold </a:t>
            </a:r>
            <a:r>
              <a:rPr lang="en-GB" i="1" dirty="0" smtClean="0">
                <a:solidFill>
                  <a:schemeClr val="tx1"/>
                </a:solidFill>
                <a:latin typeface="Calibri Light" panose="020F0302020204030204" pitchFamily="34" charset="0"/>
              </a:rPr>
              <a:t>crossing’)</a:t>
            </a:r>
          </a:p>
          <a:p>
            <a:pPr>
              <a:spcAft>
                <a:spcPts val="600"/>
              </a:spcAft>
            </a:pPr>
            <a:endParaRPr lang="en-GB" sz="600" i="1" dirty="0">
              <a:solidFill>
                <a:schemeClr val="tx1"/>
              </a:solidFill>
              <a:latin typeface="Calibri Light" panose="020F0302020204030204" pitchFamily="34" charset="0"/>
            </a:endParaRPr>
          </a:p>
          <a:p>
            <a:pPr marL="0" indent="0">
              <a:buNone/>
            </a:pPr>
            <a:r>
              <a:rPr lang="en-GB" dirty="0" smtClean="0">
                <a:solidFill>
                  <a:schemeClr val="tx1"/>
                </a:solidFill>
                <a:latin typeface="Calibri Light" panose="020F0302020204030204" pitchFamily="34" charset="0"/>
              </a:rPr>
              <a:t>How far do PGRs consider the difficulties they encounter to be inherent to the nature of the PhD?</a:t>
            </a:r>
            <a:endParaRPr lang="en-GB" dirty="0">
              <a:solidFill>
                <a:schemeClr val="tx1"/>
              </a:solidFill>
              <a:latin typeface="Calibri Light" panose="020F0302020204030204" pitchFamily="34" charset="0"/>
            </a:endParaRPr>
          </a:p>
        </p:txBody>
      </p:sp>
      <p:sp>
        <p:nvSpPr>
          <p:cNvPr id="2" name="Title 1"/>
          <p:cNvSpPr>
            <a:spLocks noGrp="1"/>
          </p:cNvSpPr>
          <p:nvPr>
            <p:ph type="title"/>
          </p:nvPr>
        </p:nvSpPr>
        <p:spPr/>
        <p:txBody>
          <a:bodyPr/>
          <a:lstStyle/>
          <a:p>
            <a:r>
              <a:rPr lang="en-GB" dirty="0" smtClean="0">
                <a:latin typeface="Calibri Light" panose="020F0302020204030204" pitchFamily="34" charset="0"/>
              </a:rPr>
              <a:t>Opening lines</a:t>
            </a:r>
            <a:endParaRPr lang="en-GB" dirty="0">
              <a:latin typeface="Calibri Light" panose="020F0302020204030204" pitchFamily="34" charset="0"/>
            </a:endParaRPr>
          </a:p>
        </p:txBody>
      </p:sp>
    </p:spTree>
    <p:extLst>
      <p:ext uri="{BB962C8B-B14F-4D97-AF65-F5344CB8AC3E}">
        <p14:creationId xmlns:p14="http://schemas.microsoft.com/office/powerpoint/2010/main" val="3507566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1560" y="2636912"/>
            <a:ext cx="7920880" cy="3888432"/>
          </a:xfrm>
        </p:spPr>
        <p:txBody>
          <a:bodyPr>
            <a:normAutofit/>
          </a:bodyPr>
          <a:lstStyle/>
          <a:p>
            <a:r>
              <a:rPr lang="en-GB" dirty="0" smtClean="0">
                <a:solidFill>
                  <a:schemeClr val="tx1"/>
                </a:solidFill>
                <a:latin typeface="Calibri Light" panose="020F0302020204030204" pitchFamily="34" charset="0"/>
              </a:rPr>
              <a:t>What challenges have you encountered during your PhD?</a:t>
            </a:r>
          </a:p>
          <a:p>
            <a:r>
              <a:rPr lang="en-GB" dirty="0" smtClean="0">
                <a:solidFill>
                  <a:schemeClr val="tx1"/>
                </a:solidFill>
                <a:latin typeface="Calibri Light" panose="020F0302020204030204" pitchFamily="34" charset="0"/>
              </a:rPr>
              <a:t>Do you think these challenges are specific to your discipline?</a:t>
            </a:r>
          </a:p>
          <a:p>
            <a:r>
              <a:rPr lang="en-GB" dirty="0" smtClean="0">
                <a:solidFill>
                  <a:schemeClr val="tx1"/>
                </a:solidFill>
                <a:latin typeface="Calibri Light" panose="020F0302020204030204" pitchFamily="34" charset="0"/>
              </a:rPr>
              <a:t>How have you gone about addressing these challenges?</a:t>
            </a:r>
          </a:p>
          <a:p>
            <a:r>
              <a:rPr lang="en-GB" dirty="0" smtClean="0">
                <a:solidFill>
                  <a:schemeClr val="tx1"/>
                </a:solidFill>
                <a:latin typeface="Calibri Light" panose="020F0302020204030204" pitchFamily="34" charset="0"/>
              </a:rPr>
              <a:t>How could the University help you deal with these challenges?</a:t>
            </a:r>
          </a:p>
          <a:p>
            <a:r>
              <a:rPr lang="en-GB" dirty="0" smtClean="0">
                <a:solidFill>
                  <a:schemeClr val="tx1"/>
                </a:solidFill>
                <a:latin typeface="Calibri Light" panose="020F0302020204030204" pitchFamily="34" charset="0"/>
              </a:rPr>
              <a:t>How have you gone about learning and developing your skills in order to progress with the PhD and prepare for future employment?</a:t>
            </a:r>
          </a:p>
          <a:p>
            <a:r>
              <a:rPr lang="en-GB" dirty="0" smtClean="0">
                <a:solidFill>
                  <a:schemeClr val="tx1"/>
                </a:solidFill>
                <a:latin typeface="Calibri Light" panose="020F0302020204030204" pitchFamily="34" charset="0"/>
              </a:rPr>
              <a:t>How would you prefer to develop skills?</a:t>
            </a:r>
            <a:endParaRPr lang="en-GB" dirty="0">
              <a:solidFill>
                <a:schemeClr val="tx1"/>
              </a:solidFill>
              <a:latin typeface="Calibri Light" panose="020F0302020204030204" pitchFamily="34" charset="0"/>
            </a:endParaRPr>
          </a:p>
        </p:txBody>
      </p:sp>
      <p:sp>
        <p:nvSpPr>
          <p:cNvPr id="3" name="Title 2"/>
          <p:cNvSpPr>
            <a:spLocks noGrp="1"/>
          </p:cNvSpPr>
          <p:nvPr>
            <p:ph type="title"/>
          </p:nvPr>
        </p:nvSpPr>
        <p:spPr/>
        <p:txBody>
          <a:bodyPr/>
          <a:lstStyle/>
          <a:p>
            <a:r>
              <a:rPr lang="en-GB" dirty="0" smtClean="0">
                <a:latin typeface="Calibri Light" panose="020F0302020204030204" pitchFamily="34" charset="0"/>
              </a:rPr>
              <a:t>Questions</a:t>
            </a:r>
            <a:endParaRPr lang="en-GB" dirty="0">
              <a:latin typeface="Calibri Light" panose="020F0302020204030204" pitchFamily="34" charset="0"/>
            </a:endParaRPr>
          </a:p>
        </p:txBody>
      </p:sp>
    </p:spTree>
    <p:extLst>
      <p:ext uri="{BB962C8B-B14F-4D97-AF65-F5344CB8AC3E}">
        <p14:creationId xmlns:p14="http://schemas.microsoft.com/office/powerpoint/2010/main" val="983712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Aft>
                <a:spcPts val="600"/>
              </a:spcAft>
            </a:pPr>
            <a:r>
              <a:rPr lang="en-GB" dirty="0" smtClean="0">
                <a:solidFill>
                  <a:schemeClr val="tx1"/>
                </a:solidFill>
                <a:latin typeface="Calibri Light" panose="020F0302020204030204" pitchFamily="34" charset="0"/>
              </a:rPr>
              <a:t>Time management</a:t>
            </a:r>
          </a:p>
          <a:p>
            <a:pPr>
              <a:spcAft>
                <a:spcPts val="600"/>
              </a:spcAft>
            </a:pPr>
            <a:r>
              <a:rPr lang="en-GB" dirty="0" smtClean="0">
                <a:solidFill>
                  <a:schemeClr val="tx1"/>
                </a:solidFill>
                <a:latin typeface="Calibri Light" panose="020F0302020204030204" pitchFamily="34" charset="0"/>
              </a:rPr>
              <a:t>Uncertainty</a:t>
            </a:r>
          </a:p>
          <a:p>
            <a:pPr>
              <a:spcAft>
                <a:spcPts val="600"/>
              </a:spcAft>
            </a:pPr>
            <a:r>
              <a:rPr lang="en-GB" dirty="0" smtClean="0">
                <a:solidFill>
                  <a:schemeClr val="tx1"/>
                </a:solidFill>
                <a:latin typeface="Calibri Light" panose="020F0302020204030204" pitchFamily="34" charset="0"/>
              </a:rPr>
              <a:t>Wellbeing</a:t>
            </a:r>
            <a:endParaRPr lang="en-GB" dirty="0">
              <a:solidFill>
                <a:schemeClr val="tx1"/>
              </a:solidFill>
              <a:latin typeface="Calibri Light" panose="020F0302020204030204" pitchFamily="34" charset="0"/>
            </a:endParaRPr>
          </a:p>
        </p:txBody>
      </p:sp>
      <p:sp>
        <p:nvSpPr>
          <p:cNvPr id="3" name="Title 2"/>
          <p:cNvSpPr>
            <a:spLocks noGrp="1"/>
          </p:cNvSpPr>
          <p:nvPr>
            <p:ph type="title"/>
          </p:nvPr>
        </p:nvSpPr>
        <p:spPr/>
        <p:txBody>
          <a:bodyPr/>
          <a:lstStyle/>
          <a:p>
            <a:r>
              <a:rPr lang="en-GB" dirty="0" smtClean="0">
                <a:latin typeface="Calibri Light" panose="020F0302020204030204" pitchFamily="34" charset="0"/>
              </a:rPr>
              <a:t>Generic challenges</a:t>
            </a:r>
            <a:endParaRPr lang="en-GB" dirty="0">
              <a:latin typeface="Calibri Light" panose="020F0302020204030204" pitchFamily="34" charset="0"/>
            </a:endParaRPr>
          </a:p>
        </p:txBody>
      </p:sp>
    </p:spTree>
    <p:extLst>
      <p:ext uri="{BB962C8B-B14F-4D97-AF65-F5344CB8AC3E}">
        <p14:creationId xmlns:p14="http://schemas.microsoft.com/office/powerpoint/2010/main" val="21950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Aft>
                <a:spcPts val="600"/>
              </a:spcAft>
            </a:pPr>
            <a:r>
              <a:rPr lang="en-GB" dirty="0" smtClean="0">
                <a:solidFill>
                  <a:schemeClr val="tx1"/>
                </a:solidFill>
                <a:latin typeface="Calibri Light" panose="020F0302020204030204" pitchFamily="34" charset="0"/>
              </a:rPr>
              <a:t>difficult to adjust to the </a:t>
            </a:r>
            <a:r>
              <a:rPr lang="en-GB" i="1" dirty="0" smtClean="0">
                <a:solidFill>
                  <a:schemeClr val="tx1"/>
                </a:solidFill>
                <a:latin typeface="Calibri Light" panose="020F0302020204030204" pitchFamily="34" charset="0"/>
              </a:rPr>
              <a:t>‘PhD work pace and work life’</a:t>
            </a:r>
          </a:p>
          <a:p>
            <a:pPr>
              <a:spcAft>
                <a:spcPts val="600"/>
              </a:spcAft>
            </a:pPr>
            <a:r>
              <a:rPr lang="en-GB" i="1" dirty="0" smtClean="0">
                <a:solidFill>
                  <a:schemeClr val="tx1"/>
                </a:solidFill>
                <a:latin typeface="Calibri Light" panose="020F0302020204030204" pitchFamily="34" charset="0"/>
              </a:rPr>
              <a:t>‘At the start of the third year I had no idea about how to plan my time leading up to the graduation’</a:t>
            </a:r>
          </a:p>
          <a:p>
            <a:pPr>
              <a:spcAft>
                <a:spcPts val="600"/>
              </a:spcAft>
            </a:pPr>
            <a:r>
              <a:rPr lang="en-GB" i="1" dirty="0" smtClean="0">
                <a:solidFill>
                  <a:schemeClr val="tx1"/>
                </a:solidFill>
                <a:latin typeface="Calibri Light" panose="020F0302020204030204" pitchFamily="34" charset="0"/>
              </a:rPr>
              <a:t>‘I keep volunteering myself for things that I shouldn’t […] for things on my CV’</a:t>
            </a:r>
            <a:endParaRPr lang="en-GB" i="1" dirty="0">
              <a:solidFill>
                <a:schemeClr val="tx1"/>
              </a:solidFill>
              <a:latin typeface="Calibri Light" panose="020F0302020204030204" pitchFamily="34" charset="0"/>
            </a:endParaRPr>
          </a:p>
        </p:txBody>
      </p:sp>
      <p:sp>
        <p:nvSpPr>
          <p:cNvPr id="3" name="Title 2"/>
          <p:cNvSpPr>
            <a:spLocks noGrp="1"/>
          </p:cNvSpPr>
          <p:nvPr>
            <p:ph type="title"/>
          </p:nvPr>
        </p:nvSpPr>
        <p:spPr/>
        <p:txBody>
          <a:bodyPr/>
          <a:lstStyle/>
          <a:p>
            <a:r>
              <a:rPr lang="en-GB" dirty="0" smtClean="0">
                <a:latin typeface="Calibri Light" panose="020F0302020204030204" pitchFamily="34" charset="0"/>
              </a:rPr>
              <a:t>Time management</a:t>
            </a:r>
            <a:endParaRPr lang="en-GB" dirty="0">
              <a:latin typeface="Calibri Light" panose="020F0302020204030204" pitchFamily="34" charset="0"/>
            </a:endParaRPr>
          </a:p>
        </p:txBody>
      </p:sp>
    </p:spTree>
    <p:extLst>
      <p:ext uri="{BB962C8B-B14F-4D97-AF65-F5344CB8AC3E}">
        <p14:creationId xmlns:p14="http://schemas.microsoft.com/office/powerpoint/2010/main" val="2176125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i="1" dirty="0" smtClean="0">
                <a:solidFill>
                  <a:schemeClr val="tx1"/>
                </a:solidFill>
                <a:latin typeface="Calibri Light" panose="020F0302020204030204" pitchFamily="34" charset="0"/>
              </a:rPr>
              <a:t>‘This is such a long process’</a:t>
            </a:r>
          </a:p>
          <a:p>
            <a:r>
              <a:rPr lang="en-GB" i="1" dirty="0" smtClean="0">
                <a:solidFill>
                  <a:schemeClr val="tx1"/>
                </a:solidFill>
                <a:latin typeface="Calibri Light" panose="020F0302020204030204" pitchFamily="34" charset="0"/>
              </a:rPr>
              <a:t>‘I have no idea [how] to develop or progress with my PhD’</a:t>
            </a:r>
          </a:p>
          <a:p>
            <a:r>
              <a:rPr lang="en-GB" i="1" dirty="0" smtClean="0">
                <a:solidFill>
                  <a:schemeClr val="tx1"/>
                </a:solidFill>
                <a:latin typeface="Calibri Light" panose="020F0302020204030204" pitchFamily="34" charset="0"/>
              </a:rPr>
              <a:t>‘Sometimes I feel like I don’t know what I’m doing and I’ll get stuck in my research following a rabbit hole with no apparent end’</a:t>
            </a:r>
          </a:p>
          <a:p>
            <a:r>
              <a:rPr lang="en-GB" i="1" dirty="0" smtClean="0">
                <a:solidFill>
                  <a:schemeClr val="tx1"/>
                </a:solidFill>
                <a:latin typeface="Calibri Light" panose="020F0302020204030204" pitchFamily="34" charset="0"/>
              </a:rPr>
              <a:t>‘I often feel the work I produce is not good enough’</a:t>
            </a:r>
            <a:endParaRPr lang="en-GB" i="1" dirty="0">
              <a:solidFill>
                <a:schemeClr val="tx1"/>
              </a:solidFill>
              <a:latin typeface="Calibri Light" panose="020F0302020204030204" pitchFamily="34" charset="0"/>
            </a:endParaRPr>
          </a:p>
        </p:txBody>
      </p:sp>
      <p:sp>
        <p:nvSpPr>
          <p:cNvPr id="3" name="Title 2"/>
          <p:cNvSpPr>
            <a:spLocks noGrp="1"/>
          </p:cNvSpPr>
          <p:nvPr>
            <p:ph type="title"/>
          </p:nvPr>
        </p:nvSpPr>
        <p:spPr/>
        <p:txBody>
          <a:bodyPr/>
          <a:lstStyle/>
          <a:p>
            <a:r>
              <a:rPr lang="en-GB" dirty="0" smtClean="0">
                <a:latin typeface="Calibri Light" panose="020F0302020204030204" pitchFamily="34" charset="0"/>
              </a:rPr>
              <a:t>Uncertainty</a:t>
            </a:r>
            <a:endParaRPr lang="en-GB" dirty="0">
              <a:latin typeface="Calibri Light" panose="020F0302020204030204" pitchFamily="34" charset="0"/>
            </a:endParaRPr>
          </a:p>
        </p:txBody>
      </p:sp>
    </p:spTree>
    <p:extLst>
      <p:ext uri="{BB962C8B-B14F-4D97-AF65-F5344CB8AC3E}">
        <p14:creationId xmlns:p14="http://schemas.microsoft.com/office/powerpoint/2010/main" val="359699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4284" b="14284"/>
          <a:stretch/>
        </p:blipFill>
        <p:spPr>
          <a:xfrm>
            <a:off x="1835696" y="1859792"/>
            <a:ext cx="9975720" cy="5097600"/>
          </a:xfrm>
          <a:prstGeom prst="rect">
            <a:avLst/>
          </a:prstGeom>
        </p:spPr>
      </p:pic>
      <p:sp>
        <p:nvSpPr>
          <p:cNvPr id="2" name="Content Placeholder 1"/>
          <p:cNvSpPr>
            <a:spLocks noGrp="1"/>
          </p:cNvSpPr>
          <p:nvPr>
            <p:ph idx="1"/>
          </p:nvPr>
        </p:nvSpPr>
        <p:spPr>
          <a:xfrm>
            <a:off x="457201" y="2675467"/>
            <a:ext cx="4834879" cy="3450696"/>
          </a:xfrm>
        </p:spPr>
        <p:txBody>
          <a:bodyPr/>
          <a:lstStyle/>
          <a:p>
            <a:r>
              <a:rPr lang="en-GB" dirty="0" smtClean="0">
                <a:solidFill>
                  <a:schemeClr val="tx1"/>
                </a:solidFill>
                <a:latin typeface="Calibri Light" panose="020F0302020204030204" pitchFamily="34" charset="0"/>
              </a:rPr>
              <a:t>‘</a:t>
            </a:r>
            <a:r>
              <a:rPr lang="en-GB" dirty="0">
                <a:solidFill>
                  <a:schemeClr val="tx1"/>
                </a:solidFill>
                <a:latin typeface="Calibri Light" panose="020F0302020204030204" pitchFamily="34" charset="0"/>
              </a:rPr>
              <a:t>disciplines do not discriminate when it comes to angst, writers block, de-motivation and a whole host of self-constructed human fallibilities which seek to hamper progress</a:t>
            </a:r>
            <a:r>
              <a:rPr lang="en-GB" dirty="0" smtClean="0">
                <a:solidFill>
                  <a:schemeClr val="tx1"/>
                </a:solidFill>
                <a:latin typeface="Calibri Light" panose="020F0302020204030204" pitchFamily="34" charset="0"/>
              </a:rPr>
              <a:t>’ – (Mercer et al, 2011)</a:t>
            </a:r>
            <a:endParaRPr lang="en-GB" dirty="0">
              <a:solidFill>
                <a:schemeClr val="tx1"/>
              </a:solidFill>
              <a:latin typeface="Calibri Light" panose="020F0302020204030204" pitchFamily="34" charset="0"/>
            </a:endParaRPr>
          </a:p>
        </p:txBody>
      </p:sp>
      <p:sp>
        <p:nvSpPr>
          <p:cNvPr id="3" name="Title 2"/>
          <p:cNvSpPr>
            <a:spLocks noGrp="1"/>
          </p:cNvSpPr>
          <p:nvPr>
            <p:ph type="title"/>
          </p:nvPr>
        </p:nvSpPr>
        <p:spPr/>
        <p:txBody>
          <a:bodyPr/>
          <a:lstStyle/>
          <a:p>
            <a:r>
              <a:rPr lang="en-GB" dirty="0" smtClean="0">
                <a:latin typeface="Calibri Light" panose="020F0302020204030204" pitchFamily="34" charset="0"/>
              </a:rPr>
              <a:t>Wellbeing</a:t>
            </a:r>
            <a:endParaRPr lang="en-GB" dirty="0">
              <a:latin typeface="Calibri Light" panose="020F0302020204030204" pitchFamily="34" charset="0"/>
            </a:endParaRPr>
          </a:p>
        </p:txBody>
      </p:sp>
    </p:spTree>
    <p:extLst>
      <p:ext uri="{BB962C8B-B14F-4D97-AF65-F5344CB8AC3E}">
        <p14:creationId xmlns:p14="http://schemas.microsoft.com/office/powerpoint/2010/main" val="7834775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Aft>
                <a:spcPts val="600"/>
              </a:spcAft>
            </a:pPr>
            <a:r>
              <a:rPr lang="en-GB" dirty="0" smtClean="0">
                <a:solidFill>
                  <a:schemeClr val="tx1"/>
                </a:solidFill>
                <a:latin typeface="Calibri Light" panose="020F0302020204030204" pitchFamily="34" charset="0"/>
              </a:rPr>
              <a:t>Ways of working</a:t>
            </a:r>
          </a:p>
          <a:p>
            <a:pPr>
              <a:spcAft>
                <a:spcPts val="600"/>
              </a:spcAft>
            </a:pPr>
            <a:r>
              <a:rPr lang="en-GB" dirty="0" smtClean="0">
                <a:solidFill>
                  <a:schemeClr val="tx1"/>
                </a:solidFill>
                <a:latin typeface="Calibri Light" panose="020F0302020204030204" pitchFamily="34" charset="0"/>
              </a:rPr>
              <a:t>Thesis writing</a:t>
            </a:r>
          </a:p>
          <a:p>
            <a:pPr marL="0" indent="0">
              <a:spcAft>
                <a:spcPts val="600"/>
              </a:spcAft>
              <a:buNone/>
            </a:pPr>
            <a:endParaRPr lang="en-GB" dirty="0"/>
          </a:p>
        </p:txBody>
      </p:sp>
      <p:sp>
        <p:nvSpPr>
          <p:cNvPr id="3" name="Title 2"/>
          <p:cNvSpPr>
            <a:spLocks noGrp="1"/>
          </p:cNvSpPr>
          <p:nvPr>
            <p:ph type="title"/>
          </p:nvPr>
        </p:nvSpPr>
        <p:spPr/>
        <p:txBody>
          <a:bodyPr/>
          <a:lstStyle/>
          <a:p>
            <a:r>
              <a:rPr lang="en-GB" dirty="0" smtClean="0">
                <a:latin typeface="Calibri Light" panose="020F0302020204030204" pitchFamily="34" charset="0"/>
              </a:rPr>
              <a:t>Disciplinary challenges</a:t>
            </a:r>
            <a:endParaRPr lang="en-GB" dirty="0">
              <a:latin typeface="Calibri Light" panose="020F0302020204030204" pitchFamily="34" charset="0"/>
            </a:endParaRPr>
          </a:p>
        </p:txBody>
      </p:sp>
    </p:spTree>
    <p:extLst>
      <p:ext uri="{BB962C8B-B14F-4D97-AF65-F5344CB8AC3E}">
        <p14:creationId xmlns:p14="http://schemas.microsoft.com/office/powerpoint/2010/main" val="4138933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Aft>
                <a:spcPts val="600"/>
              </a:spcAft>
            </a:pPr>
            <a:r>
              <a:rPr lang="en-GB" i="1" dirty="0" smtClean="0">
                <a:solidFill>
                  <a:schemeClr val="tx1"/>
                </a:solidFill>
                <a:latin typeface="Calibri Light" panose="020F0302020204030204" pitchFamily="34" charset="0"/>
              </a:rPr>
              <a:t>‘I can’t imagine the same kind of [challenges arising] in Philosophy’ </a:t>
            </a:r>
            <a:r>
              <a:rPr lang="en-GB" dirty="0" smtClean="0">
                <a:solidFill>
                  <a:schemeClr val="tx1"/>
                </a:solidFill>
                <a:latin typeface="Calibri Light" panose="020F0302020204030204" pitchFamily="34" charset="0"/>
              </a:rPr>
              <a:t>– a Physics researcher</a:t>
            </a:r>
          </a:p>
          <a:p>
            <a:pPr>
              <a:spcAft>
                <a:spcPts val="600"/>
              </a:spcAft>
            </a:pPr>
            <a:r>
              <a:rPr lang="en-GB" i="1" dirty="0" smtClean="0">
                <a:solidFill>
                  <a:schemeClr val="tx1"/>
                </a:solidFill>
                <a:latin typeface="Calibri Light" panose="020F0302020204030204" pitchFamily="34" charset="0"/>
              </a:rPr>
              <a:t>‘In Geography [presentation style] is quite different [from the sciences]</a:t>
            </a:r>
          </a:p>
          <a:p>
            <a:pPr>
              <a:spcAft>
                <a:spcPts val="600"/>
              </a:spcAft>
            </a:pPr>
            <a:r>
              <a:rPr lang="en-GB" i="1" dirty="0" smtClean="0">
                <a:solidFill>
                  <a:schemeClr val="tx1"/>
                </a:solidFill>
                <a:latin typeface="Calibri Light" panose="020F0302020204030204" pitchFamily="34" charset="0"/>
              </a:rPr>
              <a:t>‘I think that the situation for people who do science subjects is really different […] A science student who is living with me found the idea of unstructured time really baffling’</a:t>
            </a:r>
            <a:r>
              <a:rPr lang="en-GB" dirty="0" smtClean="0">
                <a:solidFill>
                  <a:schemeClr val="tx1"/>
                </a:solidFill>
                <a:latin typeface="Calibri Light" panose="020F0302020204030204" pitchFamily="34" charset="0"/>
              </a:rPr>
              <a:t> – a History researcher</a:t>
            </a:r>
            <a:endParaRPr lang="en-GB" i="1" dirty="0">
              <a:solidFill>
                <a:schemeClr val="tx1"/>
              </a:solidFill>
              <a:latin typeface="Calibri Light" panose="020F0302020204030204" pitchFamily="34" charset="0"/>
            </a:endParaRPr>
          </a:p>
        </p:txBody>
      </p:sp>
      <p:sp>
        <p:nvSpPr>
          <p:cNvPr id="3" name="Title 2"/>
          <p:cNvSpPr>
            <a:spLocks noGrp="1"/>
          </p:cNvSpPr>
          <p:nvPr>
            <p:ph type="title"/>
          </p:nvPr>
        </p:nvSpPr>
        <p:spPr/>
        <p:txBody>
          <a:bodyPr/>
          <a:lstStyle/>
          <a:p>
            <a:r>
              <a:rPr lang="en-GB" dirty="0" smtClean="0">
                <a:latin typeface="Calibri Light" panose="020F0302020204030204" pitchFamily="34" charset="0"/>
              </a:rPr>
              <a:t>Ways of working</a:t>
            </a:r>
            <a:endParaRPr lang="en-GB" dirty="0">
              <a:latin typeface="Calibri Light" panose="020F0302020204030204" pitchFamily="34" charset="0"/>
            </a:endParaRPr>
          </a:p>
        </p:txBody>
      </p:sp>
    </p:spTree>
    <p:extLst>
      <p:ext uri="{BB962C8B-B14F-4D97-AF65-F5344CB8AC3E}">
        <p14:creationId xmlns:p14="http://schemas.microsoft.com/office/powerpoint/2010/main" val="30685707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870</TotalTime>
  <Words>755</Words>
  <Application>Microsoft Office PowerPoint</Application>
  <PresentationFormat>On-screen Show (4:3)</PresentationFormat>
  <Paragraphs>76</Paragraphs>
  <Slides>17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Arial</vt:lpstr>
      <vt:lpstr>Calibri</vt:lpstr>
      <vt:lpstr>Calibri Light</vt:lpstr>
      <vt:lpstr>Candara</vt:lpstr>
      <vt:lpstr>Symbol</vt:lpstr>
      <vt:lpstr>Waveform</vt:lpstr>
      <vt:lpstr>Office Theme</vt:lpstr>
      <vt:lpstr>What do researchers want? Investigating PhD students’ perceptions of skills development</vt:lpstr>
      <vt:lpstr>Opening lines</vt:lpstr>
      <vt:lpstr>Questions</vt:lpstr>
      <vt:lpstr>Generic challenges</vt:lpstr>
      <vt:lpstr>Time management</vt:lpstr>
      <vt:lpstr>Uncertainty</vt:lpstr>
      <vt:lpstr>Wellbeing</vt:lpstr>
      <vt:lpstr>Disciplinary challenges</vt:lpstr>
      <vt:lpstr>Ways of working</vt:lpstr>
      <vt:lpstr>Thesis writing</vt:lpstr>
      <vt:lpstr>Attitudes to training</vt:lpstr>
      <vt:lpstr>Implications</vt:lpstr>
      <vt:lpstr>Individualising development</vt:lpstr>
      <vt:lpstr>PowerPoint Presentation</vt:lpstr>
      <vt:lpstr>PowerPoint Presentation</vt:lpstr>
      <vt:lpstr>Individualising development</vt:lpstr>
      <vt:lpstr>PowerPoint Presentation</vt:lpstr>
    </vt:vector>
  </TitlesOfParts>
  <Company>Durham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ODDY N.M.</dc:creator>
  <cp:lastModifiedBy>ODDY, NIALL M.</cp:lastModifiedBy>
  <cp:revision>47</cp:revision>
  <dcterms:created xsi:type="dcterms:W3CDTF">2017-10-09T09:30:12Z</dcterms:created>
  <dcterms:modified xsi:type="dcterms:W3CDTF">2017-10-11T15:57:00Z</dcterms:modified>
</cp:coreProperties>
</file>