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327" r:id="rId3"/>
    <p:sldId id="331" r:id="rId4"/>
    <p:sldId id="332" r:id="rId5"/>
    <p:sldId id="326" r:id="rId6"/>
    <p:sldId id="279" r:id="rId7"/>
    <p:sldId id="333" r:id="rId8"/>
    <p:sldId id="334" r:id="rId9"/>
    <p:sldId id="328" r:id="rId10"/>
    <p:sldId id="335" r:id="rId11"/>
    <p:sldId id="260" r:id="rId12"/>
    <p:sldId id="321" r:id="rId13"/>
    <p:sldId id="341" r:id="rId14"/>
    <p:sldId id="340" r:id="rId15"/>
    <p:sldId id="342" r:id="rId16"/>
    <p:sldId id="315" r:id="rId17"/>
    <p:sldId id="344" r:id="rId18"/>
    <p:sldId id="343" r:id="rId19"/>
    <p:sldId id="338" r:id="rId20"/>
    <p:sldId id="339" r:id="rId21"/>
    <p:sldId id="329" r:id="rId22"/>
    <p:sldId id="330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FB92"/>
    <a:srgbClr val="0000FF"/>
    <a:srgbClr val="0080FF"/>
    <a:srgbClr val="C1C1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20" autoAdjust="0"/>
    <p:restoredTop sz="86445" autoAdjust="0"/>
  </p:normalViewPr>
  <p:slideViewPr>
    <p:cSldViewPr snapToGrid="0" snapToObjects="1">
      <p:cViewPr varScale="1">
        <p:scale>
          <a:sx n="126" d="100"/>
          <a:sy n="126" d="100"/>
        </p:scale>
        <p:origin x="1056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5" d="100"/>
          <a:sy n="95" d="100"/>
        </p:scale>
        <p:origin x="3136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CE64AF-0E2B-FB48-B617-5BBF52A9C2EE}" type="datetimeFigureOut">
              <a:rPr lang="en-US" smtClean="0"/>
              <a:t>10/12/17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C76B7D-4BE8-B646-9C03-85249A1F8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005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C76B7D-4BE8-B646-9C03-85249A1F81A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916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C76B7D-4BE8-B646-9C03-85249A1F81A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5589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C76B7D-4BE8-B646-9C03-85249A1F81A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354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3015-B0AA-784E-8E7D-7E4570AE8DC8}" type="datetimeFigureOut">
              <a:rPr lang="en-US" smtClean="0"/>
              <a:t>10/12/17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293C-4428-C846-BB1C-A8AB60548F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221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3015-B0AA-784E-8E7D-7E4570AE8DC8}" type="datetimeFigureOut">
              <a:rPr lang="en-US" smtClean="0"/>
              <a:t>10/12/17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293C-4428-C846-BB1C-A8AB60548F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830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3015-B0AA-784E-8E7D-7E4570AE8DC8}" type="datetimeFigureOut">
              <a:rPr lang="en-US" smtClean="0"/>
              <a:t>10/12/17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293C-4428-C846-BB1C-A8AB60548F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430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3015-B0AA-784E-8E7D-7E4570AE8DC8}" type="datetimeFigureOut">
              <a:rPr lang="en-US" smtClean="0"/>
              <a:t>10/12/17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293C-4428-C846-BB1C-A8AB60548F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898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3015-B0AA-784E-8E7D-7E4570AE8DC8}" type="datetimeFigureOut">
              <a:rPr lang="en-US" smtClean="0"/>
              <a:t>10/12/17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293C-4428-C846-BB1C-A8AB60548F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105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3015-B0AA-784E-8E7D-7E4570AE8DC8}" type="datetimeFigureOut">
              <a:rPr lang="en-US" smtClean="0"/>
              <a:t>10/12/17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293C-4428-C846-BB1C-A8AB60548F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38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3015-B0AA-784E-8E7D-7E4570AE8DC8}" type="datetimeFigureOut">
              <a:rPr lang="en-US" smtClean="0"/>
              <a:t>10/12/17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293C-4428-C846-BB1C-A8AB60548F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382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3015-B0AA-784E-8E7D-7E4570AE8DC8}" type="datetimeFigureOut">
              <a:rPr lang="en-US" smtClean="0"/>
              <a:t>10/12/17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293C-4428-C846-BB1C-A8AB60548F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813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3015-B0AA-784E-8E7D-7E4570AE8DC8}" type="datetimeFigureOut">
              <a:rPr lang="en-US" smtClean="0"/>
              <a:t>10/12/17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293C-4428-C846-BB1C-A8AB60548F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506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3015-B0AA-784E-8E7D-7E4570AE8DC8}" type="datetimeFigureOut">
              <a:rPr lang="en-US" smtClean="0"/>
              <a:t>10/12/17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293C-4428-C846-BB1C-A8AB60548F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042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3015-B0AA-784E-8E7D-7E4570AE8DC8}" type="datetimeFigureOut">
              <a:rPr lang="en-US" smtClean="0"/>
              <a:t>10/12/17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293C-4428-C846-BB1C-A8AB60548F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737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C3015-B0AA-784E-8E7D-7E4570AE8DC8}" type="datetimeFigureOut">
              <a:rPr lang="en-US" smtClean="0"/>
              <a:t>10/12/17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5293C-4428-C846-BB1C-A8AB60548F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717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75895" y="1604819"/>
            <a:ext cx="8408697" cy="2860168"/>
            <a:chOff x="536855" y="1604819"/>
            <a:chExt cx="8408697" cy="2860168"/>
          </a:xfrm>
        </p:grpSpPr>
        <p:sp>
          <p:nvSpPr>
            <p:cNvPr id="5" name="Hexagon 4"/>
            <p:cNvSpPr/>
            <p:nvPr/>
          </p:nvSpPr>
          <p:spPr>
            <a:xfrm>
              <a:off x="536855" y="1604819"/>
              <a:ext cx="8408697" cy="2860168"/>
            </a:xfrm>
            <a:prstGeom prst="hexagon">
              <a:avLst>
                <a:gd name="adj" fmla="val 34163"/>
                <a:gd name="vf" fmla="val 115470"/>
              </a:avLst>
            </a:prstGeom>
            <a:pattFill prst="wdUpDiag">
              <a:fgClr>
                <a:srgbClr val="00FB92"/>
              </a:fgClr>
              <a:bgClr>
                <a:prstClr val="white"/>
              </a:bgClr>
            </a:patt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Hexagon 7"/>
            <p:cNvSpPr>
              <a:spLocks noChangeAspect="1"/>
            </p:cNvSpPr>
            <p:nvPr/>
          </p:nvSpPr>
          <p:spPr>
            <a:xfrm rot="21354421">
              <a:off x="834590" y="2043988"/>
              <a:ext cx="7917444" cy="2146963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415098" y="2334795"/>
              <a:ext cx="721562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FB92"/>
                  </a:solidFill>
                  <a:latin typeface="Arial"/>
                  <a:cs typeface="Arial"/>
                </a:rPr>
                <a:t>++</a:t>
              </a:r>
              <a:r>
                <a:rPr lang="en-US" sz="3600" b="1" dirty="0" smtClean="0">
                  <a:latin typeface="Arial"/>
                  <a:cs typeface="Arial"/>
                </a:rPr>
                <a:t> </a:t>
              </a:r>
              <a:r>
                <a:rPr lang="en-GB" sz="3600" b="1" dirty="0" smtClean="0">
                  <a:latin typeface="Arial"/>
                  <a:cs typeface="Arial"/>
                </a:rPr>
                <a:t>teach early, teach often: </a:t>
              </a:r>
            </a:p>
            <a:p>
              <a:r>
                <a:rPr lang="en-GB" sz="3600" b="1" dirty="0" smtClean="0">
                  <a:latin typeface="Arial"/>
                  <a:cs typeface="Arial"/>
                </a:rPr>
                <a:t>how early career researchers learn to supervise</a:t>
              </a:r>
              <a:endParaRPr lang="en-US" sz="3600" b="1" dirty="0" smtClean="0">
                <a:latin typeface="Arial"/>
                <a:cs typeface="Arial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2665142" y="4557226"/>
            <a:ext cx="5335532" cy="1141207"/>
          </a:xfrm>
          <a:prstGeom prst="rect">
            <a:avLst/>
          </a:prstGeom>
          <a:solidFill>
            <a:srgbClr val="00FB92"/>
          </a:solidFill>
        </p:spPr>
        <p:txBody>
          <a:bodyPr wrap="square" lIns="144000" tIns="199325" rIns="144000" bIns="199325">
            <a:spAutoFit/>
          </a:bodyPr>
          <a:lstStyle/>
          <a:p>
            <a:pPr algn="r"/>
            <a:r>
              <a:rPr lang="en-US" sz="1600" b="1" dirty="0" smtClean="0">
                <a:latin typeface="Helvetica"/>
                <a:cs typeface="Helvetica"/>
              </a:rPr>
              <a:t>Dr Kay </a:t>
            </a:r>
            <a:r>
              <a:rPr lang="en-US" sz="1600" b="1" dirty="0" err="1" smtClean="0">
                <a:latin typeface="Helvetica"/>
                <a:cs typeface="Helvetica"/>
              </a:rPr>
              <a:t>Guccione</a:t>
            </a:r>
            <a:r>
              <a:rPr lang="en-US" sz="1600" b="1" dirty="0" smtClean="0">
                <a:latin typeface="Helvetica"/>
                <a:cs typeface="Helvetica"/>
              </a:rPr>
              <a:t> | </a:t>
            </a:r>
            <a:r>
              <a:rPr lang="en-US" sz="1600" b="1" dirty="0" err="1" smtClean="0">
                <a:latin typeface="Helvetica"/>
                <a:cs typeface="Helvetica"/>
              </a:rPr>
              <a:t>k.guccione@sheffield.ac.uk</a:t>
            </a:r>
            <a:r>
              <a:rPr lang="en-US" sz="1600" b="1" dirty="0" smtClean="0">
                <a:latin typeface="Helvetica"/>
                <a:cs typeface="Helvetica"/>
              </a:rPr>
              <a:t> </a:t>
            </a:r>
          </a:p>
          <a:p>
            <a:pPr algn="r"/>
            <a:r>
              <a:rPr lang="en-US" sz="1600" b="1" dirty="0" smtClean="0">
                <a:latin typeface="Helvetica"/>
                <a:cs typeface="Helvetica"/>
              </a:rPr>
              <a:t>Mentoring Consultant</a:t>
            </a:r>
          </a:p>
          <a:p>
            <a:pPr algn="r"/>
            <a:r>
              <a:rPr lang="en-US" sz="1600" b="1" dirty="0">
                <a:latin typeface="Helvetica"/>
                <a:cs typeface="Helvetica"/>
              </a:rPr>
              <a:t>@</a:t>
            </a:r>
            <a:r>
              <a:rPr lang="en-US" sz="1600" b="1" dirty="0" err="1" smtClean="0">
                <a:latin typeface="Helvetica"/>
                <a:cs typeface="Helvetica"/>
              </a:rPr>
              <a:t>kayguccione</a:t>
            </a:r>
            <a:r>
              <a:rPr lang="en-US" sz="1600" b="1" dirty="0" smtClean="0">
                <a:latin typeface="Helvetica"/>
                <a:cs typeface="Helvetica"/>
              </a:rPr>
              <a:t> #</a:t>
            </a:r>
            <a:r>
              <a:rPr lang="en-US" sz="1600" b="1" dirty="0" err="1" smtClean="0">
                <a:latin typeface="Helvetica"/>
                <a:cs typeface="Helvetica"/>
              </a:rPr>
              <a:t>thesismentor</a:t>
            </a:r>
            <a:endParaRPr lang="en-GB" sz="1600" b="1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21157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exagon 14"/>
          <p:cNvSpPr/>
          <p:nvPr/>
        </p:nvSpPr>
        <p:spPr>
          <a:xfrm>
            <a:off x="191949" y="174035"/>
            <a:ext cx="7308914" cy="1600132"/>
          </a:xfrm>
          <a:prstGeom prst="hexagon">
            <a:avLst>
              <a:gd name="adj" fmla="val 34163"/>
              <a:gd name="vf" fmla="val 115470"/>
            </a:avLst>
          </a:prstGeom>
          <a:pattFill prst="wdUpDiag">
            <a:fgClr>
              <a:srgbClr val="00FB92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Hexagon 15"/>
          <p:cNvSpPr>
            <a:spLocks noChangeAspect="1"/>
          </p:cNvSpPr>
          <p:nvPr/>
        </p:nvSpPr>
        <p:spPr>
          <a:xfrm rot="21448647">
            <a:off x="450743" y="384120"/>
            <a:ext cx="6881913" cy="1201127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560016" y="741340"/>
            <a:ext cx="65075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FB92"/>
                </a:solidFill>
                <a:latin typeface="Arial"/>
                <a:cs typeface="Arial"/>
              </a:rPr>
              <a:t>++</a:t>
            </a:r>
            <a:r>
              <a:rPr lang="en-US" sz="3200" b="1" dirty="0" smtClean="0">
                <a:latin typeface="Arial"/>
                <a:cs typeface="Arial"/>
              </a:rPr>
              <a:t> </a:t>
            </a:r>
            <a:r>
              <a:rPr lang="en-US" sz="3200" b="1" dirty="0" err="1" smtClean="0">
                <a:latin typeface="Arial"/>
                <a:cs typeface="Arial"/>
              </a:rPr>
              <a:t>programme</a:t>
            </a:r>
            <a:r>
              <a:rPr lang="en-US" sz="3200" b="1" dirty="0" smtClean="0">
                <a:latin typeface="Arial"/>
                <a:cs typeface="Arial"/>
              </a:rPr>
              <a:t> exit survey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36" y="1623999"/>
            <a:ext cx="6138584" cy="5014301"/>
          </a:xfrm>
          <a:prstGeom prst="rect">
            <a:avLst/>
          </a:prstGeom>
        </p:spPr>
      </p:pic>
      <p:sp>
        <p:nvSpPr>
          <p:cNvPr id="8" name="Hexagon 7"/>
          <p:cNvSpPr/>
          <p:nvPr/>
        </p:nvSpPr>
        <p:spPr>
          <a:xfrm rot="248314">
            <a:off x="6031333" y="652556"/>
            <a:ext cx="3410453" cy="2815895"/>
          </a:xfrm>
          <a:prstGeom prst="hexagon">
            <a:avLst>
              <a:gd name="adj" fmla="val 34163"/>
              <a:gd name="vf" fmla="val 115470"/>
            </a:avLst>
          </a:prstGeom>
          <a:solidFill>
            <a:srgbClr val="00FB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Hexagon 8"/>
          <p:cNvSpPr>
            <a:spLocks noChangeAspect="1"/>
          </p:cNvSpPr>
          <p:nvPr/>
        </p:nvSpPr>
        <p:spPr>
          <a:xfrm>
            <a:off x="6179049" y="863211"/>
            <a:ext cx="3030199" cy="2317703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  <a:latin typeface="Arial"/>
                <a:cs typeface="Arial"/>
              </a:rPr>
              <a:t>Develop mentees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  <a:latin typeface="Arial"/>
                <a:cs typeface="Arial"/>
              </a:rPr>
              <a:t>Develop other PGRS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  <a:latin typeface="Arial"/>
                <a:cs typeface="Arial"/>
              </a:rPr>
              <a:t>Develop self (writing </a:t>
            </a:r>
            <a:r>
              <a:rPr lang="en-GB" dirty="0">
                <a:solidFill>
                  <a:schemeClr val="tx1"/>
                </a:solidFill>
                <a:latin typeface="Arial"/>
                <a:cs typeface="Arial"/>
              </a:rPr>
              <a:t>+</a:t>
            </a:r>
            <a:r>
              <a:rPr lang="en-GB" dirty="0" smtClean="0">
                <a:solidFill>
                  <a:schemeClr val="tx1"/>
                </a:solidFill>
                <a:latin typeface="Arial"/>
                <a:cs typeface="Arial"/>
              </a:rPr>
              <a:t> Supervision)</a:t>
            </a:r>
            <a:endParaRPr lang="en-US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038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xagon 6"/>
          <p:cNvSpPr/>
          <p:nvPr/>
        </p:nvSpPr>
        <p:spPr>
          <a:xfrm rot="248314">
            <a:off x="4312345" y="2198798"/>
            <a:ext cx="5018242" cy="3981084"/>
          </a:xfrm>
          <a:prstGeom prst="hexagon">
            <a:avLst>
              <a:gd name="adj" fmla="val 34163"/>
              <a:gd name="vf" fmla="val 115470"/>
            </a:avLst>
          </a:prstGeom>
          <a:solidFill>
            <a:srgbClr val="00FB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Hexagon 7"/>
          <p:cNvSpPr>
            <a:spLocks noChangeAspect="1"/>
          </p:cNvSpPr>
          <p:nvPr/>
        </p:nvSpPr>
        <p:spPr>
          <a:xfrm>
            <a:off x="4760179" y="2419477"/>
            <a:ext cx="4333380" cy="3437773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Hexagon 9"/>
          <p:cNvSpPr/>
          <p:nvPr/>
        </p:nvSpPr>
        <p:spPr>
          <a:xfrm rot="248314">
            <a:off x="-235658" y="2347179"/>
            <a:ext cx="4930341" cy="3771056"/>
          </a:xfrm>
          <a:prstGeom prst="hexagon">
            <a:avLst>
              <a:gd name="adj" fmla="val 34163"/>
              <a:gd name="vf" fmla="val 115470"/>
            </a:avLst>
          </a:prstGeom>
          <a:solidFill>
            <a:srgbClr val="00FB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Hexagon 10"/>
          <p:cNvSpPr>
            <a:spLocks noChangeAspect="1"/>
          </p:cNvSpPr>
          <p:nvPr/>
        </p:nvSpPr>
        <p:spPr>
          <a:xfrm>
            <a:off x="204057" y="2556641"/>
            <a:ext cx="4257476" cy="3256408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97451" y="3135490"/>
            <a:ext cx="308815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dirty="0">
                <a:latin typeface="Arial" charset="0"/>
                <a:ea typeface="Arial" charset="0"/>
                <a:cs typeface="Arial" charset="0"/>
              </a:rPr>
              <a:t>(1) Mentors develop supervisory awareness and skill sets that facilitate the building of trusting learning alliances. </a:t>
            </a:r>
            <a:endParaRPr lang="en-US" sz="22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298451" y="3363838"/>
            <a:ext cx="3271443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dirty="0">
                <a:latin typeface="Arial" charset="0"/>
                <a:ea typeface="Arial" charset="0"/>
                <a:cs typeface="Arial" charset="0"/>
              </a:rPr>
              <a:t>(2) Mentors develop greater understanding of the enablers and disablers of doctoral writing. </a:t>
            </a:r>
            <a:endParaRPr lang="en-US" sz="22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Hexagon 14"/>
          <p:cNvSpPr/>
          <p:nvPr/>
        </p:nvSpPr>
        <p:spPr>
          <a:xfrm>
            <a:off x="191949" y="174035"/>
            <a:ext cx="7308914" cy="1600132"/>
          </a:xfrm>
          <a:prstGeom prst="hexagon">
            <a:avLst>
              <a:gd name="adj" fmla="val 34163"/>
              <a:gd name="vf" fmla="val 115470"/>
            </a:avLst>
          </a:prstGeom>
          <a:pattFill prst="wdUpDiag">
            <a:fgClr>
              <a:srgbClr val="00FB92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Hexagon 18"/>
          <p:cNvSpPr>
            <a:spLocks noChangeAspect="1"/>
          </p:cNvSpPr>
          <p:nvPr/>
        </p:nvSpPr>
        <p:spPr>
          <a:xfrm rot="21448647">
            <a:off x="450743" y="384120"/>
            <a:ext cx="6881913" cy="1201127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60016" y="741340"/>
            <a:ext cx="650753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FB92"/>
                </a:solidFill>
                <a:latin typeface="Arial"/>
                <a:cs typeface="Arial"/>
              </a:rPr>
              <a:t>++</a:t>
            </a:r>
            <a:r>
              <a:rPr lang="en-US" sz="3200" b="1" dirty="0" smtClean="0">
                <a:latin typeface="Arial"/>
                <a:cs typeface="Arial"/>
              </a:rPr>
              <a:t> headline findings</a:t>
            </a:r>
          </a:p>
        </p:txBody>
      </p:sp>
    </p:spTree>
    <p:extLst>
      <p:ext uri="{BB962C8B-B14F-4D97-AF65-F5344CB8AC3E}">
        <p14:creationId xmlns:p14="http://schemas.microsoft.com/office/powerpoint/2010/main" val="313368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xagon 6"/>
          <p:cNvSpPr/>
          <p:nvPr/>
        </p:nvSpPr>
        <p:spPr>
          <a:xfrm>
            <a:off x="191949" y="174035"/>
            <a:ext cx="7308914" cy="1600132"/>
          </a:xfrm>
          <a:prstGeom prst="hexagon">
            <a:avLst>
              <a:gd name="adj" fmla="val 34163"/>
              <a:gd name="vf" fmla="val 115470"/>
            </a:avLst>
          </a:prstGeom>
          <a:pattFill prst="wdUpDiag">
            <a:fgClr>
              <a:srgbClr val="00FB92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Hexagon 7"/>
          <p:cNvSpPr>
            <a:spLocks noChangeAspect="1"/>
          </p:cNvSpPr>
          <p:nvPr/>
        </p:nvSpPr>
        <p:spPr>
          <a:xfrm rot="21448647">
            <a:off x="450743" y="384120"/>
            <a:ext cx="6881913" cy="1201127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27645" y="488140"/>
            <a:ext cx="65075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FB92"/>
                </a:solidFill>
                <a:latin typeface="Arial"/>
                <a:cs typeface="Arial"/>
              </a:rPr>
              <a:t>++</a:t>
            </a:r>
            <a:r>
              <a:rPr lang="en-US" sz="3200" b="1" dirty="0" smtClean="0">
                <a:latin typeface="Arial"/>
                <a:cs typeface="Arial"/>
              </a:rPr>
              <a:t> 1. </a:t>
            </a:r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supervisory skill sets &amp; learning </a:t>
            </a:r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alliances</a:t>
            </a:r>
            <a:endParaRPr lang="en-US" sz="3200" b="1" dirty="0" smtClean="0">
              <a:latin typeface="Arial"/>
              <a:cs typeface="Arial"/>
            </a:endParaRPr>
          </a:p>
        </p:txBody>
      </p:sp>
      <p:sp>
        <p:nvSpPr>
          <p:cNvPr id="12" name="Hexagon 11"/>
          <p:cNvSpPr/>
          <p:nvPr/>
        </p:nvSpPr>
        <p:spPr>
          <a:xfrm>
            <a:off x="243003" y="1895406"/>
            <a:ext cx="6201897" cy="4712317"/>
          </a:xfrm>
          <a:prstGeom prst="hexagon">
            <a:avLst>
              <a:gd name="adj" fmla="val 34163"/>
              <a:gd name="vf" fmla="val 115470"/>
            </a:avLst>
          </a:prstGeom>
          <a:solidFill>
            <a:srgbClr val="00FB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Hexagon 13"/>
          <p:cNvSpPr/>
          <p:nvPr/>
        </p:nvSpPr>
        <p:spPr>
          <a:xfrm rot="248314">
            <a:off x="5723082" y="1067751"/>
            <a:ext cx="3410453" cy="2815895"/>
          </a:xfrm>
          <a:prstGeom prst="hexagon">
            <a:avLst>
              <a:gd name="adj" fmla="val 34163"/>
              <a:gd name="vf" fmla="val 115470"/>
            </a:avLst>
          </a:prstGeom>
          <a:solidFill>
            <a:srgbClr val="00FB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Hexagon 14"/>
          <p:cNvSpPr>
            <a:spLocks noChangeAspect="1"/>
          </p:cNvSpPr>
          <p:nvPr/>
        </p:nvSpPr>
        <p:spPr>
          <a:xfrm>
            <a:off x="5870798" y="1278406"/>
            <a:ext cx="3030199" cy="2317703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Has being a </a:t>
            </a:r>
            <a:endParaRPr lang="en-US" sz="1600" dirty="0" smtClean="0">
              <a:solidFill>
                <a:schemeClr val="accent6">
                  <a:lumMod val="75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mentor 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influenced your approach to supervising PhD students? </a:t>
            </a:r>
            <a:endParaRPr lang="en-US" sz="1600" dirty="0" smtClean="0">
              <a:solidFill>
                <a:schemeClr val="accent6">
                  <a:lumMod val="75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82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% YES </a:t>
            </a:r>
            <a:endParaRPr lang="en-US" sz="1600" b="1" dirty="0" smtClean="0">
              <a:solidFill>
                <a:schemeClr val="accent6">
                  <a:lumMod val="75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18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% NOT APPLICABLE (0.01% NO)</a:t>
            </a:r>
          </a:p>
        </p:txBody>
      </p:sp>
      <p:sp>
        <p:nvSpPr>
          <p:cNvPr id="2" name="Rectangle 1"/>
          <p:cNvSpPr/>
          <p:nvPr/>
        </p:nvSpPr>
        <p:spPr>
          <a:xfrm>
            <a:off x="1647070" y="2144485"/>
            <a:ext cx="355558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ECRs described how they had learned to build trust and rapport with their doctoral mentees by: </a:t>
            </a:r>
          </a:p>
        </p:txBody>
      </p:sp>
      <p:sp>
        <p:nvSpPr>
          <p:cNvPr id="3" name="Rectangle 2"/>
          <p:cNvSpPr/>
          <p:nvPr/>
        </p:nvSpPr>
        <p:spPr>
          <a:xfrm>
            <a:off x="1280159" y="3439295"/>
            <a:ext cx="442054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Working with clear role </a:t>
            </a:r>
            <a:r>
              <a:rPr lang="en-US" sz="20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descriptions, shared understanding, boundaries </a:t>
            </a: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and limitations</a:t>
            </a:r>
            <a:r>
              <a:rPr lang="en-US" sz="20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;</a:t>
            </a: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 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0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Open listening and empathy in paying attention </a:t>
            </a: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to the mentee’s objectives and expectations;  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Co-creating solutions to writing blocks. </a:t>
            </a:r>
          </a:p>
        </p:txBody>
      </p:sp>
    </p:spTree>
    <p:extLst>
      <p:ext uri="{BB962C8B-B14F-4D97-AF65-F5344CB8AC3E}">
        <p14:creationId xmlns:p14="http://schemas.microsoft.com/office/powerpoint/2010/main" val="121495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xagon 6"/>
          <p:cNvSpPr/>
          <p:nvPr/>
        </p:nvSpPr>
        <p:spPr>
          <a:xfrm>
            <a:off x="191949" y="174035"/>
            <a:ext cx="7308914" cy="1600132"/>
          </a:xfrm>
          <a:prstGeom prst="hexagon">
            <a:avLst>
              <a:gd name="adj" fmla="val 34163"/>
              <a:gd name="vf" fmla="val 115470"/>
            </a:avLst>
          </a:prstGeom>
          <a:pattFill prst="wdUpDiag">
            <a:fgClr>
              <a:srgbClr val="00FB92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Hexagon 7"/>
          <p:cNvSpPr>
            <a:spLocks noChangeAspect="1"/>
          </p:cNvSpPr>
          <p:nvPr/>
        </p:nvSpPr>
        <p:spPr>
          <a:xfrm rot="21448647">
            <a:off x="450743" y="384120"/>
            <a:ext cx="6881913" cy="1201127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27645" y="488140"/>
            <a:ext cx="65075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FB92"/>
                </a:solidFill>
                <a:latin typeface="Arial"/>
                <a:cs typeface="Arial"/>
              </a:rPr>
              <a:t>++</a:t>
            </a:r>
            <a:r>
              <a:rPr lang="en-US" sz="3200" b="1" dirty="0" smtClean="0">
                <a:latin typeface="Arial"/>
                <a:cs typeface="Arial"/>
              </a:rPr>
              <a:t> 1. </a:t>
            </a:r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supervisory skill sets &amp; learning </a:t>
            </a:r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alliances</a:t>
            </a:r>
            <a:endParaRPr lang="en-US" sz="3200" b="1" dirty="0" smtClean="0">
              <a:latin typeface="Arial"/>
              <a:cs typeface="Arial"/>
            </a:endParaRPr>
          </a:p>
        </p:txBody>
      </p:sp>
      <p:sp>
        <p:nvSpPr>
          <p:cNvPr id="9" name="Oval Callout 8"/>
          <p:cNvSpPr/>
          <p:nvPr/>
        </p:nvSpPr>
        <p:spPr>
          <a:xfrm>
            <a:off x="427645" y="1990995"/>
            <a:ext cx="4155021" cy="4392069"/>
          </a:xfrm>
          <a:prstGeom prst="wedgeEllipseCallout">
            <a:avLst>
              <a:gd name="adj1" fmla="val -42589"/>
              <a:gd name="adj2" fmla="val 56604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i="1" dirty="0" smtClean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US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“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H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e 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was looking for 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a </a:t>
            </a:r>
          </a:p>
          <a:p>
            <a:pPr algn="ctr"/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proof 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reader. So I had to be very clear with him that that wasn’t what I was 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there for but we 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did investigate some ways in which he could 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[go and find] that. In terms of planning, I 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could have given him an 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answer, I 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was very conscious 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in 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myself to reign myself in a 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bit, like, 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I’m not going to tell you how to do this. I’m going to let you find it out. 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At 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the end of it 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he 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charged out of my office and went 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‘right 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I’m </a:t>
            </a:r>
            <a:endParaRPr lang="en-GB" sz="1600" i="1" dirty="0" smtClean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off to 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do 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this!’”</a:t>
            </a:r>
            <a:endParaRPr lang="en-US" i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Oval Callout 9"/>
          <p:cNvSpPr/>
          <p:nvPr/>
        </p:nvSpPr>
        <p:spPr>
          <a:xfrm>
            <a:off x="4704499" y="1990995"/>
            <a:ext cx="4155021" cy="4392069"/>
          </a:xfrm>
          <a:prstGeom prst="wedgeEllipseCallout">
            <a:avLst>
              <a:gd name="adj1" fmla="val -42589"/>
              <a:gd name="adj2" fmla="val 56604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“</a:t>
            </a:r>
            <a:r>
              <a:rPr lang="mr-IN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…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kind 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of anxiety 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procrastination</a:t>
            </a:r>
            <a:r>
              <a:rPr lang="mr-IN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…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because, he does a lot of reading but then didn’t know how to take that forward. To actually putting kind of himself onto a computer and get writing. </a:t>
            </a:r>
            <a:r>
              <a:rPr lang="mr-IN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…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But 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I think it just boiled down to a bit of a lack of confidence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He was anxious about how it would be received. Or wouldn’t be good enough. And I think he just worked himself up into a bit </a:t>
            </a:r>
            <a:endParaRPr lang="en-GB" sz="1600" i="1" dirty="0" smtClean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of a state.</a:t>
            </a:r>
            <a:r>
              <a:rPr lang="en-US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” </a:t>
            </a:r>
            <a:endParaRPr lang="en-US" sz="1600" i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27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xagon 6"/>
          <p:cNvSpPr/>
          <p:nvPr/>
        </p:nvSpPr>
        <p:spPr>
          <a:xfrm>
            <a:off x="191949" y="174035"/>
            <a:ext cx="7308914" cy="1600132"/>
          </a:xfrm>
          <a:prstGeom prst="hexagon">
            <a:avLst>
              <a:gd name="adj" fmla="val 34163"/>
              <a:gd name="vf" fmla="val 115470"/>
            </a:avLst>
          </a:prstGeom>
          <a:pattFill prst="wdUpDiag">
            <a:fgClr>
              <a:srgbClr val="00FB92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Hexagon 7"/>
          <p:cNvSpPr>
            <a:spLocks noChangeAspect="1"/>
          </p:cNvSpPr>
          <p:nvPr/>
        </p:nvSpPr>
        <p:spPr>
          <a:xfrm rot="21448647">
            <a:off x="450743" y="384120"/>
            <a:ext cx="6881913" cy="1201127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07325" y="467820"/>
            <a:ext cx="65075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FB92"/>
                </a:solidFill>
                <a:latin typeface="Arial"/>
                <a:cs typeface="Arial"/>
              </a:rPr>
              <a:t>++</a:t>
            </a:r>
            <a:r>
              <a:rPr lang="en-US" sz="3200" b="1" dirty="0" smtClean="0">
                <a:latin typeface="Arial"/>
                <a:cs typeface="Arial"/>
              </a:rPr>
              <a:t> 2. </a:t>
            </a:r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enablers </a:t>
            </a:r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and disablers of doctoral writing</a:t>
            </a:r>
            <a:endParaRPr lang="en-US" sz="3200" b="1" dirty="0" smtClean="0">
              <a:latin typeface="Arial"/>
              <a:cs typeface="Arial"/>
            </a:endParaRPr>
          </a:p>
        </p:txBody>
      </p:sp>
      <p:sp>
        <p:nvSpPr>
          <p:cNvPr id="19" name="Hexagon 18"/>
          <p:cNvSpPr/>
          <p:nvPr/>
        </p:nvSpPr>
        <p:spPr>
          <a:xfrm rot="248314">
            <a:off x="5795637" y="884871"/>
            <a:ext cx="3410453" cy="2815895"/>
          </a:xfrm>
          <a:prstGeom prst="hexagon">
            <a:avLst>
              <a:gd name="adj" fmla="val 34163"/>
              <a:gd name="vf" fmla="val 115470"/>
            </a:avLst>
          </a:prstGeom>
          <a:solidFill>
            <a:srgbClr val="00FB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Hexagon 19"/>
          <p:cNvSpPr>
            <a:spLocks noChangeAspect="1"/>
          </p:cNvSpPr>
          <p:nvPr/>
        </p:nvSpPr>
        <p:spPr>
          <a:xfrm>
            <a:off x="5943353" y="1095526"/>
            <a:ext cx="3030199" cy="2317703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Does 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the quality </a:t>
            </a:r>
            <a:endParaRPr lang="en-US" sz="1600" dirty="0" smtClean="0">
              <a:solidFill>
                <a:schemeClr val="accent6">
                  <a:lumMod val="75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of 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the student supervisor relationship impact on the ability of the student to produce the PhD thesis? 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100% YES</a:t>
            </a:r>
          </a:p>
        </p:txBody>
      </p:sp>
      <p:sp>
        <p:nvSpPr>
          <p:cNvPr id="21" name="Hexagon 20"/>
          <p:cNvSpPr/>
          <p:nvPr/>
        </p:nvSpPr>
        <p:spPr>
          <a:xfrm>
            <a:off x="243003" y="1895406"/>
            <a:ext cx="6787717" cy="4712317"/>
          </a:xfrm>
          <a:prstGeom prst="hexagon">
            <a:avLst>
              <a:gd name="adj" fmla="val 34163"/>
              <a:gd name="vf" fmla="val 115470"/>
            </a:avLst>
          </a:prstGeom>
          <a:solidFill>
            <a:srgbClr val="00FB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706880" y="2127905"/>
            <a:ext cx="399159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ECRs described </a:t>
            </a:r>
            <a:r>
              <a:rPr lang="en-US" sz="20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how they </a:t>
            </a:r>
            <a:r>
              <a:rPr lang="en-US" sz="2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had developed a greater awareness of the role of the supervisor in: </a:t>
            </a:r>
          </a:p>
        </p:txBody>
      </p:sp>
      <p:sp>
        <p:nvSpPr>
          <p:cNvPr id="2" name="Rectangle 1"/>
          <p:cNvSpPr/>
          <p:nvPr/>
        </p:nvSpPr>
        <p:spPr>
          <a:xfrm>
            <a:off x="1137920" y="3122566"/>
            <a:ext cx="49783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encouraging early and frequent writing and embedding a sense of drafting and refinement as a continuous or cyclical doctoral process; 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Giving feedback that builds confidence as well as competence in writing; 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Building students’ self-awareness and problem-solving skills by taking time to engage in a critical reflective dialogue. </a:t>
            </a:r>
          </a:p>
        </p:txBody>
      </p:sp>
    </p:spTree>
    <p:extLst>
      <p:ext uri="{BB962C8B-B14F-4D97-AF65-F5344CB8AC3E}">
        <p14:creationId xmlns:p14="http://schemas.microsoft.com/office/powerpoint/2010/main" val="11552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xagon 6"/>
          <p:cNvSpPr/>
          <p:nvPr/>
        </p:nvSpPr>
        <p:spPr>
          <a:xfrm>
            <a:off x="191949" y="174035"/>
            <a:ext cx="7308914" cy="1600132"/>
          </a:xfrm>
          <a:prstGeom prst="hexagon">
            <a:avLst>
              <a:gd name="adj" fmla="val 34163"/>
              <a:gd name="vf" fmla="val 115470"/>
            </a:avLst>
          </a:prstGeom>
          <a:pattFill prst="wdUpDiag">
            <a:fgClr>
              <a:srgbClr val="00FB92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Hexagon 7"/>
          <p:cNvSpPr>
            <a:spLocks noChangeAspect="1"/>
          </p:cNvSpPr>
          <p:nvPr/>
        </p:nvSpPr>
        <p:spPr>
          <a:xfrm rot="21448647">
            <a:off x="450743" y="384120"/>
            <a:ext cx="6881913" cy="1201127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07325" y="467820"/>
            <a:ext cx="65075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FB92"/>
                </a:solidFill>
                <a:latin typeface="Arial"/>
                <a:cs typeface="Arial"/>
              </a:rPr>
              <a:t>++</a:t>
            </a:r>
            <a:r>
              <a:rPr lang="en-US" sz="3200" b="1" dirty="0" smtClean="0">
                <a:latin typeface="Arial"/>
                <a:cs typeface="Arial"/>
              </a:rPr>
              <a:t> 2. </a:t>
            </a:r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enablers </a:t>
            </a:r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and disablers of doctoral writing</a:t>
            </a:r>
            <a:endParaRPr lang="en-US" sz="3200" b="1" dirty="0" smtClean="0">
              <a:latin typeface="Arial"/>
              <a:cs typeface="Arial"/>
            </a:endParaRPr>
          </a:p>
        </p:txBody>
      </p:sp>
      <p:sp>
        <p:nvSpPr>
          <p:cNvPr id="9" name="Oval Callout 8"/>
          <p:cNvSpPr/>
          <p:nvPr/>
        </p:nvSpPr>
        <p:spPr>
          <a:xfrm>
            <a:off x="427645" y="1990995"/>
            <a:ext cx="4155021" cy="4392069"/>
          </a:xfrm>
          <a:prstGeom prst="wedgeEllipseCallout">
            <a:avLst>
              <a:gd name="adj1" fmla="val -42589"/>
              <a:gd name="adj2" fmla="val 56604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i="1" dirty="0" smtClean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US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“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I 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would make sure they are alright. Like in themselves as well as their 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work</a:t>
            </a:r>
            <a:r>
              <a:rPr lang="mr-IN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…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once you feel relaxed with someone 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it 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makes talking about the work 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easier. 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N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ot 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necessarily that I think you need to be friends with people that 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you’re 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supervising but you, I think it’s just like people management skills. Isn’t it? That if you take an interest in a 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person, 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I think they are more willing to give you something 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back, to open up and talk about it.”</a:t>
            </a:r>
            <a:endParaRPr lang="en-US" i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Oval Callout 9"/>
          <p:cNvSpPr/>
          <p:nvPr/>
        </p:nvSpPr>
        <p:spPr>
          <a:xfrm>
            <a:off x="4704499" y="1990995"/>
            <a:ext cx="4155021" cy="4392069"/>
          </a:xfrm>
          <a:prstGeom prst="wedgeEllipseCallout">
            <a:avLst>
              <a:gd name="adj1" fmla="val -42589"/>
              <a:gd name="adj2" fmla="val 56604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i="1" dirty="0" smtClean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US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"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They 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know they have to </a:t>
            </a:r>
            <a:endParaRPr lang="en-GB" sz="1600" i="1" dirty="0" smtClean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write a thesis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, they go 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‘oh 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yes 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I’ve 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written 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a report before’</a:t>
            </a:r>
            <a:r>
              <a:rPr lang="mr-IN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…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a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nd 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it when it comes down to read this they realise oh, 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my, 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god that’s not going to be done in a day. Err its 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huge. I 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personally think a lot of the 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supervision leg 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work needs to be done when they are writing their 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upgrade. Cos 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that’s the right place, its early enough in the process to identify those who will have serious trouble </a:t>
            </a:r>
            <a:r>
              <a:rPr lang="en-GB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writing</a:t>
            </a:r>
            <a:r>
              <a:rPr lang="mr-IN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…</a:t>
            </a:r>
            <a:r>
              <a:rPr lang="en-US" sz="1600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” </a:t>
            </a:r>
            <a:endParaRPr lang="en-US" sz="1600" i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79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xagon 6"/>
          <p:cNvSpPr/>
          <p:nvPr/>
        </p:nvSpPr>
        <p:spPr>
          <a:xfrm>
            <a:off x="191949" y="174035"/>
            <a:ext cx="7308914" cy="1600132"/>
          </a:xfrm>
          <a:prstGeom prst="hexagon">
            <a:avLst>
              <a:gd name="adj" fmla="val 34163"/>
              <a:gd name="vf" fmla="val 115470"/>
            </a:avLst>
          </a:prstGeom>
          <a:pattFill prst="wdUpDiag">
            <a:fgClr>
              <a:srgbClr val="00FB92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Hexagon 7"/>
          <p:cNvSpPr>
            <a:spLocks noChangeAspect="1"/>
          </p:cNvSpPr>
          <p:nvPr/>
        </p:nvSpPr>
        <p:spPr>
          <a:xfrm rot="21448647">
            <a:off x="450743" y="384120"/>
            <a:ext cx="6881913" cy="1201127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82477" y="497500"/>
            <a:ext cx="65075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FB92"/>
                </a:solidFill>
                <a:latin typeface="Arial"/>
                <a:cs typeface="Arial"/>
              </a:rPr>
              <a:t>++</a:t>
            </a:r>
            <a:r>
              <a:rPr lang="en-US" sz="3200" b="1" dirty="0" smtClean="0">
                <a:latin typeface="Arial"/>
                <a:cs typeface="Arial"/>
              </a:rPr>
              <a:t> but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how</a:t>
            </a:r>
            <a:r>
              <a:rPr lang="en-US" sz="3200" b="1" dirty="0" smtClean="0">
                <a:latin typeface="Arial"/>
                <a:cs typeface="Arial"/>
              </a:rPr>
              <a:t> do ECRs </a:t>
            </a:r>
            <a:r>
              <a:rPr lang="en-US" sz="3200" b="1" smtClean="0">
                <a:latin typeface="Arial"/>
                <a:cs typeface="Arial"/>
              </a:rPr>
              <a:t>develop supervisory skills?</a:t>
            </a:r>
            <a:endParaRPr lang="en-US" sz="3200" b="1" dirty="0" smtClean="0">
              <a:latin typeface="Arial"/>
              <a:cs typeface="Arial"/>
            </a:endParaRPr>
          </a:p>
        </p:txBody>
      </p:sp>
      <p:sp>
        <p:nvSpPr>
          <p:cNvPr id="10" name="Hexagon 9"/>
          <p:cNvSpPr/>
          <p:nvPr/>
        </p:nvSpPr>
        <p:spPr>
          <a:xfrm rot="248314">
            <a:off x="126546" y="3047359"/>
            <a:ext cx="2948254" cy="2325527"/>
          </a:xfrm>
          <a:prstGeom prst="hexagon">
            <a:avLst>
              <a:gd name="adj" fmla="val 34163"/>
              <a:gd name="vf" fmla="val 115470"/>
            </a:avLst>
          </a:prstGeom>
          <a:solidFill>
            <a:srgbClr val="00FB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Hexagon 11"/>
          <p:cNvSpPr>
            <a:spLocks noChangeAspect="1"/>
          </p:cNvSpPr>
          <p:nvPr/>
        </p:nvSpPr>
        <p:spPr>
          <a:xfrm>
            <a:off x="267835" y="3250314"/>
            <a:ext cx="2619534" cy="2003598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/>
                <a:cs typeface="Arial"/>
              </a:rPr>
              <a:t>Direct experiences and observations of supervisor and PI</a:t>
            </a:r>
            <a:endParaRPr lang="en-US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Hexagon 12"/>
          <p:cNvSpPr/>
          <p:nvPr/>
        </p:nvSpPr>
        <p:spPr>
          <a:xfrm rot="248314">
            <a:off x="2467468" y="4303320"/>
            <a:ext cx="2948254" cy="2325527"/>
          </a:xfrm>
          <a:prstGeom prst="hexagon">
            <a:avLst>
              <a:gd name="adj" fmla="val 34163"/>
              <a:gd name="vf" fmla="val 115470"/>
            </a:avLst>
          </a:prstGeom>
          <a:solidFill>
            <a:srgbClr val="00FB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Hexagon 13"/>
          <p:cNvSpPr>
            <a:spLocks noChangeAspect="1"/>
          </p:cNvSpPr>
          <p:nvPr/>
        </p:nvSpPr>
        <p:spPr>
          <a:xfrm>
            <a:off x="2608757" y="4506275"/>
            <a:ext cx="2619534" cy="2003598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/>
                <a:cs typeface="Arial"/>
              </a:rPr>
              <a:t>Direct training in mentoring &amp; coaching practices</a:t>
            </a:r>
            <a:endParaRPr lang="en-US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5" name="Hexagon 14"/>
          <p:cNvSpPr/>
          <p:nvPr/>
        </p:nvSpPr>
        <p:spPr>
          <a:xfrm rot="248314">
            <a:off x="4729026" y="2995211"/>
            <a:ext cx="2948254" cy="2325527"/>
          </a:xfrm>
          <a:prstGeom prst="hexagon">
            <a:avLst>
              <a:gd name="adj" fmla="val 34163"/>
              <a:gd name="vf" fmla="val 115470"/>
            </a:avLst>
          </a:prstGeom>
          <a:solidFill>
            <a:srgbClr val="00FB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Hexagon 15"/>
          <p:cNvSpPr>
            <a:spLocks noChangeAspect="1"/>
          </p:cNvSpPr>
          <p:nvPr/>
        </p:nvSpPr>
        <p:spPr>
          <a:xfrm>
            <a:off x="4870315" y="3198166"/>
            <a:ext cx="2619534" cy="2003598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/>
                <a:cs typeface="Arial"/>
              </a:rPr>
              <a:t>Direct interactions with mentee and feedback</a:t>
            </a:r>
            <a:endParaRPr lang="en-US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7" name="Hexagon 16"/>
          <p:cNvSpPr/>
          <p:nvPr/>
        </p:nvSpPr>
        <p:spPr>
          <a:xfrm rot="248314">
            <a:off x="2427787" y="1701194"/>
            <a:ext cx="2948254" cy="2325527"/>
          </a:xfrm>
          <a:prstGeom prst="hexagon">
            <a:avLst>
              <a:gd name="adj" fmla="val 34163"/>
              <a:gd name="vf" fmla="val 115470"/>
            </a:avLst>
          </a:prstGeom>
          <a:solidFill>
            <a:srgbClr val="00FB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Hexagon 17"/>
          <p:cNvSpPr>
            <a:spLocks noChangeAspect="1"/>
          </p:cNvSpPr>
          <p:nvPr/>
        </p:nvSpPr>
        <p:spPr>
          <a:xfrm>
            <a:off x="2569076" y="1904149"/>
            <a:ext cx="2619534" cy="2003598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/>
                <a:cs typeface="Arial"/>
              </a:rPr>
              <a:t>Indirect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"/>
                <a:cs typeface="Arial"/>
              </a:rPr>
              <a:t>via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"/>
                <a:cs typeface="Arial"/>
              </a:rPr>
              <a:t>mentee’s </a:t>
            </a:r>
            <a:r>
              <a:rPr lang="en-US" b="1" dirty="0">
                <a:solidFill>
                  <a:schemeClr val="tx1"/>
                </a:solidFill>
                <a:latin typeface="Arial"/>
                <a:cs typeface="Arial"/>
              </a:rPr>
              <a:t>writing </a:t>
            </a:r>
            <a:r>
              <a:rPr lang="en-US" b="1" dirty="0" smtClean="0">
                <a:solidFill>
                  <a:schemeClr val="tx1"/>
                </a:solidFill>
                <a:latin typeface="Arial"/>
                <a:cs typeface="Arial"/>
              </a:rPr>
              <a:t>development &amp; </a:t>
            </a:r>
            <a:r>
              <a:rPr lang="en-US" b="1" dirty="0">
                <a:solidFill>
                  <a:schemeClr val="tx1"/>
                </a:solidFill>
                <a:latin typeface="Arial"/>
                <a:cs typeface="Arial"/>
              </a:rPr>
              <a:t>supervision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5713657" y="1455889"/>
            <a:ext cx="3054424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600" dirty="0">
                <a:latin typeface="Arial" charset="0"/>
                <a:ea typeface="Arial" charset="0"/>
                <a:cs typeface="Arial" charset="0"/>
              </a:rPr>
              <a:t>Looking solely to new supervisors’ own prior experiences (Hammond </a:t>
            </a:r>
            <a:r>
              <a:rPr lang="en-GB" sz="1600" i="1" dirty="0">
                <a:latin typeface="Arial" charset="0"/>
                <a:ea typeface="Arial" charset="0"/>
                <a:cs typeface="Arial" charset="0"/>
              </a:rPr>
              <a:t>et al</a:t>
            </a:r>
            <a:r>
              <a:rPr lang="en-GB" sz="1600" dirty="0">
                <a:latin typeface="Arial" charset="0"/>
                <a:ea typeface="Arial" charset="0"/>
                <a:cs typeface="Arial" charset="0"/>
              </a:rPr>
              <a:t>., 2010) is unlikely to be sufficient in developing good supervision.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9726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agon 5"/>
          <p:cNvSpPr/>
          <p:nvPr/>
        </p:nvSpPr>
        <p:spPr>
          <a:xfrm>
            <a:off x="-844117" y="1946206"/>
            <a:ext cx="10587557" cy="4712317"/>
          </a:xfrm>
          <a:prstGeom prst="hexagon">
            <a:avLst>
              <a:gd name="adj" fmla="val 34163"/>
              <a:gd name="vf" fmla="val 115470"/>
            </a:avLst>
          </a:prstGeom>
          <a:solidFill>
            <a:srgbClr val="00FB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Hexagon 6"/>
          <p:cNvSpPr/>
          <p:nvPr/>
        </p:nvSpPr>
        <p:spPr>
          <a:xfrm>
            <a:off x="191949" y="174035"/>
            <a:ext cx="7308914" cy="1600132"/>
          </a:xfrm>
          <a:prstGeom prst="hexagon">
            <a:avLst>
              <a:gd name="adj" fmla="val 34163"/>
              <a:gd name="vf" fmla="val 115470"/>
            </a:avLst>
          </a:prstGeom>
          <a:pattFill prst="wdUpDiag">
            <a:fgClr>
              <a:srgbClr val="00FB92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Hexagon 7"/>
          <p:cNvSpPr>
            <a:spLocks noChangeAspect="1"/>
          </p:cNvSpPr>
          <p:nvPr/>
        </p:nvSpPr>
        <p:spPr>
          <a:xfrm rot="21448647">
            <a:off x="450743" y="384120"/>
            <a:ext cx="6881913" cy="1201127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23173" y="2373691"/>
            <a:ext cx="83661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2200" dirty="0">
                <a:latin typeface="Arial" charset="0"/>
                <a:ea typeface="Arial" charset="0"/>
                <a:cs typeface="Arial" charset="0"/>
              </a:rPr>
            </a:br>
            <a:r>
              <a:rPr lang="en-US" sz="2200" b="1" dirty="0" smtClean="0">
                <a:latin typeface="Arial" charset="0"/>
                <a:ea typeface="Arial" charset="0"/>
                <a:cs typeface="Arial" charset="0"/>
              </a:rPr>
              <a:t>Thesis </a:t>
            </a:r>
            <a:r>
              <a:rPr lang="en-US" sz="2200" b="1" dirty="0">
                <a:latin typeface="Arial" charset="0"/>
                <a:ea typeface="Arial" charset="0"/>
                <a:cs typeface="Arial" charset="0"/>
              </a:rPr>
              <a:t>M</a:t>
            </a:r>
            <a:r>
              <a:rPr lang="en-US" sz="2200" b="1" dirty="0" smtClean="0">
                <a:latin typeface="Arial" charset="0"/>
                <a:ea typeface="Arial" charset="0"/>
                <a:cs typeface="Arial" charset="0"/>
              </a:rPr>
              <a:t>entoring Programme offers structures that support reflective supervisory development:</a:t>
            </a:r>
            <a:endParaRPr lang="en-US" sz="1600" dirty="0" smtClean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Opportunity to practice with real expectations and </a:t>
            </a:r>
            <a:r>
              <a:rPr lang="en-US" sz="22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responsibility </a:t>
            </a:r>
            <a:r>
              <a:rPr lang="mr-IN" sz="22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–</a:t>
            </a:r>
            <a:r>
              <a:rPr lang="en-US" sz="22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supervisors’ ‘trial by fire’ </a:t>
            </a:r>
            <a:r>
              <a:rPr lang="en-US" sz="20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(</a:t>
            </a:r>
            <a:r>
              <a:rPr lang="en-GB" sz="20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Amundsen &amp; </a:t>
            </a:r>
            <a:r>
              <a:rPr lang="en-GB" sz="2000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McAlpine</a:t>
            </a:r>
            <a:r>
              <a:rPr lang="en-GB" sz="20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, 2009) </a:t>
            </a:r>
            <a:endParaRPr lang="en-US" sz="2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2200" dirty="0" smtClean="0">
                <a:latin typeface="Arial" charset="0"/>
                <a:ea typeface="Arial" charset="0"/>
                <a:cs typeface="Arial" charset="0"/>
              </a:rPr>
              <a:t>Training </a:t>
            </a:r>
            <a:r>
              <a:rPr lang="en-US" sz="2200" dirty="0">
                <a:latin typeface="Arial" charset="0"/>
                <a:ea typeface="Arial" charset="0"/>
                <a:cs typeface="Arial" charset="0"/>
              </a:rPr>
              <a:t>in mentoring skills – self-monitoring against the </a:t>
            </a:r>
            <a:r>
              <a:rPr lang="en-US" sz="2200" dirty="0" smtClean="0">
                <a:latin typeface="Arial" charset="0"/>
                <a:ea typeface="Arial" charset="0"/>
                <a:cs typeface="Arial" charset="0"/>
              </a:rPr>
              <a:t>training in practice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200" dirty="0" smtClean="0">
                <a:latin typeface="Arial" charset="0"/>
                <a:ea typeface="Arial" charset="0"/>
                <a:cs typeface="Arial" charset="0"/>
              </a:rPr>
              <a:t>Feedback </a:t>
            </a:r>
            <a:r>
              <a:rPr lang="en-US" sz="2200" dirty="0">
                <a:latin typeface="Arial" charset="0"/>
                <a:ea typeface="Arial" charset="0"/>
                <a:cs typeface="Arial" charset="0"/>
              </a:rPr>
              <a:t>on practice </a:t>
            </a:r>
            <a:r>
              <a:rPr lang="en-US" sz="2200" dirty="0" smtClean="0">
                <a:latin typeface="Arial" charset="0"/>
                <a:ea typeface="Arial" charset="0"/>
                <a:cs typeface="Arial" charset="0"/>
              </a:rPr>
              <a:t>from each mentee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200" dirty="0" smtClean="0">
                <a:latin typeface="Arial" charset="0"/>
                <a:ea typeface="Arial" charset="0"/>
                <a:cs typeface="Arial" charset="0"/>
              </a:rPr>
              <a:t>Supervision </a:t>
            </a:r>
            <a:r>
              <a:rPr lang="en-US" sz="2200" dirty="0">
                <a:latin typeface="Arial" charset="0"/>
                <a:ea typeface="Arial" charset="0"/>
                <a:cs typeface="Arial" charset="0"/>
              </a:rPr>
              <a:t>(program manager) and peer supervision </a:t>
            </a:r>
            <a:r>
              <a:rPr lang="en-US" sz="2200" i="1" dirty="0">
                <a:latin typeface="Arial" charset="0"/>
                <a:ea typeface="Arial" charset="0"/>
                <a:cs typeface="Arial" charset="0"/>
              </a:rPr>
              <a:t>via</a:t>
            </a:r>
            <a:r>
              <a:rPr lang="en-US" sz="2200" dirty="0">
                <a:latin typeface="Arial" charset="0"/>
                <a:ea typeface="Arial" charset="0"/>
                <a:cs typeface="Arial" charset="0"/>
              </a:rPr>
              <a:t> CPD </a:t>
            </a:r>
            <a:r>
              <a:rPr lang="en-US" sz="2200" dirty="0" smtClean="0">
                <a:latin typeface="Arial" charset="0"/>
                <a:ea typeface="Arial" charset="0"/>
                <a:cs typeface="Arial" charset="0"/>
              </a:rPr>
              <a:t>workshops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200" dirty="0" smtClean="0">
                <a:latin typeface="Arial" charset="0"/>
                <a:ea typeface="Arial" charset="0"/>
                <a:cs typeface="Arial" charset="0"/>
              </a:rPr>
              <a:t>Reflective </a:t>
            </a:r>
            <a:r>
              <a:rPr lang="en-US" sz="2200" dirty="0">
                <a:latin typeface="Arial" charset="0"/>
                <a:ea typeface="Arial" charset="0"/>
                <a:cs typeface="Arial" charset="0"/>
              </a:rPr>
              <a:t>prompts (matching profiles, feedback </a:t>
            </a:r>
            <a:r>
              <a:rPr lang="en-US" sz="2200" dirty="0" smtClean="0">
                <a:latin typeface="Arial" charset="0"/>
                <a:ea typeface="Arial" charset="0"/>
                <a:cs typeface="Arial" charset="0"/>
              </a:rPr>
              <a:t>forms, peer discussions)</a:t>
            </a:r>
            <a:endParaRPr lang="en-US" sz="2200" dirty="0">
              <a:effectLst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76643" y="612542"/>
            <a:ext cx="2400325" cy="2049378"/>
          </a:xfrm>
          <a:prstGeom prst="rect">
            <a:avLst/>
          </a:prstGeom>
          <a:solidFill>
            <a:schemeClr val="bg1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Development </a:t>
            </a:r>
            <a:r>
              <a:rPr lang="en-GB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of an academic sense of self requires the right formal institutional </a:t>
            </a:r>
            <a:r>
              <a:rPr lang="en-GB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structures, responsibilities </a:t>
            </a:r>
            <a:r>
              <a:rPr lang="en-GB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and resources (</a:t>
            </a:r>
            <a:r>
              <a:rPr lang="en-GB" sz="1600" dirty="0" err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McAlpine</a:t>
            </a:r>
            <a:r>
              <a:rPr lang="en-GB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 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et al.,</a:t>
            </a:r>
            <a:r>
              <a:rPr lang="en-GB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2013)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2477" y="497500"/>
            <a:ext cx="65075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FB92"/>
                </a:solidFill>
                <a:latin typeface="Arial"/>
                <a:cs typeface="Arial"/>
              </a:rPr>
              <a:t>++</a:t>
            </a:r>
            <a:r>
              <a:rPr lang="en-US" sz="3200" b="1" dirty="0" smtClean="0">
                <a:latin typeface="Arial"/>
                <a:cs typeface="Arial"/>
              </a:rPr>
              <a:t> but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how</a:t>
            </a:r>
            <a:r>
              <a:rPr lang="en-US" sz="3200" b="1" dirty="0" smtClean="0">
                <a:latin typeface="Arial"/>
                <a:cs typeface="Arial"/>
              </a:rPr>
              <a:t> do ECRs </a:t>
            </a:r>
            <a:r>
              <a:rPr lang="en-US" sz="3200" b="1" smtClean="0">
                <a:latin typeface="Arial"/>
                <a:cs typeface="Arial"/>
              </a:rPr>
              <a:t>develop supervisory skills?</a:t>
            </a:r>
            <a:endParaRPr lang="en-US" sz="3200" b="1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40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 rot="422598">
            <a:off x="2044985" y="2395329"/>
            <a:ext cx="4930341" cy="3771056"/>
            <a:chOff x="-4041752" y="2319036"/>
            <a:chExt cx="4645809" cy="3829961"/>
          </a:xfrm>
        </p:grpSpPr>
        <p:sp>
          <p:nvSpPr>
            <p:cNvPr id="11" name="Hexagon 10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Hexagon 11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00FB9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4725416" y="3543276"/>
            <a:ext cx="4033520" cy="1394484"/>
          </a:xfrm>
          <a:prstGeom prst="rect">
            <a:avLst/>
          </a:prstGeom>
          <a:solidFill>
            <a:schemeClr val="bg1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ECRs combine direct and indirect learning sources to develop their own supervisory identity.</a:t>
            </a:r>
            <a:endParaRPr lang="en-GB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85496" y="3543276"/>
            <a:ext cx="4223896" cy="1394484"/>
          </a:xfrm>
          <a:prstGeom prst="rect">
            <a:avLst/>
          </a:prstGeom>
          <a:solidFill>
            <a:schemeClr val="bg1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ECRs develop an awareness of supervision </a:t>
            </a:r>
            <a:r>
              <a:rPr lang="en-GB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as a ‘learned </a:t>
            </a:r>
            <a:r>
              <a:rPr lang="en-GB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and developed practice’, </a:t>
            </a:r>
            <a:r>
              <a:rPr lang="en-GB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not </a:t>
            </a:r>
            <a:r>
              <a:rPr lang="en-GB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automatic</a:t>
            </a:r>
            <a:endParaRPr lang="en-GB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725416" y="1968618"/>
            <a:ext cx="4033520" cy="1447636"/>
          </a:xfrm>
          <a:prstGeom prst="rect">
            <a:avLst/>
          </a:prstGeom>
          <a:solidFill>
            <a:schemeClr val="bg1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ECRs combine cognitive (lists, planning) and emotional/motivational (listening, empathy) strategies to unstick thesis writers</a:t>
            </a:r>
            <a:endParaRPr lang="en-GB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85496" y="1968619"/>
            <a:ext cx="4223896" cy="1447635"/>
          </a:xfrm>
          <a:prstGeom prst="rect">
            <a:avLst/>
          </a:prstGeom>
          <a:solidFill>
            <a:schemeClr val="bg1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ECRs can develop as mentors, supervisors, and devise pedagogies for enabling doctoral writing.</a:t>
            </a:r>
            <a:endParaRPr lang="en-US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Hexagon 9"/>
          <p:cNvSpPr/>
          <p:nvPr/>
        </p:nvSpPr>
        <p:spPr>
          <a:xfrm>
            <a:off x="191949" y="174035"/>
            <a:ext cx="7308914" cy="1600132"/>
          </a:xfrm>
          <a:prstGeom prst="hexagon">
            <a:avLst>
              <a:gd name="adj" fmla="val 34163"/>
              <a:gd name="vf" fmla="val 115470"/>
            </a:avLst>
          </a:prstGeom>
          <a:pattFill prst="wdUpDiag">
            <a:fgClr>
              <a:srgbClr val="00FB92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Hexagon 15"/>
          <p:cNvSpPr>
            <a:spLocks noChangeAspect="1"/>
          </p:cNvSpPr>
          <p:nvPr/>
        </p:nvSpPr>
        <p:spPr>
          <a:xfrm rot="21448647">
            <a:off x="450743" y="384120"/>
            <a:ext cx="6881913" cy="1201127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60016" y="741340"/>
            <a:ext cx="650753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FB92"/>
                </a:solidFill>
                <a:latin typeface="Arial"/>
                <a:cs typeface="Arial"/>
              </a:rPr>
              <a:t>++</a:t>
            </a:r>
            <a:r>
              <a:rPr lang="en-US" sz="3200" b="1" dirty="0" smtClean="0">
                <a:latin typeface="Arial"/>
                <a:cs typeface="Arial"/>
              </a:rPr>
              <a:t> conclusions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725416" y="5071915"/>
            <a:ext cx="4033520" cy="1394484"/>
          </a:xfrm>
          <a:prstGeom prst="rect">
            <a:avLst/>
          </a:prstGeom>
          <a:solidFill>
            <a:schemeClr val="bg1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rgbClr val="00FB92"/>
                </a:solidFill>
                <a:latin typeface="Arial" charset="0"/>
                <a:ea typeface="Arial" charset="0"/>
                <a:cs typeface="Arial" charset="0"/>
              </a:rPr>
              <a:t>We need to position and develop </a:t>
            </a:r>
            <a:r>
              <a:rPr lang="en-GB" b="1" dirty="0">
                <a:solidFill>
                  <a:srgbClr val="00FB92"/>
                </a:solidFill>
                <a:latin typeface="Arial" charset="0"/>
                <a:ea typeface="Arial" charset="0"/>
                <a:cs typeface="Arial" charset="0"/>
              </a:rPr>
              <a:t>ECRs as talented educational </a:t>
            </a:r>
            <a:r>
              <a:rPr lang="en-GB" b="1" dirty="0" smtClean="0">
                <a:solidFill>
                  <a:srgbClr val="00FB92"/>
                </a:solidFill>
                <a:latin typeface="Arial" charset="0"/>
                <a:ea typeface="Arial" charset="0"/>
                <a:cs typeface="Arial" charset="0"/>
              </a:rPr>
              <a:t>practitioners with a unique </a:t>
            </a:r>
            <a:r>
              <a:rPr lang="en-GB" b="1" dirty="0" smtClean="0">
                <a:solidFill>
                  <a:srgbClr val="00FB92"/>
                </a:solidFill>
                <a:latin typeface="Arial" charset="0"/>
                <a:ea typeface="Arial" charset="0"/>
                <a:cs typeface="Arial" charset="0"/>
              </a:rPr>
              <a:t>position and time </a:t>
            </a:r>
            <a:r>
              <a:rPr lang="en-GB" b="1" smtClean="0">
                <a:solidFill>
                  <a:srgbClr val="00FB92"/>
                </a:solidFill>
                <a:latin typeface="Arial" charset="0"/>
                <a:ea typeface="Arial" charset="0"/>
                <a:cs typeface="Arial" charset="0"/>
              </a:rPr>
              <a:t>to learn.</a:t>
            </a:r>
            <a:endParaRPr lang="en-GB" b="1" dirty="0">
              <a:solidFill>
                <a:srgbClr val="00FB9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85496" y="5071915"/>
            <a:ext cx="4223896" cy="1394484"/>
          </a:xfrm>
          <a:prstGeom prst="rect">
            <a:avLst/>
          </a:prstGeom>
          <a:solidFill>
            <a:schemeClr val="bg1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ECRs </a:t>
            </a:r>
            <a:r>
              <a:rPr lang="en-US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make a contribution </a:t>
            </a:r>
            <a:r>
              <a:rPr lang="en-US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to writing development </a:t>
            </a:r>
            <a:r>
              <a:rPr lang="en-US" b="1" dirty="0" smtClean="0">
                <a:solidFill>
                  <a:srgbClr val="00FB92"/>
                </a:solidFill>
                <a:latin typeface="Arial" charset="0"/>
                <a:ea typeface="Arial" charset="0"/>
                <a:cs typeface="Arial" charset="0"/>
              </a:rPr>
              <a:t>that </a:t>
            </a:r>
            <a:r>
              <a:rPr lang="en-US" b="1" dirty="0">
                <a:solidFill>
                  <a:srgbClr val="00FB92"/>
                </a:solidFill>
                <a:latin typeface="Arial" charset="0"/>
                <a:ea typeface="Arial" charset="0"/>
                <a:cs typeface="Arial" charset="0"/>
              </a:rPr>
              <a:t>supervisors </a:t>
            </a:r>
            <a:r>
              <a:rPr lang="en-US" b="1" dirty="0" smtClean="0">
                <a:solidFill>
                  <a:srgbClr val="00FB92"/>
                </a:solidFill>
                <a:latin typeface="Arial" charset="0"/>
                <a:ea typeface="Arial" charset="0"/>
                <a:cs typeface="Arial" charset="0"/>
              </a:rPr>
              <a:t>cannot</a:t>
            </a:r>
            <a:r>
              <a:rPr lang="en-US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: neutral</a:t>
            </a:r>
            <a:r>
              <a:rPr lang="en-US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near-peer</a:t>
            </a:r>
            <a:r>
              <a:rPr lang="en-US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non-evaluative/judgmental</a:t>
            </a:r>
            <a:endParaRPr lang="en-US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64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xagon 6"/>
          <p:cNvSpPr/>
          <p:nvPr/>
        </p:nvSpPr>
        <p:spPr>
          <a:xfrm>
            <a:off x="191949" y="174035"/>
            <a:ext cx="7308914" cy="1600132"/>
          </a:xfrm>
          <a:prstGeom prst="hexagon">
            <a:avLst>
              <a:gd name="adj" fmla="val 34163"/>
              <a:gd name="vf" fmla="val 115470"/>
            </a:avLst>
          </a:prstGeom>
          <a:pattFill prst="wdUpDiag">
            <a:fgClr>
              <a:srgbClr val="00FB92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Hexagon 7"/>
          <p:cNvSpPr>
            <a:spLocks noChangeAspect="1"/>
          </p:cNvSpPr>
          <p:nvPr/>
        </p:nvSpPr>
        <p:spPr>
          <a:xfrm rot="21448647">
            <a:off x="450743" y="384120"/>
            <a:ext cx="6881913" cy="1201127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10816" y="710860"/>
            <a:ext cx="650753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FB92"/>
                </a:solidFill>
                <a:latin typeface="Arial"/>
                <a:cs typeface="Arial"/>
              </a:rPr>
              <a:t>++</a:t>
            </a:r>
            <a:r>
              <a:rPr lang="en-US" sz="3200" b="1" dirty="0" smtClean="0">
                <a:latin typeface="Arial"/>
                <a:cs typeface="Arial"/>
              </a:rPr>
              <a:t> further work</a:t>
            </a:r>
          </a:p>
        </p:txBody>
      </p:sp>
      <p:sp>
        <p:nvSpPr>
          <p:cNvPr id="6" name="Hexagon 5"/>
          <p:cNvSpPr/>
          <p:nvPr/>
        </p:nvSpPr>
        <p:spPr>
          <a:xfrm rot="248314">
            <a:off x="4391579" y="2223295"/>
            <a:ext cx="4838842" cy="3825266"/>
          </a:xfrm>
          <a:prstGeom prst="hexagon">
            <a:avLst>
              <a:gd name="adj" fmla="val 34163"/>
              <a:gd name="vf" fmla="val 115470"/>
            </a:avLst>
          </a:prstGeom>
          <a:solidFill>
            <a:srgbClr val="00FB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Hexagon 9"/>
          <p:cNvSpPr>
            <a:spLocks noChangeAspect="1"/>
          </p:cNvSpPr>
          <p:nvPr/>
        </p:nvSpPr>
        <p:spPr>
          <a:xfrm>
            <a:off x="4677451" y="2369892"/>
            <a:ext cx="4299327" cy="3408472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sz="3000" b="1" dirty="0" smtClean="0">
                <a:solidFill>
                  <a:schemeClr val="tx1"/>
                </a:solidFill>
                <a:latin typeface="Arial"/>
                <a:cs typeface="Arial"/>
              </a:rPr>
              <a:t>Mentors who take up other career paths </a:t>
            </a:r>
            <a:r>
              <a:rPr lang="mr-IN" sz="3000" b="1" dirty="0" smtClean="0">
                <a:solidFill>
                  <a:schemeClr val="tx1"/>
                </a:solidFill>
                <a:latin typeface="Arial"/>
                <a:cs typeface="Arial"/>
              </a:rPr>
              <a:t>–</a:t>
            </a:r>
            <a:r>
              <a:rPr lang="en-US" sz="3000" b="1" dirty="0" smtClean="0">
                <a:solidFill>
                  <a:schemeClr val="tx1"/>
                </a:solidFill>
                <a:latin typeface="Arial"/>
                <a:cs typeface="Arial"/>
              </a:rPr>
              <a:t> utility of the experience.</a:t>
            </a:r>
            <a:endParaRPr lang="en-US" sz="30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Hexagon 11"/>
          <p:cNvSpPr/>
          <p:nvPr/>
        </p:nvSpPr>
        <p:spPr>
          <a:xfrm rot="248314">
            <a:off x="-103526" y="2277916"/>
            <a:ext cx="5024166" cy="3849020"/>
          </a:xfrm>
          <a:prstGeom prst="hexagon">
            <a:avLst>
              <a:gd name="adj" fmla="val 34163"/>
              <a:gd name="vf" fmla="val 115470"/>
            </a:avLst>
          </a:prstGeom>
          <a:solidFill>
            <a:srgbClr val="00FB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Hexagon 12"/>
          <p:cNvSpPr>
            <a:spLocks noChangeAspect="1"/>
          </p:cNvSpPr>
          <p:nvPr/>
        </p:nvSpPr>
        <p:spPr>
          <a:xfrm>
            <a:off x="95444" y="2431688"/>
            <a:ext cx="4463988" cy="3414363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chemeClr val="tx1"/>
                </a:solidFill>
                <a:latin typeface="Arial"/>
                <a:cs typeface="Arial"/>
              </a:rPr>
              <a:t>Mentors who become supervisors </a:t>
            </a:r>
            <a:r>
              <a:rPr lang="mr-IN" sz="3000" b="1" dirty="0" smtClean="0">
                <a:solidFill>
                  <a:schemeClr val="tx1"/>
                </a:solidFill>
                <a:latin typeface="Arial"/>
                <a:cs typeface="Arial"/>
              </a:rPr>
              <a:t>–</a:t>
            </a:r>
            <a:r>
              <a:rPr lang="en-US" sz="3000" b="1" dirty="0" smtClean="0">
                <a:solidFill>
                  <a:schemeClr val="tx1"/>
                </a:solidFill>
                <a:latin typeface="Arial"/>
                <a:cs typeface="Arial"/>
              </a:rPr>
              <a:t> utility of the experience.</a:t>
            </a:r>
            <a:endParaRPr lang="en-US" sz="30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58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 rot="422598">
            <a:off x="2044985" y="2395329"/>
            <a:ext cx="4930341" cy="3771056"/>
            <a:chOff x="-4041752" y="2319036"/>
            <a:chExt cx="4645809" cy="3829961"/>
          </a:xfrm>
        </p:grpSpPr>
        <p:sp>
          <p:nvSpPr>
            <p:cNvPr id="11" name="Hexagon 10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Hexagon 11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00FB9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4775200" y="4264636"/>
            <a:ext cx="4033520" cy="1394484"/>
          </a:xfrm>
          <a:prstGeom prst="rect">
            <a:avLst/>
          </a:prstGeom>
          <a:solidFill>
            <a:schemeClr val="bg1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4.</a:t>
            </a:r>
            <a:r>
              <a:rPr lang="en-GB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And so excluded </a:t>
            </a:r>
            <a:r>
              <a:rPr lang="en-GB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from </a:t>
            </a:r>
            <a:r>
              <a:rPr lang="en-GB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supervision </a:t>
            </a:r>
            <a:r>
              <a:rPr lang="en-GB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u</a:t>
            </a:r>
            <a:r>
              <a:rPr lang="en-GB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ntil appointed as a supervisor</a:t>
            </a:r>
            <a:r>
              <a:rPr lang="mr-IN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…</a:t>
            </a:r>
            <a:r>
              <a:rPr lang="en-GB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How </a:t>
            </a:r>
            <a:r>
              <a:rPr lang="en-GB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then, do they learn how to supervise</a:t>
            </a:r>
            <a:r>
              <a:rPr lang="en-GB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?</a:t>
            </a:r>
            <a:endParaRPr lang="en-GB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35280" y="4264636"/>
            <a:ext cx="4223896" cy="1394484"/>
          </a:xfrm>
          <a:prstGeom prst="rect">
            <a:avLst/>
          </a:prstGeom>
          <a:solidFill>
            <a:schemeClr val="bg1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3.</a:t>
            </a:r>
            <a:r>
              <a:rPr lang="en-US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GB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Not</a:t>
            </a:r>
            <a:r>
              <a:rPr lang="en-GB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 </a:t>
            </a:r>
            <a:r>
              <a:rPr lang="en-GB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always included </a:t>
            </a:r>
            <a:r>
              <a:rPr lang="en-GB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formally in institutional </a:t>
            </a:r>
            <a:r>
              <a:rPr lang="en-GB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L&amp;T strategy, </a:t>
            </a:r>
            <a:r>
              <a:rPr lang="en-GB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seen as </a:t>
            </a:r>
            <a:r>
              <a:rPr lang="en-GB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educational assets, </a:t>
            </a:r>
            <a:r>
              <a:rPr lang="en-GB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or understood to </a:t>
            </a:r>
            <a:r>
              <a:rPr lang="en-GB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possess supervision skills/experience. </a:t>
            </a:r>
            <a:endParaRPr lang="en-US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775200" y="2689978"/>
            <a:ext cx="4033520" cy="1447636"/>
          </a:xfrm>
          <a:prstGeom prst="rect">
            <a:avLst/>
          </a:prstGeom>
          <a:solidFill>
            <a:schemeClr val="bg1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2.</a:t>
            </a:r>
            <a:r>
              <a:rPr lang="en-US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Early career researchers </a:t>
            </a:r>
            <a:r>
              <a:rPr lang="en-GB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(ECRs; post-docs) </a:t>
            </a: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play a key, if frequently </a:t>
            </a:r>
            <a:r>
              <a:rPr lang="en-US" dirty="0" err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unrecognised</a:t>
            </a: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, role in the support and development of doctoral students. </a:t>
            </a:r>
            <a:endParaRPr lang="en-GB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35280" y="2689979"/>
            <a:ext cx="4223896" cy="1447635"/>
          </a:xfrm>
          <a:prstGeom prst="rect">
            <a:avLst/>
          </a:prstGeom>
          <a:solidFill>
            <a:schemeClr val="bg1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1.</a:t>
            </a:r>
            <a:r>
              <a:rPr lang="en-GB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Supervision is described </a:t>
            </a:r>
            <a:r>
              <a:rPr lang="en-GB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as the most important determinant of doctoral success and is therefore an important </a:t>
            </a:r>
            <a:r>
              <a:rPr lang="en-GB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interpersonal, academic </a:t>
            </a:r>
            <a:r>
              <a:rPr lang="en-GB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skill-set. </a:t>
            </a:r>
            <a:endParaRPr lang="en-US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Hexagon 9"/>
          <p:cNvSpPr/>
          <p:nvPr/>
        </p:nvSpPr>
        <p:spPr>
          <a:xfrm>
            <a:off x="191949" y="174035"/>
            <a:ext cx="7308914" cy="1600132"/>
          </a:xfrm>
          <a:prstGeom prst="hexagon">
            <a:avLst>
              <a:gd name="adj" fmla="val 34163"/>
              <a:gd name="vf" fmla="val 115470"/>
            </a:avLst>
          </a:prstGeom>
          <a:pattFill prst="wdUpDiag">
            <a:fgClr>
              <a:srgbClr val="00FB92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Hexagon 15"/>
          <p:cNvSpPr>
            <a:spLocks noChangeAspect="1"/>
          </p:cNvSpPr>
          <p:nvPr/>
        </p:nvSpPr>
        <p:spPr>
          <a:xfrm rot="21448647">
            <a:off x="450743" y="384120"/>
            <a:ext cx="6881913" cy="1201127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60016" y="741340"/>
            <a:ext cx="650753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FB92"/>
                </a:solidFill>
                <a:latin typeface="Arial"/>
                <a:cs typeface="Arial"/>
              </a:rPr>
              <a:t>++</a:t>
            </a:r>
            <a:r>
              <a:rPr lang="en-US" sz="3200" b="1" dirty="0" smtClean="0">
                <a:latin typeface="Arial"/>
                <a:cs typeface="Arial"/>
              </a:rPr>
              <a:t> ECRs as supervisors</a:t>
            </a:r>
          </a:p>
        </p:txBody>
      </p:sp>
    </p:spTree>
    <p:extLst>
      <p:ext uri="{BB962C8B-B14F-4D97-AF65-F5344CB8AC3E}">
        <p14:creationId xmlns:p14="http://schemas.microsoft.com/office/powerpoint/2010/main" val="186149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xagon 6"/>
          <p:cNvSpPr/>
          <p:nvPr/>
        </p:nvSpPr>
        <p:spPr>
          <a:xfrm>
            <a:off x="191949" y="174035"/>
            <a:ext cx="7308914" cy="1600132"/>
          </a:xfrm>
          <a:prstGeom prst="hexagon">
            <a:avLst>
              <a:gd name="adj" fmla="val 34163"/>
              <a:gd name="vf" fmla="val 115470"/>
            </a:avLst>
          </a:prstGeom>
          <a:pattFill prst="wdUpDiag">
            <a:fgClr>
              <a:srgbClr val="00FB92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Hexagon 7"/>
          <p:cNvSpPr>
            <a:spLocks noChangeAspect="1"/>
          </p:cNvSpPr>
          <p:nvPr/>
        </p:nvSpPr>
        <p:spPr>
          <a:xfrm rot="21448647">
            <a:off x="450743" y="384120"/>
            <a:ext cx="6881913" cy="1201127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Callout 8"/>
          <p:cNvSpPr/>
          <p:nvPr/>
        </p:nvSpPr>
        <p:spPr>
          <a:xfrm>
            <a:off x="-377010" y="1545038"/>
            <a:ext cx="3437814" cy="5201202"/>
          </a:xfrm>
          <a:prstGeom prst="wedgeEllipseCallout">
            <a:avLst>
              <a:gd name="adj1" fmla="val -42589"/>
              <a:gd name="adj2" fmla="val 56604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“Being </a:t>
            </a:r>
            <a:r>
              <a:rPr lang="en-US" sz="1600" i="1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a mentor has enabled me to evolve into a good team leader. I approach my team members and their progression as well as their day to day work with the mindset of a mentor; always aiming to help them make decisions for themselves. Being a mentor has helped me develop this mindset and put it into practice in my research team</a:t>
            </a:r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."</a:t>
            </a:r>
            <a:endParaRPr lang="en-US" dirty="0">
              <a:solidFill>
                <a:schemeClr val="accent6">
                  <a:lumMod val="75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Oval Callout 9"/>
          <p:cNvSpPr/>
          <p:nvPr/>
        </p:nvSpPr>
        <p:spPr>
          <a:xfrm>
            <a:off x="2468254" y="1205564"/>
            <a:ext cx="3916273" cy="5608320"/>
          </a:xfrm>
          <a:prstGeom prst="wedgeEllipseCallout">
            <a:avLst>
              <a:gd name="adj1" fmla="val -42589"/>
              <a:gd name="adj2" fmla="val 56604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“Mentoring </a:t>
            </a:r>
            <a:r>
              <a:rPr lang="en-US" sz="1600" i="1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helped me see the value </a:t>
            </a:r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of my experience </a:t>
            </a:r>
            <a:r>
              <a:rPr lang="en-US" sz="1600" i="1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beyond being an academic</a:t>
            </a:r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. Supporting PGRs to </a:t>
            </a:r>
            <a:r>
              <a:rPr lang="en-US" sz="1600" i="1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make the most of </a:t>
            </a:r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opportunities </a:t>
            </a:r>
            <a:r>
              <a:rPr lang="en-US" sz="1600" i="1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and face </a:t>
            </a:r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challenges, became </a:t>
            </a:r>
            <a:r>
              <a:rPr lang="en-US" sz="1600" i="1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part of my career goals. I now work in PGR </a:t>
            </a:r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development </a:t>
            </a:r>
            <a:r>
              <a:rPr lang="en-US" sz="1600" i="1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so my </a:t>
            </a:r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experience </a:t>
            </a:r>
            <a:r>
              <a:rPr lang="en-US" sz="1600" i="1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was very valuable in gaining my current position. I was able to demonstrate at interview my broad understanding of the challenges associated with writing up a PhD and articulate what can be done to support </a:t>
            </a:r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students.”</a:t>
            </a:r>
            <a:endParaRPr lang="en-US" sz="1600" i="1" dirty="0">
              <a:solidFill>
                <a:schemeClr val="accent6">
                  <a:lumMod val="75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Oval Callout 11"/>
          <p:cNvSpPr/>
          <p:nvPr/>
        </p:nvSpPr>
        <p:spPr>
          <a:xfrm>
            <a:off x="5804751" y="181621"/>
            <a:ext cx="3498940" cy="5682552"/>
          </a:xfrm>
          <a:prstGeom prst="wedgeEllipseCallout">
            <a:avLst>
              <a:gd name="adj1" fmla="val -42589"/>
              <a:gd name="adj2" fmla="val 56604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i="1" dirty="0" smtClean="0">
              <a:solidFill>
                <a:schemeClr val="accent6">
                  <a:lumMod val="75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endParaRPr lang="en-US" sz="1600" i="1" dirty="0">
              <a:solidFill>
                <a:schemeClr val="accent6">
                  <a:lumMod val="75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“My new role involves line management. I hadn’t formally done this before, and the experience I gained through mentoring contributed to my own belief I was ready. I was able to use specific examples from my mentoring experiences in my written application, and during the interview, to evidence why I was the right person to be responsible for the well being of a team and able to motivate </a:t>
            </a:r>
          </a:p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performance in </a:t>
            </a:r>
          </a:p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others.”</a:t>
            </a:r>
            <a:endParaRPr lang="en-US" sz="1600" i="1" dirty="0">
              <a:solidFill>
                <a:schemeClr val="accent6">
                  <a:lumMod val="75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448800" y="762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384527" y="5763457"/>
            <a:ext cx="2037188" cy="830997"/>
          </a:xfrm>
          <a:prstGeom prst="rect">
            <a:avLst/>
          </a:prstGeom>
          <a:solidFill>
            <a:srgbClr val="00FB92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Senior 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University Teaching Technician (Engineering)</a:t>
            </a:r>
          </a:p>
        </p:txBody>
      </p:sp>
      <p:sp>
        <p:nvSpPr>
          <p:cNvPr id="4" name="Rectangle 3"/>
          <p:cNvSpPr/>
          <p:nvPr/>
        </p:nvSpPr>
        <p:spPr>
          <a:xfrm>
            <a:off x="2806564" y="6241497"/>
            <a:ext cx="3143296" cy="338554"/>
          </a:xfrm>
          <a:prstGeom prst="rect">
            <a:avLst/>
          </a:prstGeom>
          <a:solidFill>
            <a:srgbClr val="00FB92"/>
          </a:solidFill>
        </p:spPr>
        <p:txBody>
          <a:bodyPr wrap="none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DTP Manager (Medical Science)</a:t>
            </a:r>
          </a:p>
        </p:txBody>
      </p:sp>
      <p:sp>
        <p:nvSpPr>
          <p:cNvPr id="5" name="Rectangle 4"/>
          <p:cNvSpPr/>
          <p:nvPr/>
        </p:nvSpPr>
        <p:spPr>
          <a:xfrm>
            <a:off x="389989" y="6241497"/>
            <a:ext cx="1861407" cy="338554"/>
          </a:xfrm>
          <a:prstGeom prst="rect">
            <a:avLst/>
          </a:prstGeom>
          <a:solidFill>
            <a:srgbClr val="00FB92"/>
          </a:solidFill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Lecturer 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(Science)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565" y="467820"/>
            <a:ext cx="65075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FB92"/>
                </a:solidFill>
                <a:latin typeface="Arial"/>
                <a:cs typeface="Arial"/>
              </a:rPr>
              <a:t>++</a:t>
            </a:r>
            <a:r>
              <a:rPr lang="en-US" sz="3200" b="1" dirty="0" smtClean="0">
                <a:latin typeface="Arial"/>
                <a:cs typeface="Arial"/>
              </a:rPr>
              <a:t> </a:t>
            </a:r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impact on career development </a:t>
            </a:r>
            <a:r>
              <a:rPr lang="en-US" sz="3200" b="1" smtClean="0">
                <a:latin typeface="Arial" charset="0"/>
                <a:ea typeface="Arial" charset="0"/>
                <a:cs typeface="Arial" charset="0"/>
              </a:rPr>
              <a:t>across roles</a:t>
            </a:r>
            <a:endParaRPr lang="en-US" sz="3200" b="1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193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 rot="422598">
            <a:off x="1841785" y="2395329"/>
            <a:ext cx="4930341" cy="3771056"/>
            <a:chOff x="-4041752" y="2319036"/>
            <a:chExt cx="4645809" cy="3829961"/>
          </a:xfrm>
        </p:grpSpPr>
        <p:sp>
          <p:nvSpPr>
            <p:cNvPr id="11" name="Hexagon 10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Hexagon 11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00FB9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1637946" y="3868789"/>
            <a:ext cx="5263829" cy="648764"/>
          </a:xfrm>
          <a:prstGeom prst="rect">
            <a:avLst/>
          </a:prstGeom>
          <a:solidFill>
            <a:schemeClr val="bg1"/>
          </a:solidFill>
        </p:spPr>
        <p:txBody>
          <a:bodyPr wrap="square" lIns="144000" tIns="199325" rIns="144000" bIns="199325">
            <a:spAutoFit/>
          </a:bodyPr>
          <a:lstStyle/>
          <a:p>
            <a:pPr algn="ctr"/>
            <a:r>
              <a:rPr lang="en-US" sz="1600" b="1" dirty="0" smtClean="0">
                <a:latin typeface="Helvetica"/>
                <a:cs typeface="Helvetica"/>
              </a:rPr>
              <a:t>YOU ARE AWESOME</a:t>
            </a:r>
            <a:endParaRPr lang="en-GB" sz="1600" b="1" dirty="0">
              <a:latin typeface="Helvetica"/>
              <a:cs typeface="Helvetica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052813" y="4693750"/>
            <a:ext cx="5263829" cy="648764"/>
          </a:xfrm>
          <a:prstGeom prst="rect">
            <a:avLst/>
          </a:prstGeom>
          <a:solidFill>
            <a:schemeClr val="bg1"/>
          </a:solidFill>
        </p:spPr>
        <p:txBody>
          <a:bodyPr wrap="square" lIns="144000" tIns="199325" rIns="144000" bIns="199325">
            <a:spAutoFit/>
          </a:bodyPr>
          <a:lstStyle/>
          <a:p>
            <a:pPr algn="ctr"/>
            <a:r>
              <a:rPr lang="en-US" sz="1600" b="1" dirty="0" smtClean="0">
                <a:latin typeface="Helvetica"/>
                <a:cs typeface="Helvetica"/>
              </a:rPr>
              <a:t>AND YOU KNOW IT</a:t>
            </a:r>
            <a:endParaRPr lang="en-GB" sz="1600" b="1" dirty="0">
              <a:latin typeface="Helvetica"/>
              <a:cs typeface="Helvetica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052813" y="3046896"/>
            <a:ext cx="5263829" cy="648764"/>
          </a:xfrm>
          <a:prstGeom prst="rect">
            <a:avLst/>
          </a:prstGeom>
          <a:solidFill>
            <a:schemeClr val="bg1"/>
          </a:solidFill>
        </p:spPr>
        <p:txBody>
          <a:bodyPr wrap="square" lIns="144000" tIns="199325" rIns="144000" bIns="199325">
            <a:spAutoFit/>
          </a:bodyPr>
          <a:lstStyle/>
          <a:p>
            <a:pPr algn="ctr"/>
            <a:r>
              <a:rPr lang="en-US" sz="1600" b="1" dirty="0" smtClean="0">
                <a:latin typeface="Helvetica"/>
                <a:cs typeface="Helvetica"/>
              </a:rPr>
              <a:t>ALL THE EXCELLENT POST-DOCS WHO MENTOR</a:t>
            </a:r>
            <a:endParaRPr lang="en-GB" sz="1600" b="1" dirty="0">
              <a:latin typeface="Helvetica"/>
              <a:cs typeface="Helvetica"/>
            </a:endParaRPr>
          </a:p>
        </p:txBody>
      </p:sp>
      <p:sp>
        <p:nvSpPr>
          <p:cNvPr id="15" name="Hexagon 14"/>
          <p:cNvSpPr/>
          <p:nvPr/>
        </p:nvSpPr>
        <p:spPr>
          <a:xfrm>
            <a:off x="191949" y="174035"/>
            <a:ext cx="7308914" cy="1600132"/>
          </a:xfrm>
          <a:prstGeom prst="hexagon">
            <a:avLst>
              <a:gd name="adj" fmla="val 34163"/>
              <a:gd name="vf" fmla="val 115470"/>
            </a:avLst>
          </a:prstGeom>
          <a:pattFill prst="wdUpDiag">
            <a:fgClr>
              <a:srgbClr val="00FB92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Hexagon 16"/>
          <p:cNvSpPr>
            <a:spLocks noChangeAspect="1"/>
          </p:cNvSpPr>
          <p:nvPr/>
        </p:nvSpPr>
        <p:spPr>
          <a:xfrm rot="21448647">
            <a:off x="450743" y="384120"/>
            <a:ext cx="6881913" cy="1201127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10816" y="710860"/>
            <a:ext cx="650753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FB92"/>
                </a:solidFill>
                <a:latin typeface="Arial"/>
                <a:cs typeface="Arial"/>
              </a:rPr>
              <a:t>++</a:t>
            </a:r>
            <a:r>
              <a:rPr lang="en-US" sz="3200" b="1" dirty="0" smtClean="0">
                <a:latin typeface="Arial"/>
                <a:cs typeface="Arial"/>
              </a:rPr>
              <a:t> acknowledgements</a:t>
            </a:r>
          </a:p>
        </p:txBody>
      </p:sp>
    </p:spTree>
    <p:extLst>
      <p:ext uri="{BB962C8B-B14F-4D97-AF65-F5344CB8AC3E}">
        <p14:creationId xmlns:p14="http://schemas.microsoft.com/office/powerpoint/2010/main" val="39993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28758" y="2913594"/>
            <a:ext cx="3362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9056" y="2065731"/>
            <a:ext cx="80658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charset="0"/>
              <a:buChar char="•"/>
            </a:pPr>
            <a:r>
              <a:rPr lang="en-GB" dirty="0" err="1">
                <a:latin typeface="Arial" charset="0"/>
                <a:ea typeface="Arial" charset="0"/>
                <a:cs typeface="Arial" charset="0"/>
              </a:rPr>
              <a:t>Åkerlind</a:t>
            </a:r>
            <a:r>
              <a:rPr lang="en-GB" dirty="0">
                <a:latin typeface="Arial" charset="0"/>
                <a:ea typeface="Arial" charset="0"/>
                <a:cs typeface="Arial" charset="0"/>
              </a:rPr>
              <a:t>, G. S. (2005). Postdoctoral researchers: Roles, functions and career prospects. Higher Education Research &amp; Development.</a:t>
            </a:r>
          </a:p>
          <a:p>
            <a:pPr marL="285750" lvl="0" indent="-285750">
              <a:buFont typeface="Arial" charset="0"/>
              <a:buChar char="•"/>
            </a:pPr>
            <a:r>
              <a:rPr lang="en-GB" dirty="0">
                <a:latin typeface="Arial" charset="0"/>
                <a:ea typeface="Arial" charset="0"/>
                <a:cs typeface="Arial" charset="0"/>
              </a:rPr>
              <a:t>Amundsen, C., and L. </a:t>
            </a:r>
            <a:r>
              <a:rPr lang="en-GB" dirty="0" err="1">
                <a:latin typeface="Arial" charset="0"/>
                <a:ea typeface="Arial" charset="0"/>
                <a:cs typeface="Arial" charset="0"/>
              </a:rPr>
              <a:t>McAlpine</a:t>
            </a:r>
            <a:r>
              <a:rPr lang="en-GB" dirty="0">
                <a:latin typeface="Arial" charset="0"/>
                <a:ea typeface="Arial" charset="0"/>
                <a:cs typeface="Arial" charset="0"/>
              </a:rPr>
              <a:t>. (2009). “‘Learning supervision: Trial by Fire.” </a:t>
            </a:r>
            <a:r>
              <a:rPr lang="en-GB" i="1" dirty="0">
                <a:latin typeface="Arial" charset="0"/>
                <a:ea typeface="Arial" charset="0"/>
                <a:cs typeface="Arial" charset="0"/>
              </a:rPr>
              <a:t>Innovations in Education and Teaching International</a:t>
            </a:r>
            <a:r>
              <a:rPr lang="en-GB" dirty="0">
                <a:latin typeface="Arial" charset="0"/>
                <a:ea typeface="Arial" charset="0"/>
                <a:cs typeface="Arial" charset="0"/>
              </a:rPr>
              <a:t> 46 (3): 331–342</a:t>
            </a:r>
            <a:r>
              <a:rPr lang="en-GB" dirty="0" smtClean="0"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 marL="285750" indent="-285750">
              <a:buFont typeface="Arial" charset="0"/>
              <a:buChar char="•"/>
            </a:pPr>
            <a:r>
              <a:rPr lang="en-GB" dirty="0">
                <a:latin typeface="Arial" charset="0"/>
                <a:ea typeface="Arial" charset="0"/>
                <a:cs typeface="Arial" charset="0"/>
              </a:rPr>
              <a:t>Guerin, C., Walker, R., Aitchison, C., </a:t>
            </a:r>
            <a:r>
              <a:rPr lang="en-GB" dirty="0" err="1">
                <a:latin typeface="Arial" charset="0"/>
                <a:ea typeface="Arial" charset="0"/>
                <a:cs typeface="Arial" charset="0"/>
              </a:rPr>
              <a:t>Mattarozzi</a:t>
            </a:r>
            <a:r>
              <a:rPr lang="en-GB" dirty="0">
                <a:latin typeface="Arial" charset="0"/>
                <a:ea typeface="Arial" charset="0"/>
                <a:cs typeface="Arial" charset="0"/>
              </a:rPr>
              <a:t> Laming, M., Chatterjee </a:t>
            </a:r>
            <a:r>
              <a:rPr lang="en-GB" dirty="0" err="1">
                <a:latin typeface="Arial" charset="0"/>
                <a:ea typeface="Arial" charset="0"/>
                <a:cs typeface="Arial" charset="0"/>
              </a:rPr>
              <a:t>Padmanabhan</a:t>
            </a:r>
            <a:r>
              <a:rPr lang="en-GB" dirty="0">
                <a:latin typeface="Arial" charset="0"/>
                <a:ea typeface="Arial" charset="0"/>
                <a:cs typeface="Arial" charset="0"/>
              </a:rPr>
              <a:t>, M., &amp; James, B. (2017). Doctoral supervisor development in Australian universities: Preparing research supervisors to teach writing. Journal of Academic Language &amp; Learning 11:1</a:t>
            </a:r>
          </a:p>
          <a:p>
            <a:pPr marL="285750" indent="-285750">
              <a:buFont typeface="Arial" charset="0"/>
              <a:buChar char="•"/>
            </a:pPr>
            <a:r>
              <a:rPr lang="en-GB" dirty="0" smtClean="0">
                <a:latin typeface="Arial" charset="0"/>
                <a:ea typeface="Arial" charset="0"/>
                <a:cs typeface="Arial" charset="0"/>
              </a:rPr>
              <a:t>Hammond</a:t>
            </a:r>
            <a:r>
              <a:rPr lang="en-GB" dirty="0">
                <a:latin typeface="Arial" charset="0"/>
                <a:ea typeface="Arial" charset="0"/>
                <a:cs typeface="Arial" charset="0"/>
              </a:rPr>
              <a:t>, J., Ryland, K., Tennant, M., &amp; </a:t>
            </a:r>
            <a:r>
              <a:rPr lang="en-GB" dirty="0" err="1">
                <a:latin typeface="Arial" charset="0"/>
                <a:ea typeface="Arial" charset="0"/>
                <a:cs typeface="Arial" charset="0"/>
              </a:rPr>
              <a:t>Boud</a:t>
            </a:r>
            <a:r>
              <a:rPr lang="en-GB" dirty="0">
                <a:latin typeface="Arial" charset="0"/>
                <a:ea typeface="Arial" charset="0"/>
                <a:cs typeface="Arial" charset="0"/>
              </a:rPr>
              <a:t>, D. (2010). Building research supervision and training across Australian universities. Sydney: Australian Learning and Teaching Council. 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Palmer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, S., and </a:t>
            </a:r>
            <a:r>
              <a:rPr lang="en-US" dirty="0" err="1">
                <a:latin typeface="Arial" charset="0"/>
                <a:ea typeface="Arial" charset="0"/>
                <a:cs typeface="Arial" charset="0"/>
              </a:rPr>
              <a:t>Whybrow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, A. (2008) </a:t>
            </a:r>
            <a:r>
              <a:rPr lang="en-US" i="1" dirty="0">
                <a:latin typeface="Arial" charset="0"/>
                <a:ea typeface="Arial" charset="0"/>
                <a:cs typeface="Arial" charset="0"/>
              </a:rPr>
              <a:t>Handbook of coaching psychology.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 New York: Routledge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Wellington, J. (2010). More than a matter of cognition: an exploration of affective writing problems of post-graduate students and their possible solutions.</a:t>
            </a:r>
            <a:r>
              <a:rPr lang="en-US" i="1" dirty="0">
                <a:latin typeface="Arial" charset="0"/>
                <a:ea typeface="Arial" charset="0"/>
                <a:cs typeface="Arial" charset="0"/>
              </a:rPr>
              <a:t> Teaching in Higher Education,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 15(2), 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135–150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Hexagon 8"/>
          <p:cNvSpPr/>
          <p:nvPr/>
        </p:nvSpPr>
        <p:spPr>
          <a:xfrm>
            <a:off x="191949" y="174035"/>
            <a:ext cx="7308914" cy="1600132"/>
          </a:xfrm>
          <a:prstGeom prst="hexagon">
            <a:avLst>
              <a:gd name="adj" fmla="val 34163"/>
              <a:gd name="vf" fmla="val 115470"/>
            </a:avLst>
          </a:prstGeom>
          <a:pattFill prst="wdUpDiag">
            <a:fgClr>
              <a:srgbClr val="00FB92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Hexagon 10"/>
          <p:cNvSpPr>
            <a:spLocks noChangeAspect="1"/>
          </p:cNvSpPr>
          <p:nvPr/>
        </p:nvSpPr>
        <p:spPr>
          <a:xfrm rot="21448647">
            <a:off x="450743" y="384120"/>
            <a:ext cx="6881913" cy="1201127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10816" y="710860"/>
            <a:ext cx="650753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FB92"/>
                </a:solidFill>
                <a:latin typeface="Arial"/>
                <a:cs typeface="Arial"/>
              </a:rPr>
              <a:t>++</a:t>
            </a:r>
            <a:r>
              <a:rPr lang="en-US" sz="3200" b="1" dirty="0" smtClean="0">
                <a:latin typeface="Arial"/>
                <a:cs typeface="Arial"/>
              </a:rPr>
              <a:t> references</a:t>
            </a:r>
          </a:p>
        </p:txBody>
      </p:sp>
    </p:spTree>
    <p:extLst>
      <p:ext uri="{BB962C8B-B14F-4D97-AF65-F5344CB8AC3E}">
        <p14:creationId xmlns:p14="http://schemas.microsoft.com/office/powerpoint/2010/main" val="12757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 rot="422598">
            <a:off x="2044985" y="2395329"/>
            <a:ext cx="4930341" cy="3771056"/>
            <a:chOff x="-4041752" y="2319036"/>
            <a:chExt cx="4645809" cy="3829961"/>
          </a:xfrm>
        </p:grpSpPr>
        <p:sp>
          <p:nvSpPr>
            <p:cNvPr id="11" name="Hexagon 10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Hexagon 11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00FB9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4775200" y="4264636"/>
            <a:ext cx="4033520" cy="1394484"/>
          </a:xfrm>
          <a:prstGeom prst="rect">
            <a:avLst/>
          </a:prstGeom>
          <a:solidFill>
            <a:schemeClr val="bg1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8.</a:t>
            </a:r>
            <a:r>
              <a:rPr lang="en-GB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When should supervisor development start, and how can we encourage development that is reflective, self-aware, and relational?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35280" y="4264636"/>
            <a:ext cx="4223896" cy="1394484"/>
          </a:xfrm>
          <a:prstGeom prst="rect">
            <a:avLst/>
          </a:prstGeom>
          <a:solidFill>
            <a:schemeClr val="bg1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7.</a:t>
            </a:r>
            <a:r>
              <a:rPr lang="en-US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Looking solely to new supervisors’ own prior experiences (Hammond </a:t>
            </a:r>
            <a:r>
              <a:rPr lang="en-GB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et al</a:t>
            </a:r>
            <a:r>
              <a:rPr lang="en-GB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., 2010) </a:t>
            </a:r>
            <a:r>
              <a:rPr lang="en-GB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is </a:t>
            </a:r>
            <a:r>
              <a:rPr lang="en-GB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unlikely to be sufficient </a:t>
            </a:r>
            <a:r>
              <a:rPr lang="en-GB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in developing </a:t>
            </a:r>
            <a:r>
              <a:rPr lang="en-GB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good </a:t>
            </a:r>
            <a:r>
              <a:rPr lang="en-GB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supervision. </a:t>
            </a:r>
            <a:r>
              <a:rPr lang="en-US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endParaRPr lang="en-US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775200" y="2689978"/>
            <a:ext cx="4033520" cy="1447636"/>
          </a:xfrm>
          <a:prstGeom prst="rect">
            <a:avLst/>
          </a:prstGeom>
          <a:solidFill>
            <a:schemeClr val="bg1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6</a:t>
            </a:r>
            <a:r>
              <a:rPr lang="en-GB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.</a:t>
            </a:r>
            <a:r>
              <a:rPr lang="en-GB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Development of an academic sense of self requires the right formal institutional </a:t>
            </a:r>
            <a:r>
              <a:rPr lang="en-GB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structures, responsibilities </a:t>
            </a:r>
            <a:r>
              <a:rPr lang="en-GB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and resources (</a:t>
            </a:r>
            <a:r>
              <a:rPr lang="en-GB" dirty="0" err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McAlpine</a:t>
            </a:r>
            <a:r>
              <a:rPr lang="en-GB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 </a:t>
            </a:r>
            <a:r>
              <a:rPr lang="en-GB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et al.,</a:t>
            </a:r>
            <a:r>
              <a:rPr lang="en-GB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2013)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35280" y="2689979"/>
            <a:ext cx="4223896" cy="1447635"/>
          </a:xfrm>
          <a:prstGeom prst="rect">
            <a:avLst/>
          </a:prstGeom>
          <a:solidFill>
            <a:schemeClr val="bg1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5</a:t>
            </a:r>
            <a:r>
              <a:rPr lang="en-US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.</a:t>
            </a:r>
            <a:r>
              <a:rPr lang="en-US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ECRs </a:t>
            </a:r>
            <a:r>
              <a:rPr lang="en-GB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view experience of supervision and teaching as core to succeeding with an academic career. 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(</a:t>
            </a:r>
            <a:r>
              <a:rPr lang="en-GB" dirty="0" err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Akerlind</a:t>
            </a:r>
            <a:r>
              <a:rPr lang="en-GB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, 2005</a:t>
            </a:r>
            <a:r>
              <a:rPr lang="en-GB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).</a:t>
            </a:r>
            <a:endParaRPr lang="en-US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Hexagon 9"/>
          <p:cNvSpPr/>
          <p:nvPr/>
        </p:nvSpPr>
        <p:spPr>
          <a:xfrm>
            <a:off x="191949" y="174035"/>
            <a:ext cx="7308914" cy="1600132"/>
          </a:xfrm>
          <a:prstGeom prst="hexagon">
            <a:avLst>
              <a:gd name="adj" fmla="val 34163"/>
              <a:gd name="vf" fmla="val 115470"/>
            </a:avLst>
          </a:prstGeom>
          <a:pattFill prst="wdUpDiag">
            <a:fgClr>
              <a:srgbClr val="00FB92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Hexagon 15"/>
          <p:cNvSpPr>
            <a:spLocks noChangeAspect="1"/>
          </p:cNvSpPr>
          <p:nvPr/>
        </p:nvSpPr>
        <p:spPr>
          <a:xfrm rot="21448647">
            <a:off x="450743" y="384120"/>
            <a:ext cx="6881913" cy="1201127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560016" y="741340"/>
            <a:ext cx="650753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FB92"/>
                </a:solidFill>
                <a:latin typeface="Arial"/>
                <a:cs typeface="Arial"/>
              </a:rPr>
              <a:t>++</a:t>
            </a:r>
            <a:r>
              <a:rPr lang="en-US" sz="3200" b="1" dirty="0" smtClean="0">
                <a:latin typeface="Arial"/>
                <a:cs typeface="Arial"/>
              </a:rPr>
              <a:t> ECRs as supervisors</a:t>
            </a:r>
          </a:p>
        </p:txBody>
      </p:sp>
    </p:spTree>
    <p:extLst>
      <p:ext uri="{BB962C8B-B14F-4D97-AF65-F5344CB8AC3E}">
        <p14:creationId xmlns:p14="http://schemas.microsoft.com/office/powerpoint/2010/main" val="124838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 rot="422598">
            <a:off x="1996363" y="2232122"/>
            <a:ext cx="4930341" cy="3771056"/>
            <a:chOff x="-4041752" y="2319036"/>
            <a:chExt cx="4645809" cy="3829961"/>
          </a:xfrm>
        </p:grpSpPr>
        <p:sp>
          <p:nvSpPr>
            <p:cNvPr id="11" name="Hexagon 10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00FB9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Hexagon 11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603697" y="2691455"/>
            <a:ext cx="3816424" cy="2736304"/>
          </a:xfrm>
          <a:prstGeom prst="rect">
            <a:avLst/>
          </a:prstGeom>
          <a:solidFill>
            <a:srgbClr val="00FB92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‘stuck’ thesis writers</a:t>
            </a:r>
          </a:p>
          <a:p>
            <a:pPr algn="ctr"/>
            <a:r>
              <a:rPr lang="en-GB" sz="24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voluntary</a:t>
            </a:r>
          </a:p>
          <a:p>
            <a:pPr algn="ctr"/>
            <a:r>
              <a:rPr lang="en-GB" sz="24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confidential</a:t>
            </a:r>
            <a:endParaRPr lang="en-GB" sz="2400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GB" sz="2400" dirty="0" smtClean="0">
                <a:latin typeface="Arial" charset="0"/>
                <a:ea typeface="Arial" charset="0"/>
                <a:cs typeface="Arial" charset="0"/>
              </a:rPr>
              <a:t>16 weeks, </a:t>
            </a:r>
            <a:r>
              <a:rPr lang="en-GB" sz="24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1:1</a:t>
            </a:r>
          </a:p>
          <a:p>
            <a:pPr algn="ctr"/>
            <a:r>
              <a:rPr lang="en-GB" sz="24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f</a:t>
            </a:r>
            <a:r>
              <a:rPr lang="en-GB" sz="24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ormal structures</a:t>
            </a:r>
            <a:endParaRPr lang="en-GB" sz="2400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600555" y="2691455"/>
            <a:ext cx="3816424" cy="2736304"/>
          </a:xfrm>
          <a:prstGeom prst="rect">
            <a:avLst/>
          </a:prstGeom>
          <a:solidFill>
            <a:srgbClr val="00FB92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charset="0"/>
                <a:ea typeface="Arial" charset="0"/>
                <a:cs typeface="Arial" charset="0"/>
              </a:rPr>
              <a:t>c</a:t>
            </a:r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omplement supervisor open dialogue</a:t>
            </a:r>
          </a:p>
          <a:p>
            <a:pPr algn="ctr"/>
            <a:r>
              <a:rPr lang="en-GB" sz="24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reflection</a:t>
            </a:r>
          </a:p>
          <a:p>
            <a:pPr algn="ctr"/>
            <a:r>
              <a:rPr lang="en-US" sz="2400" dirty="0">
                <a:latin typeface="Arial" charset="0"/>
                <a:ea typeface="Arial" charset="0"/>
                <a:cs typeface="Arial" charset="0"/>
              </a:rPr>
              <a:t>affective </a:t>
            </a:r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&amp; motivational solution focused</a:t>
            </a:r>
          </a:p>
          <a:p>
            <a:pPr algn="ctr"/>
            <a:r>
              <a:rPr lang="en-US" sz="2200" dirty="0">
                <a:latin typeface="Arial" charset="0"/>
                <a:ea typeface="Arial" charset="0"/>
                <a:cs typeface="Arial" charset="0"/>
              </a:rPr>
              <a:t>(O’Connell &amp; Palmer, 2008</a:t>
            </a:r>
            <a:r>
              <a:rPr lang="en-US" sz="2200" dirty="0" smtClean="0">
                <a:latin typeface="Arial" charset="0"/>
                <a:ea typeface="Arial" charset="0"/>
                <a:cs typeface="Arial" charset="0"/>
              </a:rPr>
              <a:t>)</a:t>
            </a:r>
            <a:endParaRPr lang="en-US" sz="22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Hexagon 6"/>
          <p:cNvSpPr/>
          <p:nvPr/>
        </p:nvSpPr>
        <p:spPr>
          <a:xfrm>
            <a:off x="191949" y="174035"/>
            <a:ext cx="7308914" cy="1600132"/>
          </a:xfrm>
          <a:prstGeom prst="hexagon">
            <a:avLst>
              <a:gd name="adj" fmla="val 34163"/>
              <a:gd name="vf" fmla="val 115470"/>
            </a:avLst>
          </a:prstGeom>
          <a:pattFill prst="wdUpDiag">
            <a:fgClr>
              <a:srgbClr val="00FB92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Hexagon 7"/>
          <p:cNvSpPr>
            <a:spLocks noChangeAspect="1"/>
          </p:cNvSpPr>
          <p:nvPr/>
        </p:nvSpPr>
        <p:spPr>
          <a:xfrm rot="21448647">
            <a:off x="450743" y="384120"/>
            <a:ext cx="6881913" cy="1201127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60016" y="741340"/>
            <a:ext cx="650753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FB92"/>
                </a:solidFill>
                <a:latin typeface="Arial"/>
                <a:cs typeface="Arial"/>
              </a:rPr>
              <a:t>++</a:t>
            </a:r>
            <a:r>
              <a:rPr lang="en-US" sz="3200" b="1" dirty="0" smtClean="0">
                <a:latin typeface="Arial"/>
                <a:cs typeface="Arial"/>
              </a:rPr>
              <a:t> Thesis Mentoring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519990" y="408323"/>
            <a:ext cx="2433137" cy="923248"/>
          </a:xfrm>
          <a:prstGeom prst="rect">
            <a:avLst/>
          </a:prstGeom>
          <a:solidFill>
            <a:srgbClr val="00FB92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400+ pairs</a:t>
            </a:r>
          </a:p>
          <a:p>
            <a:pPr algn="ctr"/>
            <a:r>
              <a:rPr lang="en-GB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196 ECR mentors</a:t>
            </a:r>
            <a:endParaRPr lang="en-GB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27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 rot="422598">
            <a:off x="1996363" y="2232122"/>
            <a:ext cx="4930341" cy="3771056"/>
            <a:chOff x="-4041752" y="2319036"/>
            <a:chExt cx="4645809" cy="3829961"/>
          </a:xfrm>
        </p:grpSpPr>
        <p:sp>
          <p:nvSpPr>
            <p:cNvPr id="11" name="Hexagon 10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00FB9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Hexagon 11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603697" y="2691455"/>
            <a:ext cx="3816424" cy="2736304"/>
          </a:xfrm>
          <a:prstGeom prst="rect">
            <a:avLst/>
          </a:prstGeom>
          <a:solidFill>
            <a:srgbClr val="00FB92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dirty="0"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GB" sz="2200" dirty="0" smtClean="0">
                <a:latin typeface="Arial" charset="0"/>
                <a:ea typeface="Arial" charset="0"/>
                <a:cs typeface="Arial" charset="0"/>
              </a:rPr>
              <a:t>here </a:t>
            </a:r>
            <a:r>
              <a:rPr lang="en-GB" sz="2200" dirty="0">
                <a:latin typeface="Arial" charset="0"/>
                <a:ea typeface="Arial" charset="0"/>
                <a:cs typeface="Arial" charset="0"/>
              </a:rPr>
              <a:t>is a growing literature </a:t>
            </a:r>
            <a:r>
              <a:rPr lang="en-GB" sz="2200" dirty="0" smtClean="0">
                <a:latin typeface="Arial" charset="0"/>
                <a:ea typeface="Arial" charset="0"/>
                <a:cs typeface="Arial" charset="0"/>
              </a:rPr>
              <a:t>on enabling </a:t>
            </a:r>
            <a:r>
              <a:rPr lang="en-GB" sz="2200" dirty="0">
                <a:latin typeface="Arial" charset="0"/>
                <a:ea typeface="Arial" charset="0"/>
                <a:cs typeface="Arial" charset="0"/>
              </a:rPr>
              <a:t>doctoral writing, and separately on supervisor </a:t>
            </a:r>
            <a:r>
              <a:rPr lang="en-GB" sz="2200" dirty="0" smtClean="0">
                <a:latin typeface="Arial" charset="0"/>
                <a:ea typeface="Arial" charset="0"/>
                <a:cs typeface="Arial" charset="0"/>
              </a:rPr>
              <a:t>development, </a:t>
            </a:r>
            <a:r>
              <a:rPr lang="en-GB" sz="2200" dirty="0">
                <a:latin typeface="Arial" charset="0"/>
                <a:ea typeface="Arial" charset="0"/>
                <a:cs typeface="Arial" charset="0"/>
              </a:rPr>
              <a:t>Guerin </a:t>
            </a:r>
            <a:r>
              <a:rPr lang="en-GB" sz="2200" i="1" dirty="0">
                <a:latin typeface="Arial" charset="0"/>
                <a:ea typeface="Arial" charset="0"/>
                <a:cs typeface="Arial" charset="0"/>
              </a:rPr>
              <a:t>et al</a:t>
            </a:r>
            <a:r>
              <a:rPr lang="en-GB" sz="2200" dirty="0">
                <a:latin typeface="Arial" charset="0"/>
                <a:ea typeface="Arial" charset="0"/>
                <a:cs typeface="Arial" charset="0"/>
              </a:rPr>
              <a:t>. (2017), call for “</a:t>
            </a:r>
            <a:r>
              <a:rPr lang="en-GB" sz="2200" i="1" dirty="0">
                <a:latin typeface="Arial" charset="0"/>
                <a:ea typeface="Arial" charset="0"/>
                <a:cs typeface="Arial" charset="0"/>
              </a:rPr>
              <a:t>a strong framing of these two literatures together</a:t>
            </a:r>
            <a:r>
              <a:rPr lang="en-GB" sz="2200" dirty="0">
                <a:latin typeface="Arial" charset="0"/>
                <a:ea typeface="Arial" charset="0"/>
                <a:cs typeface="Arial" charset="0"/>
              </a:rPr>
              <a:t>”.</a:t>
            </a:r>
            <a:endParaRPr lang="en-GB" sz="2200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600555" y="2691455"/>
            <a:ext cx="3816424" cy="2736304"/>
          </a:xfrm>
          <a:prstGeom prst="rect">
            <a:avLst/>
          </a:prstGeom>
          <a:solidFill>
            <a:srgbClr val="00FB92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latin typeface="Arial" charset="0"/>
                <a:ea typeface="Arial" charset="0"/>
                <a:cs typeface="Arial" charset="0"/>
              </a:rPr>
              <a:t>“</a:t>
            </a:r>
            <a:r>
              <a:rPr lang="en-US" sz="2200" i="1" dirty="0" smtClean="0">
                <a:latin typeface="Arial" charset="0"/>
                <a:ea typeface="Arial" charset="0"/>
                <a:cs typeface="Arial" charset="0"/>
              </a:rPr>
              <a:t>There </a:t>
            </a:r>
            <a:r>
              <a:rPr lang="en-US" sz="2200" i="1" dirty="0">
                <a:latin typeface="Arial" charset="0"/>
                <a:ea typeface="Arial" charset="0"/>
                <a:cs typeface="Arial" charset="0"/>
              </a:rPr>
              <a:t>is more to writing </a:t>
            </a:r>
            <a:r>
              <a:rPr lang="en-US" sz="2200" i="1" dirty="0" smtClean="0">
                <a:latin typeface="Arial" charset="0"/>
                <a:ea typeface="Arial" charset="0"/>
                <a:cs typeface="Arial" charset="0"/>
              </a:rPr>
              <a:t>than </a:t>
            </a:r>
            <a:r>
              <a:rPr lang="en-US" sz="2200" i="1" dirty="0">
                <a:latin typeface="Arial" charset="0"/>
                <a:ea typeface="Arial" charset="0"/>
                <a:cs typeface="Arial" charset="0"/>
              </a:rPr>
              <a:t>cognition. </a:t>
            </a:r>
            <a:r>
              <a:rPr lang="en-US" sz="2200" i="1" dirty="0" smtClean="0">
                <a:latin typeface="Arial" charset="0"/>
                <a:ea typeface="Arial" charset="0"/>
                <a:cs typeface="Arial" charset="0"/>
              </a:rPr>
              <a:t>The </a:t>
            </a:r>
            <a:r>
              <a:rPr lang="en-US" sz="2200" i="1" dirty="0">
                <a:latin typeface="Arial" charset="0"/>
                <a:ea typeface="Arial" charset="0"/>
                <a:cs typeface="Arial" charset="0"/>
              </a:rPr>
              <a:t>positive and negative attitudes and feelings of </a:t>
            </a:r>
            <a:r>
              <a:rPr lang="en-US" sz="2200" i="1" dirty="0" smtClean="0">
                <a:latin typeface="Arial" charset="0"/>
                <a:ea typeface="Arial" charset="0"/>
                <a:cs typeface="Arial" charset="0"/>
              </a:rPr>
              <a:t>doctoral students </a:t>
            </a:r>
            <a:r>
              <a:rPr lang="en-US" sz="2200" i="1" dirty="0">
                <a:latin typeface="Arial" charset="0"/>
                <a:ea typeface="Arial" charset="0"/>
                <a:cs typeface="Arial" charset="0"/>
              </a:rPr>
              <a:t>towards writing matter in enabling them to succeed.”</a:t>
            </a:r>
          </a:p>
          <a:p>
            <a:pPr algn="ctr"/>
            <a:r>
              <a:rPr lang="en-US" sz="2200" dirty="0">
                <a:latin typeface="Arial" charset="0"/>
                <a:ea typeface="Arial" charset="0"/>
                <a:cs typeface="Arial" charset="0"/>
              </a:rPr>
              <a:t> (Wellington, 2010)</a:t>
            </a:r>
          </a:p>
        </p:txBody>
      </p:sp>
      <p:sp>
        <p:nvSpPr>
          <p:cNvPr id="7" name="Hexagon 6"/>
          <p:cNvSpPr/>
          <p:nvPr/>
        </p:nvSpPr>
        <p:spPr>
          <a:xfrm>
            <a:off x="191949" y="174035"/>
            <a:ext cx="7308914" cy="1600132"/>
          </a:xfrm>
          <a:prstGeom prst="hexagon">
            <a:avLst>
              <a:gd name="adj" fmla="val 34163"/>
              <a:gd name="vf" fmla="val 115470"/>
            </a:avLst>
          </a:prstGeom>
          <a:pattFill prst="wdUpDiag">
            <a:fgClr>
              <a:srgbClr val="00FB92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Hexagon 7"/>
          <p:cNvSpPr>
            <a:spLocks noChangeAspect="1"/>
          </p:cNvSpPr>
          <p:nvPr/>
        </p:nvSpPr>
        <p:spPr>
          <a:xfrm rot="21448647">
            <a:off x="450743" y="384120"/>
            <a:ext cx="6881913" cy="1201127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60016" y="741340"/>
            <a:ext cx="650753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FB92"/>
                </a:solidFill>
                <a:latin typeface="Arial"/>
                <a:cs typeface="Arial"/>
              </a:rPr>
              <a:t>++</a:t>
            </a:r>
            <a:r>
              <a:rPr lang="en-US" sz="3200" b="1" dirty="0" smtClean="0">
                <a:latin typeface="Arial"/>
                <a:cs typeface="Arial"/>
              </a:rPr>
              <a:t> pedagogical framing for TM</a:t>
            </a:r>
          </a:p>
        </p:txBody>
      </p:sp>
    </p:spTree>
    <p:extLst>
      <p:ext uri="{BB962C8B-B14F-4D97-AF65-F5344CB8AC3E}">
        <p14:creationId xmlns:p14="http://schemas.microsoft.com/office/powerpoint/2010/main" val="74132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Hexagon 16"/>
          <p:cNvSpPr/>
          <p:nvPr/>
        </p:nvSpPr>
        <p:spPr>
          <a:xfrm rot="248314">
            <a:off x="2923840" y="2215615"/>
            <a:ext cx="3410453" cy="2815895"/>
          </a:xfrm>
          <a:prstGeom prst="hexagon">
            <a:avLst>
              <a:gd name="adj" fmla="val 34163"/>
              <a:gd name="vf" fmla="val 115470"/>
            </a:avLst>
          </a:prstGeom>
          <a:solidFill>
            <a:srgbClr val="00FB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Hexagon 17"/>
          <p:cNvSpPr>
            <a:spLocks noChangeAspect="1"/>
          </p:cNvSpPr>
          <p:nvPr/>
        </p:nvSpPr>
        <p:spPr>
          <a:xfrm>
            <a:off x="3083426" y="2402530"/>
            <a:ext cx="3030199" cy="2317703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/>
                <a:cs typeface="Arial"/>
              </a:rPr>
              <a:t>Supported to practice</a:t>
            </a:r>
          </a:p>
          <a:p>
            <a:pPr algn="ctr"/>
            <a:endParaRPr lang="en-US" b="1" dirty="0" smtClean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"/>
                <a:cs typeface="Arial"/>
              </a:rPr>
              <a:t>(me)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"/>
                <a:cs typeface="Arial"/>
              </a:rPr>
              <a:t>(peers)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"/>
                <a:cs typeface="Arial"/>
              </a:rPr>
              <a:t>(feedback)</a:t>
            </a:r>
            <a:endParaRPr lang="en-US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9" name="Hexagon 18"/>
          <p:cNvSpPr/>
          <p:nvPr/>
        </p:nvSpPr>
        <p:spPr>
          <a:xfrm rot="248314">
            <a:off x="504818" y="2775821"/>
            <a:ext cx="3410453" cy="2815895"/>
          </a:xfrm>
          <a:prstGeom prst="hexagon">
            <a:avLst>
              <a:gd name="adj" fmla="val 34163"/>
              <a:gd name="vf" fmla="val 115470"/>
            </a:avLst>
          </a:prstGeom>
          <a:solidFill>
            <a:srgbClr val="00FB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Hexagon 19"/>
          <p:cNvSpPr>
            <a:spLocks noChangeAspect="1"/>
          </p:cNvSpPr>
          <p:nvPr/>
        </p:nvSpPr>
        <p:spPr>
          <a:xfrm>
            <a:off x="664404" y="2986476"/>
            <a:ext cx="3030199" cy="2317703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/>
                <a:cs typeface="Arial"/>
              </a:rPr>
              <a:t>Training in mentoring </a:t>
            </a:r>
          </a:p>
          <a:p>
            <a:pPr algn="ctr"/>
            <a:endParaRPr lang="en-US" b="1" dirty="0" smtClean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"/>
                <a:cs typeface="Arial"/>
              </a:rPr>
              <a:t>(Masters level short course)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"/>
                <a:cs typeface="Arial"/>
              </a:rPr>
              <a:t>(CPD series)</a:t>
            </a:r>
            <a:endParaRPr lang="en-US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1" name="Hexagon 20"/>
          <p:cNvSpPr/>
          <p:nvPr/>
        </p:nvSpPr>
        <p:spPr>
          <a:xfrm rot="248314">
            <a:off x="5466501" y="2775822"/>
            <a:ext cx="3410453" cy="2815895"/>
          </a:xfrm>
          <a:prstGeom prst="hexagon">
            <a:avLst>
              <a:gd name="adj" fmla="val 34163"/>
              <a:gd name="vf" fmla="val 115470"/>
            </a:avLst>
          </a:prstGeom>
          <a:solidFill>
            <a:srgbClr val="00FB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Hexagon 21"/>
          <p:cNvSpPr>
            <a:spLocks noChangeAspect="1"/>
          </p:cNvSpPr>
          <p:nvPr/>
        </p:nvSpPr>
        <p:spPr>
          <a:xfrm>
            <a:off x="5614217" y="2986477"/>
            <a:ext cx="3030199" cy="2317703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/>
                <a:cs typeface="Arial"/>
              </a:rPr>
              <a:t>Momentum towards HEA accreditation</a:t>
            </a:r>
          </a:p>
          <a:p>
            <a:pPr algn="ctr"/>
            <a:endParaRPr lang="en-US" b="1" dirty="0" smtClean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r>
              <a:rPr lang="en-US" b="1" dirty="0">
                <a:solidFill>
                  <a:schemeClr val="tx1"/>
                </a:solidFill>
                <a:latin typeface="Arial"/>
                <a:cs typeface="Arial"/>
              </a:rPr>
              <a:t>(</a:t>
            </a:r>
            <a:r>
              <a:rPr lang="en-US" b="1" dirty="0" smtClean="0">
                <a:solidFill>
                  <a:schemeClr val="tx1"/>
                </a:solidFill>
                <a:latin typeface="Arial"/>
                <a:cs typeface="Arial"/>
              </a:rPr>
              <a:t>mapped to UKPSF)</a:t>
            </a:r>
            <a:endParaRPr lang="en-US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-151169" y="2173127"/>
            <a:ext cx="971741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0" dirty="0">
                <a:solidFill>
                  <a:schemeClr val="bg1"/>
                </a:solidFill>
              </a:rPr>
              <a:t>[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403425" y="2173127"/>
            <a:ext cx="971741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0" smtClean="0">
                <a:solidFill>
                  <a:schemeClr val="bg1"/>
                </a:solidFill>
              </a:rPr>
              <a:t>]</a:t>
            </a:r>
            <a:endParaRPr lang="en-US" sz="20000" dirty="0">
              <a:solidFill>
                <a:schemeClr val="bg1"/>
              </a:solidFill>
            </a:endParaRPr>
          </a:p>
        </p:txBody>
      </p:sp>
      <p:sp>
        <p:nvSpPr>
          <p:cNvPr id="15" name="Hexagon 14"/>
          <p:cNvSpPr/>
          <p:nvPr/>
        </p:nvSpPr>
        <p:spPr>
          <a:xfrm>
            <a:off x="191949" y="174035"/>
            <a:ext cx="7308914" cy="1600132"/>
          </a:xfrm>
          <a:prstGeom prst="hexagon">
            <a:avLst>
              <a:gd name="adj" fmla="val 34163"/>
              <a:gd name="vf" fmla="val 115470"/>
            </a:avLst>
          </a:prstGeom>
          <a:pattFill prst="wdUpDiag">
            <a:fgClr>
              <a:srgbClr val="00FB92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Hexagon 15"/>
          <p:cNvSpPr>
            <a:spLocks noChangeAspect="1"/>
          </p:cNvSpPr>
          <p:nvPr/>
        </p:nvSpPr>
        <p:spPr>
          <a:xfrm rot="21448647">
            <a:off x="450743" y="384120"/>
            <a:ext cx="6881913" cy="1201127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560016" y="741340"/>
            <a:ext cx="65075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FB92"/>
                </a:solidFill>
                <a:latin typeface="Arial"/>
                <a:cs typeface="Arial"/>
              </a:rPr>
              <a:t>++</a:t>
            </a:r>
            <a:r>
              <a:rPr lang="en-US" sz="3200" b="1" dirty="0" smtClean="0">
                <a:latin typeface="Arial"/>
                <a:cs typeface="Arial"/>
              </a:rPr>
              <a:t> formal ECR L&amp;T development</a:t>
            </a:r>
          </a:p>
        </p:txBody>
      </p:sp>
    </p:spTree>
    <p:extLst>
      <p:ext uri="{BB962C8B-B14F-4D97-AF65-F5344CB8AC3E}">
        <p14:creationId xmlns:p14="http://schemas.microsoft.com/office/powerpoint/2010/main" val="206241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exagon 14"/>
          <p:cNvSpPr/>
          <p:nvPr/>
        </p:nvSpPr>
        <p:spPr>
          <a:xfrm>
            <a:off x="191949" y="174035"/>
            <a:ext cx="7308914" cy="1600132"/>
          </a:xfrm>
          <a:prstGeom prst="hexagon">
            <a:avLst>
              <a:gd name="adj" fmla="val 34163"/>
              <a:gd name="vf" fmla="val 115470"/>
            </a:avLst>
          </a:prstGeom>
          <a:pattFill prst="wdUpDiag">
            <a:fgClr>
              <a:srgbClr val="00FB92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Hexagon 15"/>
          <p:cNvSpPr>
            <a:spLocks noChangeAspect="1"/>
          </p:cNvSpPr>
          <p:nvPr/>
        </p:nvSpPr>
        <p:spPr>
          <a:xfrm rot="21448647">
            <a:off x="450743" y="384120"/>
            <a:ext cx="6881913" cy="1201127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560016" y="741340"/>
            <a:ext cx="65075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FB92"/>
                </a:solidFill>
                <a:latin typeface="Arial"/>
                <a:cs typeface="Arial"/>
              </a:rPr>
              <a:t>++</a:t>
            </a:r>
            <a:r>
              <a:rPr lang="en-US" sz="3200" b="1" dirty="0" smtClean="0">
                <a:latin typeface="Arial"/>
                <a:cs typeface="Arial"/>
              </a:rPr>
              <a:t> ECR motives for mentoring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36" y="1650508"/>
            <a:ext cx="6054144" cy="4945326"/>
          </a:xfrm>
          <a:prstGeom prst="rect">
            <a:avLst/>
          </a:prstGeom>
        </p:spPr>
      </p:pic>
      <p:sp>
        <p:nvSpPr>
          <p:cNvPr id="8" name="Hexagon 7"/>
          <p:cNvSpPr/>
          <p:nvPr/>
        </p:nvSpPr>
        <p:spPr>
          <a:xfrm rot="248314">
            <a:off x="6031333" y="652556"/>
            <a:ext cx="3410453" cy="2815895"/>
          </a:xfrm>
          <a:prstGeom prst="hexagon">
            <a:avLst>
              <a:gd name="adj" fmla="val 34163"/>
              <a:gd name="vf" fmla="val 115470"/>
            </a:avLst>
          </a:prstGeom>
          <a:solidFill>
            <a:srgbClr val="00FB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Hexagon 8"/>
          <p:cNvSpPr>
            <a:spLocks noChangeAspect="1"/>
          </p:cNvSpPr>
          <p:nvPr/>
        </p:nvSpPr>
        <p:spPr>
          <a:xfrm>
            <a:off x="6179049" y="863211"/>
            <a:ext cx="3030199" cy="2317703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"/>
                <a:cs typeface="Arial"/>
              </a:rPr>
              <a:t>To learn a skill (for now, for future) and apply it to an identified need to support PGRs </a:t>
            </a:r>
            <a:r>
              <a:rPr lang="mr-IN" dirty="0" smtClean="0">
                <a:solidFill>
                  <a:schemeClr val="tx1"/>
                </a:solidFill>
                <a:latin typeface="Arial"/>
                <a:cs typeface="Arial"/>
              </a:rPr>
              <a:t>–</a:t>
            </a:r>
            <a:r>
              <a:rPr lang="en-US" dirty="0" smtClean="0">
                <a:solidFill>
                  <a:schemeClr val="tx1"/>
                </a:solidFill>
                <a:latin typeface="Arial"/>
                <a:cs typeface="Arial"/>
              </a:rPr>
              <a:t> ‘gift economy’ </a:t>
            </a:r>
            <a:endParaRPr lang="en-US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163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 rot="422598">
            <a:off x="935102" y="1958462"/>
            <a:ext cx="5936662" cy="4664923"/>
            <a:chOff x="-4041752" y="2319036"/>
            <a:chExt cx="4645809" cy="3829961"/>
          </a:xfrm>
        </p:grpSpPr>
        <p:sp>
          <p:nvSpPr>
            <p:cNvPr id="18" name="Hexagon 17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00FB9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Hexagon 18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848672" y="2375717"/>
            <a:ext cx="4358734" cy="3725577"/>
            <a:chOff x="7306396" y="3255644"/>
            <a:chExt cx="3726891" cy="3148363"/>
          </a:xfrm>
        </p:grpSpPr>
        <p:sp>
          <p:nvSpPr>
            <p:cNvPr id="26" name="Hexagon 25"/>
            <p:cNvSpPr/>
            <p:nvPr/>
          </p:nvSpPr>
          <p:spPr>
            <a:xfrm rot="248314">
              <a:off x="7306396" y="3255644"/>
              <a:ext cx="3726891" cy="3148363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00FB9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8034046" y="3479701"/>
              <a:ext cx="2291016" cy="280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latin typeface="Arial" charset="0"/>
                  <a:ea typeface="Arial" charset="0"/>
                  <a:cs typeface="Arial" charset="0"/>
                </a:rPr>
                <a:t>How are supervision practices developed through participation in a thesis mentoring </a:t>
              </a:r>
              <a:r>
                <a:rPr lang="en-US" sz="2400" dirty="0" err="1">
                  <a:latin typeface="Arial" charset="0"/>
                  <a:ea typeface="Arial" charset="0"/>
                  <a:cs typeface="Arial" charset="0"/>
                </a:rPr>
                <a:t>programme</a:t>
              </a:r>
              <a:r>
                <a:rPr lang="en-US" sz="2400" dirty="0">
                  <a:latin typeface="Arial" charset="0"/>
                  <a:ea typeface="Arial" charset="0"/>
                  <a:cs typeface="Arial" charset="0"/>
                </a:rPr>
                <a:t>?</a:t>
              </a:r>
              <a:endParaRPr lang="en-GB" sz="2400" dirty="0">
                <a:latin typeface="Arial" charset="0"/>
                <a:ea typeface="Arial" charset="0"/>
                <a:cs typeface="Arial" charset="0"/>
              </a:endParaRPr>
            </a:p>
            <a:p>
              <a:pPr algn="ctr"/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23" name="Hexagon 22"/>
          <p:cNvSpPr/>
          <p:nvPr/>
        </p:nvSpPr>
        <p:spPr>
          <a:xfrm>
            <a:off x="191949" y="174035"/>
            <a:ext cx="7308914" cy="1600132"/>
          </a:xfrm>
          <a:prstGeom prst="hexagon">
            <a:avLst>
              <a:gd name="adj" fmla="val 34163"/>
              <a:gd name="vf" fmla="val 115470"/>
            </a:avLst>
          </a:prstGeom>
          <a:pattFill prst="wdUpDiag">
            <a:fgClr>
              <a:srgbClr val="00FB92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Hexagon 23"/>
          <p:cNvSpPr>
            <a:spLocks noChangeAspect="1"/>
          </p:cNvSpPr>
          <p:nvPr/>
        </p:nvSpPr>
        <p:spPr>
          <a:xfrm rot="21448647">
            <a:off x="450743" y="384120"/>
            <a:ext cx="6881913" cy="1201127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560016" y="741340"/>
            <a:ext cx="650753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FB92"/>
                </a:solidFill>
                <a:latin typeface="Arial"/>
                <a:cs typeface="Arial"/>
              </a:rPr>
              <a:t>++</a:t>
            </a:r>
            <a:r>
              <a:rPr lang="en-US" sz="3200" b="1" dirty="0" smtClean="0">
                <a:latin typeface="Arial"/>
                <a:cs typeface="Arial"/>
              </a:rPr>
              <a:t> research question</a:t>
            </a:r>
          </a:p>
        </p:txBody>
      </p:sp>
    </p:spTree>
    <p:extLst>
      <p:ext uri="{BB962C8B-B14F-4D97-AF65-F5344CB8AC3E}">
        <p14:creationId xmlns:p14="http://schemas.microsoft.com/office/powerpoint/2010/main" val="111582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 rot="422598">
            <a:off x="4322505" y="2198798"/>
            <a:ext cx="5018242" cy="3981084"/>
            <a:chOff x="-4041752" y="2319036"/>
            <a:chExt cx="4645809" cy="3829961"/>
          </a:xfrm>
        </p:grpSpPr>
        <p:sp>
          <p:nvSpPr>
            <p:cNvPr id="21" name="Hexagon 20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00FB9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Hexagon 21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 rot="422598">
            <a:off x="-246699" y="2355468"/>
            <a:ext cx="5076082" cy="3942174"/>
            <a:chOff x="-4041752" y="2319036"/>
            <a:chExt cx="4645809" cy="3829961"/>
          </a:xfrm>
        </p:grpSpPr>
        <p:sp>
          <p:nvSpPr>
            <p:cNvPr id="18" name="Hexagon 17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00FB9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Hexagon 18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Rectangle 27"/>
          <p:cNvSpPr/>
          <p:nvPr/>
        </p:nvSpPr>
        <p:spPr>
          <a:xfrm>
            <a:off x="727931" y="2801840"/>
            <a:ext cx="30881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smtClean="0">
                <a:latin typeface="Arial" charset="0"/>
                <a:cs typeface="Arial" charset="0"/>
              </a:rPr>
              <a:t>completion</a:t>
            </a:r>
          </a:p>
          <a:p>
            <a:pPr algn="ctr"/>
            <a:r>
              <a:rPr lang="en-GB" sz="2400" dirty="0" smtClean="0">
                <a:latin typeface="Arial" charset="0"/>
                <a:cs typeface="Arial" charset="0"/>
              </a:rPr>
              <a:t>literature </a:t>
            </a:r>
          </a:p>
          <a:p>
            <a:pPr algn="ctr"/>
            <a:r>
              <a:rPr lang="en-GB" sz="2400" dirty="0" smtClean="0">
                <a:latin typeface="Arial" charset="0"/>
                <a:cs typeface="Arial" charset="0"/>
              </a:rPr>
              <a:t>heavy on </a:t>
            </a:r>
            <a:r>
              <a:rPr lang="en-GB" sz="2400" dirty="0" smtClean="0">
                <a:solidFill>
                  <a:srgbClr val="FF00FF"/>
                </a:solidFill>
                <a:latin typeface="Arial" charset="0"/>
                <a:cs typeface="Arial" charset="0"/>
              </a:rPr>
              <a:t>student demographics</a:t>
            </a:r>
            <a:r>
              <a:rPr lang="en-GB" sz="2400" dirty="0" smtClean="0">
                <a:latin typeface="Arial" charset="0"/>
                <a:cs typeface="Arial" charset="0"/>
              </a:rPr>
              <a:t>: M/F, FT/PT, nationality, discipline, age, work experience </a:t>
            </a:r>
            <a:r>
              <a:rPr lang="en-GB" sz="2400" dirty="0" err="1" smtClean="0">
                <a:latin typeface="Arial" charset="0"/>
                <a:cs typeface="Arial" charset="0"/>
              </a:rPr>
              <a:t>etc</a:t>
            </a:r>
            <a:endParaRPr lang="en-GB" sz="2400" dirty="0">
              <a:latin typeface="Arial" charset="0"/>
              <a:cs typeface="Arial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298451" y="2804077"/>
            <a:ext cx="32714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smtClean="0">
                <a:solidFill>
                  <a:srgbClr val="FF00FF"/>
                </a:solidFill>
                <a:latin typeface="Arial" charset="0"/>
                <a:cs typeface="Arial" charset="0"/>
              </a:rPr>
              <a:t>external</a:t>
            </a:r>
            <a:r>
              <a:rPr lang="en-GB" sz="2400" dirty="0">
                <a:latin typeface="Arial" charset="0"/>
                <a:cs typeface="Arial" charset="0"/>
              </a:rPr>
              <a:t> </a:t>
            </a:r>
            <a:r>
              <a:rPr lang="en-GB" sz="2400" dirty="0" smtClean="0">
                <a:latin typeface="Arial" charset="0"/>
                <a:cs typeface="Arial" charset="0"/>
              </a:rPr>
              <a:t>impact </a:t>
            </a:r>
          </a:p>
          <a:p>
            <a:pPr algn="ctr"/>
            <a:r>
              <a:rPr lang="en-GB" sz="2400" dirty="0" smtClean="0">
                <a:latin typeface="Arial" charset="0"/>
                <a:cs typeface="Arial" charset="0"/>
              </a:rPr>
              <a:t>factors 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875001" y="4915207"/>
            <a:ext cx="2219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latin typeface="Arial" charset="0"/>
                <a:cs typeface="Arial" charset="0"/>
              </a:rPr>
              <a:t>(</a:t>
            </a:r>
            <a:r>
              <a:rPr lang="en-GB" dirty="0" err="1">
                <a:latin typeface="Arial" charset="0"/>
                <a:cs typeface="Arial" charset="0"/>
              </a:rPr>
              <a:t>Latona</a:t>
            </a:r>
            <a:r>
              <a:rPr lang="en-GB" dirty="0">
                <a:latin typeface="Arial" charset="0"/>
                <a:cs typeface="Arial" charset="0"/>
              </a:rPr>
              <a:t> &amp; </a:t>
            </a:r>
          </a:p>
          <a:p>
            <a:pPr algn="ctr"/>
            <a:r>
              <a:rPr lang="en-GB" dirty="0">
                <a:latin typeface="Arial" charset="0"/>
                <a:cs typeface="Arial" charset="0"/>
              </a:rPr>
              <a:t>Browne, 2001)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409853" y="2687361"/>
            <a:ext cx="3726891" cy="3148363"/>
            <a:chOff x="7306396" y="3255644"/>
            <a:chExt cx="3726891" cy="3148363"/>
          </a:xfrm>
        </p:grpSpPr>
        <p:sp>
          <p:nvSpPr>
            <p:cNvPr id="26" name="Hexagon 25"/>
            <p:cNvSpPr/>
            <p:nvPr/>
          </p:nvSpPr>
          <p:spPr>
            <a:xfrm rot="248314">
              <a:off x="7306396" y="3255644"/>
              <a:ext cx="3726891" cy="3148363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00FB9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865166" y="3262984"/>
              <a:ext cx="2645437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en-US" b="1" dirty="0" smtClean="0">
                <a:latin typeface="Arial" charset="0"/>
                <a:ea typeface="Arial" charset="0"/>
                <a:cs typeface="Arial" charset="0"/>
              </a:endParaRPr>
            </a:p>
            <a:p>
              <a:pPr algn="ctr"/>
              <a:r>
                <a:rPr lang="en-US" b="1" dirty="0" smtClean="0">
                  <a:latin typeface="Arial" charset="0"/>
                  <a:ea typeface="Arial" charset="0"/>
                  <a:cs typeface="Arial" charset="0"/>
                </a:rPr>
                <a:t>INTERVIEWS</a:t>
              </a:r>
            </a:p>
            <a:p>
              <a:pPr algn="ctr"/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7 in depth semi structured conversations </a:t>
              </a:r>
              <a:r>
                <a:rPr lang="mr-IN" dirty="0" smtClean="0">
                  <a:latin typeface="Arial" charset="0"/>
                  <a:ea typeface="Arial" charset="0"/>
                  <a:cs typeface="Arial" charset="0"/>
                </a:rPr>
                <a:t>–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positioned around PGR support needs.</a:t>
              </a:r>
            </a:p>
            <a:p>
              <a:pPr algn="ctr"/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</a:t>
              </a:r>
            </a:p>
            <a:p>
              <a:pPr algn="ctr"/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Thematic interpretive </a:t>
              </a:r>
              <a:r>
                <a:rPr lang="en-US" dirty="0"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analysis.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051426" y="2570234"/>
            <a:ext cx="3726891" cy="3148363"/>
            <a:chOff x="7306396" y="3255644"/>
            <a:chExt cx="3726891" cy="3148363"/>
          </a:xfrm>
          <a:solidFill>
            <a:srgbClr val="00FB92"/>
          </a:solidFill>
        </p:grpSpPr>
        <p:sp>
          <p:nvSpPr>
            <p:cNvPr id="36" name="Hexagon 35"/>
            <p:cNvSpPr/>
            <p:nvPr/>
          </p:nvSpPr>
          <p:spPr>
            <a:xfrm rot="248314">
              <a:off x="7306396" y="3255644"/>
              <a:ext cx="3726891" cy="3148363"/>
            </a:xfrm>
            <a:prstGeom prst="hexagon">
              <a:avLst>
                <a:gd name="adj" fmla="val 34163"/>
                <a:gd name="vf" fmla="val 11547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7718160" y="3792790"/>
              <a:ext cx="2941964" cy="23083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latin typeface="Arial" charset="0"/>
                  <a:ea typeface="Arial" charset="0"/>
                  <a:cs typeface="Arial" charset="0"/>
                </a:rPr>
                <a:t>EXIT SURVEY</a:t>
              </a:r>
            </a:p>
            <a:p>
              <a:pPr algn="ctr"/>
              <a:r>
                <a:rPr lang="en-US" dirty="0">
                  <a:latin typeface="Arial" charset="0"/>
                  <a:ea typeface="Arial" charset="0"/>
                  <a:cs typeface="Arial" charset="0"/>
                </a:rPr>
                <a:t>Individual mentor responses, first mentee </a:t>
              </a:r>
            </a:p>
            <a:p>
              <a:pPr algn="ctr"/>
              <a:r>
                <a:rPr lang="en-US" dirty="0">
                  <a:latin typeface="Arial" charset="0"/>
                  <a:ea typeface="Arial" charset="0"/>
                  <a:cs typeface="Arial" charset="0"/>
                </a:rPr>
                <a:t>relationship.</a:t>
              </a:r>
            </a:p>
            <a:p>
              <a:pPr algn="ctr"/>
              <a:r>
                <a:rPr lang="en-GB" dirty="0" smtClean="0">
                  <a:solidFill>
                    <a:srgbClr val="FFFFFF"/>
                  </a:solidFill>
                  <a:latin typeface="Arial" charset="0"/>
                  <a:ea typeface="Arial" charset="0"/>
                  <a:cs typeface="Arial" charset="0"/>
                </a:rPr>
                <a:t>196 </a:t>
              </a:r>
              <a:r>
                <a:rPr lang="en-GB" dirty="0">
                  <a:solidFill>
                    <a:srgbClr val="FFFFFF"/>
                  </a:solidFill>
                  <a:latin typeface="Arial" charset="0"/>
                  <a:ea typeface="Arial" charset="0"/>
                  <a:cs typeface="Arial" charset="0"/>
                </a:rPr>
                <a:t>ECR mentors </a:t>
              </a:r>
              <a:endParaRPr lang="en-GB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endParaRPr>
            </a:p>
            <a:p>
              <a:pPr algn="ctr"/>
              <a:r>
                <a:rPr lang="en-GB" dirty="0" smtClean="0">
                  <a:solidFill>
                    <a:srgbClr val="FFFFFF"/>
                  </a:solidFill>
                  <a:latin typeface="Arial" charset="0"/>
                  <a:ea typeface="Arial" charset="0"/>
                  <a:cs typeface="Arial" charset="0"/>
                </a:rPr>
                <a:t>(</a:t>
              </a:r>
              <a:r>
                <a:rPr lang="en-GB" dirty="0">
                  <a:solidFill>
                    <a:srgbClr val="FFFFFF"/>
                  </a:solidFill>
                  <a:latin typeface="Arial" charset="0"/>
                  <a:ea typeface="Arial" charset="0"/>
                  <a:cs typeface="Arial" charset="0"/>
                </a:rPr>
                <a:t>54%M : 46%F)</a:t>
              </a:r>
            </a:p>
            <a:p>
              <a:pPr algn="ctr"/>
              <a:r>
                <a:rPr lang="en-GB" dirty="0">
                  <a:solidFill>
                    <a:srgbClr val="FFFFFF"/>
                  </a:solidFill>
                  <a:latin typeface="Arial" charset="0"/>
                  <a:ea typeface="Arial" charset="0"/>
                  <a:cs typeface="Arial" charset="0"/>
                </a:rPr>
                <a:t>MEAN: 5 y post-PhD</a:t>
              </a:r>
            </a:p>
            <a:p>
              <a:pPr algn="ctr">
                <a:spcBef>
                  <a:spcPts val="0"/>
                </a:spcBef>
              </a:pPr>
              <a:r>
                <a:rPr lang="en-US" dirty="0" smtClean="0">
                  <a:solidFill>
                    <a:schemeClr val="bg1"/>
                  </a:solidFill>
                  <a:latin typeface="Arial"/>
                  <a:cs typeface="Arial"/>
                </a:rPr>
                <a:t>12% non-STEM</a:t>
              </a:r>
            </a:p>
          </p:txBody>
        </p:sp>
      </p:grpSp>
      <p:sp>
        <p:nvSpPr>
          <p:cNvPr id="23" name="Hexagon 22"/>
          <p:cNvSpPr/>
          <p:nvPr/>
        </p:nvSpPr>
        <p:spPr>
          <a:xfrm>
            <a:off x="191949" y="174035"/>
            <a:ext cx="7308914" cy="1600132"/>
          </a:xfrm>
          <a:prstGeom prst="hexagon">
            <a:avLst>
              <a:gd name="adj" fmla="val 34163"/>
              <a:gd name="vf" fmla="val 115470"/>
            </a:avLst>
          </a:prstGeom>
          <a:pattFill prst="wdUpDiag">
            <a:fgClr>
              <a:srgbClr val="00FB92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Hexagon 23"/>
          <p:cNvSpPr>
            <a:spLocks noChangeAspect="1"/>
          </p:cNvSpPr>
          <p:nvPr/>
        </p:nvSpPr>
        <p:spPr>
          <a:xfrm rot="21448647">
            <a:off x="450743" y="384120"/>
            <a:ext cx="6881913" cy="1201127"/>
          </a:xfrm>
          <a:prstGeom prst="hexagon">
            <a:avLst>
              <a:gd name="adj" fmla="val 34163"/>
              <a:gd name="vf" fmla="val 115470"/>
            </a:avLst>
          </a:prstGeom>
          <a:solidFill>
            <a:schemeClr val="bg1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560016" y="741340"/>
            <a:ext cx="650753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FB92"/>
                </a:solidFill>
                <a:latin typeface="Arial"/>
                <a:cs typeface="Arial"/>
              </a:rPr>
              <a:t>++</a:t>
            </a:r>
            <a:r>
              <a:rPr lang="en-US" sz="3200" b="1" dirty="0" smtClean="0">
                <a:latin typeface="Arial"/>
                <a:cs typeface="Arial"/>
              </a:rPr>
              <a:t> methodology</a:t>
            </a:r>
          </a:p>
        </p:txBody>
      </p:sp>
    </p:spTree>
    <p:extLst>
      <p:ext uri="{BB962C8B-B14F-4D97-AF65-F5344CB8AC3E}">
        <p14:creationId xmlns:p14="http://schemas.microsoft.com/office/powerpoint/2010/main" val="166578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2436</TotalTime>
  <Words>1701</Words>
  <Application>Microsoft Macintosh PowerPoint</Application>
  <PresentationFormat>On-screen Show (4:3)</PresentationFormat>
  <Paragraphs>158</Paragraphs>
  <Slides>22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Calibri</vt:lpstr>
      <vt:lpstr>Helvetica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Sheffield</Company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Kay Guccione</dc:creator>
  <cp:lastModifiedBy>Kay Guccione</cp:lastModifiedBy>
  <cp:revision>227</cp:revision>
  <cp:lastPrinted>2015-11-27T11:55:12Z</cp:lastPrinted>
  <dcterms:created xsi:type="dcterms:W3CDTF">2014-05-06T08:28:27Z</dcterms:created>
  <dcterms:modified xsi:type="dcterms:W3CDTF">2017-10-12T13:18:10Z</dcterms:modified>
</cp:coreProperties>
</file>