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719" r:id="rId2"/>
    <p:sldMasterId id="2147483694" r:id="rId3"/>
    <p:sldMasterId id="2147483708" r:id="rId4"/>
    <p:sldMasterId id="2147483673" r:id="rId5"/>
    <p:sldMasterId id="2147483711" r:id="rId6"/>
    <p:sldMasterId id="2147483686" r:id="rId7"/>
    <p:sldMasterId id="2147483700" r:id="rId8"/>
  </p:sldMasterIdLst>
  <p:notesMasterIdLst>
    <p:notesMasterId r:id="rId26"/>
  </p:notesMasterIdLst>
  <p:handoutMasterIdLst>
    <p:handoutMasterId r:id="rId27"/>
  </p:handoutMasterIdLst>
  <p:sldIdLst>
    <p:sldId id="271" r:id="rId9"/>
    <p:sldId id="297" r:id="rId10"/>
    <p:sldId id="307" r:id="rId11"/>
    <p:sldId id="304" r:id="rId12"/>
    <p:sldId id="306" r:id="rId13"/>
    <p:sldId id="294" r:id="rId14"/>
    <p:sldId id="298" r:id="rId15"/>
    <p:sldId id="295" r:id="rId16"/>
    <p:sldId id="299" r:id="rId17"/>
    <p:sldId id="300" r:id="rId18"/>
    <p:sldId id="285" r:id="rId19"/>
    <p:sldId id="287" r:id="rId20"/>
    <p:sldId id="288" r:id="rId21"/>
    <p:sldId id="301" r:id="rId22"/>
    <p:sldId id="305" r:id="rId23"/>
    <p:sldId id="293" r:id="rId24"/>
    <p:sldId id="303" r:id="rId25"/>
  </p:sldIdLst>
  <p:sldSz cx="9144000" cy="6858000" type="screen4x3"/>
  <p:notesSz cx="6797675" cy="9926638"/>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snapToGrid="0" snapToObjects="1">
      <p:cViewPr varScale="1">
        <p:scale>
          <a:sx n="97" d="100"/>
          <a:sy n="97" d="100"/>
        </p:scale>
        <p:origin x="7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56C63-E8C7-460D-A38C-58ABD22507FE}" type="doc">
      <dgm:prSet loTypeId="urn:microsoft.com/office/officeart/2005/8/layout/rings+Icon" loCatId="relationship" qsTypeId="urn:microsoft.com/office/officeart/2005/8/quickstyle/3d2" qsCatId="3D" csTypeId="urn:microsoft.com/office/officeart/2005/8/colors/accent1_2" csCatId="accent1" phldr="1"/>
      <dgm:spPr/>
    </dgm:pt>
    <dgm:pt modelId="{000E1C54-46A0-4CDF-8746-66D23467FB85}">
      <dgm:prSet phldrT="[Text]"/>
      <dgm:spPr/>
      <dgm:t>
        <a:bodyPr/>
        <a:lstStyle/>
        <a:p>
          <a:r>
            <a:rPr lang="en-GB" dirty="0" smtClean="0"/>
            <a:t>What?</a:t>
          </a:r>
          <a:endParaRPr lang="en-GB" dirty="0"/>
        </a:p>
      </dgm:t>
    </dgm:pt>
    <dgm:pt modelId="{20E9CB4B-8D39-4C37-ACDE-C2E91F89EE30}" type="parTrans" cxnId="{05F9FC8D-2681-4A4C-BC73-52E8FB17AC79}">
      <dgm:prSet/>
      <dgm:spPr/>
      <dgm:t>
        <a:bodyPr/>
        <a:lstStyle/>
        <a:p>
          <a:endParaRPr lang="en-GB"/>
        </a:p>
      </dgm:t>
    </dgm:pt>
    <dgm:pt modelId="{F28CE027-861D-4873-813F-52C96D12A71F}" type="sibTrans" cxnId="{05F9FC8D-2681-4A4C-BC73-52E8FB17AC79}">
      <dgm:prSet/>
      <dgm:spPr/>
      <dgm:t>
        <a:bodyPr/>
        <a:lstStyle/>
        <a:p>
          <a:endParaRPr lang="en-GB"/>
        </a:p>
      </dgm:t>
    </dgm:pt>
    <dgm:pt modelId="{F75117E0-1614-42CB-9E64-19BED01F90B2}">
      <dgm:prSet phldrT="[Text]"/>
      <dgm:spPr/>
      <dgm:t>
        <a:bodyPr/>
        <a:lstStyle/>
        <a:p>
          <a:r>
            <a:rPr lang="en-GB" dirty="0" smtClean="0"/>
            <a:t>How?</a:t>
          </a:r>
          <a:endParaRPr lang="en-GB" dirty="0"/>
        </a:p>
      </dgm:t>
    </dgm:pt>
    <dgm:pt modelId="{198F301C-20EE-447B-BD13-8AF17D238A26}" type="parTrans" cxnId="{7EB7CD1D-A71A-4E0B-A736-A45B9E30A3AC}">
      <dgm:prSet/>
      <dgm:spPr/>
      <dgm:t>
        <a:bodyPr/>
        <a:lstStyle/>
        <a:p>
          <a:endParaRPr lang="en-GB"/>
        </a:p>
      </dgm:t>
    </dgm:pt>
    <dgm:pt modelId="{15282D25-4A13-4B1A-985D-B7301209DBA9}" type="sibTrans" cxnId="{7EB7CD1D-A71A-4E0B-A736-A45B9E30A3AC}">
      <dgm:prSet/>
      <dgm:spPr/>
      <dgm:t>
        <a:bodyPr/>
        <a:lstStyle/>
        <a:p>
          <a:endParaRPr lang="en-GB"/>
        </a:p>
      </dgm:t>
    </dgm:pt>
    <dgm:pt modelId="{440DC897-E032-4176-BCE6-5890F817BCCD}">
      <dgm:prSet phldrT="[Text]"/>
      <dgm:spPr/>
      <dgm:t>
        <a:bodyPr/>
        <a:lstStyle/>
        <a:p>
          <a:r>
            <a:rPr lang="en-GB" dirty="0" smtClean="0"/>
            <a:t>Why?</a:t>
          </a:r>
          <a:endParaRPr lang="en-GB" dirty="0"/>
        </a:p>
      </dgm:t>
    </dgm:pt>
    <dgm:pt modelId="{21238348-176A-4D7E-AC7A-23A144919355}" type="parTrans" cxnId="{725F4C71-127D-4191-ADF3-299C19CFBCD9}">
      <dgm:prSet/>
      <dgm:spPr/>
      <dgm:t>
        <a:bodyPr/>
        <a:lstStyle/>
        <a:p>
          <a:endParaRPr lang="en-GB"/>
        </a:p>
      </dgm:t>
    </dgm:pt>
    <dgm:pt modelId="{CFD5C5C4-D4D2-4566-86D4-5DBD6373D9C6}" type="sibTrans" cxnId="{725F4C71-127D-4191-ADF3-299C19CFBCD9}">
      <dgm:prSet/>
      <dgm:spPr/>
      <dgm:t>
        <a:bodyPr/>
        <a:lstStyle/>
        <a:p>
          <a:endParaRPr lang="en-GB"/>
        </a:p>
      </dgm:t>
    </dgm:pt>
    <dgm:pt modelId="{8490BA35-566F-4975-A50A-623746551D21}" type="pres">
      <dgm:prSet presAssocID="{ADB56C63-E8C7-460D-A38C-58ABD22507FE}" presName="Name0" presStyleCnt="0">
        <dgm:presLayoutVars>
          <dgm:chMax val="7"/>
          <dgm:dir/>
          <dgm:resizeHandles val="exact"/>
        </dgm:presLayoutVars>
      </dgm:prSet>
      <dgm:spPr/>
    </dgm:pt>
    <dgm:pt modelId="{5F68A984-8F84-467B-AA91-3E0B34C8F85D}" type="pres">
      <dgm:prSet presAssocID="{ADB56C63-E8C7-460D-A38C-58ABD22507FE}" presName="ellipse1" presStyleLbl="vennNode1" presStyleIdx="0" presStyleCnt="3" custLinFactNeighborX="7971" custLinFactNeighborY="-1137">
        <dgm:presLayoutVars>
          <dgm:bulletEnabled val="1"/>
        </dgm:presLayoutVars>
      </dgm:prSet>
      <dgm:spPr/>
      <dgm:t>
        <a:bodyPr/>
        <a:lstStyle/>
        <a:p>
          <a:endParaRPr lang="en-GB"/>
        </a:p>
      </dgm:t>
    </dgm:pt>
    <dgm:pt modelId="{F3272C6C-33C0-47E8-9BE7-2427F6C53779}" type="pres">
      <dgm:prSet presAssocID="{ADB56C63-E8C7-460D-A38C-58ABD22507FE}" presName="ellipse2" presStyleLbl="vennNode1" presStyleIdx="1" presStyleCnt="3">
        <dgm:presLayoutVars>
          <dgm:bulletEnabled val="1"/>
        </dgm:presLayoutVars>
      </dgm:prSet>
      <dgm:spPr/>
      <dgm:t>
        <a:bodyPr/>
        <a:lstStyle/>
        <a:p>
          <a:endParaRPr lang="en-GB"/>
        </a:p>
      </dgm:t>
    </dgm:pt>
    <dgm:pt modelId="{CB01974D-1208-4FF6-82ED-2A5C48DD0BF3}" type="pres">
      <dgm:prSet presAssocID="{ADB56C63-E8C7-460D-A38C-58ABD22507FE}" presName="ellipse3" presStyleLbl="vennNode1" presStyleIdx="2" presStyleCnt="3" custLinFactNeighborX="-13954">
        <dgm:presLayoutVars>
          <dgm:bulletEnabled val="1"/>
        </dgm:presLayoutVars>
      </dgm:prSet>
      <dgm:spPr/>
      <dgm:t>
        <a:bodyPr/>
        <a:lstStyle/>
        <a:p>
          <a:endParaRPr lang="en-GB"/>
        </a:p>
      </dgm:t>
    </dgm:pt>
  </dgm:ptLst>
  <dgm:cxnLst>
    <dgm:cxn modelId="{725F4C71-127D-4191-ADF3-299C19CFBCD9}" srcId="{ADB56C63-E8C7-460D-A38C-58ABD22507FE}" destId="{440DC897-E032-4176-BCE6-5890F817BCCD}" srcOrd="2" destOrd="0" parTransId="{21238348-176A-4D7E-AC7A-23A144919355}" sibTransId="{CFD5C5C4-D4D2-4566-86D4-5DBD6373D9C6}"/>
    <dgm:cxn modelId="{7D8D7C93-265F-423C-BE50-FDA78E04FC38}" type="presOf" srcId="{440DC897-E032-4176-BCE6-5890F817BCCD}" destId="{CB01974D-1208-4FF6-82ED-2A5C48DD0BF3}" srcOrd="0" destOrd="0" presId="urn:microsoft.com/office/officeart/2005/8/layout/rings+Icon"/>
    <dgm:cxn modelId="{05F9FC8D-2681-4A4C-BC73-52E8FB17AC79}" srcId="{ADB56C63-E8C7-460D-A38C-58ABD22507FE}" destId="{000E1C54-46A0-4CDF-8746-66D23467FB85}" srcOrd="0" destOrd="0" parTransId="{20E9CB4B-8D39-4C37-ACDE-C2E91F89EE30}" sibTransId="{F28CE027-861D-4873-813F-52C96D12A71F}"/>
    <dgm:cxn modelId="{AA5ECE56-5AEE-4D1D-982D-E27378382EA2}" type="presOf" srcId="{ADB56C63-E8C7-460D-A38C-58ABD22507FE}" destId="{8490BA35-566F-4975-A50A-623746551D21}" srcOrd="0" destOrd="0" presId="urn:microsoft.com/office/officeart/2005/8/layout/rings+Icon"/>
    <dgm:cxn modelId="{7EB7CD1D-A71A-4E0B-A736-A45B9E30A3AC}" srcId="{ADB56C63-E8C7-460D-A38C-58ABD22507FE}" destId="{F75117E0-1614-42CB-9E64-19BED01F90B2}" srcOrd="1" destOrd="0" parTransId="{198F301C-20EE-447B-BD13-8AF17D238A26}" sibTransId="{15282D25-4A13-4B1A-985D-B7301209DBA9}"/>
    <dgm:cxn modelId="{2702202D-F5F3-477D-85BD-8F3CC99E0147}" type="presOf" srcId="{000E1C54-46A0-4CDF-8746-66D23467FB85}" destId="{5F68A984-8F84-467B-AA91-3E0B34C8F85D}" srcOrd="0" destOrd="0" presId="urn:microsoft.com/office/officeart/2005/8/layout/rings+Icon"/>
    <dgm:cxn modelId="{F3C1C73A-0483-4813-9EE2-0A9C282F4A51}" type="presOf" srcId="{F75117E0-1614-42CB-9E64-19BED01F90B2}" destId="{F3272C6C-33C0-47E8-9BE7-2427F6C53779}" srcOrd="0" destOrd="0" presId="urn:microsoft.com/office/officeart/2005/8/layout/rings+Icon"/>
    <dgm:cxn modelId="{FFA46F5E-62A5-487C-9FE6-F3E160898481}" type="presParOf" srcId="{8490BA35-566F-4975-A50A-623746551D21}" destId="{5F68A984-8F84-467B-AA91-3E0B34C8F85D}" srcOrd="0" destOrd="0" presId="urn:microsoft.com/office/officeart/2005/8/layout/rings+Icon"/>
    <dgm:cxn modelId="{55666B6E-CCA0-46A1-A883-5D0696D16096}" type="presParOf" srcId="{8490BA35-566F-4975-A50A-623746551D21}" destId="{F3272C6C-33C0-47E8-9BE7-2427F6C53779}" srcOrd="1" destOrd="0" presId="urn:microsoft.com/office/officeart/2005/8/layout/rings+Icon"/>
    <dgm:cxn modelId="{0337E517-92F4-48D2-8286-7B357615FD16}" type="presParOf" srcId="{8490BA35-566F-4975-A50A-623746551D21}" destId="{CB01974D-1208-4FF6-82ED-2A5C48DD0BF3}"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8A984-8F84-467B-AA91-3E0B34C8F85D}">
      <dsp:nvSpPr>
        <dsp:cNvPr id="0" name=""/>
        <dsp:cNvSpPr/>
      </dsp:nvSpPr>
      <dsp:spPr>
        <a:xfrm>
          <a:off x="933503" y="0"/>
          <a:ext cx="2131169" cy="213113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What?</a:t>
          </a:r>
          <a:endParaRPr lang="en-GB" sz="3600" kern="1200" dirty="0"/>
        </a:p>
      </dsp:txBody>
      <dsp:txXfrm>
        <a:off x="1245605" y="312098"/>
        <a:ext cx="1506965" cy="1506942"/>
      </dsp:txXfrm>
    </dsp:sp>
    <dsp:sp modelId="{F3272C6C-33C0-47E8-9BE7-2427F6C53779}">
      <dsp:nvSpPr>
        <dsp:cNvPr id="0" name=""/>
        <dsp:cNvSpPr/>
      </dsp:nvSpPr>
      <dsp:spPr>
        <a:xfrm>
          <a:off x="1860559" y="1421351"/>
          <a:ext cx="2131169" cy="213113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How?</a:t>
          </a:r>
          <a:endParaRPr lang="en-GB" sz="3600" kern="1200" dirty="0"/>
        </a:p>
      </dsp:txBody>
      <dsp:txXfrm>
        <a:off x="2172661" y="1733449"/>
        <a:ext cx="1506965" cy="1506942"/>
      </dsp:txXfrm>
    </dsp:sp>
    <dsp:sp modelId="{CB01974D-1208-4FF6-82ED-2A5C48DD0BF3}">
      <dsp:nvSpPr>
        <dsp:cNvPr id="0" name=""/>
        <dsp:cNvSpPr/>
      </dsp:nvSpPr>
      <dsp:spPr>
        <a:xfrm>
          <a:off x="2658810" y="0"/>
          <a:ext cx="2131169" cy="213113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Why?</a:t>
          </a:r>
          <a:endParaRPr lang="en-GB" sz="3600" kern="1200" dirty="0"/>
        </a:p>
      </dsp:txBody>
      <dsp:txXfrm>
        <a:off x="2970912" y="312098"/>
        <a:ext cx="1506965" cy="150694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47F1DEB-48A4-439C-B0A3-EC605E1718F3}" type="datetimeFigureOut">
              <a:rPr lang="en-GB" smtClean="0"/>
              <a:t>09/10/2017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7358CEC-E5D7-4EA7-87D0-3EA6F0B00947}" type="slidenum">
              <a:rPr lang="en-GB" smtClean="0"/>
              <a:t>‹#›</a:t>
            </a:fld>
            <a:endParaRPr lang="en-GB"/>
          </a:p>
        </p:txBody>
      </p:sp>
    </p:spTree>
    <p:custDataLst>
      <p:tags r:id="rId2"/>
    </p:custDataLst>
    <p:extLst>
      <p:ext uri="{BB962C8B-B14F-4D97-AF65-F5344CB8AC3E}">
        <p14:creationId xmlns:p14="http://schemas.microsoft.com/office/powerpoint/2010/main" val="1517532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5AF16F-6D7F-4A75-849C-2AAEBAB4AC53}" type="datetimeFigureOut">
              <a:rPr lang="en-GB" smtClean="0"/>
              <a:t>09/10/2017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F8FB2CA-AA6F-49AA-BE61-AC1A2D42095D}" type="slidenum">
              <a:rPr lang="en-GB" smtClean="0"/>
              <a:t>‹#›</a:t>
            </a:fld>
            <a:endParaRPr lang="en-GB"/>
          </a:p>
        </p:txBody>
      </p:sp>
    </p:spTree>
    <p:extLst>
      <p:ext uri="{BB962C8B-B14F-4D97-AF65-F5344CB8AC3E}">
        <p14:creationId xmlns:p14="http://schemas.microsoft.com/office/powerpoint/2010/main" val="14261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8FB2CA-AA6F-49AA-BE61-AC1A2D42095D}" type="slidenum">
              <a:rPr lang="en-GB" smtClean="0"/>
              <a:t>1</a:t>
            </a:fld>
            <a:endParaRPr lang="en-GB"/>
          </a:p>
        </p:txBody>
      </p:sp>
    </p:spTree>
    <p:extLst>
      <p:ext uri="{BB962C8B-B14F-4D97-AF65-F5344CB8AC3E}">
        <p14:creationId xmlns:p14="http://schemas.microsoft.com/office/powerpoint/2010/main" val="226143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676E9C-CB60-45B1-93E1-A6A71F2FB262}" type="slidenum">
              <a:rPr lang="en-GB" smtClean="0"/>
              <a:t>11</a:t>
            </a:fld>
            <a:endParaRPr lang="en-GB"/>
          </a:p>
        </p:txBody>
      </p:sp>
    </p:spTree>
    <p:extLst>
      <p:ext uri="{BB962C8B-B14F-4D97-AF65-F5344CB8AC3E}">
        <p14:creationId xmlns:p14="http://schemas.microsoft.com/office/powerpoint/2010/main" val="1515670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align centr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15637" y="2364509"/>
            <a:ext cx="8321964" cy="1632167"/>
          </a:xfrm>
          <a:prstGeom prst="rect">
            <a:avLst/>
          </a:prstGeom>
        </p:spPr>
        <p:txBody>
          <a:bodyPr/>
          <a:lstStyle>
            <a:lvl1pPr marL="0" indent="0" algn="ctr">
              <a:buNone/>
              <a:defRPr sz="4800">
                <a:latin typeface="+mj-lt"/>
              </a:defRPr>
            </a:lvl1pPr>
          </a:lstStyle>
          <a:p>
            <a:pPr lvl="0"/>
            <a:r>
              <a:rPr lang="en-US" dirty="0" smtClean="0"/>
              <a:t>Title of event</a:t>
            </a:r>
          </a:p>
        </p:txBody>
      </p:sp>
      <p:sp>
        <p:nvSpPr>
          <p:cNvPr id="11" name="Text Placeholder 10"/>
          <p:cNvSpPr>
            <a:spLocks noGrp="1"/>
          </p:cNvSpPr>
          <p:nvPr>
            <p:ph type="body" sz="quarter" idx="11" hasCustomPrompt="1"/>
          </p:nvPr>
        </p:nvSpPr>
        <p:spPr>
          <a:xfrm>
            <a:off x="415637" y="4006657"/>
            <a:ext cx="8321964" cy="1036106"/>
          </a:xfrm>
          <a:prstGeom prst="rect">
            <a:avLst/>
          </a:prstGeom>
        </p:spPr>
        <p:txBody>
          <a:bodyPr/>
          <a:lstStyle>
            <a:lvl1pPr marL="0" indent="0" algn="ctr">
              <a:buNone/>
              <a:defRPr sz="3200"/>
            </a:lvl1pPr>
          </a:lstStyle>
          <a:p>
            <a:pPr lvl="0"/>
            <a:r>
              <a:rPr lang="en-GB" dirty="0" smtClean="0"/>
              <a:t>Sub-heading</a:t>
            </a:r>
            <a:endParaRPr lang="en-GB" dirty="0"/>
          </a:p>
        </p:txBody>
      </p:sp>
      <p:sp>
        <p:nvSpPr>
          <p:cNvPr id="15" name="Text Placeholder 14"/>
          <p:cNvSpPr>
            <a:spLocks noGrp="1"/>
          </p:cNvSpPr>
          <p:nvPr>
            <p:ph type="body" sz="quarter" idx="12" hasCustomPrompt="1"/>
          </p:nvPr>
        </p:nvSpPr>
        <p:spPr>
          <a:xfrm>
            <a:off x="91545" y="5662480"/>
            <a:ext cx="2614612" cy="528638"/>
          </a:xfrm>
          <a:prstGeom prst="rect">
            <a:avLst/>
          </a:prstGeom>
        </p:spPr>
        <p:txBody>
          <a:bodyPr/>
          <a:lstStyle>
            <a:lvl1pPr marL="0" indent="0">
              <a:buNone/>
              <a:defRPr sz="2400"/>
            </a:lvl1pPr>
          </a:lstStyle>
          <a:p>
            <a:pPr lvl="0"/>
            <a:r>
              <a:rPr lang="en-GB" dirty="0" smtClean="0"/>
              <a:t>Name of facilitator</a:t>
            </a:r>
            <a:endParaRPr lang="en-GB" dirty="0"/>
          </a:p>
        </p:txBody>
      </p:sp>
      <p:sp>
        <p:nvSpPr>
          <p:cNvPr id="16" name="Text Placeholder 14"/>
          <p:cNvSpPr>
            <a:spLocks noGrp="1"/>
          </p:cNvSpPr>
          <p:nvPr>
            <p:ph type="body" sz="quarter" idx="13" hasCustomPrompt="1"/>
          </p:nvPr>
        </p:nvSpPr>
        <p:spPr>
          <a:xfrm>
            <a:off x="91544" y="6209296"/>
            <a:ext cx="2614612" cy="528638"/>
          </a:xfrm>
          <a:prstGeom prst="rect">
            <a:avLst/>
          </a:prstGeom>
        </p:spPr>
        <p:txBody>
          <a:bodyPr/>
          <a:lstStyle>
            <a:lvl1pPr marL="0" indent="0">
              <a:buNone/>
              <a:defRPr sz="2400"/>
            </a:lvl1pPr>
          </a:lstStyle>
          <a:p>
            <a:pPr lvl="0"/>
            <a:r>
              <a:rPr lang="en-GB" dirty="0" smtClean="0"/>
              <a:t>Email address</a:t>
            </a:r>
            <a:endParaRPr lang="en-GB" dirty="0"/>
          </a:p>
        </p:txBody>
      </p:sp>
    </p:spTree>
    <p:custDataLst>
      <p:tags r:id="rId1"/>
    </p:custDataLst>
    <p:extLst>
      <p:ext uri="{BB962C8B-B14F-4D97-AF65-F5344CB8AC3E}">
        <p14:creationId xmlns:p14="http://schemas.microsoft.com/office/powerpoint/2010/main" val="41058943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a:xfrm>
            <a:off x="628650" y="1825625"/>
            <a:ext cx="7886700" cy="4718050"/>
          </a:xfrm>
          <a:prstGeom prst="rect">
            <a:avLst/>
          </a:prstGeom>
        </p:spPr>
        <p:txBody>
          <a:bodyPr/>
          <a:lstStyle>
            <a:lvl1pPr marL="457200" indent="-457200">
              <a:buFont typeface="Arial" panose="020B0604020202020204" pitchFamily="34" charset="0"/>
              <a:buChar char="•"/>
              <a:defRPr/>
            </a:lvl1pPr>
            <a:lvl2pPr marL="457200" indent="0">
              <a:buNone/>
              <a:defRPr/>
            </a:lvl2pPr>
          </a:lstStyle>
          <a:p>
            <a:pPr lvl="0"/>
            <a:r>
              <a:rPr lang="en-US" dirty="0" smtClean="0"/>
              <a:t>Click to edit Master text styles</a:t>
            </a:r>
          </a:p>
          <a:p>
            <a:pPr lvl="0"/>
            <a:endParaRPr lang="en-US" dirty="0" smtClean="0"/>
          </a:p>
          <a:p>
            <a:pPr lvl="1"/>
            <a:r>
              <a:rPr lang="en-US" dirty="0" smtClean="0"/>
              <a:t>	</a:t>
            </a:r>
          </a:p>
        </p:txBody>
      </p:sp>
    </p:spTree>
    <p:custDataLst>
      <p:tags r:id="rId1"/>
    </p:custDataLst>
    <p:extLst>
      <p:ext uri="{BB962C8B-B14F-4D97-AF65-F5344CB8AC3E}">
        <p14:creationId xmlns:p14="http://schemas.microsoft.com/office/powerpoint/2010/main" val="9741672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718050"/>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825625"/>
            <a:ext cx="3867150" cy="4718050"/>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4286258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4038600"/>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4038600"/>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32601618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10484114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887788" y="987426"/>
            <a:ext cx="4629150" cy="5603874"/>
          </a:xfrm>
          <a:prstGeom prst="rect">
            <a:avLst/>
          </a:prstGeo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30238" y="2057400"/>
            <a:ext cx="2949575" cy="4533900"/>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3473883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55371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399"/>
            <a:ext cx="2949575" cy="446722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516891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565636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718050"/>
          </a:xfrm>
          <a:prstGeom prst="rect">
            <a:avLst/>
          </a:prstGeom>
        </p:spPr>
        <p:txBody>
          <a:bodyPr/>
          <a:lstStyle>
            <a:lvl1pPr marL="457200" indent="-457200">
              <a:buFont typeface="Arial" panose="020B0604020202020204" pitchFamily="34" charset="0"/>
              <a:buChar char="•"/>
              <a:defRPr/>
            </a:lvl1pPr>
            <a:lvl2pPr marL="457200" indent="0">
              <a:buNone/>
              <a:defRPr/>
            </a:lvl2pPr>
          </a:lstStyle>
          <a:p>
            <a:pPr lvl="0"/>
            <a:r>
              <a:rPr lang="en-US" dirty="0" smtClean="0"/>
              <a:t>Click to edit Master text styles</a:t>
            </a:r>
          </a:p>
          <a:p>
            <a:pPr lvl="0"/>
            <a:endParaRPr lang="en-US" dirty="0" smtClean="0"/>
          </a:p>
          <a:p>
            <a:pPr lvl="1"/>
            <a:r>
              <a:rPr lang="en-US" dirty="0" smtClean="0"/>
              <a:t>	</a:t>
            </a:r>
          </a:p>
        </p:txBody>
      </p:sp>
      <p:sp>
        <p:nvSpPr>
          <p:cNvPr id="4"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6701981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718050"/>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825625"/>
            <a:ext cx="3867150" cy="4718050"/>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41078959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4038600"/>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4038600"/>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3854543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align left">
    <p:spTree>
      <p:nvGrpSpPr>
        <p:cNvPr id="1" name=""/>
        <p:cNvGrpSpPr/>
        <p:nvPr/>
      </p:nvGrpSpPr>
      <p:grpSpPr>
        <a:xfrm>
          <a:off x="0" y="0"/>
          <a:ext cx="0" cy="0"/>
          <a:chOff x="0" y="0"/>
          <a:chExt cx="0" cy="0"/>
        </a:xfrm>
      </p:grpSpPr>
      <p:sp>
        <p:nvSpPr>
          <p:cNvPr id="10" name="Text Placeholder 14"/>
          <p:cNvSpPr>
            <a:spLocks noGrp="1"/>
          </p:cNvSpPr>
          <p:nvPr>
            <p:ph type="body" sz="quarter" idx="12" hasCustomPrompt="1"/>
          </p:nvPr>
        </p:nvSpPr>
        <p:spPr>
          <a:xfrm>
            <a:off x="91545" y="5662480"/>
            <a:ext cx="2614612" cy="528638"/>
          </a:xfrm>
          <a:prstGeom prst="rect">
            <a:avLst/>
          </a:prstGeom>
        </p:spPr>
        <p:txBody>
          <a:bodyPr/>
          <a:lstStyle>
            <a:lvl1pPr marL="0" indent="0">
              <a:buNone/>
              <a:defRPr sz="2400"/>
            </a:lvl1pPr>
          </a:lstStyle>
          <a:p>
            <a:pPr lvl="0"/>
            <a:r>
              <a:rPr lang="en-GB" dirty="0" smtClean="0"/>
              <a:t>Name of facilitator</a:t>
            </a:r>
            <a:endParaRPr lang="en-GB" dirty="0"/>
          </a:p>
        </p:txBody>
      </p:sp>
      <p:sp>
        <p:nvSpPr>
          <p:cNvPr id="11" name="Text Placeholder 14"/>
          <p:cNvSpPr>
            <a:spLocks noGrp="1"/>
          </p:cNvSpPr>
          <p:nvPr>
            <p:ph type="body" sz="quarter" idx="13" hasCustomPrompt="1"/>
          </p:nvPr>
        </p:nvSpPr>
        <p:spPr>
          <a:xfrm>
            <a:off x="91544" y="6209296"/>
            <a:ext cx="2614612" cy="528638"/>
          </a:xfrm>
          <a:prstGeom prst="rect">
            <a:avLst/>
          </a:prstGeom>
        </p:spPr>
        <p:txBody>
          <a:bodyPr/>
          <a:lstStyle>
            <a:lvl1pPr marL="0" indent="0">
              <a:buNone/>
              <a:defRPr sz="2400"/>
            </a:lvl1pPr>
          </a:lstStyle>
          <a:p>
            <a:pPr lvl="0"/>
            <a:r>
              <a:rPr lang="en-GB" dirty="0" smtClean="0"/>
              <a:t>Email address</a:t>
            </a:r>
            <a:endParaRPr lang="en-GB" dirty="0"/>
          </a:p>
        </p:txBody>
      </p:sp>
      <p:sp>
        <p:nvSpPr>
          <p:cNvPr id="6" name="Text Placeholder 8"/>
          <p:cNvSpPr>
            <a:spLocks noGrp="1"/>
          </p:cNvSpPr>
          <p:nvPr>
            <p:ph type="body" sz="quarter" idx="10" hasCustomPrompt="1"/>
          </p:nvPr>
        </p:nvSpPr>
        <p:spPr>
          <a:xfrm>
            <a:off x="415637" y="2364509"/>
            <a:ext cx="8321964" cy="1632167"/>
          </a:xfrm>
          <a:prstGeom prst="rect">
            <a:avLst/>
          </a:prstGeom>
        </p:spPr>
        <p:txBody>
          <a:bodyPr/>
          <a:lstStyle>
            <a:lvl1pPr marL="0" indent="0" algn="l">
              <a:buNone/>
              <a:defRPr sz="4800">
                <a:latin typeface="+mj-lt"/>
              </a:defRPr>
            </a:lvl1pPr>
          </a:lstStyle>
          <a:p>
            <a:pPr lvl="0"/>
            <a:r>
              <a:rPr lang="en-US" dirty="0" smtClean="0"/>
              <a:t>Title of event</a:t>
            </a:r>
          </a:p>
        </p:txBody>
      </p:sp>
      <p:sp>
        <p:nvSpPr>
          <p:cNvPr id="7" name="Text Placeholder 10"/>
          <p:cNvSpPr>
            <a:spLocks noGrp="1"/>
          </p:cNvSpPr>
          <p:nvPr>
            <p:ph type="body" sz="quarter" idx="11" hasCustomPrompt="1"/>
          </p:nvPr>
        </p:nvSpPr>
        <p:spPr>
          <a:xfrm>
            <a:off x="415637" y="4006657"/>
            <a:ext cx="8321964" cy="1036106"/>
          </a:xfrm>
          <a:prstGeom prst="rect">
            <a:avLst/>
          </a:prstGeom>
        </p:spPr>
        <p:txBody>
          <a:bodyPr/>
          <a:lstStyle>
            <a:lvl1pPr marL="0" indent="0" algn="l">
              <a:buNone/>
              <a:defRPr sz="3200"/>
            </a:lvl1pPr>
          </a:lstStyle>
          <a:p>
            <a:pPr lvl="0"/>
            <a:r>
              <a:rPr lang="en-GB" dirty="0" smtClean="0"/>
              <a:t>Sub-heading</a:t>
            </a:r>
            <a:endParaRPr lang="en-GB" dirty="0"/>
          </a:p>
        </p:txBody>
      </p:sp>
    </p:spTree>
    <p:custDataLst>
      <p:tags r:id="rId1"/>
    </p:custDataLst>
    <p:extLst>
      <p:ext uri="{BB962C8B-B14F-4D97-AF65-F5344CB8AC3E}">
        <p14:creationId xmlns:p14="http://schemas.microsoft.com/office/powerpoint/2010/main" val="42810338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5401378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6"/>
            <a:ext cx="4629150" cy="5603874"/>
          </a:xfrm>
          <a:prstGeom prst="rect">
            <a:avLst/>
          </a:prstGeo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30238" y="2057400"/>
            <a:ext cx="2949575" cy="4533900"/>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2072132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55371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399"/>
            <a:ext cx="2949575" cy="446722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1264008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074793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832350"/>
          </a:xfrm>
          <a:prstGeom prst="rect">
            <a:avLst/>
          </a:prstGeom>
        </p:spPr>
        <p:txBody>
          <a:bodyPr/>
          <a:lstStyle>
            <a:lvl1pPr marL="457200" indent="-457200">
              <a:buFont typeface="Arial" panose="020B0604020202020204" pitchFamily="34" charset="0"/>
              <a:buChar char="•"/>
              <a:defRPr/>
            </a:lvl1pPr>
            <a:lvl2pPr marL="457200" indent="0">
              <a:buNone/>
              <a:defRPr/>
            </a:lvl2pPr>
          </a:lstStyle>
          <a:p>
            <a:pPr lvl="0"/>
            <a:r>
              <a:rPr lang="en-US" dirty="0" smtClean="0"/>
              <a:t>Click to edit Master text styles</a:t>
            </a:r>
          </a:p>
          <a:p>
            <a:pPr lvl="0"/>
            <a:endParaRPr lang="en-US" dirty="0" smtClean="0"/>
          </a:p>
          <a:p>
            <a:pPr lvl="1"/>
            <a:r>
              <a:rPr lang="en-US" dirty="0" smtClean="0"/>
              <a:t>	</a:t>
            </a:r>
          </a:p>
        </p:txBody>
      </p:sp>
      <p:sp>
        <p:nvSpPr>
          <p:cNvPr id="4"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6241169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822824"/>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825624"/>
            <a:ext cx="3867150" cy="4822825"/>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2846981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4143374"/>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4"/>
            <a:ext cx="3887788" cy="4143375"/>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1360864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146176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887788" y="987425"/>
            <a:ext cx="4629150" cy="5670550"/>
          </a:xfrm>
          <a:prstGeom prst="rect">
            <a:avLst/>
          </a:prstGeo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30238" y="2057399"/>
            <a:ext cx="2949575" cy="460057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7045987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3887788" y="987425"/>
            <a:ext cx="4629150" cy="56705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399"/>
            <a:ext cx="2949575" cy="460057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383086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align centre">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1545" y="5662480"/>
            <a:ext cx="2614612" cy="528638"/>
          </a:xfrm>
          <a:prstGeom prst="rect">
            <a:avLst/>
          </a:prstGeom>
        </p:spPr>
        <p:txBody>
          <a:bodyPr/>
          <a:lstStyle>
            <a:lvl1pPr marL="0" indent="0">
              <a:buNone/>
              <a:defRPr sz="2400"/>
            </a:lvl1pPr>
          </a:lstStyle>
          <a:p>
            <a:pPr lvl="0"/>
            <a:r>
              <a:rPr lang="en-GB" dirty="0" smtClean="0"/>
              <a:t>Name of facilitator</a:t>
            </a:r>
            <a:endParaRPr lang="en-GB" dirty="0"/>
          </a:p>
        </p:txBody>
      </p:sp>
      <p:sp>
        <p:nvSpPr>
          <p:cNvPr id="16" name="Text Placeholder 14"/>
          <p:cNvSpPr>
            <a:spLocks noGrp="1"/>
          </p:cNvSpPr>
          <p:nvPr>
            <p:ph type="body" sz="quarter" idx="13" hasCustomPrompt="1"/>
          </p:nvPr>
        </p:nvSpPr>
        <p:spPr>
          <a:xfrm>
            <a:off x="91544" y="6209296"/>
            <a:ext cx="2614612" cy="528638"/>
          </a:xfrm>
          <a:prstGeom prst="rect">
            <a:avLst/>
          </a:prstGeom>
        </p:spPr>
        <p:txBody>
          <a:bodyPr/>
          <a:lstStyle>
            <a:lvl1pPr marL="0" indent="0">
              <a:buNone/>
              <a:defRPr sz="2400"/>
            </a:lvl1pPr>
          </a:lstStyle>
          <a:p>
            <a:pPr lvl="0"/>
            <a:r>
              <a:rPr lang="en-GB" dirty="0" smtClean="0"/>
              <a:t>Email address</a:t>
            </a:r>
            <a:endParaRPr lang="en-GB" dirty="0"/>
          </a:p>
        </p:txBody>
      </p:sp>
      <p:sp>
        <p:nvSpPr>
          <p:cNvPr id="6" name="Text Placeholder 8"/>
          <p:cNvSpPr>
            <a:spLocks noGrp="1"/>
          </p:cNvSpPr>
          <p:nvPr>
            <p:ph type="body" sz="quarter" idx="10" hasCustomPrompt="1"/>
          </p:nvPr>
        </p:nvSpPr>
        <p:spPr>
          <a:xfrm>
            <a:off x="415637" y="2364509"/>
            <a:ext cx="8321964" cy="1632167"/>
          </a:xfrm>
          <a:prstGeom prst="rect">
            <a:avLst/>
          </a:prstGeom>
        </p:spPr>
        <p:txBody>
          <a:bodyPr/>
          <a:lstStyle>
            <a:lvl1pPr marL="0" indent="0" algn="ctr">
              <a:buNone/>
              <a:defRPr sz="4800">
                <a:latin typeface="+mj-lt"/>
              </a:defRPr>
            </a:lvl1pPr>
          </a:lstStyle>
          <a:p>
            <a:pPr lvl="0"/>
            <a:r>
              <a:rPr lang="en-US" dirty="0" smtClean="0"/>
              <a:t>Title of event</a:t>
            </a:r>
          </a:p>
        </p:txBody>
      </p:sp>
      <p:sp>
        <p:nvSpPr>
          <p:cNvPr id="7" name="Text Placeholder 10"/>
          <p:cNvSpPr>
            <a:spLocks noGrp="1"/>
          </p:cNvSpPr>
          <p:nvPr>
            <p:ph type="body" sz="quarter" idx="11" hasCustomPrompt="1"/>
          </p:nvPr>
        </p:nvSpPr>
        <p:spPr>
          <a:xfrm>
            <a:off x="415637" y="4006657"/>
            <a:ext cx="8321964" cy="1036106"/>
          </a:xfrm>
          <a:prstGeom prst="rect">
            <a:avLst/>
          </a:prstGeom>
        </p:spPr>
        <p:txBody>
          <a:bodyPr/>
          <a:lstStyle>
            <a:lvl1pPr marL="0" indent="0" algn="ctr">
              <a:buNone/>
              <a:defRPr sz="3200"/>
            </a:lvl1pPr>
          </a:lstStyle>
          <a:p>
            <a:pPr lvl="0"/>
            <a:r>
              <a:rPr lang="en-GB" dirty="0" smtClean="0"/>
              <a:t>Sub-heading</a:t>
            </a:r>
            <a:endParaRPr lang="en-GB" dirty="0"/>
          </a:p>
        </p:txBody>
      </p:sp>
    </p:spTree>
    <p:custDataLst>
      <p:tags r:id="rId1"/>
    </p:custDataLst>
    <p:extLst>
      <p:ext uri="{BB962C8B-B14F-4D97-AF65-F5344CB8AC3E}">
        <p14:creationId xmlns:p14="http://schemas.microsoft.com/office/powerpoint/2010/main" val="9700216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31379E-369A-4338-96B6-CD8112D87F91}" type="datetimeFigureOut">
              <a:rPr lang="en-GB" smtClean="0"/>
              <a:t>09/10/2017</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EC2355-A69B-4048-A916-E9C3B1E6F72F}" type="slidenum">
              <a:rPr lang="en-GB" smtClean="0"/>
              <a:t>‹#›</a:t>
            </a:fld>
            <a:endParaRPr lang="en-GB"/>
          </a:p>
        </p:txBody>
      </p:sp>
    </p:spTree>
    <p:extLst>
      <p:ext uri="{BB962C8B-B14F-4D97-AF65-F5344CB8AC3E}">
        <p14:creationId xmlns:p14="http://schemas.microsoft.com/office/powerpoint/2010/main" val="3296461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651245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832350"/>
          </a:xfrm>
          <a:prstGeom prst="rect">
            <a:avLst/>
          </a:prstGeom>
        </p:spPr>
        <p:txBody>
          <a:bodyPr/>
          <a:lstStyle>
            <a:lvl1pPr marL="457200" indent="-457200">
              <a:buFont typeface="Arial" panose="020B0604020202020204" pitchFamily="34" charset="0"/>
              <a:buChar char="•"/>
              <a:defRPr/>
            </a:lvl1pPr>
            <a:lvl2pPr marL="457200" indent="0">
              <a:buNone/>
              <a:defRPr/>
            </a:lvl2pPr>
          </a:lstStyle>
          <a:p>
            <a:pPr lvl="0"/>
            <a:r>
              <a:rPr lang="en-US" dirty="0" smtClean="0"/>
              <a:t>Click to edit Master text styles</a:t>
            </a:r>
          </a:p>
          <a:p>
            <a:pPr lvl="0"/>
            <a:endParaRPr lang="en-US" dirty="0" smtClean="0"/>
          </a:p>
          <a:p>
            <a:pPr lvl="1"/>
            <a:r>
              <a:rPr lang="en-US" dirty="0" smtClean="0"/>
              <a:t>	</a:t>
            </a:r>
          </a:p>
        </p:txBody>
      </p:sp>
      <p:sp>
        <p:nvSpPr>
          <p:cNvPr id="4"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36582111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822824"/>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825624"/>
            <a:ext cx="3867150" cy="4822825"/>
          </a:xfrm>
          <a:prstGeom prst="rect">
            <a:avLst/>
          </a:prstGeom>
        </p:spPr>
        <p:txBody>
          <a:bodyPr/>
          <a:lstStyle>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20030895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4143374"/>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4"/>
            <a:ext cx="3887788" cy="4143375"/>
          </a:xfrm>
          <a:prstGeom prst="rect">
            <a:avLst/>
          </a:prstGeom>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39913998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28650" y="683491"/>
            <a:ext cx="7886700" cy="1007197"/>
          </a:xfrm>
          <a:prstGeom prst="rect">
            <a:avLst/>
          </a:prstGeom>
        </p:spPr>
        <p:txBody>
          <a:bodyPr/>
          <a:lstStyle>
            <a:lvl1pPr>
              <a:defRPr sz="3600"/>
            </a:lvl1pPr>
          </a:lstStyle>
          <a:p>
            <a:r>
              <a:rPr lang="en-US" dirty="0" smtClean="0"/>
              <a:t>Click to edit Master title style</a:t>
            </a:r>
            <a:endParaRPr lang="en-GB" dirty="0"/>
          </a:p>
        </p:txBody>
      </p:sp>
    </p:spTree>
    <p:custDataLst>
      <p:tags r:id="rId1"/>
    </p:custDataLst>
    <p:extLst>
      <p:ext uri="{BB962C8B-B14F-4D97-AF65-F5344CB8AC3E}">
        <p14:creationId xmlns:p14="http://schemas.microsoft.com/office/powerpoint/2010/main" val="9535000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887788" y="987425"/>
            <a:ext cx="4629150" cy="5670550"/>
          </a:xfrm>
          <a:prstGeom prst="rect">
            <a:avLst/>
          </a:prstGeo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30238" y="2057399"/>
            <a:ext cx="2949575" cy="460057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38564023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3887788" y="987425"/>
            <a:ext cx="4629150" cy="56705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399"/>
            <a:ext cx="2949575" cy="460057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447835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align left">
    <p:spTree>
      <p:nvGrpSpPr>
        <p:cNvPr id="1" name=""/>
        <p:cNvGrpSpPr/>
        <p:nvPr/>
      </p:nvGrpSpPr>
      <p:grpSpPr>
        <a:xfrm>
          <a:off x="0" y="0"/>
          <a:ext cx="0" cy="0"/>
          <a:chOff x="0" y="0"/>
          <a:chExt cx="0" cy="0"/>
        </a:xfrm>
      </p:grpSpPr>
      <p:sp>
        <p:nvSpPr>
          <p:cNvPr id="10" name="Text Placeholder 14"/>
          <p:cNvSpPr>
            <a:spLocks noGrp="1"/>
          </p:cNvSpPr>
          <p:nvPr>
            <p:ph type="body" sz="quarter" idx="12" hasCustomPrompt="1"/>
          </p:nvPr>
        </p:nvSpPr>
        <p:spPr>
          <a:xfrm>
            <a:off x="91545" y="5662480"/>
            <a:ext cx="2614612" cy="528638"/>
          </a:xfrm>
          <a:prstGeom prst="rect">
            <a:avLst/>
          </a:prstGeom>
        </p:spPr>
        <p:txBody>
          <a:bodyPr/>
          <a:lstStyle>
            <a:lvl1pPr marL="0" indent="0">
              <a:buNone/>
              <a:defRPr sz="2400"/>
            </a:lvl1pPr>
          </a:lstStyle>
          <a:p>
            <a:pPr lvl="0"/>
            <a:r>
              <a:rPr lang="en-GB" dirty="0" smtClean="0"/>
              <a:t>Name of facilitator</a:t>
            </a:r>
            <a:endParaRPr lang="en-GB" dirty="0"/>
          </a:p>
        </p:txBody>
      </p:sp>
      <p:sp>
        <p:nvSpPr>
          <p:cNvPr id="11" name="Text Placeholder 14"/>
          <p:cNvSpPr>
            <a:spLocks noGrp="1"/>
          </p:cNvSpPr>
          <p:nvPr>
            <p:ph type="body" sz="quarter" idx="13" hasCustomPrompt="1"/>
          </p:nvPr>
        </p:nvSpPr>
        <p:spPr>
          <a:xfrm>
            <a:off x="91544" y="6209296"/>
            <a:ext cx="2614612" cy="528638"/>
          </a:xfrm>
          <a:prstGeom prst="rect">
            <a:avLst/>
          </a:prstGeom>
        </p:spPr>
        <p:txBody>
          <a:bodyPr/>
          <a:lstStyle>
            <a:lvl1pPr marL="0" indent="0">
              <a:buNone/>
              <a:defRPr sz="2400"/>
            </a:lvl1pPr>
          </a:lstStyle>
          <a:p>
            <a:pPr lvl="0"/>
            <a:r>
              <a:rPr lang="en-GB" dirty="0" smtClean="0"/>
              <a:t>Email address</a:t>
            </a:r>
            <a:endParaRPr lang="en-GB" dirty="0"/>
          </a:p>
        </p:txBody>
      </p:sp>
      <p:sp>
        <p:nvSpPr>
          <p:cNvPr id="6" name="Text Placeholder 8"/>
          <p:cNvSpPr>
            <a:spLocks noGrp="1"/>
          </p:cNvSpPr>
          <p:nvPr>
            <p:ph type="body" sz="quarter" idx="10" hasCustomPrompt="1"/>
          </p:nvPr>
        </p:nvSpPr>
        <p:spPr>
          <a:xfrm>
            <a:off x="415637" y="2364509"/>
            <a:ext cx="8321964" cy="1632167"/>
          </a:xfrm>
          <a:prstGeom prst="rect">
            <a:avLst/>
          </a:prstGeom>
        </p:spPr>
        <p:txBody>
          <a:bodyPr/>
          <a:lstStyle>
            <a:lvl1pPr marL="0" indent="0" algn="l">
              <a:buNone/>
              <a:defRPr sz="4800">
                <a:latin typeface="+mj-lt"/>
              </a:defRPr>
            </a:lvl1pPr>
          </a:lstStyle>
          <a:p>
            <a:pPr lvl="0"/>
            <a:r>
              <a:rPr lang="en-US" dirty="0" smtClean="0"/>
              <a:t>Title of event</a:t>
            </a:r>
          </a:p>
        </p:txBody>
      </p:sp>
      <p:sp>
        <p:nvSpPr>
          <p:cNvPr id="7" name="Text Placeholder 10"/>
          <p:cNvSpPr>
            <a:spLocks noGrp="1"/>
          </p:cNvSpPr>
          <p:nvPr>
            <p:ph type="body" sz="quarter" idx="11" hasCustomPrompt="1"/>
          </p:nvPr>
        </p:nvSpPr>
        <p:spPr>
          <a:xfrm>
            <a:off x="415637" y="4006657"/>
            <a:ext cx="8321964" cy="1036106"/>
          </a:xfrm>
          <a:prstGeom prst="rect">
            <a:avLst/>
          </a:prstGeom>
        </p:spPr>
        <p:txBody>
          <a:bodyPr/>
          <a:lstStyle>
            <a:lvl1pPr marL="0" indent="0" algn="l">
              <a:buNone/>
              <a:defRPr sz="3200"/>
            </a:lvl1pPr>
          </a:lstStyle>
          <a:p>
            <a:pPr lvl="0"/>
            <a:r>
              <a:rPr lang="en-GB" dirty="0" smtClean="0"/>
              <a:t>Sub-heading</a:t>
            </a:r>
            <a:endParaRPr lang="en-GB" dirty="0"/>
          </a:p>
        </p:txBody>
      </p:sp>
    </p:spTree>
    <p:custDataLst>
      <p:tags r:id="rId1"/>
    </p:custDataLst>
    <p:extLst>
      <p:ext uri="{BB962C8B-B14F-4D97-AF65-F5344CB8AC3E}">
        <p14:creationId xmlns:p14="http://schemas.microsoft.com/office/powerpoint/2010/main" val="39171557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 align centr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78691" y="2844801"/>
            <a:ext cx="8349673" cy="1151876"/>
          </a:xfrm>
          <a:prstGeom prst="rect">
            <a:avLst/>
          </a:prstGeom>
        </p:spPr>
        <p:txBody>
          <a:bodyPr/>
          <a:lstStyle>
            <a:lvl1pPr marL="0" indent="0" algn="ctr">
              <a:buNone/>
              <a:defRPr sz="4800" baseline="0">
                <a:latin typeface="+mj-lt"/>
              </a:defRPr>
            </a:lvl1pPr>
          </a:lstStyle>
          <a:p>
            <a:pPr lvl="0"/>
            <a:r>
              <a:rPr lang="en-US" dirty="0" smtClean="0"/>
              <a:t>Section title</a:t>
            </a:r>
          </a:p>
        </p:txBody>
      </p:sp>
      <p:sp>
        <p:nvSpPr>
          <p:cNvPr id="11" name="Text Placeholder 10"/>
          <p:cNvSpPr>
            <a:spLocks noGrp="1"/>
          </p:cNvSpPr>
          <p:nvPr>
            <p:ph type="body" sz="quarter" idx="11" hasCustomPrompt="1"/>
          </p:nvPr>
        </p:nvSpPr>
        <p:spPr>
          <a:xfrm>
            <a:off x="378691" y="4006753"/>
            <a:ext cx="8349673" cy="731215"/>
          </a:xfrm>
          <a:prstGeom prst="rect">
            <a:avLst/>
          </a:prstGeom>
        </p:spPr>
        <p:txBody>
          <a:bodyPr/>
          <a:lstStyle>
            <a:lvl1pPr marL="0" indent="0" algn="ctr">
              <a:buNone/>
              <a:defRPr sz="3200"/>
            </a:lvl1pPr>
          </a:lstStyle>
          <a:p>
            <a:pPr lvl="0"/>
            <a:r>
              <a:rPr lang="en-GB" dirty="0" smtClean="0"/>
              <a:t>Sub-heading</a:t>
            </a:r>
            <a:endParaRPr lang="en-GB" dirty="0"/>
          </a:p>
        </p:txBody>
      </p:sp>
    </p:spTree>
    <p:custDataLst>
      <p:tags r:id="rId1"/>
    </p:custDataLst>
    <p:extLst>
      <p:ext uri="{BB962C8B-B14F-4D97-AF65-F5344CB8AC3E}">
        <p14:creationId xmlns:p14="http://schemas.microsoft.com/office/powerpoint/2010/main" val="285998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 align left">
    <p:spTree>
      <p:nvGrpSpPr>
        <p:cNvPr id="1" name=""/>
        <p:cNvGrpSpPr/>
        <p:nvPr/>
      </p:nvGrpSpPr>
      <p:grpSpPr>
        <a:xfrm>
          <a:off x="0" y="0"/>
          <a:ext cx="0" cy="0"/>
          <a:chOff x="0" y="0"/>
          <a:chExt cx="0" cy="0"/>
        </a:xfrm>
      </p:grpSpPr>
      <p:sp>
        <p:nvSpPr>
          <p:cNvPr id="4" name="Text Placeholder 8"/>
          <p:cNvSpPr>
            <a:spLocks noGrp="1"/>
          </p:cNvSpPr>
          <p:nvPr>
            <p:ph type="body" sz="quarter" idx="10" hasCustomPrompt="1"/>
          </p:nvPr>
        </p:nvSpPr>
        <p:spPr>
          <a:xfrm>
            <a:off x="378691" y="2844801"/>
            <a:ext cx="8349673" cy="1151876"/>
          </a:xfrm>
          <a:prstGeom prst="rect">
            <a:avLst/>
          </a:prstGeom>
        </p:spPr>
        <p:txBody>
          <a:bodyPr/>
          <a:lstStyle>
            <a:lvl1pPr marL="0" indent="0" algn="l">
              <a:buNone/>
              <a:defRPr sz="4800" baseline="0">
                <a:latin typeface="+mj-lt"/>
              </a:defRPr>
            </a:lvl1pPr>
          </a:lstStyle>
          <a:p>
            <a:pPr lvl="0"/>
            <a:r>
              <a:rPr lang="en-US" dirty="0" smtClean="0"/>
              <a:t>Section title</a:t>
            </a:r>
          </a:p>
        </p:txBody>
      </p:sp>
      <p:sp>
        <p:nvSpPr>
          <p:cNvPr id="5" name="Text Placeholder 10"/>
          <p:cNvSpPr>
            <a:spLocks noGrp="1"/>
          </p:cNvSpPr>
          <p:nvPr>
            <p:ph type="body" sz="quarter" idx="11" hasCustomPrompt="1"/>
          </p:nvPr>
        </p:nvSpPr>
        <p:spPr>
          <a:xfrm>
            <a:off x="378691" y="4006753"/>
            <a:ext cx="8349673" cy="731215"/>
          </a:xfrm>
          <a:prstGeom prst="rect">
            <a:avLst/>
          </a:prstGeom>
        </p:spPr>
        <p:txBody>
          <a:bodyPr/>
          <a:lstStyle>
            <a:lvl1pPr marL="0" indent="0" algn="l">
              <a:buNone/>
              <a:defRPr sz="3200"/>
            </a:lvl1pPr>
          </a:lstStyle>
          <a:p>
            <a:pPr lvl="0"/>
            <a:r>
              <a:rPr lang="en-GB" dirty="0" smtClean="0"/>
              <a:t>Sub-heading</a:t>
            </a:r>
            <a:endParaRPr lang="en-GB" dirty="0"/>
          </a:p>
        </p:txBody>
      </p:sp>
    </p:spTree>
    <p:custDataLst>
      <p:tags r:id="rId1"/>
    </p:custDataLst>
    <p:extLst>
      <p:ext uri="{BB962C8B-B14F-4D97-AF65-F5344CB8AC3E}">
        <p14:creationId xmlns:p14="http://schemas.microsoft.com/office/powerpoint/2010/main" val="81287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lide - align centre">
    <p:spTree>
      <p:nvGrpSpPr>
        <p:cNvPr id="1" name=""/>
        <p:cNvGrpSpPr/>
        <p:nvPr/>
      </p:nvGrpSpPr>
      <p:grpSpPr>
        <a:xfrm>
          <a:off x="0" y="0"/>
          <a:ext cx="0" cy="0"/>
          <a:chOff x="0" y="0"/>
          <a:chExt cx="0" cy="0"/>
        </a:xfrm>
      </p:grpSpPr>
      <p:sp>
        <p:nvSpPr>
          <p:cNvPr id="4" name="Text Placeholder 8"/>
          <p:cNvSpPr>
            <a:spLocks noGrp="1"/>
          </p:cNvSpPr>
          <p:nvPr>
            <p:ph type="body" sz="quarter" idx="10" hasCustomPrompt="1"/>
          </p:nvPr>
        </p:nvSpPr>
        <p:spPr>
          <a:xfrm>
            <a:off x="378691" y="2844801"/>
            <a:ext cx="8349673" cy="1151876"/>
          </a:xfrm>
          <a:prstGeom prst="rect">
            <a:avLst/>
          </a:prstGeom>
        </p:spPr>
        <p:txBody>
          <a:bodyPr/>
          <a:lstStyle>
            <a:lvl1pPr marL="0" indent="0" algn="ctr">
              <a:buNone/>
              <a:defRPr sz="4800" baseline="0">
                <a:latin typeface="+mj-lt"/>
              </a:defRPr>
            </a:lvl1pPr>
          </a:lstStyle>
          <a:p>
            <a:pPr lvl="0"/>
            <a:r>
              <a:rPr lang="en-US" dirty="0" smtClean="0"/>
              <a:t>Section title</a:t>
            </a:r>
          </a:p>
        </p:txBody>
      </p:sp>
      <p:sp>
        <p:nvSpPr>
          <p:cNvPr id="5" name="Text Placeholder 10"/>
          <p:cNvSpPr>
            <a:spLocks noGrp="1"/>
          </p:cNvSpPr>
          <p:nvPr>
            <p:ph type="body" sz="quarter" idx="11" hasCustomPrompt="1"/>
          </p:nvPr>
        </p:nvSpPr>
        <p:spPr>
          <a:xfrm>
            <a:off x="378691" y="4006753"/>
            <a:ext cx="8349673" cy="731215"/>
          </a:xfrm>
          <a:prstGeom prst="rect">
            <a:avLst/>
          </a:prstGeom>
        </p:spPr>
        <p:txBody>
          <a:bodyPr/>
          <a:lstStyle>
            <a:lvl1pPr marL="0" indent="0" algn="ctr">
              <a:buNone/>
              <a:defRPr sz="3200"/>
            </a:lvl1pPr>
          </a:lstStyle>
          <a:p>
            <a:pPr lvl="0"/>
            <a:r>
              <a:rPr lang="en-GB" dirty="0" smtClean="0"/>
              <a:t>Sub-heading</a:t>
            </a:r>
            <a:endParaRPr lang="en-GB" dirty="0"/>
          </a:p>
        </p:txBody>
      </p:sp>
    </p:spTree>
    <p:custDataLst>
      <p:tags r:id="rId1"/>
    </p:custDataLst>
    <p:extLst>
      <p:ext uri="{BB962C8B-B14F-4D97-AF65-F5344CB8AC3E}">
        <p14:creationId xmlns:p14="http://schemas.microsoft.com/office/powerpoint/2010/main" val="40466527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slide - align left">
    <p:spTree>
      <p:nvGrpSpPr>
        <p:cNvPr id="1" name=""/>
        <p:cNvGrpSpPr/>
        <p:nvPr/>
      </p:nvGrpSpPr>
      <p:grpSpPr>
        <a:xfrm>
          <a:off x="0" y="0"/>
          <a:ext cx="0" cy="0"/>
          <a:chOff x="0" y="0"/>
          <a:chExt cx="0" cy="0"/>
        </a:xfrm>
      </p:grpSpPr>
      <p:sp>
        <p:nvSpPr>
          <p:cNvPr id="4" name="Text Placeholder 8"/>
          <p:cNvSpPr>
            <a:spLocks noGrp="1"/>
          </p:cNvSpPr>
          <p:nvPr>
            <p:ph type="body" sz="quarter" idx="10" hasCustomPrompt="1"/>
          </p:nvPr>
        </p:nvSpPr>
        <p:spPr>
          <a:xfrm>
            <a:off x="378691" y="2844801"/>
            <a:ext cx="8349673" cy="1151876"/>
          </a:xfrm>
          <a:prstGeom prst="rect">
            <a:avLst/>
          </a:prstGeom>
        </p:spPr>
        <p:txBody>
          <a:bodyPr/>
          <a:lstStyle>
            <a:lvl1pPr marL="0" indent="0" algn="l">
              <a:buNone/>
              <a:defRPr sz="4800" baseline="0">
                <a:latin typeface="+mj-lt"/>
              </a:defRPr>
            </a:lvl1pPr>
          </a:lstStyle>
          <a:p>
            <a:pPr lvl="0"/>
            <a:r>
              <a:rPr lang="en-US" dirty="0" smtClean="0"/>
              <a:t>Section title</a:t>
            </a:r>
          </a:p>
        </p:txBody>
      </p:sp>
      <p:sp>
        <p:nvSpPr>
          <p:cNvPr id="5" name="Text Placeholder 10"/>
          <p:cNvSpPr>
            <a:spLocks noGrp="1"/>
          </p:cNvSpPr>
          <p:nvPr>
            <p:ph type="body" sz="quarter" idx="11" hasCustomPrompt="1"/>
          </p:nvPr>
        </p:nvSpPr>
        <p:spPr>
          <a:xfrm>
            <a:off x="378691" y="4006753"/>
            <a:ext cx="8349673" cy="731215"/>
          </a:xfrm>
          <a:prstGeom prst="rect">
            <a:avLst/>
          </a:prstGeom>
        </p:spPr>
        <p:txBody>
          <a:bodyPr/>
          <a:lstStyle>
            <a:lvl1pPr marL="0" indent="0" algn="l">
              <a:buNone/>
              <a:defRPr sz="3200"/>
            </a:lvl1pPr>
          </a:lstStyle>
          <a:p>
            <a:pPr lvl="0"/>
            <a:r>
              <a:rPr lang="en-GB" dirty="0" smtClean="0"/>
              <a:t>Sub-heading</a:t>
            </a:r>
            <a:endParaRPr lang="en-GB" dirty="0"/>
          </a:p>
        </p:txBody>
      </p:sp>
    </p:spTree>
    <p:custDataLst>
      <p:tags r:id="rId1"/>
    </p:custDataLst>
    <p:extLst>
      <p:ext uri="{BB962C8B-B14F-4D97-AF65-F5344CB8AC3E}">
        <p14:creationId xmlns:p14="http://schemas.microsoft.com/office/powerpoint/2010/main" val="22121768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702587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ags" Target="../tags/tag1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image" Target="../media/image5.png"/><Relationship Id="rId4" Type="http://schemas.openxmlformats.org/officeDocument/2006/relationships/slideLayout" Target="../slideLayouts/slideLayout19.xml"/><Relationship Id="rId9"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6.png"/><Relationship Id="rId5" Type="http://schemas.openxmlformats.org/officeDocument/2006/relationships/slideLayout" Target="../slideLayouts/slideLayout27.xml"/><Relationship Id="rId10" Type="http://schemas.openxmlformats.org/officeDocument/2006/relationships/tags" Target="../tags/tag30.xml"/><Relationship Id="rId4" Type="http://schemas.openxmlformats.org/officeDocument/2006/relationships/slideLayout" Target="../slideLayouts/slideLayout2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ags" Target="../tags/tag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p:cNvSpPr txBox="1">
            <a:spLocks/>
          </p:cNvSpPr>
          <p:nvPr userDrawn="1"/>
        </p:nvSpPr>
        <p:spPr>
          <a:xfrm>
            <a:off x="303161" y="5991711"/>
            <a:ext cx="8318714" cy="636874"/>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tx1">
                  <a:lumMod val="65000"/>
                  <a:lumOff val="35000"/>
                </a:schemeClr>
              </a:solidFill>
              <a:latin typeface="Arial"/>
              <a:cs typeface="Aria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51572" y="5940099"/>
            <a:ext cx="2133527" cy="606694"/>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545" y="27518"/>
            <a:ext cx="2909455" cy="1606262"/>
          </a:xfrm>
          <a:prstGeom prst="rect">
            <a:avLst/>
          </a:prstGeom>
        </p:spPr>
      </p:pic>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4"/>
    </p:custDataLst>
    <p:extLst>
      <p:ext uri="{BB962C8B-B14F-4D97-AF65-F5344CB8AC3E}">
        <p14:creationId xmlns:p14="http://schemas.microsoft.com/office/powerpoint/2010/main" val="2045830796"/>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txStyles>
    <p:titleStyle>
      <a:lvl1pPr algn="ctr" defTabSz="457200" rtl="0" eaLnBrk="1" latinLnBrk="0" hangingPunct="1">
        <a:spcBef>
          <a:spcPct val="0"/>
        </a:spcBef>
        <a:buNone/>
        <a:defRPr sz="66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p:cNvSpPr txBox="1">
            <a:spLocks/>
          </p:cNvSpPr>
          <p:nvPr userDrawn="1"/>
        </p:nvSpPr>
        <p:spPr>
          <a:xfrm>
            <a:off x="303161" y="5991711"/>
            <a:ext cx="8318714" cy="636874"/>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tx1">
                  <a:lumMod val="65000"/>
                  <a:lumOff val="35000"/>
                </a:schemeClr>
              </a:solidFill>
              <a:latin typeface="Arial"/>
              <a:cs typeface="Aria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51572" y="5940099"/>
            <a:ext cx="2133527" cy="606694"/>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545" y="27518"/>
            <a:ext cx="2909455" cy="1606262"/>
          </a:xfrm>
          <a:prstGeom prst="rect">
            <a:avLst/>
          </a:prstGeom>
        </p:spPr>
      </p:pic>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4"/>
    </p:custDataLst>
    <p:extLst>
      <p:ext uri="{BB962C8B-B14F-4D97-AF65-F5344CB8AC3E}">
        <p14:creationId xmlns:p14="http://schemas.microsoft.com/office/powerpoint/2010/main" val="3527500321"/>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txStyles>
    <p:titleStyle>
      <a:lvl1pPr algn="ctr" defTabSz="457200" rtl="0" eaLnBrk="1" latinLnBrk="0" hangingPunct="1">
        <a:spcBef>
          <a:spcPct val="0"/>
        </a:spcBef>
        <a:buNone/>
        <a:defRPr sz="66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userDrawn="1"/>
        </p:nvSpPr>
        <p:spPr>
          <a:xfrm>
            <a:off x="303161" y="5991711"/>
            <a:ext cx="8318714" cy="636874"/>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tx1">
                  <a:lumMod val="65000"/>
                  <a:lumOff val="35000"/>
                </a:schemeClr>
              </a:solidFill>
              <a:latin typeface="Arial"/>
              <a:cs typeface="Arial"/>
            </a:endParaRP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67166" y="5648325"/>
            <a:ext cx="2191109" cy="1209675"/>
          </a:xfrm>
          <a:prstGeom prst="rect">
            <a:avLst/>
          </a:prstGeom>
        </p:spPr>
      </p:pic>
    </p:spTree>
    <p:custDataLst>
      <p:tags r:id="rId4"/>
    </p:custDataLst>
    <p:extLst>
      <p:ext uri="{BB962C8B-B14F-4D97-AF65-F5344CB8AC3E}">
        <p14:creationId xmlns:p14="http://schemas.microsoft.com/office/powerpoint/2010/main" val="1585184081"/>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txStyles>
    <p:titleStyle>
      <a:lvl1pPr algn="ctr" defTabSz="457200" rtl="0" eaLnBrk="1" latinLnBrk="0" hangingPunct="1">
        <a:spcBef>
          <a:spcPct val="0"/>
        </a:spcBef>
        <a:buNone/>
        <a:defRPr sz="66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userDrawn="1"/>
        </p:nvSpPr>
        <p:spPr>
          <a:xfrm>
            <a:off x="303161" y="5991711"/>
            <a:ext cx="8318714" cy="636874"/>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tx1">
                  <a:lumMod val="65000"/>
                  <a:lumOff val="35000"/>
                </a:schemeClr>
              </a:solidFill>
              <a:latin typeface="Arial"/>
              <a:cs typeface="Arial"/>
            </a:endParaRP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2077" y="5608589"/>
            <a:ext cx="1438275" cy="1249411"/>
          </a:xfrm>
          <a:prstGeom prst="rect">
            <a:avLst/>
          </a:prstGeom>
        </p:spPr>
      </p:pic>
    </p:spTree>
    <p:custDataLst>
      <p:tags r:id="rId4"/>
    </p:custDataLst>
    <p:extLst>
      <p:ext uri="{BB962C8B-B14F-4D97-AF65-F5344CB8AC3E}">
        <p14:creationId xmlns:p14="http://schemas.microsoft.com/office/powerpoint/2010/main" val="480977092"/>
      </p:ext>
    </p:extLst>
  </p:cSld>
  <p:clrMap bg1="lt1" tx1="dk1" bg2="lt2" tx2="dk2" accent1="accent1" accent2="accent2" accent3="accent3" accent4="accent4" accent5="accent5" accent6="accent6" hlink="hlink" folHlink="folHlink"/>
  <p:sldLayoutIdLst>
    <p:sldLayoutId id="2147483709" r:id="rId1"/>
    <p:sldLayoutId id="2147483710" r:id="rId2"/>
  </p:sldLayoutIdLst>
  <p:timing>
    <p:tnLst>
      <p:par>
        <p:cTn id="1" dur="indefinite" restart="never" nodeType="tmRoot"/>
      </p:par>
    </p:tnLst>
  </p:timing>
  <p:txStyles>
    <p:titleStyle>
      <a:lvl1pPr algn="ctr" defTabSz="457200" rtl="0" eaLnBrk="1" latinLnBrk="0" hangingPunct="1">
        <a:spcBef>
          <a:spcPct val="0"/>
        </a:spcBef>
        <a:buNone/>
        <a:defRPr sz="66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05725" y="5608589"/>
            <a:ext cx="1438275" cy="1249411"/>
          </a:xfrm>
          <a:prstGeom prst="rect">
            <a:avLst/>
          </a:prstGeom>
        </p:spPr>
      </p:pic>
    </p:spTree>
    <p:custDataLst>
      <p:tags r:id="rId9"/>
    </p:custDataLst>
    <p:extLst>
      <p:ext uri="{BB962C8B-B14F-4D97-AF65-F5344CB8AC3E}">
        <p14:creationId xmlns:p14="http://schemas.microsoft.com/office/powerpoint/2010/main" val="2371586585"/>
      </p:ext>
    </p:extLst>
  </p:cSld>
  <p:clrMap bg1="lt1" tx1="dk1" bg2="lt2" tx2="dk2" accent1="accent1" accent2="accent2" accent3="accent3" accent4="accent4" accent5="accent5" accent6="accent6" hlink="hlink" folHlink="folHlink"/>
  <p:sldLayoutIdLst>
    <p:sldLayoutId id="2147483680" r:id="rId1"/>
    <p:sldLayoutId id="2147483675" r:id="rId2"/>
    <p:sldLayoutId id="2147483677" r:id="rId3"/>
    <p:sldLayoutId id="2147483678" r:id="rId4"/>
    <p:sldLayoutId id="2147483679" r:id="rId5"/>
    <p:sldLayoutId id="2147483681" r:id="rId6"/>
    <p:sldLayoutId id="2147483682"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05725" y="5608589"/>
            <a:ext cx="1438275" cy="1249411"/>
          </a:xfrm>
          <a:prstGeom prst="rect">
            <a:avLst/>
          </a:prstGeom>
        </p:spPr>
      </p:pic>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9"/>
    </p:custDataLst>
    <p:extLst>
      <p:ext uri="{BB962C8B-B14F-4D97-AF65-F5344CB8AC3E}">
        <p14:creationId xmlns:p14="http://schemas.microsoft.com/office/powerpoint/2010/main" val="35550474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10400" y="5681948"/>
            <a:ext cx="2133600" cy="1176051"/>
          </a:xfrm>
          <a:prstGeom prst="rect">
            <a:avLst/>
          </a:prstGeom>
        </p:spPr>
      </p:pic>
    </p:spTree>
    <p:custDataLst>
      <p:tags r:id="rId10"/>
    </p:custDataLst>
    <p:extLst>
      <p:ext uri="{BB962C8B-B14F-4D97-AF65-F5344CB8AC3E}">
        <p14:creationId xmlns:p14="http://schemas.microsoft.com/office/powerpoint/2010/main" val="26232886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24"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9"/>
    </p:custDataLst>
    <p:extLst>
      <p:ext uri="{BB962C8B-B14F-4D97-AF65-F5344CB8AC3E}">
        <p14:creationId xmlns:p14="http://schemas.microsoft.com/office/powerpoint/2010/main" val="34767235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Rethinking skills: The Dynamic Development Model</a:t>
            </a:r>
            <a:endParaRPr lang="en-GB" dirty="0"/>
          </a:p>
        </p:txBody>
      </p:sp>
      <p:sp>
        <p:nvSpPr>
          <p:cNvPr id="3" name="Text Placeholder 2"/>
          <p:cNvSpPr>
            <a:spLocks noGrp="1"/>
          </p:cNvSpPr>
          <p:nvPr>
            <p:ph type="body" sz="quarter" idx="11"/>
          </p:nvPr>
        </p:nvSpPr>
        <p:spPr/>
        <p:txBody>
          <a:bodyPr/>
          <a:lstStyle/>
          <a:p>
            <a:r>
              <a:rPr lang="en-GB" dirty="0" smtClean="0"/>
              <a:t>From passive to active</a:t>
            </a:r>
            <a:endParaRPr lang="en-GB" dirty="0"/>
          </a:p>
        </p:txBody>
      </p:sp>
      <p:sp>
        <p:nvSpPr>
          <p:cNvPr id="4" name="Text Placeholder 3"/>
          <p:cNvSpPr>
            <a:spLocks noGrp="1"/>
          </p:cNvSpPr>
          <p:nvPr>
            <p:ph type="body" sz="quarter" idx="12"/>
          </p:nvPr>
        </p:nvSpPr>
        <p:spPr/>
        <p:txBody>
          <a:bodyPr/>
          <a:lstStyle/>
          <a:p>
            <a:r>
              <a:rPr lang="en-GB" dirty="0" smtClean="0"/>
              <a:t>Dr Tony Bromley</a:t>
            </a:r>
            <a:endParaRPr lang="en-GB" dirty="0"/>
          </a:p>
        </p:txBody>
      </p:sp>
      <p:sp>
        <p:nvSpPr>
          <p:cNvPr id="5" name="Text Placeholder 4"/>
          <p:cNvSpPr>
            <a:spLocks noGrp="1"/>
          </p:cNvSpPr>
          <p:nvPr>
            <p:ph type="body" sz="quarter" idx="13"/>
          </p:nvPr>
        </p:nvSpPr>
        <p:spPr/>
        <p:txBody>
          <a:bodyPr/>
          <a:lstStyle/>
          <a:p>
            <a:r>
              <a:rPr lang="en-GB" dirty="0" smtClean="0"/>
              <a:t>OD&amp;PL</a:t>
            </a:r>
            <a:endParaRPr lang="en-GB" dirty="0"/>
          </a:p>
        </p:txBody>
      </p:sp>
      <p:sp>
        <p:nvSpPr>
          <p:cNvPr id="7" name="TextBox 6"/>
          <p:cNvSpPr txBox="1"/>
          <p:nvPr/>
        </p:nvSpPr>
        <p:spPr>
          <a:xfrm>
            <a:off x="6583679" y="211755"/>
            <a:ext cx="2419252" cy="707886"/>
          </a:xfrm>
          <a:prstGeom prst="rect">
            <a:avLst/>
          </a:prstGeom>
          <a:noFill/>
        </p:spPr>
        <p:txBody>
          <a:bodyPr wrap="none" rtlCol="0">
            <a:spAutoFit/>
          </a:bodyPr>
          <a:lstStyle/>
          <a:p>
            <a:r>
              <a:rPr lang="en-GB" sz="4000" dirty="0" smtClean="0">
                <a:solidFill>
                  <a:schemeClr val="tx1">
                    <a:lumMod val="50000"/>
                    <a:lumOff val="50000"/>
                  </a:schemeClr>
                </a:solidFill>
              </a:rPr>
              <a:t>REDS 2017</a:t>
            </a:r>
            <a:endParaRPr lang="en-GB" sz="4000"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252503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Personal analysis</a:t>
            </a:r>
          </a:p>
          <a:p>
            <a:r>
              <a:rPr lang="en-GB" dirty="0" smtClean="0"/>
              <a:t>Situational analysis</a:t>
            </a:r>
            <a:endParaRPr lang="en-GB" dirty="0"/>
          </a:p>
        </p:txBody>
      </p:sp>
      <p:sp>
        <p:nvSpPr>
          <p:cNvPr id="3" name="Title 2"/>
          <p:cNvSpPr>
            <a:spLocks noGrp="1"/>
          </p:cNvSpPr>
          <p:nvPr>
            <p:ph type="title"/>
          </p:nvPr>
        </p:nvSpPr>
        <p:spPr/>
        <p:txBody>
          <a:bodyPr/>
          <a:lstStyle/>
          <a:p>
            <a:r>
              <a:rPr lang="en-GB" sz="3200" dirty="0"/>
              <a:t>What happens if we explore professional development in </a:t>
            </a:r>
            <a:r>
              <a:rPr lang="en-GB" sz="3200" dirty="0">
                <a:solidFill>
                  <a:srgbClr val="FF0000"/>
                </a:solidFill>
              </a:rPr>
              <a:t>static</a:t>
            </a:r>
            <a:r>
              <a:rPr lang="en-GB" sz="3200" dirty="0"/>
              <a:t> and </a:t>
            </a:r>
            <a:r>
              <a:rPr lang="en-GB" sz="3200" dirty="0">
                <a:solidFill>
                  <a:srgbClr val="FF0000"/>
                </a:solidFill>
              </a:rPr>
              <a:t>dynamic</a:t>
            </a:r>
            <a:r>
              <a:rPr lang="en-GB" sz="3200" dirty="0"/>
              <a:t> terms?</a:t>
            </a:r>
            <a:br>
              <a:rPr lang="en-GB" sz="3200" dirty="0"/>
            </a:b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761" y="63027"/>
            <a:ext cx="1542239" cy="1240927"/>
          </a:xfrm>
          <a:prstGeom prst="rect">
            <a:avLst/>
          </a:prstGeom>
        </p:spPr>
      </p:pic>
    </p:spTree>
    <p:extLst>
      <p:ext uri="{BB962C8B-B14F-4D97-AF65-F5344CB8AC3E}">
        <p14:creationId xmlns:p14="http://schemas.microsoft.com/office/powerpoint/2010/main" val="206470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779639" y="1571919"/>
            <a:ext cx="5191432" cy="3727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06671" y="611523"/>
            <a:ext cx="1251753" cy="369332"/>
          </a:xfrm>
          <a:prstGeom prst="rect">
            <a:avLst/>
          </a:prstGeom>
          <a:noFill/>
        </p:spPr>
        <p:txBody>
          <a:bodyPr wrap="none" rtlCol="0">
            <a:spAutoFit/>
          </a:bodyPr>
          <a:lstStyle/>
          <a:p>
            <a:r>
              <a:rPr lang="en-GB" dirty="0" smtClean="0"/>
              <a:t>You (Static)</a:t>
            </a:r>
            <a:endParaRPr lang="en-GB" dirty="0"/>
          </a:p>
        </p:txBody>
      </p:sp>
      <p:sp>
        <p:nvSpPr>
          <p:cNvPr id="7" name="Down Arrow 6"/>
          <p:cNvSpPr/>
          <p:nvPr/>
        </p:nvSpPr>
        <p:spPr>
          <a:xfrm rot="2351584">
            <a:off x="6082415" y="684179"/>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3151584">
            <a:off x="1626074" y="3774707"/>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7822047">
            <a:off x="6449962" y="3387756"/>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9185214">
            <a:off x="1626073" y="662944"/>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1 10"/>
          <p:cNvSpPr/>
          <p:nvPr/>
        </p:nvSpPr>
        <p:spPr>
          <a:xfrm>
            <a:off x="3636271" y="2658633"/>
            <a:ext cx="1396285" cy="15141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04278" y="6145162"/>
            <a:ext cx="1531573" cy="369332"/>
          </a:xfrm>
          <a:prstGeom prst="rect">
            <a:avLst/>
          </a:prstGeom>
          <a:noFill/>
        </p:spPr>
        <p:txBody>
          <a:bodyPr wrap="none" rtlCol="0">
            <a:spAutoFit/>
          </a:bodyPr>
          <a:lstStyle/>
          <a:p>
            <a:r>
              <a:rPr lang="en-GB" dirty="0" smtClean="0"/>
              <a:t>You (Dynamic)</a:t>
            </a:r>
            <a:endParaRPr lang="en-GB" dirty="0"/>
          </a:p>
        </p:txBody>
      </p:sp>
      <p:sp>
        <p:nvSpPr>
          <p:cNvPr id="13" name="TextBox 12"/>
          <p:cNvSpPr txBox="1"/>
          <p:nvPr/>
        </p:nvSpPr>
        <p:spPr>
          <a:xfrm>
            <a:off x="7307428" y="611523"/>
            <a:ext cx="1734129" cy="369332"/>
          </a:xfrm>
          <a:prstGeom prst="rect">
            <a:avLst/>
          </a:prstGeom>
          <a:noFill/>
        </p:spPr>
        <p:txBody>
          <a:bodyPr wrap="none" rtlCol="0">
            <a:spAutoFit/>
          </a:bodyPr>
          <a:lstStyle/>
          <a:p>
            <a:r>
              <a:rPr lang="en-GB" dirty="0" smtClean="0"/>
              <a:t>Situation (Static)</a:t>
            </a:r>
            <a:endParaRPr lang="en-GB" dirty="0"/>
          </a:p>
        </p:txBody>
      </p:sp>
      <p:cxnSp>
        <p:nvCxnSpPr>
          <p:cNvPr id="3" name="Straight Connector 2"/>
          <p:cNvCxnSpPr/>
          <p:nvPr/>
        </p:nvCxnSpPr>
        <p:spPr>
          <a:xfrm>
            <a:off x="4581625" y="259882"/>
            <a:ext cx="0" cy="1001027"/>
          </a:xfrm>
          <a:prstGeom prst="line">
            <a:avLst/>
          </a:prstGeom>
          <a:ln w="6350"/>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2788803" y="592394"/>
            <a:ext cx="3814721" cy="6377"/>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2535" y="229438"/>
            <a:ext cx="1970989" cy="369332"/>
          </a:xfrm>
          <a:prstGeom prst="rect">
            <a:avLst/>
          </a:prstGeom>
          <a:noFill/>
        </p:spPr>
        <p:txBody>
          <a:bodyPr wrap="none" rtlCol="0">
            <a:spAutoFit/>
          </a:bodyPr>
          <a:lstStyle/>
          <a:p>
            <a:r>
              <a:rPr lang="en-GB" dirty="0" smtClean="0"/>
              <a:t>Situational analysis</a:t>
            </a:r>
            <a:endParaRPr lang="en-GB" dirty="0"/>
          </a:p>
        </p:txBody>
      </p:sp>
      <p:sp>
        <p:nvSpPr>
          <p:cNvPr id="17" name="TextBox 16"/>
          <p:cNvSpPr txBox="1"/>
          <p:nvPr/>
        </p:nvSpPr>
        <p:spPr>
          <a:xfrm>
            <a:off x="2788803" y="230534"/>
            <a:ext cx="1709635" cy="369332"/>
          </a:xfrm>
          <a:prstGeom prst="rect">
            <a:avLst/>
          </a:prstGeom>
          <a:noFill/>
        </p:spPr>
        <p:txBody>
          <a:bodyPr wrap="none" rtlCol="0">
            <a:spAutoFit/>
          </a:bodyPr>
          <a:lstStyle/>
          <a:p>
            <a:r>
              <a:rPr lang="en-GB" dirty="0" smtClean="0"/>
              <a:t>Person profiling</a:t>
            </a:r>
            <a:endParaRPr lang="en-GB" dirty="0"/>
          </a:p>
        </p:txBody>
      </p:sp>
      <p:sp>
        <p:nvSpPr>
          <p:cNvPr id="14" name="TextBox 13"/>
          <p:cNvSpPr txBox="1"/>
          <p:nvPr/>
        </p:nvSpPr>
        <p:spPr>
          <a:xfrm>
            <a:off x="6792424" y="6145663"/>
            <a:ext cx="2032416" cy="369332"/>
          </a:xfrm>
          <a:prstGeom prst="rect">
            <a:avLst/>
          </a:prstGeom>
          <a:noFill/>
        </p:spPr>
        <p:txBody>
          <a:bodyPr wrap="none" rtlCol="0">
            <a:spAutoFit/>
          </a:bodyPr>
          <a:lstStyle/>
          <a:p>
            <a:r>
              <a:rPr lang="en-GB" dirty="0" smtClean="0"/>
              <a:t>Situation (Dynamic)</a:t>
            </a:r>
            <a:endParaRPr lang="en-GB"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001" y="63028"/>
            <a:ext cx="699999" cy="563238"/>
          </a:xfrm>
          <a:prstGeom prst="rect">
            <a:avLst/>
          </a:prstGeom>
        </p:spPr>
      </p:pic>
    </p:spTree>
    <p:extLst>
      <p:ext uri="{BB962C8B-B14F-4D97-AF65-F5344CB8AC3E}">
        <p14:creationId xmlns:p14="http://schemas.microsoft.com/office/powerpoint/2010/main" val="1399084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779639" y="1571919"/>
            <a:ext cx="5191432" cy="3727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06671" y="611523"/>
            <a:ext cx="1251753" cy="369332"/>
          </a:xfrm>
          <a:prstGeom prst="rect">
            <a:avLst/>
          </a:prstGeom>
          <a:noFill/>
        </p:spPr>
        <p:txBody>
          <a:bodyPr wrap="none" rtlCol="0">
            <a:spAutoFit/>
          </a:bodyPr>
          <a:lstStyle/>
          <a:p>
            <a:r>
              <a:rPr lang="en-GB" dirty="0" smtClean="0"/>
              <a:t>You (Static)</a:t>
            </a:r>
            <a:endParaRPr lang="en-GB" dirty="0"/>
          </a:p>
        </p:txBody>
      </p:sp>
      <p:sp>
        <p:nvSpPr>
          <p:cNvPr id="7" name="Down Arrow 6"/>
          <p:cNvSpPr/>
          <p:nvPr/>
        </p:nvSpPr>
        <p:spPr>
          <a:xfrm rot="2351584">
            <a:off x="6082415" y="684179"/>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3151584">
            <a:off x="1626074" y="3774707"/>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7822047">
            <a:off x="6449962" y="3387756"/>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9185214">
            <a:off x="1626073" y="662944"/>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1 10"/>
          <p:cNvSpPr/>
          <p:nvPr/>
        </p:nvSpPr>
        <p:spPr>
          <a:xfrm>
            <a:off x="3636271" y="2658633"/>
            <a:ext cx="1396285" cy="15141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04278" y="6145162"/>
            <a:ext cx="1531573" cy="369332"/>
          </a:xfrm>
          <a:prstGeom prst="rect">
            <a:avLst/>
          </a:prstGeom>
          <a:noFill/>
        </p:spPr>
        <p:txBody>
          <a:bodyPr wrap="none" rtlCol="0">
            <a:spAutoFit/>
          </a:bodyPr>
          <a:lstStyle/>
          <a:p>
            <a:r>
              <a:rPr lang="en-GB" dirty="0" smtClean="0"/>
              <a:t>You (Dynamic)</a:t>
            </a:r>
            <a:endParaRPr lang="en-GB" dirty="0"/>
          </a:p>
        </p:txBody>
      </p:sp>
      <p:sp>
        <p:nvSpPr>
          <p:cNvPr id="13" name="TextBox 12"/>
          <p:cNvSpPr txBox="1"/>
          <p:nvPr/>
        </p:nvSpPr>
        <p:spPr>
          <a:xfrm>
            <a:off x="7307428" y="611523"/>
            <a:ext cx="1734129" cy="369332"/>
          </a:xfrm>
          <a:prstGeom prst="rect">
            <a:avLst/>
          </a:prstGeom>
          <a:noFill/>
        </p:spPr>
        <p:txBody>
          <a:bodyPr wrap="none" rtlCol="0">
            <a:spAutoFit/>
          </a:bodyPr>
          <a:lstStyle/>
          <a:p>
            <a:r>
              <a:rPr lang="en-GB" dirty="0" smtClean="0"/>
              <a:t>Situation (Static)</a:t>
            </a:r>
            <a:endParaRPr lang="en-GB" dirty="0"/>
          </a:p>
        </p:txBody>
      </p:sp>
      <p:sp>
        <p:nvSpPr>
          <p:cNvPr id="14" name="TextBox 13"/>
          <p:cNvSpPr txBox="1"/>
          <p:nvPr/>
        </p:nvSpPr>
        <p:spPr>
          <a:xfrm>
            <a:off x="7006655" y="6145162"/>
            <a:ext cx="2032416" cy="369332"/>
          </a:xfrm>
          <a:prstGeom prst="rect">
            <a:avLst/>
          </a:prstGeom>
          <a:noFill/>
        </p:spPr>
        <p:txBody>
          <a:bodyPr wrap="none" rtlCol="0">
            <a:spAutoFit/>
          </a:bodyPr>
          <a:lstStyle/>
          <a:p>
            <a:r>
              <a:rPr lang="en-GB" dirty="0" smtClean="0"/>
              <a:t>Situation (Dynamic)</a:t>
            </a:r>
            <a:endParaRPr lang="en-GB" dirty="0"/>
          </a:p>
        </p:txBody>
      </p:sp>
      <p:sp>
        <p:nvSpPr>
          <p:cNvPr id="15" name="TextBox 14"/>
          <p:cNvSpPr txBox="1"/>
          <p:nvPr/>
        </p:nvSpPr>
        <p:spPr>
          <a:xfrm rot="2936257">
            <a:off x="1925801" y="1964334"/>
            <a:ext cx="694421" cy="261610"/>
          </a:xfrm>
          <a:prstGeom prst="rect">
            <a:avLst/>
          </a:prstGeom>
          <a:solidFill>
            <a:schemeClr val="accent4">
              <a:lumMod val="20000"/>
              <a:lumOff val="80000"/>
            </a:schemeClr>
          </a:solidFill>
        </p:spPr>
        <p:txBody>
          <a:bodyPr wrap="none" rtlCol="0">
            <a:spAutoFit/>
          </a:bodyPr>
          <a:lstStyle/>
          <a:p>
            <a:r>
              <a:rPr lang="en-GB" sz="1100" dirty="0" smtClean="0"/>
              <a:t>Introvert</a:t>
            </a:r>
            <a:endParaRPr lang="en-GB" sz="1100" dirty="0"/>
          </a:p>
        </p:txBody>
      </p:sp>
      <p:sp>
        <p:nvSpPr>
          <p:cNvPr id="17" name="TextBox 16"/>
          <p:cNvSpPr txBox="1"/>
          <p:nvPr/>
        </p:nvSpPr>
        <p:spPr>
          <a:xfrm rot="2793459">
            <a:off x="1541961" y="1245745"/>
            <a:ext cx="659155" cy="261610"/>
          </a:xfrm>
          <a:prstGeom prst="rect">
            <a:avLst/>
          </a:prstGeom>
          <a:solidFill>
            <a:schemeClr val="accent4">
              <a:lumMod val="20000"/>
              <a:lumOff val="80000"/>
            </a:schemeClr>
          </a:solidFill>
        </p:spPr>
        <p:txBody>
          <a:bodyPr wrap="none" rtlCol="0">
            <a:spAutoFit/>
          </a:bodyPr>
          <a:lstStyle/>
          <a:p>
            <a:r>
              <a:rPr lang="en-GB" sz="1100" dirty="0" smtClean="0"/>
              <a:t>Intuitive</a:t>
            </a:r>
            <a:endParaRPr lang="en-GB" sz="1100" dirty="0"/>
          </a:p>
        </p:txBody>
      </p:sp>
      <p:sp>
        <p:nvSpPr>
          <p:cNvPr id="18" name="TextBox 17"/>
          <p:cNvSpPr txBox="1"/>
          <p:nvPr/>
        </p:nvSpPr>
        <p:spPr>
          <a:xfrm rot="2969697">
            <a:off x="2552804" y="2526094"/>
            <a:ext cx="593432" cy="261610"/>
          </a:xfrm>
          <a:prstGeom prst="rect">
            <a:avLst/>
          </a:prstGeom>
          <a:solidFill>
            <a:schemeClr val="accent4">
              <a:lumMod val="20000"/>
              <a:lumOff val="80000"/>
            </a:schemeClr>
          </a:solidFill>
        </p:spPr>
        <p:txBody>
          <a:bodyPr wrap="none" rtlCol="0">
            <a:spAutoFit/>
          </a:bodyPr>
          <a:lstStyle/>
          <a:p>
            <a:r>
              <a:rPr lang="en-GB" sz="1100" dirty="0" smtClean="0"/>
              <a:t>Feeling</a:t>
            </a:r>
            <a:endParaRPr lang="en-GB" sz="1100" dirty="0"/>
          </a:p>
        </p:txBody>
      </p:sp>
      <p:sp>
        <p:nvSpPr>
          <p:cNvPr id="19" name="TextBox 18"/>
          <p:cNvSpPr txBox="1"/>
          <p:nvPr/>
        </p:nvSpPr>
        <p:spPr>
          <a:xfrm rot="2974514">
            <a:off x="2606629" y="3073076"/>
            <a:ext cx="614271" cy="261610"/>
          </a:xfrm>
          <a:prstGeom prst="rect">
            <a:avLst/>
          </a:prstGeom>
          <a:solidFill>
            <a:schemeClr val="accent4">
              <a:lumMod val="20000"/>
              <a:lumOff val="80000"/>
            </a:schemeClr>
          </a:solidFill>
        </p:spPr>
        <p:txBody>
          <a:bodyPr wrap="none" rtlCol="0">
            <a:spAutoFit/>
          </a:bodyPr>
          <a:lstStyle/>
          <a:p>
            <a:r>
              <a:rPr lang="en-GB" sz="1100" dirty="0" smtClean="0"/>
              <a:t>Judging</a:t>
            </a:r>
            <a:endParaRPr lang="en-GB" sz="1100" dirty="0"/>
          </a:p>
        </p:txBody>
      </p:sp>
      <p:sp>
        <p:nvSpPr>
          <p:cNvPr id="26" name="Pentagon 25"/>
          <p:cNvSpPr/>
          <p:nvPr/>
        </p:nvSpPr>
        <p:spPr>
          <a:xfrm>
            <a:off x="2843621" y="4373292"/>
            <a:ext cx="869061"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Achiever</a:t>
            </a:r>
            <a:endParaRPr lang="en-GB" sz="1200" dirty="0">
              <a:solidFill>
                <a:schemeClr val="tx1"/>
              </a:solidFill>
            </a:endParaRPr>
          </a:p>
        </p:txBody>
      </p:sp>
      <p:sp>
        <p:nvSpPr>
          <p:cNvPr id="27" name="Pentagon 26"/>
          <p:cNvSpPr/>
          <p:nvPr/>
        </p:nvSpPr>
        <p:spPr>
          <a:xfrm rot="19265295">
            <a:off x="2536902" y="3955204"/>
            <a:ext cx="869061"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Learner</a:t>
            </a:r>
            <a:endParaRPr lang="en-GB" sz="1200" dirty="0">
              <a:solidFill>
                <a:schemeClr val="tx1"/>
              </a:solidFill>
            </a:endParaRPr>
          </a:p>
        </p:txBody>
      </p:sp>
      <p:sp>
        <p:nvSpPr>
          <p:cNvPr id="28" name="Pentagon 27"/>
          <p:cNvSpPr/>
          <p:nvPr/>
        </p:nvSpPr>
        <p:spPr>
          <a:xfrm rot="18182637">
            <a:off x="1915684" y="4628193"/>
            <a:ext cx="869061"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Strategic</a:t>
            </a:r>
            <a:endParaRPr lang="en-GB" sz="1200" dirty="0">
              <a:solidFill>
                <a:schemeClr val="tx1"/>
              </a:solidFill>
            </a:endParaRPr>
          </a:p>
        </p:txBody>
      </p:sp>
      <p:sp>
        <p:nvSpPr>
          <p:cNvPr id="29" name="Pentagon 28"/>
          <p:cNvSpPr/>
          <p:nvPr/>
        </p:nvSpPr>
        <p:spPr>
          <a:xfrm rot="18408866">
            <a:off x="1282340" y="5302837"/>
            <a:ext cx="907022"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Developer</a:t>
            </a:r>
            <a:endParaRPr lang="en-GB" sz="1200" dirty="0">
              <a:solidFill>
                <a:schemeClr val="tx1"/>
              </a:solidFill>
            </a:endParaRPr>
          </a:p>
        </p:txBody>
      </p:sp>
      <p:sp>
        <p:nvSpPr>
          <p:cNvPr id="30" name="Pentagon 29"/>
          <p:cNvSpPr/>
          <p:nvPr/>
        </p:nvSpPr>
        <p:spPr>
          <a:xfrm rot="17347772">
            <a:off x="2126301" y="3710766"/>
            <a:ext cx="869061"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Futuristic</a:t>
            </a:r>
            <a:endParaRPr lang="en-GB" sz="1200" dirty="0">
              <a:solidFill>
                <a:schemeClr val="tx1"/>
              </a:solidFill>
            </a:endParaRPr>
          </a:p>
        </p:txBody>
      </p:sp>
      <p:cxnSp>
        <p:nvCxnSpPr>
          <p:cNvPr id="24" name="Straight Connector 23"/>
          <p:cNvCxnSpPr/>
          <p:nvPr/>
        </p:nvCxnSpPr>
        <p:spPr>
          <a:xfrm>
            <a:off x="4581625" y="259882"/>
            <a:ext cx="0" cy="1001027"/>
          </a:xfrm>
          <a:prstGeom prst="line">
            <a:avLst/>
          </a:prstGeom>
          <a:ln w="6350"/>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2788803" y="592394"/>
            <a:ext cx="3814721" cy="6377"/>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632535" y="229438"/>
            <a:ext cx="1970989" cy="369332"/>
          </a:xfrm>
          <a:prstGeom prst="rect">
            <a:avLst/>
          </a:prstGeom>
          <a:noFill/>
        </p:spPr>
        <p:txBody>
          <a:bodyPr wrap="none" rtlCol="0">
            <a:spAutoFit/>
          </a:bodyPr>
          <a:lstStyle/>
          <a:p>
            <a:r>
              <a:rPr lang="en-GB" dirty="0" smtClean="0"/>
              <a:t>Situational analysis</a:t>
            </a:r>
            <a:endParaRPr lang="en-GB" dirty="0"/>
          </a:p>
        </p:txBody>
      </p:sp>
      <p:sp>
        <p:nvSpPr>
          <p:cNvPr id="35" name="TextBox 34"/>
          <p:cNvSpPr txBox="1"/>
          <p:nvPr/>
        </p:nvSpPr>
        <p:spPr>
          <a:xfrm>
            <a:off x="2788803" y="230534"/>
            <a:ext cx="1709635" cy="369332"/>
          </a:xfrm>
          <a:prstGeom prst="rect">
            <a:avLst/>
          </a:prstGeom>
          <a:noFill/>
        </p:spPr>
        <p:txBody>
          <a:bodyPr wrap="none" rtlCol="0">
            <a:spAutoFit/>
          </a:bodyPr>
          <a:lstStyle/>
          <a:p>
            <a:r>
              <a:rPr lang="en-GB" dirty="0" smtClean="0"/>
              <a:t>Person profiling</a:t>
            </a:r>
            <a:endParaRPr lang="en-GB" dirty="0"/>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001" y="63028"/>
            <a:ext cx="699999" cy="563238"/>
          </a:xfrm>
          <a:prstGeom prst="rect">
            <a:avLst/>
          </a:prstGeom>
        </p:spPr>
      </p:pic>
    </p:spTree>
    <p:extLst>
      <p:ext uri="{BB962C8B-B14F-4D97-AF65-F5344CB8AC3E}">
        <p14:creationId xmlns:p14="http://schemas.microsoft.com/office/powerpoint/2010/main" val="1575304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779639" y="1571919"/>
            <a:ext cx="5191432" cy="3727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06671" y="611523"/>
            <a:ext cx="1251753" cy="369332"/>
          </a:xfrm>
          <a:prstGeom prst="rect">
            <a:avLst/>
          </a:prstGeom>
          <a:noFill/>
        </p:spPr>
        <p:txBody>
          <a:bodyPr wrap="none" rtlCol="0">
            <a:spAutoFit/>
          </a:bodyPr>
          <a:lstStyle/>
          <a:p>
            <a:r>
              <a:rPr lang="en-GB" dirty="0" smtClean="0"/>
              <a:t>You (Static)</a:t>
            </a:r>
            <a:endParaRPr lang="en-GB" dirty="0"/>
          </a:p>
        </p:txBody>
      </p:sp>
      <p:sp>
        <p:nvSpPr>
          <p:cNvPr id="7" name="Down Arrow 6"/>
          <p:cNvSpPr/>
          <p:nvPr/>
        </p:nvSpPr>
        <p:spPr>
          <a:xfrm rot="2351584">
            <a:off x="6082415" y="684179"/>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3151584">
            <a:off x="1626074" y="3774707"/>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7822047">
            <a:off x="6449962" y="3387756"/>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9185214">
            <a:off x="1626073" y="662944"/>
            <a:ext cx="1042219" cy="241261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1 10"/>
          <p:cNvSpPr/>
          <p:nvPr/>
        </p:nvSpPr>
        <p:spPr>
          <a:xfrm>
            <a:off x="3636271" y="2658633"/>
            <a:ext cx="1396285" cy="15141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04278" y="6145162"/>
            <a:ext cx="1531573" cy="369332"/>
          </a:xfrm>
          <a:prstGeom prst="rect">
            <a:avLst/>
          </a:prstGeom>
          <a:noFill/>
        </p:spPr>
        <p:txBody>
          <a:bodyPr wrap="none" rtlCol="0">
            <a:spAutoFit/>
          </a:bodyPr>
          <a:lstStyle/>
          <a:p>
            <a:r>
              <a:rPr lang="en-GB" dirty="0" smtClean="0"/>
              <a:t>You (Dynamic)</a:t>
            </a:r>
            <a:endParaRPr lang="en-GB" dirty="0"/>
          </a:p>
        </p:txBody>
      </p:sp>
      <p:sp>
        <p:nvSpPr>
          <p:cNvPr id="13" name="TextBox 12"/>
          <p:cNvSpPr txBox="1"/>
          <p:nvPr/>
        </p:nvSpPr>
        <p:spPr>
          <a:xfrm>
            <a:off x="7307428" y="611523"/>
            <a:ext cx="1734129" cy="369332"/>
          </a:xfrm>
          <a:prstGeom prst="rect">
            <a:avLst/>
          </a:prstGeom>
          <a:noFill/>
        </p:spPr>
        <p:txBody>
          <a:bodyPr wrap="none" rtlCol="0">
            <a:spAutoFit/>
          </a:bodyPr>
          <a:lstStyle/>
          <a:p>
            <a:r>
              <a:rPr lang="en-GB" dirty="0" smtClean="0"/>
              <a:t>Situation (Static)</a:t>
            </a:r>
            <a:endParaRPr lang="en-GB" dirty="0"/>
          </a:p>
        </p:txBody>
      </p:sp>
      <p:sp>
        <p:nvSpPr>
          <p:cNvPr id="14" name="TextBox 13"/>
          <p:cNvSpPr txBox="1"/>
          <p:nvPr/>
        </p:nvSpPr>
        <p:spPr>
          <a:xfrm>
            <a:off x="7006655" y="6145162"/>
            <a:ext cx="2032416" cy="369332"/>
          </a:xfrm>
          <a:prstGeom prst="rect">
            <a:avLst/>
          </a:prstGeom>
          <a:noFill/>
        </p:spPr>
        <p:txBody>
          <a:bodyPr wrap="none" rtlCol="0">
            <a:spAutoFit/>
          </a:bodyPr>
          <a:lstStyle/>
          <a:p>
            <a:r>
              <a:rPr lang="en-GB" dirty="0" smtClean="0"/>
              <a:t>Situation (Dynamic)</a:t>
            </a:r>
            <a:endParaRPr lang="en-GB" dirty="0"/>
          </a:p>
        </p:txBody>
      </p:sp>
      <p:sp>
        <p:nvSpPr>
          <p:cNvPr id="15" name="TextBox 14"/>
          <p:cNvSpPr txBox="1"/>
          <p:nvPr/>
        </p:nvSpPr>
        <p:spPr>
          <a:xfrm rot="2936257">
            <a:off x="1925801" y="1964334"/>
            <a:ext cx="694421" cy="261610"/>
          </a:xfrm>
          <a:prstGeom prst="rect">
            <a:avLst/>
          </a:prstGeom>
          <a:solidFill>
            <a:srgbClr val="FF0000"/>
          </a:solidFill>
        </p:spPr>
        <p:txBody>
          <a:bodyPr wrap="none" rtlCol="0">
            <a:spAutoFit/>
          </a:bodyPr>
          <a:lstStyle/>
          <a:p>
            <a:r>
              <a:rPr lang="en-GB" sz="1100" dirty="0" smtClean="0">
                <a:solidFill>
                  <a:schemeClr val="bg1"/>
                </a:solidFill>
              </a:rPr>
              <a:t>Introvert</a:t>
            </a:r>
            <a:endParaRPr lang="en-GB" sz="1100" dirty="0">
              <a:solidFill>
                <a:schemeClr val="bg1"/>
              </a:solidFill>
            </a:endParaRPr>
          </a:p>
        </p:txBody>
      </p:sp>
      <p:sp>
        <p:nvSpPr>
          <p:cNvPr id="17" name="TextBox 16"/>
          <p:cNvSpPr txBox="1"/>
          <p:nvPr/>
        </p:nvSpPr>
        <p:spPr>
          <a:xfrm rot="2793459">
            <a:off x="1541961" y="1245745"/>
            <a:ext cx="659155" cy="261610"/>
          </a:xfrm>
          <a:prstGeom prst="rect">
            <a:avLst/>
          </a:prstGeom>
          <a:solidFill>
            <a:schemeClr val="accent4">
              <a:lumMod val="20000"/>
              <a:lumOff val="80000"/>
            </a:schemeClr>
          </a:solidFill>
        </p:spPr>
        <p:txBody>
          <a:bodyPr wrap="none" rtlCol="0">
            <a:spAutoFit/>
          </a:bodyPr>
          <a:lstStyle/>
          <a:p>
            <a:r>
              <a:rPr lang="en-GB" sz="1100" dirty="0" smtClean="0"/>
              <a:t>Intuitive</a:t>
            </a:r>
            <a:endParaRPr lang="en-GB" sz="1100" dirty="0"/>
          </a:p>
        </p:txBody>
      </p:sp>
      <p:sp>
        <p:nvSpPr>
          <p:cNvPr id="18" name="TextBox 17"/>
          <p:cNvSpPr txBox="1"/>
          <p:nvPr/>
        </p:nvSpPr>
        <p:spPr>
          <a:xfrm rot="2969697">
            <a:off x="2552804" y="2526094"/>
            <a:ext cx="593432" cy="261610"/>
          </a:xfrm>
          <a:prstGeom prst="rect">
            <a:avLst/>
          </a:prstGeom>
          <a:solidFill>
            <a:srgbClr val="FF0000"/>
          </a:solidFill>
        </p:spPr>
        <p:txBody>
          <a:bodyPr wrap="none" rtlCol="0">
            <a:spAutoFit/>
          </a:bodyPr>
          <a:lstStyle/>
          <a:p>
            <a:r>
              <a:rPr lang="en-GB" sz="1100" dirty="0" smtClean="0">
                <a:solidFill>
                  <a:schemeClr val="bg1"/>
                </a:solidFill>
              </a:rPr>
              <a:t>Feeling</a:t>
            </a:r>
            <a:endParaRPr lang="en-GB" sz="1100" dirty="0">
              <a:solidFill>
                <a:schemeClr val="bg1"/>
              </a:solidFill>
            </a:endParaRPr>
          </a:p>
        </p:txBody>
      </p:sp>
      <p:sp>
        <p:nvSpPr>
          <p:cNvPr id="19" name="TextBox 18"/>
          <p:cNvSpPr txBox="1"/>
          <p:nvPr/>
        </p:nvSpPr>
        <p:spPr>
          <a:xfrm rot="2974514">
            <a:off x="2606629" y="3073076"/>
            <a:ext cx="614271" cy="261610"/>
          </a:xfrm>
          <a:prstGeom prst="rect">
            <a:avLst/>
          </a:prstGeom>
          <a:solidFill>
            <a:schemeClr val="accent4">
              <a:lumMod val="20000"/>
              <a:lumOff val="80000"/>
            </a:schemeClr>
          </a:solidFill>
        </p:spPr>
        <p:txBody>
          <a:bodyPr wrap="none" rtlCol="0">
            <a:spAutoFit/>
          </a:bodyPr>
          <a:lstStyle/>
          <a:p>
            <a:r>
              <a:rPr lang="en-GB" sz="1100" dirty="0" smtClean="0"/>
              <a:t>Judging</a:t>
            </a:r>
            <a:endParaRPr lang="en-GB" sz="1100" dirty="0"/>
          </a:p>
        </p:txBody>
      </p:sp>
      <p:sp>
        <p:nvSpPr>
          <p:cNvPr id="26" name="Pentagon 25"/>
          <p:cNvSpPr/>
          <p:nvPr/>
        </p:nvSpPr>
        <p:spPr>
          <a:xfrm>
            <a:off x="2843621" y="4373292"/>
            <a:ext cx="869061" cy="262626"/>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rPr>
              <a:t>Achiever</a:t>
            </a:r>
            <a:endParaRPr lang="en-GB" sz="1200" dirty="0">
              <a:solidFill>
                <a:schemeClr val="bg1"/>
              </a:solidFill>
            </a:endParaRPr>
          </a:p>
        </p:txBody>
      </p:sp>
      <p:sp>
        <p:nvSpPr>
          <p:cNvPr id="27" name="Pentagon 26"/>
          <p:cNvSpPr/>
          <p:nvPr/>
        </p:nvSpPr>
        <p:spPr>
          <a:xfrm rot="19265295">
            <a:off x="2536902" y="3955204"/>
            <a:ext cx="869061"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Learner</a:t>
            </a:r>
            <a:endParaRPr lang="en-GB" sz="1200" dirty="0">
              <a:solidFill>
                <a:schemeClr val="tx1"/>
              </a:solidFill>
            </a:endParaRPr>
          </a:p>
        </p:txBody>
      </p:sp>
      <p:sp>
        <p:nvSpPr>
          <p:cNvPr id="28" name="Pentagon 27"/>
          <p:cNvSpPr/>
          <p:nvPr/>
        </p:nvSpPr>
        <p:spPr>
          <a:xfrm rot="18182637">
            <a:off x="1915684" y="4628193"/>
            <a:ext cx="869061"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Strategic</a:t>
            </a:r>
            <a:endParaRPr lang="en-GB" sz="1200" dirty="0">
              <a:solidFill>
                <a:schemeClr val="tx1"/>
              </a:solidFill>
            </a:endParaRPr>
          </a:p>
        </p:txBody>
      </p:sp>
      <p:sp>
        <p:nvSpPr>
          <p:cNvPr id="29" name="Pentagon 28"/>
          <p:cNvSpPr/>
          <p:nvPr/>
        </p:nvSpPr>
        <p:spPr>
          <a:xfrm rot="18408866">
            <a:off x="1282340" y="5302837"/>
            <a:ext cx="907022"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Developer</a:t>
            </a:r>
            <a:endParaRPr lang="en-GB" sz="1200" dirty="0">
              <a:solidFill>
                <a:schemeClr val="tx1"/>
              </a:solidFill>
            </a:endParaRPr>
          </a:p>
        </p:txBody>
      </p:sp>
      <p:sp>
        <p:nvSpPr>
          <p:cNvPr id="30" name="Pentagon 29"/>
          <p:cNvSpPr/>
          <p:nvPr/>
        </p:nvSpPr>
        <p:spPr>
          <a:xfrm rot="17347772">
            <a:off x="2126301" y="3710766"/>
            <a:ext cx="869061" cy="26262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Futuristic</a:t>
            </a:r>
            <a:endParaRPr lang="en-GB" sz="1200" dirty="0">
              <a:solidFill>
                <a:schemeClr val="tx1"/>
              </a:solidFill>
            </a:endParaRPr>
          </a:p>
        </p:txBody>
      </p:sp>
      <p:sp>
        <p:nvSpPr>
          <p:cNvPr id="24" name="Pentagon 23"/>
          <p:cNvSpPr/>
          <p:nvPr/>
        </p:nvSpPr>
        <p:spPr>
          <a:xfrm>
            <a:off x="2777972" y="6183105"/>
            <a:ext cx="869061" cy="262626"/>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
        <p:nvSpPr>
          <p:cNvPr id="2" name="TextBox 1"/>
          <p:cNvSpPr txBox="1"/>
          <p:nvPr/>
        </p:nvSpPr>
        <p:spPr>
          <a:xfrm>
            <a:off x="3636271" y="5854929"/>
            <a:ext cx="2117537" cy="923330"/>
          </a:xfrm>
          <a:prstGeom prst="rect">
            <a:avLst/>
          </a:prstGeom>
          <a:noFill/>
        </p:spPr>
        <p:txBody>
          <a:bodyPr wrap="square" rtlCol="0">
            <a:spAutoFit/>
          </a:bodyPr>
          <a:lstStyle/>
          <a:p>
            <a:r>
              <a:rPr lang="en-GB" dirty="0" smtClean="0"/>
              <a:t>Are there factors that dominate in the given situation?</a:t>
            </a:r>
            <a:endParaRPr lang="en-GB" dirty="0"/>
          </a:p>
        </p:txBody>
      </p:sp>
      <p:cxnSp>
        <p:nvCxnSpPr>
          <p:cNvPr id="32" name="Straight Connector 31"/>
          <p:cNvCxnSpPr/>
          <p:nvPr/>
        </p:nvCxnSpPr>
        <p:spPr>
          <a:xfrm>
            <a:off x="4581625" y="259882"/>
            <a:ext cx="0" cy="1001027"/>
          </a:xfrm>
          <a:prstGeom prst="line">
            <a:avLst/>
          </a:prstGeom>
          <a:ln w="6350"/>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788803" y="592394"/>
            <a:ext cx="3814721" cy="6377"/>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32535" y="229438"/>
            <a:ext cx="1970989" cy="369332"/>
          </a:xfrm>
          <a:prstGeom prst="rect">
            <a:avLst/>
          </a:prstGeom>
          <a:noFill/>
        </p:spPr>
        <p:txBody>
          <a:bodyPr wrap="none" rtlCol="0">
            <a:spAutoFit/>
          </a:bodyPr>
          <a:lstStyle/>
          <a:p>
            <a:r>
              <a:rPr lang="en-GB" dirty="0" smtClean="0"/>
              <a:t>Situational analysis</a:t>
            </a:r>
            <a:endParaRPr lang="en-GB" dirty="0"/>
          </a:p>
        </p:txBody>
      </p:sp>
      <p:sp>
        <p:nvSpPr>
          <p:cNvPr id="37" name="TextBox 36"/>
          <p:cNvSpPr txBox="1"/>
          <p:nvPr/>
        </p:nvSpPr>
        <p:spPr>
          <a:xfrm>
            <a:off x="2788803" y="230534"/>
            <a:ext cx="1709635" cy="369332"/>
          </a:xfrm>
          <a:prstGeom prst="rect">
            <a:avLst/>
          </a:prstGeom>
          <a:noFill/>
        </p:spPr>
        <p:txBody>
          <a:bodyPr wrap="none" rtlCol="0">
            <a:spAutoFit/>
          </a:bodyPr>
          <a:lstStyle/>
          <a:p>
            <a:r>
              <a:rPr lang="en-GB" dirty="0" smtClean="0"/>
              <a:t>Person profiling</a:t>
            </a:r>
            <a:endParaRPr lang="en-GB" dirty="0"/>
          </a:p>
        </p:txBody>
      </p:sp>
      <p:sp>
        <p:nvSpPr>
          <p:cNvPr id="38" name="TextBox 37"/>
          <p:cNvSpPr txBox="1"/>
          <p:nvPr/>
        </p:nvSpPr>
        <p:spPr>
          <a:xfrm>
            <a:off x="4632535" y="626263"/>
            <a:ext cx="1819176" cy="707886"/>
          </a:xfrm>
          <a:prstGeom prst="rect">
            <a:avLst/>
          </a:prstGeom>
          <a:noFill/>
        </p:spPr>
        <p:txBody>
          <a:bodyPr wrap="square" rtlCol="0">
            <a:spAutoFit/>
          </a:bodyPr>
          <a:lstStyle/>
          <a:p>
            <a:r>
              <a:rPr lang="en-GB" sz="2000" dirty="0" smtClean="0">
                <a:solidFill>
                  <a:srgbClr val="FF0000"/>
                </a:solidFill>
              </a:rPr>
              <a:t>Conference presentation</a:t>
            </a:r>
            <a:endParaRPr lang="en-GB" sz="2000" dirty="0">
              <a:solidFill>
                <a:srgbClr val="FF0000"/>
              </a:solidFill>
            </a:endParaRPr>
          </a:p>
        </p:txBody>
      </p:sp>
      <p:sp>
        <p:nvSpPr>
          <p:cNvPr id="39" name="TextBox 38"/>
          <p:cNvSpPr txBox="1"/>
          <p:nvPr/>
        </p:nvSpPr>
        <p:spPr>
          <a:xfrm rot="19472838">
            <a:off x="5471075" y="2512711"/>
            <a:ext cx="511679" cy="261610"/>
          </a:xfrm>
          <a:prstGeom prst="rect">
            <a:avLst/>
          </a:prstGeom>
          <a:solidFill>
            <a:schemeClr val="accent6">
              <a:lumMod val="20000"/>
              <a:lumOff val="80000"/>
            </a:schemeClr>
          </a:solidFill>
        </p:spPr>
        <p:txBody>
          <a:bodyPr wrap="none" rtlCol="0">
            <a:spAutoFit/>
          </a:bodyPr>
          <a:lstStyle/>
          <a:p>
            <a:r>
              <a:rPr lang="en-GB" sz="1100" dirty="0" smtClean="0"/>
              <a:t>Slides</a:t>
            </a:r>
            <a:endParaRPr lang="en-GB" sz="1100" dirty="0"/>
          </a:p>
        </p:txBody>
      </p:sp>
      <p:sp>
        <p:nvSpPr>
          <p:cNvPr id="40" name="TextBox 39"/>
          <p:cNvSpPr txBox="1"/>
          <p:nvPr/>
        </p:nvSpPr>
        <p:spPr>
          <a:xfrm rot="18501146">
            <a:off x="6302213" y="1698212"/>
            <a:ext cx="982961" cy="261610"/>
          </a:xfrm>
          <a:prstGeom prst="rect">
            <a:avLst/>
          </a:prstGeom>
          <a:solidFill>
            <a:schemeClr val="accent6">
              <a:lumMod val="20000"/>
              <a:lumOff val="80000"/>
            </a:schemeClr>
          </a:solidFill>
        </p:spPr>
        <p:txBody>
          <a:bodyPr wrap="none" rtlCol="0">
            <a:spAutoFit/>
          </a:bodyPr>
          <a:lstStyle/>
          <a:p>
            <a:r>
              <a:rPr lang="en-GB" sz="1100" dirty="0" smtClean="0"/>
              <a:t>Research idea</a:t>
            </a:r>
            <a:endParaRPr lang="en-GB" sz="1100" dirty="0"/>
          </a:p>
        </p:txBody>
      </p:sp>
      <p:sp>
        <p:nvSpPr>
          <p:cNvPr id="41" name="Pentagon 40"/>
          <p:cNvSpPr/>
          <p:nvPr/>
        </p:nvSpPr>
        <p:spPr>
          <a:xfrm rot="2614425" flipH="1">
            <a:off x="7019172" y="4849703"/>
            <a:ext cx="869061" cy="262626"/>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Schedule</a:t>
            </a:r>
            <a:endParaRPr lang="en-GB" sz="1200" dirty="0">
              <a:solidFill>
                <a:schemeClr val="tx1"/>
              </a:solidFill>
            </a:endParaRPr>
          </a:p>
        </p:txBody>
      </p:sp>
      <p:sp>
        <p:nvSpPr>
          <p:cNvPr id="42" name="Pentagon 41"/>
          <p:cNvSpPr/>
          <p:nvPr/>
        </p:nvSpPr>
        <p:spPr>
          <a:xfrm rot="433510" flipH="1">
            <a:off x="5396661" y="3986740"/>
            <a:ext cx="869061" cy="262626"/>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Audience</a:t>
            </a:r>
            <a:endParaRPr lang="en-GB" sz="1200" dirty="0">
              <a:solidFill>
                <a:schemeClr val="tx1"/>
              </a:solidFill>
            </a:endParaRPr>
          </a:p>
        </p:txBody>
      </p:sp>
      <p:sp>
        <p:nvSpPr>
          <p:cNvPr id="43" name="Pentagon 42"/>
          <p:cNvSpPr/>
          <p:nvPr/>
        </p:nvSpPr>
        <p:spPr>
          <a:xfrm rot="1530020" flipH="1">
            <a:off x="5636111" y="3609229"/>
            <a:ext cx="869061" cy="262626"/>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Q &amp; A</a:t>
            </a:r>
            <a:endParaRPr lang="en-GB" sz="1200" dirty="0">
              <a:solidFill>
                <a:schemeClr val="tx1"/>
              </a:solidFill>
            </a:endParaRPr>
          </a:p>
        </p:txBody>
      </p:sp>
      <p:sp>
        <p:nvSpPr>
          <p:cNvPr id="34" name="TextBox 33"/>
          <p:cNvSpPr txBox="1"/>
          <p:nvPr/>
        </p:nvSpPr>
        <p:spPr>
          <a:xfrm rot="18501146">
            <a:off x="5957775" y="1974154"/>
            <a:ext cx="670376" cy="261610"/>
          </a:xfrm>
          <a:prstGeom prst="rect">
            <a:avLst/>
          </a:prstGeom>
          <a:solidFill>
            <a:schemeClr val="accent6">
              <a:lumMod val="20000"/>
              <a:lumOff val="80000"/>
            </a:schemeClr>
          </a:solidFill>
        </p:spPr>
        <p:txBody>
          <a:bodyPr wrap="none" rtlCol="0">
            <a:spAutoFit/>
          </a:bodyPr>
          <a:lstStyle/>
          <a:p>
            <a:r>
              <a:rPr lang="en-GB" sz="1100" dirty="0" smtClean="0"/>
              <a:t>Location</a:t>
            </a:r>
            <a:endParaRPr lang="en-GB" sz="1100" dirty="0"/>
          </a:p>
        </p:txBody>
      </p:sp>
      <p:sp>
        <p:nvSpPr>
          <p:cNvPr id="44" name="Pentagon 43"/>
          <p:cNvSpPr/>
          <p:nvPr/>
        </p:nvSpPr>
        <p:spPr>
          <a:xfrm rot="2249621" flipH="1">
            <a:off x="6238433" y="4232548"/>
            <a:ext cx="957683" cy="262626"/>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rPr>
              <a:t>Confidence</a:t>
            </a:r>
            <a:endParaRPr lang="en-GB" sz="1200" dirty="0">
              <a:solidFill>
                <a:schemeClr val="bg1"/>
              </a:solidFill>
            </a:endParaRPr>
          </a:p>
        </p:txBody>
      </p:sp>
      <p:sp>
        <p:nvSpPr>
          <p:cNvPr id="45" name="TextBox 44"/>
          <p:cNvSpPr txBox="1"/>
          <p:nvPr/>
        </p:nvSpPr>
        <p:spPr>
          <a:xfrm rot="17733549">
            <a:off x="5653637" y="2685654"/>
            <a:ext cx="861133" cy="261610"/>
          </a:xfrm>
          <a:prstGeom prst="rect">
            <a:avLst/>
          </a:prstGeom>
          <a:solidFill>
            <a:schemeClr val="accent6">
              <a:lumMod val="20000"/>
              <a:lumOff val="80000"/>
            </a:schemeClr>
          </a:solidFill>
        </p:spPr>
        <p:txBody>
          <a:bodyPr wrap="none" rtlCol="0">
            <a:spAutoFit/>
          </a:bodyPr>
          <a:lstStyle/>
          <a:p>
            <a:r>
              <a:rPr lang="en-GB" sz="1100" dirty="0" smtClean="0"/>
              <a:t>Preparation</a:t>
            </a:r>
            <a:endParaRPr lang="en-GB" sz="1100" dirty="0"/>
          </a:p>
        </p:txBody>
      </p:sp>
      <p:sp>
        <p:nvSpPr>
          <p:cNvPr id="46" name="TextBox 45"/>
          <p:cNvSpPr txBox="1"/>
          <p:nvPr/>
        </p:nvSpPr>
        <p:spPr>
          <a:xfrm rot="18501146">
            <a:off x="6604689" y="1098846"/>
            <a:ext cx="819455" cy="261610"/>
          </a:xfrm>
          <a:prstGeom prst="rect">
            <a:avLst/>
          </a:prstGeom>
          <a:solidFill>
            <a:schemeClr val="accent6">
              <a:lumMod val="20000"/>
              <a:lumOff val="80000"/>
            </a:schemeClr>
          </a:solidFill>
        </p:spPr>
        <p:txBody>
          <a:bodyPr wrap="none" rtlCol="0">
            <a:spAutoFit/>
          </a:bodyPr>
          <a:lstStyle/>
          <a:p>
            <a:r>
              <a:rPr lang="en-GB" sz="1100" dirty="0" smtClean="0"/>
              <a:t>Knowledge</a:t>
            </a:r>
            <a:endParaRPr lang="en-GB" sz="1100" dirty="0"/>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001" y="63028"/>
            <a:ext cx="699999" cy="563238"/>
          </a:xfrm>
          <a:prstGeom prst="rect">
            <a:avLst/>
          </a:prstGeom>
        </p:spPr>
      </p:pic>
    </p:spTree>
    <p:extLst>
      <p:ext uri="{BB962C8B-B14F-4D97-AF65-F5344CB8AC3E}">
        <p14:creationId xmlns:p14="http://schemas.microsoft.com/office/powerpoint/2010/main" val="2803604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051" y="82320"/>
            <a:ext cx="5802379" cy="6693360"/>
          </a:xfrm>
          <a:prstGeom prst="rect">
            <a:avLst/>
          </a:prstGeom>
        </p:spPr>
      </p:pic>
      <p:sp>
        <p:nvSpPr>
          <p:cNvPr id="3" name="Title 2"/>
          <p:cNvSpPr>
            <a:spLocks noGrp="1"/>
          </p:cNvSpPr>
          <p:nvPr>
            <p:ph type="title" idx="4294967295"/>
          </p:nvPr>
        </p:nvSpPr>
        <p:spPr>
          <a:xfrm>
            <a:off x="0" y="20070"/>
            <a:ext cx="3291839" cy="1625850"/>
          </a:xfrm>
          <a:prstGeom prst="rect">
            <a:avLst/>
          </a:prstGeom>
        </p:spPr>
        <p:txBody>
          <a:bodyPr/>
          <a:lstStyle/>
          <a:p>
            <a:r>
              <a:rPr lang="en-GB" sz="4000" dirty="0" smtClean="0"/>
              <a:t>The Dynamic Development Model</a:t>
            </a:r>
            <a:endParaRPr lang="en-GB" sz="4000" dirty="0"/>
          </a:p>
        </p:txBody>
      </p:sp>
    </p:spTree>
    <p:extLst>
      <p:ext uri="{BB962C8B-B14F-4D97-AF65-F5344CB8AC3E}">
        <p14:creationId xmlns:p14="http://schemas.microsoft.com/office/powerpoint/2010/main" val="1524770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118"/>
            <a:ext cx="4265902" cy="4920949"/>
          </a:xfrm>
          <a:prstGeom prst="rect">
            <a:avLst/>
          </a:prstGeom>
        </p:spPr>
      </p:pic>
      <p:sp>
        <p:nvSpPr>
          <p:cNvPr id="5" name="TextBox 4"/>
          <p:cNvSpPr txBox="1"/>
          <p:nvPr/>
        </p:nvSpPr>
        <p:spPr>
          <a:xfrm>
            <a:off x="4265902" y="1132626"/>
            <a:ext cx="5266378" cy="3139321"/>
          </a:xfrm>
          <a:prstGeom prst="rect">
            <a:avLst/>
          </a:prstGeom>
          <a:noFill/>
        </p:spPr>
        <p:txBody>
          <a:bodyPr wrap="none" rtlCol="0">
            <a:spAutoFit/>
          </a:bodyPr>
          <a:lstStyle/>
          <a:p>
            <a:r>
              <a:rPr lang="en-GB" dirty="0" smtClean="0"/>
              <a:t>Dynamic Development Steering Group:</a:t>
            </a:r>
          </a:p>
          <a:p>
            <a:endParaRPr lang="en-GB" dirty="0" smtClean="0"/>
          </a:p>
          <a:p>
            <a:r>
              <a:rPr lang="en-GB" dirty="0" smtClean="0"/>
              <a:t>Tony Bromley (Chair)	University of Leeds</a:t>
            </a:r>
          </a:p>
          <a:p>
            <a:r>
              <a:rPr lang="en-GB" dirty="0"/>
              <a:t>Jim </a:t>
            </a:r>
            <a:r>
              <a:rPr lang="en-GB" dirty="0" smtClean="0"/>
              <a:t>Boran				University of Manchester	</a:t>
            </a:r>
            <a:endParaRPr lang="en-GB" dirty="0"/>
          </a:p>
          <a:p>
            <a:r>
              <a:rPr lang="en-GB" dirty="0"/>
              <a:t>Gail </a:t>
            </a:r>
            <a:r>
              <a:rPr lang="en-GB" dirty="0" smtClean="0"/>
              <a:t>de-Blaquiere		Newcastle University	</a:t>
            </a:r>
          </a:p>
          <a:p>
            <a:r>
              <a:rPr lang="en-GB" dirty="0"/>
              <a:t>Sarah </a:t>
            </a:r>
            <a:r>
              <a:rPr lang="en-GB" dirty="0" smtClean="0"/>
              <a:t>Gray			University of Leeds</a:t>
            </a:r>
            <a:endParaRPr lang="en-GB" dirty="0"/>
          </a:p>
          <a:p>
            <a:r>
              <a:rPr lang="en-GB" dirty="0"/>
              <a:t>Richard </a:t>
            </a:r>
            <a:r>
              <a:rPr lang="en-GB" dirty="0" smtClean="0"/>
              <a:t>Hinchliffe		Freelance </a:t>
            </a:r>
            <a:r>
              <a:rPr lang="en-GB" dirty="0"/>
              <a:t>Consultant</a:t>
            </a:r>
          </a:p>
          <a:p>
            <a:r>
              <a:rPr lang="en-GB" dirty="0"/>
              <a:t>Mark </a:t>
            </a:r>
            <a:r>
              <a:rPr lang="en-GB" dirty="0" smtClean="0"/>
              <a:t>Proctor			University of Sunderland</a:t>
            </a:r>
            <a:endParaRPr lang="en-GB" dirty="0"/>
          </a:p>
          <a:p>
            <a:r>
              <a:rPr lang="en-GB" dirty="0" smtClean="0"/>
              <a:t>Sandrine Soubes		University of Sheffield</a:t>
            </a:r>
          </a:p>
          <a:p>
            <a:endParaRPr lang="en-GB" dirty="0"/>
          </a:p>
          <a:p>
            <a:endParaRPr lang="en-GB" dirty="0" smtClean="0"/>
          </a:p>
        </p:txBody>
      </p:sp>
      <p:sp>
        <p:nvSpPr>
          <p:cNvPr id="6" name="Rectangle 5"/>
          <p:cNvSpPr/>
          <p:nvPr/>
        </p:nvSpPr>
        <p:spPr>
          <a:xfrm>
            <a:off x="4265902" y="4116343"/>
            <a:ext cx="5781458" cy="1200329"/>
          </a:xfrm>
          <a:prstGeom prst="rect">
            <a:avLst/>
          </a:prstGeom>
        </p:spPr>
        <p:txBody>
          <a:bodyPr wrap="square">
            <a:spAutoFit/>
          </a:bodyPr>
          <a:lstStyle/>
          <a:p>
            <a:r>
              <a:rPr lang="en-GB" dirty="0" smtClean="0"/>
              <a:t>Project funding</a:t>
            </a:r>
            <a:r>
              <a:rPr lang="en-GB" dirty="0"/>
              <a:t>:</a:t>
            </a:r>
          </a:p>
          <a:p>
            <a:endParaRPr lang="en-GB" dirty="0"/>
          </a:p>
          <a:p>
            <a:r>
              <a:rPr lang="en-GB" dirty="0" smtClean="0"/>
              <a:t>University </a:t>
            </a:r>
            <a:r>
              <a:rPr lang="en-GB" dirty="0"/>
              <a:t>of Leeds Student Education </a:t>
            </a:r>
            <a:r>
              <a:rPr lang="en-GB" dirty="0" smtClean="0"/>
              <a:t>Fellowship (Development Award)</a:t>
            </a:r>
            <a:endParaRPr lang="en-GB" dirty="0"/>
          </a:p>
        </p:txBody>
      </p:sp>
      <p:sp>
        <p:nvSpPr>
          <p:cNvPr id="7" name="TextBox 6"/>
          <p:cNvSpPr txBox="1"/>
          <p:nvPr/>
        </p:nvSpPr>
        <p:spPr>
          <a:xfrm>
            <a:off x="4265902" y="540774"/>
            <a:ext cx="2088905" cy="369332"/>
          </a:xfrm>
          <a:prstGeom prst="rect">
            <a:avLst/>
          </a:prstGeom>
          <a:noFill/>
        </p:spPr>
        <p:txBody>
          <a:bodyPr wrap="none" rtlCol="0">
            <a:spAutoFit/>
          </a:bodyPr>
          <a:lstStyle/>
          <a:p>
            <a:r>
              <a:rPr lang="en-GB" dirty="0" smtClean="0"/>
              <a:t>Acknowledgements:</a:t>
            </a:r>
            <a:endParaRPr lang="en-GB" dirty="0"/>
          </a:p>
        </p:txBody>
      </p:sp>
    </p:spTree>
    <p:extLst>
      <p:ext uri="{BB962C8B-B14F-4D97-AF65-F5344CB8AC3E}">
        <p14:creationId xmlns:p14="http://schemas.microsoft.com/office/powerpoint/2010/main" val="344985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400" dirty="0"/>
              <a:t>A </a:t>
            </a:r>
            <a:r>
              <a:rPr lang="en-GB" sz="2400" b="1" dirty="0"/>
              <a:t>skill</a:t>
            </a:r>
            <a:r>
              <a:rPr lang="en-GB" sz="2400" dirty="0"/>
              <a:t> is managing the dynamic and static components of a situation to a successful outcome</a:t>
            </a:r>
          </a:p>
          <a:p>
            <a:pPr marL="0" indent="0">
              <a:buNone/>
            </a:pPr>
            <a:r>
              <a:rPr lang="en-GB" sz="2400" dirty="0"/>
              <a:t> </a:t>
            </a:r>
          </a:p>
          <a:p>
            <a:pPr marL="0" indent="0">
              <a:buNone/>
            </a:pPr>
            <a:r>
              <a:rPr lang="en-GB" sz="2400" dirty="0"/>
              <a:t>A </a:t>
            </a:r>
            <a:r>
              <a:rPr lang="en-GB" sz="2400" b="1" dirty="0"/>
              <a:t>dynamic</a:t>
            </a:r>
            <a:r>
              <a:rPr lang="en-GB" sz="2400" dirty="0"/>
              <a:t> </a:t>
            </a:r>
            <a:r>
              <a:rPr lang="en-GB" sz="2400" b="1" dirty="0"/>
              <a:t>component</a:t>
            </a:r>
            <a:r>
              <a:rPr lang="en-GB" sz="2400" dirty="0"/>
              <a:t> has a sense of self momentum in a situation and is not entirely under your control.  E.g. When presenting, the audience response is dynamic</a:t>
            </a:r>
          </a:p>
          <a:p>
            <a:pPr marL="0" indent="0">
              <a:buNone/>
            </a:pPr>
            <a:r>
              <a:rPr lang="en-GB" sz="2400" dirty="0"/>
              <a:t> </a:t>
            </a:r>
          </a:p>
          <a:p>
            <a:pPr marL="0" indent="0">
              <a:buNone/>
            </a:pPr>
            <a:r>
              <a:rPr lang="en-GB" sz="2400" dirty="0"/>
              <a:t>A </a:t>
            </a:r>
            <a:r>
              <a:rPr lang="en-GB" sz="2400" b="1" dirty="0"/>
              <a:t>static component</a:t>
            </a:r>
            <a:r>
              <a:rPr lang="en-GB" sz="2400" dirty="0"/>
              <a:t> has a sense of non-changing and controllability in a situation. E.g. When presenting, PowerPoint slides are static in that they can be pre-prepared and do not change during the presentation.</a:t>
            </a:r>
          </a:p>
          <a:p>
            <a:pPr marL="0" indent="0">
              <a:buNone/>
            </a:pPr>
            <a:endParaRPr lang="en-GB" sz="2400" dirty="0"/>
          </a:p>
        </p:txBody>
      </p:sp>
      <p:sp>
        <p:nvSpPr>
          <p:cNvPr id="3" name="Title 2"/>
          <p:cNvSpPr>
            <a:spLocks noGrp="1"/>
          </p:cNvSpPr>
          <p:nvPr>
            <p:ph type="title"/>
          </p:nvPr>
        </p:nvSpPr>
        <p:spPr/>
        <p:txBody>
          <a:bodyPr/>
          <a:lstStyle/>
          <a:p>
            <a:pPr algn="ctr"/>
            <a:r>
              <a:rPr lang="en-GB" b="1" dirty="0" smtClean="0"/>
              <a:t>One conclusion</a:t>
            </a:r>
            <a:endParaRPr lang="en-GB" b="1" dirty="0"/>
          </a:p>
        </p:txBody>
      </p:sp>
    </p:spTree>
    <p:extLst>
      <p:ext uri="{BB962C8B-B14F-4D97-AF65-F5344CB8AC3E}">
        <p14:creationId xmlns:p14="http://schemas.microsoft.com/office/powerpoint/2010/main" val="3467638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378" y="654891"/>
            <a:ext cx="8758989" cy="6073201"/>
          </a:xfrm>
          <a:prstGeom prst="rect">
            <a:avLst/>
          </a:prstGeom>
        </p:spPr>
        <p:txBody>
          <a:bodyPr wrap="square">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The following extract comes from a paper by McAlpine who studied early career researchers transitioning in their roles, ‘Becoming a PI: From doing to managing research’.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a:t>
            </a:r>
            <a:r>
              <a:rPr lang="en-GB" i="1" dirty="0">
                <a:latin typeface="Arial" panose="020B0604020202020204" pitchFamily="34" charset="0"/>
                <a:ea typeface="Calibri" panose="020F0502020204030204" pitchFamily="34" charset="0"/>
                <a:cs typeface="Times New Roman" panose="02020603050405020304" pitchFamily="18" charset="0"/>
              </a:rPr>
              <a:t>Thus, though getting the grant was a positive experience, individuals found themselves dealing with new challenges (not doing ‘what I thought I would be doing’ (Juliet)) which many characterized as a shift in perspective from ‘doing’ to ‘managing’ research – ‘become a manager’ (Sam).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i="1"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i="1" dirty="0">
                <a:latin typeface="Arial" panose="020B0604020202020204" pitchFamily="34" charset="0"/>
                <a:ea typeface="Calibri" panose="020F0502020204030204" pitchFamily="34" charset="0"/>
                <a:cs typeface="Times New Roman" panose="02020603050405020304" pitchFamily="18" charset="0"/>
              </a:rPr>
              <a:t>All but Romeo and Will described a range of responsibilities they had to take on that they were not prepared for: managing the grant (Jerry), dealing with people (e.g. Frances, Fiona), managing the team (e.g. Pedro, Fabien, Jerry), line managing individuals (e.g. Laura, Cathy) as well as setting priorities amongst tasks (e.g. Mike), negotiating the ‘political’ environment (e.g. Fabien), developing a management style (e.g. Greg, Geoff, Victor), getting people to do things they don’t want to do (e.g. Dan).</a:t>
            </a:r>
            <a:r>
              <a:rPr lang="en-GB" dirty="0">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[Source: McAlpine 2016]</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Lynn McAlpine (2016) Becoming a PI: From ‘doing’ to ‘managing’ research,</a:t>
            </a: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Teaching in Higher Education, 21:1, 49-63, DOI: 10.1080/13562517.2015.1110789</a:t>
            </a:r>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PI – The ‘Principal Investigator’ on a research project.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38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482312" y="2201912"/>
          <a:ext cx="5850991" cy="355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08894" y="262549"/>
            <a:ext cx="8126213" cy="523220"/>
          </a:xfrm>
          <a:prstGeom prst="rect">
            <a:avLst/>
          </a:prstGeom>
          <a:noFill/>
        </p:spPr>
        <p:txBody>
          <a:bodyPr wrap="square" rtlCol="0">
            <a:spAutoFit/>
          </a:bodyPr>
          <a:lstStyle/>
          <a:p>
            <a:pPr algn="ctr"/>
            <a:r>
              <a:rPr lang="en-GB" sz="2800" dirty="0" smtClean="0">
                <a:solidFill>
                  <a:srgbClr val="FF0000"/>
                </a:solidFill>
              </a:rPr>
              <a:t>Issues</a:t>
            </a:r>
            <a:r>
              <a:rPr lang="en-GB" sz="2800" dirty="0" smtClean="0"/>
              <a:t> - Personal and Professional Development now</a:t>
            </a:r>
            <a:endParaRPr lang="en-GB" sz="2800" dirty="0"/>
          </a:p>
        </p:txBody>
      </p:sp>
      <p:sp>
        <p:nvSpPr>
          <p:cNvPr id="3" name="TextBox 2"/>
          <p:cNvSpPr txBox="1"/>
          <p:nvPr/>
        </p:nvSpPr>
        <p:spPr>
          <a:xfrm>
            <a:off x="519932" y="2513302"/>
            <a:ext cx="2502271" cy="1938992"/>
          </a:xfrm>
          <a:prstGeom prst="rect">
            <a:avLst/>
          </a:prstGeom>
          <a:noFill/>
        </p:spPr>
        <p:txBody>
          <a:bodyPr wrap="square" rtlCol="0">
            <a:spAutoFit/>
          </a:bodyPr>
          <a:lstStyle/>
          <a:p>
            <a:r>
              <a:rPr lang="en-GB" sz="2000" dirty="0" smtClean="0"/>
              <a:t>Very long lists of required skills! </a:t>
            </a:r>
          </a:p>
          <a:p>
            <a:r>
              <a:rPr lang="en-GB" sz="2000" dirty="0" smtClean="0"/>
              <a:t>(e.g. RDF)</a:t>
            </a:r>
          </a:p>
          <a:p>
            <a:r>
              <a:rPr lang="en-GB" sz="2000" dirty="0" smtClean="0"/>
              <a:t>Daunting? Unrealistic?</a:t>
            </a:r>
          </a:p>
          <a:p>
            <a:r>
              <a:rPr lang="en-GB" sz="2000" dirty="0" smtClean="0"/>
              <a:t>Uninspiring?</a:t>
            </a:r>
            <a:endParaRPr lang="en-GB" sz="2000" dirty="0"/>
          </a:p>
        </p:txBody>
      </p:sp>
      <p:sp>
        <p:nvSpPr>
          <p:cNvPr id="15" name="TextBox 14"/>
          <p:cNvSpPr txBox="1"/>
          <p:nvPr/>
        </p:nvSpPr>
        <p:spPr>
          <a:xfrm>
            <a:off x="6513916" y="2628573"/>
            <a:ext cx="2721835" cy="1323439"/>
          </a:xfrm>
          <a:prstGeom prst="rect">
            <a:avLst/>
          </a:prstGeom>
          <a:noFill/>
        </p:spPr>
        <p:txBody>
          <a:bodyPr wrap="none" rtlCol="0">
            <a:spAutoFit/>
          </a:bodyPr>
          <a:lstStyle/>
          <a:p>
            <a:r>
              <a:rPr lang="en-GB" sz="2000" dirty="0" smtClean="0"/>
              <a:t>Someone else's agenda</a:t>
            </a:r>
          </a:p>
          <a:p>
            <a:r>
              <a:rPr lang="en-GB" sz="2000" dirty="0" smtClean="0"/>
              <a:t>Knowledge economy</a:t>
            </a:r>
          </a:p>
          <a:p>
            <a:r>
              <a:rPr lang="en-GB" sz="2000" dirty="0" smtClean="0"/>
              <a:t>Employability</a:t>
            </a:r>
          </a:p>
          <a:p>
            <a:r>
              <a:rPr lang="en-GB" sz="2000" dirty="0" smtClean="0"/>
              <a:t>RCUK say you need it</a:t>
            </a:r>
            <a:endParaRPr lang="en-GB" sz="2000" dirty="0"/>
          </a:p>
        </p:txBody>
      </p:sp>
      <p:sp>
        <p:nvSpPr>
          <p:cNvPr id="16" name="TextBox 15"/>
          <p:cNvSpPr txBox="1"/>
          <p:nvPr/>
        </p:nvSpPr>
        <p:spPr>
          <a:xfrm>
            <a:off x="2472658" y="5888689"/>
            <a:ext cx="3884077" cy="400110"/>
          </a:xfrm>
          <a:prstGeom prst="rect">
            <a:avLst/>
          </a:prstGeom>
          <a:noFill/>
        </p:spPr>
        <p:txBody>
          <a:bodyPr wrap="none" rtlCol="0">
            <a:spAutoFit/>
          </a:bodyPr>
          <a:lstStyle/>
          <a:p>
            <a:r>
              <a:rPr lang="en-GB" sz="2000" dirty="0" smtClean="0"/>
              <a:t>Go to a workshop, ‘receive’ the skill</a:t>
            </a:r>
          </a:p>
        </p:txBody>
      </p:sp>
      <p:sp>
        <p:nvSpPr>
          <p:cNvPr id="5" name="Rectangle 4"/>
          <p:cNvSpPr/>
          <p:nvPr/>
        </p:nvSpPr>
        <p:spPr>
          <a:xfrm>
            <a:off x="1960837" y="1022773"/>
            <a:ext cx="5222327" cy="523220"/>
          </a:xfrm>
          <a:prstGeom prst="rect">
            <a:avLst/>
          </a:prstGeom>
        </p:spPr>
        <p:txBody>
          <a:bodyPr wrap="none">
            <a:spAutoFit/>
          </a:bodyPr>
          <a:lstStyle/>
          <a:p>
            <a:r>
              <a:rPr lang="en-GB" sz="2800" dirty="0" smtClean="0">
                <a:solidFill>
                  <a:srgbClr val="FF0000"/>
                </a:solidFill>
              </a:rPr>
              <a:t>A Passive Development Pedagogy?</a:t>
            </a:r>
            <a:endParaRPr lang="en-GB" sz="2800" dirty="0">
              <a:solidFill>
                <a:srgbClr val="FF0000"/>
              </a:solidFill>
            </a:endParaRPr>
          </a:p>
        </p:txBody>
      </p:sp>
    </p:spTree>
    <p:extLst>
      <p:ext uri="{BB962C8B-B14F-4D97-AF65-F5344CB8AC3E}">
        <p14:creationId xmlns:p14="http://schemas.microsoft.com/office/powerpoint/2010/main" val="97634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a:t>How do we nurture or promote life long sustainable professional </a:t>
            </a:r>
            <a:r>
              <a:rPr lang="en-GB" dirty="0" smtClean="0"/>
              <a:t>development?</a:t>
            </a:r>
          </a:p>
          <a:p>
            <a:r>
              <a:rPr lang="en-GB" dirty="0" smtClean="0"/>
              <a:t>How </a:t>
            </a:r>
            <a:r>
              <a:rPr lang="en-GB" dirty="0"/>
              <a:t>do we </a:t>
            </a:r>
            <a:r>
              <a:rPr lang="en-GB" dirty="0" smtClean="0"/>
              <a:t>support </a:t>
            </a:r>
            <a:r>
              <a:rPr lang="en-GB" dirty="0"/>
              <a:t>people </a:t>
            </a:r>
            <a:r>
              <a:rPr lang="en-GB" dirty="0" smtClean="0"/>
              <a:t>in making </a:t>
            </a:r>
            <a:r>
              <a:rPr lang="en-GB" dirty="0"/>
              <a:t>much more of the development </a:t>
            </a:r>
            <a:r>
              <a:rPr lang="en-GB" dirty="0" smtClean="0"/>
              <a:t>opportunity open to them </a:t>
            </a:r>
            <a:r>
              <a:rPr lang="en-GB" dirty="0"/>
              <a:t>outside of </a:t>
            </a:r>
            <a:r>
              <a:rPr lang="en-GB" dirty="0" smtClean="0"/>
              <a:t>scheduled activity? </a:t>
            </a:r>
            <a:endParaRPr lang="en-GB" dirty="0"/>
          </a:p>
          <a:p>
            <a:r>
              <a:rPr lang="en-GB" dirty="0"/>
              <a:t>How do we build on the dynamism that exists in an individual already? </a:t>
            </a:r>
          </a:p>
          <a:p>
            <a:r>
              <a:rPr lang="en-GB" dirty="0" smtClean="0"/>
              <a:t>How </a:t>
            </a:r>
            <a:r>
              <a:rPr lang="en-GB" dirty="0"/>
              <a:t>do we go deeper in respect of professional development with an </a:t>
            </a:r>
            <a:r>
              <a:rPr lang="en-GB" dirty="0" smtClean="0"/>
              <a:t>individual (And with an increased volume of people)?</a:t>
            </a:r>
          </a:p>
          <a:p>
            <a:pPr lvl="0"/>
            <a:endParaRPr lang="en-GB" dirty="0"/>
          </a:p>
        </p:txBody>
      </p:sp>
      <p:sp>
        <p:nvSpPr>
          <p:cNvPr id="6" name="TextBox 5"/>
          <p:cNvSpPr txBox="1"/>
          <p:nvPr/>
        </p:nvSpPr>
        <p:spPr>
          <a:xfrm>
            <a:off x="508894" y="262549"/>
            <a:ext cx="8126213" cy="523220"/>
          </a:xfrm>
          <a:prstGeom prst="rect">
            <a:avLst/>
          </a:prstGeom>
          <a:noFill/>
        </p:spPr>
        <p:txBody>
          <a:bodyPr wrap="square" rtlCol="0">
            <a:spAutoFit/>
          </a:bodyPr>
          <a:lstStyle/>
          <a:p>
            <a:pPr algn="ctr"/>
            <a:r>
              <a:rPr lang="en-GB" sz="2800" dirty="0" smtClean="0">
                <a:solidFill>
                  <a:srgbClr val="FF0000"/>
                </a:solidFill>
              </a:rPr>
              <a:t>Issues</a:t>
            </a:r>
            <a:r>
              <a:rPr lang="en-GB" sz="2800" dirty="0" smtClean="0"/>
              <a:t> - Personal and Professional Development now</a:t>
            </a:r>
            <a:endParaRPr lang="en-GB" sz="2800" dirty="0"/>
          </a:p>
        </p:txBody>
      </p:sp>
      <p:sp>
        <p:nvSpPr>
          <p:cNvPr id="7" name="Rectangle 6"/>
          <p:cNvSpPr/>
          <p:nvPr/>
        </p:nvSpPr>
        <p:spPr>
          <a:xfrm>
            <a:off x="1960837" y="1022773"/>
            <a:ext cx="5222327" cy="523220"/>
          </a:xfrm>
          <a:prstGeom prst="rect">
            <a:avLst/>
          </a:prstGeom>
        </p:spPr>
        <p:txBody>
          <a:bodyPr wrap="none">
            <a:spAutoFit/>
          </a:bodyPr>
          <a:lstStyle/>
          <a:p>
            <a:r>
              <a:rPr lang="en-GB" sz="2800" dirty="0" smtClean="0">
                <a:solidFill>
                  <a:srgbClr val="FF0000"/>
                </a:solidFill>
              </a:rPr>
              <a:t>A Passive Development Pedagogy?</a:t>
            </a:r>
            <a:endParaRPr lang="en-GB" sz="2800" dirty="0">
              <a:solidFill>
                <a:srgbClr val="FF0000"/>
              </a:solidFill>
            </a:endParaRPr>
          </a:p>
        </p:txBody>
      </p:sp>
    </p:spTree>
    <p:extLst>
      <p:ext uri="{BB962C8B-B14F-4D97-AF65-F5344CB8AC3E}">
        <p14:creationId xmlns:p14="http://schemas.microsoft.com/office/powerpoint/2010/main" val="289682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051" y="82320"/>
            <a:ext cx="5802379" cy="6693360"/>
          </a:xfrm>
          <a:prstGeom prst="rect">
            <a:avLst/>
          </a:prstGeom>
        </p:spPr>
      </p:pic>
      <p:sp>
        <p:nvSpPr>
          <p:cNvPr id="3" name="Title 2"/>
          <p:cNvSpPr>
            <a:spLocks noGrp="1"/>
          </p:cNvSpPr>
          <p:nvPr>
            <p:ph type="title" idx="4294967295"/>
          </p:nvPr>
        </p:nvSpPr>
        <p:spPr>
          <a:xfrm>
            <a:off x="0" y="20070"/>
            <a:ext cx="3291839" cy="1625850"/>
          </a:xfrm>
          <a:prstGeom prst="rect">
            <a:avLst/>
          </a:prstGeom>
        </p:spPr>
        <p:txBody>
          <a:bodyPr/>
          <a:lstStyle/>
          <a:p>
            <a:r>
              <a:rPr lang="en-GB" sz="4000" dirty="0" smtClean="0"/>
              <a:t>The Dynamic Development Model</a:t>
            </a:r>
            <a:endParaRPr lang="en-GB" sz="4000" dirty="0"/>
          </a:p>
        </p:txBody>
      </p:sp>
      <p:sp>
        <p:nvSpPr>
          <p:cNvPr id="5" name="Rectangle 4"/>
          <p:cNvSpPr/>
          <p:nvPr/>
        </p:nvSpPr>
        <p:spPr>
          <a:xfrm>
            <a:off x="6954639" y="1272616"/>
            <a:ext cx="3053331" cy="1815882"/>
          </a:xfrm>
          <a:prstGeom prst="rect">
            <a:avLst/>
          </a:prstGeom>
        </p:spPr>
        <p:txBody>
          <a:bodyPr wrap="square">
            <a:spAutoFit/>
          </a:bodyPr>
          <a:lstStyle/>
          <a:p>
            <a:r>
              <a:rPr lang="en-GB" sz="2800" dirty="0" smtClean="0">
                <a:solidFill>
                  <a:srgbClr val="FF0000"/>
                </a:solidFill>
              </a:rPr>
              <a:t>An </a:t>
            </a:r>
          </a:p>
          <a:p>
            <a:r>
              <a:rPr lang="en-GB" sz="2800" dirty="0" smtClean="0">
                <a:solidFill>
                  <a:srgbClr val="00B050"/>
                </a:solidFill>
              </a:rPr>
              <a:t>Active Development </a:t>
            </a:r>
            <a:r>
              <a:rPr lang="en-GB" sz="2800" dirty="0" smtClean="0">
                <a:solidFill>
                  <a:srgbClr val="FF0000"/>
                </a:solidFill>
              </a:rPr>
              <a:t>Pedagogy</a:t>
            </a:r>
            <a:endParaRPr lang="en-GB" sz="2800" dirty="0">
              <a:solidFill>
                <a:srgbClr val="FF0000"/>
              </a:solidFill>
            </a:endParaRPr>
          </a:p>
        </p:txBody>
      </p:sp>
    </p:spTree>
    <p:extLst>
      <p:ext uri="{BB962C8B-B14F-4D97-AF65-F5344CB8AC3E}">
        <p14:creationId xmlns:p14="http://schemas.microsoft.com/office/powerpoint/2010/main" val="3051713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678" y="3228842"/>
            <a:ext cx="2186909" cy="1759646"/>
          </a:xfrm>
          <a:prstGeom prst="rect">
            <a:avLst/>
          </a:prstGeom>
        </p:spPr>
      </p:pic>
    </p:spTree>
    <p:extLst>
      <p:ext uri="{BB962C8B-B14F-4D97-AF65-F5344CB8AC3E}">
        <p14:creationId xmlns:p14="http://schemas.microsoft.com/office/powerpoint/2010/main" val="10745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946501" y="1707690"/>
            <a:ext cx="5250999" cy="3442620"/>
          </a:xfrm>
          <a:prstGeom prst="rect">
            <a:avLst/>
          </a:prstGeom>
          <a:noFill/>
        </p:spPr>
      </p:pic>
      <p:sp>
        <p:nvSpPr>
          <p:cNvPr id="5" name="Title 4"/>
          <p:cNvSpPr>
            <a:spLocks noGrp="1"/>
          </p:cNvSpPr>
          <p:nvPr>
            <p:ph type="title"/>
          </p:nvPr>
        </p:nvSpPr>
        <p:spPr/>
        <p:txBody>
          <a:bodyPr/>
          <a:lstStyle/>
          <a:p>
            <a:r>
              <a:rPr lang="en-GB" dirty="0" smtClean="0"/>
              <a:t>Realistic evaluation: Pawson &amp; Tilley</a:t>
            </a:r>
            <a:endParaRPr lang="en-GB" dirty="0"/>
          </a:p>
        </p:txBody>
      </p:sp>
      <p:sp>
        <p:nvSpPr>
          <p:cNvPr id="7" name="TextBox 6"/>
          <p:cNvSpPr txBox="1"/>
          <p:nvPr/>
        </p:nvSpPr>
        <p:spPr>
          <a:xfrm>
            <a:off x="300841" y="5736657"/>
            <a:ext cx="1694631" cy="646331"/>
          </a:xfrm>
          <a:prstGeom prst="rect">
            <a:avLst/>
          </a:prstGeom>
          <a:noFill/>
        </p:spPr>
        <p:txBody>
          <a:bodyPr wrap="none" rtlCol="0">
            <a:spAutoFit/>
          </a:bodyPr>
          <a:lstStyle/>
          <a:p>
            <a:r>
              <a:rPr lang="en-GB" dirty="0" smtClean="0"/>
              <a:t>Context (C)</a:t>
            </a:r>
          </a:p>
          <a:p>
            <a:r>
              <a:rPr lang="en-GB" dirty="0" smtClean="0"/>
              <a:t>Environment (E)</a:t>
            </a:r>
            <a:endParaRPr lang="en-GB" dirty="0"/>
          </a:p>
        </p:txBody>
      </p:sp>
      <p:sp>
        <p:nvSpPr>
          <p:cNvPr id="8" name="TextBox 7"/>
          <p:cNvSpPr txBox="1"/>
          <p:nvPr/>
        </p:nvSpPr>
        <p:spPr>
          <a:xfrm>
            <a:off x="2762451" y="5736657"/>
            <a:ext cx="1667444" cy="369332"/>
          </a:xfrm>
          <a:prstGeom prst="rect">
            <a:avLst/>
          </a:prstGeom>
          <a:noFill/>
        </p:spPr>
        <p:txBody>
          <a:bodyPr wrap="none" rtlCol="0">
            <a:spAutoFit/>
          </a:bodyPr>
          <a:lstStyle/>
          <a:p>
            <a:r>
              <a:rPr lang="en-GB" dirty="0" smtClean="0"/>
              <a:t>Mechanism (M)</a:t>
            </a:r>
            <a:endParaRPr lang="en-GB" dirty="0"/>
          </a:p>
        </p:txBody>
      </p:sp>
      <p:sp>
        <p:nvSpPr>
          <p:cNvPr id="9" name="TextBox 8"/>
          <p:cNvSpPr txBox="1"/>
          <p:nvPr/>
        </p:nvSpPr>
        <p:spPr>
          <a:xfrm>
            <a:off x="5361271" y="5736657"/>
            <a:ext cx="1396601" cy="369332"/>
          </a:xfrm>
          <a:prstGeom prst="rect">
            <a:avLst/>
          </a:prstGeom>
          <a:noFill/>
        </p:spPr>
        <p:txBody>
          <a:bodyPr wrap="none" rtlCol="0">
            <a:spAutoFit/>
          </a:bodyPr>
          <a:lstStyle/>
          <a:p>
            <a:r>
              <a:rPr lang="en-GB" dirty="0" smtClean="0"/>
              <a:t>Outcome (O)</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761" y="63027"/>
            <a:ext cx="1542239" cy="1240927"/>
          </a:xfrm>
          <a:prstGeom prst="rect">
            <a:avLst/>
          </a:prstGeom>
        </p:spPr>
      </p:pic>
    </p:spTree>
    <p:extLst>
      <p:ext uri="{BB962C8B-B14F-4D97-AF65-F5344CB8AC3E}">
        <p14:creationId xmlns:p14="http://schemas.microsoft.com/office/powerpoint/2010/main" val="364336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Logic Diagram: Kirkpatrick</a:t>
            </a:r>
            <a:endParaRPr lang="en-GB" dirty="0"/>
          </a:p>
        </p:txBody>
      </p:sp>
      <p:grpSp>
        <p:nvGrpSpPr>
          <p:cNvPr id="9" name="Group 8"/>
          <p:cNvGrpSpPr/>
          <p:nvPr/>
        </p:nvGrpSpPr>
        <p:grpSpPr>
          <a:xfrm>
            <a:off x="2404716" y="2723949"/>
            <a:ext cx="1455015" cy="1028305"/>
            <a:chOff x="2404716" y="2723949"/>
            <a:chExt cx="1455015" cy="1028305"/>
          </a:xfrm>
        </p:grpSpPr>
        <p:sp>
          <p:nvSpPr>
            <p:cNvPr id="4" name="Rectangle 3"/>
            <p:cNvSpPr/>
            <p:nvPr/>
          </p:nvSpPr>
          <p:spPr>
            <a:xfrm>
              <a:off x="2406316" y="2723949"/>
              <a:ext cx="1453415" cy="510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Reaction</a:t>
              </a:r>
              <a:endParaRPr lang="en-GB" dirty="0"/>
            </a:p>
          </p:txBody>
        </p:sp>
        <p:sp>
          <p:nvSpPr>
            <p:cNvPr id="5" name="Rectangle 4"/>
            <p:cNvSpPr/>
            <p:nvPr/>
          </p:nvSpPr>
          <p:spPr>
            <a:xfrm>
              <a:off x="2404716" y="3242115"/>
              <a:ext cx="1453415" cy="510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Level 1</a:t>
              </a:r>
              <a:endParaRPr lang="en-GB" dirty="0">
                <a:solidFill>
                  <a:schemeClr val="tx1"/>
                </a:solidFill>
              </a:endParaRPr>
            </a:p>
          </p:txBody>
        </p:sp>
      </p:grpSp>
      <p:grpSp>
        <p:nvGrpSpPr>
          <p:cNvPr id="8" name="Group 7"/>
          <p:cNvGrpSpPr/>
          <p:nvPr/>
        </p:nvGrpSpPr>
        <p:grpSpPr>
          <a:xfrm>
            <a:off x="3866150" y="2722349"/>
            <a:ext cx="1455015" cy="1028305"/>
            <a:chOff x="3866150" y="2722349"/>
            <a:chExt cx="1455015" cy="1028305"/>
          </a:xfrm>
        </p:grpSpPr>
        <p:sp>
          <p:nvSpPr>
            <p:cNvPr id="6" name="Rectangle 5"/>
            <p:cNvSpPr/>
            <p:nvPr/>
          </p:nvSpPr>
          <p:spPr>
            <a:xfrm>
              <a:off x="3867750" y="2722349"/>
              <a:ext cx="1453415" cy="510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Learning</a:t>
              </a:r>
              <a:endParaRPr lang="en-GB" dirty="0"/>
            </a:p>
          </p:txBody>
        </p:sp>
        <p:sp>
          <p:nvSpPr>
            <p:cNvPr id="7" name="Rectangle 6"/>
            <p:cNvSpPr/>
            <p:nvPr/>
          </p:nvSpPr>
          <p:spPr>
            <a:xfrm>
              <a:off x="3866150" y="3240515"/>
              <a:ext cx="1453415" cy="510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Level 2</a:t>
              </a:r>
              <a:endParaRPr lang="en-GB" dirty="0">
                <a:solidFill>
                  <a:schemeClr val="tx1"/>
                </a:solidFill>
              </a:endParaRPr>
            </a:p>
          </p:txBody>
        </p:sp>
      </p:grpSp>
      <p:grpSp>
        <p:nvGrpSpPr>
          <p:cNvPr id="10" name="Group 9"/>
          <p:cNvGrpSpPr/>
          <p:nvPr/>
        </p:nvGrpSpPr>
        <p:grpSpPr>
          <a:xfrm>
            <a:off x="5317959" y="2720749"/>
            <a:ext cx="1455015" cy="1028305"/>
            <a:chOff x="3866150" y="2722349"/>
            <a:chExt cx="1455015" cy="1028305"/>
          </a:xfrm>
        </p:grpSpPr>
        <p:sp>
          <p:nvSpPr>
            <p:cNvPr id="11" name="Rectangle 10"/>
            <p:cNvSpPr/>
            <p:nvPr/>
          </p:nvSpPr>
          <p:spPr>
            <a:xfrm>
              <a:off x="3867750" y="2722349"/>
              <a:ext cx="1453415" cy="510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Behavioural Change</a:t>
              </a:r>
              <a:endParaRPr lang="en-GB" dirty="0"/>
            </a:p>
          </p:txBody>
        </p:sp>
        <p:sp>
          <p:nvSpPr>
            <p:cNvPr id="12" name="Rectangle 11"/>
            <p:cNvSpPr/>
            <p:nvPr/>
          </p:nvSpPr>
          <p:spPr>
            <a:xfrm>
              <a:off x="3866150" y="3240515"/>
              <a:ext cx="1453415" cy="510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Level 3</a:t>
              </a:r>
              <a:endParaRPr lang="en-GB" dirty="0">
                <a:solidFill>
                  <a:schemeClr val="tx1"/>
                </a:solidFill>
              </a:endParaRPr>
            </a:p>
          </p:txBody>
        </p:sp>
      </p:grpSp>
      <p:grpSp>
        <p:nvGrpSpPr>
          <p:cNvPr id="13" name="Group 12"/>
          <p:cNvGrpSpPr/>
          <p:nvPr/>
        </p:nvGrpSpPr>
        <p:grpSpPr>
          <a:xfrm>
            <a:off x="6780997" y="2720743"/>
            <a:ext cx="1455015" cy="1028305"/>
            <a:chOff x="3866150" y="2722349"/>
            <a:chExt cx="1455015" cy="1028305"/>
          </a:xfrm>
        </p:grpSpPr>
        <p:sp>
          <p:nvSpPr>
            <p:cNvPr id="14" name="Rectangle 13"/>
            <p:cNvSpPr/>
            <p:nvPr/>
          </p:nvSpPr>
          <p:spPr>
            <a:xfrm>
              <a:off x="3867750" y="2722349"/>
              <a:ext cx="1453415" cy="510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Outcome</a:t>
              </a:r>
              <a:endParaRPr lang="en-GB" dirty="0"/>
            </a:p>
          </p:txBody>
        </p:sp>
        <p:sp>
          <p:nvSpPr>
            <p:cNvPr id="15" name="Rectangle 14"/>
            <p:cNvSpPr/>
            <p:nvPr/>
          </p:nvSpPr>
          <p:spPr>
            <a:xfrm>
              <a:off x="3866150" y="3240515"/>
              <a:ext cx="1453415" cy="510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Level 4</a:t>
              </a:r>
              <a:endParaRPr lang="en-GB" dirty="0">
                <a:solidFill>
                  <a:schemeClr val="tx1"/>
                </a:solidFill>
              </a:endParaRPr>
            </a:p>
          </p:txBody>
        </p:sp>
      </p:grpSp>
      <p:grpSp>
        <p:nvGrpSpPr>
          <p:cNvPr id="19" name="Group 18"/>
          <p:cNvGrpSpPr/>
          <p:nvPr/>
        </p:nvGrpSpPr>
        <p:grpSpPr>
          <a:xfrm>
            <a:off x="949687" y="2720747"/>
            <a:ext cx="1461440" cy="1028305"/>
            <a:chOff x="949687" y="2720747"/>
            <a:chExt cx="1461440" cy="1028305"/>
          </a:xfrm>
        </p:grpSpPr>
        <p:sp>
          <p:nvSpPr>
            <p:cNvPr id="17" name="Rectangle 16"/>
            <p:cNvSpPr/>
            <p:nvPr/>
          </p:nvSpPr>
          <p:spPr>
            <a:xfrm>
              <a:off x="949687" y="2720747"/>
              <a:ext cx="1453415" cy="51013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Baseline</a:t>
              </a:r>
              <a:endParaRPr lang="en-GB" dirty="0"/>
            </a:p>
          </p:txBody>
        </p:sp>
        <p:sp>
          <p:nvSpPr>
            <p:cNvPr id="18" name="Rectangle 17"/>
            <p:cNvSpPr/>
            <p:nvPr/>
          </p:nvSpPr>
          <p:spPr>
            <a:xfrm>
              <a:off x="957712" y="3238913"/>
              <a:ext cx="1453415" cy="510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Level 0</a:t>
              </a:r>
              <a:endParaRPr lang="en-GB" dirty="0">
                <a:solidFill>
                  <a:schemeClr val="tx1"/>
                </a:solidFill>
              </a:endParaRPr>
            </a:p>
          </p:txBody>
        </p:sp>
      </p:grpSp>
      <p:sp>
        <p:nvSpPr>
          <p:cNvPr id="20" name="Rectangle 19"/>
          <p:cNvSpPr/>
          <p:nvPr/>
        </p:nvSpPr>
        <p:spPr>
          <a:xfrm>
            <a:off x="2306852" y="4656457"/>
            <a:ext cx="4572000" cy="1200329"/>
          </a:xfrm>
          <a:prstGeom prst="rect">
            <a:avLst/>
          </a:prstGeom>
        </p:spPr>
        <p:txBody>
          <a:bodyPr>
            <a:spAutoFit/>
          </a:bodyPr>
          <a:lstStyle/>
          <a:p>
            <a:pPr>
              <a:spcAft>
                <a:spcPts val="0"/>
              </a:spcAft>
            </a:pPr>
            <a:r>
              <a:rPr lang="en-GB" b="1" dirty="0" smtClean="0">
                <a:latin typeface="Arial" panose="020B0604020202020204" pitchFamily="34" charset="0"/>
                <a:ea typeface="Calibri" panose="020F0502020204030204" pitchFamily="34" charset="0"/>
                <a:cs typeface="Arial" panose="020B0604020202020204" pitchFamily="34" charset="0"/>
              </a:rPr>
              <a:t>Professional </a:t>
            </a:r>
            <a:r>
              <a:rPr lang="en-GB" b="1" dirty="0">
                <a:latin typeface="Arial" panose="020B0604020202020204" pitchFamily="34" charset="0"/>
                <a:ea typeface="Calibri" panose="020F0502020204030204" pitchFamily="34" charset="0"/>
                <a:cs typeface="Arial" panose="020B0604020202020204" pitchFamily="34" charset="0"/>
              </a:rPr>
              <a:t>development</a:t>
            </a:r>
            <a:r>
              <a:rPr lang="en-GB" dirty="0">
                <a:latin typeface="Arial" panose="020B0604020202020204" pitchFamily="34" charset="0"/>
                <a:ea typeface="Calibri" panose="020F0502020204030204" pitchFamily="34" charset="0"/>
                <a:cs typeface="Arial" panose="020B0604020202020204" pitchFamily="34" charset="0"/>
              </a:rPr>
              <a:t> is learning, that leads to behavioural change, that </a:t>
            </a:r>
            <a:r>
              <a:rPr lang="en-GB" dirty="0" smtClean="0">
                <a:latin typeface="Arial" panose="020B0604020202020204" pitchFamily="34" charset="0"/>
                <a:ea typeface="Calibri" panose="020F0502020204030204" pitchFamily="34" charset="0"/>
                <a:cs typeface="Arial" panose="020B0604020202020204" pitchFamily="34" charset="0"/>
              </a:rPr>
              <a:t>leads to </a:t>
            </a:r>
            <a:r>
              <a:rPr lang="en-GB" dirty="0">
                <a:latin typeface="Arial" panose="020B0604020202020204" pitchFamily="34" charset="0"/>
                <a:ea typeface="Calibri" panose="020F0502020204030204" pitchFamily="34" charset="0"/>
                <a:cs typeface="Arial" panose="020B0604020202020204" pitchFamily="34" charset="0"/>
              </a:rPr>
              <a:t>a more successful outcome for the individual </a:t>
            </a:r>
            <a:endParaRPr lang="en-GB" dirty="0">
              <a:effectLst/>
              <a:latin typeface="Consolas" panose="020B0609020204030204" pitchFamily="49" charset="0"/>
              <a:ea typeface="Calibri" panose="020F0502020204030204" pitchFamily="34" charset="0"/>
              <a:cs typeface="Arial" panose="020B0604020202020204" pitchFamily="34"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761" y="63027"/>
            <a:ext cx="1542239" cy="1240927"/>
          </a:xfrm>
          <a:prstGeom prst="rect">
            <a:avLst/>
          </a:prstGeom>
        </p:spPr>
      </p:pic>
    </p:spTree>
    <p:extLst>
      <p:ext uri="{BB962C8B-B14F-4D97-AF65-F5344CB8AC3E}">
        <p14:creationId xmlns:p14="http://schemas.microsoft.com/office/powerpoint/2010/main" val="40336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1946502" y="1707690"/>
            <a:ext cx="5250998" cy="3442619"/>
          </a:xfrm>
          <a:prstGeom prst="rect">
            <a:avLst/>
          </a:prstGeom>
          <a:noFill/>
        </p:spPr>
      </p:pic>
      <p:sp>
        <p:nvSpPr>
          <p:cNvPr id="6" name="Title 5"/>
          <p:cNvSpPr>
            <a:spLocks noGrp="1"/>
          </p:cNvSpPr>
          <p:nvPr>
            <p:ph type="title"/>
          </p:nvPr>
        </p:nvSpPr>
        <p:spPr>
          <a:xfrm>
            <a:off x="628650" y="683491"/>
            <a:ext cx="6494045" cy="1007197"/>
          </a:xfrm>
        </p:spPr>
        <p:txBody>
          <a:bodyPr/>
          <a:lstStyle/>
          <a:p>
            <a:r>
              <a:rPr lang="en-GB" sz="3200" dirty="0" smtClean="0"/>
              <a:t>Combine realistic evaluation with the learning logic diagram  </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761" y="63027"/>
            <a:ext cx="1542239" cy="1240927"/>
          </a:xfrm>
          <a:prstGeom prst="rect">
            <a:avLst/>
          </a:prstGeom>
        </p:spPr>
      </p:pic>
    </p:spTree>
    <p:extLst>
      <p:ext uri="{BB962C8B-B14F-4D97-AF65-F5344CB8AC3E}">
        <p14:creationId xmlns:p14="http://schemas.microsoft.com/office/powerpoint/2010/main" val="1370099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483457" y="1707691"/>
            <a:ext cx="3078186" cy="2190542"/>
          </a:xfrm>
          <a:prstGeom prst="rect">
            <a:avLst/>
          </a:prstGeom>
          <a:noFill/>
        </p:spPr>
      </p:pic>
      <p:sp>
        <p:nvSpPr>
          <p:cNvPr id="6" name="Title 5"/>
          <p:cNvSpPr>
            <a:spLocks noGrp="1"/>
          </p:cNvSpPr>
          <p:nvPr>
            <p:ph type="title"/>
          </p:nvPr>
        </p:nvSpPr>
        <p:spPr>
          <a:xfrm>
            <a:off x="628650" y="683492"/>
            <a:ext cx="6513295" cy="918324"/>
          </a:xfrm>
        </p:spPr>
        <p:txBody>
          <a:bodyPr/>
          <a:lstStyle/>
          <a:p>
            <a:r>
              <a:rPr lang="en-GB" sz="3200" dirty="0" smtClean="0"/>
              <a:t>Combine realistic evaluation with the learning logic diagram  </a:t>
            </a:r>
            <a:endParaRPr lang="en-GB" sz="3200" dirty="0"/>
          </a:p>
        </p:txBody>
      </p:sp>
      <p:sp>
        <p:nvSpPr>
          <p:cNvPr id="7" name="TextBox 6"/>
          <p:cNvSpPr txBox="1"/>
          <p:nvPr/>
        </p:nvSpPr>
        <p:spPr>
          <a:xfrm>
            <a:off x="5024388" y="2312021"/>
            <a:ext cx="3893470" cy="830997"/>
          </a:xfrm>
          <a:prstGeom prst="rect">
            <a:avLst/>
          </a:prstGeom>
          <a:noFill/>
        </p:spPr>
        <p:txBody>
          <a:bodyPr wrap="square" rtlCol="0">
            <a:spAutoFit/>
          </a:bodyPr>
          <a:lstStyle/>
          <a:p>
            <a:r>
              <a:rPr lang="en-GB" sz="2400" dirty="0" smtClean="0"/>
              <a:t>Learning is </a:t>
            </a:r>
            <a:r>
              <a:rPr lang="en-GB" sz="2400" dirty="0" smtClean="0">
                <a:solidFill>
                  <a:srgbClr val="FF0000"/>
                </a:solidFill>
              </a:rPr>
              <a:t>dynamic</a:t>
            </a:r>
            <a:r>
              <a:rPr lang="en-GB" sz="2400" dirty="0" smtClean="0"/>
              <a:t> and has a self momentum</a:t>
            </a:r>
            <a:endParaRPr lang="en-GB"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887" y="2124412"/>
            <a:ext cx="1052257" cy="117643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6" y="4004109"/>
            <a:ext cx="1061182" cy="1186415"/>
          </a:xfrm>
          <a:prstGeom prst="rect">
            <a:avLst/>
          </a:prstGeom>
        </p:spPr>
      </p:pic>
      <p:sp>
        <p:nvSpPr>
          <p:cNvPr id="10" name="TextBox 9"/>
          <p:cNvSpPr txBox="1"/>
          <p:nvPr/>
        </p:nvSpPr>
        <p:spPr>
          <a:xfrm>
            <a:off x="1964649" y="4331957"/>
            <a:ext cx="6043569" cy="461665"/>
          </a:xfrm>
          <a:prstGeom prst="rect">
            <a:avLst/>
          </a:prstGeom>
          <a:noFill/>
        </p:spPr>
        <p:txBody>
          <a:bodyPr wrap="square" rtlCol="0">
            <a:spAutoFit/>
          </a:bodyPr>
          <a:lstStyle/>
          <a:p>
            <a:r>
              <a:rPr lang="en-GB" sz="2400" dirty="0" smtClean="0"/>
              <a:t>Context/Environment is more </a:t>
            </a:r>
            <a:r>
              <a:rPr lang="en-GB" sz="2400" dirty="0" smtClean="0">
                <a:solidFill>
                  <a:srgbClr val="FF0000"/>
                </a:solidFill>
              </a:rPr>
              <a:t>static</a:t>
            </a:r>
            <a:r>
              <a:rPr lang="en-GB" sz="2400" dirty="0" smtClean="0"/>
              <a:t> in nature</a:t>
            </a:r>
            <a:endParaRPr lang="en-GB"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6" y="5436669"/>
            <a:ext cx="1061182" cy="1186415"/>
          </a:xfrm>
          <a:prstGeom prst="rect">
            <a:avLst/>
          </a:prstGeom>
        </p:spPr>
      </p:pic>
      <p:sp>
        <p:nvSpPr>
          <p:cNvPr id="12" name="TextBox 11"/>
          <p:cNvSpPr txBox="1"/>
          <p:nvPr/>
        </p:nvSpPr>
        <p:spPr>
          <a:xfrm>
            <a:off x="1964648" y="5500910"/>
            <a:ext cx="6043569" cy="830997"/>
          </a:xfrm>
          <a:prstGeom prst="rect">
            <a:avLst/>
          </a:prstGeom>
          <a:noFill/>
        </p:spPr>
        <p:txBody>
          <a:bodyPr wrap="square" rtlCol="0">
            <a:spAutoFit/>
          </a:bodyPr>
          <a:lstStyle/>
          <a:p>
            <a:r>
              <a:rPr lang="en-GB" sz="2400" dirty="0" smtClean="0"/>
              <a:t>What happens if we explore professional development in </a:t>
            </a:r>
            <a:r>
              <a:rPr lang="en-GB" sz="2400" dirty="0" smtClean="0">
                <a:solidFill>
                  <a:srgbClr val="FF0000"/>
                </a:solidFill>
              </a:rPr>
              <a:t>static</a:t>
            </a:r>
            <a:r>
              <a:rPr lang="en-GB" sz="2400" dirty="0" smtClean="0"/>
              <a:t> and </a:t>
            </a:r>
            <a:r>
              <a:rPr lang="en-GB" sz="2400" dirty="0" smtClean="0">
                <a:solidFill>
                  <a:srgbClr val="FF0000"/>
                </a:solidFill>
              </a:rPr>
              <a:t>dynamic</a:t>
            </a:r>
            <a:r>
              <a:rPr lang="en-GB" sz="2400" dirty="0" smtClean="0"/>
              <a:t> terms?</a:t>
            </a:r>
            <a:endParaRPr lang="en-GB" sz="24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1761" y="63027"/>
            <a:ext cx="1542239" cy="1240927"/>
          </a:xfrm>
          <a:prstGeom prst="rect">
            <a:avLst/>
          </a:prstGeom>
        </p:spPr>
      </p:pic>
    </p:spTree>
    <p:extLst>
      <p:ext uri="{BB962C8B-B14F-4D97-AF65-F5344CB8AC3E}">
        <p14:creationId xmlns:p14="http://schemas.microsoft.com/office/powerpoint/2010/main" val="35042375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 - 25% transparency on strea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_ODPL_ppt_template.potx" id="{F4B7C98E-31DD-4CE2-937A-ABABE87E856A}" vid="{3BEE4E7E-93F0-409D-B87D-2B5F26165FF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 50% transparency on strea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_ODPL_ppt_template.potx" id="{F4B7C98E-31DD-4CE2-937A-ABABE87E856A}" vid="{B519C7E3-224B-49CE-856E-A266C4172B5D}"/>
    </a:ext>
  </a:extLst>
</a:theme>
</file>

<file path=ppt/theme/theme3.xml><?xml version="1.0" encoding="utf-8"?>
<a:theme xmlns:a="http://schemas.openxmlformats.org/drawingml/2006/main" name="Section heading slide with OD&amp;PL - 25% transparency on strea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_ODPL_ppt_template.potx" id="{F4B7C98E-31DD-4CE2-937A-ABABE87E856A}" vid="{2A7FA146-2A61-469A-A2B3-FCFF5594E862}"/>
    </a:ext>
  </a:extLst>
</a:theme>
</file>

<file path=ppt/theme/theme4.xml><?xml version="1.0" encoding="utf-8"?>
<a:theme xmlns:a="http://schemas.openxmlformats.org/drawingml/2006/main" name="Section heading slide with OD&amp;PL abbreviation - 25% transparency on strea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_ODPL_ppt_template.potx" id="{F4B7C98E-31DD-4CE2-937A-ABABE87E856A}" vid="{D64FA10E-DD3B-4E7E-805B-329425377F70}"/>
    </a:ext>
  </a:extLst>
</a:theme>
</file>

<file path=ppt/theme/theme5.xml><?xml version="1.0" encoding="utf-8"?>
<a:theme xmlns:a="http://schemas.openxmlformats.org/drawingml/2006/main" name="OD&amp;PL small abbrev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_ODPL_ppt_template.potx" id="{F4B7C98E-31DD-4CE2-937A-ABABE87E856A}" vid="{A49161A3-4948-4D25-B705-2F3C13CF99E5}"/>
    </a:ext>
  </a:extLst>
</a:theme>
</file>

<file path=ppt/theme/theme6.xml><?xml version="1.0" encoding="utf-8"?>
<a:theme xmlns:a="http://schemas.openxmlformats.org/drawingml/2006/main" name="25% transparency streamer + OD&amp;PL small abbrev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_ODPL_ppt_template.potx" id="{F4B7C98E-31DD-4CE2-937A-ABABE87E856A}" vid="{74C013C0-E9E1-4DCD-9AAD-D4DE2B3B1E3F}"/>
    </a:ext>
  </a:extLst>
</a:theme>
</file>

<file path=ppt/theme/theme7.xml><?xml version="1.0" encoding="utf-8"?>
<a:theme xmlns:a="http://schemas.openxmlformats.org/drawingml/2006/main" name="OD&amp;PL small colour stream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_ODPL_ppt_template.potx" id="{F4B7C98E-31DD-4CE2-937A-ABABE87E856A}" vid="{D83507A3-2568-402C-A1AD-2EB2BD8F0837}"/>
    </a:ext>
  </a:extLst>
</a:theme>
</file>

<file path=ppt/theme/theme8.xml><?xml version="1.0" encoding="utf-8"?>
<a:theme xmlns:a="http://schemas.openxmlformats.org/drawingml/2006/main" name="Blank/unbrand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_ODPL_ppt_template.potx" id="{F4B7C98E-31DD-4CE2-937A-ABABE87E856A}" vid="{F0F56617-C29E-4AF9-95E7-8232EA378B6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851</TotalTime>
  <Words>446</Words>
  <Application>Microsoft Office PowerPoint</Application>
  <PresentationFormat>On-screen Show (4:3)</PresentationFormat>
  <Paragraphs>132</Paragraphs>
  <Slides>17</Slides>
  <Notes>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17</vt:i4>
      </vt:variant>
    </vt:vector>
  </HeadingPairs>
  <TitlesOfParts>
    <vt:vector size="30" baseType="lpstr">
      <vt:lpstr>Arial</vt:lpstr>
      <vt:lpstr>Calibri</vt:lpstr>
      <vt:lpstr>Calibri Light</vt:lpstr>
      <vt:lpstr>Consolas</vt:lpstr>
      <vt:lpstr>Times New Roman</vt:lpstr>
      <vt:lpstr>Title slide - 25% transparency on streamer</vt:lpstr>
      <vt:lpstr>Title slide - 50% transparency on streamer</vt:lpstr>
      <vt:lpstr>Section heading slide with OD&amp;PL - 25% transparency on streamer</vt:lpstr>
      <vt:lpstr>Section heading slide with OD&amp;PL abbreviation - 25% transparency on streamer</vt:lpstr>
      <vt:lpstr>OD&amp;PL small abbreviation</vt:lpstr>
      <vt:lpstr>25% transparency streamer + OD&amp;PL small abbreviation</vt:lpstr>
      <vt:lpstr>OD&amp;PL small colour streamer</vt:lpstr>
      <vt:lpstr>Blank/unbranded</vt:lpstr>
      <vt:lpstr>PowerPoint Presentation</vt:lpstr>
      <vt:lpstr>PowerPoint Presentation</vt:lpstr>
      <vt:lpstr>PowerPoint Presentation</vt:lpstr>
      <vt:lpstr>The Dynamic Development Model</vt:lpstr>
      <vt:lpstr>PowerPoint Presentation</vt:lpstr>
      <vt:lpstr>Realistic evaluation: Pawson &amp; Tilley</vt:lpstr>
      <vt:lpstr>Learning Logic Diagram: Kirkpatrick</vt:lpstr>
      <vt:lpstr>Combine realistic evaluation with the learning logic diagram  </vt:lpstr>
      <vt:lpstr>Combine realistic evaluation with the learning logic diagram  </vt:lpstr>
      <vt:lpstr>What happens if we explore professional development in static and dynamic terms? </vt:lpstr>
      <vt:lpstr>PowerPoint Presentation</vt:lpstr>
      <vt:lpstr>PowerPoint Presentation</vt:lpstr>
      <vt:lpstr>PowerPoint Presentation</vt:lpstr>
      <vt:lpstr>The Dynamic Development Model</vt:lpstr>
      <vt:lpstr>PowerPoint Presentation</vt:lpstr>
      <vt:lpstr>One 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User</dc:creator>
  <cp:lastModifiedBy>Tony Bromley</cp:lastModifiedBy>
  <cp:revision>122</cp:revision>
  <cp:lastPrinted>2017-10-09T13:21:50Z</cp:lastPrinted>
  <dcterms:created xsi:type="dcterms:W3CDTF">2017-01-16T09:39:20Z</dcterms:created>
  <dcterms:modified xsi:type="dcterms:W3CDTF">2017-10-09T13:37:55Z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8A49F1B1-3A1E-4879-B2A4-2F677C218161</vt:lpwstr>
  </property>
  <property fmtid="{D5CDD505-2E9C-101B-9397-08002B2CF9AE}" pid="3" name="ArticulatePath">
    <vt:lpwstr>odpl_pp_template</vt:lpwstr>
  </property>
</Properties>
</file>