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8" r:id="rId10"/>
    <p:sldId id="264" r:id="rId11"/>
    <p:sldId id="270" r:id="rId12"/>
    <p:sldId id="271" r:id="rId13"/>
    <p:sldId id="269" r:id="rId14"/>
    <p:sldId id="265" r:id="rId15"/>
    <p:sldId id="272"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0660" autoAdjust="0"/>
  </p:normalViewPr>
  <p:slideViewPr>
    <p:cSldViewPr snapToGrid="0">
      <p:cViewPr varScale="1">
        <p:scale>
          <a:sx n="90" d="100"/>
          <a:sy n="90" d="100"/>
        </p:scale>
        <p:origin x="696" y="78"/>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776E8A-8994-4AF8-9490-0D3B98CEA698}" type="datetimeFigureOut">
              <a:rPr lang="en-GB" smtClean="0"/>
              <a:t>12/10/2017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4990FA-BDB5-4D06-B01F-40632869B95B}" type="slidenum">
              <a:rPr lang="en-GB" smtClean="0"/>
              <a:t>‹#›</a:t>
            </a:fld>
            <a:endParaRPr lang="en-GB"/>
          </a:p>
        </p:txBody>
      </p:sp>
    </p:spTree>
    <p:extLst>
      <p:ext uri="{BB962C8B-B14F-4D97-AF65-F5344CB8AC3E}">
        <p14:creationId xmlns:p14="http://schemas.microsoft.com/office/powerpoint/2010/main" val="213400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4990FA-BDB5-4D06-B01F-40632869B95B}" type="slidenum">
              <a:rPr lang="en-GB" smtClean="0"/>
              <a:t>3</a:t>
            </a:fld>
            <a:endParaRPr lang="en-GB"/>
          </a:p>
        </p:txBody>
      </p:sp>
    </p:spTree>
    <p:extLst>
      <p:ext uri="{BB962C8B-B14F-4D97-AF65-F5344CB8AC3E}">
        <p14:creationId xmlns:p14="http://schemas.microsoft.com/office/powerpoint/2010/main" val="20473531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Need </a:t>
            </a:r>
            <a:r>
              <a:rPr lang="en-GB"/>
              <a:t>to review these!!</a:t>
            </a:r>
          </a:p>
        </p:txBody>
      </p:sp>
      <p:sp>
        <p:nvSpPr>
          <p:cNvPr id="4" name="Slide Number Placeholder 3"/>
          <p:cNvSpPr>
            <a:spLocks noGrp="1"/>
          </p:cNvSpPr>
          <p:nvPr>
            <p:ph type="sldNum" sz="quarter" idx="10"/>
          </p:nvPr>
        </p:nvSpPr>
        <p:spPr/>
        <p:txBody>
          <a:bodyPr/>
          <a:lstStyle/>
          <a:p>
            <a:fld id="{2C4990FA-BDB5-4D06-B01F-40632869B95B}" type="slidenum">
              <a:rPr lang="en-GB" smtClean="0"/>
              <a:t>14</a:t>
            </a:fld>
            <a:endParaRPr lang="en-GB"/>
          </a:p>
        </p:txBody>
      </p:sp>
    </p:spTree>
    <p:extLst>
      <p:ext uri="{BB962C8B-B14F-4D97-AF65-F5344CB8AC3E}">
        <p14:creationId xmlns:p14="http://schemas.microsoft.com/office/powerpoint/2010/main" val="26095895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solidFill>
                  <a:srgbClr val="FF0000"/>
                </a:solidFill>
              </a:rPr>
              <a:t>Not sure if we need to present this</a:t>
            </a:r>
          </a:p>
        </p:txBody>
      </p:sp>
      <p:sp>
        <p:nvSpPr>
          <p:cNvPr id="4" name="Slide Number Placeholder 3"/>
          <p:cNvSpPr>
            <a:spLocks noGrp="1"/>
          </p:cNvSpPr>
          <p:nvPr>
            <p:ph type="sldNum" sz="quarter" idx="10"/>
          </p:nvPr>
        </p:nvSpPr>
        <p:spPr/>
        <p:txBody>
          <a:bodyPr/>
          <a:lstStyle/>
          <a:p>
            <a:fld id="{2C4990FA-BDB5-4D06-B01F-40632869B95B}" type="slidenum">
              <a:rPr lang="en-GB" smtClean="0"/>
              <a:t>16</a:t>
            </a:fld>
            <a:endParaRPr lang="en-GB"/>
          </a:p>
        </p:txBody>
      </p:sp>
    </p:spTree>
    <p:extLst>
      <p:ext uri="{BB962C8B-B14F-4D97-AF65-F5344CB8AC3E}">
        <p14:creationId xmlns:p14="http://schemas.microsoft.com/office/powerpoint/2010/main" val="1911024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Draw attention to postdoc existing research; fellow</a:t>
            </a:r>
            <a:r>
              <a:rPr lang="en-GB" baseline="0" dirty="0"/>
              <a:t> research appears to be lacking</a:t>
            </a:r>
          </a:p>
          <a:p>
            <a:r>
              <a:rPr lang="en-GB" baseline="0" dirty="0"/>
              <a:t>They are a particular category which needs some more attention/research</a:t>
            </a:r>
            <a:endParaRPr lang="en-GB" dirty="0"/>
          </a:p>
        </p:txBody>
      </p:sp>
      <p:sp>
        <p:nvSpPr>
          <p:cNvPr id="4" name="Slide Number Placeholder 3"/>
          <p:cNvSpPr>
            <a:spLocks noGrp="1"/>
          </p:cNvSpPr>
          <p:nvPr>
            <p:ph type="sldNum" sz="quarter" idx="10"/>
          </p:nvPr>
        </p:nvSpPr>
        <p:spPr/>
        <p:txBody>
          <a:bodyPr/>
          <a:lstStyle/>
          <a:p>
            <a:fld id="{2C4990FA-BDB5-4D06-B01F-40632869B95B}" type="slidenum">
              <a:rPr lang="en-GB" smtClean="0"/>
              <a:t>4</a:t>
            </a:fld>
            <a:endParaRPr lang="en-GB"/>
          </a:p>
        </p:txBody>
      </p:sp>
    </p:spTree>
    <p:extLst>
      <p:ext uri="{BB962C8B-B14F-4D97-AF65-F5344CB8AC3E}">
        <p14:creationId xmlns:p14="http://schemas.microsoft.com/office/powerpoint/2010/main" val="2507302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Collecting first hand accounts and expressions from the participants</a:t>
            </a:r>
          </a:p>
        </p:txBody>
      </p:sp>
      <p:sp>
        <p:nvSpPr>
          <p:cNvPr id="4" name="Slide Number Placeholder 3"/>
          <p:cNvSpPr>
            <a:spLocks noGrp="1"/>
          </p:cNvSpPr>
          <p:nvPr>
            <p:ph type="sldNum" sz="quarter" idx="10"/>
          </p:nvPr>
        </p:nvSpPr>
        <p:spPr/>
        <p:txBody>
          <a:bodyPr/>
          <a:lstStyle/>
          <a:p>
            <a:fld id="{2C4990FA-BDB5-4D06-B01F-40632869B95B}" type="slidenum">
              <a:rPr lang="en-GB" smtClean="0"/>
              <a:t>6</a:t>
            </a:fld>
            <a:endParaRPr lang="en-GB"/>
          </a:p>
        </p:txBody>
      </p:sp>
    </p:spTree>
    <p:extLst>
      <p:ext uri="{BB962C8B-B14F-4D97-AF65-F5344CB8AC3E}">
        <p14:creationId xmlns:p14="http://schemas.microsoft.com/office/powerpoint/2010/main" val="542519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focusing on their lived experiences and the meaning they attach to them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IPA is conducted in small sample sizes as it is a case by case analysis and takes time to do.</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The aim of the study is to say something in detail about the experiences and the meaning the participants have created, instead of making general claims</a:t>
            </a:r>
          </a:p>
          <a:p>
            <a:endParaRPr lang="en-GB" dirty="0"/>
          </a:p>
          <a:p>
            <a:endParaRPr lang="en-GB" dirty="0"/>
          </a:p>
          <a:p>
            <a:r>
              <a:rPr lang="en-GB" dirty="0"/>
              <a:t>Established links with people</a:t>
            </a:r>
            <a:r>
              <a:rPr lang="en-GB" baseline="0" dirty="0"/>
              <a:t> and keen to participate in reflective exercise</a:t>
            </a:r>
            <a:endParaRPr lang="en-GB" dirty="0"/>
          </a:p>
        </p:txBody>
      </p:sp>
      <p:sp>
        <p:nvSpPr>
          <p:cNvPr id="4" name="Slide Number Placeholder 3"/>
          <p:cNvSpPr>
            <a:spLocks noGrp="1"/>
          </p:cNvSpPr>
          <p:nvPr>
            <p:ph type="sldNum" sz="quarter" idx="10"/>
          </p:nvPr>
        </p:nvSpPr>
        <p:spPr/>
        <p:txBody>
          <a:bodyPr/>
          <a:lstStyle/>
          <a:p>
            <a:fld id="{2C4990FA-BDB5-4D06-B01F-40632869B95B}" type="slidenum">
              <a:rPr lang="en-GB" smtClean="0"/>
              <a:t>7</a:t>
            </a:fld>
            <a:endParaRPr lang="en-GB"/>
          </a:p>
        </p:txBody>
      </p:sp>
    </p:spTree>
    <p:extLst>
      <p:ext uri="{BB962C8B-B14F-4D97-AF65-F5344CB8AC3E}">
        <p14:creationId xmlns:p14="http://schemas.microsoft.com/office/powerpoint/2010/main" val="1654639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researcher plays a key role in the interpretation of the experiences – the researcher is involved, bringing an insider’s perspective – in our case we have all engaged with researchers as part of development programmes but are also active researchers</a:t>
            </a:r>
          </a:p>
          <a:p>
            <a:endParaRPr lang="en-GB" dirty="0"/>
          </a:p>
          <a:p>
            <a:r>
              <a:rPr lang="en-GB" b="1" dirty="0"/>
              <a:t>The participants are trying to make sense of their world – the researcher is trying to make sense of the participant trying to make sense of their world</a:t>
            </a:r>
          </a:p>
        </p:txBody>
      </p:sp>
      <p:sp>
        <p:nvSpPr>
          <p:cNvPr id="4" name="Slide Number Placeholder 3"/>
          <p:cNvSpPr>
            <a:spLocks noGrp="1"/>
          </p:cNvSpPr>
          <p:nvPr>
            <p:ph type="sldNum" sz="quarter" idx="10"/>
          </p:nvPr>
        </p:nvSpPr>
        <p:spPr/>
        <p:txBody>
          <a:bodyPr/>
          <a:lstStyle/>
          <a:p>
            <a:fld id="{2C4990FA-BDB5-4D06-B01F-40632869B95B}" type="slidenum">
              <a:rPr lang="en-GB" smtClean="0"/>
              <a:t>8</a:t>
            </a:fld>
            <a:endParaRPr lang="en-GB"/>
          </a:p>
        </p:txBody>
      </p:sp>
    </p:spTree>
    <p:extLst>
      <p:ext uri="{BB962C8B-B14F-4D97-AF65-F5344CB8AC3E}">
        <p14:creationId xmlns:p14="http://schemas.microsoft.com/office/powerpoint/2010/main" val="3660836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Symbolises</a:t>
            </a:r>
            <a:r>
              <a:rPr lang="en-GB" baseline="0" dirty="0"/>
              <a:t> progression and the pursuit of accomplishing a set target (in our case widespread recognition in an academic role)</a:t>
            </a:r>
          </a:p>
          <a:p>
            <a:endParaRPr lang="en-GB" baseline="0" dirty="0"/>
          </a:p>
          <a:p>
            <a:r>
              <a:rPr lang="en-GB" sz="1200" b="0" i="0" kern="1200" dirty="0">
                <a:solidFill>
                  <a:schemeClr val="tx1"/>
                </a:solidFill>
                <a:effectLst/>
                <a:latin typeface="+mn-lt"/>
                <a:ea typeface="+mn-ea"/>
                <a:cs typeface="+mn-cs"/>
              </a:rPr>
              <a:t>According to legend, the path to the castle </a:t>
            </a:r>
            <a:r>
              <a:rPr lang="en-GB" sz="1200" b="1" i="0" kern="1200" dirty="0">
                <a:solidFill>
                  <a:schemeClr val="tx1"/>
                </a:solidFill>
                <a:effectLst/>
                <a:latin typeface="+mn-lt"/>
                <a:ea typeface="+mn-ea"/>
                <a:cs typeface="+mn-cs"/>
              </a:rPr>
              <a:t>is not clearly marked</a:t>
            </a:r>
            <a:r>
              <a:rPr lang="en-GB" sz="1200" b="0" i="0" kern="1200" dirty="0">
                <a:solidFill>
                  <a:schemeClr val="tx1"/>
                </a:solidFill>
                <a:effectLst/>
                <a:latin typeface="+mn-lt"/>
                <a:ea typeface="+mn-ea"/>
                <a:cs typeface="+mn-cs"/>
              </a:rPr>
              <a:t>, and the </a:t>
            </a:r>
            <a:r>
              <a:rPr lang="en-GB" sz="1200" b="1" i="0" kern="1200" dirty="0">
                <a:solidFill>
                  <a:schemeClr val="tx1"/>
                </a:solidFill>
                <a:effectLst/>
                <a:latin typeface="+mn-lt"/>
                <a:ea typeface="+mn-ea"/>
                <a:cs typeface="+mn-cs"/>
              </a:rPr>
              <a:t>journey is solitary </a:t>
            </a:r>
            <a:r>
              <a:rPr lang="en-GB" sz="1200" b="0" i="0" kern="1200" dirty="0">
                <a:solidFill>
                  <a:schemeClr val="tx1"/>
                </a:solidFill>
                <a:effectLst/>
                <a:latin typeface="+mn-lt"/>
                <a:ea typeface="+mn-ea"/>
                <a:cs typeface="+mn-cs"/>
              </a:rPr>
              <a:t>because all people are different and therefore cannot reach the goal in the same manner</a:t>
            </a:r>
            <a:endParaRPr lang="en-GB" dirty="0"/>
          </a:p>
        </p:txBody>
      </p:sp>
      <p:sp>
        <p:nvSpPr>
          <p:cNvPr id="4" name="Slide Number Placeholder 3"/>
          <p:cNvSpPr>
            <a:spLocks noGrp="1"/>
          </p:cNvSpPr>
          <p:nvPr>
            <p:ph type="sldNum" sz="quarter" idx="10"/>
          </p:nvPr>
        </p:nvSpPr>
        <p:spPr/>
        <p:txBody>
          <a:bodyPr/>
          <a:lstStyle/>
          <a:p>
            <a:fld id="{2C4990FA-BDB5-4D06-B01F-40632869B95B}" type="slidenum">
              <a:rPr lang="en-GB" smtClean="0"/>
              <a:t>9</a:t>
            </a:fld>
            <a:endParaRPr lang="en-GB"/>
          </a:p>
        </p:txBody>
      </p:sp>
    </p:spTree>
    <p:extLst>
      <p:ext uri="{BB962C8B-B14F-4D97-AF65-F5344CB8AC3E}">
        <p14:creationId xmlns:p14="http://schemas.microsoft.com/office/powerpoint/2010/main" val="3069305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Responding</a:t>
            </a:r>
            <a:r>
              <a:rPr lang="en-GB" baseline="0" dirty="0"/>
              <a:t> to the RQ1, under the four themes we identified, the quotes added in the slide provide interviewees’ perspectives relating to decisions/actions they took towards preparing for a fellowship application</a:t>
            </a:r>
            <a:endParaRPr lang="en-GB" dirty="0"/>
          </a:p>
        </p:txBody>
      </p:sp>
      <p:sp>
        <p:nvSpPr>
          <p:cNvPr id="4" name="Slide Number Placeholder 3"/>
          <p:cNvSpPr>
            <a:spLocks noGrp="1"/>
          </p:cNvSpPr>
          <p:nvPr>
            <p:ph type="sldNum" sz="quarter" idx="10"/>
          </p:nvPr>
        </p:nvSpPr>
        <p:spPr/>
        <p:txBody>
          <a:bodyPr/>
          <a:lstStyle/>
          <a:p>
            <a:fld id="{2C4990FA-BDB5-4D06-B01F-40632869B95B}" type="slidenum">
              <a:rPr lang="en-GB" smtClean="0"/>
              <a:t>11</a:t>
            </a:fld>
            <a:endParaRPr lang="en-GB"/>
          </a:p>
        </p:txBody>
      </p:sp>
    </p:spTree>
    <p:extLst>
      <p:ext uri="{BB962C8B-B14F-4D97-AF65-F5344CB8AC3E}">
        <p14:creationId xmlns:p14="http://schemas.microsoft.com/office/powerpoint/2010/main" val="2704492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Responding</a:t>
            </a:r>
            <a:r>
              <a:rPr lang="en-GB" baseline="0" dirty="0"/>
              <a:t> to the RQ2, under the four themes we identified, the quotes added in the slide provide interviewees’ lived experiences towards having a competitive edge in their fellowship</a:t>
            </a:r>
            <a:endParaRPr lang="en-GB" dirty="0"/>
          </a:p>
          <a:p>
            <a:endParaRPr lang="en-GB" dirty="0"/>
          </a:p>
        </p:txBody>
      </p:sp>
      <p:sp>
        <p:nvSpPr>
          <p:cNvPr id="4" name="Slide Number Placeholder 3"/>
          <p:cNvSpPr>
            <a:spLocks noGrp="1"/>
          </p:cNvSpPr>
          <p:nvPr>
            <p:ph type="sldNum" sz="quarter" idx="10"/>
          </p:nvPr>
        </p:nvSpPr>
        <p:spPr/>
        <p:txBody>
          <a:bodyPr/>
          <a:lstStyle/>
          <a:p>
            <a:fld id="{2C4990FA-BDB5-4D06-B01F-40632869B95B}" type="slidenum">
              <a:rPr lang="en-GB" smtClean="0"/>
              <a:t>12</a:t>
            </a:fld>
            <a:endParaRPr lang="en-GB"/>
          </a:p>
        </p:txBody>
      </p:sp>
    </p:spTree>
    <p:extLst>
      <p:ext uri="{BB962C8B-B14F-4D97-AF65-F5344CB8AC3E}">
        <p14:creationId xmlns:p14="http://schemas.microsoft.com/office/powerpoint/2010/main" val="3330553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Point to raise: </a:t>
            </a:r>
            <a:r>
              <a:rPr lang="en-GB" dirty="0"/>
              <a:t>From being lucky to knowing how to play the game or feeling more</a:t>
            </a:r>
            <a:r>
              <a:rPr lang="en-GB" baseline="0" dirty="0"/>
              <a:t> confident in tackling the competitive environment</a:t>
            </a:r>
            <a:endParaRPr lang="en-GB" dirty="0"/>
          </a:p>
        </p:txBody>
      </p:sp>
      <p:sp>
        <p:nvSpPr>
          <p:cNvPr id="4" name="Slide Number Placeholder 3"/>
          <p:cNvSpPr>
            <a:spLocks noGrp="1"/>
          </p:cNvSpPr>
          <p:nvPr>
            <p:ph type="sldNum" sz="quarter" idx="10"/>
          </p:nvPr>
        </p:nvSpPr>
        <p:spPr/>
        <p:txBody>
          <a:bodyPr/>
          <a:lstStyle/>
          <a:p>
            <a:fld id="{2C4990FA-BDB5-4D06-B01F-40632869B95B}" type="slidenum">
              <a:rPr lang="en-GB" smtClean="0"/>
              <a:t>13</a:t>
            </a:fld>
            <a:endParaRPr lang="en-GB"/>
          </a:p>
        </p:txBody>
      </p:sp>
    </p:spTree>
    <p:extLst>
      <p:ext uri="{BB962C8B-B14F-4D97-AF65-F5344CB8AC3E}">
        <p14:creationId xmlns:p14="http://schemas.microsoft.com/office/powerpoint/2010/main" val="1800632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26D49-9186-4C89-9AAC-9520D8BD65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5C66CCC-85D1-4655-9253-28B40DD7B0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9F99343-77C0-4F19-A3A6-615CE687B2E1}"/>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5" name="Footer Placeholder 4">
            <a:extLst>
              <a:ext uri="{FF2B5EF4-FFF2-40B4-BE49-F238E27FC236}">
                <a16:creationId xmlns:a16="http://schemas.microsoft.com/office/drawing/2014/main" id="{B2F93AAF-B1DD-4C33-BD0F-D119BEC417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91B084-586D-4653-A524-5FE9B6D70A72}"/>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1386004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FF697-C2F7-4A91-A50D-BD088D03D80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300478-75DE-4DF6-A3E1-544CE563D31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F4181A-EE8B-4F26-86BE-2757CD90926A}"/>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5" name="Footer Placeholder 4">
            <a:extLst>
              <a:ext uri="{FF2B5EF4-FFF2-40B4-BE49-F238E27FC236}">
                <a16:creationId xmlns:a16="http://schemas.microsoft.com/office/drawing/2014/main" id="{22DF9092-73D5-4E61-A802-84262F2A55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09666-F008-4BD0-929D-FB6776E05580}"/>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931312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C38616-962A-4781-866D-A0F542E987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C86A23-766E-482A-A878-918C046F829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D3CFCE-B7D0-4C9A-B9DF-79027B65AB1F}"/>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5" name="Footer Placeholder 4">
            <a:extLst>
              <a:ext uri="{FF2B5EF4-FFF2-40B4-BE49-F238E27FC236}">
                <a16:creationId xmlns:a16="http://schemas.microsoft.com/office/drawing/2014/main" id="{4D037F9D-1A28-4476-9369-FDE497887B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92B2E6-8ED5-43DB-A941-FDE13ED6E8B8}"/>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1475841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968D3-D565-4ED5-9705-9230083089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38F302-A0AB-404F-8684-73285D1A5A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C97C14-5753-4C50-AE0C-647748A5A10A}"/>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5" name="Footer Placeholder 4">
            <a:extLst>
              <a:ext uri="{FF2B5EF4-FFF2-40B4-BE49-F238E27FC236}">
                <a16:creationId xmlns:a16="http://schemas.microsoft.com/office/drawing/2014/main" id="{1371B0B2-16E2-44AB-A24D-75F87D01C8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4B62B1-1A36-48B4-A58F-23BCBD2AA32B}"/>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57905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E30B0-FF4C-4F92-84D7-906AEF6030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8E54090-50FD-4C00-96B7-9476BFF66A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132A5B3-A1D9-4B7A-8E6A-9DD620D9A692}"/>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5" name="Footer Placeholder 4">
            <a:extLst>
              <a:ext uri="{FF2B5EF4-FFF2-40B4-BE49-F238E27FC236}">
                <a16:creationId xmlns:a16="http://schemas.microsoft.com/office/drawing/2014/main" id="{C1038D08-88E5-479C-AFA5-036F56BD77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8CC007-33DB-4037-8B56-32CC2BC1C966}"/>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3871039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455EC-A518-4AD3-8D79-3A87D4C65B7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C165F7-046E-43B8-9E80-1AEA6CB24D1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DF1BD4D-8DD1-4866-A09F-CDE405A4E1E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81B4E6A-6C84-40F8-A0E7-A1E4F56B0BD4}"/>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6" name="Footer Placeholder 5">
            <a:extLst>
              <a:ext uri="{FF2B5EF4-FFF2-40B4-BE49-F238E27FC236}">
                <a16:creationId xmlns:a16="http://schemas.microsoft.com/office/drawing/2014/main" id="{739DF060-D107-42DB-9FF5-EE743AAEDE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6CC746-44C6-47F4-A591-1BA49E3F5D07}"/>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3667861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76CA-4F8B-4B14-9984-974F45AD7B8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46B33A-7591-4641-BED3-8F7BE87A2A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F385E8B-21CA-4143-AFBF-A7F9F72AFF1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4D86503-78FF-4F3A-BF89-F81E27493B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8952DFE-DF61-40FB-9797-9F0A8F374DF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263A85F-93B9-486E-BD3A-A7DA545220E5}"/>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8" name="Footer Placeholder 7">
            <a:extLst>
              <a:ext uri="{FF2B5EF4-FFF2-40B4-BE49-F238E27FC236}">
                <a16:creationId xmlns:a16="http://schemas.microsoft.com/office/drawing/2014/main" id="{6483C62B-1937-409D-8C30-0228D603662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11247EE-2EE3-4D07-BBDE-1F3CD27B23D3}"/>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574386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62F3B-E8DA-4932-B3DE-9F6441405B8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43AD75D-EB29-477C-87AF-E3F92E564496}"/>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4" name="Footer Placeholder 3">
            <a:extLst>
              <a:ext uri="{FF2B5EF4-FFF2-40B4-BE49-F238E27FC236}">
                <a16:creationId xmlns:a16="http://schemas.microsoft.com/office/drawing/2014/main" id="{03BBDCF3-F930-4A7A-B28B-33D48AA221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0BBE5D6-63B8-4233-BE3D-3C93D225E41A}"/>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145997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422D9F-C211-467C-A068-A6D0A3B71EBF}"/>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3" name="Footer Placeholder 2">
            <a:extLst>
              <a:ext uri="{FF2B5EF4-FFF2-40B4-BE49-F238E27FC236}">
                <a16:creationId xmlns:a16="http://schemas.microsoft.com/office/drawing/2014/main" id="{3399A541-8DF8-4AEF-89DD-53ED0B2C5C5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9D4978-D1E6-4C46-83E6-A64D1A4C8283}"/>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2205826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14AFB-B6A3-49C3-B0AC-46D30628BE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D26CC9C-8A95-41B6-A95A-2C473EA892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0F9C1C1-1AB4-4A07-89ED-84CFE507B3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62BAA6C-E2BF-4F9A-A2EE-24417B7CCFAA}"/>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6" name="Footer Placeholder 5">
            <a:extLst>
              <a:ext uri="{FF2B5EF4-FFF2-40B4-BE49-F238E27FC236}">
                <a16:creationId xmlns:a16="http://schemas.microsoft.com/office/drawing/2014/main" id="{36B458C4-F4BA-4B0C-80EF-E134FB047B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27D728-836A-4C8E-9C30-4C70834B717F}"/>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368130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A09C2-9AC7-4556-8122-AE91B05AA8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7702F2A-B745-474D-A2F8-35F206A5B0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D8266C5-6F56-4A8F-A463-29481ABA17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40D2920-FCEA-413D-9FC3-766C37998B69}"/>
              </a:ext>
            </a:extLst>
          </p:cNvPr>
          <p:cNvSpPr>
            <a:spLocks noGrp="1"/>
          </p:cNvSpPr>
          <p:nvPr>
            <p:ph type="dt" sz="half" idx="10"/>
          </p:nvPr>
        </p:nvSpPr>
        <p:spPr/>
        <p:txBody>
          <a:bodyPr/>
          <a:lstStyle/>
          <a:p>
            <a:fld id="{C3CECE24-5703-49C6-8400-466D385823F2}" type="datetimeFigureOut">
              <a:rPr lang="en-GB" smtClean="0"/>
              <a:t>12/10/2017</a:t>
            </a:fld>
            <a:endParaRPr lang="en-GB"/>
          </a:p>
        </p:txBody>
      </p:sp>
      <p:sp>
        <p:nvSpPr>
          <p:cNvPr id="6" name="Footer Placeholder 5">
            <a:extLst>
              <a:ext uri="{FF2B5EF4-FFF2-40B4-BE49-F238E27FC236}">
                <a16:creationId xmlns:a16="http://schemas.microsoft.com/office/drawing/2014/main" id="{26DE4654-FC06-46B7-ABAB-0077115FCC9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56B570-39E1-4BFF-9A7A-16D23EB70FD7}"/>
              </a:ext>
            </a:extLst>
          </p:cNvPr>
          <p:cNvSpPr>
            <a:spLocks noGrp="1"/>
          </p:cNvSpPr>
          <p:nvPr>
            <p:ph type="sldNum" sz="quarter" idx="12"/>
          </p:nvPr>
        </p:nvSpPr>
        <p:spPr/>
        <p:txBody>
          <a:bodyPr/>
          <a:lstStyle/>
          <a:p>
            <a:fld id="{5026A918-A1A1-4C3A-8187-0226C1E4CBA8}" type="slidenum">
              <a:rPr lang="en-GB" smtClean="0"/>
              <a:t>‹#›</a:t>
            </a:fld>
            <a:endParaRPr lang="en-GB"/>
          </a:p>
        </p:txBody>
      </p:sp>
    </p:spTree>
    <p:extLst>
      <p:ext uri="{BB962C8B-B14F-4D97-AF65-F5344CB8AC3E}">
        <p14:creationId xmlns:p14="http://schemas.microsoft.com/office/powerpoint/2010/main" val="785992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A2FBB-CD38-4B3C-9687-0E58C79F4E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F102E0-C2AF-4D49-8EDF-E62FC91942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190EF9-EFC1-4DAC-9426-2D2542BA40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ECE24-5703-49C6-8400-466D385823F2}" type="datetimeFigureOut">
              <a:rPr lang="en-GB" smtClean="0"/>
              <a:t>12/10/2017</a:t>
            </a:fld>
            <a:endParaRPr lang="en-GB"/>
          </a:p>
        </p:txBody>
      </p:sp>
      <p:sp>
        <p:nvSpPr>
          <p:cNvPr id="5" name="Footer Placeholder 4">
            <a:extLst>
              <a:ext uri="{FF2B5EF4-FFF2-40B4-BE49-F238E27FC236}">
                <a16:creationId xmlns:a16="http://schemas.microsoft.com/office/drawing/2014/main" id="{56029264-2F89-48AB-B233-241A45A244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DD62A2D-F45C-4722-B449-0D84F19D2B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26A918-A1A1-4C3A-8187-0226C1E4CBA8}" type="slidenum">
              <a:rPr lang="en-GB" smtClean="0"/>
              <a:t>‹#›</a:t>
            </a:fld>
            <a:endParaRPr lang="en-GB"/>
          </a:p>
        </p:txBody>
      </p:sp>
    </p:spTree>
    <p:extLst>
      <p:ext uri="{BB962C8B-B14F-4D97-AF65-F5344CB8AC3E}">
        <p14:creationId xmlns:p14="http://schemas.microsoft.com/office/powerpoint/2010/main" val="2318298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vitae.ac.uk/policy/vitae-concordat-vitae-2011.pdf" TargetMode="External"/><Relationship Id="rId2" Type="http://schemas.openxmlformats.org/officeDocument/2006/relationships/hyperlink" Target="https://www.vitae.ac.uk/vitae-publications/reports/vitae-careers-in-research-online-survey-report-2015-for-cros.pdf" TargetMode="External"/><Relationship Id="rId1" Type="http://schemas.openxmlformats.org/officeDocument/2006/relationships/slideLayout" Target="../slideLayouts/slideLayout2.xml"/><Relationship Id="rId4" Type="http://schemas.openxmlformats.org/officeDocument/2006/relationships/hyperlink" Target="https://www.vitae.ac.uk/researchers-professional-development/about-the-vitae-researcher-development-framework"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C7C2A-8C07-4C64-8B27-8ABFB3DFC9E7}"/>
              </a:ext>
            </a:extLst>
          </p:cNvPr>
          <p:cNvSpPr>
            <a:spLocks noGrp="1"/>
          </p:cNvSpPr>
          <p:nvPr>
            <p:ph type="ctrTitle"/>
          </p:nvPr>
        </p:nvSpPr>
        <p:spPr>
          <a:xfrm>
            <a:off x="1524000" y="1559180"/>
            <a:ext cx="9144000" cy="2387600"/>
          </a:xfrm>
        </p:spPr>
        <p:txBody>
          <a:bodyPr>
            <a:normAutofit/>
          </a:bodyPr>
          <a:lstStyle/>
          <a:p>
            <a:r>
              <a:rPr lang="en-GB" sz="4400" b="1" dirty="0"/>
              <a:t>The lived experiences of current Research Fellows in prestigious fellowship schemes</a:t>
            </a:r>
          </a:p>
        </p:txBody>
      </p:sp>
      <p:sp>
        <p:nvSpPr>
          <p:cNvPr id="3" name="Subtitle 2">
            <a:extLst>
              <a:ext uri="{FF2B5EF4-FFF2-40B4-BE49-F238E27FC236}">
                <a16:creationId xmlns:a16="http://schemas.microsoft.com/office/drawing/2014/main" id="{094A1E23-A170-4E67-95E6-F0ABC2BFF9CC}"/>
              </a:ext>
            </a:extLst>
          </p:cNvPr>
          <p:cNvSpPr>
            <a:spLocks noGrp="1"/>
          </p:cNvSpPr>
          <p:nvPr>
            <p:ph type="subTitle" idx="1"/>
          </p:nvPr>
        </p:nvSpPr>
        <p:spPr>
          <a:xfrm>
            <a:off x="421592" y="4534510"/>
            <a:ext cx="9144000" cy="1655762"/>
          </a:xfrm>
        </p:spPr>
        <p:txBody>
          <a:bodyPr/>
          <a:lstStyle/>
          <a:p>
            <a:pPr algn="l"/>
            <a:r>
              <a:rPr lang="en-GB" dirty="0"/>
              <a:t>Christos Petichakis </a:t>
            </a:r>
          </a:p>
          <a:p>
            <a:pPr algn="l"/>
            <a:r>
              <a:rPr lang="en-GB" dirty="0"/>
              <a:t>Eli Saetnan </a:t>
            </a:r>
          </a:p>
          <a:p>
            <a:pPr algn="l"/>
            <a:r>
              <a:rPr lang="en-GB" dirty="0"/>
              <a:t>Lynn Clark</a:t>
            </a:r>
          </a:p>
        </p:txBody>
      </p:sp>
      <p:pic>
        <p:nvPicPr>
          <p:cNvPr id="4" name="Picture 3">
            <a:extLst>
              <a:ext uri="{FF2B5EF4-FFF2-40B4-BE49-F238E27FC236}">
                <a16:creationId xmlns:a16="http://schemas.microsoft.com/office/drawing/2014/main" id="{175D3CB2-25AE-4C2A-8A1F-638A797FDDF6}"/>
              </a:ext>
            </a:extLst>
          </p:cNvPr>
          <p:cNvPicPr>
            <a:picLocks noChangeAspect="1"/>
          </p:cNvPicPr>
          <p:nvPr/>
        </p:nvPicPr>
        <p:blipFill>
          <a:blip r:embed="rId2"/>
          <a:stretch>
            <a:fillRect/>
          </a:stretch>
        </p:blipFill>
        <p:spPr>
          <a:xfrm>
            <a:off x="421592" y="369966"/>
            <a:ext cx="3608996" cy="825134"/>
          </a:xfrm>
          <a:prstGeom prst="rect">
            <a:avLst/>
          </a:prstGeom>
        </p:spPr>
      </p:pic>
      <p:pic>
        <p:nvPicPr>
          <p:cNvPr id="5" name="Picture 4">
            <a:extLst>
              <a:ext uri="{FF2B5EF4-FFF2-40B4-BE49-F238E27FC236}">
                <a16:creationId xmlns:a16="http://schemas.microsoft.com/office/drawing/2014/main" id="{1C4C0042-47C3-4ABA-89C2-68804F51469F}"/>
              </a:ext>
            </a:extLst>
          </p:cNvPr>
          <p:cNvPicPr>
            <a:picLocks noChangeAspect="1"/>
          </p:cNvPicPr>
          <p:nvPr/>
        </p:nvPicPr>
        <p:blipFill>
          <a:blip r:embed="rId3"/>
          <a:stretch>
            <a:fillRect/>
          </a:stretch>
        </p:blipFill>
        <p:spPr>
          <a:xfrm>
            <a:off x="8911994" y="0"/>
            <a:ext cx="3143250" cy="1457325"/>
          </a:xfrm>
          <a:prstGeom prst="rect">
            <a:avLst/>
          </a:prstGeom>
        </p:spPr>
      </p:pic>
    </p:spTree>
    <p:extLst>
      <p:ext uri="{BB962C8B-B14F-4D97-AF65-F5344CB8AC3E}">
        <p14:creationId xmlns:p14="http://schemas.microsoft.com/office/powerpoint/2010/main" val="2798875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50831-AF2B-4A34-8205-AB6172B45441}"/>
              </a:ext>
            </a:extLst>
          </p:cNvPr>
          <p:cNvSpPr>
            <a:spLocks noGrp="1"/>
          </p:cNvSpPr>
          <p:nvPr>
            <p:ph type="title"/>
          </p:nvPr>
        </p:nvSpPr>
        <p:spPr/>
        <p:txBody>
          <a:bodyPr/>
          <a:lstStyle/>
          <a:p>
            <a:r>
              <a:rPr lang="en-GB" dirty="0"/>
              <a:t>Emerging Themes</a:t>
            </a:r>
          </a:p>
        </p:txBody>
      </p:sp>
      <p:sp>
        <p:nvSpPr>
          <p:cNvPr id="4" name="Rounded Rectangle 3"/>
          <p:cNvSpPr/>
          <p:nvPr/>
        </p:nvSpPr>
        <p:spPr>
          <a:xfrm>
            <a:off x="88901" y="2038865"/>
            <a:ext cx="2578100" cy="271848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600" dirty="0"/>
              <a:t>Having </a:t>
            </a:r>
            <a:r>
              <a:rPr lang="en-GB" sz="1600" b="1" dirty="0"/>
              <a:t>Freedom</a:t>
            </a:r>
            <a:r>
              <a:rPr lang="en-GB" sz="1600" dirty="0"/>
              <a:t> to explore own interests</a:t>
            </a:r>
          </a:p>
          <a:p>
            <a:pPr algn="ctr"/>
            <a:endParaRPr lang="en-GB" sz="1600" dirty="0"/>
          </a:p>
          <a:p>
            <a:pPr marL="285750" indent="-285750">
              <a:buFontTx/>
              <a:buChar char="-"/>
            </a:pPr>
            <a:r>
              <a:rPr lang="en-GB" sz="1600" dirty="0"/>
              <a:t>Fun and enjoyment</a:t>
            </a:r>
          </a:p>
          <a:p>
            <a:pPr marL="285750" indent="-285750">
              <a:buFontTx/>
              <a:buChar char="-"/>
            </a:pPr>
            <a:r>
              <a:rPr lang="en-GB" sz="1600" dirty="0"/>
              <a:t>Time to explore own path</a:t>
            </a:r>
          </a:p>
          <a:p>
            <a:pPr marL="285750" indent="-285750">
              <a:buFontTx/>
              <a:buChar char="-"/>
            </a:pPr>
            <a:r>
              <a:rPr lang="en-GB" sz="1600" dirty="0"/>
              <a:t>Gaining Independence</a:t>
            </a:r>
          </a:p>
        </p:txBody>
      </p:sp>
      <p:sp>
        <p:nvSpPr>
          <p:cNvPr id="5" name="Rounded Rectangle 4"/>
          <p:cNvSpPr/>
          <p:nvPr/>
        </p:nvSpPr>
        <p:spPr>
          <a:xfrm>
            <a:off x="2842397" y="1924564"/>
            <a:ext cx="3317103" cy="30538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600" dirty="0"/>
              <a:t>Establishing/maintaining/ managing </a:t>
            </a:r>
            <a:r>
              <a:rPr lang="en-GB" sz="1600" b="1" dirty="0"/>
              <a:t>Relationships</a:t>
            </a:r>
          </a:p>
          <a:p>
            <a:pPr algn="ctr"/>
            <a:endParaRPr lang="en-GB" sz="1600" dirty="0"/>
          </a:p>
          <a:p>
            <a:pPr marL="285750" indent="-285750">
              <a:buFontTx/>
              <a:buChar char="-"/>
            </a:pPr>
            <a:r>
              <a:rPr lang="en-GB" sz="1600" dirty="0"/>
              <a:t>Negotiating conflicting demands/ challenging relationships</a:t>
            </a:r>
          </a:p>
          <a:p>
            <a:pPr marL="285750" indent="-285750">
              <a:buFontTx/>
              <a:buChar char="-"/>
            </a:pPr>
            <a:r>
              <a:rPr lang="en-GB" sz="1600" dirty="0"/>
              <a:t>Departmental politics / academic hierarchy</a:t>
            </a:r>
          </a:p>
          <a:p>
            <a:pPr marL="285750" indent="-285750">
              <a:buFontTx/>
              <a:buChar char="-"/>
            </a:pPr>
            <a:r>
              <a:rPr lang="en-GB" sz="1600" dirty="0"/>
              <a:t>Collaborating and networking</a:t>
            </a:r>
          </a:p>
        </p:txBody>
      </p:sp>
      <p:sp>
        <p:nvSpPr>
          <p:cNvPr id="6" name="Rounded Rectangle 5"/>
          <p:cNvSpPr/>
          <p:nvPr/>
        </p:nvSpPr>
        <p:spPr>
          <a:xfrm>
            <a:off x="6377117" y="2038865"/>
            <a:ext cx="2716084" cy="271848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600" dirty="0"/>
              <a:t>Being </a:t>
            </a:r>
            <a:r>
              <a:rPr lang="en-GB" sz="1600" b="1" dirty="0"/>
              <a:t>supported</a:t>
            </a:r>
          </a:p>
          <a:p>
            <a:pPr algn="ctr"/>
            <a:endParaRPr lang="en-GB" sz="1600" dirty="0"/>
          </a:p>
          <a:p>
            <a:pPr marL="285750" indent="-285750">
              <a:buFontTx/>
              <a:buChar char="-"/>
            </a:pPr>
            <a:r>
              <a:rPr lang="en-GB" sz="1600" dirty="0"/>
              <a:t>Key individual supporters (PI, university systems, past successful applicants)</a:t>
            </a:r>
          </a:p>
          <a:p>
            <a:pPr marL="285750" indent="-285750">
              <a:buFontTx/>
              <a:buChar char="-"/>
            </a:pPr>
            <a:r>
              <a:rPr lang="en-GB" sz="1600" dirty="0"/>
              <a:t>Having a plan</a:t>
            </a:r>
          </a:p>
        </p:txBody>
      </p:sp>
      <p:sp>
        <p:nvSpPr>
          <p:cNvPr id="8" name="Rounded Rectangle 7"/>
          <p:cNvSpPr/>
          <p:nvPr/>
        </p:nvSpPr>
        <p:spPr>
          <a:xfrm>
            <a:off x="9310818" y="2038865"/>
            <a:ext cx="2829697" cy="271848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600" dirty="0"/>
              <a:t>Being </a:t>
            </a:r>
            <a:r>
              <a:rPr lang="en-GB" sz="1600" b="1" dirty="0"/>
              <a:t>lucky</a:t>
            </a:r>
          </a:p>
          <a:p>
            <a:pPr algn="ctr"/>
            <a:endParaRPr lang="en-GB" sz="1600" dirty="0"/>
          </a:p>
          <a:p>
            <a:pPr marL="285750" indent="-285750">
              <a:buFontTx/>
              <a:buChar char="-"/>
            </a:pPr>
            <a:r>
              <a:rPr lang="en-GB" sz="1600" dirty="0"/>
              <a:t>Unexpected opportunities</a:t>
            </a:r>
          </a:p>
          <a:p>
            <a:pPr marL="285750" indent="-285750">
              <a:buFontTx/>
              <a:buChar char="-"/>
            </a:pPr>
            <a:r>
              <a:rPr lang="en-GB" sz="1600" dirty="0"/>
              <a:t>Lottery funding</a:t>
            </a:r>
          </a:p>
          <a:p>
            <a:pPr marL="285750" indent="-285750">
              <a:buFontTx/>
              <a:buChar char="-"/>
            </a:pPr>
            <a:r>
              <a:rPr lang="en-GB" sz="1600" dirty="0"/>
              <a:t>Got luck with application (funders’ criteria)</a:t>
            </a:r>
          </a:p>
        </p:txBody>
      </p:sp>
    </p:spTree>
    <p:extLst>
      <p:ext uri="{BB962C8B-B14F-4D97-AF65-F5344CB8AC3E}">
        <p14:creationId xmlns:p14="http://schemas.microsoft.com/office/powerpoint/2010/main" val="4152787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4625"/>
            <a:ext cx="10515600" cy="1325563"/>
          </a:xfrm>
        </p:spPr>
        <p:txBody>
          <a:bodyPr/>
          <a:lstStyle/>
          <a:p>
            <a:r>
              <a:rPr lang="en-GB" dirty="0"/>
              <a:t>Findings</a:t>
            </a:r>
          </a:p>
        </p:txBody>
      </p:sp>
      <p:sp>
        <p:nvSpPr>
          <p:cNvPr id="4" name="Rectangle 3"/>
          <p:cNvSpPr/>
          <p:nvPr/>
        </p:nvSpPr>
        <p:spPr>
          <a:xfrm>
            <a:off x="4197178" y="375741"/>
            <a:ext cx="6096000" cy="923330"/>
          </a:xfrm>
          <a:prstGeom prst="rect">
            <a:avLst/>
          </a:prstGeom>
        </p:spPr>
        <p:txBody>
          <a:bodyPr>
            <a:spAutoFit/>
          </a:bodyPr>
          <a:lstStyle/>
          <a:p>
            <a:r>
              <a:rPr lang="en-GB" dirty="0"/>
              <a:t>How decisions and/or actions taken by postdoctoral researchers helped them to prepare a successful research fellowship application?</a:t>
            </a:r>
          </a:p>
        </p:txBody>
      </p:sp>
      <p:sp>
        <p:nvSpPr>
          <p:cNvPr id="5" name="Rectangle 4"/>
          <p:cNvSpPr/>
          <p:nvPr/>
        </p:nvSpPr>
        <p:spPr>
          <a:xfrm>
            <a:off x="127000" y="1572223"/>
            <a:ext cx="11950700" cy="5016758"/>
          </a:xfrm>
          <a:prstGeom prst="rect">
            <a:avLst/>
          </a:prstGeom>
        </p:spPr>
        <p:txBody>
          <a:bodyPr wrap="square">
            <a:spAutoFit/>
          </a:bodyPr>
          <a:lstStyle/>
          <a:p>
            <a:pPr>
              <a:buFont typeface="Wingdings" panose="05000000000000000000" pitchFamily="2" charset="2"/>
              <a:buChar char="q"/>
            </a:pPr>
            <a:r>
              <a:rPr lang="en-GB" sz="1600" dirty="0"/>
              <a:t>Having </a:t>
            </a:r>
            <a:r>
              <a:rPr lang="en-GB" sz="1600" b="1" dirty="0"/>
              <a:t>Freedom</a:t>
            </a:r>
            <a:r>
              <a:rPr lang="en-GB" sz="1600" dirty="0"/>
              <a:t> to explore own interests</a:t>
            </a:r>
          </a:p>
          <a:p>
            <a:r>
              <a:rPr lang="en-GB" sz="1600" i="1" dirty="0"/>
              <a:t>“Having fun and taking the opportunities that come up and do some nice research but also try to not shut myself in but be open to what’s actually opportunities which come up” </a:t>
            </a:r>
            <a:r>
              <a:rPr lang="en-GB" sz="1600" b="1" dirty="0"/>
              <a:t>(P3)</a:t>
            </a:r>
          </a:p>
          <a:p>
            <a:endParaRPr lang="en-GB" sz="1600" i="1" dirty="0"/>
          </a:p>
          <a:p>
            <a:pPr>
              <a:buFont typeface="Wingdings" panose="05000000000000000000" pitchFamily="2" charset="2"/>
              <a:buChar char="q"/>
            </a:pPr>
            <a:r>
              <a:rPr lang="en-GB" sz="1600" dirty="0"/>
              <a:t> Establishing/maintaining/managing </a:t>
            </a:r>
            <a:r>
              <a:rPr lang="en-GB" sz="1600" b="1" dirty="0"/>
              <a:t>Relationships</a:t>
            </a:r>
          </a:p>
          <a:p>
            <a:r>
              <a:rPr lang="en-GB" sz="1600" i="1" dirty="0"/>
              <a:t>“I should have applied sooner but what would have really enable me to do that, was if someone had, like, 	you know said to me in a PDR or just in passing, I think you should apply for a fellowship, I think you are good enough and you are ready to do it and as a department we will support you” </a:t>
            </a:r>
            <a:r>
              <a:rPr lang="en-GB" sz="1600" b="1" i="1" dirty="0"/>
              <a:t>(P1)</a:t>
            </a:r>
          </a:p>
          <a:p>
            <a:endParaRPr lang="en-GB" sz="1600" b="1" dirty="0"/>
          </a:p>
          <a:p>
            <a:pPr>
              <a:buFont typeface="Wingdings" panose="05000000000000000000" pitchFamily="2" charset="2"/>
              <a:buChar char="q"/>
            </a:pPr>
            <a:r>
              <a:rPr lang="en-GB" sz="1600" dirty="0"/>
              <a:t> Being </a:t>
            </a:r>
            <a:r>
              <a:rPr lang="en-GB" sz="1600" b="1" dirty="0"/>
              <a:t>supported</a:t>
            </a:r>
          </a:p>
          <a:p>
            <a:r>
              <a:rPr lang="en-GB" sz="1600" b="1" dirty="0"/>
              <a:t>“</a:t>
            </a:r>
            <a:r>
              <a:rPr lang="en-GB" sz="1600" i="1" dirty="0"/>
              <a:t>the supervisor that I had were supportive, that they let me, they gave me time to write this proposal to try to become independent researcher</a:t>
            </a:r>
            <a:r>
              <a:rPr lang="en-GB" sz="1600" b="1" dirty="0"/>
              <a:t>” (P4)</a:t>
            </a:r>
          </a:p>
          <a:p>
            <a:r>
              <a:rPr lang="en-GB" sz="1600" i="1" dirty="0"/>
              <a:t>“I felt the supervision I was receiving was falling short, … papers were happening without any involvement from the PI, apart from checking his surname was correctly spelt in the paper” </a:t>
            </a:r>
            <a:r>
              <a:rPr lang="en-GB" sz="1600" b="1" dirty="0"/>
              <a:t>(P3)</a:t>
            </a:r>
          </a:p>
          <a:p>
            <a:endParaRPr lang="en-GB" sz="1600" b="1" dirty="0"/>
          </a:p>
          <a:p>
            <a:pPr>
              <a:buFont typeface="Wingdings" panose="05000000000000000000" pitchFamily="2" charset="2"/>
              <a:buChar char="q"/>
            </a:pPr>
            <a:r>
              <a:rPr lang="en-GB" sz="1600" b="1" dirty="0"/>
              <a:t> </a:t>
            </a:r>
            <a:r>
              <a:rPr lang="en-GB" sz="1600" dirty="0"/>
              <a:t>Being </a:t>
            </a:r>
            <a:r>
              <a:rPr lang="en-GB" sz="1600" b="1" dirty="0"/>
              <a:t>lucky</a:t>
            </a:r>
          </a:p>
          <a:p>
            <a:r>
              <a:rPr lang="en-GB" sz="1600" dirty="0"/>
              <a:t>“I was fortunate, … to be working in a priority area. I like to think the idea, the core idea underlying the fellowship is reasonably unusual and reasonably novel. And in sort of the best tradition of British science, its slightly quirky. Its not entirely along the mainstreams. “ </a:t>
            </a:r>
            <a:r>
              <a:rPr lang="en-GB" sz="1600" b="1" dirty="0"/>
              <a:t>(P2)</a:t>
            </a:r>
          </a:p>
          <a:p>
            <a:r>
              <a:rPr lang="en-GB" sz="1600" i="1" dirty="0"/>
              <a:t>“I was quite lucky in my PhD, I was given a lot of space and a lot of responsibility. I think this helped me to be able to project manage because I learnt at an early age to do things for my-self.” </a:t>
            </a:r>
            <a:r>
              <a:rPr lang="en-GB" sz="1600" b="1" dirty="0"/>
              <a:t>(P1)</a:t>
            </a:r>
          </a:p>
        </p:txBody>
      </p:sp>
    </p:spTree>
    <p:extLst>
      <p:ext uri="{BB962C8B-B14F-4D97-AF65-F5344CB8AC3E}">
        <p14:creationId xmlns:p14="http://schemas.microsoft.com/office/powerpoint/2010/main" val="2937645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174625"/>
            <a:ext cx="10515600" cy="1325563"/>
          </a:xfrm>
        </p:spPr>
        <p:txBody>
          <a:bodyPr/>
          <a:lstStyle/>
          <a:p>
            <a:r>
              <a:rPr lang="en-GB" dirty="0"/>
              <a:t>Findings</a:t>
            </a:r>
          </a:p>
        </p:txBody>
      </p:sp>
      <p:sp>
        <p:nvSpPr>
          <p:cNvPr id="5" name="Rectangle 4"/>
          <p:cNvSpPr/>
          <p:nvPr/>
        </p:nvSpPr>
        <p:spPr>
          <a:xfrm>
            <a:off x="4197178" y="375741"/>
            <a:ext cx="6096000" cy="923330"/>
          </a:xfrm>
          <a:prstGeom prst="rect">
            <a:avLst/>
          </a:prstGeom>
        </p:spPr>
        <p:txBody>
          <a:bodyPr>
            <a:spAutoFit/>
          </a:bodyPr>
          <a:lstStyle/>
          <a:p>
            <a:r>
              <a:rPr lang="en-GB" dirty="0"/>
              <a:t>Which lived experiences and professional attributes appear to give them the competitive edge towards being successful in their fellowship?</a:t>
            </a:r>
          </a:p>
        </p:txBody>
      </p:sp>
      <p:sp>
        <p:nvSpPr>
          <p:cNvPr id="6" name="Rectangle 5"/>
          <p:cNvSpPr/>
          <p:nvPr/>
        </p:nvSpPr>
        <p:spPr>
          <a:xfrm>
            <a:off x="127000" y="1572223"/>
            <a:ext cx="11950700" cy="5355312"/>
          </a:xfrm>
          <a:prstGeom prst="rect">
            <a:avLst/>
          </a:prstGeom>
        </p:spPr>
        <p:txBody>
          <a:bodyPr wrap="square">
            <a:spAutoFit/>
          </a:bodyPr>
          <a:lstStyle/>
          <a:p>
            <a:pPr>
              <a:buFont typeface="Wingdings" panose="05000000000000000000" pitchFamily="2" charset="2"/>
              <a:buChar char="q"/>
            </a:pPr>
            <a:r>
              <a:rPr lang="en-GB" dirty="0"/>
              <a:t>Having </a:t>
            </a:r>
            <a:r>
              <a:rPr lang="en-GB" b="1" dirty="0"/>
              <a:t>Freedom</a:t>
            </a:r>
            <a:r>
              <a:rPr lang="en-GB" dirty="0"/>
              <a:t> to explore own interests</a:t>
            </a:r>
          </a:p>
          <a:p>
            <a:r>
              <a:rPr lang="en-GB" dirty="0"/>
              <a:t>“</a:t>
            </a:r>
            <a:r>
              <a:rPr lang="en-GB" i="1" dirty="0"/>
              <a:t>… spinning plates, … I mean there is a pressure on everyone to keep the money coming in, but a successful one is an academic who isn’t living hand to mouth in terms of the funding, but has a bit of a leeway.” </a:t>
            </a:r>
            <a:r>
              <a:rPr lang="en-GB" b="1" dirty="0"/>
              <a:t>(P1)</a:t>
            </a:r>
          </a:p>
          <a:p>
            <a:endParaRPr lang="en-GB" i="1" dirty="0"/>
          </a:p>
          <a:p>
            <a:pPr>
              <a:buFont typeface="Wingdings" panose="05000000000000000000" pitchFamily="2" charset="2"/>
              <a:buChar char="q"/>
            </a:pPr>
            <a:r>
              <a:rPr lang="en-GB" dirty="0"/>
              <a:t> Establishing/maintaining/managing </a:t>
            </a:r>
            <a:r>
              <a:rPr lang="en-GB" b="1" dirty="0"/>
              <a:t>Relationships</a:t>
            </a:r>
          </a:p>
          <a:p>
            <a:r>
              <a:rPr lang="en-GB" i="1" dirty="0"/>
              <a:t>“You are in a new institution. So you have to sort of work two ways out, you have to work out being independent and a new job but you also have to work out how this new institution is working because you actually changed.“ </a:t>
            </a:r>
            <a:r>
              <a:rPr lang="en-GB" b="1" i="1" dirty="0"/>
              <a:t>(P3)</a:t>
            </a:r>
            <a:br>
              <a:rPr lang="en-GB" b="1" i="1" dirty="0"/>
            </a:br>
            <a:r>
              <a:rPr lang="en-GB" i="1" dirty="0"/>
              <a:t>“… is evolving our actions and what we do as a research group and what this would do if we do get it would give me the time to do that because that’s a time intensive process. It means that I’ve got to go off, I’ve got to meet a load of new collaborators, I’ve got to keep identifying new people to work with” </a:t>
            </a:r>
            <a:r>
              <a:rPr lang="en-GB" b="1" dirty="0"/>
              <a:t>(P2)</a:t>
            </a:r>
          </a:p>
          <a:p>
            <a:endParaRPr lang="en-GB" b="1" dirty="0"/>
          </a:p>
          <a:p>
            <a:pPr>
              <a:buFont typeface="Wingdings" panose="05000000000000000000" pitchFamily="2" charset="2"/>
              <a:buChar char="q"/>
            </a:pPr>
            <a:r>
              <a:rPr lang="en-GB" dirty="0"/>
              <a:t> Being </a:t>
            </a:r>
            <a:r>
              <a:rPr lang="en-GB" b="1" dirty="0"/>
              <a:t>supported</a:t>
            </a:r>
          </a:p>
          <a:p>
            <a:r>
              <a:rPr lang="en-GB" dirty="0"/>
              <a:t>“The problem is that the promotion and career path does not evaluate very positively team playing and cooperative work. It is all about me </a:t>
            </a:r>
            <a:r>
              <a:rPr lang="en-GB" dirty="0" err="1"/>
              <a:t>me</a:t>
            </a:r>
            <a:r>
              <a:rPr lang="en-GB" dirty="0"/>
              <a:t> </a:t>
            </a:r>
            <a:r>
              <a:rPr lang="en-GB" dirty="0" err="1"/>
              <a:t>me</a:t>
            </a:r>
            <a:r>
              <a:rPr lang="en-GB" dirty="0"/>
              <a:t> </a:t>
            </a:r>
            <a:r>
              <a:rPr lang="en-GB" dirty="0" err="1"/>
              <a:t>me</a:t>
            </a:r>
            <a:r>
              <a:rPr lang="en-GB" dirty="0"/>
              <a:t> </a:t>
            </a:r>
            <a:r>
              <a:rPr lang="en-GB" dirty="0" err="1"/>
              <a:t>me</a:t>
            </a:r>
            <a:r>
              <a:rPr lang="en-GB" dirty="0"/>
              <a:t> me...” </a:t>
            </a:r>
            <a:r>
              <a:rPr lang="en-GB" b="1" dirty="0"/>
              <a:t>(P4)</a:t>
            </a:r>
          </a:p>
          <a:p>
            <a:endParaRPr lang="en-GB" b="1" dirty="0"/>
          </a:p>
          <a:p>
            <a:pPr>
              <a:buFont typeface="Wingdings" panose="05000000000000000000" pitchFamily="2" charset="2"/>
              <a:buChar char="q"/>
            </a:pPr>
            <a:r>
              <a:rPr lang="en-GB" b="1" dirty="0"/>
              <a:t> </a:t>
            </a:r>
            <a:r>
              <a:rPr lang="en-GB" dirty="0"/>
              <a:t>Being </a:t>
            </a:r>
            <a:r>
              <a:rPr lang="en-GB" b="1" dirty="0"/>
              <a:t>lucky</a:t>
            </a:r>
          </a:p>
          <a:p>
            <a:r>
              <a:rPr lang="en-GB" i="1" dirty="0"/>
              <a:t>“If you are lucky enough to get a fellowship … you should not just sit back and behave like an academic, sort of like typical lecturer. I think you should take all the opportunities and all the freedom you have because you’re not employed with teaching duties …, to actually explore what’s going on” </a:t>
            </a:r>
            <a:r>
              <a:rPr lang="en-GB" b="1" dirty="0"/>
              <a:t>(P3)</a:t>
            </a:r>
          </a:p>
        </p:txBody>
      </p:sp>
    </p:spTree>
    <p:extLst>
      <p:ext uri="{BB962C8B-B14F-4D97-AF65-F5344CB8AC3E}">
        <p14:creationId xmlns:p14="http://schemas.microsoft.com/office/powerpoint/2010/main" val="1505468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717" y="73146"/>
            <a:ext cx="11761076" cy="759211"/>
          </a:xfrm>
        </p:spPr>
        <p:txBody>
          <a:bodyPr>
            <a:normAutofit/>
          </a:bodyPr>
          <a:lstStyle/>
          <a:p>
            <a:r>
              <a:rPr lang="en-GB" dirty="0"/>
              <a:t>Path to accomplishing Target/ reaching the “Castle”</a:t>
            </a:r>
          </a:p>
        </p:txBody>
      </p:sp>
      <p:sp>
        <p:nvSpPr>
          <p:cNvPr id="4" name="Rectangle 3"/>
          <p:cNvSpPr/>
          <p:nvPr/>
        </p:nvSpPr>
        <p:spPr>
          <a:xfrm>
            <a:off x="8145518" y="3657600"/>
            <a:ext cx="3668110" cy="23122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The Target / Reaching the Castle</a:t>
            </a:r>
          </a:p>
          <a:p>
            <a:pPr algn="ctr"/>
            <a:endParaRPr lang="en-GB" b="1" dirty="0"/>
          </a:p>
          <a:p>
            <a:pPr algn="ctr"/>
            <a:r>
              <a:rPr lang="en-GB" dirty="0"/>
              <a:t>Peer Recognition</a:t>
            </a:r>
          </a:p>
          <a:p>
            <a:pPr algn="ctr"/>
            <a:r>
              <a:rPr lang="en-GB" dirty="0"/>
              <a:t>Impactful research</a:t>
            </a:r>
          </a:p>
          <a:p>
            <a:pPr algn="ctr"/>
            <a:r>
              <a:rPr lang="en-GB" dirty="0"/>
              <a:t>Pursuit of own research interests</a:t>
            </a:r>
          </a:p>
          <a:p>
            <a:pPr algn="ctr"/>
            <a:r>
              <a:rPr lang="en-GB" dirty="0"/>
              <a:t>Mentoring/research group impact</a:t>
            </a:r>
          </a:p>
          <a:p>
            <a:pPr algn="ctr"/>
            <a:endParaRPr lang="en-GB" dirty="0"/>
          </a:p>
        </p:txBody>
      </p:sp>
      <p:sp>
        <p:nvSpPr>
          <p:cNvPr id="5" name="Oval 4"/>
          <p:cNvSpPr/>
          <p:nvPr/>
        </p:nvSpPr>
        <p:spPr>
          <a:xfrm>
            <a:off x="3386301" y="3089840"/>
            <a:ext cx="2069881"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Status</a:t>
            </a:r>
          </a:p>
        </p:txBody>
      </p:sp>
      <p:sp>
        <p:nvSpPr>
          <p:cNvPr id="6" name="Oval 5"/>
          <p:cNvSpPr/>
          <p:nvPr/>
        </p:nvSpPr>
        <p:spPr>
          <a:xfrm>
            <a:off x="116926" y="3312815"/>
            <a:ext cx="1862959"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Role security</a:t>
            </a:r>
          </a:p>
        </p:txBody>
      </p:sp>
      <p:sp>
        <p:nvSpPr>
          <p:cNvPr id="7" name="Oval 6"/>
          <p:cNvSpPr/>
          <p:nvPr/>
        </p:nvSpPr>
        <p:spPr>
          <a:xfrm>
            <a:off x="1566041" y="3955581"/>
            <a:ext cx="4228442"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Competitive funding</a:t>
            </a:r>
          </a:p>
        </p:txBody>
      </p:sp>
      <p:sp>
        <p:nvSpPr>
          <p:cNvPr id="8" name="Oval 7"/>
          <p:cNvSpPr/>
          <p:nvPr/>
        </p:nvSpPr>
        <p:spPr>
          <a:xfrm>
            <a:off x="3087414" y="1662603"/>
            <a:ext cx="2350376"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Departmental priorities/politics</a:t>
            </a:r>
          </a:p>
        </p:txBody>
      </p:sp>
      <p:sp>
        <p:nvSpPr>
          <p:cNvPr id="9" name="Oval 8"/>
          <p:cNvSpPr/>
          <p:nvPr/>
        </p:nvSpPr>
        <p:spPr>
          <a:xfrm>
            <a:off x="966953" y="5961911"/>
            <a:ext cx="3924958"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Career support</a:t>
            </a:r>
          </a:p>
        </p:txBody>
      </p:sp>
      <p:sp>
        <p:nvSpPr>
          <p:cNvPr id="10" name="Oval 9"/>
          <p:cNvSpPr/>
          <p:nvPr/>
        </p:nvSpPr>
        <p:spPr>
          <a:xfrm>
            <a:off x="-53866" y="1728708"/>
            <a:ext cx="2204545"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Mentoring</a:t>
            </a:r>
          </a:p>
        </p:txBody>
      </p:sp>
      <p:sp>
        <p:nvSpPr>
          <p:cNvPr id="11" name="Oval 10"/>
          <p:cNvSpPr/>
          <p:nvPr/>
        </p:nvSpPr>
        <p:spPr>
          <a:xfrm>
            <a:off x="4730148" y="2415006"/>
            <a:ext cx="2204545"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Evolving ideas</a:t>
            </a:r>
          </a:p>
        </p:txBody>
      </p:sp>
      <p:sp>
        <p:nvSpPr>
          <p:cNvPr id="12" name="Oval 11"/>
          <p:cNvSpPr/>
          <p:nvPr/>
        </p:nvSpPr>
        <p:spPr>
          <a:xfrm>
            <a:off x="5661793" y="5168708"/>
            <a:ext cx="2204545"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Leadership</a:t>
            </a:r>
          </a:p>
        </p:txBody>
      </p:sp>
      <p:sp>
        <p:nvSpPr>
          <p:cNvPr id="13" name="Oval 12"/>
          <p:cNvSpPr/>
          <p:nvPr/>
        </p:nvSpPr>
        <p:spPr>
          <a:xfrm>
            <a:off x="3228646" y="4846236"/>
            <a:ext cx="2204545"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Networks (</a:t>
            </a:r>
            <a:r>
              <a:rPr lang="en-GB" dirty="0" err="1"/>
              <a:t>int</a:t>
            </a:r>
            <a:r>
              <a:rPr lang="en-GB" dirty="0"/>
              <a:t>/</a:t>
            </a:r>
            <a:r>
              <a:rPr lang="en-GB" dirty="0" err="1"/>
              <a:t>ext</a:t>
            </a:r>
            <a:r>
              <a:rPr lang="en-GB" dirty="0"/>
              <a:t>)</a:t>
            </a:r>
          </a:p>
        </p:txBody>
      </p:sp>
      <p:sp>
        <p:nvSpPr>
          <p:cNvPr id="14" name="Rectangle 13"/>
          <p:cNvSpPr/>
          <p:nvPr/>
        </p:nvSpPr>
        <p:spPr>
          <a:xfrm>
            <a:off x="220717" y="998483"/>
            <a:ext cx="2158562" cy="397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Pre &amp; early stage</a:t>
            </a:r>
          </a:p>
        </p:txBody>
      </p:sp>
      <p:sp>
        <p:nvSpPr>
          <p:cNvPr id="15" name="Rectangle 14"/>
          <p:cNvSpPr/>
          <p:nvPr/>
        </p:nvSpPr>
        <p:spPr>
          <a:xfrm>
            <a:off x="3183321" y="993557"/>
            <a:ext cx="2158562" cy="397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Mid stage</a:t>
            </a:r>
          </a:p>
        </p:txBody>
      </p:sp>
      <p:sp>
        <p:nvSpPr>
          <p:cNvPr id="16" name="Rectangle 15"/>
          <p:cNvSpPr/>
          <p:nvPr/>
        </p:nvSpPr>
        <p:spPr>
          <a:xfrm>
            <a:off x="5959366" y="985351"/>
            <a:ext cx="2158562" cy="397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Post stage</a:t>
            </a:r>
          </a:p>
        </p:txBody>
      </p:sp>
      <p:sp>
        <p:nvSpPr>
          <p:cNvPr id="18" name="Oval 17"/>
          <p:cNvSpPr/>
          <p:nvPr/>
        </p:nvSpPr>
        <p:spPr>
          <a:xfrm>
            <a:off x="1652094" y="2339103"/>
            <a:ext cx="1862959"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Research ideas</a:t>
            </a:r>
          </a:p>
        </p:txBody>
      </p:sp>
      <p:sp>
        <p:nvSpPr>
          <p:cNvPr id="19" name="Oval 18"/>
          <p:cNvSpPr/>
          <p:nvPr/>
        </p:nvSpPr>
        <p:spPr>
          <a:xfrm>
            <a:off x="38758" y="5127356"/>
            <a:ext cx="2450224" cy="84082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Track record</a:t>
            </a:r>
          </a:p>
        </p:txBody>
      </p:sp>
      <p:pic>
        <p:nvPicPr>
          <p:cNvPr id="20" name="Picture 2" descr="https://imgc.allpostersimages.com/img/print/posters/theodor-kittelsen-soria-moria-castle_a-G-13348868-8880726.jpg">
            <a:extLst>
              <a:ext uri="{FF2B5EF4-FFF2-40B4-BE49-F238E27FC236}">
                <a16:creationId xmlns:a16="http://schemas.microsoft.com/office/drawing/2014/main" id="{8B401174-CD5A-4200-84B6-AEE188C5DAC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5413"/>
          <a:stretch/>
        </p:blipFill>
        <p:spPr bwMode="auto">
          <a:xfrm>
            <a:off x="9979573" y="2471291"/>
            <a:ext cx="2083656" cy="1172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9654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26C8F-E2B0-44EC-BBB4-EFF3B6CE0771}"/>
              </a:ext>
            </a:extLst>
          </p:cNvPr>
          <p:cNvSpPr>
            <a:spLocks noGrp="1"/>
          </p:cNvSpPr>
          <p:nvPr>
            <p:ph type="title"/>
          </p:nvPr>
        </p:nvSpPr>
        <p:spPr/>
        <p:txBody>
          <a:bodyPr/>
          <a:lstStyle/>
          <a:p>
            <a:r>
              <a:rPr lang="en-GB" dirty="0"/>
              <a:t>Conclusion</a:t>
            </a:r>
          </a:p>
        </p:txBody>
      </p:sp>
      <p:sp>
        <p:nvSpPr>
          <p:cNvPr id="3" name="Content Placeholder 2">
            <a:extLst>
              <a:ext uri="{FF2B5EF4-FFF2-40B4-BE49-F238E27FC236}">
                <a16:creationId xmlns:a16="http://schemas.microsoft.com/office/drawing/2014/main" id="{9DBFCADA-AE6D-45D2-9E47-E3668F9DAA5C}"/>
              </a:ext>
            </a:extLst>
          </p:cNvPr>
          <p:cNvSpPr>
            <a:spLocks noGrp="1"/>
          </p:cNvSpPr>
          <p:nvPr>
            <p:ph idx="1"/>
          </p:nvPr>
        </p:nvSpPr>
        <p:spPr/>
        <p:txBody>
          <a:bodyPr/>
          <a:lstStyle/>
          <a:p>
            <a:r>
              <a:rPr lang="en-GB" dirty="0"/>
              <a:t>New targets, new challenges</a:t>
            </a:r>
          </a:p>
          <a:p>
            <a:endParaRPr lang="en-GB" dirty="0"/>
          </a:p>
          <a:p>
            <a:r>
              <a:rPr lang="en-GB" dirty="0"/>
              <a:t>Re-evaluating own targets</a:t>
            </a:r>
          </a:p>
          <a:p>
            <a:endParaRPr lang="en-GB" dirty="0"/>
          </a:p>
          <a:p>
            <a:r>
              <a:rPr lang="en-GB" dirty="0"/>
              <a:t>Being independent but having dependents</a:t>
            </a:r>
          </a:p>
          <a:p>
            <a:endParaRPr lang="en-GB" dirty="0"/>
          </a:p>
          <a:p>
            <a:r>
              <a:rPr lang="en-GB" dirty="0"/>
              <a:t>Integration and support</a:t>
            </a:r>
          </a:p>
        </p:txBody>
      </p:sp>
    </p:spTree>
    <p:extLst>
      <p:ext uri="{BB962C8B-B14F-4D97-AF65-F5344CB8AC3E}">
        <p14:creationId xmlns:p14="http://schemas.microsoft.com/office/powerpoint/2010/main" val="872187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p>
        </p:txBody>
      </p:sp>
      <p:sp>
        <p:nvSpPr>
          <p:cNvPr id="3" name="Content Placeholder 2"/>
          <p:cNvSpPr>
            <a:spLocks noGrp="1"/>
          </p:cNvSpPr>
          <p:nvPr>
            <p:ph idx="1"/>
          </p:nvPr>
        </p:nvSpPr>
        <p:spPr>
          <a:xfrm>
            <a:off x="407773" y="1702055"/>
            <a:ext cx="11491783" cy="4686386"/>
          </a:xfrm>
        </p:spPr>
        <p:txBody>
          <a:bodyPr>
            <a:noAutofit/>
          </a:bodyPr>
          <a:lstStyle/>
          <a:p>
            <a:r>
              <a:rPr lang="en-GB" sz="1600" dirty="0" err="1"/>
              <a:t>Åkerlind</a:t>
            </a:r>
            <a:r>
              <a:rPr lang="en-GB" sz="1600" dirty="0"/>
              <a:t>, G. S. (2009). Postdoctoral research positions as preparation for an academic career. International Journal for Researcher Development, 1(1), 84–96. </a:t>
            </a:r>
          </a:p>
          <a:p>
            <a:r>
              <a:rPr lang="en-GB" sz="1600" dirty="0" err="1"/>
              <a:t>Åkerlind</a:t>
            </a:r>
            <a:r>
              <a:rPr lang="en-GB" sz="1600" dirty="0"/>
              <a:t>, G. S. (2005). Postdoctoral researchers: roles, functions and career prospects. Higher Education Research &amp; Development, 24(1), 21–40. </a:t>
            </a:r>
          </a:p>
          <a:p>
            <a:r>
              <a:rPr lang="en-GB" sz="1600" dirty="0"/>
              <a:t>Careers in Research Online Survey, Aggregate results (2015). </a:t>
            </a:r>
            <a:r>
              <a:rPr lang="en-GB" sz="1600" dirty="0">
                <a:solidFill>
                  <a:schemeClr val="accent1">
                    <a:lumMod val="75000"/>
                  </a:schemeClr>
                </a:solidFill>
                <a:hlinkClick r:id="rId2"/>
              </a:rPr>
              <a:t>https://www.vitae.ac.uk/vitae-publications/reports/vitae-careers-in-research-online-survey-report-2015-for-cros.pdf</a:t>
            </a:r>
            <a:endParaRPr lang="en-GB" sz="1600" dirty="0">
              <a:solidFill>
                <a:schemeClr val="accent1">
                  <a:lumMod val="75000"/>
                </a:schemeClr>
              </a:solidFill>
            </a:endParaRPr>
          </a:p>
          <a:p>
            <a:r>
              <a:rPr lang="en-GB" sz="1600" dirty="0"/>
              <a:t>Concordat (2011) UK Concordat to Support the Career Development of Researchers. </a:t>
            </a:r>
            <a:r>
              <a:rPr lang="en-GB" sz="1600" dirty="0">
                <a:hlinkClick r:id="rId3"/>
              </a:rPr>
              <a:t>https://www.vitae.ac.uk/policy/vitae-concordat-vitae-2011.pdf</a:t>
            </a:r>
            <a:endParaRPr lang="en-GB" sz="1600" dirty="0"/>
          </a:p>
          <a:p>
            <a:r>
              <a:rPr lang="en-GB" sz="1600" dirty="0" err="1"/>
              <a:t>Felisberti</a:t>
            </a:r>
            <a:r>
              <a:rPr lang="en-GB" sz="1600" dirty="0"/>
              <a:t>, F. M., &amp; Sear, R. (2014). Postdoctoral Researchers in the UK: A Snapshot at Factors Affecting Their Research Output. </a:t>
            </a:r>
            <a:r>
              <a:rPr lang="en-GB" sz="1600" i="1" dirty="0" err="1"/>
              <a:t>PLoS</a:t>
            </a:r>
            <a:r>
              <a:rPr lang="en-GB" sz="1600" i="1" dirty="0"/>
              <a:t> ONE</a:t>
            </a:r>
            <a:r>
              <a:rPr lang="en-GB" sz="1600" dirty="0"/>
              <a:t>, </a:t>
            </a:r>
            <a:r>
              <a:rPr lang="en-GB" sz="1600" i="1" dirty="0"/>
              <a:t>9</a:t>
            </a:r>
            <a:r>
              <a:rPr lang="en-GB" sz="1600" dirty="0"/>
              <a:t>(4), e93890. </a:t>
            </a:r>
          </a:p>
          <a:p>
            <a:r>
              <a:rPr lang="en-GB" sz="1600" dirty="0" err="1"/>
              <a:t>McAlpine</a:t>
            </a:r>
            <a:r>
              <a:rPr lang="en-GB" sz="1600" dirty="0"/>
              <a:t>, L. (2014). Over time, how do post-Ph.D. scientists locate teaching and supervision within their academic practice? </a:t>
            </a:r>
            <a:r>
              <a:rPr lang="en-GB" sz="1600" i="1" dirty="0"/>
              <a:t>Teaching in Higher Education</a:t>
            </a:r>
            <a:r>
              <a:rPr lang="en-GB" sz="1600" dirty="0"/>
              <a:t>, </a:t>
            </a:r>
            <a:r>
              <a:rPr lang="en-GB" sz="1600" i="1" dirty="0"/>
              <a:t>19</a:t>
            </a:r>
            <a:r>
              <a:rPr lang="en-GB" sz="1600" dirty="0"/>
              <a:t>(8), 835–846. </a:t>
            </a:r>
          </a:p>
          <a:p>
            <a:r>
              <a:rPr lang="en-GB" sz="1600" dirty="0" err="1"/>
              <a:t>McAlpine</a:t>
            </a:r>
            <a:r>
              <a:rPr lang="en-GB" sz="1600" dirty="0"/>
              <a:t>, L., &amp; </a:t>
            </a:r>
            <a:r>
              <a:rPr lang="en-GB" sz="1600" dirty="0" err="1"/>
              <a:t>Emmioğlu</a:t>
            </a:r>
            <a:r>
              <a:rPr lang="en-GB" sz="1600" dirty="0"/>
              <a:t>, E. (2015). Navigating careers: perceptions of sciences doctoral students, post-PhD researchers and pre-tenure academics. </a:t>
            </a:r>
            <a:r>
              <a:rPr lang="en-GB" sz="1600" i="1" dirty="0"/>
              <a:t>Studies in Higher Education</a:t>
            </a:r>
            <a:r>
              <a:rPr lang="en-GB" sz="1600" dirty="0"/>
              <a:t>, </a:t>
            </a:r>
            <a:r>
              <a:rPr lang="en-GB" sz="1600" i="1" dirty="0"/>
              <a:t>40</a:t>
            </a:r>
            <a:r>
              <a:rPr lang="en-GB" sz="1600" dirty="0"/>
              <a:t>(10), 1770–1785. </a:t>
            </a:r>
          </a:p>
          <a:p>
            <a:r>
              <a:rPr lang="en-GB" sz="1600" dirty="0"/>
              <a:t>Smith, J. A., Flowers, P., &amp; Larkin, M. (2009). Interpretative phenomenological analysis: theory, </a:t>
            </a:r>
            <a:r>
              <a:rPr lang="en-GB" sz="1600" dirty="0" err="1"/>
              <a:t>methodand</a:t>
            </a:r>
            <a:r>
              <a:rPr lang="en-GB" sz="1600" dirty="0"/>
              <a:t> research. Los Angeles, Calif: SAGE.</a:t>
            </a:r>
          </a:p>
          <a:p>
            <a:r>
              <a:rPr lang="en-GB" sz="1600" dirty="0"/>
              <a:t>Vitae (2009) Researcher Development Framework. </a:t>
            </a:r>
            <a:r>
              <a:rPr lang="en-GB" sz="1600" dirty="0">
                <a:hlinkClick r:id="rId4"/>
              </a:rPr>
              <a:t>https://www.vitae.ac.uk/researchers-professional-development/about-the-vitae-researcher-development-framework</a:t>
            </a:r>
            <a:r>
              <a:rPr lang="en-GB" sz="1600" dirty="0"/>
              <a:t> </a:t>
            </a:r>
          </a:p>
        </p:txBody>
      </p:sp>
    </p:spTree>
    <p:extLst>
      <p:ext uri="{BB962C8B-B14F-4D97-AF65-F5344CB8AC3E}">
        <p14:creationId xmlns:p14="http://schemas.microsoft.com/office/powerpoint/2010/main" val="3668756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D2D06-27FA-45D3-A57E-F9FED21510CB}"/>
              </a:ext>
            </a:extLst>
          </p:cNvPr>
          <p:cNvSpPr>
            <a:spLocks noGrp="1"/>
          </p:cNvSpPr>
          <p:nvPr>
            <p:ph type="title"/>
          </p:nvPr>
        </p:nvSpPr>
        <p:spPr/>
        <p:txBody>
          <a:bodyPr/>
          <a:lstStyle/>
          <a:p>
            <a:r>
              <a:rPr lang="en-GB" dirty="0"/>
              <a:t>What do you think?</a:t>
            </a:r>
          </a:p>
        </p:txBody>
      </p:sp>
      <p:sp>
        <p:nvSpPr>
          <p:cNvPr id="3" name="Content Placeholder 2">
            <a:extLst>
              <a:ext uri="{FF2B5EF4-FFF2-40B4-BE49-F238E27FC236}">
                <a16:creationId xmlns:a16="http://schemas.microsoft.com/office/drawing/2014/main" id="{09B7D59C-FD74-45F6-8AB7-5663B7D315E7}"/>
              </a:ext>
            </a:extLst>
          </p:cNvPr>
          <p:cNvSpPr>
            <a:spLocks noGrp="1"/>
          </p:cNvSpPr>
          <p:nvPr>
            <p:ph idx="1"/>
          </p:nvPr>
        </p:nvSpPr>
        <p:spPr/>
        <p:txBody>
          <a:bodyPr/>
          <a:lstStyle/>
          <a:p>
            <a:r>
              <a:rPr lang="en-GB" dirty="0"/>
              <a:t>How do our findings compare to your own experiences?</a:t>
            </a:r>
          </a:p>
          <a:p>
            <a:r>
              <a:rPr lang="en-GB" dirty="0"/>
              <a:t>What are the implications of this for your practice?</a:t>
            </a:r>
          </a:p>
        </p:txBody>
      </p:sp>
    </p:spTree>
    <p:extLst>
      <p:ext uri="{BB962C8B-B14F-4D97-AF65-F5344CB8AC3E}">
        <p14:creationId xmlns:p14="http://schemas.microsoft.com/office/powerpoint/2010/main" val="4038860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CB495-0FB7-425E-B347-2A2602DEB7F3}"/>
              </a:ext>
            </a:extLst>
          </p:cNvPr>
          <p:cNvSpPr>
            <a:spLocks noGrp="1"/>
          </p:cNvSpPr>
          <p:nvPr>
            <p:ph type="title"/>
          </p:nvPr>
        </p:nvSpPr>
        <p:spPr/>
        <p:txBody>
          <a:bodyPr/>
          <a:lstStyle/>
          <a:p>
            <a:r>
              <a:rPr lang="en-GB" dirty="0"/>
              <a:t>Project Overview</a:t>
            </a:r>
          </a:p>
        </p:txBody>
      </p:sp>
      <p:sp>
        <p:nvSpPr>
          <p:cNvPr id="3" name="Content Placeholder 2">
            <a:extLst>
              <a:ext uri="{FF2B5EF4-FFF2-40B4-BE49-F238E27FC236}">
                <a16:creationId xmlns:a16="http://schemas.microsoft.com/office/drawing/2014/main" id="{D034E90C-D5AB-4066-A0C3-E40A97ED778E}"/>
              </a:ext>
            </a:extLst>
          </p:cNvPr>
          <p:cNvSpPr>
            <a:spLocks noGrp="1"/>
          </p:cNvSpPr>
          <p:nvPr>
            <p:ph idx="1"/>
          </p:nvPr>
        </p:nvSpPr>
        <p:spPr/>
        <p:txBody>
          <a:bodyPr/>
          <a:lstStyle/>
          <a:p>
            <a:r>
              <a:rPr lang="en-GB" dirty="0"/>
              <a:t>To investigate Fellows’ perceptions of their role in relation</a:t>
            </a:r>
          </a:p>
          <a:p>
            <a:pPr lvl="1">
              <a:lnSpc>
                <a:spcPct val="200000"/>
              </a:lnSpc>
              <a:buFont typeface="Wingdings" panose="05000000000000000000" pitchFamily="2" charset="2"/>
              <a:buChar char="q"/>
            </a:pPr>
            <a:r>
              <a:rPr lang="en-GB" dirty="0"/>
              <a:t> departmental culture</a:t>
            </a:r>
          </a:p>
          <a:p>
            <a:pPr lvl="1">
              <a:lnSpc>
                <a:spcPct val="200000"/>
              </a:lnSpc>
              <a:buFont typeface="Wingdings" panose="05000000000000000000" pitchFamily="2" charset="2"/>
              <a:buChar char="q"/>
            </a:pPr>
            <a:r>
              <a:rPr lang="en-GB" dirty="0"/>
              <a:t> peer recognition</a:t>
            </a:r>
          </a:p>
          <a:p>
            <a:pPr lvl="1">
              <a:lnSpc>
                <a:spcPct val="200000"/>
              </a:lnSpc>
              <a:buFont typeface="Wingdings" panose="05000000000000000000" pitchFamily="2" charset="2"/>
              <a:buChar char="q"/>
            </a:pPr>
            <a:r>
              <a:rPr lang="en-GB" dirty="0"/>
              <a:t> decision making (from postdoc years) of career progression</a:t>
            </a:r>
          </a:p>
          <a:p>
            <a:pPr lvl="1">
              <a:lnSpc>
                <a:spcPct val="200000"/>
              </a:lnSpc>
              <a:buFont typeface="Wingdings" panose="05000000000000000000" pitchFamily="2" charset="2"/>
              <a:buChar char="q"/>
            </a:pPr>
            <a:r>
              <a:rPr lang="en-GB" dirty="0"/>
              <a:t> </a:t>
            </a:r>
            <a:r>
              <a:rPr lang="en-GB" i="1" dirty="0"/>
              <a:t>journey</a:t>
            </a:r>
            <a:r>
              <a:rPr lang="en-GB" dirty="0"/>
              <a:t> towards academic post</a:t>
            </a:r>
          </a:p>
        </p:txBody>
      </p:sp>
    </p:spTree>
    <p:extLst>
      <p:ext uri="{BB962C8B-B14F-4D97-AF65-F5344CB8AC3E}">
        <p14:creationId xmlns:p14="http://schemas.microsoft.com/office/powerpoint/2010/main" val="2359550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9C0AB-F0E5-40A9-A46C-AF28D9D9CF4C}"/>
              </a:ext>
            </a:extLst>
          </p:cNvPr>
          <p:cNvSpPr>
            <a:spLocks noGrp="1"/>
          </p:cNvSpPr>
          <p:nvPr>
            <p:ph type="title"/>
          </p:nvPr>
        </p:nvSpPr>
        <p:spPr/>
        <p:txBody>
          <a:bodyPr/>
          <a:lstStyle/>
          <a:p>
            <a:r>
              <a:rPr lang="en-GB" dirty="0"/>
              <a:t>Research Questions</a:t>
            </a:r>
          </a:p>
        </p:txBody>
      </p:sp>
      <p:sp>
        <p:nvSpPr>
          <p:cNvPr id="3" name="Content Placeholder 2">
            <a:extLst>
              <a:ext uri="{FF2B5EF4-FFF2-40B4-BE49-F238E27FC236}">
                <a16:creationId xmlns:a16="http://schemas.microsoft.com/office/drawing/2014/main" id="{8A1800D0-817B-4E47-B65A-3F3DFDADA976}"/>
              </a:ext>
            </a:extLst>
          </p:cNvPr>
          <p:cNvSpPr>
            <a:spLocks noGrp="1"/>
          </p:cNvSpPr>
          <p:nvPr>
            <p:ph idx="1"/>
          </p:nvPr>
        </p:nvSpPr>
        <p:spPr>
          <a:xfrm>
            <a:off x="340241" y="1552361"/>
            <a:ext cx="11419367" cy="3330248"/>
          </a:xfrm>
        </p:spPr>
        <p:txBody>
          <a:bodyPr>
            <a:normAutofit/>
          </a:bodyPr>
          <a:lstStyle/>
          <a:p>
            <a:r>
              <a:rPr lang="en-GB" dirty="0"/>
              <a:t>How decisions and/or actions taken by postdoctoral researchers helped them to prepare a successful research fellowship application?</a:t>
            </a:r>
          </a:p>
          <a:p>
            <a:r>
              <a:rPr lang="en-GB" dirty="0"/>
              <a:t>Which lived experiences and professional attributes appear to give them the competitive edge towards being successful in their fellowship?</a:t>
            </a:r>
          </a:p>
          <a:p>
            <a:endParaRPr lang="en-GB" dirty="0"/>
          </a:p>
          <a:p>
            <a:pPr marL="0" indent="0">
              <a:buNone/>
            </a:pPr>
            <a:r>
              <a:rPr lang="en-GB" dirty="0">
                <a:sym typeface="Wingdings" panose="05000000000000000000" pitchFamily="2" charset="2"/>
              </a:rPr>
              <a:t></a:t>
            </a:r>
            <a:r>
              <a:rPr lang="en-GB" dirty="0"/>
              <a:t> Our focus is on the personal meaning they provide in their particular context</a:t>
            </a:r>
          </a:p>
        </p:txBody>
      </p:sp>
      <p:sp>
        <p:nvSpPr>
          <p:cNvPr id="4" name="Rectangle 3">
            <a:extLst>
              <a:ext uri="{FF2B5EF4-FFF2-40B4-BE49-F238E27FC236}">
                <a16:creationId xmlns:a16="http://schemas.microsoft.com/office/drawing/2014/main" id="{3FC9E350-6E82-497A-94C7-71D8DB3EDAF2}"/>
              </a:ext>
            </a:extLst>
          </p:cNvPr>
          <p:cNvSpPr/>
          <p:nvPr/>
        </p:nvSpPr>
        <p:spPr>
          <a:xfrm>
            <a:off x="4683095" y="5155873"/>
            <a:ext cx="1683522" cy="105967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Milestone:</a:t>
            </a:r>
          </a:p>
          <a:p>
            <a:pPr algn="ctr"/>
            <a:r>
              <a:rPr lang="en-GB" b="1" dirty="0"/>
              <a:t>Fellowship Award</a:t>
            </a:r>
          </a:p>
        </p:txBody>
      </p:sp>
      <p:sp>
        <p:nvSpPr>
          <p:cNvPr id="5" name="Arrow: Right 4">
            <a:extLst>
              <a:ext uri="{FF2B5EF4-FFF2-40B4-BE49-F238E27FC236}">
                <a16:creationId xmlns:a16="http://schemas.microsoft.com/office/drawing/2014/main" id="{F4CCA766-3CC0-49BC-9AB3-0062FD0B57F2}"/>
              </a:ext>
            </a:extLst>
          </p:cNvPr>
          <p:cNvSpPr/>
          <p:nvPr/>
        </p:nvSpPr>
        <p:spPr>
          <a:xfrm>
            <a:off x="1700613" y="4933683"/>
            <a:ext cx="2717563" cy="14869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Decisions/actions towards fellowship</a:t>
            </a:r>
          </a:p>
        </p:txBody>
      </p:sp>
      <p:sp>
        <p:nvSpPr>
          <p:cNvPr id="6" name="Arrow: Right 5">
            <a:extLst>
              <a:ext uri="{FF2B5EF4-FFF2-40B4-BE49-F238E27FC236}">
                <a16:creationId xmlns:a16="http://schemas.microsoft.com/office/drawing/2014/main" id="{0F20C49F-99C9-4206-9B3D-A734D2D61B1C}"/>
              </a:ext>
            </a:extLst>
          </p:cNvPr>
          <p:cNvSpPr/>
          <p:nvPr/>
        </p:nvSpPr>
        <p:spPr>
          <a:xfrm>
            <a:off x="7022150" y="5305424"/>
            <a:ext cx="1727675" cy="7605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Development</a:t>
            </a:r>
          </a:p>
        </p:txBody>
      </p:sp>
      <p:sp>
        <p:nvSpPr>
          <p:cNvPr id="7" name="Arrow: Right 6">
            <a:extLst>
              <a:ext uri="{FF2B5EF4-FFF2-40B4-BE49-F238E27FC236}">
                <a16:creationId xmlns:a16="http://schemas.microsoft.com/office/drawing/2014/main" id="{B000EF43-E926-4A68-AA5C-22793CE4BE84}"/>
              </a:ext>
            </a:extLst>
          </p:cNvPr>
          <p:cNvSpPr/>
          <p:nvPr/>
        </p:nvSpPr>
        <p:spPr>
          <a:xfrm>
            <a:off x="6730169" y="4553395"/>
            <a:ext cx="1727675" cy="7605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Opportunities</a:t>
            </a:r>
          </a:p>
        </p:txBody>
      </p:sp>
      <p:sp>
        <p:nvSpPr>
          <p:cNvPr id="8" name="Arrow: Right 7">
            <a:extLst>
              <a:ext uri="{FF2B5EF4-FFF2-40B4-BE49-F238E27FC236}">
                <a16:creationId xmlns:a16="http://schemas.microsoft.com/office/drawing/2014/main" id="{942E35F6-1F45-41F8-80F1-664F55B02162}"/>
              </a:ext>
            </a:extLst>
          </p:cNvPr>
          <p:cNvSpPr/>
          <p:nvPr/>
        </p:nvSpPr>
        <p:spPr>
          <a:xfrm>
            <a:off x="7395316" y="5970572"/>
            <a:ext cx="1727675" cy="7605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Challenges</a:t>
            </a:r>
          </a:p>
        </p:txBody>
      </p:sp>
    </p:spTree>
    <p:extLst>
      <p:ext uri="{BB962C8B-B14F-4D97-AF65-F5344CB8AC3E}">
        <p14:creationId xmlns:p14="http://schemas.microsoft.com/office/powerpoint/2010/main" val="2135247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42536-5C17-40B9-98EF-DF182B338C7E}"/>
              </a:ext>
            </a:extLst>
          </p:cNvPr>
          <p:cNvSpPr>
            <a:spLocks noGrp="1"/>
          </p:cNvSpPr>
          <p:nvPr>
            <p:ph type="title"/>
          </p:nvPr>
        </p:nvSpPr>
        <p:spPr/>
        <p:txBody>
          <a:bodyPr/>
          <a:lstStyle/>
          <a:p>
            <a:r>
              <a:rPr lang="en-GB" dirty="0"/>
              <a:t>Previous Research</a:t>
            </a:r>
          </a:p>
        </p:txBody>
      </p:sp>
      <p:sp>
        <p:nvSpPr>
          <p:cNvPr id="3" name="Content Placeholder 2">
            <a:extLst>
              <a:ext uri="{FF2B5EF4-FFF2-40B4-BE49-F238E27FC236}">
                <a16:creationId xmlns:a16="http://schemas.microsoft.com/office/drawing/2014/main" id="{F05EC1F7-1C1E-4A69-A1EB-5538D80850F8}"/>
              </a:ext>
            </a:extLst>
          </p:cNvPr>
          <p:cNvSpPr>
            <a:spLocks noGrp="1"/>
          </p:cNvSpPr>
          <p:nvPr>
            <p:ph idx="1"/>
          </p:nvPr>
        </p:nvSpPr>
        <p:spPr/>
        <p:txBody>
          <a:bodyPr/>
          <a:lstStyle/>
          <a:p>
            <a:r>
              <a:rPr lang="en-GB" dirty="0"/>
              <a:t>Careers in Research Online Survey (CROS)</a:t>
            </a:r>
          </a:p>
          <a:p>
            <a:pPr lvl="1"/>
            <a:r>
              <a:rPr lang="en-GB" dirty="0"/>
              <a:t>Institutional data and UK aggregate results (Vitae, 2015</a:t>
            </a:r>
            <a:r>
              <a:rPr lang="en-GB" baseline="30000" dirty="0"/>
              <a:t>1</a:t>
            </a:r>
            <a:r>
              <a:rPr lang="en-GB" dirty="0"/>
              <a:t>)</a:t>
            </a:r>
          </a:p>
          <a:p>
            <a:pPr lvl="1"/>
            <a:endParaRPr lang="en-GB" dirty="0"/>
          </a:p>
          <a:p>
            <a:r>
              <a:rPr lang="en-GB" dirty="0"/>
              <a:t>Postdoc career development and progression</a:t>
            </a:r>
          </a:p>
          <a:p>
            <a:pPr lvl="1"/>
            <a:r>
              <a:rPr lang="en-GB" dirty="0"/>
              <a:t>Literature Review (amongst many - </a:t>
            </a:r>
            <a:r>
              <a:rPr lang="en-GB" dirty="0" err="1"/>
              <a:t>Åkerlind</a:t>
            </a:r>
            <a:r>
              <a:rPr lang="en-GB" dirty="0"/>
              <a:t>, 2005 &amp; 2009; </a:t>
            </a:r>
            <a:r>
              <a:rPr lang="en-GB" dirty="0" err="1"/>
              <a:t>Felisberti</a:t>
            </a:r>
            <a:r>
              <a:rPr lang="en-GB" dirty="0"/>
              <a:t> &amp; Sear, 2014; McAlpine, 2014; McAlpine &amp; </a:t>
            </a:r>
            <a:r>
              <a:rPr lang="en-GB" dirty="0" err="1"/>
              <a:t>Emmioğlu</a:t>
            </a:r>
            <a:r>
              <a:rPr lang="en-GB" dirty="0"/>
              <a:t>, 2015)</a:t>
            </a:r>
          </a:p>
          <a:p>
            <a:pPr marL="457200" lvl="1" indent="0">
              <a:buNone/>
            </a:pPr>
            <a:endParaRPr lang="en-GB" dirty="0"/>
          </a:p>
          <a:p>
            <a:r>
              <a:rPr lang="en-GB" dirty="0"/>
              <a:t>Vitae Resources (Concordat, RDF)</a:t>
            </a:r>
          </a:p>
        </p:txBody>
      </p:sp>
      <p:sp>
        <p:nvSpPr>
          <p:cNvPr id="6" name="Footer Placeholder 5">
            <a:extLst>
              <a:ext uri="{FF2B5EF4-FFF2-40B4-BE49-F238E27FC236}">
                <a16:creationId xmlns:a16="http://schemas.microsoft.com/office/drawing/2014/main" id="{F44BFF73-2F67-45E2-A819-34F44EEC56BE}"/>
              </a:ext>
            </a:extLst>
          </p:cNvPr>
          <p:cNvSpPr>
            <a:spLocks noGrp="1"/>
          </p:cNvSpPr>
          <p:nvPr>
            <p:ph type="ftr" sz="quarter" idx="11"/>
          </p:nvPr>
        </p:nvSpPr>
        <p:spPr>
          <a:xfrm>
            <a:off x="329725" y="6176963"/>
            <a:ext cx="9942320" cy="365125"/>
          </a:xfrm>
        </p:spPr>
        <p:txBody>
          <a:bodyPr/>
          <a:lstStyle/>
          <a:p>
            <a:pPr algn="l"/>
            <a:r>
              <a:rPr lang="en-GB" baseline="30000" dirty="0">
                <a:solidFill>
                  <a:schemeClr val="accent1">
                    <a:lumMod val="75000"/>
                  </a:schemeClr>
                </a:solidFill>
              </a:rPr>
              <a:t>1</a:t>
            </a:r>
            <a:r>
              <a:rPr lang="en-GB" dirty="0">
                <a:solidFill>
                  <a:schemeClr val="accent1">
                    <a:lumMod val="75000"/>
                  </a:schemeClr>
                </a:solidFill>
              </a:rPr>
              <a:t> https://www.vitae.ac.uk/vitae-publications/reports/vitae-careers-in-research-online-survey-report-2015-for-cros.pdf</a:t>
            </a:r>
          </a:p>
        </p:txBody>
      </p:sp>
    </p:spTree>
    <p:extLst>
      <p:ext uri="{BB962C8B-B14F-4D97-AF65-F5344CB8AC3E}">
        <p14:creationId xmlns:p14="http://schemas.microsoft.com/office/powerpoint/2010/main" val="1038761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90AF1-0D7F-4D81-AB23-8CB8A7753393}"/>
              </a:ext>
            </a:extLst>
          </p:cNvPr>
          <p:cNvSpPr>
            <a:spLocks noGrp="1"/>
          </p:cNvSpPr>
          <p:nvPr>
            <p:ph type="title"/>
          </p:nvPr>
        </p:nvSpPr>
        <p:spPr/>
        <p:txBody>
          <a:bodyPr/>
          <a:lstStyle/>
          <a:p>
            <a:r>
              <a:rPr lang="en-GB" dirty="0"/>
              <a:t>Methodology</a:t>
            </a:r>
          </a:p>
        </p:txBody>
      </p:sp>
      <p:sp>
        <p:nvSpPr>
          <p:cNvPr id="3" name="Content Placeholder 2">
            <a:extLst>
              <a:ext uri="{FF2B5EF4-FFF2-40B4-BE49-F238E27FC236}">
                <a16:creationId xmlns:a16="http://schemas.microsoft.com/office/drawing/2014/main" id="{2449ED82-8F6D-498C-9103-64BDE2A86772}"/>
              </a:ext>
            </a:extLst>
          </p:cNvPr>
          <p:cNvSpPr>
            <a:spLocks noGrp="1"/>
          </p:cNvSpPr>
          <p:nvPr>
            <p:ph idx="1"/>
          </p:nvPr>
        </p:nvSpPr>
        <p:spPr/>
        <p:txBody>
          <a:bodyPr/>
          <a:lstStyle/>
          <a:p>
            <a:pPr marL="0" indent="0">
              <a:buNone/>
            </a:pPr>
            <a:r>
              <a:rPr lang="en-GB" b="1" dirty="0"/>
              <a:t>Study Design</a:t>
            </a:r>
          </a:p>
          <a:p>
            <a:pPr marL="0" indent="0">
              <a:buNone/>
            </a:pPr>
            <a:r>
              <a:rPr lang="en-GB" dirty="0"/>
              <a:t>Qualitative approach, ethics approval, purposively selected sample (n=4), semi-structured interviews</a:t>
            </a:r>
          </a:p>
          <a:p>
            <a:pPr marL="0" indent="0">
              <a:buNone/>
            </a:pPr>
            <a:endParaRPr lang="en-GB" dirty="0"/>
          </a:p>
          <a:p>
            <a:pPr marL="0" indent="0">
              <a:buNone/>
            </a:pPr>
            <a:r>
              <a:rPr lang="en-GB" b="1" dirty="0"/>
              <a:t>Research Method</a:t>
            </a:r>
          </a:p>
          <a:p>
            <a:pPr marL="0" indent="0">
              <a:buNone/>
            </a:pPr>
            <a:r>
              <a:rPr lang="en-GB" dirty="0"/>
              <a:t>Audio recorded interviews, transcribed and analysed</a:t>
            </a:r>
          </a:p>
          <a:p>
            <a:pPr marL="0" indent="0">
              <a:buNone/>
            </a:pPr>
            <a:r>
              <a:rPr lang="en-GB" dirty="0"/>
              <a:t>Interpretative Phenomenological Analysis (IPA) by Smith et al. (2008)</a:t>
            </a:r>
          </a:p>
          <a:p>
            <a:pPr marL="0" indent="0">
              <a:buNone/>
            </a:pPr>
            <a:endParaRPr lang="en-GB" dirty="0"/>
          </a:p>
        </p:txBody>
      </p:sp>
    </p:spTree>
    <p:extLst>
      <p:ext uri="{BB962C8B-B14F-4D97-AF65-F5344CB8AC3E}">
        <p14:creationId xmlns:p14="http://schemas.microsoft.com/office/powerpoint/2010/main" val="1970997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183DE-FADF-49F5-84AE-498627C73407}"/>
              </a:ext>
            </a:extLst>
          </p:cNvPr>
          <p:cNvSpPr>
            <a:spLocks noGrp="1"/>
          </p:cNvSpPr>
          <p:nvPr>
            <p:ph type="title"/>
          </p:nvPr>
        </p:nvSpPr>
        <p:spPr/>
        <p:txBody>
          <a:bodyPr/>
          <a:lstStyle/>
          <a:p>
            <a:r>
              <a:rPr lang="en-GB" dirty="0"/>
              <a:t>Qualitative approach</a:t>
            </a:r>
          </a:p>
        </p:txBody>
      </p:sp>
      <p:sp>
        <p:nvSpPr>
          <p:cNvPr id="3" name="Content Placeholder 2">
            <a:extLst>
              <a:ext uri="{FF2B5EF4-FFF2-40B4-BE49-F238E27FC236}">
                <a16:creationId xmlns:a16="http://schemas.microsoft.com/office/drawing/2014/main" id="{83BFDF6A-986C-4501-B20D-653D9BC2257B}"/>
              </a:ext>
            </a:extLst>
          </p:cNvPr>
          <p:cNvSpPr>
            <a:spLocks noGrp="1"/>
          </p:cNvSpPr>
          <p:nvPr>
            <p:ph idx="1"/>
          </p:nvPr>
        </p:nvSpPr>
        <p:spPr/>
        <p:txBody>
          <a:bodyPr/>
          <a:lstStyle/>
          <a:p>
            <a:r>
              <a:rPr lang="en-GB" dirty="0"/>
              <a:t>Lived experiences</a:t>
            </a:r>
          </a:p>
          <a:p>
            <a:pPr lvl="1"/>
            <a:r>
              <a:rPr lang="en-GB" dirty="0"/>
              <a:t>Structuring interview questionnaire around key themes</a:t>
            </a:r>
          </a:p>
          <a:p>
            <a:pPr lvl="1"/>
            <a:endParaRPr lang="en-GB" dirty="0"/>
          </a:p>
          <a:p>
            <a:pPr lvl="2"/>
            <a:r>
              <a:rPr lang="en-GB" dirty="0"/>
              <a:t>About You (previous &amp; current role)</a:t>
            </a:r>
          </a:p>
          <a:p>
            <a:pPr lvl="2"/>
            <a:endParaRPr lang="en-GB" dirty="0"/>
          </a:p>
          <a:p>
            <a:pPr lvl="2"/>
            <a:r>
              <a:rPr lang="en-GB" dirty="0"/>
              <a:t>Own experiences leading to a successful application</a:t>
            </a:r>
          </a:p>
          <a:p>
            <a:pPr lvl="2"/>
            <a:endParaRPr lang="en-GB" dirty="0"/>
          </a:p>
          <a:p>
            <a:pPr lvl="2"/>
            <a:r>
              <a:rPr lang="en-GB" dirty="0"/>
              <a:t>Recent experiences in the fellowship scheme</a:t>
            </a:r>
          </a:p>
          <a:p>
            <a:pPr lvl="2"/>
            <a:endParaRPr lang="en-GB" dirty="0"/>
          </a:p>
          <a:p>
            <a:pPr lvl="2"/>
            <a:r>
              <a:rPr lang="en-GB" dirty="0"/>
              <a:t>Career development during and beyond fellowship</a:t>
            </a:r>
          </a:p>
          <a:p>
            <a:pPr lvl="2"/>
            <a:endParaRPr lang="en-GB" dirty="0"/>
          </a:p>
          <a:p>
            <a:pPr lvl="2"/>
            <a:r>
              <a:rPr lang="en-GB" dirty="0"/>
              <a:t>Reflecting past fellowship &amp; mentoring others</a:t>
            </a:r>
          </a:p>
          <a:p>
            <a:pPr lvl="2"/>
            <a:endParaRPr lang="en-GB" dirty="0"/>
          </a:p>
          <a:p>
            <a:pPr marL="914400" lvl="2" indent="0">
              <a:buNone/>
            </a:pPr>
            <a:endParaRPr lang="en-GB" dirty="0"/>
          </a:p>
        </p:txBody>
      </p:sp>
      <p:sp>
        <p:nvSpPr>
          <p:cNvPr id="4" name="Rounded Rectangle 3"/>
          <p:cNvSpPr/>
          <p:nvPr/>
        </p:nvSpPr>
        <p:spPr>
          <a:xfrm>
            <a:off x="9077325" y="2855856"/>
            <a:ext cx="249555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Defining  phenomenon influencing their being</a:t>
            </a:r>
          </a:p>
        </p:txBody>
      </p:sp>
      <p:sp>
        <p:nvSpPr>
          <p:cNvPr id="5" name="Rounded Rectangle 4"/>
          <p:cNvSpPr/>
          <p:nvPr/>
        </p:nvSpPr>
        <p:spPr>
          <a:xfrm>
            <a:off x="9077324" y="4106806"/>
            <a:ext cx="249555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Interpreting the lived experiences</a:t>
            </a:r>
          </a:p>
        </p:txBody>
      </p:sp>
      <p:sp>
        <p:nvSpPr>
          <p:cNvPr id="6" name="Rounded Rectangle 5"/>
          <p:cNvSpPr/>
          <p:nvPr/>
        </p:nvSpPr>
        <p:spPr>
          <a:xfrm>
            <a:off x="9077324" y="5488725"/>
            <a:ext cx="249555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Reflecting on journey through their lived experiences</a:t>
            </a:r>
          </a:p>
        </p:txBody>
      </p:sp>
    </p:spTree>
    <p:extLst>
      <p:ext uri="{BB962C8B-B14F-4D97-AF65-F5344CB8AC3E}">
        <p14:creationId xmlns:p14="http://schemas.microsoft.com/office/powerpoint/2010/main" val="4221219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68C09-3536-49BE-A109-4A046E8A90C4}"/>
              </a:ext>
            </a:extLst>
          </p:cNvPr>
          <p:cNvSpPr>
            <a:spLocks noGrp="1"/>
          </p:cNvSpPr>
          <p:nvPr>
            <p:ph type="title"/>
          </p:nvPr>
        </p:nvSpPr>
        <p:spPr/>
        <p:txBody>
          <a:bodyPr/>
          <a:lstStyle/>
          <a:p>
            <a:r>
              <a:rPr lang="en-GB" dirty="0"/>
              <a:t>Sample</a:t>
            </a:r>
          </a:p>
        </p:txBody>
      </p:sp>
      <p:sp>
        <p:nvSpPr>
          <p:cNvPr id="3" name="Content Placeholder 2">
            <a:extLst>
              <a:ext uri="{FF2B5EF4-FFF2-40B4-BE49-F238E27FC236}">
                <a16:creationId xmlns:a16="http://schemas.microsoft.com/office/drawing/2014/main" id="{6ECEF6EE-4D32-4544-B63C-2DFAC31CB2A6}"/>
              </a:ext>
            </a:extLst>
          </p:cNvPr>
          <p:cNvSpPr>
            <a:spLocks noGrp="1"/>
          </p:cNvSpPr>
          <p:nvPr>
            <p:ph idx="1"/>
          </p:nvPr>
        </p:nvSpPr>
        <p:spPr/>
        <p:txBody>
          <a:bodyPr/>
          <a:lstStyle/>
          <a:p>
            <a:r>
              <a:rPr lang="en-GB" dirty="0"/>
              <a:t>Purposively selected based on characteristics of Fellows’ roles and focus of the study – focusing on their lived experiences</a:t>
            </a:r>
          </a:p>
          <a:p>
            <a:endParaRPr lang="en-GB" dirty="0"/>
          </a:p>
          <a:p>
            <a:endParaRPr lang="en-GB" dirty="0"/>
          </a:p>
          <a:p>
            <a:pPr marL="0" indent="0">
              <a:buNone/>
            </a:pPr>
            <a:endParaRPr lang="en-GB" dirty="0"/>
          </a:p>
        </p:txBody>
      </p:sp>
      <p:graphicFrame>
        <p:nvGraphicFramePr>
          <p:cNvPr id="4" name="Table 3">
            <a:extLst>
              <a:ext uri="{FF2B5EF4-FFF2-40B4-BE49-F238E27FC236}">
                <a16:creationId xmlns:a16="http://schemas.microsoft.com/office/drawing/2014/main" id="{20FB77C7-82DC-4556-8C6D-E136087C6E20}"/>
              </a:ext>
            </a:extLst>
          </p:cNvPr>
          <p:cNvGraphicFramePr>
            <a:graphicFrameLocks noGrp="1"/>
          </p:cNvGraphicFramePr>
          <p:nvPr>
            <p:extLst>
              <p:ext uri="{D42A27DB-BD31-4B8C-83A1-F6EECF244321}">
                <p14:modId xmlns:p14="http://schemas.microsoft.com/office/powerpoint/2010/main" val="387837349"/>
              </p:ext>
            </p:extLst>
          </p:nvPr>
        </p:nvGraphicFramePr>
        <p:xfrm>
          <a:off x="1519252" y="3259614"/>
          <a:ext cx="8938540" cy="1854200"/>
        </p:xfrm>
        <a:graphic>
          <a:graphicData uri="http://schemas.openxmlformats.org/drawingml/2006/table">
            <a:tbl>
              <a:tblPr firstRow="1" bandRow="1">
                <a:tableStyleId>{5C22544A-7EE6-4342-B048-85BDC9FD1C3A}</a:tableStyleId>
              </a:tblPr>
              <a:tblGrid>
                <a:gridCol w="1787708">
                  <a:extLst>
                    <a:ext uri="{9D8B030D-6E8A-4147-A177-3AD203B41FA5}">
                      <a16:colId xmlns:a16="http://schemas.microsoft.com/office/drawing/2014/main" val="660213644"/>
                    </a:ext>
                  </a:extLst>
                </a:gridCol>
                <a:gridCol w="1787708">
                  <a:extLst>
                    <a:ext uri="{9D8B030D-6E8A-4147-A177-3AD203B41FA5}">
                      <a16:colId xmlns:a16="http://schemas.microsoft.com/office/drawing/2014/main" val="2063708230"/>
                    </a:ext>
                  </a:extLst>
                </a:gridCol>
                <a:gridCol w="1787708">
                  <a:extLst>
                    <a:ext uri="{9D8B030D-6E8A-4147-A177-3AD203B41FA5}">
                      <a16:colId xmlns:a16="http://schemas.microsoft.com/office/drawing/2014/main" val="248016064"/>
                    </a:ext>
                  </a:extLst>
                </a:gridCol>
                <a:gridCol w="1787708">
                  <a:extLst>
                    <a:ext uri="{9D8B030D-6E8A-4147-A177-3AD203B41FA5}">
                      <a16:colId xmlns:a16="http://schemas.microsoft.com/office/drawing/2014/main" val="3203003296"/>
                    </a:ext>
                  </a:extLst>
                </a:gridCol>
                <a:gridCol w="1787708">
                  <a:extLst>
                    <a:ext uri="{9D8B030D-6E8A-4147-A177-3AD203B41FA5}">
                      <a16:colId xmlns:a16="http://schemas.microsoft.com/office/drawing/2014/main" val="3447160140"/>
                    </a:ext>
                  </a:extLst>
                </a:gridCol>
              </a:tblGrid>
              <a:tr h="370840">
                <a:tc>
                  <a:txBody>
                    <a:bodyPr/>
                    <a:lstStyle/>
                    <a:p>
                      <a:r>
                        <a:rPr lang="en-GB" dirty="0"/>
                        <a:t>Participant</a:t>
                      </a:r>
                    </a:p>
                  </a:txBody>
                  <a:tcPr/>
                </a:tc>
                <a:tc>
                  <a:txBody>
                    <a:bodyPr/>
                    <a:lstStyle/>
                    <a:p>
                      <a:r>
                        <a:rPr lang="en-GB" dirty="0"/>
                        <a:t>Gender</a:t>
                      </a:r>
                    </a:p>
                  </a:txBody>
                  <a:tcPr/>
                </a:tc>
                <a:tc>
                  <a:txBody>
                    <a:bodyPr/>
                    <a:lstStyle/>
                    <a:p>
                      <a:r>
                        <a:rPr lang="en-GB" dirty="0"/>
                        <a:t>Status</a:t>
                      </a:r>
                    </a:p>
                  </a:txBody>
                  <a:tcPr/>
                </a:tc>
                <a:tc>
                  <a:txBody>
                    <a:bodyPr/>
                    <a:lstStyle/>
                    <a:p>
                      <a:r>
                        <a:rPr lang="en-GB" dirty="0"/>
                        <a:t>Discipline</a:t>
                      </a:r>
                    </a:p>
                  </a:txBody>
                  <a:tcPr/>
                </a:tc>
                <a:tc>
                  <a:txBody>
                    <a:bodyPr/>
                    <a:lstStyle/>
                    <a:p>
                      <a:r>
                        <a:rPr lang="en-GB" dirty="0"/>
                        <a:t>Funder</a:t>
                      </a:r>
                    </a:p>
                  </a:txBody>
                  <a:tcPr/>
                </a:tc>
                <a:extLst>
                  <a:ext uri="{0D108BD9-81ED-4DB2-BD59-A6C34878D82A}">
                    <a16:rowId xmlns:a16="http://schemas.microsoft.com/office/drawing/2014/main" val="1901681628"/>
                  </a:ext>
                </a:extLst>
              </a:tr>
              <a:tr h="370840">
                <a:tc>
                  <a:txBody>
                    <a:bodyPr/>
                    <a:lstStyle/>
                    <a:p>
                      <a:r>
                        <a:rPr lang="en-GB" dirty="0"/>
                        <a:t>P1</a:t>
                      </a:r>
                      <a:endParaRPr lang="en-GB" strike="sngStrike" dirty="0"/>
                    </a:p>
                  </a:txBody>
                  <a:tcPr/>
                </a:tc>
                <a:tc>
                  <a:txBody>
                    <a:bodyPr/>
                    <a:lstStyle/>
                    <a:p>
                      <a:r>
                        <a:rPr lang="en-GB" dirty="0"/>
                        <a:t>M</a:t>
                      </a:r>
                    </a:p>
                  </a:txBody>
                  <a:tcPr/>
                </a:tc>
                <a:tc>
                  <a:txBody>
                    <a:bodyPr/>
                    <a:lstStyle/>
                    <a:p>
                      <a:r>
                        <a:rPr lang="en-GB" dirty="0"/>
                        <a:t>Fellow</a:t>
                      </a:r>
                    </a:p>
                  </a:txBody>
                  <a:tcPr/>
                </a:tc>
                <a:tc>
                  <a:txBody>
                    <a:bodyPr/>
                    <a:lstStyle/>
                    <a:p>
                      <a:r>
                        <a:rPr lang="en-GB" dirty="0"/>
                        <a:t>S&amp;E</a:t>
                      </a:r>
                    </a:p>
                  </a:txBody>
                  <a:tcPr/>
                </a:tc>
                <a:tc>
                  <a:txBody>
                    <a:bodyPr/>
                    <a:lstStyle/>
                    <a:p>
                      <a:r>
                        <a:rPr lang="en-GB" dirty="0"/>
                        <a:t>Research Charity</a:t>
                      </a:r>
                    </a:p>
                  </a:txBody>
                  <a:tcPr/>
                </a:tc>
                <a:extLst>
                  <a:ext uri="{0D108BD9-81ED-4DB2-BD59-A6C34878D82A}">
                    <a16:rowId xmlns:a16="http://schemas.microsoft.com/office/drawing/2014/main" val="4233095560"/>
                  </a:ext>
                </a:extLst>
              </a:tr>
              <a:tr h="370840">
                <a:tc>
                  <a:txBody>
                    <a:bodyPr/>
                    <a:lstStyle/>
                    <a:p>
                      <a:r>
                        <a:rPr lang="en-GB" dirty="0"/>
                        <a:t>P2</a:t>
                      </a:r>
                      <a:endParaRPr lang="en-GB" strike="sngStrike" dirty="0"/>
                    </a:p>
                  </a:txBody>
                  <a:tcPr/>
                </a:tc>
                <a:tc>
                  <a:txBody>
                    <a:bodyPr/>
                    <a:lstStyle/>
                    <a:p>
                      <a:r>
                        <a:rPr lang="en-GB" dirty="0"/>
                        <a:t>M</a:t>
                      </a:r>
                    </a:p>
                  </a:txBody>
                  <a:tcPr/>
                </a:tc>
                <a:tc>
                  <a:txBody>
                    <a:bodyPr/>
                    <a:lstStyle/>
                    <a:p>
                      <a:r>
                        <a:rPr lang="en-GB" dirty="0"/>
                        <a:t>Academic</a:t>
                      </a:r>
                    </a:p>
                  </a:txBody>
                  <a:tcPr/>
                </a:tc>
                <a:tc>
                  <a:txBody>
                    <a:bodyPr/>
                    <a:lstStyle/>
                    <a:p>
                      <a:r>
                        <a:rPr lang="en-GB" dirty="0"/>
                        <a:t>S&amp;E</a:t>
                      </a:r>
                    </a:p>
                  </a:txBody>
                  <a:tcPr/>
                </a:tc>
                <a:tc>
                  <a:txBody>
                    <a:bodyPr/>
                    <a:lstStyle/>
                    <a:p>
                      <a:r>
                        <a:rPr lang="en-GB" dirty="0"/>
                        <a:t>Research Council</a:t>
                      </a:r>
                    </a:p>
                  </a:txBody>
                  <a:tcPr/>
                </a:tc>
                <a:extLst>
                  <a:ext uri="{0D108BD9-81ED-4DB2-BD59-A6C34878D82A}">
                    <a16:rowId xmlns:a16="http://schemas.microsoft.com/office/drawing/2014/main" val="920281162"/>
                  </a:ext>
                </a:extLst>
              </a:tr>
              <a:tr h="370840">
                <a:tc>
                  <a:txBody>
                    <a:bodyPr/>
                    <a:lstStyle/>
                    <a:p>
                      <a:r>
                        <a:rPr lang="en-GB" dirty="0"/>
                        <a:t>P3</a:t>
                      </a:r>
                      <a:endParaRPr lang="en-GB" strike="sngStrike" dirty="0"/>
                    </a:p>
                  </a:txBody>
                  <a:tcPr/>
                </a:tc>
                <a:tc>
                  <a:txBody>
                    <a:bodyPr/>
                    <a:lstStyle/>
                    <a:p>
                      <a:r>
                        <a:rPr lang="en-GB" dirty="0"/>
                        <a:t>F</a:t>
                      </a:r>
                    </a:p>
                  </a:txBody>
                  <a:tcPr/>
                </a:tc>
                <a:tc>
                  <a:txBody>
                    <a:bodyPr/>
                    <a:lstStyle/>
                    <a:p>
                      <a:r>
                        <a:rPr lang="en-GB" dirty="0"/>
                        <a:t>Fellow</a:t>
                      </a:r>
                    </a:p>
                  </a:txBody>
                  <a:tcPr/>
                </a:tc>
                <a:tc>
                  <a:txBody>
                    <a:bodyPr/>
                    <a:lstStyle/>
                    <a:p>
                      <a:r>
                        <a:rPr lang="en-GB" dirty="0"/>
                        <a:t>S&amp;E</a:t>
                      </a:r>
                    </a:p>
                  </a:txBody>
                  <a:tcPr/>
                </a:tc>
                <a:tc>
                  <a:txBody>
                    <a:bodyPr/>
                    <a:lstStyle/>
                    <a:p>
                      <a:r>
                        <a:rPr lang="en-GB" dirty="0"/>
                        <a:t>Research Charity</a:t>
                      </a:r>
                    </a:p>
                  </a:txBody>
                  <a:tcPr/>
                </a:tc>
                <a:extLst>
                  <a:ext uri="{0D108BD9-81ED-4DB2-BD59-A6C34878D82A}">
                    <a16:rowId xmlns:a16="http://schemas.microsoft.com/office/drawing/2014/main" val="376624891"/>
                  </a:ext>
                </a:extLst>
              </a:tr>
              <a:tr h="370840">
                <a:tc>
                  <a:txBody>
                    <a:bodyPr/>
                    <a:lstStyle/>
                    <a:p>
                      <a:r>
                        <a:rPr lang="en-GB" dirty="0"/>
                        <a:t>P4</a:t>
                      </a:r>
                      <a:endParaRPr lang="en-GB" strike="sngStrike" dirty="0"/>
                    </a:p>
                  </a:txBody>
                  <a:tcPr/>
                </a:tc>
                <a:tc>
                  <a:txBody>
                    <a:bodyPr/>
                    <a:lstStyle/>
                    <a:p>
                      <a:r>
                        <a:rPr lang="en-GB" dirty="0"/>
                        <a:t>M</a:t>
                      </a:r>
                    </a:p>
                  </a:txBody>
                  <a:tcPr/>
                </a:tc>
                <a:tc>
                  <a:txBody>
                    <a:bodyPr/>
                    <a:lstStyle/>
                    <a:p>
                      <a:r>
                        <a:rPr lang="en-GB" dirty="0"/>
                        <a:t>Academic</a:t>
                      </a:r>
                    </a:p>
                  </a:txBody>
                  <a:tcPr/>
                </a:tc>
                <a:tc>
                  <a:txBody>
                    <a:bodyPr/>
                    <a:lstStyle/>
                    <a:p>
                      <a:r>
                        <a:rPr lang="en-GB" dirty="0"/>
                        <a:t>S&amp;E</a:t>
                      </a:r>
                    </a:p>
                  </a:txBody>
                  <a:tcPr/>
                </a:tc>
                <a:tc>
                  <a:txBody>
                    <a:bodyPr/>
                    <a:lstStyle/>
                    <a:p>
                      <a:r>
                        <a:rPr lang="en-GB" dirty="0"/>
                        <a:t>Research Council</a:t>
                      </a:r>
                    </a:p>
                  </a:txBody>
                  <a:tcPr/>
                </a:tc>
                <a:extLst>
                  <a:ext uri="{0D108BD9-81ED-4DB2-BD59-A6C34878D82A}">
                    <a16:rowId xmlns:a16="http://schemas.microsoft.com/office/drawing/2014/main" val="2524352490"/>
                  </a:ext>
                </a:extLst>
              </a:tr>
            </a:tbl>
          </a:graphicData>
        </a:graphic>
      </p:graphicFrame>
    </p:spTree>
    <p:extLst>
      <p:ext uri="{BB962C8B-B14F-4D97-AF65-F5344CB8AC3E}">
        <p14:creationId xmlns:p14="http://schemas.microsoft.com/office/powerpoint/2010/main" val="3033378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993E-77AD-408B-B42D-35B6497A2826}"/>
              </a:ext>
            </a:extLst>
          </p:cNvPr>
          <p:cNvSpPr>
            <a:spLocks noGrp="1"/>
          </p:cNvSpPr>
          <p:nvPr>
            <p:ph type="title"/>
          </p:nvPr>
        </p:nvSpPr>
        <p:spPr/>
        <p:txBody>
          <a:bodyPr/>
          <a:lstStyle/>
          <a:p>
            <a:r>
              <a:rPr lang="en-GB" dirty="0"/>
              <a:t>IPA </a:t>
            </a:r>
            <a:r>
              <a:rPr lang="en-GB" sz="2400" dirty="0"/>
              <a:t>(Smith et al., 2009)</a:t>
            </a:r>
            <a:endParaRPr lang="en-GB" dirty="0"/>
          </a:p>
        </p:txBody>
      </p:sp>
      <p:sp>
        <p:nvSpPr>
          <p:cNvPr id="3" name="Content Placeholder 2">
            <a:extLst>
              <a:ext uri="{FF2B5EF4-FFF2-40B4-BE49-F238E27FC236}">
                <a16:creationId xmlns:a16="http://schemas.microsoft.com/office/drawing/2014/main" id="{BD1F2ADF-F0A3-40E8-AEF6-E58BD0FDA938}"/>
              </a:ext>
            </a:extLst>
          </p:cNvPr>
          <p:cNvSpPr>
            <a:spLocks noGrp="1"/>
          </p:cNvSpPr>
          <p:nvPr>
            <p:ph idx="1"/>
          </p:nvPr>
        </p:nvSpPr>
        <p:spPr/>
        <p:txBody>
          <a:bodyPr>
            <a:normAutofit fontScale="92500" lnSpcReduction="10000"/>
          </a:bodyPr>
          <a:lstStyle/>
          <a:p>
            <a:r>
              <a:rPr lang="en-GB" dirty="0"/>
              <a:t>From </a:t>
            </a:r>
            <a:r>
              <a:rPr lang="en-GB" i="1" dirty="0"/>
              <a:t>the examination</a:t>
            </a:r>
            <a:r>
              <a:rPr lang="en-GB" dirty="0"/>
              <a:t> of subjective experiences in relation to a specific phenomenon (Fellowship journey)</a:t>
            </a:r>
          </a:p>
          <a:p>
            <a:pPr lvl="1"/>
            <a:r>
              <a:rPr lang="en-GB" dirty="0"/>
              <a:t>Occurring at a particular moment (before and during being successful)</a:t>
            </a:r>
          </a:p>
          <a:p>
            <a:pPr lvl="1"/>
            <a:r>
              <a:rPr lang="en-GB" dirty="0"/>
              <a:t>What it (fellowship) means to the individual (exploration of meaning and sense-making)</a:t>
            </a:r>
          </a:p>
          <a:p>
            <a:pPr lvl="1"/>
            <a:endParaRPr lang="en-GB" dirty="0"/>
          </a:p>
          <a:p>
            <a:r>
              <a:rPr lang="en-GB" dirty="0"/>
              <a:t>To </a:t>
            </a:r>
            <a:r>
              <a:rPr lang="en-GB" i="1" dirty="0"/>
              <a:t>the interpretation</a:t>
            </a:r>
            <a:r>
              <a:rPr lang="en-GB" dirty="0"/>
              <a:t> of these experiences to form a coherent plan (following IPA steps)</a:t>
            </a:r>
          </a:p>
          <a:p>
            <a:pPr marL="914400" lvl="1" indent="-457200">
              <a:buFont typeface="+mj-lt"/>
              <a:buAutoNum type="arabicPeriod"/>
            </a:pPr>
            <a:r>
              <a:rPr lang="en-GB" dirty="0"/>
              <a:t>Reading and re-reading</a:t>
            </a:r>
          </a:p>
          <a:p>
            <a:pPr marL="914400" lvl="1" indent="-457200">
              <a:buFont typeface="+mj-lt"/>
              <a:buAutoNum type="arabicPeriod"/>
            </a:pPr>
            <a:r>
              <a:rPr lang="en-GB" dirty="0"/>
              <a:t>Initial noting (descriptive to conceptual comments)</a:t>
            </a:r>
          </a:p>
          <a:p>
            <a:pPr marL="914400" lvl="1" indent="-457200">
              <a:buFont typeface="+mj-lt"/>
              <a:buAutoNum type="arabicPeriod"/>
            </a:pPr>
            <a:r>
              <a:rPr lang="en-GB" dirty="0"/>
              <a:t>Noting emergent themes</a:t>
            </a:r>
          </a:p>
          <a:p>
            <a:pPr marL="914400" lvl="1" indent="-457200">
              <a:buFont typeface="+mj-lt"/>
              <a:buAutoNum type="arabicPeriod"/>
            </a:pPr>
            <a:r>
              <a:rPr lang="en-GB" dirty="0"/>
              <a:t>Connecting across themes </a:t>
            </a:r>
            <a:r>
              <a:rPr lang="en-GB" u="sng" dirty="0"/>
              <a:t>and</a:t>
            </a:r>
            <a:r>
              <a:rPr lang="en-GB" dirty="0"/>
              <a:t> cases (interviewees)</a:t>
            </a:r>
          </a:p>
        </p:txBody>
      </p:sp>
    </p:spTree>
    <p:extLst>
      <p:ext uri="{BB962C8B-B14F-4D97-AF65-F5344CB8AC3E}">
        <p14:creationId xmlns:p14="http://schemas.microsoft.com/office/powerpoint/2010/main" val="3311575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Rectangle 103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solidFill>
            <a:schemeClr val="bg1"/>
          </a:solidFill>
          <a:ln>
            <a:noFill/>
          </a:ln>
          <a:effectLst/>
        </p:spPr>
      </p:sp>
      <p:pic>
        <p:nvPicPr>
          <p:cNvPr id="1026" name="Picture 2" descr="https://imgc.allpostersimages.com/img/print/posters/theodor-kittelsen-soria-moria-castle_a-G-13348868-8880726.jpg">
            <a:extLst>
              <a:ext uri="{FF2B5EF4-FFF2-40B4-BE49-F238E27FC236}">
                <a16:creationId xmlns:a16="http://schemas.microsoft.com/office/drawing/2014/main" id="{8B401174-CD5A-4200-84B6-AEE188C5DAC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5413"/>
          <a:stretch/>
        </p:blipFill>
        <p:spPr bwMode="auto">
          <a:xfrm>
            <a:off x="800100" y="945454"/>
            <a:ext cx="10405221" cy="5852938"/>
          </a:xfrm>
          <a:prstGeom prst="rect">
            <a:avLst/>
          </a:prstGeom>
          <a:noFill/>
          <a:extLst>
            <a:ext uri="{909E8E84-426E-40DD-AFC4-6F175D3DCCD1}">
              <a14:hiddenFill xmlns:a14="http://schemas.microsoft.com/office/drawing/2010/main">
                <a:solidFill>
                  <a:srgbClr val="FFFFFF"/>
                </a:solidFill>
              </a14:hiddenFill>
            </a:ext>
          </a:extLst>
        </p:spPr>
      </p:pic>
      <p:sp>
        <p:nvSpPr>
          <p:cNvPr id="73" name="Down Arrow 7">
            <a:extLst>
              <a:ext uri="{FF2B5EF4-FFF2-40B4-BE49-F238E27FC236}">
                <a16:creationId xmlns:a16="http://schemas.microsoft.com/office/drawing/2014/main" id="{B547373F-AF2E-4907-B442-9F902B387FD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E01705-D1E7-48F0-8E42-5F99875DEF22}"/>
              </a:ext>
            </a:extLst>
          </p:cNvPr>
          <p:cNvSpPr>
            <a:spLocks noGrp="1"/>
          </p:cNvSpPr>
          <p:nvPr>
            <p:ph type="title"/>
          </p:nvPr>
        </p:nvSpPr>
        <p:spPr>
          <a:xfrm>
            <a:off x="1028700" y="190501"/>
            <a:ext cx="2886075" cy="2486024"/>
          </a:xfrm>
          <a:noFill/>
        </p:spPr>
        <p:txBody>
          <a:bodyPr vert="horz" lIns="91440" tIns="45720" rIns="91440" bIns="45720" rtlCol="0" anchor="ctr">
            <a:normAutofit/>
          </a:bodyPr>
          <a:lstStyle/>
          <a:p>
            <a:pPr algn="ctr"/>
            <a:r>
              <a:rPr lang="en-US" sz="3600">
                <a:solidFill>
                  <a:schemeClr val="bg1"/>
                </a:solidFill>
              </a:rPr>
              <a:t>Soria Moria Castle (Norwegian folktale)</a:t>
            </a:r>
          </a:p>
        </p:txBody>
      </p:sp>
    </p:spTree>
    <p:extLst>
      <p:ext uri="{BB962C8B-B14F-4D97-AF65-F5344CB8AC3E}">
        <p14:creationId xmlns:p14="http://schemas.microsoft.com/office/powerpoint/2010/main" val="37505863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1481</Words>
  <Application>Microsoft Office PowerPoint</Application>
  <PresentationFormat>Widescreen</PresentationFormat>
  <Paragraphs>213</Paragraphs>
  <Slides>16</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Office Theme</vt:lpstr>
      <vt:lpstr>The lived experiences of current Research Fellows in prestigious fellowship schemes</vt:lpstr>
      <vt:lpstr>Project Overview</vt:lpstr>
      <vt:lpstr>Research Questions</vt:lpstr>
      <vt:lpstr>Previous Research</vt:lpstr>
      <vt:lpstr>Methodology</vt:lpstr>
      <vt:lpstr>Qualitative approach</vt:lpstr>
      <vt:lpstr>Sample</vt:lpstr>
      <vt:lpstr>IPA (Smith et al., 2009)</vt:lpstr>
      <vt:lpstr>Soria Moria Castle (Norwegian folktale)</vt:lpstr>
      <vt:lpstr>Emerging Themes</vt:lpstr>
      <vt:lpstr>Findings</vt:lpstr>
      <vt:lpstr>Findings</vt:lpstr>
      <vt:lpstr>Path to accomplishing Target/ reaching the “Castle”</vt:lpstr>
      <vt:lpstr>Conclusion</vt:lpstr>
      <vt:lpstr>References</vt:lpstr>
      <vt:lpstr>What do you think?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lived experiences of current Research Fellows in prestigious fellowship schemes</dc:title>
  <dc:creator>Christos Petichakis</dc:creator>
  <cp:lastModifiedBy>Christos Petichakis</cp:lastModifiedBy>
  <cp:revision>54</cp:revision>
  <dcterms:created xsi:type="dcterms:W3CDTF">2017-10-06T04:55:14Z</dcterms:created>
  <dcterms:modified xsi:type="dcterms:W3CDTF">2017-10-12T05:15:05Z</dcterms:modified>
</cp:coreProperties>
</file>