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04" r:id="rId2"/>
    <p:sldMasterId id="2147483684" r:id="rId3"/>
  </p:sldMasterIdLst>
  <p:notesMasterIdLst>
    <p:notesMasterId r:id="rId21"/>
  </p:notesMasterIdLst>
  <p:handoutMasterIdLst>
    <p:handoutMasterId r:id="rId22"/>
  </p:handoutMasterIdLst>
  <p:sldIdLst>
    <p:sldId id="257" r:id="rId4"/>
    <p:sldId id="276" r:id="rId5"/>
    <p:sldId id="293" r:id="rId6"/>
    <p:sldId id="277" r:id="rId7"/>
    <p:sldId id="278" r:id="rId8"/>
    <p:sldId id="279" r:id="rId9"/>
    <p:sldId id="281" r:id="rId10"/>
    <p:sldId id="282" r:id="rId11"/>
    <p:sldId id="283" r:id="rId12"/>
    <p:sldId id="285" r:id="rId13"/>
    <p:sldId id="289" r:id="rId14"/>
    <p:sldId id="273" r:id="rId15"/>
    <p:sldId id="287" r:id="rId16"/>
    <p:sldId id="290" r:id="rId17"/>
    <p:sldId id="292" r:id="rId18"/>
    <p:sldId id="291" r:id="rId19"/>
    <p:sldId id="294" r:id="rId2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287A"/>
    <a:srgbClr val="DE2B32"/>
    <a:srgbClr val="4AAD87"/>
    <a:srgbClr val="AACF32"/>
    <a:srgbClr val="0D13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87251" autoAdjust="0"/>
  </p:normalViewPr>
  <p:slideViewPr>
    <p:cSldViewPr>
      <p:cViewPr varScale="1">
        <p:scale>
          <a:sx n="58" d="100"/>
          <a:sy n="58" d="100"/>
        </p:scale>
        <p:origin x="174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9" d="100"/>
          <a:sy n="99" d="100"/>
        </p:scale>
        <p:origin x="4008"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Sheet1!$A$3</c:f>
              <c:strCache>
                <c:ptCount val="1"/>
                <c:pt idx="0">
                  <c:v>CaO</c:v>
                </c:pt>
              </c:strCache>
            </c:strRef>
          </c:tx>
          <c:invertIfNegative val="0"/>
          <c:val>
            <c:numRef>
              <c:f>Sheet1!$B$3:$H$3</c:f>
              <c:numCache>
                <c:formatCode>General</c:formatCode>
                <c:ptCount val="7"/>
                <c:pt idx="0">
                  <c:v>399</c:v>
                </c:pt>
                <c:pt idx="1">
                  <c:v>115</c:v>
                </c:pt>
                <c:pt idx="2">
                  <c:v>66</c:v>
                </c:pt>
                <c:pt idx="3">
                  <c:v>8</c:v>
                </c:pt>
              </c:numCache>
            </c:numRef>
          </c:val>
          <c:extLst>
            <c:ext xmlns:c16="http://schemas.microsoft.com/office/drawing/2014/chart" uri="{C3380CC4-5D6E-409C-BE32-E72D297353CC}">
              <c16:uniqueId val="{00000000-D851-4CF9-B559-FF4E47ECE6C1}"/>
            </c:ext>
          </c:extLst>
        </c:ser>
        <c:ser>
          <c:idx val="1"/>
          <c:order val="1"/>
          <c:tx>
            <c:strRef>
              <c:f>Sheet1!$A$4</c:f>
              <c:strCache>
                <c:ptCount val="1"/>
                <c:pt idx="0">
                  <c:v>MSA</c:v>
                </c:pt>
              </c:strCache>
            </c:strRef>
          </c:tx>
          <c:invertIfNegative val="0"/>
          <c:val>
            <c:numRef>
              <c:f>Sheet1!$B$4:$H$4</c:f>
              <c:numCache>
                <c:formatCode>General</c:formatCode>
                <c:ptCount val="7"/>
                <c:pt idx="0">
                  <c:v>52</c:v>
                </c:pt>
                <c:pt idx="1">
                  <c:v>718</c:v>
                </c:pt>
                <c:pt idx="2">
                  <c:v>538</c:v>
                </c:pt>
                <c:pt idx="3">
                  <c:v>591</c:v>
                </c:pt>
                <c:pt idx="4">
                  <c:v>269</c:v>
                </c:pt>
                <c:pt idx="5">
                  <c:v>77</c:v>
                </c:pt>
                <c:pt idx="6">
                  <c:v>28</c:v>
                </c:pt>
              </c:numCache>
            </c:numRef>
          </c:val>
          <c:extLst>
            <c:ext xmlns:c16="http://schemas.microsoft.com/office/drawing/2014/chart" uri="{C3380CC4-5D6E-409C-BE32-E72D297353CC}">
              <c16:uniqueId val="{00000001-D851-4CF9-B559-FF4E47ECE6C1}"/>
            </c:ext>
          </c:extLst>
        </c:ser>
        <c:ser>
          <c:idx val="2"/>
          <c:order val="2"/>
          <c:tx>
            <c:strRef>
              <c:f>Sheet1!$A$5</c:f>
              <c:strCache>
                <c:ptCount val="1"/>
                <c:pt idx="0">
                  <c:v>TaE</c:v>
                </c:pt>
              </c:strCache>
            </c:strRef>
          </c:tx>
          <c:invertIfNegative val="0"/>
          <c:val>
            <c:numRef>
              <c:f>Sheet1!$B$5:$H$5</c:f>
              <c:numCache>
                <c:formatCode>General</c:formatCode>
                <c:ptCount val="7"/>
                <c:pt idx="0">
                  <c:v>15</c:v>
                </c:pt>
                <c:pt idx="1">
                  <c:v>72</c:v>
                </c:pt>
                <c:pt idx="2">
                  <c:v>162</c:v>
                </c:pt>
                <c:pt idx="3">
                  <c:v>108</c:v>
                </c:pt>
                <c:pt idx="4">
                  <c:v>31</c:v>
                </c:pt>
              </c:numCache>
            </c:numRef>
          </c:val>
          <c:extLst>
            <c:ext xmlns:c16="http://schemas.microsoft.com/office/drawing/2014/chart" uri="{C3380CC4-5D6E-409C-BE32-E72D297353CC}">
              <c16:uniqueId val="{00000002-D851-4CF9-B559-FF4E47ECE6C1}"/>
            </c:ext>
          </c:extLst>
        </c:ser>
        <c:dLbls>
          <c:showLegendKey val="0"/>
          <c:showVal val="0"/>
          <c:showCatName val="0"/>
          <c:showSerName val="0"/>
          <c:showPercent val="0"/>
          <c:showBubbleSize val="0"/>
        </c:dLbls>
        <c:gapWidth val="150"/>
        <c:axId val="37325056"/>
        <c:axId val="37326848"/>
      </c:barChart>
      <c:catAx>
        <c:axId val="37325056"/>
        <c:scaling>
          <c:orientation val="minMax"/>
        </c:scaling>
        <c:delete val="0"/>
        <c:axPos val="b"/>
        <c:majorTickMark val="out"/>
        <c:minorTickMark val="none"/>
        <c:tickLblPos val="nextTo"/>
        <c:crossAx val="37326848"/>
        <c:crosses val="autoZero"/>
        <c:auto val="1"/>
        <c:lblAlgn val="ctr"/>
        <c:lblOffset val="100"/>
        <c:noMultiLvlLbl val="0"/>
      </c:catAx>
      <c:valAx>
        <c:axId val="37326848"/>
        <c:scaling>
          <c:orientation val="minMax"/>
        </c:scaling>
        <c:delete val="0"/>
        <c:axPos val="l"/>
        <c:majorGridlines/>
        <c:numFmt formatCode="General" sourceLinked="1"/>
        <c:majorTickMark val="out"/>
        <c:minorTickMark val="none"/>
        <c:tickLblPos val="nextTo"/>
        <c:crossAx val="37325056"/>
        <c:crosses val="autoZero"/>
        <c:crossBetween val="between"/>
      </c:valAx>
    </c:plotArea>
    <c:legend>
      <c:legendPos val="r"/>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Sheet1!$A$9</c:f>
              <c:strCache>
                <c:ptCount val="1"/>
                <c:pt idx="0">
                  <c:v>Mixed</c:v>
                </c:pt>
              </c:strCache>
            </c:strRef>
          </c:tx>
          <c:invertIfNegative val="0"/>
          <c:val>
            <c:numRef>
              <c:f>Sheet1!$B$9:$H$9</c:f>
              <c:numCache>
                <c:formatCode>General</c:formatCode>
                <c:ptCount val="7"/>
                <c:pt idx="0">
                  <c:v>0</c:v>
                </c:pt>
                <c:pt idx="1">
                  <c:v>0</c:v>
                </c:pt>
                <c:pt idx="2">
                  <c:v>0</c:v>
                </c:pt>
                <c:pt idx="3">
                  <c:v>109</c:v>
                </c:pt>
                <c:pt idx="4">
                  <c:v>307</c:v>
                </c:pt>
                <c:pt idx="5">
                  <c:v>459</c:v>
                </c:pt>
                <c:pt idx="6">
                  <c:v>538</c:v>
                </c:pt>
              </c:numCache>
            </c:numRef>
          </c:val>
          <c:extLst>
            <c:ext xmlns:c16="http://schemas.microsoft.com/office/drawing/2014/chart" uri="{C3380CC4-5D6E-409C-BE32-E72D297353CC}">
              <c16:uniqueId val="{00000000-F9FF-4DF0-BED9-80D0A123A90B}"/>
            </c:ext>
          </c:extLst>
        </c:ser>
        <c:ser>
          <c:idx val="1"/>
          <c:order val="1"/>
          <c:tx>
            <c:strRef>
              <c:f>Sheet1!$A$10</c:f>
              <c:strCache>
                <c:ptCount val="1"/>
                <c:pt idx="0">
                  <c:v>Research</c:v>
                </c:pt>
              </c:strCache>
            </c:strRef>
          </c:tx>
          <c:invertIfNegative val="0"/>
          <c:val>
            <c:numRef>
              <c:f>Sheet1!$B$10:$H$10</c:f>
              <c:numCache>
                <c:formatCode>General</c:formatCode>
                <c:ptCount val="7"/>
                <c:pt idx="0">
                  <c:v>0</c:v>
                </c:pt>
                <c:pt idx="1">
                  <c:v>0</c:v>
                </c:pt>
                <c:pt idx="2">
                  <c:v>0</c:v>
                </c:pt>
                <c:pt idx="3">
                  <c:v>862</c:v>
                </c:pt>
                <c:pt idx="4">
                  <c:v>216</c:v>
                </c:pt>
                <c:pt idx="5">
                  <c:v>45</c:v>
                </c:pt>
                <c:pt idx="6">
                  <c:v>11</c:v>
                </c:pt>
              </c:numCache>
            </c:numRef>
          </c:val>
          <c:extLst>
            <c:ext xmlns:c16="http://schemas.microsoft.com/office/drawing/2014/chart" uri="{C3380CC4-5D6E-409C-BE32-E72D297353CC}">
              <c16:uniqueId val="{00000001-F9FF-4DF0-BED9-80D0A123A90B}"/>
            </c:ext>
          </c:extLst>
        </c:ser>
        <c:ser>
          <c:idx val="2"/>
          <c:order val="2"/>
          <c:tx>
            <c:strRef>
              <c:f>Sheet1!$A$11</c:f>
              <c:strCache>
                <c:ptCount val="1"/>
                <c:pt idx="0">
                  <c:v>Teaching</c:v>
                </c:pt>
              </c:strCache>
            </c:strRef>
          </c:tx>
          <c:invertIfNegative val="0"/>
          <c:val>
            <c:numRef>
              <c:f>Sheet1!$B$11:$H$11</c:f>
              <c:numCache>
                <c:formatCode>General</c:formatCode>
                <c:ptCount val="7"/>
                <c:pt idx="0">
                  <c:v>0</c:v>
                </c:pt>
                <c:pt idx="1">
                  <c:v>0</c:v>
                </c:pt>
                <c:pt idx="2">
                  <c:v>0</c:v>
                </c:pt>
                <c:pt idx="3">
                  <c:v>188</c:v>
                </c:pt>
                <c:pt idx="4">
                  <c:v>240</c:v>
                </c:pt>
                <c:pt idx="5">
                  <c:v>81</c:v>
                </c:pt>
                <c:pt idx="6">
                  <c:v>19</c:v>
                </c:pt>
              </c:numCache>
            </c:numRef>
          </c:val>
          <c:extLst>
            <c:ext xmlns:c16="http://schemas.microsoft.com/office/drawing/2014/chart" uri="{C3380CC4-5D6E-409C-BE32-E72D297353CC}">
              <c16:uniqueId val="{00000002-F9FF-4DF0-BED9-80D0A123A90B}"/>
            </c:ext>
          </c:extLst>
        </c:ser>
        <c:ser>
          <c:idx val="3"/>
          <c:order val="3"/>
          <c:tx>
            <c:strRef>
              <c:f>Sheet1!$A$12</c:f>
              <c:strCache>
                <c:ptCount val="1"/>
                <c:pt idx="0">
                  <c:v>Enterprise </c:v>
                </c:pt>
              </c:strCache>
            </c:strRef>
          </c:tx>
          <c:invertIfNegative val="0"/>
          <c:val>
            <c:numRef>
              <c:f>Sheet1!$B$12:$H$12</c:f>
              <c:numCache>
                <c:formatCode>General</c:formatCode>
                <c:ptCount val="7"/>
                <c:pt idx="3">
                  <c:v>39</c:v>
                </c:pt>
                <c:pt idx="4">
                  <c:v>46</c:v>
                </c:pt>
                <c:pt idx="5">
                  <c:v>30</c:v>
                </c:pt>
                <c:pt idx="6">
                  <c:v>4</c:v>
                </c:pt>
              </c:numCache>
            </c:numRef>
          </c:val>
          <c:extLst>
            <c:ext xmlns:c16="http://schemas.microsoft.com/office/drawing/2014/chart" uri="{C3380CC4-5D6E-409C-BE32-E72D297353CC}">
              <c16:uniqueId val="{00000003-F9FF-4DF0-BED9-80D0A123A90B}"/>
            </c:ext>
          </c:extLst>
        </c:ser>
        <c:dLbls>
          <c:showLegendKey val="0"/>
          <c:showVal val="0"/>
          <c:showCatName val="0"/>
          <c:showSerName val="0"/>
          <c:showPercent val="0"/>
          <c:showBubbleSize val="0"/>
        </c:dLbls>
        <c:gapWidth val="150"/>
        <c:axId val="202553984"/>
        <c:axId val="202559872"/>
      </c:barChart>
      <c:catAx>
        <c:axId val="202553984"/>
        <c:scaling>
          <c:orientation val="minMax"/>
        </c:scaling>
        <c:delete val="0"/>
        <c:axPos val="b"/>
        <c:majorTickMark val="out"/>
        <c:minorTickMark val="none"/>
        <c:tickLblPos val="nextTo"/>
        <c:crossAx val="202559872"/>
        <c:crosses val="autoZero"/>
        <c:auto val="1"/>
        <c:lblAlgn val="ctr"/>
        <c:lblOffset val="100"/>
        <c:noMultiLvlLbl val="0"/>
      </c:catAx>
      <c:valAx>
        <c:axId val="202559872"/>
        <c:scaling>
          <c:orientation val="minMax"/>
        </c:scaling>
        <c:delete val="0"/>
        <c:axPos val="l"/>
        <c:majorGridlines/>
        <c:numFmt formatCode="General" sourceLinked="1"/>
        <c:majorTickMark val="out"/>
        <c:minorTickMark val="none"/>
        <c:tickLblPos val="nextTo"/>
        <c:crossAx val="202553984"/>
        <c:crosses val="autoZero"/>
        <c:crossBetween val="between"/>
      </c:valAx>
    </c:plotArea>
    <c:legend>
      <c:legendPos val="r"/>
      <c:overlay val="0"/>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D454761-1460-C44E-8EE9-132392DCD1C4}" type="datetimeFigureOut">
              <a:rPr lang="en-US" smtClean="0"/>
              <a:t>11/5/2017</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5A82BE9-307A-AB49-B561-9E71E3CE8979}" type="slidenum">
              <a:rPr lang="en-US" smtClean="0"/>
              <a:t>‹#›</a:t>
            </a:fld>
            <a:endParaRPr lang="en-US"/>
          </a:p>
        </p:txBody>
      </p:sp>
    </p:spTree>
    <p:extLst>
      <p:ext uri="{BB962C8B-B14F-4D97-AF65-F5344CB8AC3E}">
        <p14:creationId xmlns:p14="http://schemas.microsoft.com/office/powerpoint/2010/main" val="20651290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0A3D421-3143-47CA-ACA9-5443A0940D94}" type="datetimeFigureOut">
              <a:rPr lang="en-GB" smtClean="0"/>
              <a:t>05/11/2017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2FA50D6-6132-4FF4-AFC5-01B946DDB4AB}" type="slidenum">
              <a:rPr lang="en-GB" smtClean="0"/>
              <a:t>‹#›</a:t>
            </a:fld>
            <a:endParaRPr lang="en-GB"/>
          </a:p>
        </p:txBody>
      </p:sp>
    </p:spTree>
    <p:extLst>
      <p:ext uri="{BB962C8B-B14F-4D97-AF65-F5344CB8AC3E}">
        <p14:creationId xmlns:p14="http://schemas.microsoft.com/office/powerpoint/2010/main" val="507693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‘Towards’ – is a deliberate word choice.  Responding to Linda Evan’s call for refinement and clarity.  </a:t>
            </a:r>
          </a:p>
        </p:txBody>
      </p:sp>
      <p:sp>
        <p:nvSpPr>
          <p:cNvPr id="4" name="Slide Number Placeholder 3"/>
          <p:cNvSpPr>
            <a:spLocks noGrp="1"/>
          </p:cNvSpPr>
          <p:nvPr>
            <p:ph type="sldNum" sz="quarter" idx="10"/>
          </p:nvPr>
        </p:nvSpPr>
        <p:spPr/>
        <p:txBody>
          <a:bodyPr/>
          <a:lstStyle/>
          <a:p>
            <a:fld id="{C2FA50D6-6132-4FF4-AFC5-01B946DDB4AB}" type="slidenum">
              <a:rPr lang="en-GB" smtClean="0"/>
              <a:t>1</a:t>
            </a:fld>
            <a:endParaRPr lang="en-GB"/>
          </a:p>
        </p:txBody>
      </p:sp>
    </p:spTree>
    <p:extLst>
      <p:ext uri="{BB962C8B-B14F-4D97-AF65-F5344CB8AC3E}">
        <p14:creationId xmlns:p14="http://schemas.microsoft.com/office/powerpoint/2010/main" val="1981048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In traditional HRD: </a:t>
            </a:r>
          </a:p>
          <a:p>
            <a:r>
              <a:rPr lang="en-GB" dirty="0"/>
              <a:t>Strong assumption that line-manager and appraisal processes are drivers of development &amp; play important roles in determining the development an individual may require – taken for granted. These are WEAK / COMPLEX mechanisms in HE.  Don’t exist for some cohorts (PGRs), and don’t work for others (ECRs).</a:t>
            </a:r>
          </a:p>
          <a:p>
            <a:endParaRPr lang="en-GB" dirty="0"/>
          </a:p>
          <a:p>
            <a:r>
              <a:rPr lang="en-GB" dirty="0"/>
              <a:t>Content remains the same – across time and context - no matter if it is specialist or core, in HE or corporate sector.  More I think about this, the more I disagree.  Even talking about something as basic as time management will be different for a physicist on a 25/30 year project to someone who needs a daily to-do list.</a:t>
            </a:r>
          </a:p>
          <a:p>
            <a:endParaRPr lang="en-GB" dirty="0"/>
          </a:p>
          <a:p>
            <a:r>
              <a:rPr lang="en-GB" dirty="0"/>
              <a:t>I assume:</a:t>
            </a:r>
          </a:p>
          <a:p>
            <a:r>
              <a:rPr lang="en-GB" dirty="0"/>
              <a:t>world of training and development in HE changed dramatically at the turn of this century, exemplified by the advent of the researcher developer post-2002 and the Roberts report, and subsequently demonstrated with the increase in roles of the public engagement, impact and enterprise developers – or the growth of the third space. </a:t>
            </a:r>
          </a:p>
          <a:p>
            <a:endParaRPr lang="en-GB" dirty="0"/>
          </a:p>
          <a:p>
            <a:r>
              <a:rPr lang="en-GB" dirty="0"/>
              <a:t>Assumptions just for the record</a:t>
            </a:r>
          </a:p>
        </p:txBody>
      </p:sp>
      <p:sp>
        <p:nvSpPr>
          <p:cNvPr id="4" name="Slide Number Placeholder 3"/>
          <p:cNvSpPr>
            <a:spLocks noGrp="1"/>
          </p:cNvSpPr>
          <p:nvPr>
            <p:ph type="sldNum" sz="quarter" idx="10"/>
          </p:nvPr>
        </p:nvSpPr>
        <p:spPr/>
        <p:txBody>
          <a:bodyPr/>
          <a:lstStyle/>
          <a:p>
            <a:fld id="{C2FA50D6-6132-4FF4-AFC5-01B946DDB4AB}" type="slidenum">
              <a:rPr lang="en-GB" smtClean="0"/>
              <a:t>10</a:t>
            </a:fld>
            <a:endParaRPr lang="en-GB"/>
          </a:p>
        </p:txBody>
      </p:sp>
    </p:spTree>
    <p:extLst>
      <p:ext uri="{BB962C8B-B14F-4D97-AF65-F5344CB8AC3E}">
        <p14:creationId xmlns:p14="http://schemas.microsoft.com/office/powerpoint/2010/main" val="33684878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makes me say all of this?</a:t>
            </a:r>
          </a:p>
          <a:p>
            <a:endParaRPr lang="en-GB" dirty="0"/>
          </a:p>
          <a:p>
            <a:r>
              <a:rPr lang="en-GB" dirty="0"/>
              <a:t>Offer Quantitative and Qualitative evidence – of a sort!</a:t>
            </a:r>
          </a:p>
        </p:txBody>
      </p:sp>
      <p:sp>
        <p:nvSpPr>
          <p:cNvPr id="4" name="Slide Number Placeholder 3"/>
          <p:cNvSpPr>
            <a:spLocks noGrp="1"/>
          </p:cNvSpPr>
          <p:nvPr>
            <p:ph type="sldNum" sz="quarter" idx="10"/>
          </p:nvPr>
        </p:nvSpPr>
        <p:spPr/>
        <p:txBody>
          <a:bodyPr/>
          <a:lstStyle/>
          <a:p>
            <a:fld id="{C2FA50D6-6132-4FF4-AFC5-01B946DDB4AB}" type="slidenum">
              <a:rPr lang="en-GB" smtClean="0"/>
              <a:t>11</a:t>
            </a:fld>
            <a:endParaRPr lang="en-GB"/>
          </a:p>
        </p:txBody>
      </p:sp>
    </p:spTree>
    <p:extLst>
      <p:ext uri="{BB962C8B-B14F-4D97-AF65-F5344CB8AC3E}">
        <p14:creationId xmlns:p14="http://schemas.microsoft.com/office/powerpoint/2010/main" val="3269114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Staff profiles – I’ve been monitoring these for years – the numbers change but the shape doesn’t.</a:t>
            </a:r>
          </a:p>
          <a:p>
            <a:endParaRPr lang="en-GB" dirty="0"/>
          </a:p>
          <a:p>
            <a:r>
              <a:rPr lang="en-GB" dirty="0"/>
              <a:t>Look at Professional Services – very few executives, most of staff at the middle to other end of employment scale.  Similar to all other corporate set-ups.</a:t>
            </a:r>
          </a:p>
          <a:p>
            <a:endParaRPr lang="en-GB" dirty="0"/>
          </a:p>
          <a:p>
            <a:r>
              <a:rPr lang="en-GB" dirty="0"/>
              <a:t>Our ERE/academic staff profile is very different.  Doesn’t start to middle management – has more staff at the executive end.  Indeed, could say this is all executive training – with senior execs (Profs and </a:t>
            </a:r>
            <a:r>
              <a:rPr lang="en-GB" dirty="0" err="1"/>
              <a:t>Assoc.Profs</a:t>
            </a:r>
            <a:r>
              <a:rPr lang="en-GB" dirty="0"/>
              <a:t>), middle and up-coming execs.  </a:t>
            </a:r>
          </a:p>
          <a:p>
            <a:endParaRPr lang="en-GB" dirty="0"/>
          </a:p>
          <a:p>
            <a:r>
              <a:rPr lang="en-GB" dirty="0"/>
              <a:t>Whatever core and periphery look like – the HRD should be different for PS and Academic profiles.  But I think there is an overwhelming assumption it is the same for everyone.   </a:t>
            </a:r>
          </a:p>
        </p:txBody>
      </p:sp>
      <p:sp>
        <p:nvSpPr>
          <p:cNvPr id="4" name="Slide Number Placeholder 3"/>
          <p:cNvSpPr>
            <a:spLocks noGrp="1"/>
          </p:cNvSpPr>
          <p:nvPr>
            <p:ph type="sldNum" sz="quarter" idx="10"/>
          </p:nvPr>
        </p:nvSpPr>
        <p:spPr/>
        <p:txBody>
          <a:bodyPr/>
          <a:lstStyle/>
          <a:p>
            <a:fld id="{C2FA50D6-6132-4FF4-AFC5-01B946DDB4AB}" type="slidenum">
              <a:rPr lang="en-GB" smtClean="0"/>
              <a:t>12</a:t>
            </a:fld>
            <a:endParaRPr lang="en-GB"/>
          </a:p>
        </p:txBody>
      </p:sp>
    </p:spTree>
    <p:extLst>
      <p:ext uri="{BB962C8B-B14F-4D97-AF65-F5344CB8AC3E}">
        <p14:creationId xmlns:p14="http://schemas.microsoft.com/office/powerpoint/2010/main" val="30560222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Largely anecdotal - but there is enough of it to be taken seriously by </a:t>
            </a:r>
            <a:r>
              <a:rPr lang="en-GB" dirty="0" err="1"/>
              <a:t>contextualists</a:t>
            </a:r>
            <a:r>
              <a:rPr lang="en-GB" dirty="0"/>
              <a:t> and contextual method.  </a:t>
            </a:r>
          </a:p>
          <a:p>
            <a:endParaRPr lang="en-GB" dirty="0"/>
          </a:p>
          <a:p>
            <a:r>
              <a:rPr lang="en-GB" dirty="0"/>
              <a:t>We have all encountered this behaviour and these comments at some point – in view of their persistence, we need to understand them better and not dismiss them as wrong and/or correctable.</a:t>
            </a:r>
          </a:p>
        </p:txBody>
      </p:sp>
      <p:sp>
        <p:nvSpPr>
          <p:cNvPr id="4" name="Slide Number Placeholder 3"/>
          <p:cNvSpPr>
            <a:spLocks noGrp="1"/>
          </p:cNvSpPr>
          <p:nvPr>
            <p:ph type="sldNum" sz="quarter" idx="10"/>
          </p:nvPr>
        </p:nvSpPr>
        <p:spPr/>
        <p:txBody>
          <a:bodyPr/>
          <a:lstStyle/>
          <a:p>
            <a:fld id="{C2FA50D6-6132-4FF4-AFC5-01B946DDB4AB}" type="slidenum">
              <a:rPr lang="en-GB" smtClean="0"/>
              <a:t>13</a:t>
            </a:fld>
            <a:endParaRPr lang="en-GB"/>
          </a:p>
        </p:txBody>
      </p:sp>
    </p:spTree>
    <p:extLst>
      <p:ext uri="{BB962C8B-B14F-4D97-AF65-F5344CB8AC3E}">
        <p14:creationId xmlns:p14="http://schemas.microsoft.com/office/powerpoint/2010/main" val="33794740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2FA50D6-6132-4FF4-AFC5-01B946DDB4AB}" type="slidenum">
              <a:rPr lang="en-GB" smtClean="0"/>
              <a:t>14</a:t>
            </a:fld>
            <a:endParaRPr lang="en-GB"/>
          </a:p>
        </p:txBody>
      </p:sp>
    </p:spTree>
    <p:extLst>
      <p:ext uri="{BB962C8B-B14F-4D97-AF65-F5344CB8AC3E}">
        <p14:creationId xmlns:p14="http://schemas.microsoft.com/office/powerpoint/2010/main" val="6199999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need to research and understand the HE environment better, including the needs of disciplines, impact of variations between disciplines and cohorts of staff etc. – and celebrate our differences.</a:t>
            </a:r>
          </a:p>
          <a:p>
            <a:r>
              <a:rPr lang="en-GB" dirty="0"/>
              <a:t>If we are designing for executives – how will that change things?</a:t>
            </a:r>
          </a:p>
          <a:p>
            <a:r>
              <a:rPr lang="en-GB" dirty="0"/>
              <a:t>If we embrace a dialogic OD approach – what will that look like?</a:t>
            </a:r>
          </a:p>
          <a:p>
            <a:endParaRPr lang="en-GB" dirty="0"/>
          </a:p>
        </p:txBody>
      </p:sp>
      <p:sp>
        <p:nvSpPr>
          <p:cNvPr id="4" name="Slide Number Placeholder 3"/>
          <p:cNvSpPr>
            <a:spLocks noGrp="1"/>
          </p:cNvSpPr>
          <p:nvPr>
            <p:ph type="sldNum" sz="quarter" idx="10"/>
          </p:nvPr>
        </p:nvSpPr>
        <p:spPr/>
        <p:txBody>
          <a:bodyPr/>
          <a:lstStyle/>
          <a:p>
            <a:fld id="{C2FA50D6-6132-4FF4-AFC5-01B946DDB4AB}" type="slidenum">
              <a:rPr lang="en-GB" smtClean="0"/>
              <a:t>15</a:t>
            </a:fld>
            <a:endParaRPr lang="en-GB"/>
          </a:p>
        </p:txBody>
      </p:sp>
    </p:spTree>
    <p:extLst>
      <p:ext uri="{BB962C8B-B14F-4D97-AF65-F5344CB8AC3E}">
        <p14:creationId xmlns:p14="http://schemas.microsoft.com/office/powerpoint/2010/main" val="23618017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2FA50D6-6132-4FF4-AFC5-01B946DDB4AB}" type="slidenum">
              <a:rPr lang="en-GB" smtClean="0"/>
              <a:t>16</a:t>
            </a:fld>
            <a:endParaRPr lang="en-GB"/>
          </a:p>
        </p:txBody>
      </p:sp>
    </p:spTree>
    <p:extLst>
      <p:ext uri="{BB962C8B-B14F-4D97-AF65-F5344CB8AC3E}">
        <p14:creationId xmlns:p14="http://schemas.microsoft.com/office/powerpoint/2010/main" val="881582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FA50D6-6132-4FF4-AFC5-01B946DDB4A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87602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Common features of ‘theory’ listed here – I’m using as a ‘template’.  </a:t>
            </a:r>
          </a:p>
          <a:p>
            <a:r>
              <a:rPr lang="en-GB" dirty="0"/>
              <a:t>Theory comes about for a reason – doesn’t come from no-where - and theory should cause us to do/see things differently.</a:t>
            </a:r>
          </a:p>
        </p:txBody>
      </p:sp>
      <p:sp>
        <p:nvSpPr>
          <p:cNvPr id="4" name="Slide Number Placeholder 3"/>
          <p:cNvSpPr>
            <a:spLocks noGrp="1"/>
          </p:cNvSpPr>
          <p:nvPr>
            <p:ph type="sldNum" sz="quarter" idx="10"/>
          </p:nvPr>
        </p:nvSpPr>
        <p:spPr/>
        <p:txBody>
          <a:bodyPr/>
          <a:lstStyle/>
          <a:p>
            <a:fld id="{C2FA50D6-6132-4FF4-AFC5-01B946DDB4AB}" type="slidenum">
              <a:rPr lang="en-GB" smtClean="0"/>
              <a:t>2</a:t>
            </a:fld>
            <a:endParaRPr lang="en-GB"/>
          </a:p>
        </p:txBody>
      </p:sp>
    </p:spTree>
    <p:extLst>
      <p:ext uri="{BB962C8B-B14F-4D97-AF65-F5344CB8AC3E}">
        <p14:creationId xmlns:p14="http://schemas.microsoft.com/office/powerpoint/2010/main" val="192652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is needed?</a:t>
            </a:r>
          </a:p>
        </p:txBody>
      </p:sp>
      <p:sp>
        <p:nvSpPr>
          <p:cNvPr id="4" name="Slide Number Placeholder 3"/>
          <p:cNvSpPr>
            <a:spLocks noGrp="1"/>
          </p:cNvSpPr>
          <p:nvPr>
            <p:ph type="sldNum" sz="quarter" idx="10"/>
          </p:nvPr>
        </p:nvSpPr>
        <p:spPr/>
        <p:txBody>
          <a:bodyPr/>
          <a:lstStyle/>
          <a:p>
            <a:fld id="{C2FA50D6-6132-4FF4-AFC5-01B946DDB4AB}" type="slidenum">
              <a:rPr lang="en-GB" smtClean="0"/>
              <a:t>3</a:t>
            </a:fld>
            <a:endParaRPr lang="en-GB"/>
          </a:p>
        </p:txBody>
      </p:sp>
    </p:spTree>
    <p:extLst>
      <p:ext uri="{BB962C8B-B14F-4D97-AF65-F5344CB8AC3E}">
        <p14:creationId xmlns:p14="http://schemas.microsoft.com/office/powerpoint/2010/main" val="2131713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dominant model of development in literature – both in the corporate sector and HE</a:t>
            </a:r>
          </a:p>
          <a:p>
            <a:endParaRPr lang="en-GB" dirty="0"/>
          </a:p>
          <a:p>
            <a:r>
              <a:rPr lang="en-GB" dirty="0"/>
              <a:t>HRD distinguished by the assumption of a Core and technical add-ons/specialists i.e. researcher developers.  Concept of core and periphery – makes us Other.</a:t>
            </a:r>
          </a:p>
          <a:p>
            <a:endParaRPr lang="en-GB" dirty="0"/>
          </a:p>
          <a:p>
            <a:r>
              <a:rPr lang="en-GB" dirty="0"/>
              <a:t>Something Educational developers have noticed (Connie </a:t>
            </a:r>
            <a:r>
              <a:rPr lang="en-GB" dirty="0" err="1"/>
              <a:t>Shroeder</a:t>
            </a:r>
            <a:r>
              <a:rPr lang="en-GB" dirty="0"/>
              <a:t>, Weston, Ferris and Finkelstein) who want to bring in the specialist provision – get involved in OD – and have less focus on instructional stuff.  However….</a:t>
            </a:r>
          </a:p>
        </p:txBody>
      </p:sp>
      <p:sp>
        <p:nvSpPr>
          <p:cNvPr id="4" name="Slide Number Placeholder 3"/>
          <p:cNvSpPr>
            <a:spLocks noGrp="1"/>
          </p:cNvSpPr>
          <p:nvPr>
            <p:ph type="sldNum" sz="quarter" idx="10"/>
          </p:nvPr>
        </p:nvSpPr>
        <p:spPr/>
        <p:txBody>
          <a:bodyPr/>
          <a:lstStyle/>
          <a:p>
            <a:fld id="{63F8B5FC-A800-4F97-802C-B1D5422D8DEF}" type="slidenum">
              <a:rPr lang="en-GB" smtClean="0"/>
              <a:t>4</a:t>
            </a:fld>
            <a:endParaRPr lang="en-GB"/>
          </a:p>
        </p:txBody>
      </p:sp>
    </p:spTree>
    <p:extLst>
      <p:ext uri="{BB962C8B-B14F-4D97-AF65-F5344CB8AC3E}">
        <p14:creationId xmlns:p14="http://schemas.microsoft.com/office/powerpoint/2010/main" val="390348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repositioning of relationships – moving closer to OD doesn’t challenge the structure.  Largely it is a critique of the developers NOT the model – focus on agency not the structure.  </a:t>
            </a:r>
          </a:p>
          <a:p>
            <a:endParaRPr lang="en-GB" dirty="0"/>
          </a:p>
          <a:p>
            <a:r>
              <a:rPr lang="en-GB" dirty="0"/>
              <a:t>Fundamental problem for me is the structural relationship between OD and HRD under the HRM model – and that is left in tact.  This is partly due the lack of interrogation of the OD model that drives HRD – so we need to fundamentally disrupt this.  Fortunately </a:t>
            </a:r>
            <a:r>
              <a:rPr lang="en-GB" dirty="0" err="1"/>
              <a:t>Bushe</a:t>
            </a:r>
            <a:r>
              <a:rPr lang="en-GB" dirty="0"/>
              <a:t> and </a:t>
            </a:r>
            <a:r>
              <a:rPr lang="en-GB" dirty="0" err="1"/>
              <a:t>Marshak</a:t>
            </a:r>
            <a:r>
              <a:rPr lang="en-GB" dirty="0"/>
              <a:t> have looked at OD model and done some work for us…</a:t>
            </a:r>
          </a:p>
        </p:txBody>
      </p:sp>
      <p:sp>
        <p:nvSpPr>
          <p:cNvPr id="4" name="Slide Number Placeholder 3"/>
          <p:cNvSpPr>
            <a:spLocks noGrp="1"/>
          </p:cNvSpPr>
          <p:nvPr>
            <p:ph type="sldNum" sz="quarter" idx="10"/>
          </p:nvPr>
        </p:nvSpPr>
        <p:spPr/>
        <p:txBody>
          <a:bodyPr/>
          <a:lstStyle/>
          <a:p>
            <a:fld id="{63F8B5FC-A800-4F97-802C-B1D5422D8DEF}" type="slidenum">
              <a:rPr lang="en-GB" smtClean="0"/>
              <a:t>5</a:t>
            </a:fld>
            <a:endParaRPr lang="en-GB"/>
          </a:p>
        </p:txBody>
      </p:sp>
    </p:spTree>
    <p:extLst>
      <p:ext uri="{BB962C8B-B14F-4D97-AF65-F5344CB8AC3E}">
        <p14:creationId xmlns:p14="http://schemas.microsoft.com/office/powerpoint/2010/main" val="2893796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t>Bushe</a:t>
            </a:r>
            <a:r>
              <a:rPr lang="en-GB" dirty="0"/>
              <a:t> and </a:t>
            </a:r>
            <a:r>
              <a:rPr lang="en-GB" dirty="0" err="1"/>
              <a:t>Marshak</a:t>
            </a:r>
            <a:r>
              <a:rPr lang="en-GB" dirty="0"/>
              <a:t> distinguish two types of OD – diagnostic and dialogic.  Because of the nature of HE and because HE is collegiate, networked, and discursive – I suggest, that HE is better suited to dialogic OD, which doesn’t privilege an HRD model that itself privileges a ‘core’ over a periphery. The kind of L&amp;D activities that support dialogic OD are Appreciative inquiry, global cafes, open forums. </a:t>
            </a:r>
          </a:p>
          <a:p>
            <a:endParaRPr lang="en-GB" dirty="0"/>
          </a:p>
          <a:p>
            <a:r>
              <a:rPr lang="en-GB" dirty="0"/>
              <a:t>The work of </a:t>
            </a:r>
            <a:r>
              <a:rPr lang="en-GB" dirty="0" err="1"/>
              <a:t>Shroeder</a:t>
            </a:r>
            <a:r>
              <a:rPr lang="en-GB" dirty="0"/>
              <a:t>, </a:t>
            </a:r>
            <a:r>
              <a:rPr lang="en-GB" dirty="0" err="1"/>
              <a:t>Bushe</a:t>
            </a:r>
            <a:r>
              <a:rPr lang="en-GB" dirty="0"/>
              <a:t> and </a:t>
            </a:r>
            <a:r>
              <a:rPr lang="en-GB" dirty="0" err="1"/>
              <a:t>Marshak</a:t>
            </a:r>
            <a:r>
              <a:rPr lang="en-GB" dirty="0"/>
              <a:t> etc, puts us in a position to disrupt the traditional concepts of development in structural terms, including the concept of HRD.</a:t>
            </a:r>
          </a:p>
          <a:p>
            <a:endParaRPr lang="en-GB" dirty="0"/>
          </a:p>
          <a:p>
            <a:r>
              <a:rPr lang="en-GB" dirty="0"/>
              <a:t>I think, along with </a:t>
            </a:r>
            <a:r>
              <a:rPr lang="en-GB" dirty="0" err="1"/>
              <a:t>Bushe</a:t>
            </a:r>
            <a:r>
              <a:rPr lang="en-GB" dirty="0"/>
              <a:t> and </a:t>
            </a:r>
            <a:r>
              <a:rPr lang="en-GB" dirty="0" err="1"/>
              <a:t>Marshak</a:t>
            </a:r>
            <a:r>
              <a:rPr lang="en-GB" dirty="0"/>
              <a:t>  that development and, we as, developers can start anywhere – so we are all Specialist contributors to the organisation and change initiatives (including traditional HRD people) and we are all capable of being so – because of all of this I PROPOSE…</a:t>
            </a:r>
          </a:p>
          <a:p>
            <a:endParaRPr lang="en-GB" dirty="0"/>
          </a:p>
        </p:txBody>
      </p:sp>
      <p:sp>
        <p:nvSpPr>
          <p:cNvPr id="4" name="Slide Number Placeholder 3"/>
          <p:cNvSpPr>
            <a:spLocks noGrp="1"/>
          </p:cNvSpPr>
          <p:nvPr>
            <p:ph type="sldNum" sz="quarter" idx="10"/>
          </p:nvPr>
        </p:nvSpPr>
        <p:spPr/>
        <p:txBody>
          <a:bodyPr/>
          <a:lstStyle/>
          <a:p>
            <a:fld id="{63F8B5FC-A800-4F97-802C-B1D5422D8DEF}" type="slidenum">
              <a:rPr lang="en-GB" smtClean="0"/>
              <a:t>6</a:t>
            </a:fld>
            <a:endParaRPr lang="en-GB"/>
          </a:p>
        </p:txBody>
      </p:sp>
    </p:spTree>
    <p:extLst>
      <p:ext uri="{BB962C8B-B14F-4D97-AF65-F5344CB8AC3E}">
        <p14:creationId xmlns:p14="http://schemas.microsoft.com/office/powerpoint/2010/main" val="3422454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propose to tackle one of the remaining bits in the structure – HRD model</a:t>
            </a:r>
          </a:p>
        </p:txBody>
      </p:sp>
      <p:sp>
        <p:nvSpPr>
          <p:cNvPr id="4" name="Slide Number Placeholder 3"/>
          <p:cNvSpPr>
            <a:spLocks noGrp="1"/>
          </p:cNvSpPr>
          <p:nvPr>
            <p:ph type="sldNum" sz="quarter" idx="10"/>
          </p:nvPr>
        </p:nvSpPr>
        <p:spPr/>
        <p:txBody>
          <a:bodyPr/>
          <a:lstStyle/>
          <a:p>
            <a:fld id="{C2FA50D6-6132-4FF4-AFC5-01B946DDB4AB}" type="slidenum">
              <a:rPr lang="en-GB" smtClean="0"/>
              <a:t>7</a:t>
            </a:fld>
            <a:endParaRPr lang="en-GB"/>
          </a:p>
        </p:txBody>
      </p:sp>
    </p:spTree>
    <p:extLst>
      <p:ext uri="{BB962C8B-B14F-4D97-AF65-F5344CB8AC3E}">
        <p14:creationId xmlns:p14="http://schemas.microsoft.com/office/powerpoint/2010/main" val="1671016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Theory needs – hypothesis, principles, needs to provide evidence, be explicit about assumptions, - call to action/ implications </a:t>
            </a:r>
          </a:p>
          <a:p>
            <a:r>
              <a:rPr lang="en-GB" dirty="0"/>
              <a:t>I’m offering 7 Principles, 2 pieces of evidence, 3 assumptions  - implications?</a:t>
            </a:r>
          </a:p>
          <a:p>
            <a:r>
              <a:rPr lang="en-GB" dirty="0"/>
              <a:t>Look forward and positively invite critique!</a:t>
            </a:r>
          </a:p>
        </p:txBody>
      </p:sp>
      <p:sp>
        <p:nvSpPr>
          <p:cNvPr id="4" name="Slide Number Placeholder 3"/>
          <p:cNvSpPr>
            <a:spLocks noGrp="1"/>
          </p:cNvSpPr>
          <p:nvPr>
            <p:ph type="sldNum" sz="quarter" idx="10"/>
          </p:nvPr>
        </p:nvSpPr>
        <p:spPr/>
        <p:txBody>
          <a:bodyPr/>
          <a:lstStyle/>
          <a:p>
            <a:fld id="{63F8B5FC-A800-4F97-802C-B1D5422D8DEF}" type="slidenum">
              <a:rPr lang="en-GB" smtClean="0"/>
              <a:t>8</a:t>
            </a:fld>
            <a:endParaRPr lang="en-GB"/>
          </a:p>
        </p:txBody>
      </p:sp>
    </p:spTree>
    <p:extLst>
      <p:ext uri="{BB962C8B-B14F-4D97-AF65-F5344CB8AC3E}">
        <p14:creationId xmlns:p14="http://schemas.microsoft.com/office/powerpoint/2010/main" val="4283618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r>
              <a:rPr lang="en-GB" dirty="0"/>
              <a:t>Developers should know and understand their organisation and in the context within which it operates. Functionally organisations may be very similar – but the way in which development gets frequently restructured in HE, suggests that some aspects of those functions are not quite as smooth as is often claimed.  Don’t move Finance around.</a:t>
            </a:r>
          </a:p>
          <a:p>
            <a:pPr marL="0" indent="0">
              <a:buFont typeface="+mj-lt"/>
              <a:buNone/>
            </a:pPr>
            <a:r>
              <a:rPr lang="en-GB" dirty="0"/>
              <a:t>What kind of org. are you in: Research intensive – teaching intensive – who are your comparator orgs – international intensive – international player? What impact does that have on development design and do we know/understand this sufficiently?</a:t>
            </a:r>
          </a:p>
          <a:p>
            <a:pPr marL="0" indent="0">
              <a:buFont typeface="+mj-lt"/>
              <a:buNone/>
            </a:pPr>
            <a:r>
              <a:rPr lang="en-GB" dirty="0"/>
              <a:t>2. 	In HE, developers should design L&amp;D to reflect the staff profile of their institution,  - something that is never entered into by the HRD model</a:t>
            </a:r>
          </a:p>
          <a:p>
            <a:pPr marL="0" indent="0">
              <a:buFont typeface="+mj-lt"/>
              <a:buNone/>
            </a:pPr>
            <a:r>
              <a:rPr lang="en-GB" dirty="0"/>
              <a:t>Drilling down further:  </a:t>
            </a:r>
          </a:p>
          <a:p>
            <a:pPr marL="0" indent="0">
              <a:buFont typeface="+mj-lt"/>
              <a:buNone/>
            </a:pPr>
            <a:r>
              <a:rPr lang="en-GB" dirty="0"/>
              <a:t>3. 	In HE, developers must train the cohort in the context in which they have to operate and the career stage (not in some abstracted one designed by the ‘trainer’, which reminds us of the first point above). Do we know and understand the needs of disciplines enough? Look at both disciplines &amp; cohort in context </a:t>
            </a:r>
          </a:p>
          <a:p>
            <a:pPr marL="0" indent="0">
              <a:buFont typeface="+mj-lt"/>
              <a:buNone/>
            </a:pPr>
            <a:r>
              <a:rPr lang="en-GB" dirty="0"/>
              <a:t>4. 	We need to know and understand why participants in HE L&amp;D act the way they do. Also acknowledge that developers behave differently in this context too. (Build in impact/evaluation from the start and be transparent about the ‘learning outcomes’ with the audience </a:t>
            </a:r>
            <a:r>
              <a:rPr lang="en-GB" dirty="0" err="1"/>
              <a:t>i.e</a:t>
            </a:r>
            <a:r>
              <a:rPr lang="en-GB" dirty="0"/>
              <a:t> cut to the chase and cut out the ‘fillers’ - time-poor executives do not respond well to time wasting activities as they see them.   A learning or workplace-transfer method must be deployed from the outset so that the impact and wider organisational benefits are readily apparent.) </a:t>
            </a:r>
          </a:p>
          <a:p>
            <a:pPr marL="0" indent="0">
              <a:buFont typeface="+mj-lt"/>
              <a:buNone/>
            </a:pPr>
            <a:r>
              <a:rPr lang="en-GB" dirty="0"/>
              <a:t>5. 	Doctoral researchers and professional services staff will benefit from more face-to-face training or development encounters than other cohorts.  Both are vulnerable cohorts in the HE environment and need confidence building and the reassurance that comes from f2f sessions.  Vulnerable for different reasons.    </a:t>
            </a:r>
          </a:p>
          <a:p>
            <a:pPr marL="0" indent="0">
              <a:buFont typeface="+mj-lt"/>
              <a:buNone/>
            </a:pPr>
            <a:r>
              <a:rPr lang="en-GB" dirty="0"/>
              <a:t>6. 	Always design training interventions to start with where people are (I’ve borrowed this concept from Paul </a:t>
            </a:r>
            <a:r>
              <a:rPr lang="en-GB" dirty="0" err="1"/>
              <a:t>Toombes</a:t>
            </a:r>
            <a:r>
              <a:rPr lang="en-GB" dirty="0"/>
              <a:t>) and never begin with abstract – (i.e. executives don’t like time wasted) – this is also likely to require change in trainers stance</a:t>
            </a:r>
          </a:p>
          <a:p>
            <a:pPr marL="0" indent="0">
              <a:buFont typeface="+mj-lt"/>
              <a:buNone/>
            </a:pPr>
            <a:r>
              <a:rPr lang="en-GB" dirty="0"/>
              <a:t>7. 	Informal learning opportunities are more abundant and of greater significance in HE, so for instance doctoral researchers, early career researchers and educators, should have the opportunity to ‘test out’ new selves (as per Herminia Ibarra).  We need to love and celebrate this asset – lots of opportunities for Public Engagement, Entrepreneurial, Teaching, etc.</a:t>
            </a:r>
          </a:p>
          <a:p>
            <a:endParaRPr lang="en-GB" dirty="0"/>
          </a:p>
        </p:txBody>
      </p:sp>
      <p:sp>
        <p:nvSpPr>
          <p:cNvPr id="4" name="Slide Number Placeholder 3"/>
          <p:cNvSpPr>
            <a:spLocks noGrp="1"/>
          </p:cNvSpPr>
          <p:nvPr>
            <p:ph type="sldNum" sz="quarter" idx="10"/>
          </p:nvPr>
        </p:nvSpPr>
        <p:spPr/>
        <p:txBody>
          <a:bodyPr/>
          <a:lstStyle/>
          <a:p>
            <a:fld id="{63F8B5FC-A800-4F97-802C-B1D5422D8DEF}" type="slidenum">
              <a:rPr lang="en-GB" smtClean="0"/>
              <a:t>9</a:t>
            </a:fld>
            <a:endParaRPr lang="en-GB"/>
          </a:p>
        </p:txBody>
      </p:sp>
    </p:spTree>
    <p:extLst>
      <p:ext uri="{BB962C8B-B14F-4D97-AF65-F5344CB8AC3E}">
        <p14:creationId xmlns:p14="http://schemas.microsoft.com/office/powerpoint/2010/main" val="27505685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ductory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765920" y="2060848"/>
            <a:ext cx="5693680" cy="1226567"/>
          </a:xfrm>
          <a:prstGeom prst="rect">
            <a:avLst/>
          </a:prstGeom>
        </p:spPr>
        <p:txBody>
          <a:bodyPr anchor="ctr" anchorCtr="0"/>
          <a:lstStyle>
            <a:lvl1pPr algn="l">
              <a:defRPr sz="3200" b="1" spc="-150" baseline="0">
                <a:solidFill>
                  <a:schemeClr val="bg1"/>
                </a:solidFill>
              </a:defRPr>
            </a:lvl1pPr>
          </a:lstStyle>
          <a:p>
            <a:r>
              <a:rPr lang="en-US" dirty="0"/>
              <a:t>Presentation title</a:t>
            </a:r>
            <a:endParaRPr lang="en-GB" dirty="0"/>
          </a:p>
        </p:txBody>
      </p:sp>
      <p:sp>
        <p:nvSpPr>
          <p:cNvPr id="3" name="Subtitle 2"/>
          <p:cNvSpPr>
            <a:spLocks noGrp="1"/>
          </p:cNvSpPr>
          <p:nvPr>
            <p:ph type="subTitle" idx="1"/>
          </p:nvPr>
        </p:nvSpPr>
        <p:spPr>
          <a:xfrm>
            <a:off x="1763688" y="3287415"/>
            <a:ext cx="5688632" cy="864096"/>
          </a:xfrm>
          <a:prstGeom prst="rect">
            <a:avLst/>
          </a:prstGeom>
        </p:spPr>
        <p:txBody>
          <a:bodyPr anchor="ctr" anchorCtr="0"/>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6" name="Text Placeholder 5"/>
          <p:cNvSpPr>
            <a:spLocks noGrp="1"/>
          </p:cNvSpPr>
          <p:nvPr>
            <p:ph type="body" sz="quarter" idx="10" hasCustomPrompt="1"/>
          </p:nvPr>
        </p:nvSpPr>
        <p:spPr>
          <a:xfrm>
            <a:off x="1763688" y="4149080"/>
            <a:ext cx="2303462" cy="359395"/>
          </a:xfrm>
          <a:prstGeom prst="rect">
            <a:avLst/>
          </a:prstGeom>
        </p:spPr>
        <p:txBody>
          <a:bodyPr/>
          <a:lstStyle>
            <a:lvl1pPr marL="0" indent="0">
              <a:buNone/>
              <a:defRPr sz="1400">
                <a:solidFill>
                  <a:schemeClr val="bg1"/>
                </a:solidFill>
              </a:defRPr>
            </a:lvl1pPr>
          </a:lstStyle>
          <a:p>
            <a:pPr lvl="0"/>
            <a:fld id="{6360D570-4882-4F25-B966-92B63EE9B1D5}" type="datetime4">
              <a:rPr lang="en-GB" smtClean="0"/>
              <a:t>11 October 2017</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303366"/>
            <a:ext cx="1788034" cy="389330"/>
          </a:xfrm>
          <a:prstGeom prst="rect">
            <a:avLst/>
          </a:prstGeom>
        </p:spPr>
      </p:pic>
    </p:spTree>
    <p:extLst>
      <p:ext uri="{BB962C8B-B14F-4D97-AF65-F5344CB8AC3E}">
        <p14:creationId xmlns:p14="http://schemas.microsoft.com/office/powerpoint/2010/main" val="2398703511"/>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7 - Full bleed">
    <p:spTree>
      <p:nvGrpSpPr>
        <p:cNvPr id="1" name=""/>
        <p:cNvGrpSpPr/>
        <p:nvPr/>
      </p:nvGrpSpPr>
      <p:grpSpPr>
        <a:xfrm>
          <a:off x="0" y="0"/>
          <a:ext cx="0" cy="0"/>
          <a:chOff x="0" y="0"/>
          <a:chExt cx="0" cy="0"/>
        </a:xfrm>
      </p:grpSpPr>
      <p:sp>
        <p:nvSpPr>
          <p:cNvPr id="3" name="Picture Placeholder 8"/>
          <p:cNvSpPr>
            <a:spLocks noGrp="1"/>
          </p:cNvSpPr>
          <p:nvPr>
            <p:ph type="pic" sz="quarter" idx="10"/>
          </p:nvPr>
        </p:nvSpPr>
        <p:spPr>
          <a:xfrm>
            <a:off x="1" y="0"/>
            <a:ext cx="9144000" cy="6858000"/>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2" name="Title 1"/>
          <p:cNvSpPr>
            <a:spLocks noGrp="1"/>
          </p:cNvSpPr>
          <p:nvPr>
            <p:ph type="title" hasCustomPrompt="1"/>
          </p:nvPr>
        </p:nvSpPr>
        <p:spPr/>
        <p:txBody>
          <a:bodyPr/>
          <a:lstStyle>
            <a:lvl1pPr>
              <a:defRPr>
                <a:solidFill>
                  <a:schemeClr val="bg1"/>
                </a:solidFill>
              </a:defRPr>
            </a:lvl1pPr>
          </a:lstStyle>
          <a:p>
            <a:r>
              <a:rPr lang="en-US" dirty="0"/>
              <a:t>TITLE</a:t>
            </a:r>
            <a:br>
              <a:rPr lang="en-US" dirty="0"/>
            </a:br>
            <a:r>
              <a:rPr lang="en-US" dirty="0"/>
              <a:t>GOES HERE</a:t>
            </a:r>
            <a:endParaRPr lang="en-GB" dirty="0"/>
          </a:p>
        </p:txBody>
      </p:sp>
      <p:sp>
        <p:nvSpPr>
          <p:cNvPr id="7" name="Text Placeholder 6"/>
          <p:cNvSpPr>
            <a:spLocks noGrp="1"/>
          </p:cNvSpPr>
          <p:nvPr>
            <p:ph type="body" sz="quarter" idx="11"/>
          </p:nvPr>
        </p:nvSpPr>
        <p:spPr>
          <a:xfrm>
            <a:off x="468313" y="2060972"/>
            <a:ext cx="8136135" cy="4392364"/>
          </a:xfrm>
          <a:prstGeom prst="rect">
            <a:avLst/>
          </a:prstGeom>
        </p:spPr>
        <p:txBody>
          <a:bodyPr/>
          <a:lstStyle>
            <a:lvl1pPr marL="0" indent="0">
              <a:spcBef>
                <a:spcPts val="0"/>
              </a:spcBef>
              <a:spcAft>
                <a:spcPts val="1200"/>
              </a:spcAft>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Click to edit Master text styles</a:t>
            </a:r>
            <a:endParaRPr lang="en-GB" dirty="0"/>
          </a:p>
        </p:txBody>
      </p:sp>
      <p:sp>
        <p:nvSpPr>
          <p:cNvPr id="9" name="Picture Placeholder 8"/>
          <p:cNvSpPr>
            <a:spLocks noGrp="1"/>
          </p:cNvSpPr>
          <p:nvPr>
            <p:ph type="pic" sz="quarter" idx="13" hasCustomPrompt="1"/>
          </p:nvPr>
        </p:nvSpPr>
        <p:spPr>
          <a:xfrm>
            <a:off x="7019925" y="303896"/>
            <a:ext cx="1792800" cy="388800"/>
          </a:xfrm>
          <a:prstGeom prst="rect">
            <a:avLst/>
          </a:prstGeom>
        </p:spPr>
        <p:txBody>
          <a:bodyPr/>
          <a:lstStyle>
            <a:lvl1pPr marL="0" indent="0" algn="ctr">
              <a:buNone/>
              <a:defRPr sz="1000"/>
            </a:lvl1pPr>
          </a:lstStyle>
          <a:p>
            <a:r>
              <a:rPr lang="en-GB" dirty="0" err="1"/>
              <a:t>UoS</a:t>
            </a:r>
            <a:r>
              <a:rPr lang="en-GB" dirty="0"/>
              <a:t> logo</a:t>
            </a:r>
          </a:p>
        </p:txBody>
      </p:sp>
      <p:sp>
        <p:nvSpPr>
          <p:cNvPr id="6" name="Shape 56"/>
          <p:cNvSpPr/>
          <p:nvPr userDrawn="1"/>
        </p:nvSpPr>
        <p:spPr>
          <a:xfrm>
            <a:off x="-2628524" y="-2"/>
            <a:ext cx="2520010" cy="2493601"/>
          </a:xfrm>
          <a:prstGeom prst="rect">
            <a:avLst/>
          </a:prstGeom>
          <a:solidFill>
            <a:srgbClr val="535353"/>
          </a:solidFill>
          <a:ln w="12700" cap="flat">
            <a:noFill/>
            <a:miter lim="400000"/>
          </a:ln>
          <a:effectLst/>
          <a:extLst>
            <a:ext uri="{C572A759-6A51-4108-AA02-DFA0A04FC94B}">
              <ma14:wrappingTextBoxFlag xmlns="" xmlns:ma14="http://schemas.microsoft.com/office/mac/drawingml/2011/main" val="1"/>
            </a:ext>
          </a:extLst>
        </p:spPr>
        <p:txBody>
          <a:bodyPr wrap="square" lIns="179999" tIns="179999" rIns="179999" bIns="179999" numCol="1" anchor="t">
            <a:spAutoFit/>
          </a:bodyPr>
          <a:lstStyle/>
          <a:p>
            <a:pPr lvl="0" defTabSz="457200">
              <a:spcBef>
                <a:spcPts val="0"/>
              </a:spcBef>
              <a:defRPr sz="1800"/>
            </a:pPr>
            <a:r>
              <a:rPr sz="1000" b="1" dirty="0">
                <a:solidFill>
                  <a:srgbClr val="FFFFFF"/>
                </a:solidFill>
                <a:latin typeface="Lucida Sans"/>
                <a:ea typeface="Lucida Sans"/>
                <a:cs typeface="Lucida Sans"/>
                <a:sym typeface="Lucida Sans"/>
              </a:rPr>
              <a:t>To insert image in the picture placeholder, please follow the below instructions:</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marL="14113" lvl="0" indent="-14113" defTabSz="457200">
              <a:spcBef>
                <a:spcPts val="0"/>
              </a:spcBef>
              <a:buClr>
                <a:srgbClr val="FFFFFF"/>
              </a:buClr>
              <a:buSzPct val="100000"/>
              <a:buFont typeface="Helvetica"/>
              <a:buAutoNum type="arabicPeriod"/>
              <a:tabLst>
                <a:tab pos="1257300" algn="l"/>
              </a:tabLst>
              <a:defRPr sz="1800"/>
            </a:pPr>
            <a:r>
              <a:rPr sz="1000" dirty="0">
                <a:solidFill>
                  <a:srgbClr val="FFFFFF"/>
                </a:solidFill>
                <a:latin typeface="Lucida Sans"/>
                <a:ea typeface="Lucida Sans"/>
                <a:cs typeface="Lucida Sans"/>
                <a:sym typeface="Lucida Sans"/>
              </a:rPr>
              <a:t>Click the 	icon in the grey placeholder</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Browse to the folder where the required image is saved.</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Click to select the image and insert the image.</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Once the image is placed, go to Drawing Tools |  Send Backward  |  Send to Back (or right mouse click Send to Back)</a:t>
            </a:r>
          </a:p>
        </p:txBody>
      </p:sp>
      <p:sp>
        <p:nvSpPr>
          <p:cNvPr id="8" name="Shape 55"/>
          <p:cNvSpPr/>
          <p:nvPr userDrawn="1"/>
        </p:nvSpPr>
        <p:spPr>
          <a:xfrm>
            <a:off x="-2628521" y="3723871"/>
            <a:ext cx="2520006" cy="1426799"/>
          </a:xfrm>
          <a:prstGeom prst="rect">
            <a:avLst/>
          </a:prstGeom>
          <a:solidFill>
            <a:srgbClr val="535353"/>
          </a:solidFill>
          <a:ln w="12700">
            <a:miter lim="400000"/>
          </a:ln>
          <a:extLst>
            <a:ext uri="{C572A759-6A51-4108-AA02-DFA0A04FC94B}">
              <ma14:wrappingTextBoxFlag xmlns="" xmlns:ma14="http://schemas.microsoft.com/office/mac/drawingml/2011/main" val="1"/>
            </a:ext>
          </a:extLst>
        </p:spPr>
        <p:txBody>
          <a:bodyPr lIns="179999" tIns="179999" rIns="179999" bIns="179999">
            <a:spAutoFit/>
          </a:bodyPr>
          <a:lstStyle/>
          <a:p>
            <a:pPr lvl="0" defTabSz="457200">
              <a:spcBef>
                <a:spcPts val="0"/>
              </a:spcBef>
              <a:defRPr sz="1800"/>
            </a:pPr>
            <a:r>
              <a:rPr sz="1000" dirty="0">
                <a:solidFill>
                  <a:srgbClr val="FFFFFF"/>
                </a:solidFill>
                <a:latin typeface="Lucida Sans"/>
                <a:ea typeface="Lucida Sans"/>
                <a:cs typeface="Lucida Sans"/>
                <a:sym typeface="Lucida Sans"/>
              </a:rPr>
              <a:t>Try to insert an image of </a:t>
            </a:r>
            <a:r>
              <a:rPr lang="en-GB" sz="1000" b="1" u="sng" dirty="0">
                <a:solidFill>
                  <a:srgbClr val="FF0000"/>
                </a:solidFill>
                <a:latin typeface="Lucida Sans"/>
                <a:ea typeface="Lucida Sans"/>
                <a:cs typeface="Lucida Sans"/>
                <a:sym typeface="Lucida Sans"/>
              </a:rPr>
              <a:t>19.05cm high</a:t>
            </a:r>
            <a:r>
              <a:rPr sz="1000" b="1" u="sng" dirty="0">
                <a:solidFill>
                  <a:srgbClr val="FF0000"/>
                </a:solidFill>
                <a:latin typeface="Lucida Sans"/>
                <a:ea typeface="Lucida Sans"/>
                <a:cs typeface="Lucida Sans"/>
                <a:sym typeface="Lucida Sans"/>
              </a:rPr>
              <a:t> by </a:t>
            </a:r>
            <a:r>
              <a:rPr lang="en-GB" sz="1000" b="1" u="sng" dirty="0">
                <a:solidFill>
                  <a:srgbClr val="FF0000"/>
                </a:solidFill>
                <a:latin typeface="Lucida Sans"/>
                <a:ea typeface="Lucida Sans"/>
                <a:cs typeface="Lucida Sans"/>
                <a:sym typeface="Lucida Sans"/>
              </a:rPr>
              <a:t>25.4</a:t>
            </a:r>
            <a:r>
              <a:rPr sz="1000" b="1" u="sng" dirty="0">
                <a:solidFill>
                  <a:srgbClr val="FF0000"/>
                </a:solidFill>
                <a:latin typeface="Lucida Sans"/>
                <a:ea typeface="Lucida Sans"/>
                <a:cs typeface="Lucida Sans"/>
                <a:sym typeface="Lucida Sans"/>
              </a:rPr>
              <a:t>cm </a:t>
            </a:r>
            <a:r>
              <a:rPr lang="en-GB" sz="1000" b="1" u="sng" dirty="0">
                <a:solidFill>
                  <a:srgbClr val="FF0000"/>
                </a:solidFill>
                <a:latin typeface="Lucida Sans"/>
                <a:ea typeface="Lucida Sans"/>
                <a:cs typeface="Lucida Sans"/>
                <a:sym typeface="Lucida Sans"/>
              </a:rPr>
              <a:t>wide </a:t>
            </a:r>
            <a:r>
              <a:rPr sz="1000" dirty="0">
                <a:solidFill>
                  <a:srgbClr val="FFFFFF"/>
                </a:solidFill>
                <a:latin typeface="Lucida Sans"/>
                <a:ea typeface="Lucida Sans"/>
                <a:cs typeface="Lucida Sans"/>
                <a:sym typeface="Lucida Sans"/>
              </a:rPr>
              <a:t>on this layout to avoid distortion.</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lvl="0" defTabSz="457200">
              <a:spcBef>
                <a:spcPts val="0"/>
              </a:spcBef>
              <a:defRPr sz="1800"/>
            </a:pPr>
            <a:r>
              <a:rPr sz="1000" dirty="0">
                <a:solidFill>
                  <a:srgbClr val="FFFFFF"/>
                </a:solidFill>
                <a:latin typeface="Lucida Sans"/>
                <a:ea typeface="Lucida Sans"/>
                <a:cs typeface="Lucida Sans"/>
                <a:sym typeface="Lucida Sans"/>
              </a:rPr>
              <a:t>Please ensure, the image has a simple background to display the logo and text overlapping.</a:t>
            </a:r>
          </a:p>
        </p:txBody>
      </p:sp>
      <p:pic>
        <p:nvPicPr>
          <p:cNvPr id="10" name="image4.png"/>
          <p:cNvPicPr/>
          <p:nvPr userDrawn="1"/>
        </p:nvPicPr>
        <p:blipFill>
          <a:blip r:embed="rId2" cstate="print">
            <a:extLst/>
          </a:blip>
          <a:stretch>
            <a:fillRect/>
          </a:stretch>
        </p:blipFill>
        <p:spPr>
          <a:xfrm>
            <a:off x="-1562288" y="701559"/>
            <a:ext cx="233135" cy="233135"/>
          </a:xfrm>
          <a:prstGeom prst="rect">
            <a:avLst/>
          </a:prstGeom>
          <a:ln w="12700" cap="flat">
            <a:noFill/>
            <a:miter lim="400000"/>
          </a:ln>
          <a:effectLst/>
        </p:spPr>
      </p:pic>
    </p:spTree>
    <p:extLst>
      <p:ext uri="{BB962C8B-B14F-4D97-AF65-F5344CB8AC3E}">
        <p14:creationId xmlns:p14="http://schemas.microsoft.com/office/powerpoint/2010/main" val="1508968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8 - Montage">
    <p:spTree>
      <p:nvGrpSpPr>
        <p:cNvPr id="1" name=""/>
        <p:cNvGrpSpPr/>
        <p:nvPr/>
      </p:nvGrpSpPr>
      <p:grpSpPr>
        <a:xfrm>
          <a:off x="0" y="0"/>
          <a:ext cx="0" cy="0"/>
          <a:chOff x="0" y="0"/>
          <a:chExt cx="0" cy="0"/>
        </a:xfrm>
      </p:grpSpPr>
      <p:sp>
        <p:nvSpPr>
          <p:cNvPr id="3" name="Title Placeholder 1"/>
          <p:cNvSpPr>
            <a:spLocks noGrp="1"/>
          </p:cNvSpPr>
          <p:nvPr>
            <p:ph type="title" hasCustomPrompt="1"/>
          </p:nvPr>
        </p:nvSpPr>
        <p:spPr>
          <a:xfrm>
            <a:off x="467544" y="692696"/>
            <a:ext cx="3898776" cy="936104"/>
          </a:xfrm>
          <a:prstGeom prst="rect">
            <a:avLst/>
          </a:prstGeom>
        </p:spPr>
        <p:txBody>
          <a:bodyPr vert="horz" lIns="91440" tIns="45720" rIns="91440" bIns="45720" rtlCol="0" anchor="b" anchorCtr="0">
            <a:noAutofit/>
          </a:bodyPr>
          <a:lstStyle/>
          <a:p>
            <a:r>
              <a:rPr lang="en-US" dirty="0"/>
              <a:t>TITLE</a:t>
            </a:r>
            <a:endParaRPr lang="en-GB" dirty="0"/>
          </a:p>
        </p:txBody>
      </p:sp>
      <p:sp>
        <p:nvSpPr>
          <p:cNvPr id="12" name="Text Placeholder 10"/>
          <p:cNvSpPr>
            <a:spLocks noGrp="1"/>
          </p:cNvSpPr>
          <p:nvPr>
            <p:ph type="body" sz="quarter" idx="11"/>
          </p:nvPr>
        </p:nvSpPr>
        <p:spPr>
          <a:xfrm>
            <a:off x="468313" y="1844824"/>
            <a:ext cx="3887787" cy="4321026"/>
          </a:xfrm>
          <a:prstGeom prst="rect">
            <a:avLst/>
          </a:prstGeom>
        </p:spPr>
        <p:txBody>
          <a:bodyPr anchor="ctr" anchorCtr="0"/>
          <a:lstStyle>
            <a:lvl1pPr>
              <a:spcBef>
                <a:spcPts val="0"/>
              </a:spcBef>
              <a:spcAft>
                <a:spcPts val="1200"/>
              </a:spcAft>
              <a:defRPr sz="2000"/>
            </a:lvl1pPr>
            <a:lvl2pPr>
              <a:spcBef>
                <a:spcPts val="0"/>
              </a:spcBef>
              <a:spcAft>
                <a:spcPts val="1200"/>
              </a:spcAft>
              <a:defRPr sz="1800"/>
            </a:lvl2pPr>
            <a:lvl3pPr>
              <a:spcBef>
                <a:spcPts val="0"/>
              </a:spcBef>
              <a:spcAft>
                <a:spcPts val="1200"/>
              </a:spcAft>
              <a:defRPr sz="1800"/>
            </a:lvl3pPr>
            <a:lvl4pPr>
              <a:spcBef>
                <a:spcPts val="0"/>
              </a:spcBef>
              <a:spcAft>
                <a:spcPts val="1200"/>
              </a:spcAft>
              <a:defRPr sz="1600"/>
            </a:lvl4pPr>
            <a:lvl5pPr>
              <a:spcBef>
                <a:spcPts val="0"/>
              </a:spcBef>
              <a:spcAft>
                <a:spcPts val="1200"/>
              </a:spcAf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303366"/>
            <a:ext cx="1792436" cy="389330"/>
          </a:xfrm>
          <a:prstGeom prst="rect">
            <a:avLst/>
          </a:prstGeom>
        </p:spPr>
      </p:pic>
      <p:sp>
        <p:nvSpPr>
          <p:cNvPr id="5" name="Picture Placeholder 4"/>
          <p:cNvSpPr>
            <a:spLocks noGrp="1"/>
          </p:cNvSpPr>
          <p:nvPr>
            <p:ph type="pic" sz="quarter" idx="12" hasCustomPrompt="1"/>
          </p:nvPr>
        </p:nvSpPr>
        <p:spPr>
          <a:xfrm>
            <a:off x="6509246" y="836712"/>
            <a:ext cx="2303462" cy="2880320"/>
          </a:xfrm>
          <a:prstGeom prst="rect">
            <a:avLst/>
          </a:prstGeom>
          <a:solidFill>
            <a:schemeClr val="tx1">
              <a:lumMod val="10000"/>
              <a:lumOff val="90000"/>
            </a:schemeClr>
          </a:solidFill>
        </p:spPr>
        <p:txBody>
          <a:bodyPr anchor="ctr" anchorCtr="0"/>
          <a:lstStyle>
            <a:lvl1pPr marL="0" indent="0" algn="ctr">
              <a:buNone/>
              <a:defRPr sz="1000"/>
            </a:lvl1pPr>
          </a:lstStyle>
          <a:p>
            <a:r>
              <a:rPr lang="en-GB" dirty="0"/>
              <a:t>Picture</a:t>
            </a:r>
          </a:p>
        </p:txBody>
      </p:sp>
      <p:sp>
        <p:nvSpPr>
          <p:cNvPr id="10" name="Picture Placeholder 4"/>
          <p:cNvSpPr>
            <a:spLocks noGrp="1"/>
          </p:cNvSpPr>
          <p:nvPr>
            <p:ph type="pic" sz="quarter" idx="13" hasCustomPrompt="1"/>
          </p:nvPr>
        </p:nvSpPr>
        <p:spPr>
          <a:xfrm>
            <a:off x="4499992" y="1844824"/>
            <a:ext cx="1943422" cy="1872208"/>
          </a:xfrm>
          <a:prstGeom prst="rect">
            <a:avLst/>
          </a:prstGeom>
          <a:solidFill>
            <a:schemeClr val="tx1">
              <a:lumMod val="10000"/>
              <a:lumOff val="90000"/>
            </a:schemeClr>
          </a:solidFill>
        </p:spPr>
        <p:txBody>
          <a:bodyPr anchor="ctr" anchorCtr="0"/>
          <a:lstStyle>
            <a:lvl1pPr marL="0" indent="0" algn="ctr">
              <a:buNone/>
              <a:defRPr sz="1000"/>
            </a:lvl1pPr>
          </a:lstStyle>
          <a:p>
            <a:r>
              <a:rPr lang="en-GB" dirty="0"/>
              <a:t>Picture</a:t>
            </a:r>
          </a:p>
        </p:txBody>
      </p:sp>
      <p:sp>
        <p:nvSpPr>
          <p:cNvPr id="13" name="Picture Placeholder 4"/>
          <p:cNvSpPr>
            <a:spLocks noGrp="1"/>
          </p:cNvSpPr>
          <p:nvPr>
            <p:ph type="pic" sz="quarter" idx="14" hasCustomPrompt="1"/>
          </p:nvPr>
        </p:nvSpPr>
        <p:spPr>
          <a:xfrm>
            <a:off x="4499992" y="3789040"/>
            <a:ext cx="2303462" cy="2880320"/>
          </a:xfrm>
          <a:prstGeom prst="rect">
            <a:avLst/>
          </a:prstGeom>
          <a:solidFill>
            <a:schemeClr val="tx1">
              <a:lumMod val="10000"/>
              <a:lumOff val="90000"/>
            </a:schemeClr>
          </a:solidFill>
        </p:spPr>
        <p:txBody>
          <a:bodyPr anchor="ctr" anchorCtr="0"/>
          <a:lstStyle>
            <a:lvl1pPr marL="0" indent="0" algn="ctr">
              <a:buNone/>
              <a:defRPr sz="1000"/>
            </a:lvl1pPr>
          </a:lstStyle>
          <a:p>
            <a:r>
              <a:rPr lang="en-GB" dirty="0"/>
              <a:t>Picture</a:t>
            </a:r>
          </a:p>
        </p:txBody>
      </p:sp>
      <p:sp>
        <p:nvSpPr>
          <p:cNvPr id="14" name="Picture Placeholder 4"/>
          <p:cNvSpPr>
            <a:spLocks noGrp="1"/>
          </p:cNvSpPr>
          <p:nvPr>
            <p:ph type="pic" sz="quarter" idx="15" hasCustomPrompt="1"/>
          </p:nvPr>
        </p:nvSpPr>
        <p:spPr>
          <a:xfrm>
            <a:off x="6869286" y="3789040"/>
            <a:ext cx="1943422" cy="1872208"/>
          </a:xfrm>
          <a:prstGeom prst="rect">
            <a:avLst/>
          </a:prstGeom>
          <a:solidFill>
            <a:schemeClr val="tx1">
              <a:lumMod val="10000"/>
              <a:lumOff val="90000"/>
            </a:schemeClr>
          </a:solidFill>
        </p:spPr>
        <p:txBody>
          <a:bodyPr anchor="ctr" anchorCtr="0"/>
          <a:lstStyle>
            <a:lvl1pPr marL="0" indent="0" algn="ctr">
              <a:buNone/>
              <a:defRPr sz="1000"/>
            </a:lvl1pPr>
          </a:lstStyle>
          <a:p>
            <a:r>
              <a:rPr lang="en-GB" dirty="0"/>
              <a:t>Picture</a:t>
            </a:r>
          </a:p>
        </p:txBody>
      </p:sp>
      <p:sp>
        <p:nvSpPr>
          <p:cNvPr id="9" name="Shape 56"/>
          <p:cNvSpPr/>
          <p:nvPr userDrawn="1"/>
        </p:nvSpPr>
        <p:spPr>
          <a:xfrm>
            <a:off x="-2628524" y="-2"/>
            <a:ext cx="2520010" cy="2493601"/>
          </a:xfrm>
          <a:prstGeom prst="rect">
            <a:avLst/>
          </a:prstGeom>
          <a:solidFill>
            <a:srgbClr val="535353"/>
          </a:solidFill>
          <a:ln w="12700" cap="flat">
            <a:noFill/>
            <a:miter lim="400000"/>
          </a:ln>
          <a:effectLst/>
          <a:extLst>
            <a:ext uri="{C572A759-6A51-4108-AA02-DFA0A04FC94B}">
              <ma14:wrappingTextBoxFlag xmlns="" xmlns:ma14="http://schemas.microsoft.com/office/mac/drawingml/2011/main" val="1"/>
            </a:ext>
          </a:extLst>
        </p:spPr>
        <p:txBody>
          <a:bodyPr wrap="square" lIns="179999" tIns="179999" rIns="179999" bIns="179999" numCol="1" anchor="t">
            <a:spAutoFit/>
          </a:bodyPr>
          <a:lstStyle/>
          <a:p>
            <a:pPr lvl="0" defTabSz="457200">
              <a:spcBef>
                <a:spcPts val="0"/>
              </a:spcBef>
              <a:defRPr sz="1800"/>
            </a:pPr>
            <a:r>
              <a:rPr sz="1000" b="1" dirty="0">
                <a:solidFill>
                  <a:srgbClr val="FFFFFF"/>
                </a:solidFill>
                <a:latin typeface="Lucida Sans"/>
                <a:ea typeface="Lucida Sans"/>
                <a:cs typeface="Lucida Sans"/>
                <a:sym typeface="Lucida Sans"/>
              </a:rPr>
              <a:t>To insert image in the picture placeholder, please follow the below instructions:</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marL="14113" lvl="0" indent="-14113" defTabSz="457200">
              <a:spcBef>
                <a:spcPts val="0"/>
              </a:spcBef>
              <a:buClr>
                <a:srgbClr val="FFFFFF"/>
              </a:buClr>
              <a:buSzPct val="100000"/>
              <a:buFont typeface="Helvetica"/>
              <a:buAutoNum type="arabicPeriod"/>
              <a:tabLst>
                <a:tab pos="1257300" algn="l"/>
              </a:tabLst>
              <a:defRPr sz="1800"/>
            </a:pPr>
            <a:r>
              <a:rPr sz="1000" dirty="0">
                <a:solidFill>
                  <a:srgbClr val="FFFFFF"/>
                </a:solidFill>
                <a:latin typeface="Lucida Sans"/>
                <a:ea typeface="Lucida Sans"/>
                <a:cs typeface="Lucida Sans"/>
                <a:sym typeface="Lucida Sans"/>
              </a:rPr>
              <a:t>Click the 	icon in the grey placeholder</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Browse to the folder where the required image is saved.</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Click to select the image and insert the image.</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Once the image is placed, go to Drawing Tools |  Send Backward  |  Send to Back (or right mouse click Send to Back)</a:t>
            </a:r>
          </a:p>
        </p:txBody>
      </p:sp>
      <p:sp>
        <p:nvSpPr>
          <p:cNvPr id="11" name="Shape 55"/>
          <p:cNvSpPr/>
          <p:nvPr userDrawn="1"/>
        </p:nvSpPr>
        <p:spPr>
          <a:xfrm>
            <a:off x="-2628521" y="3723871"/>
            <a:ext cx="2520006" cy="1748508"/>
          </a:xfrm>
          <a:prstGeom prst="rect">
            <a:avLst/>
          </a:prstGeom>
          <a:solidFill>
            <a:srgbClr val="535353"/>
          </a:solidFill>
          <a:ln w="12700">
            <a:miter lim="400000"/>
          </a:ln>
          <a:extLst>
            <a:ext uri="{C572A759-6A51-4108-AA02-DFA0A04FC94B}">
              <ma14:wrappingTextBoxFlag xmlns="" xmlns:ma14="http://schemas.microsoft.com/office/mac/drawingml/2011/main" val="1"/>
            </a:ext>
          </a:extLst>
        </p:spPr>
        <p:txBody>
          <a:bodyPr lIns="179999" tIns="179999" rIns="179999" bIns="179999">
            <a:spAutoFit/>
          </a:bodyPr>
          <a:lstStyle/>
          <a:p>
            <a:pPr lvl="0" defTabSz="457200">
              <a:spcBef>
                <a:spcPts val="0"/>
              </a:spcBef>
              <a:defRPr sz="1800"/>
            </a:pPr>
            <a:r>
              <a:rPr sz="1000" dirty="0">
                <a:solidFill>
                  <a:srgbClr val="FFFFFF"/>
                </a:solidFill>
                <a:latin typeface="Lucida Sans"/>
                <a:ea typeface="Lucida Sans"/>
                <a:cs typeface="Lucida Sans"/>
                <a:sym typeface="Lucida Sans"/>
              </a:rPr>
              <a:t>Try to insert a</a:t>
            </a:r>
            <a:r>
              <a:rPr lang="en-GB" sz="1000" dirty="0">
                <a:solidFill>
                  <a:srgbClr val="FFFFFF"/>
                </a:solidFill>
                <a:latin typeface="Lucida Sans"/>
                <a:ea typeface="Lucida Sans"/>
                <a:cs typeface="Lucida Sans"/>
                <a:sym typeface="Lucida Sans"/>
              </a:rPr>
              <a:t> square</a:t>
            </a:r>
            <a:r>
              <a:rPr lang="en-GB" sz="1000" baseline="0" dirty="0">
                <a:solidFill>
                  <a:srgbClr val="FFFFFF"/>
                </a:solidFill>
                <a:latin typeface="Lucida Sans"/>
                <a:ea typeface="Lucida Sans"/>
                <a:cs typeface="Lucida Sans"/>
                <a:sym typeface="Lucida Sans"/>
              </a:rPr>
              <a:t> image of</a:t>
            </a:r>
            <a:r>
              <a:rPr sz="1000" dirty="0">
                <a:solidFill>
                  <a:srgbClr val="FFFFFF"/>
                </a:solidFill>
                <a:latin typeface="Lucida Sans"/>
                <a:ea typeface="Lucida Sans"/>
                <a:cs typeface="Lucida Sans"/>
                <a:sym typeface="Lucida Sans"/>
              </a:rPr>
              <a:t> </a:t>
            </a:r>
            <a:r>
              <a:rPr lang="en-GB" sz="1000" b="1" u="sng" dirty="0">
                <a:solidFill>
                  <a:srgbClr val="FF0000"/>
                </a:solidFill>
                <a:latin typeface="Lucida Sans"/>
                <a:ea typeface="Lucida Sans"/>
                <a:cs typeface="Lucida Sans"/>
                <a:sym typeface="Lucida Sans"/>
              </a:rPr>
              <a:t>5.2cm high</a:t>
            </a:r>
            <a:r>
              <a:rPr sz="1000" b="1" u="sng" dirty="0">
                <a:solidFill>
                  <a:srgbClr val="FF0000"/>
                </a:solidFill>
                <a:latin typeface="Lucida Sans"/>
                <a:ea typeface="Lucida Sans"/>
                <a:cs typeface="Lucida Sans"/>
                <a:sym typeface="Lucida Sans"/>
              </a:rPr>
              <a:t> by </a:t>
            </a:r>
            <a:r>
              <a:rPr lang="en-GB" sz="1000" b="1" u="sng" dirty="0">
                <a:solidFill>
                  <a:srgbClr val="FF0000"/>
                </a:solidFill>
                <a:latin typeface="Lucida Sans"/>
                <a:ea typeface="Lucida Sans"/>
                <a:cs typeface="Lucida Sans"/>
                <a:sym typeface="Lucida Sans"/>
              </a:rPr>
              <a:t>5.4</a:t>
            </a:r>
            <a:r>
              <a:rPr sz="1000" b="1" u="sng" dirty="0">
                <a:solidFill>
                  <a:srgbClr val="FF0000"/>
                </a:solidFill>
                <a:latin typeface="Lucida Sans"/>
                <a:ea typeface="Lucida Sans"/>
                <a:cs typeface="Lucida Sans"/>
                <a:sym typeface="Lucida Sans"/>
              </a:rPr>
              <a:t>cm </a:t>
            </a:r>
            <a:r>
              <a:rPr lang="en-GB" sz="1000" b="1" u="sng" dirty="0">
                <a:solidFill>
                  <a:srgbClr val="FF0000"/>
                </a:solidFill>
                <a:latin typeface="Lucida Sans"/>
                <a:ea typeface="Lucida Sans"/>
                <a:cs typeface="Lucida Sans"/>
                <a:sym typeface="Lucida Sans"/>
              </a:rPr>
              <a:t>wide </a:t>
            </a:r>
            <a:r>
              <a:rPr sz="1000" dirty="0">
                <a:solidFill>
                  <a:srgbClr val="FFFFFF"/>
                </a:solidFill>
                <a:latin typeface="Lucida Sans"/>
                <a:ea typeface="Lucida Sans"/>
                <a:cs typeface="Lucida Sans"/>
                <a:sym typeface="Lucida Sans"/>
              </a:rPr>
              <a:t>o</a:t>
            </a:r>
            <a:r>
              <a:rPr lang="en-GB" sz="1000" dirty="0">
                <a:solidFill>
                  <a:srgbClr val="FFFFFF"/>
                </a:solidFill>
                <a:latin typeface="Lucida Sans"/>
                <a:ea typeface="Lucida Sans"/>
                <a:cs typeface="Lucida Sans"/>
                <a:sym typeface="Lucida Sans"/>
              </a:rPr>
              <a:t>r a rectangle of </a:t>
            </a:r>
            <a:r>
              <a:rPr lang="en-GB" sz="1000" b="1" u="sng" dirty="0">
                <a:solidFill>
                  <a:srgbClr val="FF0000"/>
                </a:solidFill>
                <a:latin typeface="+mn-lt"/>
                <a:ea typeface="Lucida Sans"/>
                <a:cs typeface="Lucida Sans"/>
                <a:sym typeface="Lucida Sans"/>
              </a:rPr>
              <a:t>8cm high by 6.4cm wide</a:t>
            </a:r>
            <a:r>
              <a:rPr sz="1000" dirty="0">
                <a:solidFill>
                  <a:srgbClr val="FFFFFF"/>
                </a:solidFill>
                <a:latin typeface="Lucida Sans"/>
                <a:ea typeface="Lucida Sans"/>
                <a:cs typeface="Lucida Sans"/>
                <a:sym typeface="Lucida Sans"/>
              </a:rPr>
              <a:t> </a:t>
            </a:r>
            <a:r>
              <a:rPr lang="en-GB" sz="1000" dirty="0">
                <a:solidFill>
                  <a:srgbClr val="FFFFFF"/>
                </a:solidFill>
                <a:latin typeface="Lucida Sans"/>
                <a:ea typeface="Lucida Sans"/>
                <a:cs typeface="Lucida Sans"/>
                <a:sym typeface="Lucida Sans"/>
              </a:rPr>
              <a:t>to </a:t>
            </a:r>
            <a:r>
              <a:rPr sz="1000" dirty="0">
                <a:solidFill>
                  <a:srgbClr val="FFFFFF"/>
                </a:solidFill>
                <a:latin typeface="Lucida Sans"/>
                <a:ea typeface="Lucida Sans"/>
                <a:cs typeface="Lucida Sans"/>
                <a:sym typeface="Lucida Sans"/>
              </a:rPr>
              <a:t>this layout to avoid distortion.</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lvl="0" defTabSz="457200">
              <a:spcBef>
                <a:spcPts val="0"/>
              </a:spcBef>
              <a:defRPr sz="1800"/>
            </a:pPr>
            <a:r>
              <a:rPr sz="1000" dirty="0">
                <a:solidFill>
                  <a:srgbClr val="FFFFFF"/>
                </a:solidFill>
                <a:latin typeface="Lucida Sans"/>
                <a:ea typeface="Lucida Sans"/>
                <a:cs typeface="Lucida Sans"/>
                <a:sym typeface="Lucida Sans"/>
              </a:rPr>
              <a:t>Please ensure, the image has a simple background to display the logo and text overlapping.</a:t>
            </a:r>
          </a:p>
        </p:txBody>
      </p:sp>
      <p:pic>
        <p:nvPicPr>
          <p:cNvPr id="15" name="image4.png"/>
          <p:cNvPicPr/>
          <p:nvPr userDrawn="1"/>
        </p:nvPicPr>
        <p:blipFill>
          <a:blip r:embed="rId3" cstate="print">
            <a:extLst/>
          </a:blip>
          <a:stretch>
            <a:fillRect/>
          </a:stretch>
        </p:blipFill>
        <p:spPr>
          <a:xfrm>
            <a:off x="-1562288" y="701559"/>
            <a:ext cx="233135" cy="233135"/>
          </a:xfrm>
          <a:prstGeom prst="rect">
            <a:avLst/>
          </a:prstGeom>
          <a:ln w="12700" cap="flat">
            <a:noFill/>
            <a:miter lim="400000"/>
          </a:ln>
          <a:effectLst/>
        </p:spPr>
      </p:pic>
    </p:spTree>
    <p:extLst>
      <p:ext uri="{BB962C8B-B14F-4D97-AF65-F5344CB8AC3E}">
        <p14:creationId xmlns:p14="http://schemas.microsoft.com/office/powerpoint/2010/main" val="4273917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Questions End Slide">
    <p:spTree>
      <p:nvGrpSpPr>
        <p:cNvPr id="1" name=""/>
        <p:cNvGrpSpPr/>
        <p:nvPr/>
      </p:nvGrpSpPr>
      <p:grpSpPr>
        <a:xfrm>
          <a:off x="0" y="0"/>
          <a:ext cx="0" cy="0"/>
          <a:chOff x="0" y="0"/>
          <a:chExt cx="0" cy="0"/>
        </a:xfrm>
      </p:grpSpPr>
      <p:sp>
        <p:nvSpPr>
          <p:cNvPr id="6" name="Content Placeholder 3"/>
          <p:cNvSpPr>
            <a:spLocks noGrp="1"/>
          </p:cNvSpPr>
          <p:nvPr>
            <p:ph sz="quarter" idx="11" hasCustomPrompt="1"/>
          </p:nvPr>
        </p:nvSpPr>
        <p:spPr>
          <a:xfrm>
            <a:off x="1763688" y="3356521"/>
            <a:ext cx="5688632" cy="1800671"/>
          </a:xfrm>
          <a:prstGeom prst="rect">
            <a:avLst/>
          </a:prstGeom>
        </p:spPr>
        <p:txBody>
          <a:bodyPr/>
          <a:lstStyle>
            <a:lvl1pPr marL="0" indent="0">
              <a:buNone/>
              <a:defRPr sz="1600" b="0" spc="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Copy here</a:t>
            </a:r>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303366"/>
            <a:ext cx="1788034" cy="389330"/>
          </a:xfrm>
          <a:prstGeom prst="rect">
            <a:avLst/>
          </a:prstGeom>
        </p:spPr>
      </p:pic>
      <p:sp>
        <p:nvSpPr>
          <p:cNvPr id="8" name="TextBox 7"/>
          <p:cNvSpPr txBox="1"/>
          <p:nvPr userDrawn="1"/>
        </p:nvSpPr>
        <p:spPr>
          <a:xfrm>
            <a:off x="1763688" y="2700209"/>
            <a:ext cx="5688632" cy="584775"/>
          </a:xfrm>
          <a:prstGeom prst="rect">
            <a:avLst/>
          </a:prstGeom>
          <a:noFill/>
        </p:spPr>
        <p:txBody>
          <a:bodyPr wrap="square" rtlCol="0">
            <a:spAutoFit/>
          </a:bodyPr>
          <a:lstStyle/>
          <a:p>
            <a:r>
              <a:rPr lang="en-GB" sz="3200" b="1" spc="-150" dirty="0">
                <a:solidFill>
                  <a:schemeClr val="bg1"/>
                </a:solidFill>
              </a:rPr>
              <a:t>YOUR</a:t>
            </a:r>
            <a:r>
              <a:rPr lang="en-GB" sz="3200" b="1" spc="-150" baseline="0" dirty="0">
                <a:solidFill>
                  <a:schemeClr val="bg1"/>
                </a:solidFill>
              </a:rPr>
              <a:t> QUESTIONS</a:t>
            </a:r>
            <a:endParaRPr lang="en-GB" sz="3200" b="1" spc="-150" dirty="0">
              <a:solidFill>
                <a:schemeClr val="bg1"/>
              </a:solidFill>
            </a:endParaRPr>
          </a:p>
        </p:txBody>
      </p:sp>
    </p:spTree>
    <p:extLst>
      <p:ext uri="{BB962C8B-B14F-4D97-AF65-F5344CB8AC3E}">
        <p14:creationId xmlns:p14="http://schemas.microsoft.com/office/powerpoint/2010/main" val="61885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TITLE</a:t>
            </a:r>
            <a:endParaRPr lang="en-GB" dirty="0"/>
          </a:p>
        </p:txBody>
      </p:sp>
      <p:sp>
        <p:nvSpPr>
          <p:cNvPr id="5" name="Text Placeholder 4"/>
          <p:cNvSpPr>
            <a:spLocks noGrp="1"/>
          </p:cNvSpPr>
          <p:nvPr>
            <p:ph type="body" sz="quarter" idx="10"/>
          </p:nvPr>
        </p:nvSpPr>
        <p:spPr>
          <a:xfrm>
            <a:off x="467544" y="1844824"/>
            <a:ext cx="8135937" cy="4393059"/>
          </a:xfrm>
        </p:spPr>
        <p:txBody>
          <a:bodyPr/>
          <a:lstStyle>
            <a:lvl1pPr>
              <a:spcBef>
                <a:spcPts val="0"/>
              </a:spcBef>
              <a:spcAft>
                <a:spcPts val="1200"/>
              </a:spcAft>
              <a:defRPr sz="2000"/>
            </a:lvl1pPr>
            <a:lvl2pPr>
              <a:spcBef>
                <a:spcPts val="0"/>
              </a:spcBef>
              <a:spcAft>
                <a:spcPts val="1200"/>
              </a:spcAft>
              <a:defRPr sz="1800"/>
            </a:lvl2pPr>
            <a:lvl3pPr>
              <a:spcBef>
                <a:spcPts val="0"/>
              </a:spcBef>
              <a:spcAft>
                <a:spcPts val="1200"/>
              </a:spcAft>
              <a:defRPr/>
            </a:lvl3pPr>
            <a:lvl4pPr>
              <a:spcBef>
                <a:spcPts val="0"/>
              </a:spcBef>
              <a:spcAft>
                <a:spcPts val="1200"/>
              </a:spcAft>
              <a:defRPr/>
            </a:lvl4pPr>
            <a:lvl5pPr>
              <a:spcBef>
                <a:spcPts val="0"/>
              </a:spcBef>
              <a:spcAft>
                <a:spcPts val="12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46691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1 - Portrait and tex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4500563" y="0"/>
            <a:ext cx="4643437" cy="6858000"/>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3" name="Title Placeholder 1"/>
          <p:cNvSpPr>
            <a:spLocks noGrp="1"/>
          </p:cNvSpPr>
          <p:nvPr>
            <p:ph type="title" hasCustomPrompt="1"/>
          </p:nvPr>
        </p:nvSpPr>
        <p:spPr>
          <a:xfrm>
            <a:off x="467544" y="692696"/>
            <a:ext cx="3898776" cy="936104"/>
          </a:xfrm>
          <a:prstGeom prst="rect">
            <a:avLst/>
          </a:prstGeom>
        </p:spPr>
        <p:txBody>
          <a:bodyPr vert="horz" lIns="91440" tIns="45720" rIns="91440" bIns="45720" rtlCol="0" anchor="b" anchorCtr="0">
            <a:noAutofit/>
          </a:bodyPr>
          <a:lstStyle>
            <a:lvl1pPr>
              <a:defRPr/>
            </a:lvl1pPr>
          </a:lstStyle>
          <a:p>
            <a:r>
              <a:rPr lang="en-US" dirty="0"/>
              <a:t>TITLE</a:t>
            </a:r>
            <a:endParaRPr lang="en-GB" dirty="0"/>
          </a:p>
        </p:txBody>
      </p:sp>
      <p:sp>
        <p:nvSpPr>
          <p:cNvPr id="12" name="Text Placeholder 10"/>
          <p:cNvSpPr>
            <a:spLocks noGrp="1"/>
          </p:cNvSpPr>
          <p:nvPr>
            <p:ph type="body" sz="quarter" idx="11"/>
          </p:nvPr>
        </p:nvSpPr>
        <p:spPr>
          <a:xfrm>
            <a:off x="468313" y="1844824"/>
            <a:ext cx="3887787" cy="4321026"/>
          </a:xfrm>
          <a:prstGeom prst="rect">
            <a:avLst/>
          </a:prstGeom>
        </p:spPr>
        <p:txBody>
          <a:bodyPr anchor="ctr" anchorCtr="0"/>
          <a:lstStyle>
            <a:lvl1pPr>
              <a:spcBef>
                <a:spcPts val="0"/>
              </a:spcBef>
              <a:spcAft>
                <a:spcPts val="1200"/>
              </a:spcAft>
              <a:defRPr sz="2000"/>
            </a:lvl1pPr>
            <a:lvl2pPr>
              <a:spcBef>
                <a:spcPts val="0"/>
              </a:spcBef>
              <a:spcAft>
                <a:spcPts val="1200"/>
              </a:spcAft>
              <a:defRPr sz="1800"/>
            </a:lvl2pPr>
            <a:lvl3pPr>
              <a:spcBef>
                <a:spcPts val="0"/>
              </a:spcBef>
              <a:spcAft>
                <a:spcPts val="1200"/>
              </a:spcAft>
              <a:defRPr sz="1800"/>
            </a:lvl3pPr>
            <a:lvl4pPr>
              <a:spcBef>
                <a:spcPts val="0"/>
              </a:spcBef>
              <a:spcAft>
                <a:spcPts val="1200"/>
              </a:spcAft>
              <a:defRPr sz="1600"/>
            </a:lvl4pPr>
            <a:lvl5pPr>
              <a:spcBef>
                <a:spcPts val="0"/>
              </a:spcBef>
              <a:spcAft>
                <a:spcPts val="1200"/>
              </a:spcAf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Picture Placeholder 3"/>
          <p:cNvSpPr>
            <a:spLocks noGrp="1"/>
          </p:cNvSpPr>
          <p:nvPr>
            <p:ph type="pic" sz="quarter" idx="12" hasCustomPrompt="1"/>
          </p:nvPr>
        </p:nvSpPr>
        <p:spPr>
          <a:xfrm>
            <a:off x="7020271" y="303896"/>
            <a:ext cx="1792800" cy="388800"/>
          </a:xfrm>
          <a:prstGeom prst="rect">
            <a:avLst/>
          </a:prstGeom>
        </p:spPr>
        <p:txBody>
          <a:bodyPr/>
          <a:lstStyle>
            <a:lvl1pPr marL="0" indent="0" algn="ctr">
              <a:buNone/>
              <a:defRPr sz="1000"/>
            </a:lvl1pPr>
          </a:lstStyle>
          <a:p>
            <a:r>
              <a:rPr lang="en-GB" sz="1000" dirty="0" err="1"/>
              <a:t>UoS</a:t>
            </a:r>
            <a:r>
              <a:rPr lang="en-GB" sz="1000" dirty="0"/>
              <a:t> logo</a:t>
            </a:r>
            <a:endParaRPr lang="en-GB" dirty="0"/>
          </a:p>
        </p:txBody>
      </p:sp>
      <p:sp>
        <p:nvSpPr>
          <p:cNvPr id="6" name="Shape 56"/>
          <p:cNvSpPr/>
          <p:nvPr userDrawn="1"/>
        </p:nvSpPr>
        <p:spPr>
          <a:xfrm>
            <a:off x="-2628524" y="-2"/>
            <a:ext cx="2520010" cy="2493601"/>
          </a:xfrm>
          <a:prstGeom prst="rect">
            <a:avLst/>
          </a:prstGeom>
          <a:solidFill>
            <a:srgbClr val="535353"/>
          </a:solidFill>
          <a:ln w="12700" cap="flat">
            <a:noFill/>
            <a:miter lim="400000"/>
          </a:ln>
          <a:effectLst/>
          <a:extLst>
            <a:ext uri="{C572A759-6A51-4108-AA02-DFA0A04FC94B}">
              <ma14:wrappingTextBoxFlag xmlns="" xmlns:ma14="http://schemas.microsoft.com/office/mac/drawingml/2011/main" val="1"/>
            </a:ext>
          </a:extLst>
        </p:spPr>
        <p:txBody>
          <a:bodyPr wrap="square" lIns="179999" tIns="179999" rIns="179999" bIns="179999" numCol="1" anchor="t">
            <a:spAutoFit/>
          </a:bodyPr>
          <a:lstStyle/>
          <a:p>
            <a:pPr lvl="0" defTabSz="457200">
              <a:spcBef>
                <a:spcPts val="0"/>
              </a:spcBef>
              <a:defRPr sz="1800"/>
            </a:pPr>
            <a:r>
              <a:rPr sz="1000" b="1" dirty="0">
                <a:solidFill>
                  <a:srgbClr val="FFFFFF"/>
                </a:solidFill>
                <a:latin typeface="Lucida Sans"/>
                <a:ea typeface="Lucida Sans"/>
                <a:cs typeface="Lucida Sans"/>
                <a:sym typeface="Lucida Sans"/>
              </a:rPr>
              <a:t>To insert image in the picture placeholder, please follow the below instructions:</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marL="14113" lvl="0" indent="-14113" defTabSz="457200">
              <a:spcBef>
                <a:spcPts val="0"/>
              </a:spcBef>
              <a:buClr>
                <a:srgbClr val="FFFFFF"/>
              </a:buClr>
              <a:buSzPct val="100000"/>
              <a:buFont typeface="Helvetica"/>
              <a:buAutoNum type="arabicPeriod"/>
              <a:tabLst>
                <a:tab pos="1257300" algn="l"/>
              </a:tabLst>
              <a:defRPr sz="1800"/>
            </a:pPr>
            <a:r>
              <a:rPr sz="1000" dirty="0">
                <a:solidFill>
                  <a:srgbClr val="FFFFFF"/>
                </a:solidFill>
                <a:latin typeface="Lucida Sans"/>
                <a:ea typeface="Lucida Sans"/>
                <a:cs typeface="Lucida Sans"/>
                <a:sym typeface="Lucida Sans"/>
              </a:rPr>
              <a:t>Click the 	icon in the grey placeholder</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Browse to the folder where the required image is saved.</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Click to select the image and insert the image.</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Once the image is placed, go to Drawing Tools |  Send Backward  |  Send to Back (or right mouse click Send to Back)</a:t>
            </a:r>
          </a:p>
        </p:txBody>
      </p:sp>
      <p:pic>
        <p:nvPicPr>
          <p:cNvPr id="7" name="image4.png"/>
          <p:cNvPicPr/>
          <p:nvPr userDrawn="1"/>
        </p:nvPicPr>
        <p:blipFill>
          <a:blip r:embed="rId2" cstate="print">
            <a:extLst/>
          </a:blip>
          <a:stretch>
            <a:fillRect/>
          </a:stretch>
        </p:blipFill>
        <p:spPr>
          <a:xfrm>
            <a:off x="-1562288" y="701559"/>
            <a:ext cx="233135" cy="233135"/>
          </a:xfrm>
          <a:prstGeom prst="rect">
            <a:avLst/>
          </a:prstGeom>
          <a:ln w="12700" cap="flat">
            <a:noFill/>
            <a:miter lim="400000"/>
          </a:ln>
          <a:effectLst/>
        </p:spPr>
      </p:pic>
      <p:sp>
        <p:nvSpPr>
          <p:cNvPr id="8" name="Shape 55"/>
          <p:cNvSpPr/>
          <p:nvPr userDrawn="1"/>
        </p:nvSpPr>
        <p:spPr>
          <a:xfrm>
            <a:off x="-2628521" y="3723871"/>
            <a:ext cx="2520006" cy="1426799"/>
          </a:xfrm>
          <a:prstGeom prst="rect">
            <a:avLst/>
          </a:prstGeom>
          <a:solidFill>
            <a:srgbClr val="535353"/>
          </a:solidFill>
          <a:ln w="12700">
            <a:miter lim="400000"/>
          </a:ln>
          <a:extLst>
            <a:ext uri="{C572A759-6A51-4108-AA02-DFA0A04FC94B}">
              <ma14:wrappingTextBoxFlag xmlns="" xmlns:ma14="http://schemas.microsoft.com/office/mac/drawingml/2011/main" val="1"/>
            </a:ext>
          </a:extLst>
        </p:spPr>
        <p:txBody>
          <a:bodyPr lIns="179999" tIns="179999" rIns="179999" bIns="179999">
            <a:spAutoFit/>
          </a:bodyPr>
          <a:lstStyle/>
          <a:p>
            <a:pPr lvl="0" defTabSz="457200">
              <a:spcBef>
                <a:spcPts val="0"/>
              </a:spcBef>
              <a:defRPr sz="1800"/>
            </a:pPr>
            <a:r>
              <a:rPr sz="1000" dirty="0">
                <a:solidFill>
                  <a:srgbClr val="FFFFFF"/>
                </a:solidFill>
                <a:latin typeface="Lucida Sans"/>
                <a:ea typeface="Lucida Sans"/>
                <a:cs typeface="Lucida Sans"/>
                <a:sym typeface="Lucida Sans"/>
              </a:rPr>
              <a:t>Try to insert an image of </a:t>
            </a:r>
            <a:r>
              <a:rPr lang="en-GB" sz="1000" b="1" u="sng" dirty="0">
                <a:solidFill>
                  <a:srgbClr val="FF0000"/>
                </a:solidFill>
                <a:latin typeface="Lucida Sans"/>
                <a:ea typeface="Lucida Sans"/>
                <a:cs typeface="Lucida Sans"/>
                <a:sym typeface="Lucida Sans"/>
              </a:rPr>
              <a:t>19.05cm high</a:t>
            </a:r>
            <a:r>
              <a:rPr sz="1000" b="1" u="sng" dirty="0">
                <a:solidFill>
                  <a:srgbClr val="FF0000"/>
                </a:solidFill>
                <a:latin typeface="Lucida Sans"/>
                <a:ea typeface="Lucida Sans"/>
                <a:cs typeface="Lucida Sans"/>
                <a:sym typeface="Lucida Sans"/>
              </a:rPr>
              <a:t> by </a:t>
            </a:r>
            <a:r>
              <a:rPr lang="en-GB" sz="1000" b="1" u="sng" dirty="0">
                <a:solidFill>
                  <a:srgbClr val="FF0000"/>
                </a:solidFill>
                <a:latin typeface="Lucida Sans"/>
                <a:ea typeface="Lucida Sans"/>
                <a:cs typeface="Lucida Sans"/>
                <a:sym typeface="Lucida Sans"/>
              </a:rPr>
              <a:t>12.9</a:t>
            </a:r>
            <a:r>
              <a:rPr sz="1000" b="1" u="sng" dirty="0">
                <a:solidFill>
                  <a:srgbClr val="FF0000"/>
                </a:solidFill>
                <a:latin typeface="Lucida Sans"/>
                <a:ea typeface="Lucida Sans"/>
                <a:cs typeface="Lucida Sans"/>
                <a:sym typeface="Lucida Sans"/>
              </a:rPr>
              <a:t>cm </a:t>
            </a:r>
            <a:r>
              <a:rPr lang="en-GB" sz="1000" b="1" u="sng" dirty="0">
                <a:solidFill>
                  <a:srgbClr val="FF0000"/>
                </a:solidFill>
                <a:latin typeface="Lucida Sans"/>
                <a:ea typeface="Lucida Sans"/>
                <a:cs typeface="Lucida Sans"/>
                <a:sym typeface="Lucida Sans"/>
              </a:rPr>
              <a:t>wide </a:t>
            </a:r>
            <a:r>
              <a:rPr sz="1000" dirty="0">
                <a:solidFill>
                  <a:srgbClr val="FFFFFF"/>
                </a:solidFill>
                <a:latin typeface="Lucida Sans"/>
                <a:ea typeface="Lucida Sans"/>
                <a:cs typeface="Lucida Sans"/>
                <a:sym typeface="Lucida Sans"/>
              </a:rPr>
              <a:t>on this layout to avoid distortion.</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lvl="0" defTabSz="457200">
              <a:spcBef>
                <a:spcPts val="0"/>
              </a:spcBef>
              <a:defRPr sz="1800"/>
            </a:pPr>
            <a:r>
              <a:rPr sz="1000" dirty="0">
                <a:solidFill>
                  <a:srgbClr val="FFFFFF"/>
                </a:solidFill>
                <a:latin typeface="Lucida Sans"/>
                <a:ea typeface="Lucida Sans"/>
                <a:cs typeface="Lucida Sans"/>
                <a:sym typeface="Lucida Sans"/>
              </a:rPr>
              <a:t>Please ensure, the image has a simple background to display the logo and text overlapping.</a:t>
            </a:r>
          </a:p>
        </p:txBody>
      </p:sp>
    </p:spTree>
    <p:extLst>
      <p:ext uri="{BB962C8B-B14F-4D97-AF65-F5344CB8AC3E}">
        <p14:creationId xmlns:p14="http://schemas.microsoft.com/office/powerpoint/2010/main" val="2169860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2 - 4 landscape images">
    <p:spTree>
      <p:nvGrpSpPr>
        <p:cNvPr id="1" name=""/>
        <p:cNvGrpSpPr/>
        <p:nvPr/>
      </p:nvGrpSpPr>
      <p:grpSpPr>
        <a:xfrm>
          <a:off x="0" y="0"/>
          <a:ext cx="0" cy="0"/>
          <a:chOff x="0" y="0"/>
          <a:chExt cx="0" cy="0"/>
        </a:xfrm>
      </p:grpSpPr>
      <p:sp>
        <p:nvSpPr>
          <p:cNvPr id="3" name="Title Placeholder 1"/>
          <p:cNvSpPr>
            <a:spLocks noGrp="1"/>
          </p:cNvSpPr>
          <p:nvPr>
            <p:ph type="title" hasCustomPrompt="1"/>
          </p:nvPr>
        </p:nvSpPr>
        <p:spPr>
          <a:xfrm>
            <a:off x="467544" y="692696"/>
            <a:ext cx="8208912" cy="936104"/>
          </a:xfrm>
          <a:prstGeom prst="rect">
            <a:avLst/>
          </a:prstGeom>
        </p:spPr>
        <p:txBody>
          <a:bodyPr vert="horz" lIns="91440" tIns="45720" rIns="91440" bIns="45720" rtlCol="0" anchor="b" anchorCtr="0">
            <a:noAutofit/>
          </a:bodyPr>
          <a:lstStyle/>
          <a:p>
            <a:r>
              <a:rPr lang="en-US" dirty="0"/>
              <a:t>TITLE</a:t>
            </a:r>
            <a:endParaRPr lang="en-GB"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303366"/>
            <a:ext cx="1792436" cy="389330"/>
          </a:xfrm>
          <a:prstGeom prst="rect">
            <a:avLst/>
          </a:prstGeom>
        </p:spPr>
      </p:pic>
      <p:sp>
        <p:nvSpPr>
          <p:cNvPr id="8" name="Picture Placeholder 8"/>
          <p:cNvSpPr>
            <a:spLocks noGrp="1"/>
          </p:cNvSpPr>
          <p:nvPr>
            <p:ph type="pic" sz="quarter" idx="11"/>
          </p:nvPr>
        </p:nvSpPr>
        <p:spPr>
          <a:xfrm>
            <a:off x="4716016" y="1628800"/>
            <a:ext cx="3960440"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10" name="Picture Placeholder 8"/>
          <p:cNvSpPr>
            <a:spLocks noGrp="1"/>
          </p:cNvSpPr>
          <p:nvPr>
            <p:ph type="pic" sz="quarter" idx="12"/>
          </p:nvPr>
        </p:nvSpPr>
        <p:spPr>
          <a:xfrm>
            <a:off x="467544" y="1628800"/>
            <a:ext cx="3960440"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13" name="Picture Placeholder 8"/>
          <p:cNvSpPr>
            <a:spLocks noGrp="1"/>
          </p:cNvSpPr>
          <p:nvPr>
            <p:ph type="pic" sz="quarter" idx="13"/>
          </p:nvPr>
        </p:nvSpPr>
        <p:spPr>
          <a:xfrm>
            <a:off x="4716016" y="4005064"/>
            <a:ext cx="3960440"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14" name="Picture Placeholder 8"/>
          <p:cNvSpPr>
            <a:spLocks noGrp="1"/>
          </p:cNvSpPr>
          <p:nvPr>
            <p:ph type="pic" sz="quarter" idx="14"/>
          </p:nvPr>
        </p:nvSpPr>
        <p:spPr>
          <a:xfrm>
            <a:off x="467544" y="4005064"/>
            <a:ext cx="3960440"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9" name="Shape 56"/>
          <p:cNvSpPr/>
          <p:nvPr userDrawn="1"/>
        </p:nvSpPr>
        <p:spPr>
          <a:xfrm>
            <a:off x="-2628524" y="-2"/>
            <a:ext cx="2520010" cy="2493601"/>
          </a:xfrm>
          <a:prstGeom prst="rect">
            <a:avLst/>
          </a:prstGeom>
          <a:solidFill>
            <a:srgbClr val="535353"/>
          </a:solidFill>
          <a:ln w="12700" cap="flat">
            <a:noFill/>
            <a:miter lim="400000"/>
          </a:ln>
          <a:effectLst/>
          <a:extLst>
            <a:ext uri="{C572A759-6A51-4108-AA02-DFA0A04FC94B}">
              <ma14:wrappingTextBoxFlag xmlns="" xmlns:ma14="http://schemas.microsoft.com/office/mac/drawingml/2011/main" val="1"/>
            </a:ext>
          </a:extLst>
        </p:spPr>
        <p:txBody>
          <a:bodyPr wrap="square" lIns="179999" tIns="179999" rIns="179999" bIns="179999" numCol="1" anchor="t">
            <a:spAutoFit/>
          </a:bodyPr>
          <a:lstStyle/>
          <a:p>
            <a:pPr lvl="0" defTabSz="457200">
              <a:spcBef>
                <a:spcPts val="0"/>
              </a:spcBef>
              <a:defRPr sz="1800"/>
            </a:pPr>
            <a:r>
              <a:rPr sz="1000" b="1" dirty="0">
                <a:solidFill>
                  <a:srgbClr val="FFFFFF"/>
                </a:solidFill>
                <a:latin typeface="Lucida Sans"/>
                <a:ea typeface="Lucida Sans"/>
                <a:cs typeface="Lucida Sans"/>
                <a:sym typeface="Lucida Sans"/>
              </a:rPr>
              <a:t>To insert image in the picture placeholder, please follow the below instructions:</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marL="14113" lvl="0" indent="-14113" defTabSz="457200">
              <a:spcBef>
                <a:spcPts val="0"/>
              </a:spcBef>
              <a:buClr>
                <a:srgbClr val="FFFFFF"/>
              </a:buClr>
              <a:buSzPct val="100000"/>
              <a:buFont typeface="Helvetica"/>
              <a:buAutoNum type="arabicPeriod"/>
              <a:tabLst>
                <a:tab pos="1257300" algn="l"/>
              </a:tabLst>
              <a:defRPr sz="1800"/>
            </a:pPr>
            <a:r>
              <a:rPr sz="1000" dirty="0">
                <a:solidFill>
                  <a:srgbClr val="FFFFFF"/>
                </a:solidFill>
                <a:latin typeface="Lucida Sans"/>
                <a:ea typeface="Lucida Sans"/>
                <a:cs typeface="Lucida Sans"/>
                <a:sym typeface="Lucida Sans"/>
              </a:rPr>
              <a:t>Click the 	icon in the grey placeholder</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Browse to the folder where the required image is saved.</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Click to select the image and insert the image.</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Once the image is placed, go to Drawing Tools |  Send Backward  |  Send to Back (or right mouse click Send to Back)</a:t>
            </a:r>
          </a:p>
        </p:txBody>
      </p:sp>
      <p:sp>
        <p:nvSpPr>
          <p:cNvPr id="11" name="Shape 55"/>
          <p:cNvSpPr/>
          <p:nvPr userDrawn="1"/>
        </p:nvSpPr>
        <p:spPr>
          <a:xfrm>
            <a:off x="-2628521" y="3723871"/>
            <a:ext cx="2520006" cy="1426799"/>
          </a:xfrm>
          <a:prstGeom prst="rect">
            <a:avLst/>
          </a:prstGeom>
          <a:solidFill>
            <a:srgbClr val="535353"/>
          </a:solidFill>
          <a:ln w="12700">
            <a:miter lim="400000"/>
          </a:ln>
          <a:extLst>
            <a:ext uri="{C572A759-6A51-4108-AA02-DFA0A04FC94B}">
              <ma14:wrappingTextBoxFlag xmlns="" xmlns:ma14="http://schemas.microsoft.com/office/mac/drawingml/2011/main" val="1"/>
            </a:ext>
          </a:extLst>
        </p:spPr>
        <p:txBody>
          <a:bodyPr lIns="179999" tIns="179999" rIns="179999" bIns="179999">
            <a:spAutoFit/>
          </a:bodyPr>
          <a:lstStyle/>
          <a:p>
            <a:pPr lvl="0" defTabSz="457200">
              <a:spcBef>
                <a:spcPts val="0"/>
              </a:spcBef>
              <a:defRPr sz="1800"/>
            </a:pPr>
            <a:r>
              <a:rPr sz="1000" dirty="0">
                <a:solidFill>
                  <a:srgbClr val="FFFFFF"/>
                </a:solidFill>
                <a:latin typeface="Lucida Sans"/>
                <a:ea typeface="Lucida Sans"/>
                <a:cs typeface="Lucida Sans"/>
                <a:sym typeface="Lucida Sans"/>
              </a:rPr>
              <a:t>Try to insert an image of </a:t>
            </a:r>
            <a:r>
              <a:rPr lang="en-GB" sz="1000" b="1" u="sng" dirty="0">
                <a:solidFill>
                  <a:srgbClr val="FF0000"/>
                </a:solidFill>
                <a:latin typeface="Lucida Sans"/>
                <a:ea typeface="Lucida Sans"/>
                <a:cs typeface="Lucida Sans"/>
                <a:sym typeface="Lucida Sans"/>
              </a:rPr>
              <a:t>6.13cm high</a:t>
            </a:r>
            <a:r>
              <a:rPr sz="1000" b="1" u="sng" dirty="0">
                <a:solidFill>
                  <a:srgbClr val="FF0000"/>
                </a:solidFill>
                <a:latin typeface="Lucida Sans"/>
                <a:ea typeface="Lucida Sans"/>
                <a:cs typeface="Lucida Sans"/>
                <a:sym typeface="Lucida Sans"/>
              </a:rPr>
              <a:t> by </a:t>
            </a:r>
            <a:r>
              <a:rPr lang="en-GB" sz="1000" b="1" u="sng" dirty="0">
                <a:solidFill>
                  <a:srgbClr val="FF0000"/>
                </a:solidFill>
                <a:latin typeface="Lucida Sans"/>
                <a:ea typeface="Lucida Sans"/>
                <a:cs typeface="Lucida Sans"/>
                <a:sym typeface="Lucida Sans"/>
              </a:rPr>
              <a:t>11</a:t>
            </a:r>
            <a:r>
              <a:rPr sz="1000" b="1" u="sng" dirty="0">
                <a:solidFill>
                  <a:srgbClr val="FF0000"/>
                </a:solidFill>
                <a:latin typeface="Lucida Sans"/>
                <a:ea typeface="Lucida Sans"/>
                <a:cs typeface="Lucida Sans"/>
                <a:sym typeface="Lucida Sans"/>
              </a:rPr>
              <a:t>cm </a:t>
            </a:r>
            <a:r>
              <a:rPr lang="en-GB" sz="1000" b="1" u="sng" dirty="0">
                <a:solidFill>
                  <a:srgbClr val="FF0000"/>
                </a:solidFill>
                <a:latin typeface="Lucida Sans"/>
                <a:ea typeface="Lucida Sans"/>
                <a:cs typeface="Lucida Sans"/>
                <a:sym typeface="Lucida Sans"/>
              </a:rPr>
              <a:t>wide </a:t>
            </a:r>
            <a:r>
              <a:rPr sz="1000" dirty="0">
                <a:solidFill>
                  <a:srgbClr val="FFFFFF"/>
                </a:solidFill>
                <a:latin typeface="Lucida Sans"/>
                <a:ea typeface="Lucida Sans"/>
                <a:cs typeface="Lucida Sans"/>
                <a:sym typeface="Lucida Sans"/>
              </a:rPr>
              <a:t>on this layout to avoid distortion.</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lvl="0" defTabSz="457200">
              <a:spcBef>
                <a:spcPts val="0"/>
              </a:spcBef>
              <a:defRPr sz="1800"/>
            </a:pPr>
            <a:r>
              <a:rPr sz="1000" dirty="0">
                <a:solidFill>
                  <a:srgbClr val="FFFFFF"/>
                </a:solidFill>
                <a:latin typeface="Lucida Sans"/>
                <a:ea typeface="Lucida Sans"/>
                <a:cs typeface="Lucida Sans"/>
                <a:sym typeface="Lucida Sans"/>
              </a:rPr>
              <a:t>Please ensure, the image has a simple background to display the logo and text overlapping.</a:t>
            </a:r>
          </a:p>
        </p:txBody>
      </p:sp>
      <p:pic>
        <p:nvPicPr>
          <p:cNvPr id="12" name="image4.png"/>
          <p:cNvPicPr/>
          <p:nvPr userDrawn="1"/>
        </p:nvPicPr>
        <p:blipFill>
          <a:blip r:embed="rId3" cstate="print">
            <a:extLst/>
          </a:blip>
          <a:stretch>
            <a:fillRect/>
          </a:stretch>
        </p:blipFill>
        <p:spPr>
          <a:xfrm>
            <a:off x="-1562288" y="701559"/>
            <a:ext cx="233135" cy="233135"/>
          </a:xfrm>
          <a:prstGeom prst="rect">
            <a:avLst/>
          </a:prstGeom>
          <a:ln w="12700" cap="flat">
            <a:noFill/>
            <a:miter lim="400000"/>
          </a:ln>
          <a:effectLst/>
        </p:spPr>
      </p:pic>
    </p:spTree>
    <p:extLst>
      <p:ext uri="{BB962C8B-B14F-4D97-AF65-F5344CB8AC3E}">
        <p14:creationId xmlns:p14="http://schemas.microsoft.com/office/powerpoint/2010/main" val="1086816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3 - Landscape images and text">
    <p:spTree>
      <p:nvGrpSpPr>
        <p:cNvPr id="1" name=""/>
        <p:cNvGrpSpPr/>
        <p:nvPr/>
      </p:nvGrpSpPr>
      <p:grpSpPr>
        <a:xfrm>
          <a:off x="0" y="0"/>
          <a:ext cx="0" cy="0"/>
          <a:chOff x="0" y="0"/>
          <a:chExt cx="0" cy="0"/>
        </a:xfrm>
      </p:grpSpPr>
      <p:sp>
        <p:nvSpPr>
          <p:cNvPr id="3" name="Title Placeholder 1"/>
          <p:cNvSpPr>
            <a:spLocks noGrp="1"/>
          </p:cNvSpPr>
          <p:nvPr>
            <p:ph type="title" hasCustomPrompt="1"/>
          </p:nvPr>
        </p:nvSpPr>
        <p:spPr>
          <a:xfrm>
            <a:off x="467544" y="692696"/>
            <a:ext cx="8208912" cy="936104"/>
          </a:xfrm>
          <a:prstGeom prst="rect">
            <a:avLst/>
          </a:prstGeom>
        </p:spPr>
        <p:txBody>
          <a:bodyPr vert="horz" lIns="91440" tIns="45720" rIns="91440" bIns="45720" rtlCol="0" anchor="b" anchorCtr="0">
            <a:noAutofit/>
          </a:bodyPr>
          <a:lstStyle/>
          <a:p>
            <a:r>
              <a:rPr lang="en-US" dirty="0"/>
              <a:t>TITLE</a:t>
            </a:r>
            <a:endParaRPr lang="en-GB"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303366"/>
            <a:ext cx="1792436" cy="389330"/>
          </a:xfrm>
          <a:prstGeom prst="rect">
            <a:avLst/>
          </a:prstGeom>
        </p:spPr>
      </p:pic>
      <p:sp>
        <p:nvSpPr>
          <p:cNvPr id="18" name="Picture Placeholder 8"/>
          <p:cNvSpPr>
            <a:spLocks noGrp="1"/>
          </p:cNvSpPr>
          <p:nvPr>
            <p:ph type="pic" sz="quarter" idx="15"/>
          </p:nvPr>
        </p:nvSpPr>
        <p:spPr>
          <a:xfrm>
            <a:off x="467544" y="1628800"/>
            <a:ext cx="2664296"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4" name="Text Placeholder 3"/>
          <p:cNvSpPr>
            <a:spLocks noGrp="1"/>
          </p:cNvSpPr>
          <p:nvPr>
            <p:ph type="body" sz="quarter" idx="17"/>
          </p:nvPr>
        </p:nvSpPr>
        <p:spPr>
          <a:xfrm>
            <a:off x="468313" y="3933825"/>
            <a:ext cx="8208143" cy="2374900"/>
          </a:xfrm>
          <a:prstGeom prst="rect">
            <a:avLst/>
          </a:prstGeom>
        </p:spPr>
        <p:txBody>
          <a:bodyPr anchor="ctr" anchorCtr="0"/>
          <a:lstStyle>
            <a:lvl1pPr>
              <a:spcBef>
                <a:spcPts val="0"/>
              </a:spcBef>
              <a:spcAft>
                <a:spcPts val="1200"/>
              </a:spcAft>
              <a:defRPr sz="2000"/>
            </a:lvl1pPr>
            <a:lvl2pPr>
              <a:spcBef>
                <a:spcPts val="0"/>
              </a:spcBef>
              <a:spcAft>
                <a:spcPts val="1200"/>
              </a:spcAft>
              <a:defRPr sz="1800"/>
            </a:lvl2pPr>
            <a:lvl3pPr>
              <a:spcBef>
                <a:spcPts val="0"/>
              </a:spcBef>
              <a:spcAft>
                <a:spcPts val="1200"/>
              </a:spcAft>
              <a:defRPr sz="1800"/>
            </a:lvl3pPr>
            <a:lvl4pPr>
              <a:spcBef>
                <a:spcPts val="0"/>
              </a:spcBef>
              <a:spcAft>
                <a:spcPts val="1200"/>
              </a:spcAft>
              <a:defRPr sz="1600"/>
            </a:lvl4pPr>
            <a:lvl5pPr>
              <a:spcBef>
                <a:spcPts val="0"/>
              </a:spcBef>
              <a:spcAft>
                <a:spcPts val="1200"/>
              </a:spcAf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Picture Placeholder 8"/>
          <p:cNvSpPr>
            <a:spLocks noGrp="1"/>
          </p:cNvSpPr>
          <p:nvPr>
            <p:ph type="pic" sz="quarter" idx="18"/>
          </p:nvPr>
        </p:nvSpPr>
        <p:spPr>
          <a:xfrm>
            <a:off x="6012160" y="1628800"/>
            <a:ext cx="2664296"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25" name="Picture Placeholder 8"/>
          <p:cNvSpPr>
            <a:spLocks noGrp="1"/>
          </p:cNvSpPr>
          <p:nvPr>
            <p:ph type="pic" sz="quarter" idx="19"/>
          </p:nvPr>
        </p:nvSpPr>
        <p:spPr>
          <a:xfrm>
            <a:off x="3203848" y="1628800"/>
            <a:ext cx="2736304"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8" name="Shape 56"/>
          <p:cNvSpPr/>
          <p:nvPr userDrawn="1"/>
        </p:nvSpPr>
        <p:spPr>
          <a:xfrm>
            <a:off x="-2628524" y="-2"/>
            <a:ext cx="2520010" cy="2493601"/>
          </a:xfrm>
          <a:prstGeom prst="rect">
            <a:avLst/>
          </a:prstGeom>
          <a:solidFill>
            <a:srgbClr val="535353"/>
          </a:solidFill>
          <a:ln w="12700" cap="flat">
            <a:noFill/>
            <a:miter lim="400000"/>
          </a:ln>
          <a:effectLst/>
          <a:extLst>
            <a:ext uri="{C572A759-6A51-4108-AA02-DFA0A04FC94B}">
              <ma14:wrappingTextBoxFlag xmlns="" xmlns:ma14="http://schemas.microsoft.com/office/mac/drawingml/2011/main" val="1"/>
            </a:ext>
          </a:extLst>
        </p:spPr>
        <p:txBody>
          <a:bodyPr wrap="square" lIns="179999" tIns="179999" rIns="179999" bIns="179999" numCol="1" anchor="t">
            <a:spAutoFit/>
          </a:bodyPr>
          <a:lstStyle/>
          <a:p>
            <a:pPr lvl="0" defTabSz="457200">
              <a:spcBef>
                <a:spcPts val="0"/>
              </a:spcBef>
              <a:defRPr sz="1800"/>
            </a:pPr>
            <a:r>
              <a:rPr sz="1000" b="1" dirty="0">
                <a:solidFill>
                  <a:srgbClr val="FFFFFF"/>
                </a:solidFill>
                <a:latin typeface="Lucida Sans"/>
                <a:ea typeface="Lucida Sans"/>
                <a:cs typeface="Lucida Sans"/>
                <a:sym typeface="Lucida Sans"/>
              </a:rPr>
              <a:t>To insert image in the picture placeholder, please follow the below instructions:</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marL="14113" lvl="0" indent="-14113" defTabSz="457200">
              <a:spcBef>
                <a:spcPts val="0"/>
              </a:spcBef>
              <a:buClr>
                <a:srgbClr val="FFFFFF"/>
              </a:buClr>
              <a:buSzPct val="100000"/>
              <a:buFont typeface="Helvetica"/>
              <a:buAutoNum type="arabicPeriod"/>
              <a:tabLst>
                <a:tab pos="1257300" algn="l"/>
              </a:tabLst>
              <a:defRPr sz="1800"/>
            </a:pPr>
            <a:r>
              <a:rPr sz="1000" dirty="0">
                <a:solidFill>
                  <a:srgbClr val="FFFFFF"/>
                </a:solidFill>
                <a:latin typeface="Lucida Sans"/>
                <a:ea typeface="Lucida Sans"/>
                <a:cs typeface="Lucida Sans"/>
                <a:sym typeface="Lucida Sans"/>
              </a:rPr>
              <a:t>Click the 	icon in the grey placeholder</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Browse to the folder where the required image is saved.</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Click to select the image and insert the image.</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Once the image is placed, go to Drawing Tools |  Send Backward  |  Send to Back (or right mouse click Send to Back)</a:t>
            </a:r>
          </a:p>
        </p:txBody>
      </p:sp>
      <p:sp>
        <p:nvSpPr>
          <p:cNvPr id="9" name="Shape 55"/>
          <p:cNvSpPr/>
          <p:nvPr userDrawn="1"/>
        </p:nvSpPr>
        <p:spPr>
          <a:xfrm>
            <a:off x="-2628521" y="3723871"/>
            <a:ext cx="2520006" cy="1426799"/>
          </a:xfrm>
          <a:prstGeom prst="rect">
            <a:avLst/>
          </a:prstGeom>
          <a:solidFill>
            <a:srgbClr val="535353"/>
          </a:solidFill>
          <a:ln w="12700">
            <a:miter lim="400000"/>
          </a:ln>
          <a:extLst>
            <a:ext uri="{C572A759-6A51-4108-AA02-DFA0A04FC94B}">
              <ma14:wrappingTextBoxFlag xmlns="" xmlns:ma14="http://schemas.microsoft.com/office/mac/drawingml/2011/main" val="1"/>
            </a:ext>
          </a:extLst>
        </p:spPr>
        <p:txBody>
          <a:bodyPr lIns="179999" tIns="179999" rIns="179999" bIns="179999">
            <a:spAutoFit/>
          </a:bodyPr>
          <a:lstStyle/>
          <a:p>
            <a:pPr lvl="0" defTabSz="457200">
              <a:spcBef>
                <a:spcPts val="0"/>
              </a:spcBef>
              <a:defRPr sz="1800"/>
            </a:pPr>
            <a:r>
              <a:rPr sz="1000" dirty="0">
                <a:solidFill>
                  <a:srgbClr val="FFFFFF"/>
                </a:solidFill>
                <a:latin typeface="Lucida Sans"/>
                <a:ea typeface="Lucida Sans"/>
                <a:cs typeface="Lucida Sans"/>
                <a:sym typeface="Lucida Sans"/>
              </a:rPr>
              <a:t>Try to insert an image of </a:t>
            </a:r>
            <a:r>
              <a:rPr lang="en-GB" sz="1000" b="1" u="sng" dirty="0">
                <a:solidFill>
                  <a:srgbClr val="FF0000"/>
                </a:solidFill>
                <a:latin typeface="Lucida Sans"/>
                <a:ea typeface="Lucida Sans"/>
                <a:cs typeface="Lucida Sans"/>
                <a:sym typeface="Lucida Sans"/>
              </a:rPr>
              <a:t>6.13cm high</a:t>
            </a:r>
            <a:r>
              <a:rPr sz="1000" b="1" u="sng" dirty="0">
                <a:solidFill>
                  <a:srgbClr val="FF0000"/>
                </a:solidFill>
                <a:latin typeface="Lucida Sans"/>
                <a:ea typeface="Lucida Sans"/>
                <a:cs typeface="Lucida Sans"/>
                <a:sym typeface="Lucida Sans"/>
              </a:rPr>
              <a:t> by </a:t>
            </a:r>
            <a:r>
              <a:rPr lang="en-GB" sz="1000" b="1" u="sng" dirty="0">
                <a:solidFill>
                  <a:srgbClr val="FF0000"/>
                </a:solidFill>
                <a:latin typeface="Lucida Sans"/>
                <a:ea typeface="Lucida Sans"/>
                <a:cs typeface="Lucida Sans"/>
                <a:sym typeface="Lucida Sans"/>
              </a:rPr>
              <a:t>7.4</a:t>
            </a:r>
            <a:r>
              <a:rPr sz="1000" b="1" u="sng" dirty="0">
                <a:solidFill>
                  <a:srgbClr val="FF0000"/>
                </a:solidFill>
                <a:latin typeface="Lucida Sans"/>
                <a:ea typeface="Lucida Sans"/>
                <a:cs typeface="Lucida Sans"/>
                <a:sym typeface="Lucida Sans"/>
              </a:rPr>
              <a:t>cm </a:t>
            </a:r>
            <a:r>
              <a:rPr lang="en-GB" sz="1000" b="1" u="sng" dirty="0">
                <a:solidFill>
                  <a:srgbClr val="FF0000"/>
                </a:solidFill>
                <a:latin typeface="Lucida Sans"/>
                <a:ea typeface="Lucida Sans"/>
                <a:cs typeface="Lucida Sans"/>
                <a:sym typeface="Lucida Sans"/>
              </a:rPr>
              <a:t>wide </a:t>
            </a:r>
            <a:r>
              <a:rPr sz="1000" dirty="0">
                <a:solidFill>
                  <a:srgbClr val="FFFFFF"/>
                </a:solidFill>
                <a:latin typeface="Lucida Sans"/>
                <a:ea typeface="Lucida Sans"/>
                <a:cs typeface="Lucida Sans"/>
                <a:sym typeface="Lucida Sans"/>
              </a:rPr>
              <a:t>on this layout to avoid distortion.</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lvl="0" defTabSz="457200">
              <a:spcBef>
                <a:spcPts val="0"/>
              </a:spcBef>
              <a:defRPr sz="1800"/>
            </a:pPr>
            <a:r>
              <a:rPr sz="1000" dirty="0">
                <a:solidFill>
                  <a:srgbClr val="FFFFFF"/>
                </a:solidFill>
                <a:latin typeface="Lucida Sans"/>
                <a:ea typeface="Lucida Sans"/>
                <a:cs typeface="Lucida Sans"/>
                <a:sym typeface="Lucida Sans"/>
              </a:rPr>
              <a:t>Please ensure, the image has a simple background to display the logo and text overlapping.</a:t>
            </a:r>
          </a:p>
        </p:txBody>
      </p:sp>
      <p:pic>
        <p:nvPicPr>
          <p:cNvPr id="10" name="image4.png"/>
          <p:cNvPicPr/>
          <p:nvPr userDrawn="1"/>
        </p:nvPicPr>
        <p:blipFill>
          <a:blip r:embed="rId3" cstate="print">
            <a:extLst/>
          </a:blip>
          <a:stretch>
            <a:fillRect/>
          </a:stretch>
        </p:blipFill>
        <p:spPr>
          <a:xfrm>
            <a:off x="-1562288" y="701559"/>
            <a:ext cx="233135" cy="233135"/>
          </a:xfrm>
          <a:prstGeom prst="rect">
            <a:avLst/>
          </a:prstGeom>
          <a:ln w="12700" cap="flat">
            <a:noFill/>
            <a:miter lim="400000"/>
          </a:ln>
          <a:effectLst/>
        </p:spPr>
      </p:pic>
    </p:spTree>
    <p:extLst>
      <p:ext uri="{BB962C8B-B14F-4D97-AF65-F5344CB8AC3E}">
        <p14:creationId xmlns:p14="http://schemas.microsoft.com/office/powerpoint/2010/main" val="2410377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4 - Landscape images">
    <p:spTree>
      <p:nvGrpSpPr>
        <p:cNvPr id="1" name=""/>
        <p:cNvGrpSpPr/>
        <p:nvPr/>
      </p:nvGrpSpPr>
      <p:grpSpPr>
        <a:xfrm>
          <a:off x="0" y="0"/>
          <a:ext cx="0" cy="0"/>
          <a:chOff x="0" y="0"/>
          <a:chExt cx="0" cy="0"/>
        </a:xfrm>
      </p:grpSpPr>
      <p:sp>
        <p:nvSpPr>
          <p:cNvPr id="3" name="Title Placeholder 1"/>
          <p:cNvSpPr>
            <a:spLocks noGrp="1"/>
          </p:cNvSpPr>
          <p:nvPr>
            <p:ph type="title" hasCustomPrompt="1"/>
          </p:nvPr>
        </p:nvSpPr>
        <p:spPr>
          <a:xfrm>
            <a:off x="467544" y="692696"/>
            <a:ext cx="8208912" cy="936104"/>
          </a:xfrm>
          <a:prstGeom prst="rect">
            <a:avLst/>
          </a:prstGeom>
        </p:spPr>
        <p:txBody>
          <a:bodyPr vert="horz" lIns="91440" tIns="45720" rIns="91440" bIns="45720" rtlCol="0" anchor="b" anchorCtr="0">
            <a:normAutofit/>
          </a:bodyPr>
          <a:lstStyle/>
          <a:p>
            <a:r>
              <a:rPr lang="en-US" dirty="0"/>
              <a:t>TITLE</a:t>
            </a:r>
            <a:endParaRPr lang="en-GB"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303366"/>
            <a:ext cx="1792436" cy="389330"/>
          </a:xfrm>
          <a:prstGeom prst="rect">
            <a:avLst/>
          </a:prstGeom>
        </p:spPr>
      </p:pic>
      <p:sp>
        <p:nvSpPr>
          <p:cNvPr id="18" name="Picture Placeholder 8"/>
          <p:cNvSpPr>
            <a:spLocks noGrp="1"/>
          </p:cNvSpPr>
          <p:nvPr>
            <p:ph type="pic" sz="quarter" idx="15"/>
          </p:nvPr>
        </p:nvSpPr>
        <p:spPr>
          <a:xfrm>
            <a:off x="467544" y="1628800"/>
            <a:ext cx="2664296"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23" name="Picture Placeholder 8"/>
          <p:cNvSpPr>
            <a:spLocks noGrp="1"/>
          </p:cNvSpPr>
          <p:nvPr>
            <p:ph type="pic" sz="quarter" idx="18"/>
          </p:nvPr>
        </p:nvSpPr>
        <p:spPr>
          <a:xfrm>
            <a:off x="6012160" y="1628800"/>
            <a:ext cx="2664296"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25" name="Picture Placeholder 8"/>
          <p:cNvSpPr>
            <a:spLocks noGrp="1"/>
          </p:cNvSpPr>
          <p:nvPr>
            <p:ph type="pic" sz="quarter" idx="19"/>
          </p:nvPr>
        </p:nvSpPr>
        <p:spPr>
          <a:xfrm>
            <a:off x="3203848" y="1628800"/>
            <a:ext cx="2736304"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8" name="Picture Placeholder 8"/>
          <p:cNvSpPr>
            <a:spLocks noGrp="1"/>
          </p:cNvSpPr>
          <p:nvPr>
            <p:ph type="pic" sz="quarter" idx="20"/>
          </p:nvPr>
        </p:nvSpPr>
        <p:spPr>
          <a:xfrm>
            <a:off x="467544" y="3933056"/>
            <a:ext cx="2664296"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9" name="Picture Placeholder 8"/>
          <p:cNvSpPr>
            <a:spLocks noGrp="1"/>
          </p:cNvSpPr>
          <p:nvPr>
            <p:ph type="pic" sz="quarter" idx="21"/>
          </p:nvPr>
        </p:nvSpPr>
        <p:spPr>
          <a:xfrm>
            <a:off x="6012160" y="3933056"/>
            <a:ext cx="2664296"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10" name="Picture Placeholder 8"/>
          <p:cNvSpPr>
            <a:spLocks noGrp="1"/>
          </p:cNvSpPr>
          <p:nvPr>
            <p:ph type="pic" sz="quarter" idx="22"/>
          </p:nvPr>
        </p:nvSpPr>
        <p:spPr>
          <a:xfrm>
            <a:off x="3203848" y="3933056"/>
            <a:ext cx="2736304" cy="2204864"/>
          </a:xfrm>
          <a:prstGeom prst="rect">
            <a:avLst/>
          </a:prstGeom>
          <a:solidFill>
            <a:schemeClr val="bg1">
              <a:lumMod val="85000"/>
            </a:schemeClr>
          </a:solidFill>
        </p:spPr>
        <p:txBody>
          <a:bodyPr anchor="ctr" anchorCtr="0"/>
          <a:lstStyle>
            <a:lvl1pPr marL="0" indent="0" algn="ctr">
              <a:buNone/>
              <a:defRPr sz="1200"/>
            </a:lvl1pPr>
          </a:lstStyle>
          <a:p>
            <a:endParaRPr lang="en-GB" dirty="0"/>
          </a:p>
        </p:txBody>
      </p:sp>
      <p:sp>
        <p:nvSpPr>
          <p:cNvPr id="11" name="Shape 56"/>
          <p:cNvSpPr/>
          <p:nvPr userDrawn="1"/>
        </p:nvSpPr>
        <p:spPr>
          <a:xfrm>
            <a:off x="-2628524" y="-2"/>
            <a:ext cx="2520010" cy="2493601"/>
          </a:xfrm>
          <a:prstGeom prst="rect">
            <a:avLst/>
          </a:prstGeom>
          <a:solidFill>
            <a:srgbClr val="535353"/>
          </a:solidFill>
          <a:ln w="12700" cap="flat">
            <a:noFill/>
            <a:miter lim="400000"/>
          </a:ln>
          <a:effectLst/>
          <a:extLst>
            <a:ext uri="{C572A759-6A51-4108-AA02-DFA0A04FC94B}">
              <ma14:wrappingTextBoxFlag xmlns="" xmlns:ma14="http://schemas.microsoft.com/office/mac/drawingml/2011/main" val="1"/>
            </a:ext>
          </a:extLst>
        </p:spPr>
        <p:txBody>
          <a:bodyPr wrap="square" lIns="179999" tIns="179999" rIns="179999" bIns="179999" numCol="1" anchor="t">
            <a:spAutoFit/>
          </a:bodyPr>
          <a:lstStyle/>
          <a:p>
            <a:pPr lvl="0" defTabSz="457200">
              <a:spcBef>
                <a:spcPts val="0"/>
              </a:spcBef>
              <a:defRPr sz="1800"/>
            </a:pPr>
            <a:r>
              <a:rPr sz="1000" b="1" dirty="0">
                <a:solidFill>
                  <a:srgbClr val="FFFFFF"/>
                </a:solidFill>
                <a:latin typeface="Lucida Sans"/>
                <a:ea typeface="Lucida Sans"/>
                <a:cs typeface="Lucida Sans"/>
                <a:sym typeface="Lucida Sans"/>
              </a:rPr>
              <a:t>To insert image in the picture placeholder, please follow the below instructions:</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marL="14113" lvl="0" indent="-14113" defTabSz="457200">
              <a:spcBef>
                <a:spcPts val="0"/>
              </a:spcBef>
              <a:buClr>
                <a:srgbClr val="FFFFFF"/>
              </a:buClr>
              <a:buSzPct val="100000"/>
              <a:buFont typeface="Helvetica"/>
              <a:buAutoNum type="arabicPeriod"/>
              <a:tabLst>
                <a:tab pos="1257300" algn="l"/>
              </a:tabLst>
              <a:defRPr sz="1800"/>
            </a:pPr>
            <a:r>
              <a:rPr sz="1000" dirty="0">
                <a:solidFill>
                  <a:srgbClr val="FFFFFF"/>
                </a:solidFill>
                <a:latin typeface="Lucida Sans"/>
                <a:ea typeface="Lucida Sans"/>
                <a:cs typeface="Lucida Sans"/>
                <a:sym typeface="Lucida Sans"/>
              </a:rPr>
              <a:t>Click the 	icon in the grey placeholder</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Browse to the folder where the required image is saved.</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Click to select the image and insert the image.</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Once the image is placed, go to Drawing Tools |  Send Backward  |  Send to Back (or right mouse click Send to Back)</a:t>
            </a:r>
          </a:p>
        </p:txBody>
      </p:sp>
      <p:pic>
        <p:nvPicPr>
          <p:cNvPr id="13" name="image4.png"/>
          <p:cNvPicPr/>
          <p:nvPr userDrawn="1"/>
        </p:nvPicPr>
        <p:blipFill>
          <a:blip r:embed="rId3" cstate="print">
            <a:extLst/>
          </a:blip>
          <a:stretch>
            <a:fillRect/>
          </a:stretch>
        </p:blipFill>
        <p:spPr>
          <a:xfrm>
            <a:off x="-1562288" y="701559"/>
            <a:ext cx="233135" cy="233135"/>
          </a:xfrm>
          <a:prstGeom prst="rect">
            <a:avLst/>
          </a:prstGeom>
          <a:ln w="12700" cap="flat">
            <a:noFill/>
            <a:miter lim="400000"/>
          </a:ln>
          <a:effectLst/>
        </p:spPr>
      </p:pic>
      <p:sp>
        <p:nvSpPr>
          <p:cNvPr id="14" name="Shape 55"/>
          <p:cNvSpPr/>
          <p:nvPr userDrawn="1"/>
        </p:nvSpPr>
        <p:spPr>
          <a:xfrm>
            <a:off x="-2628521" y="3723871"/>
            <a:ext cx="2520006" cy="1426799"/>
          </a:xfrm>
          <a:prstGeom prst="rect">
            <a:avLst/>
          </a:prstGeom>
          <a:solidFill>
            <a:srgbClr val="535353"/>
          </a:solidFill>
          <a:ln w="12700">
            <a:miter lim="400000"/>
          </a:ln>
          <a:extLst>
            <a:ext uri="{C572A759-6A51-4108-AA02-DFA0A04FC94B}">
              <ma14:wrappingTextBoxFlag xmlns="" xmlns:ma14="http://schemas.microsoft.com/office/mac/drawingml/2011/main" val="1"/>
            </a:ext>
          </a:extLst>
        </p:spPr>
        <p:txBody>
          <a:bodyPr lIns="179999" tIns="179999" rIns="179999" bIns="179999">
            <a:spAutoFit/>
          </a:bodyPr>
          <a:lstStyle/>
          <a:p>
            <a:pPr lvl="0" defTabSz="457200">
              <a:spcBef>
                <a:spcPts val="0"/>
              </a:spcBef>
              <a:defRPr sz="1800"/>
            </a:pPr>
            <a:r>
              <a:rPr sz="1000" dirty="0">
                <a:solidFill>
                  <a:srgbClr val="FFFFFF"/>
                </a:solidFill>
                <a:latin typeface="Lucida Sans"/>
                <a:ea typeface="Lucida Sans"/>
                <a:cs typeface="Lucida Sans"/>
                <a:sym typeface="Lucida Sans"/>
              </a:rPr>
              <a:t>Try to insert an image of </a:t>
            </a:r>
            <a:r>
              <a:rPr lang="en-GB" sz="1000" b="1" u="sng" dirty="0">
                <a:solidFill>
                  <a:srgbClr val="FF0000"/>
                </a:solidFill>
                <a:latin typeface="Lucida Sans"/>
                <a:ea typeface="Lucida Sans"/>
                <a:cs typeface="Lucida Sans"/>
                <a:sym typeface="Lucida Sans"/>
              </a:rPr>
              <a:t>6.13cm high</a:t>
            </a:r>
            <a:r>
              <a:rPr sz="1000" b="1" u="sng" dirty="0">
                <a:solidFill>
                  <a:srgbClr val="FF0000"/>
                </a:solidFill>
                <a:latin typeface="Lucida Sans"/>
                <a:ea typeface="Lucida Sans"/>
                <a:cs typeface="Lucida Sans"/>
                <a:sym typeface="Lucida Sans"/>
              </a:rPr>
              <a:t> by </a:t>
            </a:r>
            <a:r>
              <a:rPr lang="en-GB" sz="1000" b="1" u="sng" dirty="0">
                <a:solidFill>
                  <a:srgbClr val="FF0000"/>
                </a:solidFill>
                <a:latin typeface="Lucida Sans"/>
                <a:ea typeface="Lucida Sans"/>
                <a:cs typeface="Lucida Sans"/>
                <a:sym typeface="Lucida Sans"/>
              </a:rPr>
              <a:t>7.4</a:t>
            </a:r>
            <a:r>
              <a:rPr sz="1000" b="1" u="sng" dirty="0">
                <a:solidFill>
                  <a:srgbClr val="FF0000"/>
                </a:solidFill>
                <a:latin typeface="Lucida Sans"/>
                <a:ea typeface="Lucida Sans"/>
                <a:cs typeface="Lucida Sans"/>
                <a:sym typeface="Lucida Sans"/>
              </a:rPr>
              <a:t>cm </a:t>
            </a:r>
            <a:r>
              <a:rPr lang="en-GB" sz="1000" b="1" u="sng" dirty="0">
                <a:solidFill>
                  <a:srgbClr val="FF0000"/>
                </a:solidFill>
                <a:latin typeface="Lucida Sans"/>
                <a:ea typeface="Lucida Sans"/>
                <a:cs typeface="Lucida Sans"/>
                <a:sym typeface="Lucida Sans"/>
              </a:rPr>
              <a:t>wide </a:t>
            </a:r>
            <a:r>
              <a:rPr sz="1000" dirty="0">
                <a:solidFill>
                  <a:srgbClr val="FFFFFF"/>
                </a:solidFill>
                <a:latin typeface="Lucida Sans"/>
                <a:ea typeface="Lucida Sans"/>
                <a:cs typeface="Lucida Sans"/>
                <a:sym typeface="Lucida Sans"/>
              </a:rPr>
              <a:t>on this layout to avoid distortion.</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lvl="0" defTabSz="457200">
              <a:spcBef>
                <a:spcPts val="0"/>
              </a:spcBef>
              <a:defRPr sz="1800"/>
            </a:pPr>
            <a:r>
              <a:rPr sz="1000" dirty="0">
                <a:solidFill>
                  <a:srgbClr val="FFFFFF"/>
                </a:solidFill>
                <a:latin typeface="Lucida Sans"/>
                <a:ea typeface="Lucida Sans"/>
                <a:cs typeface="Lucida Sans"/>
                <a:sym typeface="Lucida Sans"/>
              </a:rPr>
              <a:t>Please ensure, the image has a simple background to display the logo and text overlapping.</a:t>
            </a:r>
          </a:p>
        </p:txBody>
      </p:sp>
    </p:spTree>
    <p:extLst>
      <p:ext uri="{BB962C8B-B14F-4D97-AF65-F5344CB8AC3E}">
        <p14:creationId xmlns:p14="http://schemas.microsoft.com/office/powerpoint/2010/main" val="2705431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5 - Infographic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692696"/>
            <a:ext cx="8208912" cy="936104"/>
          </a:xfrm>
        </p:spPr>
        <p:txBody>
          <a:bodyPr/>
          <a:lstStyle>
            <a:lvl1pPr>
              <a:defRPr/>
            </a:lvl1pPr>
          </a:lstStyle>
          <a:p>
            <a:r>
              <a:rPr lang="en-US" dirty="0"/>
              <a:t>TITLE</a:t>
            </a:r>
            <a:endParaRPr lang="en-GB"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303366"/>
            <a:ext cx="1792436" cy="389330"/>
          </a:xfrm>
          <a:prstGeom prst="rect">
            <a:avLst/>
          </a:prstGeom>
        </p:spPr>
      </p:pic>
      <p:sp>
        <p:nvSpPr>
          <p:cNvPr id="8" name="Picture Placeholder 8"/>
          <p:cNvSpPr>
            <a:spLocks noGrp="1"/>
          </p:cNvSpPr>
          <p:nvPr>
            <p:ph type="pic" sz="quarter" idx="15" hasCustomPrompt="1"/>
          </p:nvPr>
        </p:nvSpPr>
        <p:spPr>
          <a:xfrm>
            <a:off x="467544" y="1916832"/>
            <a:ext cx="2500339" cy="4392488"/>
          </a:xfrm>
          <a:prstGeom prst="rect">
            <a:avLst/>
          </a:prstGeom>
          <a:solidFill>
            <a:schemeClr val="bg1">
              <a:lumMod val="85000"/>
            </a:schemeClr>
          </a:solidFill>
        </p:spPr>
        <p:txBody>
          <a:bodyPr anchor="ctr" anchorCtr="0"/>
          <a:lstStyle>
            <a:lvl1pPr marL="0" indent="0" algn="ctr">
              <a:buNone/>
              <a:defRPr sz="1000"/>
            </a:lvl1pPr>
          </a:lstStyle>
          <a:p>
            <a:r>
              <a:rPr lang="en-GB" dirty="0"/>
              <a:t>Picture</a:t>
            </a:r>
          </a:p>
        </p:txBody>
      </p:sp>
      <p:sp>
        <p:nvSpPr>
          <p:cNvPr id="5" name="Picture Placeholder 4"/>
          <p:cNvSpPr>
            <a:spLocks noGrp="1"/>
          </p:cNvSpPr>
          <p:nvPr>
            <p:ph type="pic" sz="quarter" idx="16" hasCustomPrompt="1"/>
          </p:nvPr>
        </p:nvSpPr>
        <p:spPr>
          <a:xfrm>
            <a:off x="3275856" y="1916113"/>
            <a:ext cx="2519362" cy="4392612"/>
          </a:xfrm>
          <a:prstGeom prst="rect">
            <a:avLst/>
          </a:prstGeom>
          <a:solidFill>
            <a:schemeClr val="bg1">
              <a:lumMod val="85000"/>
            </a:schemeClr>
          </a:solidFill>
        </p:spPr>
        <p:txBody>
          <a:bodyPr anchor="ctr" anchorCtr="0"/>
          <a:lstStyle>
            <a:lvl1pPr marL="0" indent="0" algn="ctr">
              <a:buNone/>
              <a:defRPr sz="1000"/>
            </a:lvl1pPr>
          </a:lstStyle>
          <a:p>
            <a:r>
              <a:rPr lang="en-GB" dirty="0"/>
              <a:t>Picture</a:t>
            </a:r>
          </a:p>
        </p:txBody>
      </p:sp>
      <p:sp>
        <p:nvSpPr>
          <p:cNvPr id="11" name="Picture Placeholder 10"/>
          <p:cNvSpPr>
            <a:spLocks noGrp="1"/>
          </p:cNvSpPr>
          <p:nvPr>
            <p:ph type="pic" sz="quarter" idx="17" hasCustomPrompt="1"/>
          </p:nvPr>
        </p:nvSpPr>
        <p:spPr>
          <a:xfrm>
            <a:off x="6156176" y="1916832"/>
            <a:ext cx="2519362" cy="4392612"/>
          </a:xfrm>
          <a:prstGeom prst="rect">
            <a:avLst/>
          </a:prstGeom>
          <a:solidFill>
            <a:schemeClr val="bg1">
              <a:lumMod val="85000"/>
            </a:schemeClr>
          </a:solidFill>
        </p:spPr>
        <p:txBody>
          <a:bodyPr anchor="ctr" anchorCtr="0"/>
          <a:lstStyle>
            <a:lvl1pPr marL="0" indent="0" algn="ctr">
              <a:buNone/>
              <a:defRPr sz="1000"/>
            </a:lvl1pPr>
          </a:lstStyle>
          <a:p>
            <a:r>
              <a:rPr lang="en-GB" dirty="0"/>
              <a:t>Picture</a:t>
            </a:r>
          </a:p>
        </p:txBody>
      </p:sp>
      <p:sp>
        <p:nvSpPr>
          <p:cNvPr id="7" name="Shape 56"/>
          <p:cNvSpPr/>
          <p:nvPr userDrawn="1"/>
        </p:nvSpPr>
        <p:spPr>
          <a:xfrm>
            <a:off x="-2628524" y="-2"/>
            <a:ext cx="2520010" cy="2493601"/>
          </a:xfrm>
          <a:prstGeom prst="rect">
            <a:avLst/>
          </a:prstGeom>
          <a:solidFill>
            <a:srgbClr val="535353"/>
          </a:solidFill>
          <a:ln w="12700" cap="flat">
            <a:noFill/>
            <a:miter lim="400000"/>
          </a:ln>
          <a:effectLst/>
          <a:extLst>
            <a:ext uri="{C572A759-6A51-4108-AA02-DFA0A04FC94B}">
              <ma14:wrappingTextBoxFlag xmlns="" xmlns:ma14="http://schemas.microsoft.com/office/mac/drawingml/2011/main" val="1"/>
            </a:ext>
          </a:extLst>
        </p:spPr>
        <p:txBody>
          <a:bodyPr wrap="square" lIns="179999" tIns="179999" rIns="179999" bIns="179999" numCol="1" anchor="t">
            <a:spAutoFit/>
          </a:bodyPr>
          <a:lstStyle/>
          <a:p>
            <a:pPr lvl="0" defTabSz="457200">
              <a:spcBef>
                <a:spcPts val="0"/>
              </a:spcBef>
              <a:defRPr sz="1800"/>
            </a:pPr>
            <a:r>
              <a:rPr sz="1000" b="1" dirty="0">
                <a:solidFill>
                  <a:srgbClr val="FFFFFF"/>
                </a:solidFill>
                <a:latin typeface="Lucida Sans"/>
                <a:ea typeface="Lucida Sans"/>
                <a:cs typeface="Lucida Sans"/>
                <a:sym typeface="Lucida Sans"/>
              </a:rPr>
              <a:t>To insert image in the picture placeholder, please follow the below instructions:</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marL="14113" lvl="0" indent="-14113" defTabSz="457200">
              <a:spcBef>
                <a:spcPts val="0"/>
              </a:spcBef>
              <a:buClr>
                <a:srgbClr val="FFFFFF"/>
              </a:buClr>
              <a:buSzPct val="100000"/>
              <a:buFont typeface="Helvetica"/>
              <a:buAutoNum type="arabicPeriod"/>
              <a:tabLst>
                <a:tab pos="1257300" algn="l"/>
              </a:tabLst>
              <a:defRPr sz="1800"/>
            </a:pPr>
            <a:r>
              <a:rPr sz="1000" dirty="0">
                <a:solidFill>
                  <a:srgbClr val="FFFFFF"/>
                </a:solidFill>
                <a:latin typeface="Lucida Sans"/>
                <a:ea typeface="Lucida Sans"/>
                <a:cs typeface="Lucida Sans"/>
                <a:sym typeface="Lucida Sans"/>
              </a:rPr>
              <a:t>Click the 	icon in the grey placeholder</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Browse to the folder where the required image is saved.</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Click to select the image and insert the image.</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Once the image is placed, go to Drawing Tools |  Send Backward  |  Send to Back (or right mouse click Send to Back)</a:t>
            </a:r>
          </a:p>
        </p:txBody>
      </p:sp>
      <p:pic>
        <p:nvPicPr>
          <p:cNvPr id="10" name="image4.png"/>
          <p:cNvPicPr/>
          <p:nvPr userDrawn="1"/>
        </p:nvPicPr>
        <p:blipFill>
          <a:blip r:embed="rId3" cstate="print">
            <a:extLst/>
          </a:blip>
          <a:stretch>
            <a:fillRect/>
          </a:stretch>
        </p:blipFill>
        <p:spPr>
          <a:xfrm>
            <a:off x="-1562288" y="701559"/>
            <a:ext cx="233135" cy="233135"/>
          </a:xfrm>
          <a:prstGeom prst="rect">
            <a:avLst/>
          </a:prstGeom>
          <a:ln w="12700" cap="flat">
            <a:noFill/>
            <a:miter lim="400000"/>
          </a:ln>
          <a:effectLst/>
        </p:spPr>
      </p:pic>
      <p:sp>
        <p:nvSpPr>
          <p:cNvPr id="12" name="Shape 55"/>
          <p:cNvSpPr/>
          <p:nvPr userDrawn="1"/>
        </p:nvSpPr>
        <p:spPr>
          <a:xfrm>
            <a:off x="-2628521" y="3723871"/>
            <a:ext cx="2520006" cy="1426799"/>
          </a:xfrm>
          <a:prstGeom prst="rect">
            <a:avLst/>
          </a:prstGeom>
          <a:solidFill>
            <a:srgbClr val="535353"/>
          </a:solidFill>
          <a:ln w="12700">
            <a:miter lim="400000"/>
          </a:ln>
          <a:extLst>
            <a:ext uri="{C572A759-6A51-4108-AA02-DFA0A04FC94B}">
              <ma14:wrappingTextBoxFlag xmlns="" xmlns:ma14="http://schemas.microsoft.com/office/mac/drawingml/2011/main" val="1"/>
            </a:ext>
          </a:extLst>
        </p:spPr>
        <p:txBody>
          <a:bodyPr lIns="179999" tIns="179999" rIns="179999" bIns="179999">
            <a:spAutoFit/>
          </a:bodyPr>
          <a:lstStyle/>
          <a:p>
            <a:pPr lvl="0" defTabSz="457200">
              <a:spcBef>
                <a:spcPts val="0"/>
              </a:spcBef>
              <a:defRPr sz="1800"/>
            </a:pPr>
            <a:r>
              <a:rPr sz="1000" dirty="0">
                <a:solidFill>
                  <a:srgbClr val="FFFFFF"/>
                </a:solidFill>
                <a:latin typeface="Lucida Sans"/>
                <a:ea typeface="Lucida Sans"/>
                <a:cs typeface="Lucida Sans"/>
                <a:sym typeface="Lucida Sans"/>
              </a:rPr>
              <a:t>Try to insert an image of </a:t>
            </a:r>
            <a:r>
              <a:rPr lang="en-GB" sz="1000" b="1" u="sng" dirty="0">
                <a:solidFill>
                  <a:srgbClr val="FF0000"/>
                </a:solidFill>
                <a:latin typeface="Lucida Sans"/>
                <a:ea typeface="Lucida Sans"/>
                <a:cs typeface="Lucida Sans"/>
                <a:sym typeface="Lucida Sans"/>
              </a:rPr>
              <a:t>12.2cm high</a:t>
            </a:r>
            <a:r>
              <a:rPr sz="1000" b="1" u="sng" dirty="0">
                <a:solidFill>
                  <a:srgbClr val="FF0000"/>
                </a:solidFill>
                <a:latin typeface="Lucida Sans"/>
                <a:ea typeface="Lucida Sans"/>
                <a:cs typeface="Lucida Sans"/>
                <a:sym typeface="Lucida Sans"/>
              </a:rPr>
              <a:t> by </a:t>
            </a:r>
            <a:r>
              <a:rPr lang="en-GB" sz="1000" b="1" u="sng" dirty="0">
                <a:solidFill>
                  <a:srgbClr val="FF0000"/>
                </a:solidFill>
                <a:latin typeface="Lucida Sans"/>
                <a:ea typeface="Lucida Sans"/>
                <a:cs typeface="Lucida Sans"/>
                <a:sym typeface="Lucida Sans"/>
              </a:rPr>
              <a:t>6.95</a:t>
            </a:r>
            <a:r>
              <a:rPr sz="1000" b="1" u="sng" dirty="0">
                <a:solidFill>
                  <a:srgbClr val="FF0000"/>
                </a:solidFill>
                <a:latin typeface="Lucida Sans"/>
                <a:ea typeface="Lucida Sans"/>
                <a:cs typeface="Lucida Sans"/>
                <a:sym typeface="Lucida Sans"/>
              </a:rPr>
              <a:t>cm </a:t>
            </a:r>
            <a:r>
              <a:rPr lang="en-GB" sz="1000" b="1" u="sng" dirty="0">
                <a:solidFill>
                  <a:srgbClr val="FF0000"/>
                </a:solidFill>
                <a:latin typeface="Lucida Sans"/>
                <a:ea typeface="Lucida Sans"/>
                <a:cs typeface="Lucida Sans"/>
                <a:sym typeface="Lucida Sans"/>
              </a:rPr>
              <a:t>wide </a:t>
            </a:r>
            <a:r>
              <a:rPr sz="1000" dirty="0">
                <a:solidFill>
                  <a:srgbClr val="FFFFFF"/>
                </a:solidFill>
                <a:latin typeface="Lucida Sans"/>
                <a:ea typeface="Lucida Sans"/>
                <a:cs typeface="Lucida Sans"/>
                <a:sym typeface="Lucida Sans"/>
              </a:rPr>
              <a:t>on this layout to avoid distortion.</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lvl="0" defTabSz="457200">
              <a:spcBef>
                <a:spcPts val="0"/>
              </a:spcBef>
              <a:defRPr sz="1800"/>
            </a:pPr>
            <a:r>
              <a:rPr sz="1000" dirty="0">
                <a:solidFill>
                  <a:srgbClr val="FFFFFF"/>
                </a:solidFill>
                <a:latin typeface="Lucida Sans"/>
                <a:ea typeface="Lucida Sans"/>
                <a:cs typeface="Lucida Sans"/>
                <a:sym typeface="Lucida Sans"/>
              </a:rPr>
              <a:t>Please ensure, the image has a simple background to display the logo and text overlapping.</a:t>
            </a:r>
          </a:p>
        </p:txBody>
      </p:sp>
    </p:spTree>
    <p:extLst>
      <p:ext uri="{BB962C8B-B14F-4D97-AF65-F5344CB8AC3E}">
        <p14:creationId xmlns:p14="http://schemas.microsoft.com/office/powerpoint/2010/main" val="3053222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6 - Dual Brandin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TITLE</a:t>
            </a:r>
            <a:endParaRPr lang="en-GB" dirty="0"/>
          </a:p>
        </p:txBody>
      </p:sp>
      <p:sp>
        <p:nvSpPr>
          <p:cNvPr id="4" name="Text Placeholder 3"/>
          <p:cNvSpPr>
            <a:spLocks noGrp="1"/>
          </p:cNvSpPr>
          <p:nvPr>
            <p:ph type="body" sz="quarter" idx="10"/>
          </p:nvPr>
        </p:nvSpPr>
        <p:spPr>
          <a:xfrm>
            <a:off x="467544" y="1844824"/>
            <a:ext cx="8135937" cy="3456384"/>
          </a:xfrm>
          <a:prstGeom prst="rect">
            <a:avLst/>
          </a:prstGeom>
        </p:spPr>
        <p:txBody>
          <a:bodyPr/>
          <a:lstStyle>
            <a:lvl1pPr>
              <a:spcBef>
                <a:spcPts val="0"/>
              </a:spcBef>
              <a:spcAft>
                <a:spcPts val="1200"/>
              </a:spcAft>
              <a:defRPr sz="2000"/>
            </a:lvl1pPr>
            <a:lvl2pPr>
              <a:spcBef>
                <a:spcPts val="0"/>
              </a:spcBef>
              <a:spcAft>
                <a:spcPts val="1200"/>
              </a:spcAft>
              <a:defRPr sz="1800"/>
            </a:lvl2pPr>
            <a:lvl3pPr>
              <a:spcBef>
                <a:spcPts val="0"/>
              </a:spcBef>
              <a:spcAft>
                <a:spcPts val="1200"/>
              </a:spcAft>
              <a:defRPr sz="1800"/>
            </a:lvl3pPr>
            <a:lvl4pPr>
              <a:spcBef>
                <a:spcPts val="0"/>
              </a:spcBef>
              <a:spcAft>
                <a:spcPts val="1200"/>
              </a:spcAft>
              <a:defRPr sz="1600"/>
            </a:lvl4pPr>
            <a:lvl5pPr>
              <a:spcBef>
                <a:spcPts val="0"/>
              </a:spcBef>
              <a:spcAft>
                <a:spcPts val="1200"/>
              </a:spcAf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303366"/>
            <a:ext cx="1792436" cy="389330"/>
          </a:xfrm>
          <a:prstGeom prst="rect">
            <a:avLst/>
          </a:prstGeom>
        </p:spPr>
      </p:pic>
      <p:sp>
        <p:nvSpPr>
          <p:cNvPr id="19" name="Picture Placeholder 5"/>
          <p:cNvSpPr>
            <a:spLocks noGrp="1"/>
          </p:cNvSpPr>
          <p:nvPr>
            <p:ph type="pic" sz="quarter" idx="28" hasCustomPrompt="1"/>
          </p:nvPr>
        </p:nvSpPr>
        <p:spPr>
          <a:xfrm>
            <a:off x="5940152" y="5445224"/>
            <a:ext cx="1295400" cy="792163"/>
          </a:xfrm>
          <a:prstGeom prst="rect">
            <a:avLst/>
          </a:prstGeom>
          <a:solidFill>
            <a:schemeClr val="bg1">
              <a:lumMod val="85000"/>
            </a:schemeClr>
          </a:solidFill>
        </p:spPr>
        <p:txBody>
          <a:bodyPr/>
          <a:lstStyle>
            <a:lvl1pPr marL="0" indent="0" algn="ctr">
              <a:buNone/>
              <a:defRPr sz="1000"/>
            </a:lvl1pPr>
          </a:lstStyle>
          <a:p>
            <a:r>
              <a:rPr lang="en-GB" dirty="0"/>
              <a:t>Logo</a:t>
            </a:r>
          </a:p>
        </p:txBody>
      </p:sp>
      <p:sp>
        <p:nvSpPr>
          <p:cNvPr id="20" name="Picture Placeholder 5"/>
          <p:cNvSpPr>
            <a:spLocks noGrp="1"/>
          </p:cNvSpPr>
          <p:nvPr>
            <p:ph type="pic" sz="quarter" idx="29" hasCustomPrompt="1"/>
          </p:nvPr>
        </p:nvSpPr>
        <p:spPr>
          <a:xfrm>
            <a:off x="4572000" y="5445224"/>
            <a:ext cx="1295400" cy="792163"/>
          </a:xfrm>
          <a:prstGeom prst="rect">
            <a:avLst/>
          </a:prstGeom>
          <a:solidFill>
            <a:schemeClr val="bg1">
              <a:lumMod val="85000"/>
            </a:schemeClr>
          </a:solidFill>
        </p:spPr>
        <p:txBody>
          <a:bodyPr/>
          <a:lstStyle>
            <a:lvl1pPr marL="0" indent="0" algn="ctr">
              <a:buNone/>
              <a:defRPr sz="1000"/>
            </a:lvl1pPr>
          </a:lstStyle>
          <a:p>
            <a:r>
              <a:rPr lang="en-GB" dirty="0"/>
              <a:t>Logo</a:t>
            </a:r>
          </a:p>
        </p:txBody>
      </p:sp>
      <p:sp>
        <p:nvSpPr>
          <p:cNvPr id="21" name="Picture Placeholder 5"/>
          <p:cNvSpPr>
            <a:spLocks noGrp="1"/>
          </p:cNvSpPr>
          <p:nvPr>
            <p:ph type="pic" sz="quarter" idx="30" hasCustomPrompt="1"/>
          </p:nvPr>
        </p:nvSpPr>
        <p:spPr>
          <a:xfrm>
            <a:off x="3203848" y="5445224"/>
            <a:ext cx="1295400" cy="792163"/>
          </a:xfrm>
          <a:prstGeom prst="rect">
            <a:avLst/>
          </a:prstGeom>
          <a:solidFill>
            <a:schemeClr val="bg1">
              <a:lumMod val="85000"/>
            </a:schemeClr>
          </a:solidFill>
        </p:spPr>
        <p:txBody>
          <a:bodyPr/>
          <a:lstStyle>
            <a:lvl1pPr marL="0" indent="0" algn="ctr">
              <a:buNone/>
              <a:defRPr sz="1000"/>
            </a:lvl1pPr>
          </a:lstStyle>
          <a:p>
            <a:r>
              <a:rPr lang="en-GB" dirty="0"/>
              <a:t>Logo</a:t>
            </a:r>
          </a:p>
        </p:txBody>
      </p:sp>
      <p:sp>
        <p:nvSpPr>
          <p:cNvPr id="22" name="Picture Placeholder 5"/>
          <p:cNvSpPr>
            <a:spLocks noGrp="1"/>
          </p:cNvSpPr>
          <p:nvPr>
            <p:ph type="pic" sz="quarter" idx="31" hasCustomPrompt="1"/>
          </p:nvPr>
        </p:nvSpPr>
        <p:spPr>
          <a:xfrm>
            <a:off x="1835696" y="5445224"/>
            <a:ext cx="1295400" cy="792163"/>
          </a:xfrm>
          <a:prstGeom prst="rect">
            <a:avLst/>
          </a:prstGeom>
          <a:solidFill>
            <a:schemeClr val="bg1">
              <a:lumMod val="85000"/>
            </a:schemeClr>
          </a:solidFill>
        </p:spPr>
        <p:txBody>
          <a:bodyPr/>
          <a:lstStyle>
            <a:lvl1pPr marL="0" indent="0" algn="ctr">
              <a:buNone/>
              <a:defRPr sz="1000"/>
            </a:lvl1pPr>
          </a:lstStyle>
          <a:p>
            <a:r>
              <a:rPr lang="en-GB" dirty="0"/>
              <a:t>Logo</a:t>
            </a:r>
          </a:p>
        </p:txBody>
      </p:sp>
      <p:sp>
        <p:nvSpPr>
          <p:cNvPr id="23" name="Picture Placeholder 5"/>
          <p:cNvSpPr>
            <a:spLocks noGrp="1"/>
          </p:cNvSpPr>
          <p:nvPr>
            <p:ph type="pic" sz="quarter" idx="32" hasCustomPrompt="1"/>
          </p:nvPr>
        </p:nvSpPr>
        <p:spPr>
          <a:xfrm>
            <a:off x="467544" y="5445224"/>
            <a:ext cx="1295400" cy="792163"/>
          </a:xfrm>
          <a:prstGeom prst="rect">
            <a:avLst/>
          </a:prstGeom>
          <a:solidFill>
            <a:schemeClr val="bg1">
              <a:lumMod val="85000"/>
            </a:schemeClr>
          </a:solidFill>
        </p:spPr>
        <p:txBody>
          <a:bodyPr/>
          <a:lstStyle>
            <a:lvl1pPr marL="0" indent="0" algn="ctr">
              <a:buNone/>
              <a:defRPr sz="1000"/>
            </a:lvl1pPr>
          </a:lstStyle>
          <a:p>
            <a:r>
              <a:rPr lang="en-GB" dirty="0"/>
              <a:t>Logo</a:t>
            </a:r>
          </a:p>
        </p:txBody>
      </p:sp>
      <p:sp>
        <p:nvSpPr>
          <p:cNvPr id="12" name="Picture Placeholder 5"/>
          <p:cNvSpPr>
            <a:spLocks noGrp="1"/>
          </p:cNvSpPr>
          <p:nvPr>
            <p:ph type="pic" sz="quarter" idx="33" hasCustomPrompt="1"/>
          </p:nvPr>
        </p:nvSpPr>
        <p:spPr>
          <a:xfrm>
            <a:off x="7309048" y="5445224"/>
            <a:ext cx="1295400" cy="792163"/>
          </a:xfrm>
          <a:prstGeom prst="rect">
            <a:avLst/>
          </a:prstGeom>
          <a:solidFill>
            <a:schemeClr val="bg1">
              <a:lumMod val="85000"/>
            </a:schemeClr>
          </a:solidFill>
        </p:spPr>
        <p:txBody>
          <a:bodyPr/>
          <a:lstStyle>
            <a:lvl1pPr marL="0" indent="0" algn="ctr">
              <a:buNone/>
              <a:defRPr sz="1000"/>
            </a:lvl1pPr>
          </a:lstStyle>
          <a:p>
            <a:r>
              <a:rPr lang="en-GB" dirty="0"/>
              <a:t>Logo</a:t>
            </a:r>
          </a:p>
        </p:txBody>
      </p:sp>
      <p:sp>
        <p:nvSpPr>
          <p:cNvPr id="11" name="Shape 56"/>
          <p:cNvSpPr/>
          <p:nvPr userDrawn="1"/>
        </p:nvSpPr>
        <p:spPr>
          <a:xfrm>
            <a:off x="-2628524" y="-2"/>
            <a:ext cx="2520010" cy="2493601"/>
          </a:xfrm>
          <a:prstGeom prst="rect">
            <a:avLst/>
          </a:prstGeom>
          <a:solidFill>
            <a:srgbClr val="535353"/>
          </a:solidFill>
          <a:ln w="12700" cap="flat">
            <a:noFill/>
            <a:miter lim="400000"/>
          </a:ln>
          <a:effectLst/>
          <a:extLst>
            <a:ext uri="{C572A759-6A51-4108-AA02-DFA0A04FC94B}">
              <ma14:wrappingTextBoxFlag xmlns="" xmlns:ma14="http://schemas.microsoft.com/office/mac/drawingml/2011/main" val="1"/>
            </a:ext>
          </a:extLst>
        </p:spPr>
        <p:txBody>
          <a:bodyPr wrap="square" lIns="179999" tIns="179999" rIns="179999" bIns="179999" numCol="1" anchor="t">
            <a:spAutoFit/>
          </a:bodyPr>
          <a:lstStyle/>
          <a:p>
            <a:pPr lvl="0" defTabSz="457200">
              <a:spcBef>
                <a:spcPts val="0"/>
              </a:spcBef>
              <a:defRPr sz="1800"/>
            </a:pPr>
            <a:r>
              <a:rPr sz="1000" b="1" dirty="0">
                <a:solidFill>
                  <a:srgbClr val="FFFFFF"/>
                </a:solidFill>
                <a:latin typeface="Lucida Sans"/>
                <a:ea typeface="Lucida Sans"/>
                <a:cs typeface="Lucida Sans"/>
                <a:sym typeface="Lucida Sans"/>
              </a:rPr>
              <a:t>To insert image in the picture placeholder, please follow the below instructions:</a:t>
            </a:r>
            <a:endParaRPr dirty="0">
              <a:solidFill>
                <a:srgbClr val="FFFFFF"/>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marL="14113" lvl="0" indent="-14113" defTabSz="457200">
              <a:spcBef>
                <a:spcPts val="0"/>
              </a:spcBef>
              <a:buClr>
                <a:srgbClr val="FFFFFF"/>
              </a:buClr>
              <a:buSzPct val="100000"/>
              <a:buFont typeface="Helvetica"/>
              <a:buAutoNum type="arabicPeriod"/>
              <a:tabLst>
                <a:tab pos="1257300" algn="l"/>
              </a:tabLst>
              <a:defRPr sz="1800"/>
            </a:pPr>
            <a:r>
              <a:rPr sz="1000" dirty="0">
                <a:solidFill>
                  <a:srgbClr val="FFFFFF"/>
                </a:solidFill>
                <a:latin typeface="Lucida Sans"/>
                <a:ea typeface="Lucida Sans"/>
                <a:cs typeface="Lucida Sans"/>
                <a:sym typeface="Lucida Sans"/>
              </a:rPr>
              <a:t>Click the 	icon in the grey placeholder</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Browse to the folder where the required image is saved.</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Click to select the image and insert the image.</a:t>
            </a:r>
            <a:endParaRPr dirty="0">
              <a:solidFill>
                <a:srgbClr val="FFFFFF"/>
              </a:solidFill>
              <a:latin typeface="+mj-lt"/>
              <a:ea typeface="+mj-ea"/>
              <a:cs typeface="+mj-cs"/>
              <a:sym typeface="Helvetica Neue"/>
            </a:endParaRPr>
          </a:p>
          <a:p>
            <a:pPr marL="14113" lvl="0" indent="-14113" defTabSz="457200">
              <a:spcBef>
                <a:spcPts val="0"/>
              </a:spcBef>
              <a:buClr>
                <a:srgbClr val="FFFFFF"/>
              </a:buClr>
              <a:buSzPct val="100000"/>
              <a:buFont typeface="Helvetica"/>
              <a:buAutoNum type="arabicPeriod"/>
              <a:tabLst>
                <a:tab pos="1155700" algn="l"/>
              </a:tabLst>
              <a:defRPr sz="1800"/>
            </a:pPr>
            <a:r>
              <a:rPr sz="1000" dirty="0">
                <a:solidFill>
                  <a:srgbClr val="FFFFFF"/>
                </a:solidFill>
                <a:latin typeface="Lucida Sans"/>
                <a:ea typeface="Lucida Sans"/>
                <a:cs typeface="Lucida Sans"/>
                <a:sym typeface="Lucida Sans"/>
              </a:rPr>
              <a:t>Once the image is placed, go to Drawing Tools |  Send Backward  |  Send to Back (or right mouse click Send to Back)</a:t>
            </a:r>
          </a:p>
        </p:txBody>
      </p:sp>
      <p:sp>
        <p:nvSpPr>
          <p:cNvPr id="13" name="Shape 55"/>
          <p:cNvSpPr/>
          <p:nvPr userDrawn="1"/>
        </p:nvSpPr>
        <p:spPr>
          <a:xfrm>
            <a:off x="-2628521" y="3723871"/>
            <a:ext cx="2520006" cy="1748508"/>
          </a:xfrm>
          <a:prstGeom prst="rect">
            <a:avLst/>
          </a:prstGeom>
          <a:solidFill>
            <a:srgbClr val="535353"/>
          </a:solidFill>
          <a:ln w="12700">
            <a:miter lim="400000"/>
          </a:ln>
          <a:extLst>
            <a:ext uri="{C572A759-6A51-4108-AA02-DFA0A04FC94B}">
              <ma14:wrappingTextBoxFlag xmlns="" xmlns:ma14="http://schemas.microsoft.com/office/mac/drawingml/2011/main" val="1"/>
            </a:ext>
          </a:extLst>
        </p:spPr>
        <p:txBody>
          <a:bodyPr lIns="179999" tIns="179999" rIns="179999" bIns="179999">
            <a:spAutoFit/>
          </a:bodyPr>
          <a:lstStyle/>
          <a:p>
            <a:pPr lvl="0" defTabSz="457200">
              <a:spcBef>
                <a:spcPts val="0"/>
              </a:spcBef>
              <a:defRPr sz="1800"/>
            </a:pPr>
            <a:r>
              <a:rPr sz="1000" dirty="0">
                <a:solidFill>
                  <a:srgbClr val="FFFFFF"/>
                </a:solidFill>
                <a:latin typeface="Lucida Sans"/>
                <a:ea typeface="Lucida Sans"/>
                <a:cs typeface="Lucida Sans"/>
                <a:sym typeface="Lucida Sans"/>
              </a:rPr>
              <a:t>Try to insert </a:t>
            </a:r>
            <a:r>
              <a:rPr lang="en-GB" sz="1000" dirty="0">
                <a:solidFill>
                  <a:srgbClr val="FFFFFF"/>
                </a:solidFill>
                <a:latin typeface="Lucida Sans"/>
                <a:ea typeface="Lucida Sans"/>
                <a:cs typeface="Lucida Sans"/>
                <a:sym typeface="Lucida Sans"/>
              </a:rPr>
              <a:t>a logo </a:t>
            </a:r>
            <a:r>
              <a:rPr sz="1000" dirty="0">
                <a:solidFill>
                  <a:srgbClr val="FFFFFF"/>
                </a:solidFill>
                <a:latin typeface="Lucida Sans"/>
                <a:ea typeface="Lucida Sans"/>
                <a:cs typeface="Lucida Sans"/>
                <a:sym typeface="Lucida Sans"/>
              </a:rPr>
              <a:t>of </a:t>
            </a:r>
            <a:r>
              <a:rPr lang="en-GB" sz="1000" b="1" u="sng" dirty="0">
                <a:solidFill>
                  <a:srgbClr val="FF0000"/>
                </a:solidFill>
                <a:latin typeface="Lucida Sans"/>
                <a:ea typeface="Lucida Sans"/>
                <a:cs typeface="Lucida Sans"/>
                <a:sym typeface="Lucida Sans"/>
              </a:rPr>
              <a:t>2.2cm high</a:t>
            </a:r>
            <a:r>
              <a:rPr sz="1000" b="1" u="sng" dirty="0">
                <a:solidFill>
                  <a:srgbClr val="FF0000"/>
                </a:solidFill>
                <a:latin typeface="Lucida Sans"/>
                <a:ea typeface="Lucida Sans"/>
                <a:cs typeface="Lucida Sans"/>
                <a:sym typeface="Lucida Sans"/>
              </a:rPr>
              <a:t> by </a:t>
            </a:r>
            <a:r>
              <a:rPr lang="en-GB" sz="1000" b="1" u="sng" dirty="0">
                <a:solidFill>
                  <a:srgbClr val="FF0000"/>
                </a:solidFill>
                <a:latin typeface="Lucida Sans"/>
                <a:ea typeface="Lucida Sans"/>
                <a:cs typeface="Lucida Sans"/>
                <a:sym typeface="Lucida Sans"/>
              </a:rPr>
              <a:t>3.6</a:t>
            </a:r>
            <a:r>
              <a:rPr sz="1000" b="1" u="sng" dirty="0">
                <a:solidFill>
                  <a:srgbClr val="FF0000"/>
                </a:solidFill>
                <a:latin typeface="Lucida Sans"/>
                <a:ea typeface="Lucida Sans"/>
                <a:cs typeface="Lucida Sans"/>
                <a:sym typeface="Lucida Sans"/>
              </a:rPr>
              <a:t>cm </a:t>
            </a:r>
            <a:r>
              <a:rPr lang="en-GB" sz="1000" b="1" u="sng" dirty="0">
                <a:solidFill>
                  <a:srgbClr val="FF0000"/>
                </a:solidFill>
                <a:latin typeface="Lucida Sans"/>
                <a:ea typeface="Lucida Sans"/>
                <a:cs typeface="Lucida Sans"/>
                <a:sym typeface="Lucida Sans"/>
              </a:rPr>
              <a:t>wide </a:t>
            </a:r>
            <a:r>
              <a:rPr sz="1000" dirty="0">
                <a:solidFill>
                  <a:srgbClr val="FFFFFF"/>
                </a:solidFill>
                <a:latin typeface="Lucida Sans"/>
                <a:ea typeface="Lucida Sans"/>
                <a:cs typeface="Lucida Sans"/>
                <a:sym typeface="Lucida Sans"/>
              </a:rPr>
              <a:t>on this layout to avoid distortion.</a:t>
            </a:r>
            <a:r>
              <a:rPr lang="en-GB" sz="1000" dirty="0">
                <a:solidFill>
                  <a:srgbClr val="FFFFFF"/>
                </a:solidFill>
                <a:latin typeface="Lucida Sans"/>
                <a:ea typeface="Lucida Sans"/>
                <a:cs typeface="Lucida Sans"/>
                <a:sym typeface="Lucida Sans"/>
              </a:rPr>
              <a:t> If the logo does not fit,</a:t>
            </a:r>
            <a:r>
              <a:rPr lang="en-GB" sz="1000" baseline="0" dirty="0">
                <a:solidFill>
                  <a:srgbClr val="FFFFFF"/>
                </a:solidFill>
                <a:latin typeface="Lucida Sans"/>
                <a:ea typeface="Lucida Sans"/>
                <a:cs typeface="Lucida Sans"/>
                <a:sym typeface="Lucida Sans"/>
              </a:rPr>
              <a:t> p</a:t>
            </a:r>
            <a:r>
              <a:rPr lang="en-GB" sz="1000" dirty="0">
                <a:solidFill>
                  <a:srgbClr val="FFFFFF"/>
                </a:solidFill>
                <a:latin typeface="Lucida Sans"/>
                <a:ea typeface="Lucida Sans"/>
                <a:cs typeface="Lucida Sans"/>
                <a:sym typeface="Lucida Sans"/>
              </a:rPr>
              <a:t>lease</a:t>
            </a:r>
            <a:r>
              <a:rPr lang="en-GB" sz="1000" baseline="0" dirty="0">
                <a:solidFill>
                  <a:srgbClr val="FFFFFF"/>
                </a:solidFill>
                <a:latin typeface="Lucida Sans"/>
                <a:ea typeface="Lucida Sans"/>
                <a:cs typeface="Lucida Sans"/>
                <a:sym typeface="Lucida Sans"/>
              </a:rPr>
              <a:t> keep </a:t>
            </a:r>
            <a:r>
              <a:rPr lang="en-GB" sz="1000" b="1" baseline="0" dirty="0">
                <a:solidFill>
                  <a:srgbClr val="FF0000"/>
                </a:solidFill>
                <a:latin typeface="Lucida Sans"/>
                <a:ea typeface="Lucida Sans"/>
                <a:cs typeface="Lucida Sans"/>
                <a:sym typeface="Lucida Sans"/>
              </a:rPr>
              <a:t>height to a maximum of 2.2cm.</a:t>
            </a:r>
            <a:endParaRPr b="1" dirty="0">
              <a:solidFill>
                <a:srgbClr val="FF0000"/>
              </a:solidFill>
              <a:latin typeface="+mj-lt"/>
              <a:ea typeface="+mj-ea"/>
              <a:cs typeface="+mj-cs"/>
              <a:sym typeface="Helvetica Neue"/>
            </a:endParaRPr>
          </a:p>
          <a:p>
            <a:pPr lvl="0" defTabSz="457200">
              <a:spcBef>
                <a:spcPts val="0"/>
              </a:spcBef>
              <a:defRPr sz="1800"/>
            </a:pPr>
            <a:endParaRPr sz="1000" dirty="0">
              <a:solidFill>
                <a:srgbClr val="FFFFFF"/>
              </a:solidFill>
              <a:latin typeface="Lucida Sans"/>
              <a:ea typeface="Lucida Sans"/>
              <a:cs typeface="Lucida Sans"/>
              <a:sym typeface="Lucida Sans"/>
            </a:endParaRPr>
          </a:p>
          <a:p>
            <a:pPr lvl="0" defTabSz="457200">
              <a:spcBef>
                <a:spcPts val="0"/>
              </a:spcBef>
              <a:defRPr sz="1800"/>
            </a:pPr>
            <a:r>
              <a:rPr sz="1000" dirty="0">
                <a:solidFill>
                  <a:srgbClr val="FFFFFF"/>
                </a:solidFill>
                <a:latin typeface="Lucida Sans"/>
                <a:ea typeface="Lucida Sans"/>
                <a:cs typeface="Lucida Sans"/>
                <a:sym typeface="Lucida Sans"/>
              </a:rPr>
              <a:t>Please ensure, the image has a simple background to display the logo and text overlapping.</a:t>
            </a:r>
          </a:p>
        </p:txBody>
      </p:sp>
      <p:pic>
        <p:nvPicPr>
          <p:cNvPr id="14" name="image4.png"/>
          <p:cNvPicPr/>
          <p:nvPr userDrawn="1"/>
        </p:nvPicPr>
        <p:blipFill>
          <a:blip r:embed="rId3" cstate="print">
            <a:extLst/>
          </a:blip>
          <a:stretch>
            <a:fillRect/>
          </a:stretch>
        </p:blipFill>
        <p:spPr>
          <a:xfrm>
            <a:off x="-1562288" y="701559"/>
            <a:ext cx="233135" cy="233135"/>
          </a:xfrm>
          <a:prstGeom prst="rect">
            <a:avLst/>
          </a:prstGeom>
          <a:ln w="12700" cap="flat">
            <a:noFill/>
            <a:miter lim="400000"/>
          </a:ln>
          <a:effectLst/>
        </p:spPr>
      </p:pic>
    </p:spTree>
    <p:extLst>
      <p:ext uri="{BB962C8B-B14F-4D97-AF65-F5344CB8AC3E}">
        <p14:creationId xmlns:p14="http://schemas.microsoft.com/office/powerpoint/2010/main" val="8128394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1071369"/>
      </p:ext>
    </p:extLst>
  </p:cSld>
  <p:clrMap bg1="lt1" tx1="dk1" bg2="lt2" tx2="dk2" accent1="accent1" accent2="accent2" accent3="accent3" accent4="accent4" accent5="accent5" accent6="accent6" hlink="hlink" folHlink="folHlink"/>
  <p:sldLayoutIdLst>
    <p:sldLayoutId id="2147483680" r:id="rId1"/>
    <p:sldLayoutId id="2147483706"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692696"/>
            <a:ext cx="8136904" cy="936104"/>
          </a:xfrm>
          <a:prstGeom prst="rect">
            <a:avLst/>
          </a:prstGeom>
        </p:spPr>
        <p:txBody>
          <a:bodyPr vert="horz" lIns="91440" tIns="45720" rIns="91440" bIns="45720" rtlCol="0" anchor="b" anchorCtr="0">
            <a:noAutofit/>
          </a:bodyPr>
          <a:lstStyle/>
          <a:p>
            <a:r>
              <a:rPr lang="en-US" dirty="0"/>
              <a:t>TITLE</a:t>
            </a:r>
            <a:endParaRPr lang="en-GB" dirty="0"/>
          </a:p>
        </p:txBody>
      </p:sp>
      <p:sp>
        <p:nvSpPr>
          <p:cNvPr id="6" name="TextBox 5"/>
          <p:cNvSpPr txBox="1"/>
          <p:nvPr/>
        </p:nvSpPr>
        <p:spPr>
          <a:xfrm>
            <a:off x="8244408" y="6400134"/>
            <a:ext cx="720080" cy="246221"/>
          </a:xfrm>
          <a:prstGeom prst="rect">
            <a:avLst/>
          </a:prstGeom>
          <a:noFill/>
        </p:spPr>
        <p:txBody>
          <a:bodyPr wrap="square" rtlCol="0">
            <a:spAutoFit/>
          </a:bodyPr>
          <a:lstStyle/>
          <a:p>
            <a:pPr algn="r"/>
            <a:fld id="{14274112-3819-4E3C-A2C8-15D563C4EB1E}" type="slidenum">
              <a:rPr lang="en-GB" sz="1000" smtClean="0"/>
              <a:t>‹#›</a:t>
            </a:fld>
            <a:endParaRPr lang="en-GB" sz="1000" dirty="0"/>
          </a:p>
        </p:txBody>
      </p:sp>
      <p:sp>
        <p:nvSpPr>
          <p:cNvPr id="7" name="Text Placeholder 2"/>
          <p:cNvSpPr>
            <a:spLocks noGrp="1"/>
          </p:cNvSpPr>
          <p:nvPr>
            <p:ph type="body" idx="1"/>
          </p:nvPr>
        </p:nvSpPr>
        <p:spPr>
          <a:xfrm>
            <a:off x="467544" y="1844824"/>
            <a:ext cx="8147248" cy="4381947"/>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20272" y="303366"/>
            <a:ext cx="1792436" cy="389330"/>
          </a:xfrm>
          <a:prstGeom prst="rect">
            <a:avLst/>
          </a:prstGeom>
        </p:spPr>
      </p:pic>
    </p:spTree>
    <p:extLst>
      <p:ext uri="{BB962C8B-B14F-4D97-AF65-F5344CB8AC3E}">
        <p14:creationId xmlns:p14="http://schemas.microsoft.com/office/powerpoint/2010/main" val="175160366"/>
      </p:ext>
    </p:extLst>
  </p:cSld>
  <p:clrMap bg1="lt1" tx1="dk1" bg2="lt2" tx2="dk2" accent1="accent1" accent2="accent2" accent3="accent3" accent4="accent4" accent5="accent5" accent6="accent6" hlink="hlink" folHlink="folHlink"/>
  <p:sldLayoutIdLst>
    <p:sldLayoutId id="2147483705" r:id="rId1"/>
  </p:sldLayoutIdLst>
  <p:hf hdr="0" ftr="0" dt="0"/>
  <p:txStyles>
    <p:titleStyle>
      <a:lvl1pPr algn="l" defTabSz="914400" rtl="0" eaLnBrk="1" latinLnBrk="0" hangingPunct="1">
        <a:spcBef>
          <a:spcPct val="0"/>
        </a:spcBef>
        <a:buNone/>
        <a:defRPr sz="3200" kern="1200" spc="-150">
          <a:solidFill>
            <a:schemeClr val="bg2"/>
          </a:solidFill>
          <a:latin typeface="+mj-lt"/>
          <a:ea typeface="+mj-ea"/>
          <a:cs typeface="+mj-cs"/>
        </a:defRPr>
      </a:lvl1pPr>
    </p:titleStyle>
    <p:bodyStyle>
      <a:lvl1pPr marL="342900" indent="-342900" algn="l" defTabSz="914400" rtl="0" eaLnBrk="1" latinLnBrk="0" hangingPunct="1">
        <a:spcBef>
          <a:spcPts val="0"/>
        </a:spcBef>
        <a:spcAft>
          <a:spcPts val="1200"/>
        </a:spcAft>
        <a:buFont typeface="Arial" panose="020B0604020202020204" pitchFamily="34" charset="0"/>
        <a:buChar char="•"/>
        <a:defRPr sz="2000" kern="1200">
          <a:solidFill>
            <a:schemeClr val="bg2"/>
          </a:solidFill>
          <a:latin typeface="+mn-lt"/>
          <a:ea typeface="+mn-ea"/>
          <a:cs typeface="+mn-cs"/>
        </a:defRPr>
      </a:lvl1pPr>
      <a:lvl2pPr marL="742950" indent="-285750" algn="l" defTabSz="914400" rtl="0" eaLnBrk="1" latinLnBrk="0" hangingPunct="1">
        <a:spcBef>
          <a:spcPts val="0"/>
        </a:spcBef>
        <a:spcAft>
          <a:spcPts val="1200"/>
        </a:spcAft>
        <a:buFont typeface="Arial" panose="020B0604020202020204" pitchFamily="34" charset="0"/>
        <a:buChar char="–"/>
        <a:defRPr sz="1800" kern="1200">
          <a:solidFill>
            <a:schemeClr val="bg2"/>
          </a:solidFill>
          <a:latin typeface="+mn-lt"/>
          <a:ea typeface="+mn-ea"/>
          <a:cs typeface="+mn-cs"/>
        </a:defRPr>
      </a:lvl2pPr>
      <a:lvl3pPr marL="1143000" indent="-228600" algn="l" defTabSz="914400" rtl="0" eaLnBrk="1" latinLnBrk="0" hangingPunct="1">
        <a:spcBef>
          <a:spcPts val="0"/>
        </a:spcBef>
        <a:spcAft>
          <a:spcPts val="1200"/>
        </a:spcAft>
        <a:buFont typeface="Arial" panose="020B0604020202020204" pitchFamily="34" charset="0"/>
        <a:buChar char="•"/>
        <a:defRPr sz="1800" kern="1200">
          <a:solidFill>
            <a:schemeClr val="bg2"/>
          </a:solidFill>
          <a:latin typeface="+mn-lt"/>
          <a:ea typeface="+mn-ea"/>
          <a:cs typeface="+mn-cs"/>
        </a:defRPr>
      </a:lvl3pPr>
      <a:lvl4pPr marL="1600200" indent="-228600" algn="l" defTabSz="914400" rtl="0" eaLnBrk="1" latinLnBrk="0" hangingPunct="1">
        <a:spcBef>
          <a:spcPts val="0"/>
        </a:spcBef>
        <a:spcAft>
          <a:spcPts val="1200"/>
        </a:spcAft>
        <a:buFont typeface="Arial" panose="020B0604020202020204" pitchFamily="34" charset="0"/>
        <a:buChar char="–"/>
        <a:defRPr sz="1600" kern="1200">
          <a:solidFill>
            <a:schemeClr val="bg2"/>
          </a:solidFill>
          <a:latin typeface="+mn-lt"/>
          <a:ea typeface="+mn-ea"/>
          <a:cs typeface="+mn-cs"/>
        </a:defRPr>
      </a:lvl4pPr>
      <a:lvl5pPr marL="2057400" indent="-228600" algn="l" defTabSz="914400" rtl="0" eaLnBrk="1" latinLnBrk="0" hangingPunct="1">
        <a:spcBef>
          <a:spcPts val="0"/>
        </a:spcBef>
        <a:spcAft>
          <a:spcPts val="1200"/>
        </a:spcAft>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692696"/>
            <a:ext cx="8136904" cy="936104"/>
          </a:xfrm>
          <a:prstGeom prst="rect">
            <a:avLst/>
          </a:prstGeom>
        </p:spPr>
        <p:txBody>
          <a:bodyPr vert="horz" lIns="91440" tIns="45720" rIns="91440" bIns="45720" rtlCol="0" anchor="b" anchorCtr="0">
            <a:noAutofit/>
          </a:bodyPr>
          <a:lstStyle/>
          <a:p>
            <a:r>
              <a:rPr lang="en-US" dirty="0"/>
              <a:t>TITLE</a:t>
            </a:r>
            <a:endParaRPr lang="en-GB" dirty="0"/>
          </a:p>
        </p:txBody>
      </p:sp>
      <p:sp>
        <p:nvSpPr>
          <p:cNvPr id="6" name="TextBox 5"/>
          <p:cNvSpPr txBox="1"/>
          <p:nvPr/>
        </p:nvSpPr>
        <p:spPr>
          <a:xfrm>
            <a:off x="8244408" y="6400134"/>
            <a:ext cx="720080" cy="246221"/>
          </a:xfrm>
          <a:prstGeom prst="rect">
            <a:avLst/>
          </a:prstGeom>
          <a:noFill/>
        </p:spPr>
        <p:txBody>
          <a:bodyPr wrap="square" rtlCol="0">
            <a:spAutoFit/>
          </a:bodyPr>
          <a:lstStyle/>
          <a:p>
            <a:pPr algn="r"/>
            <a:fld id="{14274112-3819-4E3C-A2C8-15D563C4EB1E}" type="slidenum">
              <a:rPr lang="en-GB" sz="1000" smtClean="0"/>
              <a:t>‹#›</a:t>
            </a:fld>
            <a:endParaRPr lang="en-GB" sz="1000" dirty="0"/>
          </a:p>
        </p:txBody>
      </p:sp>
    </p:spTree>
    <p:extLst>
      <p:ext uri="{BB962C8B-B14F-4D97-AF65-F5344CB8AC3E}">
        <p14:creationId xmlns:p14="http://schemas.microsoft.com/office/powerpoint/2010/main" val="39594974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90" r:id="rId4"/>
    <p:sldLayoutId id="2147483688" r:id="rId5"/>
    <p:sldLayoutId id="2147483691" r:id="rId6"/>
    <p:sldLayoutId id="2147483689" r:id="rId7"/>
    <p:sldLayoutId id="2147483707" r:id="rId8"/>
  </p:sldLayoutIdLst>
  <p:hf hdr="0" ftr="0" dt="0"/>
  <p:txStyles>
    <p:titleStyle>
      <a:lvl1pPr algn="l" defTabSz="914400" rtl="0" eaLnBrk="1" latinLnBrk="0" hangingPunct="1">
        <a:spcBef>
          <a:spcPct val="0"/>
        </a:spcBef>
        <a:buNone/>
        <a:defRPr sz="3200" kern="1200" spc="-150">
          <a:solidFill>
            <a:schemeClr val="bg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bg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bg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bg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bg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bg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A287A"/>
        </a:solidFill>
        <a:effectLst/>
      </p:bgPr>
    </p:bg>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r>
              <a:rPr lang="en-GB" dirty="0"/>
              <a:t>Towards a theory of development in HE</a:t>
            </a:r>
          </a:p>
        </p:txBody>
      </p:sp>
      <p:sp>
        <p:nvSpPr>
          <p:cNvPr id="11" name="Subtitle 10"/>
          <p:cNvSpPr>
            <a:spLocks noGrp="1"/>
          </p:cNvSpPr>
          <p:nvPr>
            <p:ph type="subTitle" idx="1"/>
          </p:nvPr>
        </p:nvSpPr>
        <p:spPr>
          <a:xfrm>
            <a:off x="1770968" y="3933056"/>
            <a:ext cx="5688632" cy="864096"/>
          </a:xfrm>
        </p:spPr>
        <p:txBody>
          <a:bodyPr/>
          <a:lstStyle/>
          <a:p>
            <a:r>
              <a:rPr lang="en-GB" dirty="0"/>
              <a:t>Dr Julie Reeves</a:t>
            </a:r>
          </a:p>
          <a:p>
            <a:r>
              <a:rPr lang="en-GB" dirty="0"/>
              <a:t>Centre for Higher Education Practice - CHEP</a:t>
            </a:r>
          </a:p>
        </p:txBody>
      </p:sp>
      <p:sp>
        <p:nvSpPr>
          <p:cNvPr id="12" name="Text Placeholder 11"/>
          <p:cNvSpPr>
            <a:spLocks noGrp="1"/>
          </p:cNvSpPr>
          <p:nvPr>
            <p:ph type="body" sz="quarter" idx="10"/>
          </p:nvPr>
        </p:nvSpPr>
        <p:spPr>
          <a:xfrm>
            <a:off x="1765920" y="5064710"/>
            <a:ext cx="3526160" cy="378083"/>
          </a:xfrm>
        </p:spPr>
        <p:txBody>
          <a:bodyPr/>
          <a:lstStyle/>
          <a:p>
            <a:r>
              <a:rPr lang="en-GB" sz="1800" dirty="0"/>
              <a:t>REDS 12 October 2017</a:t>
            </a:r>
          </a:p>
        </p:txBody>
      </p:sp>
    </p:spTree>
    <p:extLst>
      <p:ext uri="{BB962C8B-B14F-4D97-AF65-F5344CB8AC3E}">
        <p14:creationId xmlns:p14="http://schemas.microsoft.com/office/powerpoint/2010/main" val="4109671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1F8F5-90AB-4B02-B334-458269115E84}"/>
              </a:ext>
            </a:extLst>
          </p:cNvPr>
          <p:cNvSpPr>
            <a:spLocks noGrp="1"/>
          </p:cNvSpPr>
          <p:nvPr>
            <p:ph type="title"/>
          </p:nvPr>
        </p:nvSpPr>
        <p:spPr/>
        <p:txBody>
          <a:bodyPr/>
          <a:lstStyle/>
          <a:p>
            <a:r>
              <a:rPr lang="en-GB" dirty="0">
                <a:solidFill>
                  <a:srgbClr val="CA287A"/>
                </a:solidFill>
              </a:rPr>
              <a:t>Assumptions</a:t>
            </a:r>
            <a:endParaRPr lang="en-GB" dirty="0"/>
          </a:p>
        </p:txBody>
      </p:sp>
      <p:sp>
        <p:nvSpPr>
          <p:cNvPr id="3" name="Text Placeholder 2">
            <a:extLst>
              <a:ext uri="{FF2B5EF4-FFF2-40B4-BE49-F238E27FC236}">
                <a16:creationId xmlns:a16="http://schemas.microsoft.com/office/drawing/2014/main" id="{D6A60244-C300-4A37-A8C7-3143895523CF}"/>
              </a:ext>
            </a:extLst>
          </p:cNvPr>
          <p:cNvSpPr>
            <a:spLocks noGrp="1"/>
          </p:cNvSpPr>
          <p:nvPr>
            <p:ph type="body" sz="quarter" idx="10"/>
          </p:nvPr>
        </p:nvSpPr>
        <p:spPr/>
        <p:txBody>
          <a:bodyPr/>
          <a:lstStyle/>
          <a:p>
            <a:pPr marL="0" indent="0">
              <a:buNone/>
            </a:pPr>
            <a:r>
              <a:rPr lang="en-GB" dirty="0"/>
              <a:t>In traditional HRD </a:t>
            </a:r>
          </a:p>
          <a:p>
            <a:r>
              <a:rPr lang="en-GB" dirty="0"/>
              <a:t>Taken for granted that line-manager &amp; appraisal processes are drivers of development &amp; play primary roles </a:t>
            </a:r>
          </a:p>
          <a:p>
            <a:r>
              <a:rPr lang="en-GB" dirty="0"/>
              <a:t>Content remains the same – across time and context - no matter if it is delivered through specialist or core </a:t>
            </a:r>
          </a:p>
          <a:p>
            <a:pPr marL="0" indent="0">
              <a:buNone/>
            </a:pPr>
            <a:r>
              <a:rPr lang="en-GB" dirty="0"/>
              <a:t>I assume</a:t>
            </a:r>
          </a:p>
          <a:p>
            <a:r>
              <a:rPr lang="en-GB" dirty="0"/>
              <a:t>world of training and development in HE changed dramatically at the turn of this century - exemplified by the growth of the third space </a:t>
            </a:r>
          </a:p>
          <a:p>
            <a:endParaRPr lang="en-GB" dirty="0"/>
          </a:p>
        </p:txBody>
      </p:sp>
    </p:spTree>
    <p:extLst>
      <p:ext uri="{BB962C8B-B14F-4D97-AF65-F5344CB8AC3E}">
        <p14:creationId xmlns:p14="http://schemas.microsoft.com/office/powerpoint/2010/main" val="187575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A287A"/>
        </a:solidFill>
        <a:effectLst/>
      </p:bgPr>
    </p:bg>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r>
              <a:rPr lang="en-GB" dirty="0"/>
              <a:t>Evidence </a:t>
            </a:r>
          </a:p>
        </p:txBody>
      </p:sp>
    </p:spTree>
    <p:extLst>
      <p:ext uri="{BB962C8B-B14F-4D97-AF65-F5344CB8AC3E}">
        <p14:creationId xmlns:p14="http://schemas.microsoft.com/office/powerpoint/2010/main" val="3047440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CA287A"/>
                </a:solidFill>
              </a:rPr>
              <a:t>Quantitative </a:t>
            </a:r>
            <a:endParaRPr lang="en-US" dirty="0">
              <a:solidFill>
                <a:srgbClr val="0D1327"/>
              </a:solidFill>
            </a:endParaRPr>
          </a:p>
        </p:txBody>
      </p:sp>
      <p:graphicFrame>
        <p:nvGraphicFramePr>
          <p:cNvPr id="5" name="Picture Placeholder 4"/>
          <p:cNvGraphicFramePr>
            <a:graphicFrameLocks noGrp="1"/>
          </p:cNvGraphicFramePr>
          <p:nvPr>
            <p:ph type="pic" sz="quarter" idx="11"/>
            <p:extLst>
              <p:ext uri="{D42A27DB-BD31-4B8C-83A1-F6EECF244321}">
                <p14:modId xmlns:p14="http://schemas.microsoft.com/office/powerpoint/2010/main" val="3177098296"/>
              </p:ext>
            </p:extLst>
          </p:nvPr>
        </p:nvGraphicFramePr>
        <p:xfrm>
          <a:off x="1763688" y="1700808"/>
          <a:ext cx="4824536" cy="22050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Picture Placeholder 6"/>
          <p:cNvGraphicFramePr>
            <a:graphicFrameLocks noGrp="1"/>
          </p:cNvGraphicFramePr>
          <p:nvPr>
            <p:ph type="pic" sz="quarter" idx="12"/>
            <p:extLst>
              <p:ext uri="{D42A27DB-BD31-4B8C-83A1-F6EECF244321}">
                <p14:modId xmlns:p14="http://schemas.microsoft.com/office/powerpoint/2010/main" val="1525268047"/>
              </p:ext>
            </p:extLst>
          </p:nvPr>
        </p:nvGraphicFramePr>
        <p:xfrm>
          <a:off x="1403648" y="4077072"/>
          <a:ext cx="5904656" cy="22050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52665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7"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BF6FE-2793-4364-A768-63D97EFBDE79}"/>
              </a:ext>
            </a:extLst>
          </p:cNvPr>
          <p:cNvSpPr>
            <a:spLocks noGrp="1"/>
          </p:cNvSpPr>
          <p:nvPr>
            <p:ph type="title"/>
          </p:nvPr>
        </p:nvSpPr>
        <p:spPr>
          <a:xfrm>
            <a:off x="467544" y="692696"/>
            <a:ext cx="8136904" cy="720080"/>
          </a:xfrm>
        </p:spPr>
        <p:txBody>
          <a:bodyPr/>
          <a:lstStyle/>
          <a:p>
            <a:r>
              <a:rPr lang="en-GB" dirty="0">
                <a:solidFill>
                  <a:srgbClr val="CA287A"/>
                </a:solidFill>
              </a:rPr>
              <a:t>Qualitative </a:t>
            </a:r>
          </a:p>
        </p:txBody>
      </p:sp>
      <p:sp>
        <p:nvSpPr>
          <p:cNvPr id="3" name="Text Placeholder 2">
            <a:extLst>
              <a:ext uri="{FF2B5EF4-FFF2-40B4-BE49-F238E27FC236}">
                <a16:creationId xmlns:a16="http://schemas.microsoft.com/office/drawing/2014/main" id="{EB5BB11E-1A66-4E19-9BED-1AA8F4B671E6}"/>
              </a:ext>
            </a:extLst>
          </p:cNvPr>
          <p:cNvSpPr>
            <a:spLocks noGrp="1"/>
          </p:cNvSpPr>
          <p:nvPr>
            <p:ph type="body" sz="quarter" idx="10"/>
          </p:nvPr>
        </p:nvSpPr>
        <p:spPr>
          <a:xfrm>
            <a:off x="480120" y="1556792"/>
            <a:ext cx="8352928" cy="4896544"/>
          </a:xfrm>
        </p:spPr>
        <p:txBody>
          <a:bodyPr/>
          <a:lstStyle/>
          <a:p>
            <a:pPr marL="0" indent="0" algn="ctr">
              <a:buNone/>
            </a:pPr>
            <a:r>
              <a:rPr lang="en-GB" dirty="0"/>
              <a:t>Participants’ behaviours &amp; attitudes: Resistance – hostility – sabotage – opposition  </a:t>
            </a:r>
            <a:r>
              <a:rPr lang="en-GB" dirty="0">
                <a:solidFill>
                  <a:srgbClr val="CA287A"/>
                </a:solidFill>
              </a:rPr>
              <a:t>Why?</a:t>
            </a:r>
          </a:p>
          <a:p>
            <a:pPr marL="0" indent="0" algn="ctr">
              <a:buNone/>
            </a:pPr>
            <a:endParaRPr lang="en-GB" dirty="0">
              <a:solidFill>
                <a:srgbClr val="CA287A"/>
              </a:solidFill>
            </a:endParaRPr>
          </a:p>
          <a:p>
            <a:pPr marL="0" indent="0" algn="ctr">
              <a:buNone/>
            </a:pPr>
            <a:r>
              <a:rPr lang="en-GB" dirty="0"/>
              <a:t>‘Academics hate their training to come out of HR departments’ </a:t>
            </a:r>
            <a:r>
              <a:rPr lang="en-GB" dirty="0">
                <a:solidFill>
                  <a:srgbClr val="CA287A"/>
                </a:solidFill>
              </a:rPr>
              <a:t>What is being hated?</a:t>
            </a:r>
          </a:p>
          <a:p>
            <a:pPr marL="0" indent="0" algn="ctr">
              <a:buNone/>
            </a:pPr>
            <a:endParaRPr lang="en-GB" dirty="0">
              <a:solidFill>
                <a:srgbClr val="CA287A"/>
              </a:solidFill>
            </a:endParaRPr>
          </a:p>
          <a:p>
            <a:pPr marL="0" indent="0">
              <a:buNone/>
            </a:pPr>
            <a:r>
              <a:rPr lang="en-GB" dirty="0"/>
              <a:t>‘…research council funded postdocs told me they had deliberately avoided training’ (VP-Research) </a:t>
            </a:r>
          </a:p>
          <a:p>
            <a:pPr marL="0" indent="0">
              <a:buNone/>
            </a:pPr>
            <a:r>
              <a:rPr lang="en-GB" dirty="0"/>
              <a:t>	- badge of honour?  </a:t>
            </a:r>
            <a:r>
              <a:rPr lang="en-GB" dirty="0">
                <a:solidFill>
                  <a:srgbClr val="CA287A"/>
                </a:solidFill>
              </a:rPr>
              <a:t>What is going on?</a:t>
            </a:r>
          </a:p>
          <a:p>
            <a:pPr marL="0" indent="0">
              <a:buNone/>
            </a:pPr>
            <a:endParaRPr lang="en-GB" dirty="0">
              <a:solidFill>
                <a:srgbClr val="CA287A"/>
              </a:solidFill>
            </a:endParaRPr>
          </a:p>
          <a:p>
            <a:pPr marL="0" indent="0" algn="ctr">
              <a:buNone/>
            </a:pPr>
            <a:r>
              <a:rPr lang="en-GB" dirty="0">
                <a:solidFill>
                  <a:srgbClr val="CA287A"/>
                </a:solidFill>
              </a:rPr>
              <a:t>Narrative is consistent &amp; persistent – need to take it seriously – can’t dismiss it as wrong.  It is a meaningful construct.</a:t>
            </a:r>
          </a:p>
          <a:p>
            <a:pPr marL="0" indent="0">
              <a:buNone/>
            </a:pPr>
            <a:endParaRPr lang="en-GB" dirty="0"/>
          </a:p>
          <a:p>
            <a:endParaRPr lang="en-GB" dirty="0"/>
          </a:p>
        </p:txBody>
      </p:sp>
    </p:spTree>
    <p:extLst>
      <p:ext uri="{BB962C8B-B14F-4D97-AF65-F5344CB8AC3E}">
        <p14:creationId xmlns:p14="http://schemas.microsoft.com/office/powerpoint/2010/main" val="2810250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A287A"/>
        </a:solidFill>
        <a:effectLst/>
      </p:bgPr>
    </p:bg>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r>
              <a:rPr lang="en-GB" dirty="0"/>
              <a:t>Finally…</a:t>
            </a:r>
          </a:p>
        </p:txBody>
      </p:sp>
    </p:spTree>
    <p:extLst>
      <p:ext uri="{BB962C8B-B14F-4D97-AF65-F5344CB8AC3E}">
        <p14:creationId xmlns:p14="http://schemas.microsoft.com/office/powerpoint/2010/main" val="1839302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1D61C-11AC-4F2E-AC90-9775A644F9FF}"/>
              </a:ext>
            </a:extLst>
          </p:cNvPr>
          <p:cNvSpPr>
            <a:spLocks noGrp="1"/>
          </p:cNvSpPr>
          <p:nvPr>
            <p:ph type="title"/>
          </p:nvPr>
        </p:nvSpPr>
        <p:spPr/>
        <p:txBody>
          <a:bodyPr/>
          <a:lstStyle/>
          <a:p>
            <a:r>
              <a:rPr lang="en-GB" dirty="0">
                <a:solidFill>
                  <a:srgbClr val="CA287A"/>
                </a:solidFill>
              </a:rPr>
              <a:t>Implications/call to action? </a:t>
            </a:r>
          </a:p>
        </p:txBody>
      </p:sp>
      <p:sp>
        <p:nvSpPr>
          <p:cNvPr id="3" name="Text Placeholder 2">
            <a:extLst>
              <a:ext uri="{FF2B5EF4-FFF2-40B4-BE49-F238E27FC236}">
                <a16:creationId xmlns:a16="http://schemas.microsoft.com/office/drawing/2014/main" id="{0D0A662E-5DFC-4A4B-BFBF-E82F5B18ABEF}"/>
              </a:ext>
            </a:extLst>
          </p:cNvPr>
          <p:cNvSpPr>
            <a:spLocks noGrp="1"/>
          </p:cNvSpPr>
          <p:nvPr>
            <p:ph type="body" sz="quarter" idx="10"/>
          </p:nvPr>
        </p:nvSpPr>
        <p:spPr>
          <a:xfrm>
            <a:off x="467544" y="1844824"/>
            <a:ext cx="8352928" cy="4680520"/>
          </a:xfrm>
        </p:spPr>
        <p:txBody>
          <a:bodyPr/>
          <a:lstStyle/>
          <a:p>
            <a:r>
              <a:rPr lang="en-GB" dirty="0"/>
              <a:t>Draw out the distinctions in HE – confidently &amp; proudly!</a:t>
            </a:r>
          </a:p>
          <a:p>
            <a:pPr marL="0" indent="0">
              <a:buNone/>
            </a:pPr>
            <a:endParaRPr lang="en-GB" dirty="0"/>
          </a:p>
          <a:p>
            <a:r>
              <a:rPr lang="en-GB" dirty="0"/>
              <a:t>Reflect on &amp; appreciate existing evidence  </a:t>
            </a:r>
          </a:p>
          <a:p>
            <a:endParaRPr lang="en-GB" dirty="0"/>
          </a:p>
          <a:p>
            <a:r>
              <a:rPr lang="en-GB" dirty="0"/>
              <a:t>Changing context of HE &amp; roles, inevitably raises questions: </a:t>
            </a:r>
          </a:p>
          <a:p>
            <a:pPr lvl="1"/>
            <a:r>
              <a:rPr lang="en-GB" dirty="0"/>
              <a:t>For the design of development </a:t>
            </a:r>
          </a:p>
          <a:p>
            <a:pPr lvl="1"/>
            <a:r>
              <a:rPr lang="en-GB" dirty="0"/>
              <a:t>About the relationship between the learner and the developer</a:t>
            </a:r>
          </a:p>
          <a:p>
            <a:pPr lvl="1"/>
            <a:r>
              <a:rPr lang="en-GB" dirty="0"/>
              <a:t>About the relationship between specific kinds of developers and the institution</a:t>
            </a:r>
          </a:p>
          <a:p>
            <a:pPr lvl="1"/>
            <a:r>
              <a:rPr lang="en-GB" dirty="0"/>
              <a:t>About the relationship between all developers within institutions,  who contributes what, and who can contribute</a:t>
            </a:r>
          </a:p>
          <a:p>
            <a:endParaRPr lang="en-GB" dirty="0"/>
          </a:p>
        </p:txBody>
      </p:sp>
    </p:spTree>
    <p:extLst>
      <p:ext uri="{BB962C8B-B14F-4D97-AF65-F5344CB8AC3E}">
        <p14:creationId xmlns:p14="http://schemas.microsoft.com/office/powerpoint/2010/main" val="1480763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DED93-67C1-4A35-A99E-2809C9D740F4}"/>
              </a:ext>
            </a:extLst>
          </p:cNvPr>
          <p:cNvSpPr>
            <a:spLocks noGrp="1"/>
          </p:cNvSpPr>
          <p:nvPr>
            <p:ph type="ctrTitle"/>
          </p:nvPr>
        </p:nvSpPr>
        <p:spPr/>
        <p:txBody>
          <a:bodyPr/>
          <a:lstStyle/>
          <a:p>
            <a:r>
              <a:rPr lang="en-GB" dirty="0"/>
              <a:t>Thank you</a:t>
            </a:r>
          </a:p>
        </p:txBody>
      </p:sp>
      <p:sp>
        <p:nvSpPr>
          <p:cNvPr id="3" name="Subtitle 2">
            <a:extLst>
              <a:ext uri="{FF2B5EF4-FFF2-40B4-BE49-F238E27FC236}">
                <a16:creationId xmlns:a16="http://schemas.microsoft.com/office/drawing/2014/main" id="{C864F142-5FD5-4C2D-8DB6-9DE60E46F8B3}"/>
              </a:ext>
            </a:extLst>
          </p:cNvPr>
          <p:cNvSpPr>
            <a:spLocks noGrp="1"/>
          </p:cNvSpPr>
          <p:nvPr>
            <p:ph type="subTitle" idx="1"/>
          </p:nvPr>
        </p:nvSpPr>
        <p:spPr>
          <a:xfrm>
            <a:off x="1547664" y="5013176"/>
            <a:ext cx="5688632" cy="1080120"/>
          </a:xfrm>
        </p:spPr>
        <p:txBody>
          <a:bodyPr/>
          <a:lstStyle/>
          <a:p>
            <a:r>
              <a:rPr lang="en-GB" dirty="0"/>
              <a:t>Dr Julie Reeves</a:t>
            </a:r>
          </a:p>
          <a:p>
            <a:r>
              <a:rPr lang="en-GB" dirty="0"/>
              <a:t>Centre for Higher Education Practice - CHEP</a:t>
            </a:r>
          </a:p>
        </p:txBody>
      </p:sp>
    </p:spTree>
    <p:extLst>
      <p:ext uri="{BB962C8B-B14F-4D97-AF65-F5344CB8AC3E}">
        <p14:creationId xmlns:p14="http://schemas.microsoft.com/office/powerpoint/2010/main" val="3507746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1D61C-11AC-4F2E-AC90-9775A644F9FF}"/>
              </a:ext>
            </a:extLst>
          </p:cNvPr>
          <p:cNvSpPr>
            <a:spLocks noGrp="1"/>
          </p:cNvSpPr>
          <p:nvPr>
            <p:ph type="title"/>
          </p:nvPr>
        </p:nvSpPr>
        <p:spPr>
          <a:xfrm>
            <a:off x="251520" y="116632"/>
            <a:ext cx="8136904" cy="648072"/>
          </a:xfrm>
        </p:spPr>
        <p:txBody>
          <a:bodyPr/>
          <a:lstStyle/>
          <a:p>
            <a:r>
              <a:rPr lang="en-GB" dirty="0">
                <a:solidFill>
                  <a:srgbClr val="CA287A"/>
                </a:solidFill>
              </a:rPr>
              <a:t>Select bibliography </a:t>
            </a:r>
          </a:p>
        </p:txBody>
      </p:sp>
      <p:sp>
        <p:nvSpPr>
          <p:cNvPr id="3" name="Text Placeholder 2">
            <a:extLst>
              <a:ext uri="{FF2B5EF4-FFF2-40B4-BE49-F238E27FC236}">
                <a16:creationId xmlns:a16="http://schemas.microsoft.com/office/drawing/2014/main" id="{0D0A662E-5DFC-4A4B-BFBF-E82F5B18ABEF}"/>
              </a:ext>
            </a:extLst>
          </p:cNvPr>
          <p:cNvSpPr>
            <a:spLocks noGrp="1"/>
          </p:cNvSpPr>
          <p:nvPr>
            <p:ph type="body" sz="quarter" idx="10"/>
          </p:nvPr>
        </p:nvSpPr>
        <p:spPr>
          <a:xfrm>
            <a:off x="251520" y="764704"/>
            <a:ext cx="8712968" cy="6093296"/>
          </a:xfrm>
        </p:spPr>
        <p:txBody>
          <a:bodyPr/>
          <a:lstStyle/>
          <a:p>
            <a:pPr marL="0" indent="0">
              <a:spcAft>
                <a:spcPts val="800"/>
              </a:spcAft>
              <a:buNone/>
            </a:pPr>
            <a:r>
              <a:rPr lang="en-GB" sz="1200" dirty="0" err="1">
                <a:latin typeface="Calibri" panose="020F0502020204030204" pitchFamily="34" charset="0"/>
                <a:ea typeface="Calibri" panose="020F0502020204030204" pitchFamily="34" charset="0"/>
                <a:cs typeface="Times New Roman" panose="02020603050405020304" pitchFamily="18" charset="0"/>
              </a:rPr>
              <a:t>Bushe</a:t>
            </a:r>
            <a:r>
              <a:rPr lang="en-GB" sz="1200" dirty="0">
                <a:latin typeface="Calibri" panose="020F0502020204030204" pitchFamily="34" charset="0"/>
                <a:ea typeface="Calibri" panose="020F0502020204030204" pitchFamily="34" charset="0"/>
                <a:cs typeface="Times New Roman" panose="02020603050405020304" pitchFamily="18" charset="0"/>
              </a:rPr>
              <a:t>, G.R. &amp; </a:t>
            </a:r>
            <a:r>
              <a:rPr lang="en-GB" sz="1200" dirty="0" err="1">
                <a:latin typeface="Calibri" panose="020F0502020204030204" pitchFamily="34" charset="0"/>
                <a:ea typeface="Calibri" panose="020F0502020204030204" pitchFamily="34" charset="0"/>
                <a:cs typeface="Times New Roman" panose="02020603050405020304" pitchFamily="18" charset="0"/>
              </a:rPr>
              <a:t>Marshak</a:t>
            </a:r>
            <a:r>
              <a:rPr lang="en-GB" sz="1200" dirty="0">
                <a:latin typeface="Calibri" panose="020F0502020204030204" pitchFamily="34" charset="0"/>
                <a:ea typeface="Calibri" panose="020F0502020204030204" pitchFamily="34" charset="0"/>
                <a:cs typeface="Times New Roman" panose="02020603050405020304" pitchFamily="18" charset="0"/>
              </a:rPr>
              <a:t>, R.J. eds. (2015) </a:t>
            </a:r>
            <a:r>
              <a:rPr lang="en-GB" sz="1200" i="1" dirty="0">
                <a:latin typeface="Calibri" panose="020F0502020204030204" pitchFamily="34" charset="0"/>
                <a:ea typeface="Calibri" panose="020F0502020204030204" pitchFamily="34" charset="0"/>
                <a:cs typeface="Times New Roman" panose="02020603050405020304" pitchFamily="18" charset="0"/>
              </a:rPr>
              <a:t>Dialogic Organization Development: The Theory and Practice of  Transformational Change</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err="1">
                <a:latin typeface="Calibri" panose="020F0502020204030204" pitchFamily="34" charset="0"/>
                <a:ea typeface="Calibri" panose="020F0502020204030204" pitchFamily="34" charset="0"/>
                <a:cs typeface="Times New Roman" panose="02020603050405020304" pitchFamily="18" charset="0"/>
              </a:rPr>
              <a:t>Oakland,CA</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err="1">
                <a:latin typeface="Calibri" panose="020F0502020204030204" pitchFamily="34" charset="0"/>
                <a:ea typeface="Calibri" panose="020F0502020204030204" pitchFamily="34" charset="0"/>
                <a:cs typeface="Times New Roman" panose="02020603050405020304" pitchFamily="18" charset="0"/>
              </a:rPr>
              <a:t>Berrett-Khoehler</a:t>
            </a:r>
            <a:r>
              <a:rPr lang="en-GB" sz="1200" dirty="0">
                <a:latin typeface="Calibri" panose="020F0502020204030204" pitchFamily="34" charset="0"/>
                <a:ea typeface="Calibri" panose="020F0502020204030204" pitchFamily="34" charset="0"/>
                <a:cs typeface="Times New Roman" panose="02020603050405020304" pitchFamily="18" charset="0"/>
              </a:rPr>
              <a:t> Publishers Inc. </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Cheung-Judge, M-Y. and </a:t>
            </a:r>
            <a:r>
              <a:rPr lang="en-GB" sz="1200" dirty="0" err="1">
                <a:latin typeface="Calibri" panose="020F0502020204030204" pitchFamily="34" charset="0"/>
                <a:ea typeface="Calibri" panose="020F0502020204030204" pitchFamily="34" charset="0"/>
                <a:cs typeface="Times New Roman" panose="02020603050405020304" pitchFamily="18" charset="0"/>
              </a:rPr>
              <a:t>Holbeche</a:t>
            </a:r>
            <a:r>
              <a:rPr lang="en-GB" sz="1200" dirty="0">
                <a:latin typeface="Calibri" panose="020F0502020204030204" pitchFamily="34" charset="0"/>
                <a:ea typeface="Calibri" panose="020F0502020204030204" pitchFamily="34" charset="0"/>
                <a:cs typeface="Times New Roman" panose="02020603050405020304" pitchFamily="18" charset="0"/>
              </a:rPr>
              <a:t>, L. (2015) </a:t>
            </a:r>
            <a:r>
              <a:rPr lang="en-GB" sz="1200" i="1" dirty="0">
                <a:latin typeface="Calibri" panose="020F0502020204030204" pitchFamily="34" charset="0"/>
                <a:ea typeface="Calibri" panose="020F0502020204030204" pitchFamily="34" charset="0"/>
                <a:cs typeface="Times New Roman" panose="02020603050405020304" pitchFamily="18" charset="0"/>
              </a:rPr>
              <a:t>Organization Development: A practitioners guide to OD and HR,</a:t>
            </a:r>
            <a:r>
              <a:rPr lang="en-GB" sz="1200" dirty="0">
                <a:latin typeface="Calibri" panose="020F0502020204030204" pitchFamily="34" charset="0"/>
                <a:ea typeface="Calibri" panose="020F0502020204030204" pitchFamily="34" charset="0"/>
                <a:cs typeface="Times New Roman" panose="02020603050405020304" pitchFamily="18" charset="0"/>
              </a:rPr>
              <a:t> 2</a:t>
            </a:r>
            <a:r>
              <a:rPr lang="en-GB" sz="1200" baseline="30000" dirty="0">
                <a:latin typeface="Calibri" panose="020F0502020204030204" pitchFamily="34" charset="0"/>
                <a:ea typeface="Calibri" panose="020F0502020204030204" pitchFamily="34" charset="0"/>
                <a:cs typeface="Times New Roman" panose="02020603050405020304" pitchFamily="18" charset="0"/>
              </a:rPr>
              <a:t>nd</a:t>
            </a:r>
            <a:r>
              <a:rPr lang="en-GB" sz="1200" dirty="0">
                <a:latin typeface="Calibri" panose="020F0502020204030204" pitchFamily="34" charset="0"/>
                <a:ea typeface="Calibri" panose="020F0502020204030204" pitchFamily="34" charset="0"/>
                <a:cs typeface="Times New Roman" panose="02020603050405020304" pitchFamily="18" charset="0"/>
              </a:rPr>
              <a:t> Edition; London: Kogan Page</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Cole, M. (2017) Rethinking the Practice of Workplace Learning and Development: Utilizing ‘Knowledge, Connections and Conversation’ in Organizations,</a:t>
            </a:r>
            <a:r>
              <a:rPr lang="en-GB" sz="1200" i="1" dirty="0">
                <a:latin typeface="Calibri" panose="020F0502020204030204" pitchFamily="34" charset="0"/>
                <a:ea typeface="Calibri" panose="020F0502020204030204" pitchFamily="34" charset="0"/>
                <a:cs typeface="Times New Roman" panose="02020603050405020304" pitchFamily="18" charset="0"/>
              </a:rPr>
              <a:t> International Journal of HRD Policy, Practice and Research</a:t>
            </a:r>
            <a:r>
              <a:rPr lang="en-GB" sz="1200" dirty="0">
                <a:latin typeface="Calibri" panose="020F0502020204030204" pitchFamily="34" charset="0"/>
                <a:ea typeface="Calibri" panose="020F0502020204030204" pitchFamily="34" charset="0"/>
                <a:cs typeface="Times New Roman" panose="02020603050405020304" pitchFamily="18" charset="0"/>
              </a:rPr>
              <a:t>; Vol.2, No.1</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Evans, L. (2011) The scholarship of researcher development: mapping the terrain and pushing back boundaries. </a:t>
            </a:r>
            <a:r>
              <a:rPr lang="en-GB" sz="1200" i="1" dirty="0">
                <a:latin typeface="Calibri" panose="020F0502020204030204" pitchFamily="34" charset="0"/>
                <a:ea typeface="Calibri" panose="020F0502020204030204" pitchFamily="34" charset="0"/>
                <a:cs typeface="Times New Roman" panose="02020603050405020304" pitchFamily="18" charset="0"/>
              </a:rPr>
              <a:t>International Journal for Researcher Development.</a:t>
            </a:r>
            <a:r>
              <a:rPr lang="en-GB" sz="1200" dirty="0">
                <a:latin typeface="Calibri" panose="020F0502020204030204" pitchFamily="34" charset="0"/>
                <a:ea typeface="Calibri" panose="020F0502020204030204" pitchFamily="34" charset="0"/>
                <a:cs typeface="Times New Roman" panose="02020603050405020304" pitchFamily="18" charset="0"/>
              </a:rPr>
              <a:t> Vol.2.No.2, pp75-98  </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Knowles, M.S., Holton III, E.F. &amp; Swanson, R.A. (1973: 2005) </a:t>
            </a:r>
            <a:r>
              <a:rPr lang="en-GB" sz="1200" i="1" dirty="0">
                <a:latin typeface="Calibri" panose="020F0502020204030204" pitchFamily="34" charset="0"/>
                <a:ea typeface="Calibri" panose="020F0502020204030204" pitchFamily="34" charset="0"/>
                <a:cs typeface="Times New Roman" panose="02020603050405020304" pitchFamily="18" charset="0"/>
              </a:rPr>
              <a:t>The Adult Learner: The Definitive Classic in Adult Education and Human Resources Development</a:t>
            </a:r>
            <a:r>
              <a:rPr lang="en-GB" sz="1200" dirty="0">
                <a:latin typeface="Calibri" panose="020F0502020204030204" pitchFamily="34" charset="0"/>
                <a:ea typeface="Calibri" panose="020F0502020204030204" pitchFamily="34" charset="0"/>
                <a:cs typeface="Times New Roman" panose="02020603050405020304" pitchFamily="18" charset="0"/>
              </a:rPr>
              <a:t>. San Diego; Elsevier.  </a:t>
            </a:r>
          </a:p>
          <a:p>
            <a:pPr marL="0" indent="0">
              <a:spcAft>
                <a:spcPts val="800"/>
              </a:spcAft>
              <a:buNone/>
            </a:pPr>
            <a:r>
              <a:rPr lang="en-GB" sz="1200" dirty="0" err="1">
                <a:latin typeface="Calibri" panose="020F0502020204030204" pitchFamily="34" charset="0"/>
                <a:ea typeface="Calibri" panose="020F0502020204030204" pitchFamily="34" charset="0"/>
                <a:cs typeface="Times New Roman" panose="02020603050405020304" pitchFamily="18" charset="0"/>
              </a:rPr>
              <a:t>McApline</a:t>
            </a:r>
            <a:r>
              <a:rPr lang="en-GB" sz="1200" dirty="0">
                <a:latin typeface="Calibri" panose="020F0502020204030204" pitchFamily="34" charset="0"/>
                <a:ea typeface="Calibri" panose="020F0502020204030204" pitchFamily="34" charset="0"/>
                <a:cs typeface="Times New Roman" panose="02020603050405020304" pitchFamily="18" charset="0"/>
              </a:rPr>
              <a:t>, L. &amp; </a:t>
            </a:r>
            <a:r>
              <a:rPr lang="en-GB" sz="1200" dirty="0" err="1">
                <a:latin typeface="Calibri" panose="020F0502020204030204" pitchFamily="34" charset="0"/>
                <a:ea typeface="Calibri" panose="020F0502020204030204" pitchFamily="34" charset="0"/>
                <a:cs typeface="Calibri" panose="020F0502020204030204" pitchFamily="34" charset="0"/>
              </a:rPr>
              <a:t>Åkerlind</a:t>
            </a:r>
            <a:r>
              <a:rPr lang="en-GB" sz="1200" dirty="0">
                <a:latin typeface="Calibri" panose="020F0502020204030204" pitchFamily="34" charset="0"/>
                <a:ea typeface="Calibri" panose="020F0502020204030204" pitchFamily="34" charset="0"/>
                <a:cs typeface="Calibri" panose="020F0502020204030204" pitchFamily="34" charset="0"/>
              </a:rPr>
              <a:t>, G.S. (2010) </a:t>
            </a:r>
            <a:r>
              <a:rPr lang="en-GB" sz="1200" i="1" dirty="0">
                <a:latin typeface="Calibri" panose="020F0502020204030204" pitchFamily="34" charset="0"/>
                <a:ea typeface="Calibri" panose="020F0502020204030204" pitchFamily="34" charset="0"/>
                <a:cs typeface="Calibri" panose="020F0502020204030204" pitchFamily="34" charset="0"/>
              </a:rPr>
              <a:t>Becoming an Academic: international perspectives</a:t>
            </a:r>
            <a:r>
              <a:rPr lang="en-GB" sz="1200" dirty="0">
                <a:latin typeface="Calibri" panose="020F0502020204030204" pitchFamily="34" charset="0"/>
                <a:ea typeface="Calibri" panose="020F0502020204030204" pitchFamily="34" charset="0"/>
                <a:cs typeface="Calibri" panose="020F0502020204030204" pitchFamily="34" charset="0"/>
              </a:rPr>
              <a:t>. Basingstoke; Palgrave Macmillan.</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marL="0" indent="0">
              <a:spcAft>
                <a:spcPts val="800"/>
              </a:spcAft>
              <a:buNone/>
            </a:pPr>
            <a:r>
              <a:rPr lang="en-GB" sz="1200" dirty="0" err="1">
                <a:latin typeface="Calibri" panose="020F0502020204030204" pitchFamily="34" charset="0"/>
                <a:ea typeface="Calibri" panose="020F0502020204030204" pitchFamily="34" charset="0"/>
                <a:cs typeface="Times New Roman" panose="02020603050405020304" pitchFamily="18" charset="0"/>
              </a:rPr>
              <a:t>Nestorowicz</a:t>
            </a:r>
            <a:r>
              <a:rPr lang="en-GB" sz="1200" dirty="0">
                <a:latin typeface="Calibri" panose="020F0502020204030204" pitchFamily="34" charset="0"/>
                <a:ea typeface="Calibri" panose="020F0502020204030204" pitchFamily="34" charset="0"/>
                <a:cs typeface="Times New Roman" panose="02020603050405020304" pitchFamily="18" charset="0"/>
              </a:rPr>
              <a:t>, N. and Park, J-H. (2012) Human Resource Development in Higher Education -chapter </a:t>
            </a:r>
            <a:r>
              <a:rPr lang="en-GB" sz="1200" i="1" dirty="0">
                <a:latin typeface="Calibri" panose="020F0502020204030204" pitchFamily="34" charset="0"/>
                <a:ea typeface="Calibri" panose="020F0502020204030204" pitchFamily="34" charset="0"/>
                <a:cs typeface="Times New Roman" panose="02020603050405020304" pitchFamily="18" charset="0"/>
              </a:rPr>
              <a:t>Human Resource Management in Higher Education</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err="1">
                <a:latin typeface="Calibri" panose="020F0502020204030204" pitchFamily="34" charset="0"/>
                <a:ea typeface="Calibri" panose="020F0502020204030204" pitchFamily="34" charset="0"/>
                <a:cs typeface="Times New Roman" panose="02020603050405020304" pitchFamily="18" charset="0"/>
              </a:rPr>
              <a:t>Booktype</a:t>
            </a:r>
            <a:r>
              <a:rPr lang="en-GB" sz="1200" dirty="0">
                <a:latin typeface="Calibri" panose="020F0502020204030204" pitchFamily="34" charset="0"/>
                <a:ea typeface="Calibri" panose="020F0502020204030204" pitchFamily="34" charset="0"/>
                <a:cs typeface="Times New Roman" panose="02020603050405020304" pitchFamily="18" charset="0"/>
              </a:rPr>
              <a:t>. http://donau.booktype.pro/human-resource-management-in-higher-education/human-resource-development-in-higher-education/</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Schroeder, C.M. (2011) </a:t>
            </a:r>
            <a:r>
              <a:rPr lang="en-GB" sz="1200" i="1" dirty="0">
                <a:latin typeface="Calibri" panose="020F0502020204030204" pitchFamily="34" charset="0"/>
                <a:ea typeface="Calibri" panose="020F0502020204030204" pitchFamily="34" charset="0"/>
                <a:cs typeface="Times New Roman" panose="02020603050405020304" pitchFamily="18" charset="0"/>
              </a:rPr>
              <a:t>Coming in from the Margins: Faculty Development’s Emerging Organizational Development Role in Institutional Change</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1200" dirty="0" err="1">
                <a:latin typeface="Calibri" panose="020F0502020204030204" pitchFamily="34" charset="0"/>
                <a:ea typeface="Calibri" panose="020F0502020204030204" pitchFamily="34" charset="0"/>
                <a:cs typeface="Times New Roman" panose="02020603050405020304" pitchFamily="18" charset="0"/>
              </a:rPr>
              <a:t>Sterling,Virginia</a:t>
            </a:r>
            <a:r>
              <a:rPr lang="en-GB" sz="1200" dirty="0">
                <a:latin typeface="Calibri" panose="020F0502020204030204" pitchFamily="34" charset="0"/>
                <a:ea typeface="Calibri" panose="020F0502020204030204" pitchFamily="34" charset="0"/>
                <a:cs typeface="Times New Roman" panose="02020603050405020304" pitchFamily="18" charset="0"/>
              </a:rPr>
              <a:t>; Stylus</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Simmonds, D (2006) </a:t>
            </a:r>
            <a:r>
              <a:rPr lang="en-GB" sz="1200" i="1" dirty="0">
                <a:latin typeface="Calibri" panose="020F0502020204030204" pitchFamily="34" charset="0"/>
                <a:ea typeface="Calibri" panose="020F0502020204030204" pitchFamily="34" charset="0"/>
                <a:cs typeface="Times New Roman" panose="02020603050405020304" pitchFamily="18" charset="0"/>
              </a:rPr>
              <a:t>Designing and Delivering Training</a:t>
            </a:r>
            <a:r>
              <a:rPr lang="en-GB" sz="1200" dirty="0">
                <a:latin typeface="Calibri" panose="020F0502020204030204" pitchFamily="34" charset="0"/>
                <a:ea typeface="Calibri" panose="020F0502020204030204" pitchFamily="34" charset="0"/>
                <a:cs typeface="Times New Roman" panose="02020603050405020304" pitchFamily="18" charset="0"/>
              </a:rPr>
              <a:t>. London; CIPD Publishing</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Stanford, N. (2007) </a:t>
            </a:r>
            <a:r>
              <a:rPr lang="en-GB" sz="1200" i="1" dirty="0">
                <a:latin typeface="Calibri" panose="020F0502020204030204" pitchFamily="34" charset="0"/>
                <a:ea typeface="Calibri" panose="020F0502020204030204" pitchFamily="34" charset="0"/>
                <a:cs typeface="Times New Roman" panose="02020603050405020304" pitchFamily="18" charset="0"/>
              </a:rPr>
              <a:t>Guide to Organisation Design: creating high -performing and adaptable enterprises</a:t>
            </a:r>
            <a:r>
              <a:rPr lang="en-GB" sz="1200" dirty="0">
                <a:latin typeface="Calibri" panose="020F0502020204030204" pitchFamily="34" charset="0"/>
                <a:ea typeface="Calibri" panose="020F0502020204030204" pitchFamily="34" charset="0"/>
                <a:cs typeface="Times New Roman" panose="02020603050405020304" pitchFamily="18" charset="0"/>
              </a:rPr>
              <a:t>.  London: The Economist in association with Profile Books. </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Weinberger, L.A. (1998) Commonly held theories of human resource development, </a:t>
            </a:r>
            <a:r>
              <a:rPr lang="en-GB" sz="1200" i="1" dirty="0">
                <a:latin typeface="Calibri" panose="020F0502020204030204" pitchFamily="34" charset="0"/>
                <a:ea typeface="Calibri" panose="020F0502020204030204" pitchFamily="34" charset="0"/>
                <a:cs typeface="Times New Roman" panose="02020603050405020304" pitchFamily="18" charset="0"/>
              </a:rPr>
              <a:t>Human Resource Development International</a:t>
            </a:r>
            <a:r>
              <a:rPr lang="en-GB" sz="1200" dirty="0">
                <a:latin typeface="Calibri" panose="020F0502020204030204" pitchFamily="34" charset="0"/>
                <a:ea typeface="Calibri" panose="020F0502020204030204" pitchFamily="34" charset="0"/>
                <a:cs typeface="Times New Roman" panose="02020603050405020304" pitchFamily="18" charset="0"/>
              </a:rPr>
              <a:t>, Vol.1, No.1</a:t>
            </a:r>
          </a:p>
          <a:p>
            <a:pPr marL="0" indent="0">
              <a:spcAft>
                <a:spcPts val="800"/>
              </a:spcAft>
              <a:buNone/>
            </a:pPr>
            <a:r>
              <a:rPr lang="en-GB" sz="1200" dirty="0">
                <a:latin typeface="Calibri" panose="020F0502020204030204" pitchFamily="34" charset="0"/>
                <a:ea typeface="Calibri" panose="020F0502020204030204" pitchFamily="34" charset="0"/>
                <a:cs typeface="Times New Roman" panose="02020603050405020304" pitchFamily="18" charset="0"/>
              </a:rPr>
              <a:t>Weston, C., Ferris, J. and Finkelstein, A. (2017) Leading Change: An Organisational Development Role for Educational Developers, </a:t>
            </a:r>
            <a:r>
              <a:rPr lang="en-GB" sz="1200" i="1" dirty="0">
                <a:latin typeface="Calibri" panose="020F0502020204030204" pitchFamily="34" charset="0"/>
                <a:ea typeface="Calibri" panose="020F0502020204030204" pitchFamily="34" charset="0"/>
                <a:cs typeface="Times New Roman" panose="02020603050405020304" pitchFamily="18" charset="0"/>
              </a:rPr>
              <a:t>International Journal of Teaching and Learning in Higher Education</a:t>
            </a:r>
            <a:r>
              <a:rPr lang="en-GB" sz="1200" dirty="0">
                <a:latin typeface="Calibri" panose="020F0502020204030204" pitchFamily="34" charset="0"/>
                <a:ea typeface="Calibri" panose="020F0502020204030204" pitchFamily="34" charset="0"/>
                <a:cs typeface="Times New Roman" panose="02020603050405020304" pitchFamily="18" charset="0"/>
              </a:rPr>
              <a:t>, Vol.29, No.2</a:t>
            </a:r>
          </a:p>
          <a:p>
            <a:pPr marL="0" indent="0">
              <a:spcAft>
                <a:spcPts val="800"/>
              </a:spcAft>
              <a:buNone/>
            </a:pPr>
            <a:r>
              <a:rPr lang="en-GB" sz="1200" dirty="0" err="1">
                <a:latin typeface="Calibri" panose="020F0502020204030204" pitchFamily="34" charset="0"/>
                <a:ea typeface="Calibri" panose="020F0502020204030204" pitchFamily="34" charset="0"/>
                <a:cs typeface="Times New Roman" panose="02020603050405020304" pitchFamily="18" charset="0"/>
              </a:rPr>
              <a:t>Zachmeier</a:t>
            </a:r>
            <a:r>
              <a:rPr lang="en-GB" sz="1200" dirty="0">
                <a:latin typeface="Calibri" panose="020F0502020204030204" pitchFamily="34" charset="0"/>
                <a:ea typeface="Calibri" panose="020F0502020204030204" pitchFamily="34" charset="0"/>
                <a:cs typeface="Times New Roman" panose="02020603050405020304" pitchFamily="18" charset="0"/>
              </a:rPr>
              <a:t>, A. and </a:t>
            </a:r>
            <a:r>
              <a:rPr lang="en-GB" sz="1200" dirty="0" err="1">
                <a:latin typeface="Calibri" panose="020F0502020204030204" pitchFamily="34" charset="0"/>
                <a:ea typeface="Calibri" panose="020F0502020204030204" pitchFamily="34" charset="0"/>
                <a:cs typeface="Times New Roman" panose="02020603050405020304" pitchFamily="18" charset="0"/>
              </a:rPr>
              <a:t>Yonjoo</a:t>
            </a:r>
            <a:r>
              <a:rPr lang="en-GB" sz="1200" dirty="0">
                <a:latin typeface="Calibri" panose="020F0502020204030204" pitchFamily="34" charset="0"/>
                <a:ea typeface="Calibri" panose="020F0502020204030204" pitchFamily="34" charset="0"/>
                <a:cs typeface="Times New Roman" panose="02020603050405020304" pitchFamily="18" charset="0"/>
              </a:rPr>
              <a:t>, C. (2014) Taking stock of the literature on HRD education in </a:t>
            </a:r>
            <a:r>
              <a:rPr lang="en-GB" sz="1200" i="1" dirty="0">
                <a:latin typeface="Calibri" panose="020F0502020204030204" pitchFamily="34" charset="0"/>
                <a:ea typeface="Calibri" panose="020F0502020204030204" pitchFamily="34" charset="0"/>
                <a:cs typeface="Times New Roman" panose="02020603050405020304" pitchFamily="18" charset="0"/>
              </a:rPr>
              <a:t>European Journal of Training and Development</a:t>
            </a:r>
            <a:r>
              <a:rPr lang="en-GB" sz="1200" dirty="0">
                <a:latin typeface="Calibri" panose="020F0502020204030204" pitchFamily="34" charset="0"/>
                <a:ea typeface="Calibri" panose="020F0502020204030204" pitchFamily="34" charset="0"/>
                <a:cs typeface="Times New Roman" panose="02020603050405020304" pitchFamily="18" charset="0"/>
              </a:rPr>
              <a:t>, Vol.38, No.4.</a:t>
            </a:r>
          </a:p>
          <a:p>
            <a:pPr marL="0" indent="0">
              <a:lnSpc>
                <a:spcPct val="107000"/>
              </a:lnSpc>
              <a:spcAft>
                <a:spcPts val="800"/>
              </a:spcAft>
              <a:buNone/>
            </a:pP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895513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A287A"/>
                </a:solidFill>
              </a:rPr>
              <a:t>Theory - template?</a:t>
            </a:r>
          </a:p>
        </p:txBody>
      </p:sp>
      <p:sp>
        <p:nvSpPr>
          <p:cNvPr id="3" name="Text Placeholder 2"/>
          <p:cNvSpPr>
            <a:spLocks noGrp="1"/>
          </p:cNvSpPr>
          <p:nvPr>
            <p:ph type="body" sz="quarter" idx="10"/>
          </p:nvPr>
        </p:nvSpPr>
        <p:spPr>
          <a:xfrm>
            <a:off x="611560" y="2204864"/>
            <a:ext cx="7991921" cy="4033019"/>
          </a:xfrm>
        </p:spPr>
        <p:txBody>
          <a:bodyPr/>
          <a:lstStyle/>
          <a:p>
            <a:pPr marL="0" indent="0">
              <a:buNone/>
            </a:pPr>
            <a:r>
              <a:rPr lang="en-GB" dirty="0"/>
              <a:t>Rationale – context</a:t>
            </a:r>
          </a:p>
          <a:p>
            <a:r>
              <a:rPr lang="en-GB" dirty="0"/>
              <a:t>Proposition / hypothesis</a:t>
            </a:r>
          </a:p>
          <a:p>
            <a:r>
              <a:rPr lang="en-GB" dirty="0"/>
              <a:t>Principles / generalisations  (7)</a:t>
            </a:r>
          </a:p>
          <a:p>
            <a:r>
              <a:rPr lang="en-GB" dirty="0"/>
              <a:t>Assumptions (3)</a:t>
            </a:r>
          </a:p>
          <a:p>
            <a:r>
              <a:rPr lang="en-GB" dirty="0"/>
              <a:t>Evidence (2) </a:t>
            </a:r>
          </a:p>
          <a:p>
            <a:r>
              <a:rPr lang="en-GB" dirty="0"/>
              <a:t>Implications / call to action</a:t>
            </a:r>
          </a:p>
          <a:p>
            <a:pPr marL="0" indent="0">
              <a:buNone/>
            </a:pPr>
            <a:endParaRPr lang="en-GB" dirty="0"/>
          </a:p>
          <a:p>
            <a:pPr marL="0" indent="0">
              <a:buNone/>
            </a:pPr>
            <a:r>
              <a:rPr lang="en-GB" dirty="0"/>
              <a:t>Explaining or understanding something - </a:t>
            </a:r>
            <a:r>
              <a:rPr lang="en-GB" dirty="0">
                <a:solidFill>
                  <a:srgbClr val="CA287A"/>
                </a:solidFill>
              </a:rPr>
              <a:t>both</a:t>
            </a:r>
          </a:p>
          <a:p>
            <a:pPr marL="0" indent="0">
              <a:buNone/>
            </a:pPr>
            <a:endParaRPr lang="en-GB" dirty="0"/>
          </a:p>
          <a:p>
            <a:endParaRPr lang="en-US" dirty="0">
              <a:solidFill>
                <a:srgbClr val="0D1327"/>
              </a:solidFill>
            </a:endParaRPr>
          </a:p>
        </p:txBody>
      </p:sp>
    </p:spTree>
    <p:extLst>
      <p:ext uri="{BB962C8B-B14F-4D97-AF65-F5344CB8AC3E}">
        <p14:creationId xmlns:p14="http://schemas.microsoft.com/office/powerpoint/2010/main" val="1435659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A287A"/>
        </a:solidFill>
        <a:effectLst/>
      </p:bgPr>
    </p:bg>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r>
              <a:rPr lang="en-GB" dirty="0"/>
              <a:t>Rationale / context</a:t>
            </a:r>
          </a:p>
        </p:txBody>
      </p:sp>
    </p:spTree>
    <p:extLst>
      <p:ext uri="{BB962C8B-B14F-4D97-AF65-F5344CB8AC3E}">
        <p14:creationId xmlns:p14="http://schemas.microsoft.com/office/powerpoint/2010/main" val="2056614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791D47-943F-4AD7-8C14-99472C71C0AF}"/>
              </a:ext>
            </a:extLst>
          </p:cNvPr>
          <p:cNvSpPr>
            <a:spLocks noGrp="1"/>
          </p:cNvSpPr>
          <p:nvPr>
            <p:ph idx="1"/>
          </p:nvPr>
        </p:nvSpPr>
        <p:spPr>
          <a:xfrm>
            <a:off x="611560" y="1165002"/>
            <a:ext cx="8280920" cy="4640262"/>
          </a:xfrm>
        </p:spPr>
        <p:txBody>
          <a:bodyPr/>
          <a:lstStyle/>
          <a:p>
            <a:pPr marL="0" indent="0">
              <a:buNone/>
            </a:pPr>
            <a:r>
              <a:rPr lang="en-GB" dirty="0"/>
              <a:t>	      HRM</a:t>
            </a:r>
          </a:p>
          <a:p>
            <a:pPr marL="0" indent="0">
              <a:buNone/>
            </a:pPr>
            <a:endParaRPr lang="en-GB" dirty="0"/>
          </a:p>
          <a:p>
            <a:pPr marL="0" indent="0">
              <a:buNone/>
            </a:pPr>
            <a:r>
              <a:rPr lang="en-GB" dirty="0"/>
              <a:t>OD			HRD</a:t>
            </a:r>
          </a:p>
          <a:p>
            <a:pPr marL="0" indent="0">
              <a:buNone/>
            </a:pPr>
            <a:r>
              <a:rPr lang="en-GB" sz="1350" dirty="0"/>
              <a:t>(Strategy/</a:t>
            </a:r>
          </a:p>
          <a:p>
            <a:pPr marL="0" indent="0">
              <a:buNone/>
            </a:pPr>
            <a:r>
              <a:rPr lang="en-GB" sz="1350" dirty="0"/>
              <a:t>Change initiatives/</a:t>
            </a:r>
          </a:p>
          <a:p>
            <a:pPr marL="0" indent="0">
              <a:buNone/>
            </a:pPr>
            <a:r>
              <a:rPr lang="en-GB" sz="1350" dirty="0"/>
              <a:t>People plans)</a:t>
            </a:r>
            <a:r>
              <a:rPr lang="en-GB" dirty="0"/>
              <a:t>		Core 			</a:t>
            </a:r>
            <a:r>
              <a:rPr lang="en-GB" dirty="0">
                <a:solidFill>
                  <a:srgbClr val="CA287A"/>
                </a:solidFill>
              </a:rPr>
              <a:t>Specialist / </a:t>
            </a:r>
            <a:r>
              <a:rPr lang="en-GB" i="1" dirty="0">
                <a:solidFill>
                  <a:srgbClr val="CA287A"/>
                </a:solidFill>
              </a:rPr>
              <a:t>other</a:t>
            </a:r>
          </a:p>
          <a:p>
            <a:pPr marL="0" indent="0">
              <a:buNone/>
            </a:pPr>
            <a:r>
              <a:rPr lang="en-GB" dirty="0"/>
              <a:t>			</a:t>
            </a:r>
            <a:r>
              <a:rPr lang="en-GB" sz="1350" dirty="0"/>
              <a:t>(Personal effectiveness/	</a:t>
            </a:r>
            <a:r>
              <a:rPr lang="en-GB" sz="1350" dirty="0">
                <a:solidFill>
                  <a:srgbClr val="CA287A"/>
                </a:solidFill>
              </a:rPr>
              <a:t>(Technical i.e. Educational &amp; 			</a:t>
            </a:r>
            <a:r>
              <a:rPr lang="en-GB" sz="1350" dirty="0"/>
              <a:t>Generic/	</a:t>
            </a:r>
            <a:r>
              <a:rPr lang="en-GB" sz="1350" dirty="0">
                <a:solidFill>
                  <a:schemeClr val="tx1"/>
                </a:solidFill>
              </a:rPr>
              <a:t>		</a:t>
            </a:r>
            <a:r>
              <a:rPr lang="en-GB" sz="1350" dirty="0">
                <a:solidFill>
                  <a:srgbClr val="CA287A"/>
                </a:solidFill>
              </a:rPr>
              <a:t>Researcher development)		</a:t>
            </a:r>
            <a:r>
              <a:rPr lang="en-GB" sz="1350" dirty="0"/>
              <a:t>	Leadership/management) </a:t>
            </a:r>
            <a:endParaRPr lang="en-GB" dirty="0">
              <a:solidFill>
                <a:srgbClr val="CA287A"/>
              </a:solidFill>
            </a:endParaRPr>
          </a:p>
        </p:txBody>
      </p:sp>
      <p:cxnSp>
        <p:nvCxnSpPr>
          <p:cNvPr id="5" name="Straight Connector 4">
            <a:extLst>
              <a:ext uri="{FF2B5EF4-FFF2-40B4-BE49-F238E27FC236}">
                <a16:creationId xmlns:a16="http://schemas.microsoft.com/office/drawing/2014/main" id="{49DAC052-10CE-4ECC-B49A-DFF8734893C5}"/>
              </a:ext>
            </a:extLst>
          </p:cNvPr>
          <p:cNvCxnSpPr/>
          <p:nvPr/>
        </p:nvCxnSpPr>
        <p:spPr>
          <a:xfrm>
            <a:off x="2411760" y="1570884"/>
            <a:ext cx="0" cy="40588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98937C1-50FF-4B43-8963-952424A8B14B}"/>
              </a:ext>
            </a:extLst>
          </p:cNvPr>
          <p:cNvCxnSpPr/>
          <p:nvPr/>
        </p:nvCxnSpPr>
        <p:spPr>
          <a:xfrm>
            <a:off x="3707904" y="2564904"/>
            <a:ext cx="0" cy="40588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57EFE8F-0FDE-4E7B-8125-0F5576561425}"/>
              </a:ext>
            </a:extLst>
          </p:cNvPr>
          <p:cNvCxnSpPr>
            <a:cxnSpLocks/>
          </p:cNvCxnSpPr>
          <p:nvPr/>
        </p:nvCxnSpPr>
        <p:spPr>
          <a:xfrm flipH="1">
            <a:off x="2627784" y="1943016"/>
            <a:ext cx="893406"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EB7D6B1-47FB-40B9-AD44-D60DB2BDD36C}"/>
              </a:ext>
            </a:extLst>
          </p:cNvPr>
          <p:cNvCxnSpPr>
            <a:cxnSpLocks/>
          </p:cNvCxnSpPr>
          <p:nvPr/>
        </p:nvCxnSpPr>
        <p:spPr>
          <a:xfrm flipH="1">
            <a:off x="1187624" y="1960150"/>
            <a:ext cx="893406"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324792-F4DB-49CA-AC3B-A015A2A9B615}"/>
              </a:ext>
            </a:extLst>
          </p:cNvPr>
          <p:cNvCxnSpPr>
            <a:cxnSpLocks/>
          </p:cNvCxnSpPr>
          <p:nvPr/>
        </p:nvCxnSpPr>
        <p:spPr>
          <a:xfrm flipH="1">
            <a:off x="4139952" y="3501008"/>
            <a:ext cx="1814804"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1979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791D47-943F-4AD7-8C14-99472C71C0AF}"/>
              </a:ext>
            </a:extLst>
          </p:cNvPr>
          <p:cNvSpPr>
            <a:spLocks noGrp="1"/>
          </p:cNvSpPr>
          <p:nvPr>
            <p:ph idx="1"/>
          </p:nvPr>
        </p:nvSpPr>
        <p:spPr>
          <a:xfrm>
            <a:off x="755576" y="1165002"/>
            <a:ext cx="8136904" cy="4712270"/>
          </a:xfrm>
        </p:spPr>
        <p:txBody>
          <a:bodyPr/>
          <a:lstStyle/>
          <a:p>
            <a:pPr marL="0" indent="0">
              <a:buNone/>
            </a:pPr>
            <a:r>
              <a:rPr lang="en-GB" dirty="0"/>
              <a:t>	     					 HRM</a:t>
            </a:r>
          </a:p>
          <a:p>
            <a:pPr marL="0" indent="0">
              <a:buNone/>
            </a:pPr>
            <a:r>
              <a:rPr lang="en-GB" dirty="0"/>
              <a:t>				</a:t>
            </a:r>
          </a:p>
          <a:p>
            <a:pPr marL="0" indent="0">
              <a:buNone/>
            </a:pPr>
            <a:r>
              <a:rPr lang="en-GB" dirty="0">
                <a:solidFill>
                  <a:srgbClr val="CA287A"/>
                </a:solidFill>
              </a:rPr>
              <a:t>      Specialist / </a:t>
            </a:r>
            <a:r>
              <a:rPr lang="en-GB" i="1" dirty="0">
                <a:solidFill>
                  <a:srgbClr val="CA287A"/>
                </a:solidFill>
              </a:rPr>
              <a:t>other</a:t>
            </a:r>
            <a:r>
              <a:rPr lang="en-GB" dirty="0">
                <a:solidFill>
                  <a:srgbClr val="CA287A"/>
                </a:solidFill>
              </a:rPr>
              <a:t> </a:t>
            </a:r>
            <a:r>
              <a:rPr lang="en-GB" dirty="0"/>
              <a:t>			OD		        HRD</a:t>
            </a:r>
          </a:p>
          <a:p>
            <a:pPr marL="0" indent="0">
              <a:buNone/>
            </a:pPr>
            <a:r>
              <a:rPr lang="en-GB" sz="1350" dirty="0">
                <a:solidFill>
                  <a:srgbClr val="CA287A"/>
                </a:solidFill>
              </a:rPr>
              <a:t>         (Technical i.e. Researcher &amp; </a:t>
            </a:r>
            <a:r>
              <a:rPr lang="en-GB" sz="1350" dirty="0"/>
              <a:t>		(Strategy/</a:t>
            </a:r>
          </a:p>
          <a:p>
            <a:pPr marL="0" indent="0">
              <a:buNone/>
            </a:pPr>
            <a:r>
              <a:rPr lang="en-GB" sz="1350" dirty="0">
                <a:solidFill>
                  <a:srgbClr val="CA287A"/>
                </a:solidFill>
              </a:rPr>
              <a:t>           Educational development) </a:t>
            </a:r>
            <a:r>
              <a:rPr lang="en-GB" sz="1350" dirty="0"/>
              <a:t>		Change initiatives/</a:t>
            </a:r>
          </a:p>
          <a:p>
            <a:pPr marL="0" indent="0">
              <a:buNone/>
            </a:pPr>
            <a:r>
              <a:rPr lang="en-GB" sz="1350" dirty="0"/>
              <a:t>					People plans)</a:t>
            </a:r>
            <a:r>
              <a:rPr lang="en-GB" dirty="0"/>
              <a:t>	      </a:t>
            </a:r>
            <a:r>
              <a:rPr lang="en-GB" dirty="0">
                <a:solidFill>
                  <a:srgbClr val="CA287A"/>
                </a:solidFill>
              </a:rPr>
              <a:t>Core 							    </a:t>
            </a:r>
            <a:r>
              <a:rPr lang="en-GB" sz="1350" dirty="0">
                <a:solidFill>
                  <a:srgbClr val="CA287A"/>
                </a:solidFill>
              </a:rPr>
              <a:t>(Personal							      effectiveness/</a:t>
            </a:r>
          </a:p>
          <a:p>
            <a:pPr marL="0" indent="0">
              <a:buNone/>
            </a:pPr>
            <a:r>
              <a:rPr lang="en-GB" sz="1350" dirty="0">
                <a:solidFill>
                  <a:srgbClr val="CA287A"/>
                </a:solidFill>
              </a:rPr>
              <a:t>			 			      Leadership/management) 		</a:t>
            </a:r>
            <a:endParaRPr lang="en-GB" dirty="0">
              <a:solidFill>
                <a:srgbClr val="CA287A"/>
              </a:solidFill>
            </a:endParaRPr>
          </a:p>
        </p:txBody>
      </p:sp>
      <p:cxnSp>
        <p:nvCxnSpPr>
          <p:cNvPr id="5" name="Straight Connector 4">
            <a:extLst>
              <a:ext uri="{FF2B5EF4-FFF2-40B4-BE49-F238E27FC236}">
                <a16:creationId xmlns:a16="http://schemas.microsoft.com/office/drawing/2014/main" id="{49DAC052-10CE-4ECC-B49A-DFF8734893C5}"/>
              </a:ext>
            </a:extLst>
          </p:cNvPr>
          <p:cNvCxnSpPr/>
          <p:nvPr/>
        </p:nvCxnSpPr>
        <p:spPr>
          <a:xfrm>
            <a:off x="6732240" y="1604200"/>
            <a:ext cx="0" cy="40588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98937C1-50FF-4B43-8963-952424A8B14B}"/>
              </a:ext>
            </a:extLst>
          </p:cNvPr>
          <p:cNvCxnSpPr/>
          <p:nvPr/>
        </p:nvCxnSpPr>
        <p:spPr>
          <a:xfrm>
            <a:off x="8100392" y="2564904"/>
            <a:ext cx="0" cy="40588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57EFE8F-0FDE-4E7B-8125-0F5576561425}"/>
              </a:ext>
            </a:extLst>
          </p:cNvPr>
          <p:cNvCxnSpPr>
            <a:cxnSpLocks/>
          </p:cNvCxnSpPr>
          <p:nvPr/>
        </p:nvCxnSpPr>
        <p:spPr>
          <a:xfrm flipH="1">
            <a:off x="6948264" y="2026782"/>
            <a:ext cx="893406"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EB7D6B1-47FB-40B9-AD44-D60DB2BDD36C}"/>
              </a:ext>
            </a:extLst>
          </p:cNvPr>
          <p:cNvCxnSpPr>
            <a:cxnSpLocks/>
          </p:cNvCxnSpPr>
          <p:nvPr/>
        </p:nvCxnSpPr>
        <p:spPr>
          <a:xfrm flipH="1">
            <a:off x="5724128" y="2026782"/>
            <a:ext cx="893406"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6A53C02-4EC4-424E-A28E-F0C5ED7F03F9}"/>
              </a:ext>
            </a:extLst>
          </p:cNvPr>
          <p:cNvCxnSpPr>
            <a:cxnSpLocks/>
          </p:cNvCxnSpPr>
          <p:nvPr/>
        </p:nvCxnSpPr>
        <p:spPr>
          <a:xfrm flipH="1">
            <a:off x="3995936" y="2276872"/>
            <a:ext cx="893406"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767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38B26-AC34-4EEC-B696-6E83F5F3640D}"/>
              </a:ext>
            </a:extLst>
          </p:cNvPr>
          <p:cNvSpPr>
            <a:spLocks noGrp="1"/>
          </p:cNvSpPr>
          <p:nvPr>
            <p:ph type="title"/>
          </p:nvPr>
        </p:nvSpPr>
        <p:spPr>
          <a:xfrm>
            <a:off x="457200" y="5432823"/>
            <a:ext cx="7886700" cy="567928"/>
          </a:xfrm>
        </p:spPr>
        <p:txBody>
          <a:bodyPr>
            <a:normAutofit/>
          </a:bodyPr>
          <a:lstStyle/>
          <a:p>
            <a:r>
              <a:rPr lang="en-GB" sz="900" dirty="0"/>
              <a:t>Source: theedge.nhsiq.nhs.uk  (23  September 2017)</a:t>
            </a:r>
          </a:p>
        </p:txBody>
      </p:sp>
      <p:pic>
        <p:nvPicPr>
          <p:cNvPr id="4" name="Picture 2" descr="Image result for dialogic and diagnostic od">
            <a:extLst>
              <a:ext uri="{FF2B5EF4-FFF2-40B4-BE49-F238E27FC236}">
                <a16:creationId xmlns:a16="http://schemas.microsoft.com/office/drawing/2014/main" id="{4CB61430-AE0F-4927-906E-B15A4A4E53E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53617" y="857250"/>
            <a:ext cx="8411765" cy="47470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3593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A287A"/>
        </a:solidFill>
        <a:effectLst/>
      </p:bgPr>
    </p:bg>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r>
              <a:rPr lang="en-GB" dirty="0"/>
              <a:t>Proposition </a:t>
            </a:r>
          </a:p>
        </p:txBody>
      </p:sp>
    </p:spTree>
    <p:extLst>
      <p:ext uri="{BB962C8B-B14F-4D97-AF65-F5344CB8AC3E}">
        <p14:creationId xmlns:p14="http://schemas.microsoft.com/office/powerpoint/2010/main" val="871506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87052-373B-41C0-A75C-98BB5E1BC02B}"/>
              </a:ext>
            </a:extLst>
          </p:cNvPr>
          <p:cNvSpPr>
            <a:spLocks noGrp="1"/>
          </p:cNvSpPr>
          <p:nvPr>
            <p:ph type="title"/>
          </p:nvPr>
        </p:nvSpPr>
        <p:spPr>
          <a:xfrm>
            <a:off x="467544" y="260648"/>
            <a:ext cx="8136904" cy="1800200"/>
          </a:xfrm>
        </p:spPr>
        <p:txBody>
          <a:bodyPr/>
          <a:lstStyle/>
          <a:p>
            <a:br>
              <a:rPr lang="en-GB" i="1" dirty="0"/>
            </a:br>
            <a:br>
              <a:rPr lang="en-GB" i="1" dirty="0"/>
            </a:br>
            <a:br>
              <a:rPr lang="en-GB" i="1" dirty="0"/>
            </a:br>
            <a:r>
              <a:rPr lang="en-GB" dirty="0">
                <a:solidFill>
                  <a:srgbClr val="CA287A"/>
                </a:solidFill>
              </a:rPr>
              <a:t>One model does not fit all…</a:t>
            </a:r>
            <a:br>
              <a:rPr lang="en-GB" dirty="0">
                <a:solidFill>
                  <a:srgbClr val="CA287A"/>
                </a:solidFill>
              </a:rPr>
            </a:br>
            <a:endParaRPr lang="en-GB" dirty="0">
              <a:solidFill>
                <a:srgbClr val="CA287A"/>
              </a:solidFill>
            </a:endParaRPr>
          </a:p>
        </p:txBody>
      </p:sp>
      <p:sp>
        <p:nvSpPr>
          <p:cNvPr id="3" name="Content Placeholder 2">
            <a:extLst>
              <a:ext uri="{FF2B5EF4-FFF2-40B4-BE49-F238E27FC236}">
                <a16:creationId xmlns:a16="http://schemas.microsoft.com/office/drawing/2014/main" id="{1EA35006-9C08-4BB2-8632-227A2B7E39F7}"/>
              </a:ext>
            </a:extLst>
          </p:cNvPr>
          <p:cNvSpPr>
            <a:spLocks noGrp="1"/>
          </p:cNvSpPr>
          <p:nvPr>
            <p:ph idx="1"/>
          </p:nvPr>
        </p:nvSpPr>
        <p:spPr>
          <a:xfrm>
            <a:off x="614362" y="2060848"/>
            <a:ext cx="7990085" cy="3960440"/>
          </a:xfrm>
        </p:spPr>
        <p:txBody>
          <a:bodyPr/>
          <a:lstStyle/>
          <a:p>
            <a:r>
              <a:rPr lang="en-GB" dirty="0"/>
              <a:t>The ‘traditional’ HRD model is not appropriate for HE  </a:t>
            </a:r>
          </a:p>
          <a:p>
            <a:pPr lvl="1"/>
            <a:r>
              <a:rPr lang="en-GB" dirty="0"/>
              <a:t>more precise, might be useful for the professional services staff, but </a:t>
            </a:r>
          </a:p>
          <a:p>
            <a:pPr lvl="1"/>
            <a:r>
              <a:rPr lang="en-GB" dirty="0"/>
              <a:t>the training and development of academic staff differs profoundly in key ways </a:t>
            </a:r>
          </a:p>
          <a:p>
            <a:r>
              <a:rPr lang="en-GB" dirty="0"/>
              <a:t>Differences need to be recognised and accounted for</a:t>
            </a:r>
          </a:p>
          <a:p>
            <a:pPr lvl="1"/>
            <a:r>
              <a:rPr lang="en-GB" dirty="0"/>
              <a:t>Affect our models of training and development </a:t>
            </a:r>
          </a:p>
          <a:p>
            <a:r>
              <a:rPr lang="en-GB" dirty="0">
                <a:solidFill>
                  <a:srgbClr val="CA287A"/>
                </a:solidFill>
              </a:rPr>
              <a:t>HE requires a fundamentally different model </a:t>
            </a:r>
          </a:p>
          <a:p>
            <a:pPr lvl="1"/>
            <a:r>
              <a:rPr lang="en-GB" dirty="0"/>
              <a:t>Point of departure (something to argue with!) </a:t>
            </a:r>
          </a:p>
        </p:txBody>
      </p:sp>
    </p:spTree>
    <p:extLst>
      <p:ext uri="{BB962C8B-B14F-4D97-AF65-F5344CB8AC3E}">
        <p14:creationId xmlns:p14="http://schemas.microsoft.com/office/powerpoint/2010/main" val="3370801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7EE1C-30C1-4772-8764-AD7D0AD8D22C}"/>
              </a:ext>
            </a:extLst>
          </p:cNvPr>
          <p:cNvSpPr>
            <a:spLocks noGrp="1"/>
          </p:cNvSpPr>
          <p:nvPr>
            <p:ph type="title"/>
          </p:nvPr>
        </p:nvSpPr>
        <p:spPr>
          <a:xfrm>
            <a:off x="467544" y="332655"/>
            <a:ext cx="8136904" cy="1800201"/>
          </a:xfrm>
        </p:spPr>
        <p:txBody>
          <a:bodyPr>
            <a:normAutofit/>
          </a:bodyPr>
          <a:lstStyle/>
          <a:p>
            <a:r>
              <a:rPr lang="en-GB" dirty="0">
                <a:solidFill>
                  <a:srgbClr val="CA287A"/>
                </a:solidFill>
              </a:rPr>
              <a:t>7 Principles (or generalisations that will affect the design of development)</a:t>
            </a:r>
            <a:br>
              <a:rPr lang="en-GB" dirty="0">
                <a:solidFill>
                  <a:srgbClr val="CA287A"/>
                </a:solidFill>
              </a:rPr>
            </a:br>
            <a:endParaRPr lang="en-GB" dirty="0">
              <a:solidFill>
                <a:srgbClr val="CA287A"/>
              </a:solidFill>
            </a:endParaRPr>
          </a:p>
        </p:txBody>
      </p:sp>
      <p:sp>
        <p:nvSpPr>
          <p:cNvPr id="3" name="Content Placeholder 2">
            <a:extLst>
              <a:ext uri="{FF2B5EF4-FFF2-40B4-BE49-F238E27FC236}">
                <a16:creationId xmlns:a16="http://schemas.microsoft.com/office/drawing/2014/main" id="{9A03DAC3-FB0F-43AB-8E9C-0D4CF72769BA}"/>
              </a:ext>
            </a:extLst>
          </p:cNvPr>
          <p:cNvSpPr>
            <a:spLocks noGrp="1"/>
          </p:cNvSpPr>
          <p:nvPr>
            <p:ph idx="1"/>
          </p:nvPr>
        </p:nvSpPr>
        <p:spPr>
          <a:xfrm>
            <a:off x="467544" y="1916832"/>
            <a:ext cx="8280920" cy="4176463"/>
          </a:xfrm>
        </p:spPr>
        <p:txBody>
          <a:bodyPr>
            <a:normAutofit fontScale="62500" lnSpcReduction="20000"/>
          </a:bodyPr>
          <a:lstStyle/>
          <a:p>
            <a:pPr marL="385763" indent="-385763">
              <a:buFont typeface="+mj-lt"/>
              <a:buAutoNum type="arabicPeriod"/>
            </a:pPr>
            <a:r>
              <a:rPr lang="en-GB" sz="2600" dirty="0"/>
              <a:t>Know and understand </a:t>
            </a:r>
            <a:r>
              <a:rPr lang="en-GB" sz="2600" dirty="0">
                <a:solidFill>
                  <a:srgbClr val="CA287A"/>
                </a:solidFill>
              </a:rPr>
              <a:t>institution in </a:t>
            </a:r>
            <a:r>
              <a:rPr lang="en-GB" sz="2600" dirty="0"/>
              <a:t>the</a:t>
            </a:r>
            <a:r>
              <a:rPr lang="en-GB" sz="2600" dirty="0">
                <a:solidFill>
                  <a:schemeClr val="tx1"/>
                </a:solidFill>
              </a:rPr>
              <a:t> </a:t>
            </a:r>
            <a:r>
              <a:rPr lang="en-GB" sz="2600" dirty="0">
                <a:solidFill>
                  <a:srgbClr val="CA287A"/>
                </a:solidFill>
              </a:rPr>
              <a:t>context </a:t>
            </a:r>
            <a:r>
              <a:rPr lang="en-GB" sz="2600" dirty="0"/>
              <a:t>within which it operates</a:t>
            </a:r>
          </a:p>
          <a:p>
            <a:pPr marL="385763" indent="-385763">
              <a:buFont typeface="+mj-lt"/>
              <a:buAutoNum type="arabicPeriod"/>
            </a:pPr>
            <a:r>
              <a:rPr lang="en-GB" sz="2600" dirty="0"/>
              <a:t>Know and understand the </a:t>
            </a:r>
            <a:r>
              <a:rPr lang="en-GB" sz="2600" dirty="0">
                <a:solidFill>
                  <a:srgbClr val="CA287A"/>
                </a:solidFill>
              </a:rPr>
              <a:t>staff profile </a:t>
            </a:r>
            <a:r>
              <a:rPr lang="en-GB" sz="2600" dirty="0"/>
              <a:t>of the institution</a:t>
            </a:r>
          </a:p>
          <a:p>
            <a:pPr marL="385763" indent="-385763">
              <a:buFont typeface="+mj-lt"/>
              <a:buAutoNum type="arabicPeriod"/>
            </a:pPr>
            <a:r>
              <a:rPr lang="en-GB" sz="2600" dirty="0"/>
              <a:t>Know and understand cohort in the context in which they have to operate -  career stage, </a:t>
            </a:r>
            <a:r>
              <a:rPr lang="en-GB" sz="2600" dirty="0">
                <a:solidFill>
                  <a:schemeClr val="tx1"/>
                </a:solidFill>
              </a:rPr>
              <a:t>disciplines - </a:t>
            </a:r>
            <a:r>
              <a:rPr lang="en-GB" sz="2600" dirty="0">
                <a:solidFill>
                  <a:srgbClr val="CA287A"/>
                </a:solidFill>
              </a:rPr>
              <a:t>cohort in context </a:t>
            </a:r>
          </a:p>
          <a:p>
            <a:pPr marL="385763" indent="-385763">
              <a:buFont typeface="+mj-lt"/>
              <a:buAutoNum type="arabicPeriod"/>
            </a:pPr>
            <a:r>
              <a:rPr lang="en-GB" sz="2600" dirty="0"/>
              <a:t>Know and understand/</a:t>
            </a:r>
            <a:r>
              <a:rPr lang="en-GB" sz="2600" dirty="0">
                <a:solidFill>
                  <a:srgbClr val="CA287A"/>
                </a:solidFill>
              </a:rPr>
              <a:t>appreciate</a:t>
            </a:r>
            <a:r>
              <a:rPr lang="en-GB" sz="2600" dirty="0"/>
              <a:t> the training behaviours of participants and trainers/developers </a:t>
            </a:r>
          </a:p>
          <a:p>
            <a:pPr marL="385763" indent="-385763">
              <a:buFont typeface="+mj-lt"/>
              <a:buAutoNum type="arabicPeriod"/>
            </a:pPr>
            <a:r>
              <a:rPr lang="en-GB" sz="2600" dirty="0"/>
              <a:t>Nature of HE (could ontology be otherwise?) suggests doctoral researchers and professional services staff require more face-to-face </a:t>
            </a:r>
            <a:r>
              <a:rPr lang="en-GB" sz="2600" dirty="0">
                <a:solidFill>
                  <a:srgbClr val="CA287A"/>
                </a:solidFill>
              </a:rPr>
              <a:t>confidence building interventions </a:t>
            </a:r>
            <a:r>
              <a:rPr lang="en-GB" sz="2600" dirty="0"/>
              <a:t>than other cohorts</a:t>
            </a:r>
          </a:p>
          <a:p>
            <a:pPr marL="385763" indent="-385763">
              <a:buFont typeface="+mj-lt"/>
              <a:buAutoNum type="arabicPeriod"/>
            </a:pPr>
            <a:r>
              <a:rPr lang="en-GB" sz="2600" dirty="0"/>
              <a:t>Always design training interventions to start with where people are (Paul </a:t>
            </a:r>
            <a:r>
              <a:rPr lang="en-GB" sz="2600" dirty="0" err="1"/>
              <a:t>Toombs</a:t>
            </a:r>
            <a:r>
              <a:rPr lang="en-GB" sz="2600" dirty="0"/>
              <a:t>) – don’t begin with abstract…</a:t>
            </a:r>
            <a:r>
              <a:rPr lang="en-GB" sz="2600" dirty="0">
                <a:solidFill>
                  <a:srgbClr val="CA287A"/>
                </a:solidFill>
              </a:rPr>
              <a:t>‘make it worthwhile…don’t waste  academics time’</a:t>
            </a:r>
          </a:p>
          <a:p>
            <a:pPr marL="385763" indent="-385763">
              <a:buFont typeface="+mj-lt"/>
              <a:buAutoNum type="arabicPeriod"/>
            </a:pPr>
            <a:r>
              <a:rPr lang="en-GB" sz="2600" dirty="0"/>
              <a:t>Make more use of </a:t>
            </a:r>
            <a:r>
              <a:rPr lang="en-GB" sz="2600" dirty="0">
                <a:solidFill>
                  <a:srgbClr val="CA287A"/>
                </a:solidFill>
              </a:rPr>
              <a:t>informal learning opportunities </a:t>
            </a:r>
            <a:r>
              <a:rPr lang="en-GB" sz="2600" dirty="0"/>
              <a:t>- more abundant, greater significance, a rich source of development - not apparent in corporate settings</a:t>
            </a:r>
          </a:p>
          <a:p>
            <a:pPr marL="385763" indent="-385763">
              <a:buFont typeface="+mj-lt"/>
              <a:buAutoNum type="arabicPeriod"/>
            </a:pPr>
            <a:endParaRPr lang="en-GB" dirty="0"/>
          </a:p>
        </p:txBody>
      </p:sp>
      <p:pic>
        <p:nvPicPr>
          <p:cNvPr id="5" name="Graphic 4" descr="Heart">
            <a:extLst>
              <a:ext uri="{FF2B5EF4-FFF2-40B4-BE49-F238E27FC236}">
                <a16:creationId xmlns:a16="http://schemas.microsoft.com/office/drawing/2014/main" id="{62B0F817-933E-435A-977A-4D0FD5CB196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91680" y="5517232"/>
            <a:ext cx="685800" cy="685800"/>
          </a:xfrm>
          <a:prstGeom prst="rect">
            <a:avLst/>
          </a:prstGeom>
        </p:spPr>
      </p:pic>
    </p:spTree>
    <p:extLst>
      <p:ext uri="{BB962C8B-B14F-4D97-AF65-F5344CB8AC3E}">
        <p14:creationId xmlns:p14="http://schemas.microsoft.com/office/powerpoint/2010/main" val="3198086401"/>
      </p:ext>
    </p:extLst>
  </p:cSld>
  <p:clrMapOvr>
    <a:masterClrMapping/>
  </p:clrMapOvr>
</p:sld>
</file>

<file path=ppt/theme/theme1.xml><?xml version="1.0" encoding="utf-8"?>
<a:theme xmlns:a="http://schemas.openxmlformats.org/drawingml/2006/main" name="UoS_Powerpoint_template">
  <a:themeElements>
    <a:clrScheme name="Rich Black">
      <a:dk1>
        <a:srgbClr val="231F20"/>
      </a:dk1>
      <a:lt1>
        <a:srgbClr val="FFFFFF"/>
      </a:lt1>
      <a:dk2>
        <a:srgbClr val="005C84"/>
      </a:dk2>
      <a:lt2>
        <a:srgbClr val="495961"/>
      </a:lt2>
      <a:accent1>
        <a:srgbClr val="9FB1BD"/>
      </a:accent1>
      <a:accent2>
        <a:srgbClr val="E73037"/>
      </a:accent2>
      <a:accent3>
        <a:srgbClr val="C1D100"/>
      </a:accent3>
      <a:accent4>
        <a:srgbClr val="8D3970"/>
      </a:accent4>
      <a:accent5>
        <a:srgbClr val="31BFC7"/>
      </a:accent5>
      <a:accent6>
        <a:srgbClr val="EF7D00"/>
      </a:accent6>
      <a:hlink>
        <a:srgbClr val="74C9E5"/>
      </a:hlink>
      <a:folHlink>
        <a:srgbClr val="D5007F"/>
      </a:folHlink>
    </a:clrScheme>
    <a:fontScheme name="Custom 1">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Uni of Southampton - Powerpoint Template 4 - Normal.pptx [Read-Only]" id="{5D6C49A9-2F64-48DC-B950-6EEFA076B264}" vid="{57EDBD66-FA30-4579-BBC8-A24D4F92B5B2}"/>
    </a:ext>
  </a:extLst>
</a:theme>
</file>

<file path=ppt/theme/theme2.xml><?xml version="1.0" encoding="utf-8"?>
<a:theme xmlns:a="http://schemas.openxmlformats.org/drawingml/2006/main" name="Title and content">
  <a:themeElements>
    <a:clrScheme name="UoS Brand Colours">
      <a:dk1>
        <a:srgbClr val="231F20"/>
      </a:dk1>
      <a:lt1>
        <a:srgbClr val="FFFFFF"/>
      </a:lt1>
      <a:dk2>
        <a:srgbClr val="005C84"/>
      </a:dk2>
      <a:lt2>
        <a:srgbClr val="495961"/>
      </a:lt2>
      <a:accent1>
        <a:srgbClr val="9FB1BD"/>
      </a:accent1>
      <a:accent2>
        <a:srgbClr val="E73037"/>
      </a:accent2>
      <a:accent3>
        <a:srgbClr val="C1D100"/>
      </a:accent3>
      <a:accent4>
        <a:srgbClr val="8D3970"/>
      </a:accent4>
      <a:accent5>
        <a:srgbClr val="31BFC7"/>
      </a:accent5>
      <a:accent6>
        <a:srgbClr val="EF7D00"/>
      </a:accent6>
      <a:hlink>
        <a:srgbClr val="74C9E5"/>
      </a:hlink>
      <a:folHlink>
        <a:srgbClr val="D5007F"/>
      </a:folHlink>
    </a:clrScheme>
    <a:fontScheme name="UoS Powerpoint Fonts">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Uni of Southampton - Powerpoint Template 4 - Normal.pptx [Read-Only]" id="{5D6C49A9-2F64-48DC-B950-6EEFA076B264}" vid="{0E68C7CE-765A-4952-85E5-2CD5EEE4B66B}"/>
    </a:ext>
  </a:extLst>
</a:theme>
</file>

<file path=ppt/theme/theme3.xml><?xml version="1.0" encoding="utf-8"?>
<a:theme xmlns:a="http://schemas.openxmlformats.org/drawingml/2006/main" name="Image slides">
  <a:themeElements>
    <a:clrScheme name="UoS 2017 Brand Refresh">
      <a:dk1>
        <a:srgbClr val="231F20"/>
      </a:dk1>
      <a:lt1>
        <a:sysClr val="window" lastClr="FFFFFF"/>
      </a:lt1>
      <a:dk2>
        <a:srgbClr val="005C84"/>
      </a:dk2>
      <a:lt2>
        <a:srgbClr val="495961"/>
      </a:lt2>
      <a:accent1>
        <a:srgbClr val="9FB1BD"/>
      </a:accent1>
      <a:accent2>
        <a:srgbClr val="E73037"/>
      </a:accent2>
      <a:accent3>
        <a:srgbClr val="C1D100"/>
      </a:accent3>
      <a:accent4>
        <a:srgbClr val="8D3970"/>
      </a:accent4>
      <a:accent5>
        <a:srgbClr val="31BFC7"/>
      </a:accent5>
      <a:accent6>
        <a:srgbClr val="EF7D00"/>
      </a:accent6>
      <a:hlink>
        <a:srgbClr val="74C9E5"/>
      </a:hlink>
      <a:folHlink>
        <a:srgbClr val="D5007F"/>
      </a:folHlink>
    </a:clrScheme>
    <a:fontScheme name="UoS Powerpoint Fonts">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Uni of Southampton - Powerpoint Template 4 - Normal.pptx [Read-Only]" id="{5D6C49A9-2F64-48DC-B950-6EEFA076B264}" vid="{202FE952-7BB5-43F8-8317-0F344077E6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Horizon4_UoS_Powerpoint_template</Template>
  <TotalTime>829</TotalTime>
  <Words>1986</Words>
  <Application>Microsoft Office PowerPoint</Application>
  <PresentationFormat>On-screen Show (4:3)</PresentationFormat>
  <Paragraphs>163</Paragraphs>
  <Slides>17</Slides>
  <Notes>17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Arial</vt:lpstr>
      <vt:lpstr>Calibri</vt:lpstr>
      <vt:lpstr>Helvetica</vt:lpstr>
      <vt:lpstr>Helvetica Neue</vt:lpstr>
      <vt:lpstr>Lucida Sans</vt:lpstr>
      <vt:lpstr>Times New Roman</vt:lpstr>
      <vt:lpstr>UoS_Powerpoint_template</vt:lpstr>
      <vt:lpstr>Title and content</vt:lpstr>
      <vt:lpstr>Image slides</vt:lpstr>
      <vt:lpstr>Towards a theory of development in HE</vt:lpstr>
      <vt:lpstr>Theory - template?</vt:lpstr>
      <vt:lpstr>Rationale / context</vt:lpstr>
      <vt:lpstr>PowerPoint Presentation</vt:lpstr>
      <vt:lpstr>PowerPoint Presentation</vt:lpstr>
      <vt:lpstr>Source: theedge.nhsiq.nhs.uk  (23  September 2017)</vt:lpstr>
      <vt:lpstr>Proposition </vt:lpstr>
      <vt:lpstr>   One model does not fit all… </vt:lpstr>
      <vt:lpstr>7 Principles (or generalisations that will affect the design of development) </vt:lpstr>
      <vt:lpstr>Assumptions</vt:lpstr>
      <vt:lpstr>Evidence </vt:lpstr>
      <vt:lpstr>Quantitative </vt:lpstr>
      <vt:lpstr>Qualitative </vt:lpstr>
      <vt:lpstr>Finally…</vt:lpstr>
      <vt:lpstr>Implications/call to action? </vt:lpstr>
      <vt:lpstr>Thank you</vt:lpstr>
      <vt:lpstr>Select bibliography </vt:lpstr>
    </vt:vector>
  </TitlesOfParts>
  <Company>University of Southampton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GUIDANCE</dc:title>
  <dc:creator>Julie</dc:creator>
  <cp:lastModifiedBy>Julie</cp:lastModifiedBy>
  <cp:revision>58</cp:revision>
  <cp:lastPrinted>2017-10-11T11:02:29Z</cp:lastPrinted>
  <dcterms:created xsi:type="dcterms:W3CDTF">2017-10-07T20:12:21Z</dcterms:created>
  <dcterms:modified xsi:type="dcterms:W3CDTF">2017-11-05T12:29:45Z</dcterms:modified>
</cp:coreProperties>
</file>