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66" r:id="rId2"/>
    <p:sldId id="267" r:id="rId3"/>
    <p:sldId id="274" r:id="rId4"/>
    <p:sldId id="283" r:id="rId5"/>
    <p:sldId id="275" r:id="rId6"/>
    <p:sldId id="276" r:id="rId7"/>
    <p:sldId id="278" r:id="rId8"/>
    <p:sldId id="280" r:id="rId9"/>
    <p:sldId id="279" r:id="rId10"/>
    <p:sldId id="282" r:id="rId11"/>
    <p:sldId id="285" r:id="rId12"/>
    <p:sldId id="284" r:id="rId13"/>
    <p:sldId id="286" r:id="rId14"/>
    <p:sldId id="287" r:id="rId15"/>
    <p:sldId id="288" r:id="rId16"/>
  </p:sldIdLst>
  <p:sldSz cx="12993688" cy="9756775"/>
  <p:notesSz cx="6797675" cy="9928225"/>
  <p:defaultTextStyle>
    <a:defPPr>
      <a:defRPr lang="en-US"/>
    </a:defPPr>
    <a:lvl1pPr marL="0" algn="l" defTabSz="650001" rtl="0" eaLnBrk="1" latinLnBrk="0" hangingPunct="1">
      <a:defRPr sz="2600" kern="1200">
        <a:solidFill>
          <a:schemeClr val="tx1"/>
        </a:solidFill>
        <a:latin typeface="+mn-lt"/>
        <a:ea typeface="+mn-ea"/>
        <a:cs typeface="+mn-cs"/>
      </a:defRPr>
    </a:lvl1pPr>
    <a:lvl2pPr marL="650001" algn="l" defTabSz="650001" rtl="0" eaLnBrk="1" latinLnBrk="0" hangingPunct="1">
      <a:defRPr sz="2600" kern="1200">
        <a:solidFill>
          <a:schemeClr val="tx1"/>
        </a:solidFill>
        <a:latin typeface="+mn-lt"/>
        <a:ea typeface="+mn-ea"/>
        <a:cs typeface="+mn-cs"/>
      </a:defRPr>
    </a:lvl2pPr>
    <a:lvl3pPr marL="1300002" algn="l" defTabSz="650001" rtl="0" eaLnBrk="1" latinLnBrk="0" hangingPunct="1">
      <a:defRPr sz="2600" kern="1200">
        <a:solidFill>
          <a:schemeClr val="tx1"/>
        </a:solidFill>
        <a:latin typeface="+mn-lt"/>
        <a:ea typeface="+mn-ea"/>
        <a:cs typeface="+mn-cs"/>
      </a:defRPr>
    </a:lvl3pPr>
    <a:lvl4pPr marL="1950004" algn="l" defTabSz="650001" rtl="0" eaLnBrk="1" latinLnBrk="0" hangingPunct="1">
      <a:defRPr sz="2600" kern="1200">
        <a:solidFill>
          <a:schemeClr val="tx1"/>
        </a:solidFill>
        <a:latin typeface="+mn-lt"/>
        <a:ea typeface="+mn-ea"/>
        <a:cs typeface="+mn-cs"/>
      </a:defRPr>
    </a:lvl4pPr>
    <a:lvl5pPr marL="2600005" algn="l" defTabSz="650001" rtl="0" eaLnBrk="1" latinLnBrk="0" hangingPunct="1">
      <a:defRPr sz="2600" kern="1200">
        <a:solidFill>
          <a:schemeClr val="tx1"/>
        </a:solidFill>
        <a:latin typeface="+mn-lt"/>
        <a:ea typeface="+mn-ea"/>
        <a:cs typeface="+mn-cs"/>
      </a:defRPr>
    </a:lvl5pPr>
    <a:lvl6pPr marL="3250006" algn="l" defTabSz="650001" rtl="0" eaLnBrk="1" latinLnBrk="0" hangingPunct="1">
      <a:defRPr sz="2600" kern="1200">
        <a:solidFill>
          <a:schemeClr val="tx1"/>
        </a:solidFill>
        <a:latin typeface="+mn-lt"/>
        <a:ea typeface="+mn-ea"/>
        <a:cs typeface="+mn-cs"/>
      </a:defRPr>
    </a:lvl6pPr>
    <a:lvl7pPr marL="3900007" algn="l" defTabSz="650001" rtl="0" eaLnBrk="1" latinLnBrk="0" hangingPunct="1">
      <a:defRPr sz="2600" kern="1200">
        <a:solidFill>
          <a:schemeClr val="tx1"/>
        </a:solidFill>
        <a:latin typeface="+mn-lt"/>
        <a:ea typeface="+mn-ea"/>
        <a:cs typeface="+mn-cs"/>
      </a:defRPr>
    </a:lvl7pPr>
    <a:lvl8pPr marL="4550009" algn="l" defTabSz="650001" rtl="0" eaLnBrk="1" latinLnBrk="0" hangingPunct="1">
      <a:defRPr sz="2600" kern="1200">
        <a:solidFill>
          <a:schemeClr val="tx1"/>
        </a:solidFill>
        <a:latin typeface="+mn-lt"/>
        <a:ea typeface="+mn-ea"/>
        <a:cs typeface="+mn-cs"/>
      </a:defRPr>
    </a:lvl8pPr>
    <a:lvl9pPr marL="5200010" algn="l" defTabSz="650001" rtl="0" eaLnBrk="1" latinLnBrk="0" hangingPunct="1">
      <a:defRPr sz="26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C2F01D7-572E-D948-A34B-147F8D9850DF}">
          <p14:sldIdLst>
            <p14:sldId id="266"/>
            <p14:sldId id="267"/>
            <p14:sldId id="274"/>
            <p14:sldId id="283"/>
            <p14:sldId id="275"/>
            <p14:sldId id="276"/>
            <p14:sldId id="278"/>
            <p14:sldId id="280"/>
            <p14:sldId id="279"/>
            <p14:sldId id="282"/>
            <p14:sldId id="285"/>
            <p14:sldId id="284"/>
            <p14:sldId id="286"/>
            <p14:sldId id="287"/>
            <p14:sldId id="288"/>
          </p14:sldIdLst>
        </p14:section>
      </p14:sectionLst>
    </p:ext>
    <p:ext uri="{EFAFB233-063F-42B5-8137-9DF3F51BA10A}">
      <p15:sldGuideLst xmlns:p15="http://schemas.microsoft.com/office/powerpoint/2012/main" xmlns="">
        <p15:guide id="1" orient="horz" pos="3073">
          <p15:clr>
            <a:srgbClr val="A4A3A4"/>
          </p15:clr>
        </p15:guide>
        <p15:guide id="2" pos="409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063" autoAdjust="0"/>
  </p:normalViewPr>
  <p:slideViewPr>
    <p:cSldViewPr snapToGrid="0" snapToObjects="1">
      <p:cViewPr>
        <p:scale>
          <a:sx n="65" d="100"/>
          <a:sy n="65" d="100"/>
        </p:scale>
        <p:origin x="-2154" y="-432"/>
      </p:cViewPr>
      <p:guideLst>
        <p:guide orient="horz" pos="3073"/>
        <p:guide pos="409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15559B50-56A9-4749-815F-FACC6A39118D}" type="datetimeFigureOut">
              <a:rPr lang="en-GB" smtClean="0"/>
              <a:t>11/10/2017</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DAE181CE-50DD-4FB4-B092-2798859CCDF9}" type="slidenum">
              <a:rPr lang="en-GB" smtClean="0"/>
              <a:t>‹#›</a:t>
            </a:fld>
            <a:endParaRPr lang="en-GB"/>
          </a:p>
        </p:txBody>
      </p:sp>
    </p:spTree>
    <p:extLst>
      <p:ext uri="{BB962C8B-B14F-4D97-AF65-F5344CB8AC3E}">
        <p14:creationId xmlns:p14="http://schemas.microsoft.com/office/powerpoint/2010/main" val="710857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75609883-7141-4A42-954B-CD898896BC6C}" type="datetimeFigureOut">
              <a:rPr lang="en-GB" smtClean="0"/>
              <a:t>11/10/2017</a:t>
            </a:fld>
            <a:endParaRPr lang="en-GB"/>
          </a:p>
        </p:txBody>
      </p:sp>
      <p:sp>
        <p:nvSpPr>
          <p:cNvPr id="4" name="Slide Image Placeholder 3"/>
          <p:cNvSpPr>
            <a:spLocks noGrp="1" noRot="1" noChangeAspect="1"/>
          </p:cNvSpPr>
          <p:nvPr>
            <p:ph type="sldImg" idx="2"/>
          </p:nvPr>
        </p:nvSpPr>
        <p:spPr>
          <a:xfrm>
            <a:off x="920750" y="744538"/>
            <a:ext cx="495617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71D77A30-ED8D-4056-91F8-3B3AA77A2111}" type="slidenum">
              <a:rPr lang="en-GB" smtClean="0"/>
              <a:t>‹#›</a:t>
            </a:fld>
            <a:endParaRPr lang="en-GB"/>
          </a:p>
        </p:txBody>
      </p:sp>
    </p:spTree>
    <p:extLst>
      <p:ext uri="{BB962C8B-B14F-4D97-AF65-F5344CB8AC3E}">
        <p14:creationId xmlns:p14="http://schemas.microsoft.com/office/powerpoint/2010/main" val="3642708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based in the biology department</a:t>
            </a:r>
            <a:r>
              <a:rPr lang="en-GB" baseline="0" dirty="0" smtClean="0"/>
              <a:t> at the University of York and provide employability support and training to UGs, PGs and staff</a:t>
            </a:r>
          </a:p>
          <a:p>
            <a:r>
              <a:rPr lang="en-GB" baseline="0" dirty="0" smtClean="0"/>
              <a:t>In biology there are around 140 PhD students in the department and 100 RA’s</a:t>
            </a:r>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1</a:t>
            </a:fld>
            <a:endParaRPr lang="en-GB"/>
          </a:p>
        </p:txBody>
      </p:sp>
    </p:spTree>
    <p:extLst>
      <p:ext uri="{BB962C8B-B14F-4D97-AF65-F5344CB8AC3E}">
        <p14:creationId xmlns:p14="http://schemas.microsoft.com/office/powerpoint/2010/main" val="2989064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Add images of CF</a:t>
            </a:r>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12</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Add images of CF</a:t>
            </a:r>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13</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Add images of CF</a:t>
            </a:r>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14</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based in the biology department</a:t>
            </a:r>
            <a:r>
              <a:rPr lang="en-GB" baseline="0" dirty="0" smtClean="0"/>
              <a:t> at the University of York and provide employability support and training to UGs, PGs and staff</a:t>
            </a:r>
          </a:p>
          <a:p>
            <a:r>
              <a:rPr lang="en-GB" baseline="0" dirty="0" smtClean="0"/>
              <a:t>In biology there are around 140 PhD students in the department and 100 RA’s</a:t>
            </a:r>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15</a:t>
            </a:fld>
            <a:endParaRPr lang="en-GB"/>
          </a:p>
        </p:txBody>
      </p:sp>
    </p:spTree>
    <p:extLst>
      <p:ext uri="{BB962C8B-B14F-4D97-AF65-F5344CB8AC3E}">
        <p14:creationId xmlns:p14="http://schemas.microsoft.com/office/powerpoint/2010/main" val="2989064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4</a:t>
            </a:fld>
            <a:endParaRPr lang="en-GB"/>
          </a:p>
        </p:txBody>
      </p:sp>
    </p:spTree>
    <p:extLst>
      <p:ext uri="{BB962C8B-B14F-4D97-AF65-F5344CB8AC3E}">
        <p14:creationId xmlns:p14="http://schemas.microsoft.com/office/powerpoint/2010/main" val="4234384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a:t>
            </a:r>
            <a:r>
              <a:rPr lang="en-GB" baseline="0" dirty="0" smtClean="0"/>
              <a:t> has been an increase in PhD numbers over recent years, which does not equate to an increase in lectureship roles</a:t>
            </a:r>
          </a:p>
          <a:p>
            <a:r>
              <a:rPr lang="en-GB" baseline="0" dirty="0" smtClean="0"/>
              <a:t>(also an increase in UG’s at York – therefore more students seeking work based learning opportunities, year in industry and PhD places)</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5</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6</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Still training PhDs to be academics and where that it isn’t their aspiration is it seen as an alternative career route</a:t>
            </a:r>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7</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8</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Add images of CF</a:t>
            </a:r>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9</a:t>
            </a:fld>
            <a:endParaRPr lang="en-GB"/>
          </a:p>
        </p:txBody>
      </p:sp>
    </p:spTree>
    <p:extLst>
      <p:ext uri="{BB962C8B-B14F-4D97-AF65-F5344CB8AC3E}">
        <p14:creationId xmlns:p14="http://schemas.microsoft.com/office/powerpoint/2010/main" val="1364426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Add images of CF</a:t>
            </a:r>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10</a:t>
            </a:fld>
            <a:endParaRPr lang="en-GB"/>
          </a:p>
        </p:txBody>
      </p:sp>
    </p:spTree>
    <p:extLst>
      <p:ext uri="{BB962C8B-B14F-4D97-AF65-F5344CB8AC3E}">
        <p14:creationId xmlns:p14="http://schemas.microsoft.com/office/powerpoint/2010/main" val="90360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Still training PhDs</a:t>
            </a:r>
            <a:r>
              <a:rPr lang="en-GB" baseline="0" dirty="0" smtClean="0"/>
              <a:t> to be academics and students are still faced with attitudes that they should follow an academic route</a:t>
            </a:r>
          </a:p>
          <a:p>
            <a:r>
              <a:rPr lang="en-GB" baseline="0" dirty="0" smtClean="0"/>
              <a:t>It’s not alternative anymore!</a:t>
            </a:r>
          </a:p>
          <a:p>
            <a:r>
              <a:rPr lang="en-GB" baseline="0" dirty="0" smtClean="0"/>
              <a:t>At interview applicants are expected on many occasions to have aspirations to continue in research, whereas quite soon after they start we begin to encourage training in a range of areas to suit many careers </a:t>
            </a:r>
          </a:p>
          <a:p>
            <a:r>
              <a:rPr lang="en-GB" baseline="0" dirty="0" smtClean="0"/>
              <a:t>Should be more honesty in career options and recognition from academics that alternative careers aren’t alternative</a:t>
            </a:r>
          </a:p>
          <a:p>
            <a:endParaRPr lang="en-GB" dirty="0"/>
          </a:p>
        </p:txBody>
      </p:sp>
      <p:sp>
        <p:nvSpPr>
          <p:cNvPr id="4" name="Slide Number Placeholder 3"/>
          <p:cNvSpPr>
            <a:spLocks noGrp="1"/>
          </p:cNvSpPr>
          <p:nvPr>
            <p:ph type="sldNum" sz="quarter" idx="10"/>
          </p:nvPr>
        </p:nvSpPr>
        <p:spPr/>
        <p:txBody>
          <a:bodyPr/>
          <a:lstStyle/>
          <a:p>
            <a:fld id="{71D77A30-ED8D-4056-91F8-3B3AA77A2111}" type="slidenum">
              <a:rPr lang="en-GB" smtClean="0"/>
              <a:t>11</a:t>
            </a:fld>
            <a:endParaRPr lang="en-GB"/>
          </a:p>
        </p:txBody>
      </p:sp>
    </p:spTree>
    <p:extLst>
      <p:ext uri="{BB962C8B-B14F-4D97-AF65-F5344CB8AC3E}">
        <p14:creationId xmlns:p14="http://schemas.microsoft.com/office/powerpoint/2010/main" val="13644261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resentation titl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9685" y="4298133"/>
            <a:ext cx="11694319" cy="1485486"/>
          </a:xfrm>
        </p:spPr>
        <p:txBody>
          <a:bodyPr>
            <a:spAutoFit/>
          </a:bodyPr>
          <a:lstStyle>
            <a:lvl1pPr>
              <a:defRPr sz="8800" baseline="0"/>
            </a:lvl1pPr>
          </a:lstStyle>
          <a:p>
            <a:r>
              <a:rPr lang="en-GB" dirty="0" smtClean="0"/>
              <a:t>Presentation Title</a:t>
            </a:r>
            <a:endParaRPr lang="en-US" dirty="0"/>
          </a:p>
        </p:txBody>
      </p:sp>
    </p:spTree>
    <p:extLst>
      <p:ext uri="{BB962C8B-B14F-4D97-AF65-F5344CB8AC3E}">
        <p14:creationId xmlns:p14="http://schemas.microsoft.com/office/powerpoint/2010/main" val="1077684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mple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lvl1pPr>
          </a:lstStyle>
          <a:p>
            <a:r>
              <a:rPr lang="en-US" dirty="0" smtClean="0"/>
              <a:t>Drag image  to placeholder or click icon to add</a:t>
            </a:r>
            <a:endParaRPr lang="en-US" dirty="0"/>
          </a:p>
        </p:txBody>
      </p:sp>
      <p:sp>
        <p:nvSpPr>
          <p:cNvPr id="8" name="Title 1"/>
          <p:cNvSpPr>
            <a:spLocks noGrp="1"/>
          </p:cNvSpPr>
          <p:nvPr>
            <p:ph type="ctrTitle" hasCustomPrompt="1"/>
          </p:nvPr>
        </p:nvSpPr>
        <p:spPr>
          <a:xfrm>
            <a:off x="974527" y="2653779"/>
            <a:ext cx="6944830" cy="1054599"/>
          </a:xfrm>
        </p:spPr>
        <p:txBody>
          <a:bodyPr>
            <a:spAutoFit/>
          </a:bodyPr>
          <a:lstStyle>
            <a:lvl1pPr>
              <a:defRPr sz="6000" baseline="0"/>
            </a:lvl1pPr>
          </a:lstStyle>
          <a:p>
            <a:r>
              <a:rPr lang="en-GB" dirty="0" smtClean="0"/>
              <a:t>Header style</a:t>
            </a:r>
            <a:endParaRPr lang="en-US" dirty="0"/>
          </a:p>
        </p:txBody>
      </p:sp>
      <p:sp>
        <p:nvSpPr>
          <p:cNvPr id="9"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25303B"/>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10"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lvl1pPr>
            <a:lvl2pPr marL="650001" indent="0">
              <a:buNone/>
              <a:defRPr/>
            </a:lvl2pPr>
            <a:lvl3pPr>
              <a:defRPr sz="3200"/>
            </a:lvl3pPr>
            <a:lvl4pPr>
              <a:defRPr sz="3200"/>
            </a:lvl4pPr>
            <a:lvl5pPr>
              <a:defRPr sz="3200"/>
            </a:lvl5pPr>
          </a:lstStyle>
          <a:p>
            <a:pPr lvl="0"/>
            <a:r>
              <a:rPr lang="en-GB" dirty="0" smtClean="0"/>
              <a:t>Body text style</a:t>
            </a:r>
          </a:p>
        </p:txBody>
      </p:sp>
      <p:sp>
        <p:nvSpPr>
          <p:cNvPr id="13"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lvl1pPr>
            <a:lvl2pPr>
              <a:defRPr sz="2800"/>
            </a:lvl2pPr>
            <a:lvl3pPr>
              <a:defRPr sz="2400"/>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Tree>
    <p:extLst>
      <p:ext uri="{BB962C8B-B14F-4D97-AF65-F5344CB8AC3E}">
        <p14:creationId xmlns:p14="http://schemas.microsoft.com/office/powerpoint/2010/main" val="3188896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coal watermark and log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9685" y="3386245"/>
            <a:ext cx="11694319" cy="1331598"/>
          </a:xfrm>
        </p:spPr>
        <p:txBody>
          <a:bodyPr>
            <a:spAutoFit/>
          </a:bodyPr>
          <a:lstStyle>
            <a:lvl1pPr>
              <a:defRPr sz="7800">
                <a:solidFill>
                  <a:schemeClr val="bg1"/>
                </a:solidFill>
              </a:defRPr>
            </a:lvl1pPr>
          </a:lstStyle>
          <a:p>
            <a:r>
              <a:rPr lang="en-GB" dirty="0" smtClean="0"/>
              <a:t>Header style</a:t>
            </a:r>
            <a:endParaRPr lang="en-US" dirty="0"/>
          </a:p>
        </p:txBody>
      </p:sp>
      <p:sp>
        <p:nvSpPr>
          <p:cNvPr id="5" name="Text Placeholder 4"/>
          <p:cNvSpPr>
            <a:spLocks noGrp="1"/>
          </p:cNvSpPr>
          <p:nvPr>
            <p:ph type="body" sz="quarter" idx="10" hasCustomPrompt="1"/>
          </p:nvPr>
        </p:nvSpPr>
        <p:spPr>
          <a:xfrm>
            <a:off x="649288" y="4681538"/>
            <a:ext cx="6789737" cy="869933"/>
          </a:xfrm>
        </p:spPr>
        <p:txBody>
          <a:bodyPr>
            <a:spAutoFit/>
          </a:bodyPr>
          <a:lstStyle>
            <a:lvl1pPr>
              <a:defRPr>
                <a:solidFill>
                  <a:srgbClr val="FFFFFF"/>
                </a:solidFill>
              </a:defRPr>
            </a:lvl1pPr>
          </a:lstStyle>
          <a:p>
            <a:pPr lvl="0"/>
            <a:r>
              <a:rPr lang="en-GB" dirty="0" smtClean="0"/>
              <a:t>Sub-header Style</a:t>
            </a:r>
          </a:p>
        </p:txBody>
      </p:sp>
    </p:spTree>
    <p:extLst>
      <p:ext uri="{BB962C8B-B14F-4D97-AF65-F5344CB8AC3E}">
        <p14:creationId xmlns:p14="http://schemas.microsoft.com/office/powerpoint/2010/main" val="1973413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rcoal watermark and log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974527" y="2653779"/>
            <a:ext cx="6944830" cy="1054599"/>
          </a:xfrm>
        </p:spPr>
        <p:txBody>
          <a:bodyPr>
            <a:spAutoFit/>
          </a:bodyPr>
          <a:lstStyle>
            <a:lvl1pPr>
              <a:defRPr sz="6000" baseline="0">
                <a:solidFill>
                  <a:srgbClr val="FFFFFF"/>
                </a:solidFill>
              </a:defRPr>
            </a:lvl1pPr>
          </a:lstStyle>
          <a:p>
            <a:r>
              <a:rPr lang="en-GB" dirty="0" smtClean="0"/>
              <a:t>Header style</a:t>
            </a:r>
            <a:endParaRPr lang="en-US" dirty="0"/>
          </a:p>
        </p:txBody>
      </p:sp>
      <p:sp>
        <p:nvSpPr>
          <p:cNvPr id="7"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FFFFFF"/>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9"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solidFill>
                  <a:srgbClr val="FFFFFF"/>
                </a:solidFill>
              </a:defRPr>
            </a:lvl1pPr>
          </a:lstStyle>
          <a:p>
            <a:r>
              <a:rPr lang="en-US" dirty="0" smtClean="0"/>
              <a:t>Drag image  to placeholder or click icon to add</a:t>
            </a:r>
            <a:endParaRPr lang="en-US" dirty="0"/>
          </a:p>
        </p:txBody>
      </p:sp>
      <p:sp>
        <p:nvSpPr>
          <p:cNvPr id="14"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solidFill>
                  <a:srgbClr val="FFFFFF"/>
                </a:solidFill>
              </a:defRPr>
            </a:lvl1pPr>
            <a:lvl2pPr marL="650001" indent="0">
              <a:buNone/>
              <a:defRPr/>
            </a:lvl2pPr>
            <a:lvl3pPr>
              <a:defRPr sz="3200"/>
            </a:lvl3pPr>
            <a:lvl4pPr>
              <a:defRPr sz="3200"/>
            </a:lvl4pPr>
            <a:lvl5pPr>
              <a:defRPr sz="3200"/>
            </a:lvl5pPr>
          </a:lstStyle>
          <a:p>
            <a:pPr lvl="0"/>
            <a:r>
              <a:rPr lang="en-GB" dirty="0" smtClean="0"/>
              <a:t>Body text style</a:t>
            </a:r>
          </a:p>
        </p:txBody>
      </p:sp>
      <p:sp>
        <p:nvSpPr>
          <p:cNvPr id="15"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solidFill>
                  <a:srgbClr val="FFFFFF"/>
                </a:solidFill>
              </a:defRPr>
            </a:lvl1pPr>
            <a:lvl2pPr>
              <a:defRPr sz="2800">
                <a:solidFill>
                  <a:srgbClr val="FFFFFF"/>
                </a:solidFill>
              </a:defRPr>
            </a:lvl2pPr>
            <a:lvl3pPr>
              <a:defRPr sz="2400">
                <a:solidFill>
                  <a:srgbClr val="FFFFFF"/>
                </a:solidFill>
              </a:defRPr>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Tree>
    <p:extLst>
      <p:ext uri="{BB962C8B-B14F-4D97-AF65-F5344CB8AC3E}">
        <p14:creationId xmlns:p14="http://schemas.microsoft.com/office/powerpoint/2010/main" val="106088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coal watermark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9685" y="3386245"/>
            <a:ext cx="11694319" cy="1331598"/>
          </a:xfrm>
        </p:spPr>
        <p:txBody>
          <a:bodyPr>
            <a:spAutoFit/>
          </a:bodyPr>
          <a:lstStyle>
            <a:lvl1pPr>
              <a:defRPr sz="7800">
                <a:solidFill>
                  <a:schemeClr val="bg1"/>
                </a:solidFill>
              </a:defRPr>
            </a:lvl1pPr>
          </a:lstStyle>
          <a:p>
            <a:r>
              <a:rPr lang="en-GB" dirty="0" smtClean="0"/>
              <a:t>Header style</a:t>
            </a:r>
            <a:endParaRPr lang="en-US" dirty="0"/>
          </a:p>
        </p:txBody>
      </p:sp>
      <p:sp>
        <p:nvSpPr>
          <p:cNvPr id="5" name="Text Placeholder 4"/>
          <p:cNvSpPr>
            <a:spLocks noGrp="1"/>
          </p:cNvSpPr>
          <p:nvPr>
            <p:ph type="body" sz="quarter" idx="10" hasCustomPrompt="1"/>
          </p:nvPr>
        </p:nvSpPr>
        <p:spPr>
          <a:xfrm>
            <a:off x="649288" y="4681538"/>
            <a:ext cx="6789737" cy="869933"/>
          </a:xfrm>
        </p:spPr>
        <p:txBody>
          <a:bodyPr>
            <a:spAutoFit/>
          </a:bodyPr>
          <a:lstStyle>
            <a:lvl1pPr>
              <a:defRPr>
                <a:solidFill>
                  <a:srgbClr val="FFFFFF"/>
                </a:solidFill>
              </a:defRPr>
            </a:lvl1pPr>
          </a:lstStyle>
          <a:p>
            <a:pPr lvl="0"/>
            <a:r>
              <a:rPr lang="en-GB" dirty="0" smtClean="0"/>
              <a:t>Sub-header Style</a:t>
            </a:r>
          </a:p>
        </p:txBody>
      </p:sp>
    </p:spTree>
    <p:extLst>
      <p:ext uri="{BB962C8B-B14F-4D97-AF65-F5344CB8AC3E}">
        <p14:creationId xmlns:p14="http://schemas.microsoft.com/office/powerpoint/2010/main" val="4257488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rcoal watermark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solidFill>
                  <a:srgbClr val="FFFFFF"/>
                </a:solidFill>
              </a:defRPr>
            </a:lvl1pPr>
          </a:lstStyle>
          <a:p>
            <a:r>
              <a:rPr lang="en-US" dirty="0" smtClean="0"/>
              <a:t>Drag image  to placeholder or click icon to add</a:t>
            </a:r>
            <a:endParaRPr lang="en-US" dirty="0"/>
          </a:p>
        </p:txBody>
      </p:sp>
      <p:sp>
        <p:nvSpPr>
          <p:cNvPr id="8" name="Title 1"/>
          <p:cNvSpPr>
            <a:spLocks noGrp="1"/>
          </p:cNvSpPr>
          <p:nvPr>
            <p:ph type="ctrTitle" hasCustomPrompt="1"/>
          </p:nvPr>
        </p:nvSpPr>
        <p:spPr>
          <a:xfrm>
            <a:off x="974527" y="2653779"/>
            <a:ext cx="6944830" cy="1054599"/>
          </a:xfrm>
        </p:spPr>
        <p:txBody>
          <a:bodyPr>
            <a:spAutoFit/>
          </a:bodyPr>
          <a:lstStyle>
            <a:lvl1pPr>
              <a:defRPr sz="6000" baseline="0">
                <a:solidFill>
                  <a:srgbClr val="FFFFFF"/>
                </a:solidFill>
              </a:defRPr>
            </a:lvl1pPr>
          </a:lstStyle>
          <a:p>
            <a:r>
              <a:rPr lang="en-GB" dirty="0" smtClean="0"/>
              <a:t>Header style</a:t>
            </a:r>
            <a:endParaRPr lang="en-US" dirty="0"/>
          </a:p>
        </p:txBody>
      </p:sp>
      <p:sp>
        <p:nvSpPr>
          <p:cNvPr id="10"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FFFFFF"/>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11"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solidFill>
                  <a:srgbClr val="FFFFFF"/>
                </a:solidFill>
              </a:defRPr>
            </a:lvl1pPr>
            <a:lvl2pPr marL="650001" indent="0">
              <a:buNone/>
              <a:defRPr/>
            </a:lvl2pPr>
            <a:lvl3pPr>
              <a:defRPr sz="3200"/>
            </a:lvl3pPr>
            <a:lvl4pPr>
              <a:defRPr sz="3200"/>
            </a:lvl4pPr>
            <a:lvl5pPr>
              <a:defRPr sz="3200"/>
            </a:lvl5pPr>
          </a:lstStyle>
          <a:p>
            <a:pPr lvl="0"/>
            <a:r>
              <a:rPr lang="en-GB" dirty="0" smtClean="0"/>
              <a:t>Body text style</a:t>
            </a:r>
          </a:p>
        </p:txBody>
      </p:sp>
      <p:sp>
        <p:nvSpPr>
          <p:cNvPr id="12"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solidFill>
                  <a:srgbClr val="FFFFFF"/>
                </a:solidFill>
              </a:defRPr>
            </a:lvl1pPr>
            <a:lvl2pPr>
              <a:defRPr sz="2800">
                <a:solidFill>
                  <a:srgbClr val="FFFFFF"/>
                </a:solidFill>
              </a:defRPr>
            </a:lvl2pPr>
            <a:lvl3pPr>
              <a:defRPr sz="2400">
                <a:solidFill>
                  <a:srgbClr val="FFFFFF"/>
                </a:solidFill>
              </a:defRPr>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Tree>
    <p:extLst>
      <p:ext uri="{BB962C8B-B14F-4D97-AF65-F5344CB8AC3E}">
        <p14:creationId xmlns:p14="http://schemas.microsoft.com/office/powerpoint/2010/main" val="2529865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coal log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9685" y="3386245"/>
            <a:ext cx="11694319" cy="1331598"/>
          </a:xfrm>
        </p:spPr>
        <p:txBody>
          <a:bodyPr>
            <a:spAutoFit/>
          </a:bodyPr>
          <a:lstStyle>
            <a:lvl1pPr>
              <a:defRPr sz="7800">
                <a:solidFill>
                  <a:schemeClr val="bg1"/>
                </a:solidFill>
              </a:defRPr>
            </a:lvl1pPr>
          </a:lstStyle>
          <a:p>
            <a:r>
              <a:rPr lang="en-GB" dirty="0" smtClean="0"/>
              <a:t>Header style</a:t>
            </a:r>
            <a:endParaRPr lang="en-US" dirty="0"/>
          </a:p>
        </p:txBody>
      </p:sp>
      <p:sp>
        <p:nvSpPr>
          <p:cNvPr id="5" name="Text Placeholder 4"/>
          <p:cNvSpPr>
            <a:spLocks noGrp="1"/>
          </p:cNvSpPr>
          <p:nvPr>
            <p:ph type="body" sz="quarter" idx="10" hasCustomPrompt="1"/>
          </p:nvPr>
        </p:nvSpPr>
        <p:spPr>
          <a:xfrm>
            <a:off x="649288" y="4681538"/>
            <a:ext cx="6789737" cy="869933"/>
          </a:xfrm>
        </p:spPr>
        <p:txBody>
          <a:bodyPr>
            <a:spAutoFit/>
          </a:bodyPr>
          <a:lstStyle>
            <a:lvl1pPr>
              <a:defRPr>
                <a:solidFill>
                  <a:srgbClr val="FFFFFF"/>
                </a:solidFill>
              </a:defRPr>
            </a:lvl1pPr>
          </a:lstStyle>
          <a:p>
            <a:pPr lvl="0"/>
            <a:r>
              <a:rPr lang="en-GB" dirty="0" smtClean="0"/>
              <a:t>Sub-header Style</a:t>
            </a:r>
          </a:p>
        </p:txBody>
      </p:sp>
    </p:spTree>
    <p:extLst>
      <p:ext uri="{BB962C8B-B14F-4D97-AF65-F5344CB8AC3E}">
        <p14:creationId xmlns:p14="http://schemas.microsoft.com/office/powerpoint/2010/main" val="700782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harcoal log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solidFill>
                  <a:srgbClr val="FFFFFF"/>
                </a:solidFill>
              </a:defRPr>
            </a:lvl1pPr>
          </a:lstStyle>
          <a:p>
            <a:r>
              <a:rPr lang="en-US" dirty="0" smtClean="0"/>
              <a:t>Drag image  to placeholder or click icon to add</a:t>
            </a:r>
            <a:endParaRPr lang="en-US" dirty="0"/>
          </a:p>
        </p:txBody>
      </p:sp>
      <p:sp>
        <p:nvSpPr>
          <p:cNvPr id="8" name="Title 1"/>
          <p:cNvSpPr>
            <a:spLocks noGrp="1"/>
          </p:cNvSpPr>
          <p:nvPr>
            <p:ph type="ctrTitle" hasCustomPrompt="1"/>
          </p:nvPr>
        </p:nvSpPr>
        <p:spPr>
          <a:xfrm>
            <a:off x="974527" y="2653779"/>
            <a:ext cx="6944830" cy="1054599"/>
          </a:xfrm>
        </p:spPr>
        <p:txBody>
          <a:bodyPr>
            <a:spAutoFit/>
          </a:bodyPr>
          <a:lstStyle>
            <a:lvl1pPr>
              <a:defRPr sz="6000" baseline="0">
                <a:solidFill>
                  <a:srgbClr val="FFFFFF"/>
                </a:solidFill>
              </a:defRPr>
            </a:lvl1pPr>
          </a:lstStyle>
          <a:p>
            <a:r>
              <a:rPr lang="en-GB" dirty="0" smtClean="0"/>
              <a:t>Header style</a:t>
            </a:r>
            <a:endParaRPr lang="en-US" dirty="0"/>
          </a:p>
        </p:txBody>
      </p:sp>
      <p:sp>
        <p:nvSpPr>
          <p:cNvPr id="10"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FFFFFF"/>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11"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solidFill>
                  <a:srgbClr val="FFFFFF"/>
                </a:solidFill>
              </a:defRPr>
            </a:lvl1pPr>
            <a:lvl2pPr marL="650001" indent="0">
              <a:buNone/>
              <a:defRPr/>
            </a:lvl2pPr>
            <a:lvl3pPr>
              <a:defRPr sz="3200"/>
            </a:lvl3pPr>
            <a:lvl4pPr>
              <a:defRPr sz="3200"/>
            </a:lvl4pPr>
            <a:lvl5pPr>
              <a:defRPr sz="3200"/>
            </a:lvl5pPr>
          </a:lstStyle>
          <a:p>
            <a:pPr lvl="0"/>
            <a:r>
              <a:rPr lang="en-GB" dirty="0" smtClean="0"/>
              <a:t>Body text style</a:t>
            </a:r>
          </a:p>
        </p:txBody>
      </p:sp>
      <p:sp>
        <p:nvSpPr>
          <p:cNvPr id="12"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solidFill>
                  <a:srgbClr val="FFFFFF"/>
                </a:solidFill>
              </a:defRPr>
            </a:lvl1pPr>
            <a:lvl2pPr>
              <a:defRPr sz="2800">
                <a:solidFill>
                  <a:srgbClr val="FFFFFF"/>
                </a:solidFill>
              </a:defRPr>
            </a:lvl2pPr>
            <a:lvl3pPr>
              <a:defRPr sz="2400">
                <a:solidFill>
                  <a:srgbClr val="FFFFFF"/>
                </a:solidFill>
              </a:defRPr>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Tree>
    <p:extLst>
      <p:ext uri="{BB962C8B-B14F-4D97-AF65-F5344CB8AC3E}">
        <p14:creationId xmlns:p14="http://schemas.microsoft.com/office/powerpoint/2010/main" val="10826007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coal Simple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9685" y="3386245"/>
            <a:ext cx="11694319" cy="1331598"/>
          </a:xfrm>
        </p:spPr>
        <p:txBody>
          <a:bodyPr>
            <a:spAutoFit/>
          </a:bodyPr>
          <a:lstStyle>
            <a:lvl1pPr>
              <a:defRPr sz="7800">
                <a:solidFill>
                  <a:schemeClr val="bg1"/>
                </a:solidFill>
              </a:defRPr>
            </a:lvl1pPr>
          </a:lstStyle>
          <a:p>
            <a:r>
              <a:rPr lang="en-GB" dirty="0" smtClean="0"/>
              <a:t>Header style</a:t>
            </a:r>
            <a:endParaRPr lang="en-US" dirty="0"/>
          </a:p>
        </p:txBody>
      </p:sp>
      <p:sp>
        <p:nvSpPr>
          <p:cNvPr id="5" name="Text Placeholder 4"/>
          <p:cNvSpPr>
            <a:spLocks noGrp="1"/>
          </p:cNvSpPr>
          <p:nvPr>
            <p:ph type="body" sz="quarter" idx="10" hasCustomPrompt="1"/>
          </p:nvPr>
        </p:nvSpPr>
        <p:spPr>
          <a:xfrm>
            <a:off x="649288" y="4681538"/>
            <a:ext cx="6789737" cy="869933"/>
          </a:xfrm>
        </p:spPr>
        <p:txBody>
          <a:bodyPr>
            <a:spAutoFit/>
          </a:bodyPr>
          <a:lstStyle>
            <a:lvl1pPr>
              <a:defRPr>
                <a:solidFill>
                  <a:srgbClr val="FFFFFF"/>
                </a:solidFill>
              </a:defRPr>
            </a:lvl1pPr>
          </a:lstStyle>
          <a:p>
            <a:pPr lvl="0"/>
            <a:r>
              <a:rPr lang="en-GB" dirty="0" smtClean="0"/>
              <a:t>Sub-header Style</a:t>
            </a:r>
          </a:p>
        </p:txBody>
      </p:sp>
    </p:spTree>
    <p:extLst>
      <p:ext uri="{BB962C8B-B14F-4D97-AF65-F5344CB8AC3E}">
        <p14:creationId xmlns:p14="http://schemas.microsoft.com/office/powerpoint/2010/main" val="8319520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coal Simple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solidFill>
                  <a:srgbClr val="FFFFFF"/>
                </a:solidFill>
              </a:defRPr>
            </a:lvl1pPr>
          </a:lstStyle>
          <a:p>
            <a:r>
              <a:rPr lang="en-US" dirty="0" smtClean="0"/>
              <a:t>Drag image  to placeholder or click icon to add</a:t>
            </a:r>
            <a:endParaRPr lang="en-US" dirty="0"/>
          </a:p>
        </p:txBody>
      </p:sp>
      <p:sp>
        <p:nvSpPr>
          <p:cNvPr id="8" name="Title 1"/>
          <p:cNvSpPr>
            <a:spLocks noGrp="1"/>
          </p:cNvSpPr>
          <p:nvPr>
            <p:ph type="ctrTitle" hasCustomPrompt="1"/>
          </p:nvPr>
        </p:nvSpPr>
        <p:spPr>
          <a:xfrm>
            <a:off x="974527" y="2653779"/>
            <a:ext cx="6944830" cy="1054599"/>
          </a:xfrm>
        </p:spPr>
        <p:txBody>
          <a:bodyPr>
            <a:spAutoFit/>
          </a:bodyPr>
          <a:lstStyle>
            <a:lvl1pPr>
              <a:defRPr sz="6000" baseline="0">
                <a:solidFill>
                  <a:srgbClr val="FFFFFF"/>
                </a:solidFill>
              </a:defRPr>
            </a:lvl1pPr>
          </a:lstStyle>
          <a:p>
            <a:r>
              <a:rPr lang="en-GB" dirty="0" smtClean="0"/>
              <a:t>Header style</a:t>
            </a:r>
            <a:endParaRPr lang="en-US" dirty="0"/>
          </a:p>
        </p:txBody>
      </p:sp>
      <p:sp>
        <p:nvSpPr>
          <p:cNvPr id="10"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FFFFFF"/>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11"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solidFill>
                  <a:srgbClr val="FFFFFF"/>
                </a:solidFill>
              </a:defRPr>
            </a:lvl1pPr>
            <a:lvl2pPr marL="650001" indent="0">
              <a:buNone/>
              <a:defRPr/>
            </a:lvl2pPr>
            <a:lvl3pPr>
              <a:defRPr sz="3200"/>
            </a:lvl3pPr>
            <a:lvl4pPr>
              <a:defRPr sz="3200"/>
            </a:lvl4pPr>
            <a:lvl5pPr>
              <a:defRPr sz="3200"/>
            </a:lvl5pPr>
          </a:lstStyle>
          <a:p>
            <a:pPr lvl="0"/>
            <a:r>
              <a:rPr lang="en-GB" dirty="0" smtClean="0"/>
              <a:t>Body text style</a:t>
            </a:r>
          </a:p>
        </p:txBody>
      </p:sp>
      <p:sp>
        <p:nvSpPr>
          <p:cNvPr id="12"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solidFill>
                  <a:srgbClr val="FFFFFF"/>
                </a:solidFill>
              </a:defRPr>
            </a:lvl1pPr>
            <a:lvl2pPr>
              <a:defRPr sz="2800">
                <a:solidFill>
                  <a:srgbClr val="FFFFFF"/>
                </a:solidFill>
              </a:defRPr>
            </a:lvl2pPr>
            <a:lvl3pPr>
              <a:defRPr sz="2400">
                <a:solidFill>
                  <a:srgbClr val="FFFFFF"/>
                </a:solidFill>
              </a:defRPr>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Tree>
    <p:extLst>
      <p:ext uri="{BB962C8B-B14F-4D97-AF65-F5344CB8AC3E}">
        <p14:creationId xmlns:p14="http://schemas.microsoft.com/office/powerpoint/2010/main" val="2866713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ull size imag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0"/>
            <a:ext cx="12993688" cy="9756775"/>
          </a:xfrm>
        </p:spPr>
        <p:txBody>
          <a:bodyPr anchor="ctr"/>
          <a:lstStyle>
            <a:lvl1pPr marL="0" marR="0" indent="0" algn="ctr" defTabSz="650001" rtl="0" eaLnBrk="1" fontAlgn="auto" latinLnBrk="0" hangingPunct="1">
              <a:lnSpc>
                <a:spcPct val="100000"/>
              </a:lnSpc>
              <a:spcBef>
                <a:spcPct val="20000"/>
              </a:spcBef>
              <a:spcAft>
                <a:spcPts val="0"/>
              </a:spcAft>
              <a:buClrTx/>
              <a:buSzTx/>
              <a:buFont typeface="Arial"/>
              <a:buNone/>
              <a:tabLst/>
              <a:defRPr/>
            </a:lvl1pPr>
          </a:lstStyle>
          <a:p>
            <a:r>
              <a:rPr lang="en-US" dirty="0" smtClean="0"/>
              <a:t>Drag image  to placeholder </a:t>
            </a:r>
            <a:br>
              <a:rPr lang="en-US" dirty="0" smtClean="0"/>
            </a:br>
            <a:r>
              <a:rPr lang="en-US" dirty="0" smtClean="0"/>
              <a:t>or click icon to add</a:t>
            </a:r>
          </a:p>
          <a:p>
            <a:endParaRPr lang="en-US" dirty="0"/>
          </a:p>
        </p:txBody>
      </p:sp>
    </p:spTree>
    <p:extLst>
      <p:ext uri="{BB962C8B-B14F-4D97-AF65-F5344CB8AC3E}">
        <p14:creationId xmlns:p14="http://schemas.microsoft.com/office/powerpoint/2010/main" val="4248196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atermark and log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spAutoFit/>
          </a:bodyPr>
          <a:lstStyle>
            <a:lvl1pPr>
              <a:defRPr sz="7800"/>
            </a:lvl1pPr>
          </a:lstStyle>
          <a:p>
            <a:r>
              <a:rPr lang="en-GB" dirty="0" smtClean="0"/>
              <a:t>Header style</a:t>
            </a:r>
            <a:endParaRPr lang="en-US" dirty="0"/>
          </a:p>
        </p:txBody>
      </p:sp>
      <p:sp>
        <p:nvSpPr>
          <p:cNvPr id="5" name="Text Placeholder 4"/>
          <p:cNvSpPr>
            <a:spLocks noGrp="1"/>
          </p:cNvSpPr>
          <p:nvPr>
            <p:ph type="body" sz="quarter" idx="10" hasCustomPrompt="1"/>
          </p:nvPr>
        </p:nvSpPr>
        <p:spPr>
          <a:xfrm>
            <a:off x="649288" y="4681538"/>
            <a:ext cx="6789737" cy="869933"/>
          </a:xfrm>
        </p:spPr>
        <p:txBody>
          <a:bodyPr>
            <a:spAutoFit/>
          </a:bodyPr>
          <a:lstStyle/>
          <a:p>
            <a:pPr lvl="0"/>
            <a:r>
              <a:rPr lang="en-GB" dirty="0" smtClean="0"/>
              <a:t>Sub-header Style</a:t>
            </a:r>
          </a:p>
        </p:txBody>
      </p:sp>
    </p:spTree>
    <p:extLst>
      <p:ext uri="{BB962C8B-B14F-4D97-AF65-F5344CB8AC3E}">
        <p14:creationId xmlns:p14="http://schemas.microsoft.com/office/powerpoint/2010/main" val="2697669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atermark and log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74527" y="2653779"/>
            <a:ext cx="6944830" cy="1054599"/>
          </a:xfrm>
        </p:spPr>
        <p:txBody>
          <a:bodyPr>
            <a:spAutoFit/>
          </a:bodyPr>
          <a:lstStyle>
            <a:lvl1pPr>
              <a:defRPr sz="6000" baseline="0"/>
            </a:lvl1pPr>
          </a:lstStyle>
          <a:p>
            <a:r>
              <a:rPr lang="en-GB" dirty="0" smtClean="0"/>
              <a:t>Header style</a:t>
            </a:r>
            <a:endParaRPr lang="en-US" dirty="0"/>
          </a:p>
        </p:txBody>
      </p:sp>
      <p:sp>
        <p:nvSpPr>
          <p:cNvPr id="3"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25303B"/>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10"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lvl1pPr>
            <a:lvl2pPr marL="650001" indent="0">
              <a:buNone/>
              <a:defRPr/>
            </a:lvl2pPr>
            <a:lvl3pPr>
              <a:defRPr sz="3200"/>
            </a:lvl3pPr>
            <a:lvl4pPr>
              <a:defRPr sz="3200"/>
            </a:lvl4pPr>
            <a:lvl5pPr>
              <a:defRPr sz="3200"/>
            </a:lvl5pPr>
          </a:lstStyle>
          <a:p>
            <a:pPr lvl="0"/>
            <a:r>
              <a:rPr lang="en-GB" dirty="0" smtClean="0"/>
              <a:t>Body text style</a:t>
            </a:r>
          </a:p>
        </p:txBody>
      </p:sp>
      <p:sp>
        <p:nvSpPr>
          <p:cNvPr id="12"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lvl1pPr>
            <a:lvl2pPr>
              <a:defRPr sz="2800"/>
            </a:lvl2pPr>
            <a:lvl3pPr>
              <a:defRPr sz="2400"/>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
        <p:nvSpPr>
          <p:cNvPr id="15"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lvl1pPr>
          </a:lstStyle>
          <a:p>
            <a:r>
              <a:rPr lang="en-US" dirty="0" smtClean="0"/>
              <a:t>Drag image  to placeholder or click icon to add</a:t>
            </a:r>
            <a:endParaRPr lang="en-US" dirty="0"/>
          </a:p>
        </p:txBody>
      </p:sp>
    </p:spTree>
    <p:extLst>
      <p:ext uri="{BB962C8B-B14F-4D97-AF65-F5344CB8AC3E}">
        <p14:creationId xmlns:p14="http://schemas.microsoft.com/office/powerpoint/2010/main" val="314567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atermark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9685" y="3386245"/>
            <a:ext cx="11694319" cy="1331598"/>
          </a:xfrm>
        </p:spPr>
        <p:txBody>
          <a:bodyPr>
            <a:spAutoFit/>
          </a:bodyPr>
          <a:lstStyle>
            <a:lvl1pPr>
              <a:defRPr sz="7800"/>
            </a:lvl1pPr>
          </a:lstStyle>
          <a:p>
            <a:r>
              <a:rPr lang="en-GB" dirty="0" smtClean="0"/>
              <a:t>Header style</a:t>
            </a:r>
            <a:endParaRPr lang="en-US" dirty="0"/>
          </a:p>
        </p:txBody>
      </p:sp>
      <p:sp>
        <p:nvSpPr>
          <p:cNvPr id="5" name="Text Placeholder 4"/>
          <p:cNvSpPr>
            <a:spLocks noGrp="1"/>
          </p:cNvSpPr>
          <p:nvPr>
            <p:ph type="body" sz="quarter" idx="10" hasCustomPrompt="1"/>
          </p:nvPr>
        </p:nvSpPr>
        <p:spPr>
          <a:xfrm>
            <a:off x="649288" y="4681538"/>
            <a:ext cx="6789737" cy="869933"/>
          </a:xfrm>
        </p:spPr>
        <p:txBody>
          <a:bodyPr>
            <a:spAutoFit/>
          </a:bodyPr>
          <a:lstStyle/>
          <a:p>
            <a:pPr lvl="0"/>
            <a:r>
              <a:rPr lang="en-GB" dirty="0" smtClean="0"/>
              <a:t>Sub-header Style</a:t>
            </a:r>
          </a:p>
        </p:txBody>
      </p:sp>
    </p:spTree>
    <p:extLst>
      <p:ext uri="{BB962C8B-B14F-4D97-AF65-F5344CB8AC3E}">
        <p14:creationId xmlns:p14="http://schemas.microsoft.com/office/powerpoint/2010/main" val="14608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atermark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lvl1pPr>
          </a:lstStyle>
          <a:p>
            <a:r>
              <a:rPr lang="en-US" dirty="0" smtClean="0"/>
              <a:t>Drag image  to placeholder or click icon to add</a:t>
            </a:r>
            <a:endParaRPr lang="en-US" dirty="0"/>
          </a:p>
        </p:txBody>
      </p:sp>
      <p:sp>
        <p:nvSpPr>
          <p:cNvPr id="7" name="Title 1"/>
          <p:cNvSpPr>
            <a:spLocks noGrp="1"/>
          </p:cNvSpPr>
          <p:nvPr>
            <p:ph type="ctrTitle" hasCustomPrompt="1"/>
          </p:nvPr>
        </p:nvSpPr>
        <p:spPr>
          <a:xfrm>
            <a:off x="974527" y="2653779"/>
            <a:ext cx="6944830" cy="1054599"/>
          </a:xfrm>
        </p:spPr>
        <p:txBody>
          <a:bodyPr>
            <a:spAutoFit/>
          </a:bodyPr>
          <a:lstStyle>
            <a:lvl1pPr>
              <a:defRPr sz="6000" baseline="0"/>
            </a:lvl1pPr>
          </a:lstStyle>
          <a:p>
            <a:r>
              <a:rPr lang="en-GB" dirty="0" smtClean="0"/>
              <a:t>Header style</a:t>
            </a:r>
            <a:endParaRPr lang="en-US" dirty="0"/>
          </a:p>
        </p:txBody>
      </p:sp>
      <p:sp>
        <p:nvSpPr>
          <p:cNvPr id="8"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25303B"/>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10"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lvl1pPr>
            <a:lvl2pPr marL="650001" indent="0">
              <a:buNone/>
              <a:defRPr/>
            </a:lvl2pPr>
            <a:lvl3pPr>
              <a:defRPr sz="3200"/>
            </a:lvl3pPr>
            <a:lvl4pPr>
              <a:defRPr sz="3200"/>
            </a:lvl4pPr>
            <a:lvl5pPr>
              <a:defRPr sz="3200"/>
            </a:lvl5pPr>
          </a:lstStyle>
          <a:p>
            <a:pPr lvl="0"/>
            <a:r>
              <a:rPr lang="en-GB" dirty="0" smtClean="0"/>
              <a:t>Body text style</a:t>
            </a:r>
          </a:p>
        </p:txBody>
      </p:sp>
      <p:sp>
        <p:nvSpPr>
          <p:cNvPr id="13"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lvl1pPr>
            <a:lvl2pPr>
              <a:defRPr sz="2800"/>
            </a:lvl2pPr>
            <a:lvl3pPr>
              <a:defRPr sz="2400"/>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Tree>
    <p:extLst>
      <p:ext uri="{BB962C8B-B14F-4D97-AF65-F5344CB8AC3E}">
        <p14:creationId xmlns:p14="http://schemas.microsoft.com/office/powerpoint/2010/main" val="3888733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g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49685" y="3386245"/>
            <a:ext cx="11694319" cy="1331598"/>
          </a:xfrm>
        </p:spPr>
        <p:txBody>
          <a:bodyPr>
            <a:spAutoFit/>
          </a:bodyPr>
          <a:lstStyle>
            <a:lvl1pPr>
              <a:defRPr sz="7800"/>
            </a:lvl1pPr>
          </a:lstStyle>
          <a:p>
            <a:r>
              <a:rPr lang="en-GB" dirty="0" smtClean="0"/>
              <a:t>Header style</a:t>
            </a:r>
            <a:endParaRPr lang="en-US" dirty="0"/>
          </a:p>
        </p:txBody>
      </p:sp>
      <p:sp>
        <p:nvSpPr>
          <p:cNvPr id="7" name="Text Placeholder 4"/>
          <p:cNvSpPr>
            <a:spLocks noGrp="1"/>
          </p:cNvSpPr>
          <p:nvPr>
            <p:ph type="body" sz="quarter" idx="10" hasCustomPrompt="1"/>
          </p:nvPr>
        </p:nvSpPr>
        <p:spPr>
          <a:xfrm>
            <a:off x="649288" y="4681538"/>
            <a:ext cx="6789737" cy="869933"/>
          </a:xfrm>
        </p:spPr>
        <p:txBody>
          <a:bodyPr>
            <a:spAutoFit/>
          </a:bodyPr>
          <a:lstStyle/>
          <a:p>
            <a:pPr lvl="0"/>
            <a:r>
              <a:rPr lang="en-GB" dirty="0" smtClean="0"/>
              <a:t>Sub-header Style</a:t>
            </a:r>
          </a:p>
        </p:txBody>
      </p:sp>
    </p:spTree>
    <p:extLst>
      <p:ext uri="{BB962C8B-B14F-4D97-AF65-F5344CB8AC3E}">
        <p14:creationId xmlns:p14="http://schemas.microsoft.com/office/powerpoint/2010/main" val="3493551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g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Picture Placeholder 13"/>
          <p:cNvSpPr>
            <a:spLocks noGrp="1"/>
          </p:cNvSpPr>
          <p:nvPr>
            <p:ph type="pic" sz="quarter" idx="12" hasCustomPrompt="1"/>
          </p:nvPr>
        </p:nvSpPr>
        <p:spPr>
          <a:xfrm>
            <a:off x="8064501" y="2632075"/>
            <a:ext cx="4345214" cy="6284913"/>
          </a:xfrm>
        </p:spPr>
        <p:txBody>
          <a:bodyPr anchor="ctr">
            <a:normAutofit/>
          </a:bodyPr>
          <a:lstStyle>
            <a:lvl1pPr algn="ctr">
              <a:defRPr sz="3200" baseline="0"/>
            </a:lvl1pPr>
          </a:lstStyle>
          <a:p>
            <a:r>
              <a:rPr lang="en-US" dirty="0" smtClean="0"/>
              <a:t>Drag image  to placeholder or click icon to add</a:t>
            </a:r>
            <a:endParaRPr lang="en-US" dirty="0"/>
          </a:p>
        </p:txBody>
      </p:sp>
      <p:sp>
        <p:nvSpPr>
          <p:cNvPr id="7" name="Title 1"/>
          <p:cNvSpPr>
            <a:spLocks noGrp="1"/>
          </p:cNvSpPr>
          <p:nvPr>
            <p:ph type="ctrTitle" hasCustomPrompt="1"/>
          </p:nvPr>
        </p:nvSpPr>
        <p:spPr>
          <a:xfrm>
            <a:off x="974527" y="2653779"/>
            <a:ext cx="6944830" cy="1054599"/>
          </a:xfrm>
        </p:spPr>
        <p:txBody>
          <a:bodyPr>
            <a:spAutoFit/>
          </a:bodyPr>
          <a:lstStyle>
            <a:lvl1pPr>
              <a:defRPr sz="6000" baseline="0"/>
            </a:lvl1pPr>
          </a:lstStyle>
          <a:p>
            <a:r>
              <a:rPr lang="en-GB" dirty="0" smtClean="0"/>
              <a:t>Header style</a:t>
            </a:r>
            <a:endParaRPr lang="en-US" dirty="0"/>
          </a:p>
        </p:txBody>
      </p:sp>
      <p:sp>
        <p:nvSpPr>
          <p:cNvPr id="8" name="Subtitle 2"/>
          <p:cNvSpPr>
            <a:spLocks noGrp="1"/>
          </p:cNvSpPr>
          <p:nvPr>
            <p:ph type="subTitle" idx="1" hasCustomPrompt="1"/>
          </p:nvPr>
        </p:nvSpPr>
        <p:spPr>
          <a:xfrm>
            <a:off x="974527" y="3729462"/>
            <a:ext cx="6944830" cy="746823"/>
          </a:xfrm>
        </p:spPr>
        <p:txBody>
          <a:bodyPr>
            <a:spAutoFit/>
          </a:bodyPr>
          <a:lstStyle>
            <a:lvl1pPr marL="0" marR="0" indent="0" algn="l" defTabSz="650001" rtl="0" eaLnBrk="1" fontAlgn="auto" latinLnBrk="0" hangingPunct="1">
              <a:lnSpc>
                <a:spcPct val="100000"/>
              </a:lnSpc>
              <a:spcBef>
                <a:spcPct val="20000"/>
              </a:spcBef>
              <a:spcAft>
                <a:spcPts val="0"/>
              </a:spcAft>
              <a:buClrTx/>
              <a:buSzTx/>
              <a:buFont typeface="Arial"/>
              <a:buNone/>
              <a:tabLst/>
              <a:defRPr sz="4000">
                <a:solidFill>
                  <a:srgbClr val="25303B"/>
                </a:solidFill>
              </a:defRPr>
            </a:lvl1pPr>
            <a:lvl2pPr marL="650001" indent="0" algn="ctr">
              <a:buNone/>
              <a:defRPr>
                <a:solidFill>
                  <a:schemeClr val="tx1">
                    <a:tint val="75000"/>
                  </a:schemeClr>
                </a:solidFill>
              </a:defRPr>
            </a:lvl2pPr>
            <a:lvl3pPr marL="1300002" indent="0" algn="ctr">
              <a:buNone/>
              <a:defRPr>
                <a:solidFill>
                  <a:schemeClr val="tx1">
                    <a:tint val="75000"/>
                  </a:schemeClr>
                </a:solidFill>
              </a:defRPr>
            </a:lvl3pPr>
            <a:lvl4pPr marL="1950004" indent="0" algn="ctr">
              <a:buNone/>
              <a:defRPr>
                <a:solidFill>
                  <a:schemeClr val="tx1">
                    <a:tint val="75000"/>
                  </a:schemeClr>
                </a:solidFill>
              </a:defRPr>
            </a:lvl4pPr>
            <a:lvl5pPr marL="2600005" indent="0" algn="ctr">
              <a:buNone/>
              <a:defRPr>
                <a:solidFill>
                  <a:schemeClr val="tx1">
                    <a:tint val="75000"/>
                  </a:schemeClr>
                </a:solidFill>
              </a:defRPr>
            </a:lvl5pPr>
            <a:lvl6pPr marL="3250006" indent="0" algn="ctr">
              <a:buNone/>
              <a:defRPr>
                <a:solidFill>
                  <a:schemeClr val="tx1">
                    <a:tint val="75000"/>
                  </a:schemeClr>
                </a:solidFill>
              </a:defRPr>
            </a:lvl6pPr>
            <a:lvl7pPr marL="3900007" indent="0" algn="ctr">
              <a:buNone/>
              <a:defRPr>
                <a:solidFill>
                  <a:schemeClr val="tx1">
                    <a:tint val="75000"/>
                  </a:schemeClr>
                </a:solidFill>
              </a:defRPr>
            </a:lvl7pPr>
            <a:lvl8pPr marL="4550009" indent="0" algn="ctr">
              <a:buNone/>
              <a:defRPr>
                <a:solidFill>
                  <a:schemeClr val="tx1">
                    <a:tint val="75000"/>
                  </a:schemeClr>
                </a:solidFill>
              </a:defRPr>
            </a:lvl8pPr>
            <a:lvl9pPr marL="5200010" indent="0" algn="ctr">
              <a:buNone/>
              <a:defRPr>
                <a:solidFill>
                  <a:schemeClr val="tx1">
                    <a:tint val="75000"/>
                  </a:schemeClr>
                </a:solidFill>
              </a:defRPr>
            </a:lvl9pPr>
          </a:lstStyle>
          <a:p>
            <a:pPr lvl="0"/>
            <a:r>
              <a:rPr lang="en-GB" dirty="0" smtClean="0"/>
              <a:t>SUB-HEADER STYLE</a:t>
            </a:r>
          </a:p>
        </p:txBody>
      </p:sp>
      <p:sp>
        <p:nvSpPr>
          <p:cNvPr id="9" name="Text Placeholder 9"/>
          <p:cNvSpPr>
            <a:spLocks noGrp="1"/>
          </p:cNvSpPr>
          <p:nvPr>
            <p:ph type="body" sz="quarter" idx="10" hasCustomPrompt="1"/>
          </p:nvPr>
        </p:nvSpPr>
        <p:spPr>
          <a:xfrm>
            <a:off x="974725" y="4523700"/>
            <a:ext cx="6944632" cy="623712"/>
          </a:xfrm>
        </p:spPr>
        <p:txBody>
          <a:bodyPr>
            <a:spAutoFit/>
          </a:bodyPr>
          <a:lstStyle>
            <a:lvl1pPr>
              <a:defRPr sz="3200" cap="none" baseline="0"/>
            </a:lvl1pPr>
            <a:lvl2pPr marL="650001" indent="0">
              <a:buNone/>
              <a:defRPr/>
            </a:lvl2pPr>
            <a:lvl3pPr>
              <a:defRPr sz="3200"/>
            </a:lvl3pPr>
            <a:lvl4pPr>
              <a:defRPr sz="3200"/>
            </a:lvl4pPr>
            <a:lvl5pPr>
              <a:defRPr sz="3200"/>
            </a:lvl5pPr>
          </a:lstStyle>
          <a:p>
            <a:pPr lvl="0"/>
            <a:r>
              <a:rPr lang="en-GB" dirty="0" smtClean="0"/>
              <a:t>Body text style</a:t>
            </a:r>
          </a:p>
        </p:txBody>
      </p:sp>
      <p:sp>
        <p:nvSpPr>
          <p:cNvPr id="11" name="Text Placeholder 11"/>
          <p:cNvSpPr>
            <a:spLocks noGrp="1"/>
          </p:cNvSpPr>
          <p:nvPr>
            <p:ph type="body" sz="quarter" idx="11" hasCustomPrompt="1"/>
          </p:nvPr>
        </p:nvSpPr>
        <p:spPr>
          <a:xfrm>
            <a:off x="974725" y="5213666"/>
            <a:ext cx="6944632" cy="1583975"/>
          </a:xfrm>
        </p:spPr>
        <p:txBody>
          <a:bodyPr>
            <a:spAutoFit/>
          </a:bodyPr>
          <a:lstStyle>
            <a:lvl1pPr marL="0" indent="-424800">
              <a:buSzPct val="80000"/>
              <a:buFont typeface="Wingdings" charset="2"/>
              <a:buChar char="§"/>
              <a:defRPr sz="3200" cap="none"/>
            </a:lvl1pPr>
            <a:lvl2pPr>
              <a:defRPr sz="2800"/>
            </a:lvl2pPr>
            <a:lvl3pPr>
              <a:defRPr sz="2400"/>
            </a:lvl3pPr>
          </a:lstStyle>
          <a:p>
            <a:pPr lvl="0"/>
            <a:r>
              <a:rPr lang="en-GB" dirty="0" smtClean="0"/>
              <a:t>Bullet text style</a:t>
            </a:r>
          </a:p>
          <a:p>
            <a:pPr lvl="1"/>
            <a:r>
              <a:rPr lang="en-US" dirty="0" smtClean="0"/>
              <a:t>S</a:t>
            </a:r>
            <a:r>
              <a:rPr lang="en-GB" dirty="0" err="1" smtClean="0"/>
              <a:t>ub</a:t>
            </a:r>
            <a:r>
              <a:rPr lang="en-GB" dirty="0" smtClean="0"/>
              <a:t> bullet style</a:t>
            </a:r>
          </a:p>
          <a:p>
            <a:pPr lvl="2"/>
            <a:r>
              <a:rPr lang="en-US" dirty="0" smtClean="0"/>
              <a:t>S</a:t>
            </a:r>
            <a:r>
              <a:rPr lang="en-GB" dirty="0" err="1" smtClean="0"/>
              <a:t>ub</a:t>
            </a:r>
            <a:r>
              <a:rPr lang="en-GB" dirty="0" smtClean="0"/>
              <a:t> sub bullet style</a:t>
            </a:r>
          </a:p>
        </p:txBody>
      </p:sp>
    </p:spTree>
    <p:extLst>
      <p:ext uri="{BB962C8B-B14F-4D97-AF65-F5344CB8AC3E}">
        <p14:creationId xmlns:p14="http://schemas.microsoft.com/office/powerpoint/2010/main" val="246533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mple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49685" y="3386245"/>
            <a:ext cx="11694319" cy="1331598"/>
          </a:xfrm>
        </p:spPr>
        <p:txBody>
          <a:bodyPr>
            <a:spAutoFit/>
          </a:bodyPr>
          <a:lstStyle>
            <a:lvl1pPr>
              <a:defRPr sz="7800"/>
            </a:lvl1pPr>
          </a:lstStyle>
          <a:p>
            <a:r>
              <a:rPr lang="en-GB" dirty="0" smtClean="0"/>
              <a:t>Header style</a:t>
            </a:r>
            <a:endParaRPr lang="en-US" dirty="0"/>
          </a:p>
        </p:txBody>
      </p:sp>
      <p:sp>
        <p:nvSpPr>
          <p:cNvPr id="7" name="Text Placeholder 4"/>
          <p:cNvSpPr>
            <a:spLocks noGrp="1"/>
          </p:cNvSpPr>
          <p:nvPr>
            <p:ph type="body" sz="quarter" idx="10" hasCustomPrompt="1"/>
          </p:nvPr>
        </p:nvSpPr>
        <p:spPr>
          <a:xfrm>
            <a:off x="649288" y="4681538"/>
            <a:ext cx="6789737" cy="869933"/>
          </a:xfrm>
        </p:spPr>
        <p:txBody>
          <a:bodyPr>
            <a:spAutoFit/>
          </a:bodyPr>
          <a:lstStyle/>
          <a:p>
            <a:pPr lvl="0"/>
            <a:r>
              <a:rPr lang="en-GB" dirty="0" smtClean="0"/>
              <a:t>Sub-header Style</a:t>
            </a:r>
          </a:p>
        </p:txBody>
      </p:sp>
    </p:spTree>
    <p:extLst>
      <p:ext uri="{BB962C8B-B14F-4D97-AF65-F5344CB8AC3E}">
        <p14:creationId xmlns:p14="http://schemas.microsoft.com/office/powerpoint/2010/main" val="279986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9685" y="3386245"/>
            <a:ext cx="11694319" cy="1331598"/>
          </a:xfrm>
          <a:prstGeom prst="rect">
            <a:avLst/>
          </a:prstGeom>
        </p:spPr>
        <p:txBody>
          <a:bodyPr vert="horz" lIns="130000" tIns="65000" rIns="130000" bIns="65000" rtlCol="0" anchor="ctr">
            <a:spAutoFit/>
          </a:bodyPr>
          <a:lstStyle/>
          <a:p>
            <a:r>
              <a:rPr lang="en-GB" dirty="0" smtClean="0"/>
              <a:t>Header style</a:t>
            </a:r>
            <a:endParaRPr lang="en-US" dirty="0"/>
          </a:p>
        </p:txBody>
      </p:sp>
      <p:sp>
        <p:nvSpPr>
          <p:cNvPr id="3" name="Text Placeholder 2"/>
          <p:cNvSpPr>
            <a:spLocks noGrp="1"/>
          </p:cNvSpPr>
          <p:nvPr>
            <p:ph type="body" idx="1"/>
          </p:nvPr>
        </p:nvSpPr>
        <p:spPr>
          <a:xfrm>
            <a:off x="649685" y="5057136"/>
            <a:ext cx="11694319" cy="869933"/>
          </a:xfrm>
          <a:prstGeom prst="rect">
            <a:avLst/>
          </a:prstGeom>
        </p:spPr>
        <p:txBody>
          <a:bodyPr vert="horz" lIns="130000" tIns="65000" rIns="130000" bIns="65000" rtlCol="0">
            <a:spAutoFit/>
          </a:bodyPr>
          <a:lstStyle/>
          <a:p>
            <a:pPr lvl="0"/>
            <a:r>
              <a:rPr lang="en-GB" dirty="0" smtClean="0"/>
              <a:t>SUB-HEADER STYLE</a:t>
            </a:r>
          </a:p>
        </p:txBody>
      </p:sp>
    </p:spTree>
    <p:extLst>
      <p:ext uri="{BB962C8B-B14F-4D97-AF65-F5344CB8AC3E}">
        <p14:creationId xmlns:p14="http://schemas.microsoft.com/office/powerpoint/2010/main" val="2619897227"/>
      </p:ext>
    </p:extLst>
  </p:cSld>
  <p:clrMap bg1="lt1" tx1="dk1" bg2="lt2" tx2="dk2" accent1="accent1" accent2="accent2" accent3="accent3" accent4="accent4" accent5="accent5" accent6="accent6" hlink="hlink" folHlink="folHlink"/>
  <p:sldLayoutIdLst>
    <p:sldLayoutId id="2147483659" r:id="rId1"/>
    <p:sldLayoutId id="2147483658" r:id="rId2"/>
    <p:sldLayoutId id="2147483660" r:id="rId3"/>
    <p:sldLayoutId id="2147483649" r:id="rId4"/>
    <p:sldLayoutId id="2147483662" r:id="rId5"/>
    <p:sldLayoutId id="2147483661" r:id="rId6"/>
    <p:sldLayoutId id="2147483664" r:id="rId7"/>
    <p:sldLayoutId id="2147483663" r:id="rId8"/>
    <p:sldLayoutId id="2147483666" r:id="rId9"/>
    <p:sldLayoutId id="2147483665" r:id="rId10"/>
    <p:sldLayoutId id="2147483667" r:id="rId11"/>
    <p:sldLayoutId id="2147483668" r:id="rId12"/>
    <p:sldLayoutId id="2147483672" r:id="rId13"/>
    <p:sldLayoutId id="2147483670" r:id="rId14"/>
    <p:sldLayoutId id="2147483673" r:id="rId15"/>
    <p:sldLayoutId id="2147483671" r:id="rId16"/>
    <p:sldLayoutId id="2147483674" r:id="rId17"/>
    <p:sldLayoutId id="2147483669" r:id="rId18"/>
  </p:sldLayoutIdLst>
  <p:txStyles>
    <p:titleStyle>
      <a:lvl1pPr algn="l" defTabSz="650001" rtl="0" eaLnBrk="1" latinLnBrk="0" hangingPunct="1">
        <a:spcBef>
          <a:spcPct val="0"/>
        </a:spcBef>
        <a:buNone/>
        <a:defRPr sz="7800" b="1" kern="1200">
          <a:solidFill>
            <a:schemeClr val="tx1"/>
          </a:solidFill>
          <a:latin typeface="Cambria"/>
          <a:ea typeface="+mj-ea"/>
          <a:cs typeface="Cambria"/>
        </a:defRPr>
      </a:lvl1pPr>
    </p:titleStyle>
    <p:bodyStyle>
      <a:lvl1pPr marL="0" indent="0" algn="l" defTabSz="650001" rtl="0" eaLnBrk="1" latinLnBrk="0" hangingPunct="1">
        <a:spcBef>
          <a:spcPct val="20000"/>
        </a:spcBef>
        <a:buFont typeface="Arial"/>
        <a:buNone/>
        <a:defRPr sz="4800" kern="1200" cap="all" baseline="0">
          <a:solidFill>
            <a:srgbClr val="25303B"/>
          </a:solidFill>
          <a:latin typeface="+mn-lt"/>
          <a:ea typeface="+mn-ea"/>
          <a:cs typeface="+mn-cs"/>
        </a:defRPr>
      </a:lvl1pPr>
      <a:lvl2pPr marL="1056252" indent="-406251" algn="l" defTabSz="650001" rtl="0" eaLnBrk="1" latinLnBrk="0" hangingPunct="1">
        <a:spcBef>
          <a:spcPct val="20000"/>
        </a:spcBef>
        <a:buFont typeface="Arial"/>
        <a:buChar char="–"/>
        <a:defRPr sz="4000" kern="1200">
          <a:solidFill>
            <a:schemeClr val="tx1"/>
          </a:solidFill>
          <a:latin typeface="+mn-lt"/>
          <a:ea typeface="+mn-ea"/>
          <a:cs typeface="+mn-cs"/>
        </a:defRPr>
      </a:lvl2pPr>
      <a:lvl3pPr marL="1625003" indent="-325001" algn="l" defTabSz="650001" rtl="0" eaLnBrk="1" latinLnBrk="0" hangingPunct="1">
        <a:spcBef>
          <a:spcPct val="20000"/>
        </a:spcBef>
        <a:buFont typeface="Arial"/>
        <a:buChar char="•"/>
        <a:defRPr sz="3400" kern="1200">
          <a:solidFill>
            <a:schemeClr val="tx1"/>
          </a:solidFill>
          <a:latin typeface="+mn-lt"/>
          <a:ea typeface="+mn-ea"/>
          <a:cs typeface="+mn-cs"/>
        </a:defRPr>
      </a:lvl3pPr>
      <a:lvl4pPr marL="2275004" indent="-325001" algn="l" defTabSz="650001" rtl="0" eaLnBrk="1" latinLnBrk="0" hangingPunct="1">
        <a:spcBef>
          <a:spcPct val="20000"/>
        </a:spcBef>
        <a:buFont typeface="Arial"/>
        <a:buChar char="–"/>
        <a:defRPr sz="2800" kern="1200">
          <a:solidFill>
            <a:schemeClr val="tx1"/>
          </a:solidFill>
          <a:latin typeface="+mn-lt"/>
          <a:ea typeface="+mn-ea"/>
          <a:cs typeface="+mn-cs"/>
        </a:defRPr>
      </a:lvl4pPr>
      <a:lvl5pPr marL="2925006" indent="-325001" algn="l" defTabSz="650001" rtl="0" eaLnBrk="1" latinLnBrk="0" hangingPunct="1">
        <a:spcBef>
          <a:spcPct val="20000"/>
        </a:spcBef>
        <a:buFont typeface="Arial"/>
        <a:buChar char="»"/>
        <a:defRPr sz="2800" kern="1200">
          <a:solidFill>
            <a:schemeClr val="tx1"/>
          </a:solidFill>
          <a:latin typeface="+mn-lt"/>
          <a:ea typeface="+mn-ea"/>
          <a:cs typeface="+mn-cs"/>
        </a:defRPr>
      </a:lvl5pPr>
      <a:lvl6pPr marL="3575007" indent="-325001" algn="l" defTabSz="650001" rtl="0" eaLnBrk="1" latinLnBrk="0" hangingPunct="1">
        <a:spcBef>
          <a:spcPct val="20000"/>
        </a:spcBef>
        <a:buFont typeface="Arial"/>
        <a:buChar char="•"/>
        <a:defRPr sz="2800" kern="1200">
          <a:solidFill>
            <a:schemeClr val="tx1"/>
          </a:solidFill>
          <a:latin typeface="+mn-lt"/>
          <a:ea typeface="+mn-ea"/>
          <a:cs typeface="+mn-cs"/>
        </a:defRPr>
      </a:lvl6pPr>
      <a:lvl7pPr marL="4225008" indent="-325001" algn="l" defTabSz="650001" rtl="0" eaLnBrk="1" latinLnBrk="0" hangingPunct="1">
        <a:spcBef>
          <a:spcPct val="20000"/>
        </a:spcBef>
        <a:buFont typeface="Arial"/>
        <a:buChar char="•"/>
        <a:defRPr sz="2800" kern="1200">
          <a:solidFill>
            <a:schemeClr val="tx1"/>
          </a:solidFill>
          <a:latin typeface="+mn-lt"/>
          <a:ea typeface="+mn-ea"/>
          <a:cs typeface="+mn-cs"/>
        </a:defRPr>
      </a:lvl7pPr>
      <a:lvl8pPr marL="4875009" indent="-325001" algn="l" defTabSz="650001" rtl="0" eaLnBrk="1" latinLnBrk="0" hangingPunct="1">
        <a:spcBef>
          <a:spcPct val="20000"/>
        </a:spcBef>
        <a:buFont typeface="Arial"/>
        <a:buChar char="•"/>
        <a:defRPr sz="2800" kern="1200">
          <a:solidFill>
            <a:schemeClr val="tx1"/>
          </a:solidFill>
          <a:latin typeface="+mn-lt"/>
          <a:ea typeface="+mn-ea"/>
          <a:cs typeface="+mn-cs"/>
        </a:defRPr>
      </a:lvl8pPr>
      <a:lvl9pPr marL="5525011" indent="-325001" algn="l" defTabSz="650001" rtl="0" eaLnBrk="1" latinLnBrk="0" hangingPunct="1">
        <a:spcBef>
          <a:spcPct val="20000"/>
        </a:spcBef>
        <a:buFont typeface="Arial"/>
        <a:buChar char="•"/>
        <a:defRPr sz="2800" kern="1200">
          <a:solidFill>
            <a:schemeClr val="tx1"/>
          </a:solidFill>
          <a:latin typeface="+mn-lt"/>
          <a:ea typeface="+mn-ea"/>
          <a:cs typeface="+mn-cs"/>
        </a:defRPr>
      </a:lvl9pPr>
    </p:bodyStyle>
    <p:otherStyle>
      <a:defPPr>
        <a:defRPr lang="en-US"/>
      </a:defPPr>
      <a:lvl1pPr marL="0" algn="l" defTabSz="650001" rtl="0" eaLnBrk="1" latinLnBrk="0" hangingPunct="1">
        <a:defRPr sz="2600" kern="1200">
          <a:solidFill>
            <a:schemeClr val="tx1"/>
          </a:solidFill>
          <a:latin typeface="+mn-lt"/>
          <a:ea typeface="+mn-ea"/>
          <a:cs typeface="+mn-cs"/>
        </a:defRPr>
      </a:lvl1pPr>
      <a:lvl2pPr marL="650001" algn="l" defTabSz="650001" rtl="0" eaLnBrk="1" latinLnBrk="0" hangingPunct="1">
        <a:defRPr sz="2600" kern="1200">
          <a:solidFill>
            <a:schemeClr val="tx1"/>
          </a:solidFill>
          <a:latin typeface="+mn-lt"/>
          <a:ea typeface="+mn-ea"/>
          <a:cs typeface="+mn-cs"/>
        </a:defRPr>
      </a:lvl2pPr>
      <a:lvl3pPr marL="1300002" algn="l" defTabSz="650001" rtl="0" eaLnBrk="1" latinLnBrk="0" hangingPunct="1">
        <a:defRPr sz="2600" kern="1200">
          <a:solidFill>
            <a:schemeClr val="tx1"/>
          </a:solidFill>
          <a:latin typeface="+mn-lt"/>
          <a:ea typeface="+mn-ea"/>
          <a:cs typeface="+mn-cs"/>
        </a:defRPr>
      </a:lvl3pPr>
      <a:lvl4pPr marL="1950004" algn="l" defTabSz="650001" rtl="0" eaLnBrk="1" latinLnBrk="0" hangingPunct="1">
        <a:defRPr sz="2600" kern="1200">
          <a:solidFill>
            <a:schemeClr val="tx1"/>
          </a:solidFill>
          <a:latin typeface="+mn-lt"/>
          <a:ea typeface="+mn-ea"/>
          <a:cs typeface="+mn-cs"/>
        </a:defRPr>
      </a:lvl4pPr>
      <a:lvl5pPr marL="2600005" algn="l" defTabSz="650001" rtl="0" eaLnBrk="1" latinLnBrk="0" hangingPunct="1">
        <a:defRPr sz="2600" kern="1200">
          <a:solidFill>
            <a:schemeClr val="tx1"/>
          </a:solidFill>
          <a:latin typeface="+mn-lt"/>
          <a:ea typeface="+mn-ea"/>
          <a:cs typeface="+mn-cs"/>
        </a:defRPr>
      </a:lvl5pPr>
      <a:lvl6pPr marL="3250006" algn="l" defTabSz="650001" rtl="0" eaLnBrk="1" latinLnBrk="0" hangingPunct="1">
        <a:defRPr sz="2600" kern="1200">
          <a:solidFill>
            <a:schemeClr val="tx1"/>
          </a:solidFill>
          <a:latin typeface="+mn-lt"/>
          <a:ea typeface="+mn-ea"/>
          <a:cs typeface="+mn-cs"/>
        </a:defRPr>
      </a:lvl6pPr>
      <a:lvl7pPr marL="3900007" algn="l" defTabSz="650001" rtl="0" eaLnBrk="1" latinLnBrk="0" hangingPunct="1">
        <a:defRPr sz="2600" kern="1200">
          <a:solidFill>
            <a:schemeClr val="tx1"/>
          </a:solidFill>
          <a:latin typeface="+mn-lt"/>
          <a:ea typeface="+mn-ea"/>
          <a:cs typeface="+mn-cs"/>
        </a:defRPr>
      </a:lvl7pPr>
      <a:lvl8pPr marL="4550009" algn="l" defTabSz="650001" rtl="0" eaLnBrk="1" latinLnBrk="0" hangingPunct="1">
        <a:defRPr sz="2600" kern="1200">
          <a:solidFill>
            <a:schemeClr val="tx1"/>
          </a:solidFill>
          <a:latin typeface="+mn-lt"/>
          <a:ea typeface="+mn-ea"/>
          <a:cs typeface="+mn-cs"/>
        </a:defRPr>
      </a:lvl8pPr>
      <a:lvl9pPr marL="5200010" algn="l" defTabSz="650001"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49685" y="3103159"/>
            <a:ext cx="11746965" cy="1793263"/>
          </a:xfrm>
        </p:spPr>
        <p:txBody>
          <a:bodyPr/>
          <a:lstStyle/>
          <a:p>
            <a:r>
              <a:rPr lang="en-GB" sz="5400" b="0" dirty="0"/>
              <a:t>Challenging values and attitudes that support Researcher </a:t>
            </a:r>
            <a:r>
              <a:rPr lang="en-GB" sz="5400" b="0" dirty="0" smtClean="0"/>
              <a:t>Development?</a:t>
            </a:r>
            <a:endParaRPr lang="en-US" sz="5400" dirty="0"/>
          </a:p>
        </p:txBody>
      </p:sp>
      <p:sp>
        <p:nvSpPr>
          <p:cNvPr id="4" name="Title 6"/>
          <p:cNvSpPr txBox="1">
            <a:spLocks/>
          </p:cNvSpPr>
          <p:nvPr/>
        </p:nvSpPr>
        <p:spPr>
          <a:xfrm>
            <a:off x="919651" y="5717817"/>
            <a:ext cx="11746965" cy="1362376"/>
          </a:xfrm>
          <a:prstGeom prst="rect">
            <a:avLst/>
          </a:prstGeom>
        </p:spPr>
        <p:txBody>
          <a:bodyPr vert="horz" lIns="130000" tIns="65000" rIns="130000" bIns="65000" rtlCol="0" anchor="ctr">
            <a:spAutoFit/>
          </a:bodyPr>
          <a:lstStyle>
            <a:lvl1pPr algn="l" defTabSz="650001" rtl="0" eaLnBrk="1" latinLnBrk="0" hangingPunct="1">
              <a:spcBef>
                <a:spcPct val="0"/>
              </a:spcBef>
              <a:buNone/>
              <a:defRPr sz="7800" b="1" kern="1200">
                <a:solidFill>
                  <a:schemeClr val="bg1"/>
                </a:solidFill>
                <a:latin typeface="Cambria"/>
                <a:ea typeface="+mj-ea"/>
                <a:cs typeface="Cambria"/>
              </a:defRPr>
            </a:lvl1pPr>
          </a:lstStyle>
          <a:p>
            <a:r>
              <a:rPr lang="en-GB" sz="4000" b="0" dirty="0" smtClean="0"/>
              <a:t>Dr Lorna Warnock and Dr Amanda Barnes</a:t>
            </a:r>
          </a:p>
          <a:p>
            <a:r>
              <a:rPr lang="en-GB" sz="4000" b="0" dirty="0" smtClean="0">
                <a:solidFill>
                  <a:schemeClr val="bg1">
                    <a:lumMod val="65000"/>
                  </a:schemeClr>
                </a:solidFill>
              </a:rPr>
              <a:t>Department of Biology</a:t>
            </a:r>
            <a:endParaRPr lang="en-US" sz="4000" dirty="0">
              <a:solidFill>
                <a:schemeClr val="bg1">
                  <a:lumMod val="65000"/>
                </a:schemeClr>
              </a:solidFill>
            </a:endParaRPr>
          </a:p>
        </p:txBody>
      </p:sp>
    </p:spTree>
    <p:extLst>
      <p:ext uri="{BB962C8B-B14F-4D97-AF65-F5344CB8AC3E}">
        <p14:creationId xmlns:p14="http://schemas.microsoft.com/office/powerpoint/2010/main" val="1077314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Competency  Frameworks</a:t>
            </a:r>
            <a:endParaRPr lang="en-US" sz="4800" dirty="0"/>
          </a:p>
        </p:txBody>
      </p:sp>
      <p:graphicFrame>
        <p:nvGraphicFramePr>
          <p:cNvPr id="4" name="Table 3"/>
          <p:cNvGraphicFramePr>
            <a:graphicFrameLocks noGrp="1"/>
          </p:cNvGraphicFramePr>
          <p:nvPr>
            <p:extLst>
              <p:ext uri="{D42A27DB-BD31-4B8C-83A1-F6EECF244321}">
                <p14:modId xmlns:p14="http://schemas.microsoft.com/office/powerpoint/2010/main" val="4045018285"/>
              </p:ext>
            </p:extLst>
          </p:nvPr>
        </p:nvGraphicFramePr>
        <p:xfrm>
          <a:off x="729921" y="1948172"/>
          <a:ext cx="11914924" cy="2523744"/>
        </p:xfrm>
        <a:graphic>
          <a:graphicData uri="http://schemas.openxmlformats.org/drawingml/2006/table">
            <a:tbl>
              <a:tblPr firstRow="1" bandRow="1">
                <a:tableStyleId>{2D5ABB26-0587-4C30-8999-92F81FD0307C}</a:tableStyleId>
              </a:tblPr>
              <a:tblGrid>
                <a:gridCol w="4346281">
                  <a:extLst>
                    <a:ext uri="{9D8B030D-6E8A-4147-A177-3AD203B41FA5}">
                      <a16:colId xmlns:a16="http://schemas.microsoft.com/office/drawing/2014/main" xmlns="" val="2526797095"/>
                    </a:ext>
                  </a:extLst>
                </a:gridCol>
                <a:gridCol w="7568643">
                  <a:extLst>
                    <a:ext uri="{9D8B030D-6E8A-4147-A177-3AD203B41FA5}">
                      <a16:colId xmlns:a16="http://schemas.microsoft.com/office/drawing/2014/main" xmlns="" val="1326556280"/>
                    </a:ext>
                  </a:extLst>
                </a:gridCol>
              </a:tblGrid>
              <a:tr h="370840">
                <a:tc>
                  <a:txBody>
                    <a:bodyPr/>
                    <a:lstStyle/>
                    <a:p>
                      <a:pPr>
                        <a:lnSpc>
                          <a:spcPct val="115000"/>
                        </a:lnSpc>
                        <a:spcAft>
                          <a:spcPts val="0"/>
                        </a:spcAft>
                      </a:pPr>
                      <a:r>
                        <a:rPr lang="en-GB" sz="2400" b="1" dirty="0">
                          <a:effectLst/>
                          <a:latin typeface="Calibri" panose="020F0502020204030204" pitchFamily="34" charset="0"/>
                          <a:ea typeface="Calibri" panose="020F0502020204030204" pitchFamily="34" charset="0"/>
                          <a:cs typeface="Arial" panose="020B0604020202020204" pitchFamily="34" charset="0"/>
                        </a:rPr>
                        <a:t>Self Improvement and Resilience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GB" sz="2400" dirty="0">
                          <a:effectLst/>
                          <a:latin typeface="Calibri" panose="020F0502020204030204" pitchFamily="34" charset="0"/>
                          <a:ea typeface="Calibri" panose="020F0502020204030204" pitchFamily="34" charset="0"/>
                          <a:cs typeface="Arial" panose="020B0604020202020204" pitchFamily="34" charset="0"/>
                        </a:rPr>
                        <a:t>A good self-awareness and competency in self-improvement means that you are continually looking for ways to learn and develop yourself. </a:t>
                      </a:r>
                      <a:r>
                        <a:rPr lang="en-GB" sz="2400" dirty="0" smtClean="0">
                          <a:effectLst/>
                          <a:latin typeface="Calibri" panose="020F0502020204030204" pitchFamily="34" charset="0"/>
                          <a:ea typeface="Calibri" panose="020F0502020204030204" pitchFamily="34" charset="0"/>
                          <a:cs typeface="Arial" panose="020B0604020202020204" pitchFamily="34" charset="0"/>
                        </a:rPr>
                        <a:t>……. during your research you </a:t>
                      </a:r>
                      <a:r>
                        <a:rPr lang="en-GB" sz="2400" dirty="0">
                          <a:effectLst/>
                          <a:latin typeface="Calibri" panose="020F0502020204030204" pitchFamily="34" charset="0"/>
                          <a:ea typeface="Calibri" panose="020F0502020204030204" pitchFamily="34" charset="0"/>
                          <a:cs typeface="Arial" panose="020B0604020202020204" pitchFamily="34" charset="0"/>
                        </a:rPr>
                        <a:t>may face setbacks which challenge you to develop strategies to develop resilience and </a:t>
                      </a:r>
                      <a:r>
                        <a:rPr lang="en-GB" sz="2400" dirty="0" smtClean="0">
                          <a:effectLst/>
                          <a:latin typeface="Calibri" panose="020F0502020204030204" pitchFamily="34" charset="0"/>
                          <a:ea typeface="Calibri" panose="020F0502020204030204" pitchFamily="34" charset="0"/>
                          <a:cs typeface="Arial" panose="020B0604020202020204" pitchFamily="34" charset="0"/>
                        </a:rPr>
                        <a:t>perseverance………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98777789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999246683"/>
              </p:ext>
            </p:extLst>
          </p:nvPr>
        </p:nvGraphicFramePr>
        <p:xfrm>
          <a:off x="729921" y="4614460"/>
          <a:ext cx="11914924" cy="3785616"/>
        </p:xfrm>
        <a:graphic>
          <a:graphicData uri="http://schemas.openxmlformats.org/drawingml/2006/table">
            <a:tbl>
              <a:tblPr firstRow="1" bandRow="1">
                <a:tableStyleId>{2D5ABB26-0587-4C30-8999-92F81FD0307C}</a:tableStyleId>
              </a:tblPr>
              <a:tblGrid>
                <a:gridCol w="4324679">
                  <a:extLst>
                    <a:ext uri="{9D8B030D-6E8A-4147-A177-3AD203B41FA5}">
                      <a16:colId xmlns:a16="http://schemas.microsoft.com/office/drawing/2014/main" xmlns="" val="2014273014"/>
                    </a:ext>
                  </a:extLst>
                </a:gridCol>
                <a:gridCol w="7590245">
                  <a:extLst>
                    <a:ext uri="{9D8B030D-6E8A-4147-A177-3AD203B41FA5}">
                      <a16:colId xmlns:a16="http://schemas.microsoft.com/office/drawing/2014/main" xmlns="" val="2637977383"/>
                    </a:ext>
                  </a:extLst>
                </a:gridCol>
              </a:tblGrid>
              <a:tr h="370840">
                <a:tc>
                  <a:txBody>
                    <a:bodyPr/>
                    <a:lstStyle/>
                    <a:p>
                      <a:pPr>
                        <a:lnSpc>
                          <a:spcPct val="115000"/>
                        </a:lnSpc>
                        <a:spcAft>
                          <a:spcPts val="0"/>
                        </a:spcAft>
                      </a:pPr>
                      <a:r>
                        <a:rPr lang="en-GB" sz="24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Leadership and relationship building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GB" sz="2400" dirty="0" smtClean="0">
                          <a:solidFill>
                            <a:srgbClr val="000000"/>
                          </a:solidFill>
                          <a:effectLst/>
                          <a:latin typeface="Calibri" panose="020F0502020204030204" pitchFamily="34" charset="0"/>
                          <a:ea typeface="Calibri" panose="020F0502020204030204" pitchFamily="34" charset="0"/>
                          <a:cs typeface="Arial" panose="020B0604020202020204" pitchFamily="34" charset="0"/>
                        </a:rPr>
                        <a:t>Working closely </a:t>
                      </a:r>
                      <a:r>
                        <a:rPr lang="en-GB"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with technical staff, visiting associates and overseeing student projects will help you to develop your own style of leadership. Opportunities may arise for you to be involved in networking and setting up collaborations outside of your research group.  You take responsibility for your own research project management and will learn </a:t>
                      </a:r>
                      <a:r>
                        <a:rPr lang="en-GB" sz="2400" dirty="0" smtClean="0">
                          <a:solidFill>
                            <a:srgbClr val="000000"/>
                          </a:solidFill>
                          <a:effectLst/>
                          <a:latin typeface="Calibri" panose="020F0502020204030204" pitchFamily="34" charset="0"/>
                          <a:ea typeface="Calibri" panose="020F0502020204030204" pitchFamily="34" charset="0"/>
                          <a:cs typeface="Arial" panose="020B0604020202020204" pitchFamily="34" charset="0"/>
                        </a:rPr>
                        <a:t>to</a:t>
                      </a:r>
                      <a:r>
                        <a:rPr lang="en-GB" sz="2400" baseline="0" dirty="0" smtClean="0">
                          <a:solidFill>
                            <a:srgbClr val="000000"/>
                          </a:solidFill>
                          <a:effectLst/>
                          <a:latin typeface="Calibri" panose="020F0502020204030204" pitchFamily="34" charset="0"/>
                          <a:ea typeface="Calibri" panose="020F0502020204030204" pitchFamily="34" charset="0"/>
                          <a:cs typeface="Arial" panose="020B0604020202020204" pitchFamily="34" charset="0"/>
                        </a:rPr>
                        <a:t> make </a:t>
                      </a:r>
                      <a:r>
                        <a:rPr lang="en-GB" sz="2400" dirty="0" smtClean="0">
                          <a:solidFill>
                            <a:srgbClr val="000000"/>
                          </a:solidFill>
                          <a:effectLst/>
                          <a:latin typeface="Calibri" panose="020F0502020204030204" pitchFamily="34" charset="0"/>
                          <a:ea typeface="Calibri" panose="020F0502020204030204" pitchFamily="34" charset="0"/>
                          <a:cs typeface="Arial" panose="020B0604020202020204" pitchFamily="34" charset="0"/>
                        </a:rPr>
                        <a:t>important </a:t>
                      </a:r>
                      <a:r>
                        <a:rPr lang="en-GB" sz="2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decisions, motivating and persuading others.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779265206"/>
                  </a:ext>
                </a:extLst>
              </a:tr>
            </a:tbl>
          </a:graphicData>
        </a:graphic>
      </p:graphicFrame>
    </p:spTree>
    <p:extLst>
      <p:ext uri="{BB962C8B-B14F-4D97-AF65-F5344CB8AC3E}">
        <p14:creationId xmlns:p14="http://schemas.microsoft.com/office/powerpoint/2010/main" val="35272423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hdcomics.com/comics/archive/phd091912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160" y="1011853"/>
            <a:ext cx="11622089" cy="7534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96276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Transitions</a:t>
            </a:r>
            <a:r>
              <a:rPr lang="en-US" sz="4800" dirty="0" smtClean="0"/>
              <a:t>? Alternative Careers?</a:t>
            </a:r>
            <a:endParaRPr lang="en-US" sz="4800" dirty="0"/>
          </a:p>
        </p:txBody>
      </p:sp>
      <p:sp>
        <p:nvSpPr>
          <p:cNvPr id="14" name="Text Placeholder 11"/>
          <p:cNvSpPr>
            <a:spLocks noGrp="1"/>
          </p:cNvSpPr>
          <p:nvPr>
            <p:ph type="body" sz="quarter" idx="11"/>
          </p:nvPr>
        </p:nvSpPr>
        <p:spPr>
          <a:xfrm>
            <a:off x="817970" y="2670837"/>
            <a:ext cx="11643995" cy="6557644"/>
          </a:xfrm>
        </p:spPr>
        <p:txBody>
          <a:bodyPr/>
          <a:lstStyle/>
          <a:p>
            <a:pPr marL="571500" indent="-571500"/>
            <a:r>
              <a:rPr lang="en-US" sz="3600" dirty="0" smtClean="0"/>
              <a:t>Mindset that a move from academia is an ‘alternative career’</a:t>
            </a:r>
          </a:p>
          <a:p>
            <a:pPr indent="0">
              <a:buNone/>
            </a:pPr>
            <a:endParaRPr lang="en-US" sz="3600" dirty="0"/>
          </a:p>
          <a:p>
            <a:pPr marL="571500" indent="-571500"/>
            <a:r>
              <a:rPr lang="en-US" sz="3600" dirty="0" smtClean="0"/>
              <a:t>Stigma attached to leaving science</a:t>
            </a:r>
            <a:endParaRPr lang="en-US" sz="3600" dirty="0"/>
          </a:p>
          <a:p>
            <a:pPr indent="0">
              <a:buNone/>
            </a:pPr>
            <a:endParaRPr lang="en-US" sz="3600" dirty="0"/>
          </a:p>
          <a:p>
            <a:pPr marL="571500" indent="-571500"/>
            <a:r>
              <a:rPr lang="en-US" sz="3600" dirty="0" smtClean="0"/>
              <a:t>It is not a transition, it is a progression</a:t>
            </a:r>
          </a:p>
          <a:p>
            <a:pPr marL="571500" indent="-571500"/>
            <a:endParaRPr lang="en-US" sz="3600" dirty="0" smtClean="0"/>
          </a:p>
          <a:p>
            <a:pPr marL="571500" indent="-571500"/>
            <a:r>
              <a:rPr lang="en-US" sz="3600" dirty="0"/>
              <a:t>UK Government is seeking these transitions</a:t>
            </a:r>
          </a:p>
          <a:p>
            <a:pPr indent="0">
              <a:buNone/>
            </a:pPr>
            <a:endParaRPr lang="en-US" sz="3600" dirty="0"/>
          </a:p>
          <a:p>
            <a:pPr marL="571500" indent="-571500"/>
            <a:endParaRPr lang="en-US" sz="3600" dirty="0" smtClean="0"/>
          </a:p>
        </p:txBody>
      </p:sp>
    </p:spTree>
    <p:extLst>
      <p:ext uri="{BB962C8B-B14F-4D97-AF65-F5344CB8AC3E}">
        <p14:creationId xmlns:p14="http://schemas.microsoft.com/office/powerpoint/2010/main" val="2672625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Thoughts from the audience…..</a:t>
            </a:r>
            <a:endParaRPr lang="en-US" sz="4800" dirty="0"/>
          </a:p>
        </p:txBody>
      </p:sp>
      <p:sp>
        <p:nvSpPr>
          <p:cNvPr id="14" name="Text Placeholder 11"/>
          <p:cNvSpPr>
            <a:spLocks noGrp="1"/>
          </p:cNvSpPr>
          <p:nvPr>
            <p:ph type="body" sz="quarter" idx="11"/>
          </p:nvPr>
        </p:nvSpPr>
        <p:spPr>
          <a:xfrm>
            <a:off x="817970" y="2670837"/>
            <a:ext cx="11643995" cy="6003646"/>
          </a:xfrm>
        </p:spPr>
        <p:txBody>
          <a:bodyPr/>
          <a:lstStyle/>
          <a:p>
            <a:pPr marL="571500" indent="-571500"/>
            <a:r>
              <a:rPr lang="en-US" sz="3600" dirty="0" smtClean="0"/>
              <a:t>What should we be training PhD students for?</a:t>
            </a:r>
          </a:p>
          <a:p>
            <a:pPr marL="571500" indent="-571500"/>
            <a:endParaRPr lang="en-US" sz="3600" dirty="0"/>
          </a:p>
          <a:p>
            <a:pPr marL="571500" indent="-571500"/>
            <a:endParaRPr lang="en-US" sz="3600" dirty="0" smtClean="0"/>
          </a:p>
          <a:p>
            <a:pPr marL="571500" indent="-571500"/>
            <a:r>
              <a:rPr lang="en-US" sz="3600" dirty="0" smtClean="0"/>
              <a:t>How to PhD students develop personal effectiveness?</a:t>
            </a:r>
          </a:p>
          <a:p>
            <a:pPr marL="571500" indent="-571500"/>
            <a:endParaRPr lang="en-US" sz="3600" dirty="0"/>
          </a:p>
          <a:p>
            <a:pPr marL="571500" indent="-571500"/>
            <a:endParaRPr lang="en-US" sz="3600" dirty="0" smtClean="0"/>
          </a:p>
          <a:p>
            <a:pPr marL="571500" indent="-571500"/>
            <a:r>
              <a:rPr lang="en-US" sz="3600" dirty="0" smtClean="0"/>
              <a:t>How do we shift the alternative careers mindset?</a:t>
            </a:r>
            <a:endParaRPr lang="en-US" sz="3600" dirty="0"/>
          </a:p>
          <a:p>
            <a:pPr indent="0">
              <a:buNone/>
            </a:pPr>
            <a:endParaRPr lang="en-US" sz="3600" dirty="0"/>
          </a:p>
          <a:p>
            <a:pPr marL="571500" indent="-571500"/>
            <a:endParaRPr lang="en-US" sz="3600" dirty="0" smtClean="0"/>
          </a:p>
        </p:txBody>
      </p:sp>
    </p:spTree>
    <p:extLst>
      <p:ext uri="{BB962C8B-B14F-4D97-AF65-F5344CB8AC3E}">
        <p14:creationId xmlns:p14="http://schemas.microsoft.com/office/powerpoint/2010/main" val="29857987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Summary</a:t>
            </a:r>
            <a:endParaRPr lang="en-US" sz="4800" dirty="0"/>
          </a:p>
        </p:txBody>
      </p:sp>
      <p:sp>
        <p:nvSpPr>
          <p:cNvPr id="14" name="Text Placeholder 11"/>
          <p:cNvSpPr>
            <a:spLocks noGrp="1"/>
          </p:cNvSpPr>
          <p:nvPr>
            <p:ph type="body" sz="quarter" idx="11"/>
          </p:nvPr>
        </p:nvSpPr>
        <p:spPr>
          <a:xfrm>
            <a:off x="817970" y="2670837"/>
            <a:ext cx="11643995" cy="6336045"/>
          </a:xfrm>
        </p:spPr>
        <p:txBody>
          <a:bodyPr/>
          <a:lstStyle/>
          <a:p>
            <a:pPr marL="571500" indent="-571500"/>
            <a:r>
              <a:rPr lang="en-US" sz="3600" dirty="0" smtClean="0"/>
              <a:t>Roberts and more recent publications are still highlighting the need for investment in PhD graduates </a:t>
            </a:r>
          </a:p>
          <a:p>
            <a:pPr indent="0">
              <a:buNone/>
            </a:pPr>
            <a:endParaRPr lang="en-US" sz="3600" dirty="0" smtClean="0"/>
          </a:p>
          <a:p>
            <a:pPr marL="571500" indent="-571500"/>
            <a:r>
              <a:rPr lang="en-US" sz="3600" dirty="0" smtClean="0"/>
              <a:t>Progress has been made, but the focus is still centered on academic careers (STEM)</a:t>
            </a:r>
          </a:p>
          <a:p>
            <a:pPr indent="0">
              <a:buNone/>
            </a:pPr>
            <a:endParaRPr lang="en-US" sz="3600" dirty="0" smtClean="0"/>
          </a:p>
          <a:p>
            <a:pPr marL="571500" indent="-571500"/>
            <a:r>
              <a:rPr lang="en-US" sz="3600" dirty="0" smtClean="0"/>
              <a:t>How do we influence stakeholders to challenge these values and attitudes?</a:t>
            </a:r>
            <a:endParaRPr lang="en-US" sz="3600" dirty="0"/>
          </a:p>
          <a:p>
            <a:pPr indent="0">
              <a:buNone/>
            </a:pPr>
            <a:endParaRPr lang="en-US" sz="3600" dirty="0"/>
          </a:p>
          <a:p>
            <a:pPr marL="571500" indent="-571500"/>
            <a:endParaRPr lang="en-US" sz="3600" dirty="0" smtClean="0"/>
          </a:p>
        </p:txBody>
      </p:sp>
    </p:spTree>
    <p:extLst>
      <p:ext uri="{BB962C8B-B14F-4D97-AF65-F5344CB8AC3E}">
        <p14:creationId xmlns:p14="http://schemas.microsoft.com/office/powerpoint/2010/main" val="32294601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64433" y="2874283"/>
            <a:ext cx="11746965" cy="4286253"/>
          </a:xfrm>
        </p:spPr>
        <p:txBody>
          <a:bodyPr/>
          <a:lstStyle/>
          <a:p>
            <a:pPr algn="ctr"/>
            <a:r>
              <a:rPr lang="en-US" sz="5400" dirty="0" smtClean="0"/>
              <a:t>Any questions?</a:t>
            </a:r>
            <a:br>
              <a:rPr lang="en-US" sz="5400" dirty="0" smtClean="0"/>
            </a:br>
            <a:r>
              <a:rPr lang="en-US" sz="5400" dirty="0"/>
              <a:t/>
            </a:r>
            <a:br>
              <a:rPr lang="en-US" sz="5400" dirty="0"/>
            </a:br>
            <a:r>
              <a:rPr lang="en-US" sz="5400" dirty="0" smtClean="0"/>
              <a:t/>
            </a:r>
            <a:br>
              <a:rPr lang="en-US" sz="5400" dirty="0" smtClean="0"/>
            </a:br>
            <a:r>
              <a:rPr lang="en-US" sz="5400" dirty="0" smtClean="0">
                <a:solidFill>
                  <a:schemeClr val="tx2">
                    <a:lumMod val="75000"/>
                  </a:schemeClr>
                </a:solidFill>
              </a:rPr>
              <a:t>l</a:t>
            </a:r>
            <a:r>
              <a:rPr lang="en-US" sz="5400" dirty="0" smtClean="0">
                <a:solidFill>
                  <a:schemeClr val="tx2">
                    <a:lumMod val="75000"/>
                  </a:schemeClr>
                </a:solidFill>
              </a:rPr>
              <a:t>orna.warnock@york.ac.uk</a:t>
            </a:r>
            <a:br>
              <a:rPr lang="en-US" sz="5400" dirty="0" smtClean="0">
                <a:solidFill>
                  <a:schemeClr val="tx2">
                    <a:lumMod val="75000"/>
                  </a:schemeClr>
                </a:solidFill>
              </a:rPr>
            </a:br>
            <a:r>
              <a:rPr lang="en-US" sz="5400" dirty="0" smtClean="0">
                <a:solidFill>
                  <a:schemeClr val="tx2">
                    <a:lumMod val="75000"/>
                  </a:schemeClr>
                </a:solidFill>
              </a:rPr>
              <a:t>amanda.barnes@york.ac.uk</a:t>
            </a:r>
            <a:endParaRPr lang="en-US" sz="5400" dirty="0">
              <a:solidFill>
                <a:schemeClr val="tx2">
                  <a:lumMod val="75000"/>
                </a:schemeClr>
              </a:solidFill>
            </a:endParaRPr>
          </a:p>
        </p:txBody>
      </p:sp>
    </p:spTree>
    <p:extLst>
      <p:ext uri="{BB962C8B-B14F-4D97-AF65-F5344CB8AC3E}">
        <p14:creationId xmlns:p14="http://schemas.microsoft.com/office/powerpoint/2010/main" val="2624375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456543"/>
            <a:ext cx="12284273" cy="1608597"/>
          </a:xfrm>
        </p:spPr>
        <p:txBody>
          <a:bodyPr/>
          <a:lstStyle/>
          <a:p>
            <a:r>
              <a:rPr lang="en-US" sz="4800" dirty="0" smtClean="0"/>
              <a:t>Why do we need to challenge values and attitudes?</a:t>
            </a:r>
            <a:endParaRPr lang="en-US" sz="4800" dirty="0"/>
          </a:p>
        </p:txBody>
      </p:sp>
      <p:sp>
        <p:nvSpPr>
          <p:cNvPr id="14" name="Text Placeholder 11"/>
          <p:cNvSpPr>
            <a:spLocks noGrp="1"/>
          </p:cNvSpPr>
          <p:nvPr>
            <p:ph type="body" sz="quarter" idx="11"/>
          </p:nvPr>
        </p:nvSpPr>
        <p:spPr>
          <a:xfrm>
            <a:off x="817970" y="2775337"/>
            <a:ext cx="11643995" cy="5782047"/>
          </a:xfrm>
        </p:spPr>
        <p:txBody>
          <a:bodyPr/>
          <a:lstStyle/>
          <a:p>
            <a:r>
              <a:rPr lang="en-US" sz="3600" dirty="0" smtClean="0"/>
              <a:t>15 years since the Roberts Report </a:t>
            </a:r>
          </a:p>
          <a:p>
            <a:endParaRPr lang="en-US" sz="3600" dirty="0"/>
          </a:p>
          <a:p>
            <a:pPr marL="423863" indent="-423863"/>
            <a:r>
              <a:rPr lang="en-US" sz="3600" dirty="0" smtClean="0"/>
              <a:t>Authors are compiling a literature review assessing the impact of Researcher </a:t>
            </a:r>
            <a:r>
              <a:rPr lang="en-US" sz="3600" dirty="0"/>
              <a:t>D</a:t>
            </a:r>
            <a:r>
              <a:rPr lang="en-US" sz="3600" dirty="0" smtClean="0"/>
              <a:t>evelopment training</a:t>
            </a:r>
          </a:p>
          <a:p>
            <a:pPr marL="423863" indent="-423863"/>
            <a:endParaRPr lang="en-US" sz="3600" dirty="0"/>
          </a:p>
          <a:p>
            <a:pPr marL="423863" indent="-423863"/>
            <a:r>
              <a:rPr lang="en-US" sz="3600" dirty="0" smtClean="0"/>
              <a:t>How can we record the impact of Researcher training?</a:t>
            </a:r>
          </a:p>
          <a:p>
            <a:pPr marL="423863" indent="-423863"/>
            <a:endParaRPr lang="en-US" sz="3600" dirty="0"/>
          </a:p>
          <a:p>
            <a:pPr marL="423863" indent="-423863"/>
            <a:r>
              <a:rPr lang="en-US" sz="3600" dirty="0" smtClean="0"/>
              <a:t>Three themes have surfaced from our review which we set out to challenge in this session</a:t>
            </a:r>
          </a:p>
        </p:txBody>
      </p:sp>
    </p:spTree>
    <p:extLst>
      <p:ext uri="{BB962C8B-B14F-4D97-AF65-F5344CB8AC3E}">
        <p14:creationId xmlns:p14="http://schemas.microsoft.com/office/powerpoint/2010/main" val="9507505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456543"/>
            <a:ext cx="12284273" cy="1608597"/>
          </a:xfrm>
        </p:spPr>
        <p:txBody>
          <a:bodyPr/>
          <a:lstStyle/>
          <a:p>
            <a:r>
              <a:rPr lang="en-US" sz="4800" dirty="0" smtClean="0"/>
              <a:t>Why do we need to challenge values and attitudes?</a:t>
            </a:r>
            <a:endParaRPr lang="en-US" sz="4800" dirty="0"/>
          </a:p>
        </p:txBody>
      </p:sp>
      <p:sp>
        <p:nvSpPr>
          <p:cNvPr id="14" name="Text Placeholder 11"/>
          <p:cNvSpPr>
            <a:spLocks noGrp="1"/>
          </p:cNvSpPr>
          <p:nvPr>
            <p:ph type="body" sz="quarter" idx="11"/>
          </p:nvPr>
        </p:nvSpPr>
        <p:spPr>
          <a:xfrm>
            <a:off x="817970" y="3323977"/>
            <a:ext cx="11643995" cy="5117250"/>
          </a:xfrm>
        </p:spPr>
        <p:txBody>
          <a:bodyPr/>
          <a:lstStyle/>
          <a:p>
            <a:r>
              <a:rPr lang="en-US" sz="3600" dirty="0" smtClean="0"/>
              <a:t>What are we training researchers for?</a:t>
            </a:r>
          </a:p>
          <a:p>
            <a:endParaRPr lang="en-US" sz="3600" dirty="0"/>
          </a:p>
          <a:p>
            <a:pPr marL="423863" indent="-423863"/>
            <a:r>
              <a:rPr lang="en-US" sz="3600" dirty="0" smtClean="0"/>
              <a:t>How do we develop and measure their personal effectiveness? </a:t>
            </a:r>
          </a:p>
          <a:p>
            <a:pPr marL="423863" indent="-423863"/>
            <a:endParaRPr lang="en-US" sz="3600" dirty="0"/>
          </a:p>
          <a:p>
            <a:pPr marL="423863" indent="-423863"/>
            <a:r>
              <a:rPr lang="en-US" sz="3600" dirty="0" smtClean="0"/>
              <a:t>Why do we label a movement from academia as a transition?</a:t>
            </a:r>
          </a:p>
          <a:p>
            <a:pPr marL="423863" indent="-423863"/>
            <a:endParaRPr lang="en-US" sz="3600" dirty="0"/>
          </a:p>
        </p:txBody>
      </p:sp>
    </p:spTree>
    <p:extLst>
      <p:ext uri="{BB962C8B-B14F-4D97-AF65-F5344CB8AC3E}">
        <p14:creationId xmlns:p14="http://schemas.microsoft.com/office/powerpoint/2010/main" val="1473597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What are we training PhDs for?</a:t>
            </a:r>
            <a:endParaRPr lang="en-US" sz="4800" dirty="0"/>
          </a:p>
        </p:txBody>
      </p:sp>
      <p:pic>
        <p:nvPicPr>
          <p:cNvPr id="3" name="Picture 2"/>
          <p:cNvPicPr>
            <a:picLocks noChangeAspect="1"/>
          </p:cNvPicPr>
          <p:nvPr/>
        </p:nvPicPr>
        <p:blipFill>
          <a:blip r:embed="rId3"/>
          <a:stretch>
            <a:fillRect/>
          </a:stretch>
        </p:blipFill>
        <p:spPr>
          <a:xfrm>
            <a:off x="4800988" y="2178793"/>
            <a:ext cx="3867392" cy="5512664"/>
          </a:xfrm>
          <a:prstGeom prst="rect">
            <a:avLst/>
          </a:prstGeom>
          <a:ln>
            <a:solidFill>
              <a:schemeClr val="tx1"/>
            </a:solidFill>
          </a:ln>
        </p:spPr>
      </p:pic>
      <p:pic>
        <p:nvPicPr>
          <p:cNvPr id="4" name="Picture 3"/>
          <p:cNvPicPr>
            <a:picLocks noChangeAspect="1"/>
          </p:cNvPicPr>
          <p:nvPr/>
        </p:nvPicPr>
        <p:blipFill>
          <a:blip r:embed="rId4"/>
          <a:stretch>
            <a:fillRect/>
          </a:stretch>
        </p:blipFill>
        <p:spPr>
          <a:xfrm>
            <a:off x="478562" y="2178793"/>
            <a:ext cx="4020344" cy="5507593"/>
          </a:xfrm>
          <a:prstGeom prst="rect">
            <a:avLst/>
          </a:prstGeom>
          <a:ln>
            <a:solidFill>
              <a:schemeClr val="tx1"/>
            </a:solidFill>
          </a:ln>
        </p:spPr>
      </p:pic>
      <p:grpSp>
        <p:nvGrpSpPr>
          <p:cNvPr id="5" name="Group 4"/>
          <p:cNvGrpSpPr/>
          <p:nvPr/>
        </p:nvGrpSpPr>
        <p:grpSpPr>
          <a:xfrm>
            <a:off x="9099751" y="1932034"/>
            <a:ext cx="3545094" cy="5410384"/>
            <a:chOff x="9099751" y="1932034"/>
            <a:chExt cx="3545094" cy="5410384"/>
          </a:xfrm>
        </p:grpSpPr>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77770" y="3697278"/>
              <a:ext cx="3267075" cy="2009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77770" y="2054617"/>
              <a:ext cx="3019425" cy="866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490227" y="6275618"/>
              <a:ext cx="2924175" cy="106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9099751" y="1932034"/>
              <a:ext cx="1489587" cy="250466"/>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Rectangle 8"/>
            <p:cNvSpPr/>
            <p:nvPr/>
          </p:nvSpPr>
          <p:spPr>
            <a:xfrm>
              <a:off x="9331523" y="6194629"/>
              <a:ext cx="1906748" cy="250466"/>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464697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What are we training PhDs for?</a:t>
            </a:r>
            <a:endParaRPr lang="en-US" sz="4800" dirty="0"/>
          </a:p>
        </p:txBody>
      </p:sp>
      <p:sp>
        <p:nvSpPr>
          <p:cNvPr id="14" name="Text Placeholder 11"/>
          <p:cNvSpPr>
            <a:spLocks noGrp="1"/>
          </p:cNvSpPr>
          <p:nvPr>
            <p:ph type="body" sz="quarter" idx="11"/>
          </p:nvPr>
        </p:nvSpPr>
        <p:spPr>
          <a:xfrm>
            <a:off x="817970" y="2670837"/>
            <a:ext cx="11643995" cy="7111642"/>
          </a:xfrm>
        </p:spPr>
        <p:txBody>
          <a:bodyPr/>
          <a:lstStyle/>
          <a:p>
            <a:pPr marL="438150" indent="-423863"/>
            <a:r>
              <a:rPr lang="en-US" sz="3600" dirty="0" smtClean="0"/>
              <a:t>Less than ½ of PhD graduates stay in academia, this figure is lower in STEM</a:t>
            </a:r>
          </a:p>
          <a:p>
            <a:endParaRPr lang="en-US" sz="3600" dirty="0"/>
          </a:p>
          <a:p>
            <a:pPr marL="423863" indent="-423863"/>
            <a:r>
              <a:rPr lang="en-US" sz="3600" dirty="0" smtClean="0"/>
              <a:t>PhD landscape has dramatically changed</a:t>
            </a:r>
          </a:p>
          <a:p>
            <a:pPr marL="423863" indent="-423863"/>
            <a:endParaRPr lang="en-US" sz="3600" dirty="0"/>
          </a:p>
          <a:p>
            <a:pPr marL="423863" indent="-423863"/>
            <a:r>
              <a:rPr lang="en-US" sz="3600" dirty="0" smtClean="0"/>
              <a:t>No longer viable to train PhD candidates just for academic careers</a:t>
            </a:r>
          </a:p>
          <a:p>
            <a:pPr marL="423863" indent="-423863"/>
            <a:endParaRPr lang="en-US" sz="3600" dirty="0"/>
          </a:p>
          <a:p>
            <a:pPr marL="423863" indent="-423863"/>
            <a:r>
              <a:rPr lang="en-US" sz="3600" dirty="0" smtClean="0"/>
              <a:t>Shift seen in BBSRC funded PhDs – </a:t>
            </a:r>
            <a:r>
              <a:rPr lang="en-US" sz="3600" dirty="0" smtClean="0"/>
              <a:t>PIPS </a:t>
            </a:r>
            <a:r>
              <a:rPr lang="en-US" sz="3600" dirty="0" err="1" smtClean="0"/>
              <a:t>programmes</a:t>
            </a:r>
            <a:endParaRPr lang="en-US" sz="3600" dirty="0" smtClean="0"/>
          </a:p>
          <a:p>
            <a:pPr indent="0">
              <a:buNone/>
            </a:pPr>
            <a:endParaRPr lang="en-US" sz="3600" dirty="0"/>
          </a:p>
          <a:p>
            <a:pPr marL="423863" indent="-423863"/>
            <a:endParaRPr lang="en-US" sz="3600" dirty="0"/>
          </a:p>
        </p:txBody>
      </p:sp>
    </p:spTree>
    <p:extLst>
      <p:ext uri="{BB962C8B-B14F-4D97-AF65-F5344CB8AC3E}">
        <p14:creationId xmlns:p14="http://schemas.microsoft.com/office/powerpoint/2010/main" val="2169163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Professional Internships for PhD Students</a:t>
            </a:r>
            <a:endParaRPr lang="en-US" sz="4800" dirty="0"/>
          </a:p>
        </p:txBody>
      </p:sp>
      <p:sp>
        <p:nvSpPr>
          <p:cNvPr id="14" name="Text Placeholder 11"/>
          <p:cNvSpPr>
            <a:spLocks noGrp="1"/>
          </p:cNvSpPr>
          <p:nvPr>
            <p:ph type="body" sz="quarter" idx="11"/>
          </p:nvPr>
        </p:nvSpPr>
        <p:spPr>
          <a:xfrm>
            <a:off x="817970" y="2670837"/>
            <a:ext cx="11643995" cy="1350065"/>
          </a:xfrm>
        </p:spPr>
        <p:txBody>
          <a:bodyPr/>
          <a:lstStyle/>
          <a:p>
            <a:pPr indent="0">
              <a:buNone/>
            </a:pPr>
            <a:endParaRPr lang="en-US" sz="3600" dirty="0"/>
          </a:p>
          <a:p>
            <a:pPr marL="423863" indent="-423863"/>
            <a:endParaRPr lang="en-US" sz="3600" dirty="0"/>
          </a:p>
        </p:txBody>
      </p:sp>
      <p:sp>
        <p:nvSpPr>
          <p:cNvPr id="5" name="Text Placeholder 11"/>
          <p:cNvSpPr>
            <a:spLocks noGrp="1"/>
          </p:cNvSpPr>
          <p:nvPr>
            <p:ph type="body" sz="quarter" idx="11"/>
          </p:nvPr>
        </p:nvSpPr>
        <p:spPr>
          <a:xfrm>
            <a:off x="817970" y="2346381"/>
            <a:ext cx="11643995" cy="7591773"/>
          </a:xfrm>
        </p:spPr>
        <p:txBody>
          <a:bodyPr/>
          <a:lstStyle/>
          <a:p>
            <a:r>
              <a:rPr lang="en-GB" sz="3600" dirty="0"/>
              <a:t>Many DTP/DTC programmes now include funding for students to perform a 3 month, paid internship during their PhD</a:t>
            </a:r>
          </a:p>
          <a:p>
            <a:endParaRPr lang="en-GB" sz="3600" dirty="0"/>
          </a:p>
          <a:p>
            <a:r>
              <a:rPr lang="en-GB" sz="3600" dirty="0"/>
              <a:t>Opportunity to gain work experience during your PhD in an area unrelated to your research</a:t>
            </a:r>
          </a:p>
          <a:p>
            <a:endParaRPr lang="en-GB" sz="3600" dirty="0"/>
          </a:p>
          <a:p>
            <a:r>
              <a:rPr lang="en-GB" sz="3600" dirty="0"/>
              <a:t>Can be unrelated to science </a:t>
            </a:r>
          </a:p>
          <a:p>
            <a:endParaRPr lang="en-GB" sz="3600" dirty="0"/>
          </a:p>
          <a:p>
            <a:r>
              <a:rPr lang="en-GB" sz="3600" dirty="0"/>
              <a:t>Experience of a potential career route after PhD</a:t>
            </a:r>
          </a:p>
          <a:p>
            <a:pPr indent="0">
              <a:buNone/>
            </a:pPr>
            <a:endParaRPr lang="en-US" sz="3600" dirty="0"/>
          </a:p>
          <a:p>
            <a:pPr marL="423863" indent="-423863"/>
            <a:endParaRPr lang="en-US" sz="3600" dirty="0"/>
          </a:p>
        </p:txBody>
      </p:sp>
    </p:spTree>
    <p:extLst>
      <p:ext uri="{BB962C8B-B14F-4D97-AF65-F5344CB8AC3E}">
        <p14:creationId xmlns:p14="http://schemas.microsoft.com/office/powerpoint/2010/main" val="770539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How should we be training PhDs?</a:t>
            </a:r>
            <a:endParaRPr lang="en-US" sz="4800" dirty="0"/>
          </a:p>
        </p:txBody>
      </p:sp>
      <p:sp>
        <p:nvSpPr>
          <p:cNvPr id="14" name="Text Placeholder 11"/>
          <p:cNvSpPr>
            <a:spLocks noGrp="1"/>
          </p:cNvSpPr>
          <p:nvPr>
            <p:ph type="body" sz="quarter" idx="11"/>
          </p:nvPr>
        </p:nvSpPr>
        <p:spPr>
          <a:xfrm>
            <a:off x="817970" y="2670837"/>
            <a:ext cx="11643995" cy="5117250"/>
          </a:xfrm>
        </p:spPr>
        <p:txBody>
          <a:bodyPr/>
          <a:lstStyle/>
          <a:p>
            <a:pPr marL="571500" indent="-571500"/>
            <a:r>
              <a:rPr lang="en-US" sz="3600" dirty="0" smtClean="0"/>
              <a:t>More transparency and acceptance of career routes from supervisors as well as researcher developers</a:t>
            </a:r>
          </a:p>
          <a:p>
            <a:pPr marL="571500" indent="-571500"/>
            <a:endParaRPr lang="en-US" sz="3600" dirty="0"/>
          </a:p>
          <a:p>
            <a:pPr marL="571500" indent="-571500"/>
            <a:r>
              <a:rPr lang="en-US" sz="3600" dirty="0" smtClean="0"/>
              <a:t>Change in the PhD model?</a:t>
            </a:r>
          </a:p>
          <a:p>
            <a:pPr marL="571500" indent="-571500"/>
            <a:endParaRPr lang="en-US" sz="3600" dirty="0"/>
          </a:p>
          <a:p>
            <a:pPr marL="571500" indent="-571500"/>
            <a:r>
              <a:rPr lang="en-US" sz="3600" dirty="0" smtClean="0"/>
              <a:t>Competency frameworks developed through engagement with employers</a:t>
            </a:r>
            <a:endParaRPr lang="en-US" sz="3600" dirty="0"/>
          </a:p>
          <a:p>
            <a:pPr marL="571500" indent="-571500"/>
            <a:endParaRPr lang="en-US" sz="3600" dirty="0"/>
          </a:p>
        </p:txBody>
      </p:sp>
    </p:spTree>
    <p:extLst>
      <p:ext uri="{BB962C8B-B14F-4D97-AF65-F5344CB8AC3E}">
        <p14:creationId xmlns:p14="http://schemas.microsoft.com/office/powerpoint/2010/main" val="2466335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Personal Effectiveness</a:t>
            </a:r>
            <a:endParaRPr lang="en-US" sz="4800" dirty="0"/>
          </a:p>
        </p:txBody>
      </p:sp>
      <p:sp>
        <p:nvSpPr>
          <p:cNvPr id="14" name="Text Placeholder 11"/>
          <p:cNvSpPr>
            <a:spLocks noGrp="1"/>
          </p:cNvSpPr>
          <p:nvPr>
            <p:ph type="body" sz="quarter" idx="11"/>
          </p:nvPr>
        </p:nvSpPr>
        <p:spPr>
          <a:xfrm>
            <a:off x="817970" y="2670837"/>
            <a:ext cx="11643995" cy="5006450"/>
          </a:xfrm>
        </p:spPr>
        <p:txBody>
          <a:bodyPr/>
          <a:lstStyle/>
          <a:p>
            <a:pPr marL="571500" indent="-571500"/>
            <a:r>
              <a:rPr lang="en-US" sz="3600" dirty="0" smtClean="0"/>
              <a:t>Enable PhD students to spend time tailoring their development to their strengths </a:t>
            </a:r>
          </a:p>
          <a:p>
            <a:pPr marL="571500" indent="-571500"/>
            <a:endParaRPr lang="en-US" sz="3600" dirty="0"/>
          </a:p>
          <a:p>
            <a:pPr marL="571500" indent="-571500"/>
            <a:r>
              <a:rPr lang="en-US" sz="3600" dirty="0" smtClean="0"/>
              <a:t>Other essential skills desired by employers in addition to academic skills </a:t>
            </a:r>
          </a:p>
          <a:p>
            <a:pPr marL="571500" indent="-571500"/>
            <a:endParaRPr lang="en-US" sz="3600" dirty="0"/>
          </a:p>
          <a:p>
            <a:pPr marL="571500" indent="-571500"/>
            <a:r>
              <a:rPr lang="en-US" sz="3600" dirty="0" smtClean="0"/>
              <a:t>Creativity and Innovation, Resilience, Digital skills, Commercial Awareness</a:t>
            </a:r>
            <a:endParaRPr lang="en-US" sz="3600" dirty="0"/>
          </a:p>
        </p:txBody>
      </p:sp>
    </p:spTree>
    <p:extLst>
      <p:ext uri="{BB962C8B-B14F-4D97-AF65-F5344CB8AC3E}">
        <p14:creationId xmlns:p14="http://schemas.microsoft.com/office/powerpoint/2010/main" val="1725571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60572" y="825875"/>
            <a:ext cx="12284273" cy="869933"/>
          </a:xfrm>
        </p:spPr>
        <p:txBody>
          <a:bodyPr/>
          <a:lstStyle/>
          <a:p>
            <a:r>
              <a:rPr lang="en-US" sz="4800" dirty="0" smtClean="0"/>
              <a:t>Personal Effectiveness</a:t>
            </a:r>
            <a:endParaRPr lang="en-US" sz="4800" dirty="0"/>
          </a:p>
        </p:txBody>
      </p:sp>
      <p:sp>
        <p:nvSpPr>
          <p:cNvPr id="14" name="Text Placeholder 11"/>
          <p:cNvSpPr>
            <a:spLocks noGrp="1"/>
          </p:cNvSpPr>
          <p:nvPr>
            <p:ph type="body" sz="quarter" idx="11"/>
          </p:nvPr>
        </p:nvSpPr>
        <p:spPr>
          <a:xfrm>
            <a:off x="817970" y="2670837"/>
            <a:ext cx="11643995" cy="6557644"/>
          </a:xfrm>
        </p:spPr>
        <p:txBody>
          <a:bodyPr/>
          <a:lstStyle/>
          <a:p>
            <a:pPr marL="571500" indent="-571500"/>
            <a:r>
              <a:rPr lang="en-US" sz="3600" dirty="0" smtClean="0"/>
              <a:t>Competency framework created </a:t>
            </a:r>
          </a:p>
          <a:p>
            <a:pPr marL="571500" indent="-571500"/>
            <a:endParaRPr lang="en-US" sz="3600" dirty="0" smtClean="0"/>
          </a:p>
          <a:p>
            <a:pPr marL="571500" indent="-571500"/>
            <a:r>
              <a:rPr lang="en-US" sz="3600" dirty="0" smtClean="0"/>
              <a:t>Skills </a:t>
            </a:r>
            <a:r>
              <a:rPr lang="en-US" sz="3600" dirty="0" smtClean="0"/>
              <a:t>and strengths that employers seek in an accessible format – York Strengths</a:t>
            </a:r>
          </a:p>
          <a:p>
            <a:pPr marL="571500" indent="-571500"/>
            <a:endParaRPr lang="en-US" sz="3600" dirty="0"/>
          </a:p>
          <a:p>
            <a:pPr marL="571500" indent="-571500"/>
            <a:r>
              <a:rPr lang="en-US" sz="3600" dirty="0" smtClean="0"/>
              <a:t>Liaised with host </a:t>
            </a:r>
            <a:r>
              <a:rPr lang="en-US" sz="3600" dirty="0" err="1" smtClean="0"/>
              <a:t>organisations</a:t>
            </a:r>
            <a:r>
              <a:rPr lang="en-US" sz="3600" dirty="0"/>
              <a:t> </a:t>
            </a:r>
            <a:r>
              <a:rPr lang="en-US" sz="3600" dirty="0" smtClean="0"/>
              <a:t>to gain feedback </a:t>
            </a:r>
          </a:p>
          <a:p>
            <a:pPr marL="571500" indent="-571500"/>
            <a:endParaRPr lang="en-US" sz="3600" dirty="0"/>
          </a:p>
          <a:p>
            <a:pPr marL="571500" indent="-571500"/>
            <a:r>
              <a:rPr lang="en-US" sz="3600" dirty="0" smtClean="0"/>
              <a:t>All levels of students – UG, Masters, PhD</a:t>
            </a:r>
          </a:p>
          <a:p>
            <a:pPr marL="571500" indent="-571500"/>
            <a:endParaRPr lang="en-US" sz="3600" dirty="0"/>
          </a:p>
          <a:p>
            <a:pPr marL="571500" indent="-571500"/>
            <a:r>
              <a:rPr lang="en-US" sz="3600" dirty="0" smtClean="0"/>
              <a:t>More accessible than the RDF</a:t>
            </a:r>
            <a:endParaRPr lang="en-US" sz="3600" dirty="0"/>
          </a:p>
        </p:txBody>
      </p:sp>
    </p:spTree>
    <p:extLst>
      <p:ext uri="{BB962C8B-B14F-4D97-AF65-F5344CB8AC3E}">
        <p14:creationId xmlns:p14="http://schemas.microsoft.com/office/powerpoint/2010/main" val="365836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uoy-powerpoint-standardscreen">
  <a:themeElements>
    <a:clrScheme name="University of York Colour Palette">
      <a:dk1>
        <a:srgbClr val="25303B"/>
      </a:dk1>
      <a:lt1>
        <a:srgbClr val="FFFFFF"/>
      </a:lt1>
      <a:dk2>
        <a:srgbClr val="E3E6E5"/>
      </a:dk2>
      <a:lt2>
        <a:srgbClr val="00627D"/>
      </a:lt2>
      <a:accent1>
        <a:srgbClr val="5AB031"/>
      </a:accent1>
      <a:accent2>
        <a:srgbClr val="9067A9"/>
      </a:accent2>
      <a:accent3>
        <a:srgbClr val="E2388C"/>
      </a:accent3>
      <a:accent4>
        <a:srgbClr val="E62A32"/>
      </a:accent4>
      <a:accent5>
        <a:srgbClr val="F18626"/>
      </a:accent5>
      <a:accent6>
        <a:srgbClr val="00ABAA"/>
      </a:accent6>
      <a:hlink>
        <a:srgbClr val="0096D6"/>
      </a:hlink>
      <a:folHlink>
        <a:srgbClr val="E238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uoy-powerpoint-standardscreen</Template>
  <TotalTime>336</TotalTime>
  <Words>817</Words>
  <Application>Microsoft Office PowerPoint</Application>
  <PresentationFormat>Custom</PresentationFormat>
  <Paragraphs>115</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uoy-powerpoint-standardscreen</vt:lpstr>
      <vt:lpstr>Challenging values and attitudes that support Researcher Development?</vt:lpstr>
      <vt:lpstr>Why do we need to challenge values and attitudes?</vt:lpstr>
      <vt:lpstr>Why do we need to challenge values and attitudes?</vt:lpstr>
      <vt:lpstr>What are we training PhDs for?</vt:lpstr>
      <vt:lpstr>What are we training PhDs for?</vt:lpstr>
      <vt:lpstr>Professional Internships for PhD Students</vt:lpstr>
      <vt:lpstr>How should we be training PhDs?</vt:lpstr>
      <vt:lpstr>Personal Effectiveness</vt:lpstr>
      <vt:lpstr>Personal Effectiveness</vt:lpstr>
      <vt:lpstr>Competency  Frameworks</vt:lpstr>
      <vt:lpstr>PowerPoint Presentation</vt:lpstr>
      <vt:lpstr>Transitions? Alternative Careers?</vt:lpstr>
      <vt:lpstr>Thoughts from the audience…..</vt:lpstr>
      <vt:lpstr>Summary</vt:lpstr>
      <vt:lpstr>Any questions?   lorna.warnock@york.ac.uk amanda.barnes@york.ac.uk</vt:lpstr>
    </vt:vector>
  </TitlesOfParts>
  <Company>The University of York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Lock</dc:creator>
  <cp:lastModifiedBy>Amanda Barnes</cp:lastModifiedBy>
  <cp:revision>21</cp:revision>
  <cp:lastPrinted>2017-10-11T17:19:18Z</cp:lastPrinted>
  <dcterms:created xsi:type="dcterms:W3CDTF">2016-10-03T14:02:28Z</dcterms:created>
  <dcterms:modified xsi:type="dcterms:W3CDTF">2017-10-11T17:20:50Z</dcterms:modified>
</cp:coreProperties>
</file>