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70" r:id="rId2"/>
    <p:sldId id="392" r:id="rId3"/>
    <p:sldId id="353" r:id="rId4"/>
    <p:sldId id="310" r:id="rId5"/>
    <p:sldId id="327" r:id="rId6"/>
    <p:sldId id="344" r:id="rId7"/>
    <p:sldId id="333" r:id="rId8"/>
    <p:sldId id="322" r:id="rId9"/>
    <p:sldId id="314" r:id="rId10"/>
    <p:sldId id="350" r:id="rId11"/>
    <p:sldId id="332" r:id="rId12"/>
    <p:sldId id="386" r:id="rId13"/>
    <p:sldId id="390" r:id="rId14"/>
    <p:sldId id="389" r:id="rId15"/>
    <p:sldId id="391" r:id="rId16"/>
    <p:sldId id="394" r:id="rId17"/>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067A7"/>
    <a:srgbClr val="003865"/>
    <a:srgbClr val="284F76"/>
    <a:srgbClr val="3E474E"/>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0"/>
    <p:restoredTop sz="94607"/>
  </p:normalViewPr>
  <p:slideViewPr>
    <p:cSldViewPr>
      <p:cViewPr varScale="1">
        <p:scale>
          <a:sx n="159" d="100"/>
          <a:sy n="159" d="100"/>
        </p:scale>
        <p:origin x="264" y="184"/>
      </p:cViewPr>
      <p:guideLst>
        <p:guide orient="horz" pos="1620"/>
        <p:guide pos="2880"/>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 project</a:t>
            </a:r>
            <a:r>
              <a:rPr lang="en-US" baseline="0" dirty="0" smtClean="0"/>
              <a:t> and process </a:t>
            </a:r>
          </a:p>
          <a:p>
            <a:endParaRPr lang="en-US" baseline="0" dirty="0" smtClean="0"/>
          </a:p>
          <a:p>
            <a:r>
              <a:rPr lang="en-US" baseline="0" dirty="0" smtClean="0"/>
              <a:t>Research community – but we also conceived of this as a sense of belonging to a community as well as community more broadly insofar as was possible in our thinking on the project</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3</a:t>
            </a:fld>
            <a:endParaRPr lang="en-US"/>
          </a:p>
        </p:txBody>
      </p:sp>
    </p:spTree>
    <p:extLst>
      <p:ext uri="{BB962C8B-B14F-4D97-AF65-F5344CB8AC3E}">
        <p14:creationId xmlns:p14="http://schemas.microsoft.com/office/powerpoint/2010/main" val="267208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stage 2 – us context – stage 1 – taught elements and proposal development; stage 2 – dependence to independence as a researcher; stage 3 – final stages – dissertation, </a:t>
            </a:r>
            <a:r>
              <a:rPr lang="en-US" baseline="0" dirty="0" err="1" smtClean="0"/>
              <a:t>defence</a:t>
            </a:r>
            <a:r>
              <a:rPr lang="en-US" baseline="0" dirty="0" smtClean="0"/>
              <a:t> and next steps</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29379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written the work up for QAA and presented and discussed this in different ways and at different events, something we were struck by was another thread</a:t>
            </a:r>
            <a:r>
              <a:rPr lang="is-IS" baseline="0" dirty="0" smtClean="0"/>
              <a:t>…..that learning is taking place in all these spaces – whether directly about the discipline or the project or about broader elements of becoming a researcher or becoming embedded in the profession – and that we need to try a bit harder to hear all the voices in our community</a:t>
            </a:r>
          </a:p>
          <a:p>
            <a:endParaRPr lang="is-IS" baseline="0" dirty="0" smtClean="0"/>
          </a:p>
          <a:p>
            <a:r>
              <a:rPr lang="is-IS" baseline="0" dirty="0" smtClean="0"/>
              <a:t>Probably worth mentioning as well that we were focusing on academic life rathr than broader communities of support – arguable that communities that relate to personal life – friends, families, hobbies, etc are just as important although in an entirely different way</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56843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 that this relationship</a:t>
            </a:r>
            <a:r>
              <a:rPr lang="en-US" baseline="0" dirty="0" smtClean="0"/>
              <a:t> is KEY – although perhaps not in an of itself (necessary by not sufficient) the key to success</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404470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about ‘space</a:t>
            </a:r>
            <a:r>
              <a:rPr lang="en-US" baseline="0" dirty="0" smtClean="0"/>
              <a:t> for communities’ is broader than physical space – many staff in HEIs pointed to the importance of physical space and was often a key to their strategy for their PGRs – many students noted the importance of spaces to meet, gather and work, e.g. find spaces to hold their own writing and reading groups</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311440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counterpoint to physical space – students may seek</a:t>
            </a:r>
            <a:r>
              <a:rPr lang="en-US" baseline="0" dirty="0" smtClean="0"/>
              <a:t> out their own spaces to connect with a chosen community or engage with particular topics – formal and informal</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41961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also call these created communities</a:t>
            </a:r>
            <a:r>
              <a:rPr lang="en-US" baseline="0" dirty="0" smtClean="0"/>
              <a:t> – might be broadly or narrowly disciplinary  - are they about community per se or are the somewhat artificial group structures, e.g. targeted delivery.  Arguable.  Tend to think that most don’t focus on this overtly but bring students together in a variety of targeted ways around skills development or employability related activity</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310140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obvious shared space</a:t>
            </a:r>
            <a:r>
              <a:rPr lang="en-US" baseline="0" dirty="0" smtClean="0"/>
              <a:t> where students move into and out of a variety of groups and work with a wide variety of students</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169992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337104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key theme – students spoke</a:t>
            </a:r>
            <a:r>
              <a:rPr lang="en-US" baseline="0" dirty="0" smtClean="0"/>
              <a:t> about a sense of becoming, becoming a researcher or developing a scholarly or academic identity – a journey towards something – and this element of an identity under development is a key link to our thinking about how this related to doctoral earning</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105664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smtClean="0"/>
              <a:t>Title: Font size 24</a:t>
            </a:r>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smtClean="0"/>
              <a:t>Click to add text</a:t>
            </a:r>
            <a:endParaRPr lang="en-US" sz="1400" dirty="0"/>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smtClean="0"/>
              <a:t>Title: Font size 24</a:t>
            </a:r>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smtClean="0"/>
              <a:t>Click to add text</a:t>
            </a:r>
            <a:endParaRPr lang="en-US" sz="1400" dirty="0"/>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mailto:Elizabeth.Adams@Glasgow.ac.uk"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mailto:MaryBeth.Kneafsey@Glasgow.ac.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8"/>
            <a:ext cx="9144000" cy="5143500"/>
          </a:xfrm>
          <a:prstGeom prst="rect">
            <a:avLst/>
          </a:prstGeom>
        </p:spPr>
      </p:pic>
      <p:sp>
        <p:nvSpPr>
          <p:cNvPr id="5" name="Title 1"/>
          <p:cNvSpPr>
            <a:spLocks noGrp="1"/>
          </p:cNvSpPr>
          <p:nvPr>
            <p:ph type="title"/>
          </p:nvPr>
        </p:nvSpPr>
        <p:spPr>
          <a:xfrm>
            <a:off x="323528" y="1059582"/>
            <a:ext cx="6840760" cy="1320800"/>
          </a:xfrm>
          <a:prstGeom prst="rect">
            <a:avLst/>
          </a:prstGeom>
        </p:spPr>
        <p:txBody>
          <a:bodyPr/>
          <a:lstStyle/>
          <a:p>
            <a:pPr>
              <a:defRPr/>
            </a:pPr>
            <a:r>
              <a:rPr lang="en-US" dirty="0" smtClean="0">
                <a:ea typeface="+mj-ea"/>
              </a:rPr>
              <a:t>Supporting diverse PGR journeys through researcher communities</a:t>
            </a:r>
            <a:endParaRPr lang="en-US" dirty="0">
              <a:ea typeface="+mj-ea"/>
            </a:endParaRPr>
          </a:p>
        </p:txBody>
      </p:sp>
      <p:sp>
        <p:nvSpPr>
          <p:cNvPr id="6" name="Content Placeholder 2"/>
          <p:cNvSpPr>
            <a:spLocks noGrp="1"/>
          </p:cNvSpPr>
          <p:nvPr>
            <p:ph idx="4294967295"/>
          </p:nvPr>
        </p:nvSpPr>
        <p:spPr bwMode="auto">
          <a:xfrm>
            <a:off x="2987824" y="1995686"/>
            <a:ext cx="3024336" cy="792063"/>
          </a:xfrm>
          <a:prstGeom prst="rect">
            <a:avLst/>
          </a:prstGeo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charset="0"/>
                <a:ea typeface="ヒラギノ角ゴ Pro W3" charset="-128"/>
                <a:cs typeface="ヒラギノ角ゴ Pro W3" charset="-128"/>
              </a:rPr>
              <a:t>	</a:t>
            </a:r>
            <a:r>
              <a:rPr lang="en-US" altLang="en-US" sz="1800" dirty="0" smtClean="0">
                <a:latin typeface="Arial"/>
                <a:ea typeface="ヒラギノ角ゴ Pro W3" charset="-128"/>
                <a:cs typeface="Arial"/>
              </a:rPr>
              <a:t>Mary Beth Kneafsey</a:t>
            </a:r>
          </a:p>
          <a:p>
            <a:r>
              <a:rPr lang="en-US" altLang="en-US" sz="1800" dirty="0">
                <a:latin typeface="Arial"/>
                <a:ea typeface="ヒラギノ角ゴ Pro W3" charset="-128"/>
                <a:cs typeface="Arial"/>
              </a:rPr>
              <a:t>	</a:t>
            </a:r>
            <a:r>
              <a:rPr lang="en-US" altLang="en-US" sz="1800" dirty="0" smtClean="0">
                <a:latin typeface="Arial"/>
                <a:cs typeface="Arial"/>
              </a:rPr>
              <a:t>Elizabeth Adams</a:t>
            </a:r>
            <a:endParaRPr lang="en-US" altLang="en-US" sz="1800" dirty="0" smtClean="0">
              <a:latin typeface="Arial"/>
              <a:ea typeface="ヒラギノ角ゴ Pro W3" charset="-128"/>
              <a:cs typeface="Arial"/>
            </a:endParaRPr>
          </a:p>
        </p:txBody>
      </p:sp>
    </p:spTree>
    <p:extLst>
      <p:ext uri="{BB962C8B-B14F-4D97-AF65-F5344CB8AC3E}">
        <p14:creationId xmlns:p14="http://schemas.microsoft.com/office/powerpoint/2010/main" val="587772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a:spLocks noGrp="1"/>
          </p:cNvSpPr>
          <p:nvPr>
            <p:ph type="title"/>
          </p:nvPr>
        </p:nvSpPr>
        <p:spPr>
          <a:xfrm>
            <a:off x="539551" y="1203599"/>
            <a:ext cx="3744417" cy="504055"/>
          </a:xfrm>
          <a:prstGeom prst="rect">
            <a:avLst/>
          </a:prstGeom>
        </p:spPr>
        <p:txBody>
          <a:bodyPr/>
          <a:lstStyle/>
          <a:p>
            <a:r>
              <a:rPr lang="en-US" sz="2400" dirty="0" smtClean="0"/>
              <a:t>PGR Representation</a:t>
            </a:r>
            <a:endParaRPr lang="en-US" sz="2400" dirty="0"/>
          </a:p>
        </p:txBody>
      </p:sp>
      <p:sp>
        <p:nvSpPr>
          <p:cNvPr id="8" name="Content Placeholder 2"/>
          <p:cNvSpPr>
            <a:spLocks noGrp="1"/>
          </p:cNvSpPr>
          <p:nvPr>
            <p:ph idx="4294967295"/>
          </p:nvPr>
        </p:nvSpPr>
        <p:spPr>
          <a:xfrm>
            <a:off x="539553" y="1851673"/>
            <a:ext cx="3744417" cy="3096343"/>
          </a:xfrm>
          <a:prstGeom prst="rect">
            <a:avLst/>
          </a:prstGeom>
        </p:spPr>
        <p:txBody>
          <a:bodyPr/>
          <a:lstStyle/>
          <a:p>
            <a:pPr marL="285750" indent="-285750">
              <a:lnSpc>
                <a:spcPct val="140000"/>
              </a:lnSpc>
              <a:buFont typeface="Arial" panose="020B0604020202020204" pitchFamily="34" charset="0"/>
              <a:buChar char="•"/>
            </a:pPr>
            <a:r>
              <a:rPr lang="en-US" dirty="0" smtClean="0">
                <a:latin typeface="Arial" charset="0"/>
                <a:ea typeface="Arial" charset="0"/>
                <a:cs typeface="Arial" charset="0"/>
              </a:rPr>
              <a:t>Concern that not participating in as much as possible </a:t>
            </a:r>
            <a:r>
              <a:rPr lang="en-US" b="1" i="1" dirty="0" smtClean="0">
                <a:latin typeface="Arial" charset="0"/>
                <a:ea typeface="Arial" charset="0"/>
                <a:cs typeface="Arial" charset="0"/>
              </a:rPr>
              <a:t>‘might make me look invisible’</a:t>
            </a:r>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How can all PGRs make themselves seen and heard? </a:t>
            </a:r>
            <a:endParaRPr lang="en-US" sz="1600" dirty="0">
              <a:latin typeface="Arial" charset="0"/>
              <a:ea typeface="Arial" charset="0"/>
              <a:cs typeface="Arial" charset="0"/>
            </a:endParaRPr>
          </a:p>
          <a:p>
            <a:pPr>
              <a:buFont typeface="Arial" panose="020B0604020202020204" pitchFamily="34" charset="0"/>
              <a:buChar char="•"/>
            </a:pPr>
            <a:r>
              <a:rPr lang="en-US" dirty="0" smtClean="0">
                <a:latin typeface="Arial" charset="0"/>
                <a:ea typeface="Arial" charset="0"/>
                <a:cs typeface="Arial" charset="0"/>
              </a:rPr>
              <a:t>Sub-communities could be created for underrepresented groups.  </a:t>
            </a:r>
          </a:p>
          <a:p>
            <a:pPr>
              <a:buFont typeface="Arial" panose="020B0604020202020204" pitchFamily="34" charset="0"/>
              <a:buChar char="•"/>
            </a:pPr>
            <a:r>
              <a:rPr lang="en-US" dirty="0" smtClean="0">
                <a:latin typeface="Arial" charset="0"/>
                <a:ea typeface="Arial" charset="0"/>
                <a:cs typeface="Arial" charset="0"/>
              </a:rPr>
              <a:t>Regular feedback could be sought from all PGRs.</a:t>
            </a:r>
            <a:endParaRPr lang="en-US" sz="1600" dirty="0">
              <a:latin typeface="Arial" charset="0"/>
              <a:ea typeface="Arial" charset="0"/>
              <a:cs typeface="Arial" charset="0"/>
            </a:endParaRPr>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1492270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bwMode="auto">
          <a:xfrm>
            <a:off x="564874" y="1203598"/>
            <a:ext cx="4079134" cy="371561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itle 1"/>
          <p:cNvSpPr>
            <a:spLocks noGrp="1"/>
          </p:cNvSpPr>
          <p:nvPr>
            <p:ph type="title"/>
          </p:nvPr>
        </p:nvSpPr>
        <p:spPr>
          <a:xfrm>
            <a:off x="539551" y="1203599"/>
            <a:ext cx="3744417" cy="720079"/>
          </a:xfrm>
          <a:prstGeom prst="rect">
            <a:avLst/>
          </a:prstGeom>
        </p:spPr>
        <p:txBody>
          <a:bodyPr/>
          <a:lstStyle/>
          <a:p>
            <a:r>
              <a:rPr lang="en-US" sz="2400" dirty="0" smtClean="0"/>
              <a:t>Building Academic Identity</a:t>
            </a:r>
            <a:endParaRPr lang="en-US" sz="2400" dirty="0"/>
          </a:p>
        </p:txBody>
      </p:sp>
      <p:sp>
        <p:nvSpPr>
          <p:cNvPr id="10" name="Content Placeholder 2"/>
          <p:cNvSpPr>
            <a:spLocks noGrp="1"/>
          </p:cNvSpPr>
          <p:nvPr>
            <p:ph idx="4294967295"/>
          </p:nvPr>
        </p:nvSpPr>
        <p:spPr>
          <a:xfrm>
            <a:off x="539553" y="2211710"/>
            <a:ext cx="4032447" cy="2736306"/>
          </a:xfrm>
          <a:prstGeom prst="rect">
            <a:avLst/>
          </a:prstGeom>
        </p:spPr>
        <p:txBody>
          <a:bodyPr/>
          <a:lstStyle/>
          <a:p>
            <a:pPr marL="285750" indent="-285750">
              <a:buFont typeface="Arial" panose="020B0604020202020204" pitchFamily="34" charset="0"/>
              <a:buChar char="•"/>
            </a:pPr>
            <a:r>
              <a:rPr lang="en-US" sz="1600" b="1" i="1" dirty="0" smtClean="0">
                <a:latin typeface="Arial" charset="0"/>
                <a:ea typeface="Arial" charset="0"/>
                <a:cs typeface="Arial" charset="0"/>
              </a:rPr>
              <a:t>‘Working shoulder-to-shoulder’</a:t>
            </a:r>
          </a:p>
          <a:p>
            <a:pPr marL="285750" indent="-285750">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Staff and PGR interaction is vital as </a:t>
            </a:r>
            <a:r>
              <a:rPr lang="en-US" dirty="0" smtClean="0">
                <a:latin typeface="Arial" charset="0"/>
                <a:ea typeface="Arial" charset="0"/>
                <a:cs typeface="Arial" charset="0"/>
              </a:rPr>
              <a:t>are</a:t>
            </a:r>
            <a:r>
              <a:rPr lang="en-US" sz="1600" dirty="0" smtClean="0">
                <a:latin typeface="Arial" charset="0"/>
                <a:ea typeface="Arial" charset="0"/>
                <a:cs typeface="Arial" charset="0"/>
              </a:rPr>
              <a:t> peer interactions</a:t>
            </a:r>
          </a:p>
          <a:p>
            <a:pPr marL="0" indent="0"/>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Policies and codes of practice as well as formal (e.g. GTA work) and informal interactions (e.g</a:t>
            </a:r>
            <a:r>
              <a:rPr lang="en-US" dirty="0">
                <a:latin typeface="Arial" charset="0"/>
                <a:ea typeface="Arial" charset="0"/>
                <a:cs typeface="Arial" charset="0"/>
              </a:rPr>
              <a:t>. work in </a:t>
            </a:r>
            <a:r>
              <a:rPr lang="en-US" dirty="0" smtClean="0">
                <a:latin typeface="Arial" charset="0"/>
                <a:ea typeface="Arial" charset="0"/>
                <a:cs typeface="Arial" charset="0"/>
              </a:rPr>
              <a:t>progress workshops, </a:t>
            </a:r>
            <a:r>
              <a:rPr lang="en-US" sz="1600" dirty="0" smtClean="0">
                <a:latin typeface="Arial" charset="0"/>
                <a:ea typeface="Arial" charset="0"/>
                <a:cs typeface="Arial" charset="0"/>
              </a:rPr>
              <a:t>reading groups) </a:t>
            </a:r>
            <a:endParaRPr lang="en-US" sz="1600" dirty="0">
              <a:latin typeface="Arial" charset="0"/>
              <a:ea typeface="Arial" charset="0"/>
              <a:cs typeface="Arial" charset="0"/>
            </a:endParaRPr>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954135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2627784" y="411510"/>
            <a:ext cx="4824537" cy="504055"/>
          </a:xfrm>
          <a:prstGeom prst="rect">
            <a:avLst/>
          </a:prstGeom>
        </p:spPr>
        <p:txBody>
          <a:bodyPr/>
          <a:lstStyle/>
          <a:p>
            <a:r>
              <a:rPr lang="en-US" sz="2400" dirty="0" smtClean="0"/>
              <a:t>Drawing the themes together</a:t>
            </a:r>
            <a:endParaRPr lang="en-US" sz="2400" dirty="0"/>
          </a:p>
        </p:txBody>
      </p:sp>
      <p:sp>
        <p:nvSpPr>
          <p:cNvPr id="6" name="Content Placeholder 2"/>
          <p:cNvSpPr>
            <a:spLocks noGrp="1"/>
          </p:cNvSpPr>
          <p:nvPr>
            <p:ph idx="4294967295"/>
          </p:nvPr>
        </p:nvSpPr>
        <p:spPr>
          <a:xfrm>
            <a:off x="395536" y="1275606"/>
            <a:ext cx="8208912" cy="3375490"/>
          </a:xfrm>
          <a:prstGeom prst="rect">
            <a:avLst/>
          </a:prstGeom>
        </p:spPr>
        <p:txBody>
          <a:bodyPr/>
          <a:lstStyle/>
          <a:p>
            <a:pPr marL="285750" indent="-285750">
              <a:buFont typeface="Arial"/>
              <a:buChar char="•"/>
            </a:pPr>
            <a:r>
              <a:rPr lang="en-US" sz="2000" dirty="0">
                <a:solidFill>
                  <a:srgbClr val="00213B"/>
                </a:solidFill>
                <a:cs typeface="ＭＳ Ｐゴシック" charset="0"/>
              </a:rPr>
              <a:t>‘It’s not about creating the community – it’s about creating the space for communities</a:t>
            </a:r>
            <a:r>
              <a:rPr lang="en-US" sz="2000" dirty="0" smtClean="0">
                <a:solidFill>
                  <a:srgbClr val="00213B"/>
                </a:solidFill>
                <a:cs typeface="ＭＳ Ｐゴシック" charset="0"/>
              </a:rPr>
              <a:t>’ – this was a key observation by one our interviewees – students lead the way to what they need and when</a:t>
            </a:r>
          </a:p>
          <a:p>
            <a:pPr marL="285750" indent="-285750">
              <a:buFont typeface="Arial"/>
              <a:buChar char="•"/>
            </a:pPr>
            <a:r>
              <a:rPr lang="en-US" sz="2000" i="1" dirty="0" smtClean="0">
                <a:solidFill>
                  <a:srgbClr val="00213B"/>
                </a:solidFill>
                <a:cs typeface="ＭＳ Ｐゴシック" charset="0"/>
              </a:rPr>
              <a:t>‘The </a:t>
            </a:r>
            <a:r>
              <a:rPr lang="en-US" sz="2000" i="1" dirty="0">
                <a:solidFill>
                  <a:srgbClr val="00213B"/>
                </a:solidFill>
                <a:cs typeface="ＭＳ Ｐゴシック" charset="0"/>
              </a:rPr>
              <a:t>relationships and interactions that create the sociocultural context and developmental networks in which doctoral student learning is situated provide meaning, efficacy, and identity development. The interactions, and subsequent sense-making, that student engage in, help students determine if and how </a:t>
            </a:r>
            <a:r>
              <a:rPr lang="en-US" sz="2000" i="1" dirty="0" smtClean="0">
                <a:solidFill>
                  <a:srgbClr val="00213B"/>
                </a:solidFill>
                <a:cs typeface="ＭＳ Ｐゴシック" charset="0"/>
              </a:rPr>
              <a:t>they can </a:t>
            </a:r>
            <a:r>
              <a:rPr lang="en-US" sz="2000" i="1" dirty="0">
                <a:solidFill>
                  <a:srgbClr val="00213B"/>
                </a:solidFill>
                <a:cs typeface="ＭＳ Ｐゴシック" charset="0"/>
              </a:rPr>
              <a:t>successfully make the transition through stage 2 and into their roles as independent scholars</a:t>
            </a:r>
            <a:r>
              <a:rPr lang="en-US" sz="2000" i="1" dirty="0" smtClean="0">
                <a:solidFill>
                  <a:srgbClr val="00213B"/>
                </a:solidFill>
                <a:cs typeface="ＭＳ Ｐゴシック" charset="0"/>
              </a:rPr>
              <a:t>.</a:t>
            </a:r>
            <a:r>
              <a:rPr lang="en-GB" sz="2000" i="1" dirty="0" smtClean="0">
                <a:solidFill>
                  <a:srgbClr val="00213B"/>
                </a:solidFill>
                <a:cs typeface="ＭＳ Ｐゴシック" charset="0"/>
              </a:rPr>
              <a:t>’ </a:t>
            </a:r>
            <a:r>
              <a:rPr lang="en-US" sz="2000" i="1" dirty="0">
                <a:solidFill>
                  <a:srgbClr val="00213B"/>
                </a:solidFill>
                <a:cs typeface="ＭＳ Ｐゴシック" charset="0"/>
              </a:rPr>
              <a:t>Baker and </a:t>
            </a:r>
            <a:r>
              <a:rPr lang="en-US" sz="2000" i="1" dirty="0" err="1" smtClean="0">
                <a:solidFill>
                  <a:srgbClr val="00213B"/>
                </a:solidFill>
                <a:cs typeface="ＭＳ Ｐゴシック" charset="0"/>
              </a:rPr>
              <a:t>Pifer</a:t>
            </a:r>
            <a:r>
              <a:rPr lang="en-US" sz="2000" i="1" smtClean="0">
                <a:solidFill>
                  <a:srgbClr val="00213B"/>
                </a:solidFill>
                <a:cs typeface="ＭＳ Ｐゴシック" charset="0"/>
              </a:rPr>
              <a:t> (</a:t>
            </a:r>
            <a:r>
              <a:rPr lang="en-US" sz="2000" i="1" dirty="0">
                <a:solidFill>
                  <a:srgbClr val="00213B"/>
                </a:solidFill>
                <a:cs typeface="ＭＳ Ｐゴシック" charset="0"/>
              </a:rPr>
              <a:t>2011</a:t>
            </a:r>
            <a:r>
              <a:rPr lang="en-US" sz="2000" i="1" dirty="0" smtClean="0">
                <a:solidFill>
                  <a:srgbClr val="00213B"/>
                </a:solidFill>
                <a:cs typeface="ＭＳ Ｐゴシック" charset="0"/>
              </a:rPr>
              <a:t>)</a:t>
            </a:r>
            <a:endParaRPr lang="en-GB" sz="2000" i="1" dirty="0">
              <a:solidFill>
                <a:srgbClr val="00213B"/>
              </a:solidFill>
              <a:cs typeface="ＭＳ Ｐゴシック" charset="0"/>
            </a:endParaRPr>
          </a:p>
          <a:p>
            <a:pPr marL="857250" lvl="2" indent="-285750">
              <a:buFont typeface="Arial"/>
              <a:buChar char="•"/>
            </a:pPr>
            <a:endParaRPr lang="en-US" sz="2000" b="0" dirty="0"/>
          </a:p>
          <a:p>
            <a:pPr marL="285750" indent="-285750">
              <a:buFont typeface="Arial"/>
              <a:buChar char="•"/>
            </a:pPr>
            <a:endParaRPr lang="en-US" dirty="0">
              <a:latin typeface="Arial" charset="0"/>
              <a:ea typeface="Arial" charset="0"/>
              <a:cs typeface="Arial" charset="0"/>
            </a:endParaRPr>
          </a:p>
          <a:p>
            <a:pPr marL="0" indent="0"/>
            <a:endParaRPr lang="en-US" dirty="0">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199770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55776" y="339502"/>
            <a:ext cx="4536505" cy="576063"/>
          </a:xfrm>
          <a:prstGeom prst="rect">
            <a:avLst/>
          </a:prstGeom>
        </p:spPr>
        <p:txBody>
          <a:bodyPr/>
          <a:lstStyle/>
          <a:p>
            <a:r>
              <a:rPr lang="en-US" sz="2400" dirty="0"/>
              <a:t>Drawing the themes together</a:t>
            </a:r>
            <a:r>
              <a:rPr lang="en-US" sz="2400" dirty="0" smtClean="0">
                <a:solidFill>
                  <a:srgbClr val="00213B"/>
                </a:solidFill>
                <a:cs typeface="ＭＳ Ｐゴシック" charset="0"/>
              </a:rPr>
              <a:t/>
            </a:r>
            <a:br>
              <a:rPr lang="en-US" sz="2400" dirty="0" smtClean="0">
                <a:solidFill>
                  <a:srgbClr val="00213B"/>
                </a:solidFill>
                <a:cs typeface="ＭＳ Ｐゴシック" charset="0"/>
              </a:rPr>
            </a:br>
            <a:endParaRPr lang="en-US" sz="2400" dirty="0"/>
          </a:p>
        </p:txBody>
      </p:sp>
      <p:sp>
        <p:nvSpPr>
          <p:cNvPr id="6" name="Content Placeholder 2"/>
          <p:cNvSpPr>
            <a:spLocks noGrp="1"/>
          </p:cNvSpPr>
          <p:nvPr>
            <p:ph idx="4294967295"/>
          </p:nvPr>
        </p:nvSpPr>
        <p:spPr>
          <a:xfrm>
            <a:off x="251520" y="1275606"/>
            <a:ext cx="8496944" cy="3672408"/>
          </a:xfrm>
          <a:prstGeom prst="rect">
            <a:avLst/>
          </a:prstGeom>
        </p:spPr>
        <p:txBody>
          <a:bodyPr/>
          <a:lstStyle/>
          <a:p>
            <a:pPr lvl="1" indent="-342900">
              <a:buFont typeface="Arial"/>
              <a:buChar char="•"/>
            </a:pPr>
            <a:r>
              <a:rPr lang="en-GB" sz="2000" dirty="0"/>
              <a:t>C</a:t>
            </a:r>
            <a:r>
              <a:rPr lang="en-GB" sz="2000" dirty="0" smtClean="0"/>
              <a:t>an we think of communities themselves as opportunities for learning? </a:t>
            </a:r>
          </a:p>
          <a:p>
            <a:pPr lvl="2" indent="-342900">
              <a:buFont typeface="Arial"/>
              <a:buChar char="•"/>
            </a:pPr>
            <a:r>
              <a:rPr lang="en-GB" sz="2000" b="0" i="1" dirty="0" smtClean="0"/>
              <a:t>‘</a:t>
            </a:r>
            <a:r>
              <a:rPr lang="en-US" sz="2000" b="0" i="1" dirty="0" smtClean="0"/>
              <a:t>learning </a:t>
            </a:r>
            <a:r>
              <a:rPr lang="en-US" sz="2000" b="0" i="1" dirty="0"/>
              <a:t>and identity development go hand in hand – it is through participation in the intellectual community in the field and the home institution that doctoral students build the knowledge and skills required of scholarship in their field of </a:t>
            </a:r>
            <a:r>
              <a:rPr lang="en-US" sz="2000" b="0" i="1" dirty="0" smtClean="0"/>
              <a:t>study’</a:t>
            </a:r>
            <a:r>
              <a:rPr lang="en-GB" sz="2000" b="0" i="1" dirty="0" smtClean="0"/>
              <a:t> </a:t>
            </a:r>
            <a:r>
              <a:rPr lang="en-GB" sz="2000" b="0" dirty="0"/>
              <a:t>Baker and </a:t>
            </a:r>
            <a:r>
              <a:rPr lang="en-GB" sz="2000" b="0" dirty="0" err="1"/>
              <a:t>Lattuca</a:t>
            </a:r>
            <a:r>
              <a:rPr lang="en-GB" sz="2000" b="0" dirty="0"/>
              <a:t> (2010</a:t>
            </a:r>
            <a:r>
              <a:rPr lang="en-GB" sz="2000" b="0" dirty="0" smtClean="0"/>
              <a:t>)</a:t>
            </a:r>
            <a:endParaRPr lang="en-GB" sz="2000" b="0" dirty="0"/>
          </a:p>
          <a:p>
            <a:pPr marL="857250" lvl="2" indent="-285750">
              <a:buFont typeface="Arial" panose="020B0604020202020204" pitchFamily="34" charset="0"/>
              <a:buChar char="•"/>
            </a:pPr>
            <a:r>
              <a:rPr lang="en-GB" sz="2000" b="0" i="1" dirty="0" err="1" smtClean="0"/>
              <a:t>Boud</a:t>
            </a:r>
            <a:r>
              <a:rPr lang="en-GB" sz="2000" b="0" i="1" dirty="0" smtClean="0"/>
              <a:t> and Lee (2005) refer to ‘distributed learning’ </a:t>
            </a:r>
            <a:r>
              <a:rPr lang="en-US" sz="2000" b="0" dirty="0" smtClean="0"/>
              <a:t>in </a:t>
            </a:r>
            <a:r>
              <a:rPr lang="en-US" sz="2000" b="0" dirty="0"/>
              <a:t>the sense of </a:t>
            </a:r>
            <a:r>
              <a:rPr lang="en-US" sz="2000" b="0" i="1" dirty="0"/>
              <a:t>‘networks of learning in which learners take up opportunities in a variety of ways without necessary involvement from teachers or </a:t>
            </a:r>
            <a:r>
              <a:rPr lang="en-US" sz="2000" b="0" i="1" dirty="0" smtClean="0"/>
              <a:t>supervisors’ </a:t>
            </a:r>
            <a:r>
              <a:rPr lang="en-US" sz="2000" b="0" dirty="0" smtClean="0"/>
              <a:t>and as a ‘</a:t>
            </a:r>
            <a:r>
              <a:rPr lang="en-US" sz="2000" b="0" dirty="0" err="1" smtClean="0"/>
              <a:t>horizontalisation</a:t>
            </a:r>
            <a:r>
              <a:rPr lang="en-US" sz="2000" b="0" dirty="0" smtClean="0"/>
              <a:t>’ of relationships where they gradually move into more peer-like relationships with supervisors and other researchers</a:t>
            </a:r>
            <a:endParaRPr lang="en-US" dirty="0">
              <a:latin typeface="Arial" charset="0"/>
              <a:ea typeface="Arial" charset="0"/>
              <a:cs typeface="Arial"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265754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39752" y="483518"/>
            <a:ext cx="4536504" cy="504055"/>
          </a:xfrm>
          <a:prstGeom prst="rect">
            <a:avLst/>
          </a:prstGeom>
        </p:spPr>
        <p:txBody>
          <a:bodyPr/>
          <a:lstStyle/>
          <a:p>
            <a:r>
              <a:rPr lang="en-US" sz="2400" dirty="0"/>
              <a:t>Drawing the themes together</a:t>
            </a:r>
          </a:p>
        </p:txBody>
      </p:sp>
      <p:sp>
        <p:nvSpPr>
          <p:cNvPr id="6" name="Content Placeholder 2"/>
          <p:cNvSpPr>
            <a:spLocks noGrp="1"/>
          </p:cNvSpPr>
          <p:nvPr>
            <p:ph idx="4294967295"/>
          </p:nvPr>
        </p:nvSpPr>
        <p:spPr>
          <a:xfrm>
            <a:off x="323528" y="1203598"/>
            <a:ext cx="8496944" cy="3375490"/>
          </a:xfrm>
          <a:prstGeom prst="rect">
            <a:avLst/>
          </a:prstGeom>
        </p:spPr>
        <p:txBody>
          <a:bodyPr/>
          <a:lstStyle/>
          <a:p>
            <a:pPr marL="400050" lvl="1" indent="-285750">
              <a:buFont typeface="Arial" panose="020B0604020202020204" pitchFamily="34" charset="0"/>
              <a:buChar char="•"/>
            </a:pPr>
            <a:r>
              <a:rPr lang="en-GB" sz="2000" dirty="0" smtClean="0"/>
              <a:t>What </a:t>
            </a:r>
            <a:r>
              <a:rPr lang="en-GB" sz="2000" dirty="0"/>
              <a:t>can we do to encourage inclusivity and diversity </a:t>
            </a:r>
            <a:r>
              <a:rPr lang="en-GB" sz="2000" dirty="0" smtClean="0"/>
              <a:t>in researcher </a:t>
            </a:r>
            <a:r>
              <a:rPr lang="en-GB" sz="2000" dirty="0"/>
              <a:t>communities, as well as promote a culture of support and academic kindness in our institutions</a:t>
            </a:r>
            <a:r>
              <a:rPr lang="en-GB" sz="2000" dirty="0" smtClean="0"/>
              <a:t>?</a:t>
            </a:r>
            <a:endParaRPr lang="en-GB" sz="2000" dirty="0"/>
          </a:p>
          <a:p>
            <a:pPr marL="857250" lvl="2" indent="-285750">
              <a:buFont typeface="Arial" panose="020B0604020202020204" pitchFamily="34" charset="0"/>
              <a:buChar char="•"/>
            </a:pPr>
            <a:r>
              <a:rPr lang="en-GB" sz="2000" b="0" dirty="0" smtClean="0"/>
              <a:t>Important to remember as well that students both negotiate and choose their communities – they may reject some and cultivate others</a:t>
            </a:r>
          </a:p>
          <a:p>
            <a:pPr marL="400050" lvl="1" indent="-285750">
              <a:buFont typeface="Arial" panose="020B0604020202020204" pitchFamily="34" charset="0"/>
              <a:buChar char="•"/>
            </a:pPr>
            <a:r>
              <a:rPr lang="en-GB" sz="2000" dirty="0" smtClean="0"/>
              <a:t>Are </a:t>
            </a:r>
            <a:r>
              <a:rPr lang="en-GB" sz="2000" dirty="0"/>
              <a:t>we collecting any data to monitor participation in informal training or enhancing or understanding in other ways?  Are some groups disadvantaged by this? </a:t>
            </a:r>
            <a:r>
              <a:rPr lang="en-GB" sz="2000" dirty="0" smtClean="0"/>
              <a:t> How can we do this better?</a:t>
            </a:r>
            <a:endParaRPr lang="en-GB" sz="20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214485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203848" y="411510"/>
            <a:ext cx="3528391" cy="576063"/>
          </a:xfrm>
          <a:prstGeom prst="rect">
            <a:avLst/>
          </a:prstGeom>
        </p:spPr>
        <p:txBody>
          <a:bodyPr/>
          <a:lstStyle/>
          <a:p>
            <a:r>
              <a:rPr lang="en-US" sz="2400" dirty="0" smtClean="0"/>
              <a:t>Some References</a:t>
            </a:r>
            <a:endParaRPr lang="en-GB" sz="2400" dirty="0"/>
          </a:p>
        </p:txBody>
      </p:sp>
      <p:sp>
        <p:nvSpPr>
          <p:cNvPr id="6" name="Content Placeholder 2"/>
          <p:cNvSpPr>
            <a:spLocks noGrp="1"/>
          </p:cNvSpPr>
          <p:nvPr>
            <p:ph idx="4294967295"/>
          </p:nvPr>
        </p:nvSpPr>
        <p:spPr>
          <a:xfrm>
            <a:off x="251520" y="1203598"/>
            <a:ext cx="8640959" cy="3744416"/>
          </a:xfrm>
          <a:prstGeom prst="rect">
            <a:avLst/>
          </a:prstGeom>
        </p:spPr>
        <p:txBody>
          <a:bodyPr/>
          <a:lstStyle/>
          <a:p>
            <a:r>
              <a:rPr lang="en-US" sz="1500" dirty="0" smtClean="0"/>
              <a:t>Baker</a:t>
            </a:r>
            <a:r>
              <a:rPr lang="en-US" sz="1500" dirty="0"/>
              <a:t>, V. L. and </a:t>
            </a:r>
            <a:r>
              <a:rPr lang="en-US" sz="1500" dirty="0" err="1"/>
              <a:t>Lattuca</a:t>
            </a:r>
            <a:r>
              <a:rPr lang="en-US" sz="1500" dirty="0"/>
              <a:t>, L. R. (2010) ‘Developmental networks and learning: toward and interdisciplinary perspective on identity development during doctoral study’, </a:t>
            </a:r>
            <a:r>
              <a:rPr lang="en-US" sz="1500" i="1" dirty="0"/>
              <a:t>Studies in Higher Education</a:t>
            </a:r>
            <a:r>
              <a:rPr lang="en-US" sz="1500" dirty="0"/>
              <a:t>, 35(7), 807-827</a:t>
            </a:r>
            <a:r>
              <a:rPr lang="en-US" sz="1500" dirty="0" smtClean="0"/>
              <a:t>.</a:t>
            </a:r>
            <a:endParaRPr lang="en-GB" sz="1500" dirty="0"/>
          </a:p>
          <a:p>
            <a:r>
              <a:rPr lang="en-US" sz="1500" dirty="0"/>
              <a:t>Baker, V. L. and </a:t>
            </a:r>
            <a:r>
              <a:rPr lang="en-US" sz="1500" dirty="0" err="1"/>
              <a:t>Pifer</a:t>
            </a:r>
            <a:r>
              <a:rPr lang="en-US" sz="1500" dirty="0"/>
              <a:t>, M. J. (2011) ‘The role of relationships in the transition from doctoral student to independent scholar’, </a:t>
            </a:r>
            <a:r>
              <a:rPr lang="en-US" sz="1500" i="1" dirty="0"/>
              <a:t>Studies in Continuing Education</a:t>
            </a:r>
            <a:r>
              <a:rPr lang="en-US" sz="1500" dirty="0"/>
              <a:t>, 33(1), 5-17. </a:t>
            </a:r>
            <a:endParaRPr lang="en-GB" sz="1500" dirty="0"/>
          </a:p>
          <a:p>
            <a:r>
              <a:rPr lang="en-US" sz="1500" dirty="0" err="1"/>
              <a:t>Boud</a:t>
            </a:r>
            <a:r>
              <a:rPr lang="en-US" sz="1500" dirty="0"/>
              <a:t>, D. and Lee, A.  (2005) ‘’Peer learning as pedagogic discourse for research education’, </a:t>
            </a:r>
            <a:r>
              <a:rPr lang="en-US" sz="1500" i="1" dirty="0"/>
              <a:t>Studies in Higher Education</a:t>
            </a:r>
            <a:r>
              <a:rPr lang="en-US" sz="1500" dirty="0"/>
              <a:t>, 30(5), 501-516</a:t>
            </a:r>
            <a:r>
              <a:rPr lang="en-US" sz="1500" dirty="0" smtClean="0"/>
              <a:t>.</a:t>
            </a:r>
            <a:endParaRPr lang="en-GB" sz="1500" dirty="0"/>
          </a:p>
          <a:p>
            <a:r>
              <a:rPr lang="en-US" sz="1500" dirty="0"/>
              <a:t>Hopwood, N. (2010a) ‘Doctoral experience and learning from a sociocultural perspective’, </a:t>
            </a:r>
            <a:r>
              <a:rPr lang="en-US" sz="1500" i="1" dirty="0"/>
              <a:t>Studies in Higher Education</a:t>
            </a:r>
            <a:r>
              <a:rPr lang="en-US" sz="1500" dirty="0"/>
              <a:t>, 35(7), 829-843</a:t>
            </a:r>
            <a:r>
              <a:rPr lang="en-US" sz="1500" dirty="0" smtClean="0"/>
              <a:t>.</a:t>
            </a:r>
            <a:endParaRPr lang="en-GB" sz="1500" dirty="0"/>
          </a:p>
          <a:p>
            <a:r>
              <a:rPr lang="en-US" sz="1500" dirty="0"/>
              <a:t>Hopwood, N. (2010b) ‘A sociocultural view of doctoral students’ relationships and agency’, </a:t>
            </a:r>
            <a:r>
              <a:rPr lang="en-US" sz="1500" i="1" dirty="0"/>
              <a:t>Studies in Continuing Education</a:t>
            </a:r>
            <a:r>
              <a:rPr lang="en-US" sz="1500" dirty="0"/>
              <a:t>, 32(2), 103-117</a:t>
            </a:r>
            <a:r>
              <a:rPr lang="en-US" sz="1500" dirty="0" smtClean="0"/>
              <a:t>.</a:t>
            </a:r>
          </a:p>
          <a:p>
            <a:r>
              <a:rPr lang="en-US" sz="1500" dirty="0" smtClean="0"/>
              <a:t>Pearson, M., Evans, T. and </a:t>
            </a:r>
            <a:r>
              <a:rPr lang="en-US" sz="1500" dirty="0" err="1" smtClean="0"/>
              <a:t>Macauley</a:t>
            </a:r>
            <a:r>
              <a:rPr lang="en-US" sz="1500" dirty="0" smtClean="0"/>
              <a:t>, P. (2016) ‘The </a:t>
            </a:r>
            <a:r>
              <a:rPr lang="en-US" sz="1500" dirty="0"/>
              <a:t>diversity and complexity of settings and arrangements forming the ‘experienced environments’ for doctoral candidates: some implications for doctoral </a:t>
            </a:r>
            <a:r>
              <a:rPr lang="en-US" sz="1500" dirty="0" smtClean="0"/>
              <a:t>education’, </a:t>
            </a:r>
            <a:r>
              <a:rPr lang="en-US" sz="1500" i="1" dirty="0" smtClean="0"/>
              <a:t>Studies in Higher Education</a:t>
            </a:r>
            <a:r>
              <a:rPr lang="en-US" sz="1500" dirty="0" smtClean="0"/>
              <a:t>, 41(12), </a:t>
            </a:r>
            <a:r>
              <a:rPr lang="tr-TR" sz="1500" dirty="0" smtClean="0"/>
              <a:t>2110</a:t>
            </a:r>
            <a:r>
              <a:rPr lang="tr-TR" sz="1500" dirty="0"/>
              <a:t>–</a:t>
            </a:r>
            <a:r>
              <a:rPr lang="tr-TR" sz="1500" dirty="0" smtClean="0"/>
              <a:t>2124.</a:t>
            </a:r>
            <a:endParaRPr lang="en-US" sz="1500" dirty="0"/>
          </a:p>
          <a:p>
            <a:endParaRPr lang="en-US" sz="1400" dirty="0" smtClean="0">
              <a:hlinkClick r:id="rId2"/>
            </a:endParaRPr>
          </a:p>
          <a:p>
            <a:r>
              <a:rPr lang="en-US" sz="1400" dirty="0" smtClean="0">
                <a:hlinkClick r:id="rId2"/>
              </a:rPr>
              <a:t>CONTACT US:  MaryBeth.Kneafsey</a:t>
            </a:r>
            <a:r>
              <a:rPr lang="en-US" sz="1400" dirty="0">
                <a:hlinkClick r:id="rId2"/>
              </a:rPr>
              <a:t>@</a:t>
            </a:r>
            <a:r>
              <a:rPr lang="en-US" sz="1400" dirty="0" smtClean="0">
                <a:hlinkClick r:id="rId2"/>
              </a:rPr>
              <a:t>Glasgow.ac.uk</a:t>
            </a:r>
            <a:r>
              <a:rPr lang="en-US" sz="1400" dirty="0" smtClean="0"/>
              <a:t>   </a:t>
            </a:r>
            <a:r>
              <a:rPr lang="en-US" sz="1400" dirty="0" smtClean="0">
                <a:hlinkClick r:id="rId3"/>
              </a:rPr>
              <a:t>Elizabeth.Adams</a:t>
            </a:r>
            <a:r>
              <a:rPr lang="en-US" sz="1400" dirty="0">
                <a:hlinkClick r:id="rId3"/>
              </a:rPr>
              <a:t>@Glasgow.ac.uk</a:t>
            </a:r>
            <a:r>
              <a:rPr lang="en-US" sz="1400" dirty="0"/>
              <a:t/>
            </a:r>
            <a:br>
              <a:rPr lang="en-US" sz="1400" dirty="0"/>
            </a:br>
            <a:r>
              <a:rPr lang="en-US" dirty="0"/>
              <a:t/>
            </a:r>
            <a:br>
              <a:rPr lang="en-US" dirty="0"/>
            </a:br>
            <a:endParaRPr lang="en-GB" sz="2000" dirty="0"/>
          </a:p>
          <a:p>
            <a:pPr marL="0" indent="0"/>
            <a:endParaRPr lang="en-US" dirty="0">
              <a:latin typeface="Arial" charset="0"/>
              <a:ea typeface="Arial" charset="0"/>
              <a:cs typeface="Arial"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337871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rotWithShape="1">
          <a:blip r:embed="rId3"/>
          <a:srcRect l="1887" t="4033" r="-1887" b="4051"/>
          <a:stretch/>
        </p:blipFill>
        <p:spPr>
          <a:xfrm>
            <a:off x="0" y="4011910"/>
            <a:ext cx="1907704" cy="802800"/>
          </a:xfrm>
          <a:prstGeom prst="rect">
            <a:avLst/>
          </a:prstGeom>
        </p:spPr>
      </p:pic>
    </p:spTree>
    <p:extLst>
      <p:ext uri="{BB962C8B-B14F-4D97-AF65-F5344CB8AC3E}">
        <p14:creationId xmlns:p14="http://schemas.microsoft.com/office/powerpoint/2010/main" val="101811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39551" y="1131591"/>
            <a:ext cx="7344817" cy="360039"/>
          </a:xfrm>
          <a:prstGeom prst="rect">
            <a:avLst/>
          </a:prstGeom>
        </p:spPr>
        <p:txBody>
          <a:bodyPr/>
          <a:lstStyle/>
          <a:p>
            <a:r>
              <a:rPr lang="en-US" sz="2400" dirty="0">
                <a:solidFill>
                  <a:srgbClr val="00213B"/>
                </a:solidFill>
                <a:cs typeface="ＭＳ Ｐゴシック" charset="0"/>
              </a:rPr>
              <a:t/>
            </a:r>
            <a:br>
              <a:rPr lang="en-US" sz="2400" dirty="0">
                <a:solidFill>
                  <a:srgbClr val="00213B"/>
                </a:solidFill>
                <a:cs typeface="ＭＳ Ｐゴシック" charset="0"/>
              </a:rPr>
            </a:br>
            <a:endParaRPr lang="en-US" sz="2400" dirty="0"/>
          </a:p>
        </p:txBody>
      </p:sp>
      <p:sp>
        <p:nvSpPr>
          <p:cNvPr id="6" name="Content Placeholder 2"/>
          <p:cNvSpPr>
            <a:spLocks noGrp="1"/>
          </p:cNvSpPr>
          <p:nvPr>
            <p:ph idx="4294967295"/>
          </p:nvPr>
        </p:nvSpPr>
        <p:spPr>
          <a:xfrm>
            <a:off x="539551" y="1347614"/>
            <a:ext cx="7416825" cy="3447498"/>
          </a:xfrm>
          <a:prstGeom prst="rect">
            <a:avLst/>
          </a:prstGeom>
        </p:spPr>
        <p:txBody>
          <a:bodyPr/>
          <a:lstStyle/>
          <a:p>
            <a:pPr marL="400050" lvl="1" indent="-285750">
              <a:buFont typeface="Arial" panose="020B0604020202020204" pitchFamily="34" charset="0"/>
              <a:buChar char="•"/>
            </a:pPr>
            <a:endParaRPr lang="en-GB" sz="2000" dirty="0" smtClean="0"/>
          </a:p>
          <a:p>
            <a:pPr marL="400050" lvl="1" indent="-285750">
              <a:buFont typeface="Arial" panose="020B0604020202020204" pitchFamily="34" charset="0"/>
              <a:buChar char="•"/>
            </a:pPr>
            <a:endParaRPr lang="en-GB" sz="2000" dirty="0"/>
          </a:p>
          <a:p>
            <a:pPr marL="400050" lvl="1" indent="-285750">
              <a:buFont typeface="Arial" panose="020B0604020202020204" pitchFamily="34" charset="0"/>
              <a:buChar char="•"/>
            </a:pPr>
            <a:endParaRPr lang="en-GB" sz="2000" dirty="0"/>
          </a:p>
          <a:p>
            <a:pPr marL="0" indent="0"/>
            <a:endParaRPr lang="en-US" dirty="0">
              <a:latin typeface="Arial" charset="0"/>
              <a:ea typeface="Arial" charset="0"/>
              <a:cs typeface="Arial"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extBox 1"/>
          <p:cNvSpPr txBox="1"/>
          <p:nvPr/>
        </p:nvSpPr>
        <p:spPr>
          <a:xfrm>
            <a:off x="467544" y="1347614"/>
            <a:ext cx="7632848" cy="1852815"/>
          </a:xfrm>
          <a:prstGeom prst="rect">
            <a:avLst/>
          </a:prstGeom>
          <a:noFill/>
        </p:spPr>
        <p:txBody>
          <a:bodyPr wrap="square" rtlCol="0">
            <a:spAutoFit/>
          </a:bodyPr>
          <a:lstStyle/>
          <a:p>
            <a:pPr marL="342900" indent="-342900">
              <a:lnSpc>
                <a:spcPct val="120000"/>
              </a:lnSpc>
              <a:buFont typeface="Arial"/>
              <a:buChar char="•"/>
            </a:pPr>
            <a:r>
              <a:rPr lang="en-US" dirty="0"/>
              <a:t>R</a:t>
            </a:r>
            <a:r>
              <a:rPr lang="en-US" dirty="0" smtClean="0"/>
              <a:t>esearch Communities project and key themes</a:t>
            </a:r>
          </a:p>
          <a:p>
            <a:pPr marL="342900" indent="-342900">
              <a:lnSpc>
                <a:spcPct val="120000"/>
              </a:lnSpc>
              <a:buFont typeface="Arial"/>
              <a:buChar char="•"/>
            </a:pPr>
            <a:r>
              <a:rPr lang="en-US" dirty="0" smtClean="0"/>
              <a:t>Reflecting on the project</a:t>
            </a:r>
          </a:p>
          <a:p>
            <a:pPr marL="342900" indent="-342900">
              <a:lnSpc>
                <a:spcPct val="120000"/>
              </a:lnSpc>
              <a:buFont typeface="Arial"/>
              <a:buChar char="•"/>
            </a:pPr>
            <a:r>
              <a:rPr lang="en-US" dirty="0" smtClean="0"/>
              <a:t>Translating this to action</a:t>
            </a:r>
          </a:p>
          <a:p>
            <a:pPr>
              <a:lnSpc>
                <a:spcPct val="120000"/>
              </a:lnSpc>
            </a:pPr>
            <a:endParaRPr lang="en-US" dirty="0"/>
          </a:p>
        </p:txBody>
      </p:sp>
    </p:spTree>
    <p:extLst>
      <p:ext uri="{BB962C8B-B14F-4D97-AF65-F5344CB8AC3E}">
        <p14:creationId xmlns:p14="http://schemas.microsoft.com/office/powerpoint/2010/main" val="324475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Rectangle 12"/>
          <p:cNvSpPr/>
          <p:nvPr/>
        </p:nvSpPr>
        <p:spPr bwMode="auto">
          <a:xfrm>
            <a:off x="276841" y="1203599"/>
            <a:ext cx="4151142"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Title 1"/>
          <p:cNvSpPr>
            <a:spLocks noGrp="1"/>
          </p:cNvSpPr>
          <p:nvPr>
            <p:ph type="title"/>
          </p:nvPr>
        </p:nvSpPr>
        <p:spPr>
          <a:xfrm>
            <a:off x="323528" y="1203599"/>
            <a:ext cx="3744417" cy="504055"/>
          </a:xfrm>
          <a:prstGeom prst="rect">
            <a:avLst/>
          </a:prstGeom>
        </p:spPr>
        <p:txBody>
          <a:bodyPr/>
          <a:lstStyle/>
          <a:p>
            <a:r>
              <a:rPr lang="en-US" sz="2400" dirty="0" smtClean="0"/>
              <a:t>Initial Questions</a:t>
            </a:r>
            <a:endParaRPr lang="en-US" sz="2400" dirty="0"/>
          </a:p>
        </p:txBody>
      </p:sp>
      <p:sp>
        <p:nvSpPr>
          <p:cNvPr id="7" name="Content Placeholder 2"/>
          <p:cNvSpPr>
            <a:spLocks noGrp="1"/>
          </p:cNvSpPr>
          <p:nvPr>
            <p:ph idx="4294967295"/>
          </p:nvPr>
        </p:nvSpPr>
        <p:spPr>
          <a:xfrm>
            <a:off x="251520" y="1707654"/>
            <a:ext cx="4176463" cy="3211557"/>
          </a:xfrm>
          <a:prstGeom prst="rect">
            <a:avLst/>
          </a:prstGeom>
        </p:spPr>
        <p:txBody>
          <a:bodyPr/>
          <a:lstStyle/>
          <a:p>
            <a:pPr marL="176213" lvl="0" indent="-176213">
              <a:buFont typeface="Arial" panose="020B0604020202020204" pitchFamily="34" charset="0"/>
              <a:buChar char="•"/>
            </a:pPr>
            <a:r>
              <a:rPr lang="en-GB" sz="2000" dirty="0">
                <a:latin typeface="Arial" panose="020B0604020202020204" pitchFamily="34" charset="0"/>
                <a:cs typeface="Arial" panose="020B0604020202020204" pitchFamily="34" charset="0"/>
              </a:rPr>
              <a:t>Is there a </a:t>
            </a:r>
            <a:r>
              <a:rPr lang="en-GB" sz="2000" i="1" dirty="0">
                <a:latin typeface="Arial" panose="020B0604020202020204" pitchFamily="34" charset="0"/>
                <a:cs typeface="Arial" panose="020B0604020202020204" pitchFamily="34" charset="0"/>
              </a:rPr>
              <a:t>consensus</a:t>
            </a:r>
            <a:r>
              <a:rPr lang="en-GB" sz="2000" dirty="0">
                <a:latin typeface="Arial" panose="020B0604020202020204" pitchFamily="34" charset="0"/>
                <a:cs typeface="Arial" panose="020B0604020202020204" pitchFamily="34" charset="0"/>
              </a:rPr>
              <a:t> around </a:t>
            </a:r>
            <a:r>
              <a:rPr lang="en-GB" sz="2000" dirty="0" smtClean="0">
                <a:latin typeface="Arial" panose="020B0604020202020204" pitchFamily="34" charset="0"/>
                <a:cs typeface="Arial" panose="020B0604020202020204" pitchFamily="34" charset="0"/>
              </a:rPr>
              <a:t>what constitutes </a:t>
            </a:r>
            <a:r>
              <a:rPr lang="en-GB" sz="2000" dirty="0">
                <a:latin typeface="Arial" panose="020B0604020202020204" pitchFamily="34" charset="0"/>
                <a:cs typeface="Arial" panose="020B0604020202020204" pitchFamily="34" charset="0"/>
              </a:rPr>
              <a:t>a ‘research community’? </a:t>
            </a:r>
            <a:endParaRPr lang="en-GB" sz="2000" dirty="0" smtClean="0">
              <a:latin typeface="Arial" panose="020B0604020202020204" pitchFamily="34" charset="0"/>
              <a:cs typeface="Arial" panose="020B0604020202020204" pitchFamily="34" charset="0"/>
            </a:endParaRPr>
          </a:p>
          <a:p>
            <a:pPr marL="176213" lvl="0" indent="-176213">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a:t>
            </a:r>
            <a:r>
              <a:rPr lang="en-GB" sz="2000" dirty="0">
                <a:latin typeface="Arial" panose="020B0604020202020204" pitchFamily="34" charset="0"/>
                <a:cs typeface="Arial" panose="020B0604020202020204" pitchFamily="34" charset="0"/>
              </a:rPr>
              <a:t>does a </a:t>
            </a:r>
            <a:r>
              <a:rPr lang="en-GB" sz="2000" i="1" dirty="0">
                <a:latin typeface="Arial" panose="020B0604020202020204" pitchFamily="34" charset="0"/>
                <a:cs typeface="Arial" panose="020B0604020202020204" pitchFamily="34" charset="0"/>
              </a:rPr>
              <a:t>successful</a:t>
            </a:r>
            <a:r>
              <a:rPr lang="en-GB" sz="2000" dirty="0">
                <a:latin typeface="Arial" panose="020B0604020202020204" pitchFamily="34" charset="0"/>
                <a:cs typeface="Arial" panose="020B0604020202020204" pitchFamily="34" charset="0"/>
              </a:rPr>
              <a:t> research community look like? </a:t>
            </a:r>
            <a:endParaRPr lang="en-GB" sz="2000" dirty="0" smtClean="0">
              <a:latin typeface="Arial" panose="020B0604020202020204" pitchFamily="34" charset="0"/>
              <a:cs typeface="Arial" panose="020B0604020202020204" pitchFamily="34" charset="0"/>
            </a:endParaRPr>
          </a:p>
          <a:p>
            <a:pPr marL="176213" lvl="0" indent="-176213">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What </a:t>
            </a:r>
            <a:r>
              <a:rPr lang="en-GB" sz="2000" dirty="0">
                <a:latin typeface="Arial" panose="020B0604020202020204" pitchFamily="34" charset="0"/>
                <a:cs typeface="Arial" panose="020B0604020202020204" pitchFamily="34" charset="0"/>
              </a:rPr>
              <a:t>is the </a:t>
            </a:r>
            <a:r>
              <a:rPr lang="en-GB" sz="2000" i="1" dirty="0">
                <a:latin typeface="Arial" panose="020B0604020202020204" pitchFamily="34" charset="0"/>
                <a:cs typeface="Arial" panose="020B0604020202020204" pitchFamily="34" charset="0"/>
              </a:rPr>
              <a:t>purpose</a:t>
            </a:r>
            <a:r>
              <a:rPr lang="en-GB" sz="2000" dirty="0">
                <a:latin typeface="Arial" panose="020B0604020202020204" pitchFamily="34" charset="0"/>
                <a:cs typeface="Arial" panose="020B0604020202020204" pitchFamily="34" charset="0"/>
              </a:rPr>
              <a:t> of a research community? </a:t>
            </a:r>
            <a:endParaRPr lang="en-GB" sz="2000" dirty="0" smtClean="0">
              <a:latin typeface="Arial" panose="020B0604020202020204" pitchFamily="34" charset="0"/>
              <a:cs typeface="Arial" panose="020B0604020202020204" pitchFamily="34" charset="0"/>
            </a:endParaRPr>
          </a:p>
          <a:p>
            <a:pPr marL="176213" lvl="0" indent="-176213">
              <a:buFont typeface="Arial" panose="020B0604020202020204" pitchFamily="34" charset="0"/>
              <a:buChar char="•"/>
            </a:pPr>
            <a:r>
              <a:rPr lang="en-GB" sz="2000" dirty="0" smtClean="0">
                <a:latin typeface="Arial" panose="020B0604020202020204" pitchFamily="34" charset="0"/>
                <a:cs typeface="Arial" panose="020B0604020202020204" pitchFamily="34" charset="0"/>
              </a:rPr>
              <a:t>Where </a:t>
            </a:r>
            <a:r>
              <a:rPr lang="en-GB" sz="2000" dirty="0">
                <a:latin typeface="Arial" panose="020B0604020202020204" pitchFamily="34" charset="0"/>
                <a:cs typeface="Arial" panose="020B0604020202020204" pitchFamily="34" charset="0"/>
              </a:rPr>
              <a:t>do/should the </a:t>
            </a:r>
            <a:r>
              <a:rPr lang="en-GB" sz="2000" i="1" dirty="0">
                <a:latin typeface="Arial" panose="020B0604020202020204" pitchFamily="34" charset="0"/>
                <a:cs typeface="Arial" panose="020B0604020202020204" pitchFamily="34" charset="0"/>
              </a:rPr>
              <a:t>boundaries</a:t>
            </a:r>
            <a:r>
              <a:rPr lang="en-GB" sz="2000" dirty="0">
                <a:latin typeface="Arial" panose="020B0604020202020204" pitchFamily="34" charset="0"/>
                <a:cs typeface="Arial" panose="020B0604020202020204" pitchFamily="34" charset="0"/>
              </a:rPr>
              <a:t> of the research community lie?  </a:t>
            </a:r>
            <a:endParaRPr lang="en-US" sz="2000" dirty="0">
              <a:latin typeface="Arial" panose="020B0604020202020204" pitchFamily="34" charset="0"/>
              <a:ea typeface="Arial" charset="0"/>
              <a:cs typeface="Arial" panose="020B0604020202020204" pitchFamily="34" charset="0"/>
            </a:endParaRPr>
          </a:p>
          <a:p>
            <a:pPr marL="0" indent="0"/>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015649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p:cNvSpPr/>
          <p:nvPr/>
        </p:nvSpPr>
        <p:spPr bwMode="auto">
          <a:xfrm>
            <a:off x="564874" y="1203599"/>
            <a:ext cx="4871222" cy="360039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endParaRPr lang="en-US" sz="2000" dirty="0">
              <a:ea typeface="Arial" charset="0"/>
              <a:cs typeface="Arial" charset="0"/>
            </a:endParaRPr>
          </a:p>
        </p:txBody>
      </p:sp>
      <p:sp>
        <p:nvSpPr>
          <p:cNvPr id="2" name="Title 1"/>
          <p:cNvSpPr>
            <a:spLocks noGrp="1"/>
          </p:cNvSpPr>
          <p:nvPr>
            <p:ph type="title"/>
          </p:nvPr>
        </p:nvSpPr>
        <p:spPr>
          <a:xfrm>
            <a:off x="539551" y="1203599"/>
            <a:ext cx="4896545" cy="504055"/>
          </a:xfrm>
        </p:spPr>
        <p:txBody>
          <a:bodyPr/>
          <a:lstStyle/>
          <a:p>
            <a:pPr algn="ctr"/>
            <a:r>
              <a:rPr lang="en-US" dirty="0" smtClean="0"/>
              <a:t>Key Elements of Research Community</a:t>
            </a:r>
            <a:endParaRPr lang="en-US" dirty="0"/>
          </a:p>
        </p:txBody>
      </p:sp>
      <p:sp>
        <p:nvSpPr>
          <p:cNvPr id="3" name="TextBox 2"/>
          <p:cNvSpPr txBox="1"/>
          <p:nvPr/>
        </p:nvSpPr>
        <p:spPr>
          <a:xfrm>
            <a:off x="755576" y="2064593"/>
            <a:ext cx="3528392" cy="266739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000" dirty="0">
                <a:ea typeface="Arial" charset="0"/>
                <a:cs typeface="Arial" charset="0"/>
              </a:rPr>
              <a:t>Supervisors</a:t>
            </a:r>
          </a:p>
          <a:p>
            <a:pPr marL="285750" indent="-285750">
              <a:lnSpc>
                <a:spcPct val="120000"/>
              </a:lnSpc>
              <a:buFont typeface="Arial" panose="020B0604020202020204" pitchFamily="34" charset="0"/>
              <a:buChar char="•"/>
            </a:pPr>
            <a:r>
              <a:rPr lang="en-US" sz="2000" dirty="0">
                <a:ea typeface="Arial" charset="0"/>
                <a:cs typeface="Arial" charset="0"/>
              </a:rPr>
              <a:t>Physical Space</a:t>
            </a:r>
          </a:p>
          <a:p>
            <a:pPr marL="285750" indent="-285750">
              <a:lnSpc>
                <a:spcPct val="120000"/>
              </a:lnSpc>
              <a:buFont typeface="Arial" panose="020B0604020202020204" pitchFamily="34" charset="0"/>
              <a:buChar char="•"/>
            </a:pPr>
            <a:r>
              <a:rPr lang="en-US" sz="2000" dirty="0" smtClean="0">
                <a:ea typeface="Arial" charset="0"/>
                <a:cs typeface="Arial" charset="0"/>
              </a:rPr>
              <a:t>Online </a:t>
            </a:r>
            <a:r>
              <a:rPr lang="en-US" sz="2000" dirty="0">
                <a:ea typeface="Arial" charset="0"/>
                <a:cs typeface="Arial" charset="0"/>
              </a:rPr>
              <a:t>Communities</a:t>
            </a:r>
          </a:p>
          <a:p>
            <a:pPr marL="285750" indent="-285750">
              <a:lnSpc>
                <a:spcPct val="120000"/>
              </a:lnSpc>
              <a:buFont typeface="Arial" panose="020B0604020202020204" pitchFamily="34" charset="0"/>
              <a:buChar char="•"/>
            </a:pPr>
            <a:r>
              <a:rPr lang="en-US" sz="2000" dirty="0">
                <a:ea typeface="Arial" charset="0"/>
                <a:cs typeface="Arial" charset="0"/>
              </a:rPr>
              <a:t>Centralised Communities</a:t>
            </a:r>
          </a:p>
          <a:p>
            <a:pPr marL="285750" indent="-285750">
              <a:lnSpc>
                <a:spcPct val="120000"/>
              </a:lnSpc>
              <a:buFont typeface="Arial" panose="020B0604020202020204" pitchFamily="34" charset="0"/>
              <a:buChar char="•"/>
            </a:pPr>
            <a:r>
              <a:rPr lang="en-US" sz="2000" dirty="0" smtClean="0">
                <a:ea typeface="Arial" charset="0"/>
                <a:cs typeface="Arial" charset="0"/>
              </a:rPr>
              <a:t>PGR </a:t>
            </a:r>
            <a:r>
              <a:rPr lang="en-US" sz="2000" dirty="0">
                <a:ea typeface="Arial" charset="0"/>
                <a:cs typeface="Arial" charset="0"/>
              </a:rPr>
              <a:t>Training</a:t>
            </a:r>
          </a:p>
          <a:p>
            <a:pPr marL="285750" indent="-285750">
              <a:lnSpc>
                <a:spcPct val="120000"/>
              </a:lnSpc>
              <a:buFont typeface="Arial" panose="020B0604020202020204" pitchFamily="34" charset="0"/>
              <a:buChar char="•"/>
            </a:pPr>
            <a:r>
              <a:rPr lang="en-US" sz="2000" dirty="0" smtClean="0">
                <a:ea typeface="Arial" charset="0"/>
                <a:cs typeface="Arial" charset="0"/>
              </a:rPr>
              <a:t>PGR Representation</a:t>
            </a:r>
          </a:p>
          <a:p>
            <a:pPr marL="285750" indent="-285750">
              <a:lnSpc>
                <a:spcPct val="120000"/>
              </a:lnSpc>
              <a:buFont typeface="Arial" panose="020B0604020202020204" pitchFamily="34" charset="0"/>
              <a:buChar char="•"/>
            </a:pPr>
            <a:r>
              <a:rPr lang="en-US" sz="2000" dirty="0" smtClean="0">
                <a:ea typeface="Arial" charset="0"/>
                <a:cs typeface="Arial" charset="0"/>
              </a:rPr>
              <a:t>Building </a:t>
            </a:r>
            <a:r>
              <a:rPr lang="en-US" sz="2000" dirty="0">
                <a:ea typeface="Arial" charset="0"/>
                <a:cs typeface="Arial" charset="0"/>
              </a:rPr>
              <a:t>Academic </a:t>
            </a:r>
            <a:r>
              <a:rPr lang="en-US" sz="2000" dirty="0" smtClean="0">
                <a:ea typeface="Arial" charset="0"/>
                <a:cs typeface="Arial" charset="0"/>
              </a:rPr>
              <a:t>Identity</a:t>
            </a:r>
            <a:endParaRPr lang="en-US" sz="2000" dirty="0">
              <a:ea typeface="Arial" charset="0"/>
              <a:cs typeface="Arial" charset="0"/>
            </a:endParaRPr>
          </a:p>
        </p:txBody>
      </p:sp>
    </p:spTree>
    <p:extLst>
      <p:ext uri="{BB962C8B-B14F-4D97-AF65-F5344CB8AC3E}">
        <p14:creationId xmlns:p14="http://schemas.microsoft.com/office/powerpoint/2010/main" val="172041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itle 1"/>
          <p:cNvSpPr>
            <a:spLocks noGrp="1"/>
          </p:cNvSpPr>
          <p:nvPr>
            <p:ph type="title"/>
          </p:nvPr>
        </p:nvSpPr>
        <p:spPr>
          <a:xfrm>
            <a:off x="539551" y="1203599"/>
            <a:ext cx="3744417" cy="504055"/>
          </a:xfrm>
          <a:prstGeom prst="rect">
            <a:avLst/>
          </a:prstGeom>
        </p:spPr>
        <p:txBody>
          <a:bodyPr/>
          <a:lstStyle/>
          <a:p>
            <a:r>
              <a:rPr lang="en-US" sz="2400" dirty="0" smtClean="0"/>
              <a:t>Supervisors</a:t>
            </a:r>
            <a:endParaRPr lang="en-US" sz="2400" dirty="0"/>
          </a:p>
        </p:txBody>
      </p:sp>
      <p:sp>
        <p:nvSpPr>
          <p:cNvPr id="10" name="Content Placeholder 2"/>
          <p:cNvSpPr>
            <a:spLocks noGrp="1"/>
          </p:cNvSpPr>
          <p:nvPr>
            <p:ph idx="4294967295"/>
          </p:nvPr>
        </p:nvSpPr>
        <p:spPr>
          <a:xfrm>
            <a:off x="539553" y="1851673"/>
            <a:ext cx="3744417" cy="3096343"/>
          </a:xfrm>
          <a:prstGeom prst="rect">
            <a:avLst/>
          </a:prstGeom>
        </p:spPr>
        <p:txBody>
          <a:bodyPr/>
          <a:lstStyle/>
          <a:p>
            <a:pPr marL="285750" indent="-285750">
              <a:buFont typeface="Arial" panose="020B0604020202020204" pitchFamily="34" charset="0"/>
              <a:buChar char="•"/>
            </a:pPr>
            <a:r>
              <a:rPr lang="en-US" sz="1600" dirty="0" smtClean="0">
                <a:latin typeface="Arial" charset="0"/>
                <a:ea typeface="Arial" charset="0"/>
                <a:cs typeface="Arial" charset="0"/>
              </a:rPr>
              <a:t>‘</a:t>
            </a:r>
            <a:r>
              <a:rPr lang="en-US" sz="1600" b="1" i="1" dirty="0" smtClean="0">
                <a:latin typeface="Arial" charset="0"/>
                <a:ea typeface="Arial" charset="0"/>
                <a:cs typeface="Arial" charset="0"/>
              </a:rPr>
              <a:t>The first port of call’ – and provides access to professional networks and connections</a:t>
            </a:r>
          </a:p>
          <a:p>
            <a:pPr marL="0" indent="0"/>
            <a:endParaRPr lang="en-US" sz="1600" dirty="0">
              <a:latin typeface="Arial" charset="0"/>
              <a:ea typeface="Arial" charset="0"/>
              <a:cs typeface="Arial" charset="0"/>
            </a:endParaRPr>
          </a:p>
          <a:p>
            <a:pPr>
              <a:buFont typeface="Arial" panose="020B0604020202020204" pitchFamily="34" charset="0"/>
              <a:buChar char="•"/>
            </a:pPr>
            <a:r>
              <a:rPr lang="en-GB" dirty="0">
                <a:latin typeface="Arial" charset="0"/>
                <a:ea typeface="Arial" charset="0"/>
                <a:cs typeface="Arial" charset="0"/>
              </a:rPr>
              <a:t>Identified by both staff and </a:t>
            </a:r>
            <a:r>
              <a:rPr lang="en-GB" dirty="0" smtClean="0">
                <a:latin typeface="Arial" charset="0"/>
                <a:ea typeface="Arial" charset="0"/>
                <a:cs typeface="Arial" charset="0"/>
              </a:rPr>
              <a:t>PGRs </a:t>
            </a:r>
            <a:r>
              <a:rPr lang="en-GB" dirty="0">
                <a:latin typeface="Arial" charset="0"/>
                <a:ea typeface="Arial" charset="0"/>
                <a:cs typeface="Arial" charset="0"/>
              </a:rPr>
              <a:t>as playing a crucial role.</a:t>
            </a:r>
          </a:p>
          <a:p>
            <a:pPr marL="0" indent="0"/>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Codes of practice can establish ethos and build a culture of involvement</a:t>
            </a:r>
            <a:endParaRPr lang="en-US" sz="1600" dirty="0">
              <a:latin typeface="Arial" charset="0"/>
              <a:ea typeface="Arial" charset="0"/>
              <a:cs typeface="Arial" charset="0"/>
            </a:endParaRPr>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194936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ectangle 9"/>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itle 1"/>
          <p:cNvSpPr>
            <a:spLocks noGrp="1"/>
          </p:cNvSpPr>
          <p:nvPr>
            <p:ph type="title"/>
          </p:nvPr>
        </p:nvSpPr>
        <p:spPr>
          <a:xfrm>
            <a:off x="539551" y="1203599"/>
            <a:ext cx="3744417" cy="504055"/>
          </a:xfrm>
          <a:prstGeom prst="rect">
            <a:avLst/>
          </a:prstGeom>
        </p:spPr>
        <p:txBody>
          <a:bodyPr/>
          <a:lstStyle/>
          <a:p>
            <a:r>
              <a:rPr lang="en-US" sz="2400" dirty="0" smtClean="0"/>
              <a:t>Physical Space</a:t>
            </a:r>
            <a:endParaRPr lang="en-US" sz="2400" dirty="0"/>
          </a:p>
        </p:txBody>
      </p:sp>
      <p:sp>
        <p:nvSpPr>
          <p:cNvPr id="7" name="Content Placeholder 2"/>
          <p:cNvSpPr>
            <a:spLocks noGrp="1"/>
          </p:cNvSpPr>
          <p:nvPr>
            <p:ph idx="4294967295"/>
          </p:nvPr>
        </p:nvSpPr>
        <p:spPr>
          <a:xfrm>
            <a:off x="539553" y="1851673"/>
            <a:ext cx="3744417" cy="3096343"/>
          </a:xfrm>
          <a:prstGeom prst="rect">
            <a:avLst/>
          </a:prstGeom>
        </p:spPr>
        <p:txBody>
          <a:bodyPr/>
          <a:lstStyle/>
          <a:p>
            <a:pPr marL="285750" indent="-285750">
              <a:buFont typeface="Arial" panose="020B0604020202020204" pitchFamily="34" charset="0"/>
              <a:buChar char="•"/>
            </a:pPr>
            <a:r>
              <a:rPr lang="en-US" sz="1600" b="1" i="1" dirty="0" smtClean="0">
                <a:latin typeface="Arial" charset="0"/>
                <a:ea typeface="Arial" charset="0"/>
                <a:cs typeface="Arial" charset="0"/>
              </a:rPr>
              <a:t>‘It’s not about creating the community – it’s about creating the space for communities’</a:t>
            </a:r>
          </a:p>
          <a:p>
            <a:pPr marL="285750" indent="-285750">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Is there variation in terms of the type of space offered?</a:t>
            </a:r>
          </a:p>
          <a:p>
            <a:pPr>
              <a:buFont typeface="Arial" panose="020B0604020202020204" pitchFamily="34" charset="0"/>
              <a:buChar char="•"/>
            </a:pPr>
            <a:endParaRPr lang="en-US"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Multi-purpose spaces allow for a range of interactions: formal, informal, group working</a:t>
            </a:r>
          </a:p>
          <a:p>
            <a:pPr>
              <a:buFont typeface="Arial" panose="020B0604020202020204" pitchFamily="34" charset="0"/>
              <a:buChar char="•"/>
            </a:pPr>
            <a:endParaRPr lang="en-US" sz="1600" dirty="0">
              <a:latin typeface="Arial" charset="0"/>
              <a:ea typeface="Arial" charset="0"/>
              <a:cs typeface="Arial" charset="0"/>
            </a:endParaRPr>
          </a:p>
          <a:p>
            <a:pPr marL="0" indent="0"/>
            <a:endParaRPr lang="en-US" sz="1600" dirty="0" smtClean="0"/>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1105678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itle 1"/>
          <p:cNvSpPr>
            <a:spLocks noGrp="1"/>
          </p:cNvSpPr>
          <p:nvPr>
            <p:ph type="title"/>
          </p:nvPr>
        </p:nvSpPr>
        <p:spPr>
          <a:xfrm>
            <a:off x="539551" y="1203599"/>
            <a:ext cx="3744417" cy="504055"/>
          </a:xfrm>
          <a:prstGeom prst="rect">
            <a:avLst/>
          </a:prstGeom>
        </p:spPr>
        <p:txBody>
          <a:bodyPr/>
          <a:lstStyle/>
          <a:p>
            <a:r>
              <a:rPr lang="en-US" sz="2400" dirty="0" smtClean="0"/>
              <a:t>Online Communities</a:t>
            </a:r>
            <a:endParaRPr lang="en-US" sz="2400" dirty="0"/>
          </a:p>
        </p:txBody>
      </p:sp>
      <p:sp>
        <p:nvSpPr>
          <p:cNvPr id="10" name="Content Placeholder 2"/>
          <p:cNvSpPr>
            <a:spLocks noGrp="1"/>
          </p:cNvSpPr>
          <p:nvPr>
            <p:ph idx="4294967295"/>
          </p:nvPr>
        </p:nvSpPr>
        <p:spPr>
          <a:xfrm>
            <a:off x="539553" y="1851673"/>
            <a:ext cx="3744417" cy="3096343"/>
          </a:xfrm>
          <a:prstGeom prst="rect">
            <a:avLst/>
          </a:prstGeom>
        </p:spPr>
        <p:txBody>
          <a:bodyPr/>
          <a:lstStyle/>
          <a:p>
            <a:pPr marL="285750" indent="-285750">
              <a:buFont typeface="Arial" panose="020B0604020202020204" pitchFamily="34" charset="0"/>
              <a:buChar char="•"/>
            </a:pPr>
            <a:r>
              <a:rPr lang="en-US" b="1" i="1" dirty="0" smtClean="0">
                <a:latin typeface="Arial" charset="0"/>
                <a:ea typeface="Arial" charset="0"/>
                <a:cs typeface="Arial" charset="0"/>
              </a:rPr>
              <a:t>‘Joined Twitter for academic reasons and found a feeling of community’</a:t>
            </a:r>
            <a:endParaRPr lang="en-US" sz="1600" b="1" i="1" dirty="0" smtClean="0">
              <a:latin typeface="Arial" charset="0"/>
              <a:ea typeface="Arial" charset="0"/>
              <a:cs typeface="Arial" charset="0"/>
            </a:endParaRPr>
          </a:p>
          <a:p>
            <a:pPr marL="285750" indent="-285750">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dirty="0" smtClean="0">
                <a:latin typeface="Arial" charset="0"/>
                <a:ea typeface="Arial" charset="0"/>
                <a:cs typeface="Arial" charset="0"/>
              </a:rPr>
              <a:t>Online communication can play a vital role in the research community</a:t>
            </a:r>
            <a:endParaRPr lang="en-US" sz="1600" dirty="0" smtClean="0">
              <a:latin typeface="Arial" charset="0"/>
              <a:ea typeface="Arial" charset="0"/>
              <a:cs typeface="Arial" charset="0"/>
            </a:endParaRPr>
          </a:p>
          <a:p>
            <a:pPr>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dirty="0" smtClean="0">
                <a:latin typeface="Arial" charset="0"/>
                <a:ea typeface="Arial" charset="0"/>
                <a:cs typeface="Arial" charset="0"/>
              </a:rPr>
              <a:t>An active online presence, and offering online space, can enable distance and p/t researchers to maintain links with the community</a:t>
            </a:r>
            <a:endParaRPr lang="en-US" sz="1600" dirty="0">
              <a:latin typeface="Arial" charset="0"/>
              <a:ea typeface="Arial" charset="0"/>
              <a:cs typeface="Arial" charset="0"/>
            </a:endParaRPr>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114103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itle 1"/>
          <p:cNvSpPr>
            <a:spLocks noGrp="1"/>
          </p:cNvSpPr>
          <p:nvPr>
            <p:ph type="title"/>
          </p:nvPr>
        </p:nvSpPr>
        <p:spPr>
          <a:xfrm>
            <a:off x="539551" y="1203599"/>
            <a:ext cx="3744417" cy="648074"/>
          </a:xfrm>
          <a:prstGeom prst="rect">
            <a:avLst/>
          </a:prstGeom>
        </p:spPr>
        <p:txBody>
          <a:bodyPr/>
          <a:lstStyle/>
          <a:p>
            <a:r>
              <a:rPr lang="en-US" sz="2400" dirty="0" smtClean="0"/>
              <a:t>Centralised Communities</a:t>
            </a:r>
            <a:endParaRPr lang="en-US" sz="2400" dirty="0"/>
          </a:p>
        </p:txBody>
      </p:sp>
      <p:sp>
        <p:nvSpPr>
          <p:cNvPr id="10" name="Content Placeholder 2"/>
          <p:cNvSpPr>
            <a:spLocks noGrp="1"/>
          </p:cNvSpPr>
          <p:nvPr>
            <p:ph idx="4294967295"/>
          </p:nvPr>
        </p:nvSpPr>
        <p:spPr>
          <a:xfrm>
            <a:off x="539553" y="1923678"/>
            <a:ext cx="3744417" cy="3024338"/>
          </a:xfrm>
          <a:prstGeom prst="rect">
            <a:avLst/>
          </a:prstGeom>
        </p:spPr>
        <p:txBody>
          <a:bodyPr/>
          <a:lstStyle/>
          <a:p>
            <a:pPr marL="285750" indent="-285750">
              <a:buFont typeface="Arial" panose="020B0604020202020204" pitchFamily="34" charset="0"/>
              <a:buChar char="•"/>
            </a:pPr>
            <a:r>
              <a:rPr lang="en-US" sz="1600" dirty="0" smtClean="0">
                <a:latin typeface="Arial" charset="0"/>
                <a:ea typeface="Arial" charset="0"/>
                <a:cs typeface="Arial" charset="0"/>
              </a:rPr>
              <a:t>‘Outside the research group’</a:t>
            </a:r>
          </a:p>
          <a:p>
            <a:pPr marL="285750" indent="-285750">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dirty="0">
                <a:latin typeface="Arial" charset="0"/>
                <a:ea typeface="Arial" charset="0"/>
                <a:cs typeface="Arial" charset="0"/>
              </a:rPr>
              <a:t>C</a:t>
            </a:r>
            <a:r>
              <a:rPr lang="en-US" sz="1600" dirty="0" smtClean="0">
                <a:latin typeface="Arial" charset="0"/>
                <a:ea typeface="Arial" charset="0"/>
                <a:cs typeface="Arial" charset="0"/>
              </a:rPr>
              <a:t>ross institutional organisations, or temporary groups created by a focused activity</a:t>
            </a:r>
          </a:p>
          <a:p>
            <a:pPr>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Is there scope for PGRs to create and lead their own </a:t>
            </a:r>
            <a:r>
              <a:rPr lang="en-US" sz="1600" dirty="0" err="1" smtClean="0">
                <a:latin typeface="Arial" charset="0"/>
                <a:ea typeface="Arial" charset="0"/>
                <a:cs typeface="Arial" charset="0"/>
              </a:rPr>
              <a:t>centralised</a:t>
            </a:r>
            <a:r>
              <a:rPr lang="en-US" sz="1600" dirty="0" smtClean="0">
                <a:latin typeface="Arial" charset="0"/>
                <a:ea typeface="Arial" charset="0"/>
                <a:cs typeface="Arial" charset="0"/>
              </a:rPr>
              <a:t> communities? </a:t>
            </a:r>
            <a:r>
              <a:rPr lang="en-US" sz="1600" b="1" i="1" dirty="0" smtClean="0">
                <a:latin typeface="Arial" charset="0"/>
                <a:ea typeface="Arial" charset="0"/>
                <a:cs typeface="Arial" charset="0"/>
              </a:rPr>
              <a:t>Can lessons be learned from how </a:t>
            </a:r>
            <a:r>
              <a:rPr lang="en-US" sz="1600" b="1" i="1" dirty="0" err="1" smtClean="0">
                <a:latin typeface="Arial" charset="0"/>
                <a:ea typeface="Arial" charset="0"/>
                <a:cs typeface="Arial" charset="0"/>
              </a:rPr>
              <a:t>centralised</a:t>
            </a:r>
            <a:r>
              <a:rPr lang="en-US" sz="1600" b="1" i="1" dirty="0" smtClean="0">
                <a:latin typeface="Arial" charset="0"/>
                <a:ea typeface="Arial" charset="0"/>
                <a:cs typeface="Arial" charset="0"/>
              </a:rPr>
              <a:t> communities unite members?</a:t>
            </a:r>
            <a:endParaRPr lang="en-US" sz="1600" b="1" i="1" dirty="0">
              <a:latin typeface="Arial" charset="0"/>
              <a:ea typeface="Arial" charset="0"/>
              <a:cs typeface="Arial" charset="0"/>
            </a:endParaRPr>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79415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ectangle 9"/>
          <p:cNvSpPr/>
          <p:nvPr/>
        </p:nvSpPr>
        <p:spPr bwMode="auto">
          <a:xfrm>
            <a:off x="564874" y="1275605"/>
            <a:ext cx="4079134" cy="3643605"/>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itle 1"/>
          <p:cNvSpPr>
            <a:spLocks noGrp="1"/>
          </p:cNvSpPr>
          <p:nvPr>
            <p:ph type="title"/>
          </p:nvPr>
        </p:nvSpPr>
        <p:spPr>
          <a:xfrm>
            <a:off x="539551" y="1203599"/>
            <a:ext cx="3744417" cy="504055"/>
          </a:xfrm>
          <a:prstGeom prst="rect">
            <a:avLst/>
          </a:prstGeom>
        </p:spPr>
        <p:txBody>
          <a:bodyPr/>
          <a:lstStyle/>
          <a:p>
            <a:r>
              <a:rPr lang="en-US" sz="2400" dirty="0" smtClean="0"/>
              <a:t>PGR Training</a:t>
            </a:r>
            <a:endParaRPr lang="en-US" sz="2400" dirty="0"/>
          </a:p>
        </p:txBody>
      </p:sp>
      <p:sp>
        <p:nvSpPr>
          <p:cNvPr id="8" name="Content Placeholder 2"/>
          <p:cNvSpPr>
            <a:spLocks noGrp="1"/>
          </p:cNvSpPr>
          <p:nvPr>
            <p:ph idx="4294967295"/>
          </p:nvPr>
        </p:nvSpPr>
        <p:spPr>
          <a:xfrm>
            <a:off x="539553" y="1851673"/>
            <a:ext cx="4104455" cy="3096343"/>
          </a:xfrm>
          <a:prstGeom prst="rect">
            <a:avLst/>
          </a:prstGeom>
        </p:spPr>
        <p:txBody>
          <a:bodyPr/>
          <a:lstStyle/>
          <a:p>
            <a:pPr marL="285750" indent="-285750">
              <a:buFont typeface="Arial" panose="020B0604020202020204" pitchFamily="34" charset="0"/>
              <a:buChar char="•"/>
            </a:pPr>
            <a:r>
              <a:rPr lang="en-US" sz="1600" dirty="0" smtClean="0">
                <a:latin typeface="Arial" charset="0"/>
                <a:ea typeface="Arial" charset="0"/>
                <a:cs typeface="Arial" charset="0"/>
              </a:rPr>
              <a:t>‘Get outside your own research bubble’</a:t>
            </a:r>
          </a:p>
          <a:p>
            <a:pPr marL="285750" indent="-285750">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b="1" i="1" dirty="0" smtClean="0">
                <a:latin typeface="Arial" charset="0"/>
                <a:ea typeface="Arial" charset="0"/>
                <a:cs typeface="Arial" charset="0"/>
              </a:rPr>
              <a:t>Opportunity to interact with other PGRs is as valuable as the content of the training itself</a:t>
            </a:r>
            <a:endParaRPr lang="en-US" sz="1600" b="1" i="1" dirty="0" smtClean="0">
              <a:latin typeface="Arial" charset="0"/>
              <a:ea typeface="Arial" charset="0"/>
              <a:cs typeface="Arial" charset="0"/>
            </a:endParaRPr>
          </a:p>
          <a:p>
            <a:pPr>
              <a:buFont typeface="Arial" panose="020B0604020202020204" pitchFamily="34" charset="0"/>
              <a:buChar char="•"/>
            </a:pPr>
            <a:endParaRPr lang="en-US" sz="1600" dirty="0">
              <a:latin typeface="Arial" charset="0"/>
              <a:ea typeface="Arial" charset="0"/>
              <a:cs typeface="Arial" charset="0"/>
            </a:endParaRPr>
          </a:p>
          <a:p>
            <a:pPr>
              <a:buFont typeface="Arial" panose="020B0604020202020204" pitchFamily="34" charset="0"/>
              <a:buChar char="•"/>
            </a:pPr>
            <a:r>
              <a:rPr lang="en-US" sz="1600" dirty="0" smtClean="0">
                <a:latin typeface="Arial" charset="0"/>
                <a:ea typeface="Arial" charset="0"/>
                <a:cs typeface="Arial" charset="0"/>
              </a:rPr>
              <a:t>Training might cover the entirety of the PGR experience: issues such as managing mental health or work life balance as well as subject-specific and employability-related skills</a:t>
            </a:r>
            <a:endParaRPr lang="en-US" sz="1600" dirty="0">
              <a:latin typeface="Arial" charset="0"/>
              <a:ea typeface="Arial" charset="0"/>
              <a:cs typeface="Arial" charset="0"/>
            </a:endParaRPr>
          </a:p>
          <a:p>
            <a:pPr marL="0" indent="0"/>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916624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4296</TotalTime>
  <Words>1412</Words>
  <Application>Microsoft Macintosh PowerPoint</Application>
  <PresentationFormat>On-screen Show (16:9)</PresentationFormat>
  <Paragraphs>117</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ＭＳ Ｐゴシック</vt:lpstr>
      <vt:lpstr>Times New Roman</vt:lpstr>
      <vt:lpstr>ヒラギノ角ゴ Pro W3</vt:lpstr>
      <vt:lpstr>Arial</vt:lpstr>
      <vt:lpstr>UoG_PowerPoint_16.9</vt:lpstr>
      <vt:lpstr>Supporting diverse PGR journeys through researcher communities</vt:lpstr>
      <vt:lpstr> </vt:lpstr>
      <vt:lpstr>Initial Questions</vt:lpstr>
      <vt:lpstr>Key Elements of Research Community</vt:lpstr>
      <vt:lpstr>Supervisors</vt:lpstr>
      <vt:lpstr>Physical Space</vt:lpstr>
      <vt:lpstr>Online Communities</vt:lpstr>
      <vt:lpstr>Centralised Communities</vt:lpstr>
      <vt:lpstr>PGR Training</vt:lpstr>
      <vt:lpstr>PGR Representation</vt:lpstr>
      <vt:lpstr>Building Academic Identity</vt:lpstr>
      <vt:lpstr>Drawing the themes together</vt:lpstr>
      <vt:lpstr>Drawing the themes together </vt:lpstr>
      <vt:lpstr>Drawing the themes together</vt:lpstr>
      <vt:lpstr>Some References</vt:lpstr>
      <vt:lpstr>PowerPoint Presentation</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Mary Beth Kneafsey</cp:lastModifiedBy>
  <cp:revision>119</cp:revision>
  <cp:lastPrinted>2017-01-31T16:39:06Z</cp:lastPrinted>
  <dcterms:created xsi:type="dcterms:W3CDTF">2016-02-16T11:44:26Z</dcterms:created>
  <dcterms:modified xsi:type="dcterms:W3CDTF">2017-12-08T11:41:32Z</dcterms:modified>
  <cp:category/>
</cp:coreProperties>
</file>