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</p:sldMasterIdLst>
  <p:notesMasterIdLst>
    <p:notesMasterId r:id="rId14"/>
  </p:notesMasterIdLst>
  <p:sldIdLst>
    <p:sldId id="269" r:id="rId4"/>
    <p:sldId id="270" r:id="rId5"/>
    <p:sldId id="271" r:id="rId6"/>
    <p:sldId id="272" r:id="rId7"/>
    <p:sldId id="273" r:id="rId8"/>
    <p:sldId id="276" r:id="rId9"/>
    <p:sldId id="274" r:id="rId10"/>
    <p:sldId id="275" r:id="rId11"/>
    <p:sldId id="277" r:id="rId12"/>
    <p:sldId id="278" r:id="rId13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672" autoAdjust="0"/>
  </p:normalViewPr>
  <p:slideViewPr>
    <p:cSldViewPr>
      <p:cViewPr varScale="1">
        <p:scale>
          <a:sx n="104" d="100"/>
          <a:sy n="104" d="100"/>
        </p:scale>
        <p:origin x="-2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44AC9-8AC4-40F5-A687-1F2F7612490B}" type="datetimeFigureOut">
              <a:rPr lang="en-MY" smtClean="0"/>
              <a:t>10/19/17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B302C-E3BE-4F3C-AA74-8C3543E3E3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1632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302C-E3BE-4F3C-AA74-8C3543E3E3DC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898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302C-E3BE-4F3C-AA74-8C3543E3E3DC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175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302C-E3BE-4F3C-AA74-8C3543E3E3DC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573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302C-E3BE-4F3C-AA74-8C3543E3E3DC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7344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302C-E3BE-4F3C-AA74-8C3543E3E3DC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932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302C-E3BE-4F3C-AA74-8C3543E3E3DC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509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302C-E3BE-4F3C-AA74-8C3543E3E3DC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60826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302C-E3BE-4F3C-AA74-8C3543E3E3DC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6195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302C-E3BE-4F3C-AA74-8C3543E3E3DC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752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7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1229710"/>
            <a:ext cx="8616566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414" y="3649333"/>
            <a:ext cx="6858000" cy="2388859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 smtClean="0">
                <a:solidFill>
                  <a:srgbClr val="000000">
                    <a:tint val="75000"/>
                  </a:srgbClr>
                </a:solidFill>
              </a:rPr>
              <a:t>CRICOS 00111D</a:t>
            </a:r>
          </a:p>
          <a:p>
            <a:pPr algn="r"/>
            <a:r>
              <a:rPr lang="en-AU" sz="800" dirty="0" smtClean="0">
                <a:solidFill>
                  <a:srgbClr val="000000">
                    <a:tint val="75000"/>
                  </a:srgbClr>
                </a:solidFill>
              </a:rPr>
              <a:t>TOID 3069</a:t>
            </a:r>
            <a:endParaRPr lang="en-AU" sz="800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3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59" y="1509386"/>
            <a:ext cx="8627682" cy="45366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2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159" y="1509387"/>
            <a:ext cx="4256691" cy="45366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509387"/>
            <a:ext cx="4256692" cy="4536689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30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159" y="2333299"/>
            <a:ext cx="4256691" cy="37285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2333299"/>
            <a:ext cx="4256692" cy="372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258158" y="1509387"/>
            <a:ext cx="425669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29149" y="1509387"/>
            <a:ext cx="4256691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18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28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9" y="1177647"/>
            <a:ext cx="8618158" cy="207005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59" y="3335007"/>
            <a:ext cx="8618158" cy="2687421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4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3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" y="5486400"/>
            <a:ext cx="3499166" cy="12432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144000" cy="53580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8709" y="5358064"/>
            <a:ext cx="5345291" cy="14999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6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03" y="5560799"/>
            <a:ext cx="895249" cy="89253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67544" y="6447974"/>
            <a:ext cx="7128792" cy="0"/>
          </a:xfrm>
          <a:prstGeom prst="line">
            <a:avLst/>
          </a:prstGeom>
          <a:ln w="19050">
            <a:solidFill>
              <a:srgbClr val="DC2D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0"/>
          <p:cNvSpPr>
            <a:spLocks noGrp="1"/>
          </p:cNvSpPr>
          <p:nvPr>
            <p:ph type="title"/>
          </p:nvPr>
        </p:nvSpPr>
        <p:spPr>
          <a:xfrm>
            <a:off x="742278" y="1952515"/>
            <a:ext cx="7659444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MY" dirty="0"/>
          </a:p>
        </p:txBody>
      </p:sp>
      <p:sp>
        <p:nvSpPr>
          <p:cNvPr id="17" name="Text Placeholder 11"/>
          <p:cNvSpPr>
            <a:spLocks noGrp="1"/>
          </p:cNvSpPr>
          <p:nvPr>
            <p:ph idx="1"/>
          </p:nvPr>
        </p:nvSpPr>
        <p:spPr>
          <a:xfrm>
            <a:off x="1936376" y="3573016"/>
            <a:ext cx="5271248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94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03" y="5560799"/>
            <a:ext cx="895249" cy="89253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67544" y="6447974"/>
            <a:ext cx="7128792" cy="0"/>
          </a:xfrm>
          <a:prstGeom prst="line">
            <a:avLst/>
          </a:prstGeom>
          <a:ln w="19050">
            <a:solidFill>
              <a:srgbClr val="DC2D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06770" y="260648"/>
            <a:ext cx="8255994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Slide Title</a:t>
            </a:r>
            <a:endParaRPr lang="en-MY" dirty="0"/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395535" y="1484784"/>
            <a:ext cx="8269223" cy="3960440"/>
          </a:xfrm>
          <a:solidFill>
            <a:schemeClr val="bg1"/>
          </a:solidFill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03" y="5560799"/>
            <a:ext cx="895249" cy="89253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67544" y="6447974"/>
            <a:ext cx="7128792" cy="0"/>
          </a:xfrm>
          <a:prstGeom prst="line">
            <a:avLst/>
          </a:prstGeom>
          <a:ln w="19050">
            <a:solidFill>
              <a:srgbClr val="DC2D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0" y="1484784"/>
            <a:ext cx="4092758" cy="3960440"/>
          </a:xfrm>
          <a:solidFill>
            <a:schemeClr val="bg1"/>
          </a:solidFill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/>
            </a:lvl1pPr>
          </a:lstStyle>
          <a:p>
            <a:r>
              <a:rPr lang="en-US" dirty="0" smtClean="0"/>
              <a:t>Content</a:t>
            </a:r>
          </a:p>
          <a:p>
            <a:r>
              <a:rPr lang="en-US" dirty="0" smtClean="0"/>
              <a:t>Sample</a:t>
            </a:r>
            <a:endParaRPr lang="en-MY" dirty="0"/>
          </a:p>
        </p:txBody>
      </p:sp>
      <p:sp>
        <p:nvSpPr>
          <p:cNvPr id="9" name="Content Placeholder 3"/>
          <p:cNvSpPr>
            <a:spLocks noGrp="1"/>
          </p:cNvSpPr>
          <p:nvPr>
            <p:ph idx="11"/>
          </p:nvPr>
        </p:nvSpPr>
        <p:spPr>
          <a:xfrm>
            <a:off x="395536" y="1484784"/>
            <a:ext cx="4092758" cy="3960440"/>
          </a:xfrm>
          <a:noFill/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06770" y="260648"/>
            <a:ext cx="8255994" cy="10801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Slide Title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0357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59" y="1509386"/>
            <a:ext cx="8627682" cy="45366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2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159" y="1509387"/>
            <a:ext cx="4256691" cy="45366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509387"/>
            <a:ext cx="4256692" cy="4536689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438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159" y="2333299"/>
            <a:ext cx="4256691" cy="37285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2333299"/>
            <a:ext cx="4256692" cy="372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258158" y="1509387"/>
            <a:ext cx="425669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29149" y="1509387"/>
            <a:ext cx="4256691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41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33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9" y="1177647"/>
            <a:ext cx="8618158" cy="207005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59" y="3335007"/>
            <a:ext cx="8618158" cy="2687421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4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2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" y="5486400"/>
            <a:ext cx="3499166" cy="12432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144000" cy="53580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8709" y="5358064"/>
            <a:ext cx="5345291" cy="14999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82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1229710"/>
            <a:ext cx="8616566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414" y="3649333"/>
            <a:ext cx="6858000" cy="2388859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 smtClean="0">
                <a:solidFill>
                  <a:srgbClr val="000000">
                    <a:tint val="75000"/>
                  </a:srgbClr>
                </a:solidFill>
              </a:rPr>
              <a:t>CRICOS 00111D</a:t>
            </a:r>
          </a:p>
          <a:p>
            <a:pPr algn="r"/>
            <a:r>
              <a:rPr lang="en-AU" sz="800" dirty="0" smtClean="0">
                <a:solidFill>
                  <a:srgbClr val="000000">
                    <a:tint val="75000"/>
                  </a:srgbClr>
                </a:solidFill>
              </a:rPr>
              <a:t>TOID 3069</a:t>
            </a:r>
            <a:endParaRPr lang="en-AU" sz="800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5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theme" Target="../theme/theme3.xml"/><Relationship Id="rId5" Type="http://schemas.openxmlformats.org/officeDocument/2006/relationships/image" Target="../media/image1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3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108000" rIns="91440" bIns="10800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159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 descr="KNOWING Logo RGB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31" y="6177568"/>
            <a:ext cx="543910" cy="5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768"/>
        </a:spcBef>
        <a:buFontTx/>
        <a:buBlip>
          <a:blip r:embed="rId1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72"/>
        </a:spcBef>
        <a:buFont typeface="Open Sans" panose="020B0606030504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3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108000" rIns="91440" bIns="10800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159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 descr="KNOWING Logo RGB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31" y="6177568"/>
            <a:ext cx="543910" cy="5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7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768"/>
        </a:spcBef>
        <a:buFontTx/>
        <a:buBlip>
          <a:blip r:embed="rId1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72"/>
        </a:spcBef>
        <a:buFont typeface="Open Sans" panose="020B0606030504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alphaModFix amt="3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742278" y="1952515"/>
            <a:ext cx="7659444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Tile scheme</a:t>
            </a:r>
            <a:endParaRPr lang="en-MY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936376" y="3573016"/>
            <a:ext cx="5271248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Subtitle 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0"/>
            <a:ext cx="925101" cy="1844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03" y="5560799"/>
            <a:ext cx="895249" cy="892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4846" y="6478494"/>
            <a:ext cx="43139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prstClr val="white">
                    <a:lumMod val="50000"/>
                  </a:prstClr>
                </a:solidFill>
              </a:rPr>
              <a:t>DULN004(Q) KP(JPS)5195/IPTS/1144           05 June 2004 Co. No. 497194-M </a:t>
            </a:r>
            <a:endParaRPr lang="en-US" sz="700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67544" y="6447974"/>
            <a:ext cx="7128792" cy="0"/>
          </a:xfrm>
          <a:prstGeom prst="line">
            <a:avLst/>
          </a:prstGeom>
          <a:ln w="19050">
            <a:solidFill>
              <a:srgbClr val="DC2D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9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rgbClr val="DC2D2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6" Type="http://schemas.openxmlformats.org/officeDocument/2006/relationships/image" Target="../media/image11.jpeg"/><Relationship Id="rId7" Type="http://schemas.openxmlformats.org/officeDocument/2006/relationships/image" Target="../media/image12.gif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8/AP-12-2012-0094" TargetMode="External"/><Relationship Id="rId4" Type="http://schemas.openxmlformats.org/officeDocument/2006/relationships/hyperlink" Target="http://graduan.mohe.gov.my/" TargetMode="External"/><Relationship Id="rId5" Type="http://schemas.openxmlformats.org/officeDocument/2006/relationships/hyperlink" Target="http://doi.org/10.1080/03075079.2013.873026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doi.org/10.1108/1759751111121269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hyperlink" Target="http://www1.ximb.ac.in/RW.nsf/pages/A11.1" TargetMode="External"/><Relationship Id="rId6" Type="http://schemas.openxmlformats.org/officeDocument/2006/relationships/hyperlink" Target="http://www1.ximb.ac.in/RW.nsf/pages/A11.4" TargetMode="External"/><Relationship Id="rId7" Type="http://schemas.openxmlformats.org/officeDocument/2006/relationships/hyperlink" Target="http://www1.ximb.ac.in/RW.nsf/pages/A12.1" TargetMode="External"/><Relationship Id="rId8" Type="http://schemas.openxmlformats.org/officeDocument/2006/relationships/hyperlink" Target="http://www1.ximb.ac.in/RW.nsf/pages/A13.2" TargetMode="External"/><Relationship Id="rId9" Type="http://schemas.openxmlformats.org/officeDocument/2006/relationships/hyperlink" Target="http://brec2017.curtin.edu.my/home/conference-theme/" TargetMode="External"/><Relationship Id="rId10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499992" y="2132856"/>
            <a:ext cx="4308782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Dr. Ismail Ait Saadi, Prof. D.P. Dash &amp; Dr. Heidi Collins 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US" sz="2000" dirty="0" smtClean="0"/>
              <a:t>Swinburne University of Technology, Sarawak Campus</a:t>
            </a:r>
          </a:p>
          <a:p>
            <a:pPr marL="0" indent="0">
              <a:buNone/>
            </a:pPr>
            <a:endParaRPr lang="en-US" sz="60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3" t="10654" r="23567" b="4163"/>
          <a:stretch/>
        </p:blipFill>
        <p:spPr>
          <a:xfrm>
            <a:off x="395536" y="2132856"/>
            <a:ext cx="4092575" cy="397368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7128792" cy="13681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Refocusing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Research Education in Malaysia</a:t>
            </a:r>
            <a:endParaRPr lang="en-MY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040" y="4077072"/>
            <a:ext cx="1492349" cy="1944216"/>
          </a:xfrm>
          <a:prstGeom prst="rect">
            <a:avLst/>
          </a:prstGeom>
        </p:spPr>
      </p:pic>
      <p:pic>
        <p:nvPicPr>
          <p:cNvPr id="3" name="Picture 2" descr="ismail-ait-saad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77072"/>
            <a:ext cx="1423373" cy="1942852"/>
          </a:xfrm>
          <a:prstGeom prst="rect">
            <a:avLst/>
          </a:prstGeom>
        </p:spPr>
      </p:pic>
      <p:pic>
        <p:nvPicPr>
          <p:cNvPr id="6" name="Picture 4" descr="http://www.swinburne.edu.my/wp-content/uploads/faculty-business-design/debiprasad-das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142437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pac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9" name="Picture 8" descr="spac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0" name="Picture 9" descr="logo-x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86702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20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59" y="1509386"/>
            <a:ext cx="8627682" cy="4943950"/>
          </a:xfrm>
        </p:spPr>
        <p:txBody>
          <a:bodyPr>
            <a:normAutofit fontScale="47500" lnSpcReduction="20000"/>
          </a:bodyPr>
          <a:lstStyle/>
          <a:p>
            <a:pPr marL="0" indent="-457200">
              <a:buNone/>
            </a:pPr>
            <a:r>
              <a:rPr lang="en-MY" dirty="0" err="1"/>
              <a:t>Azman</a:t>
            </a:r>
            <a:r>
              <a:rPr lang="en-MY" dirty="0"/>
              <a:t>, N., </a:t>
            </a:r>
            <a:r>
              <a:rPr lang="en-MY" dirty="0" err="1"/>
              <a:t>Sirat</a:t>
            </a:r>
            <a:r>
              <a:rPr lang="en-MY" dirty="0"/>
              <a:t>, M., &amp; Pang, V. (2016). Managing and mobilising talent in Malaysia: issues, challenges and policy </a:t>
            </a:r>
            <a:r>
              <a:rPr lang="en-MY" dirty="0" smtClean="0"/>
              <a:t>implications </a:t>
            </a:r>
            <a:r>
              <a:rPr lang="en-MY" dirty="0"/>
              <a:t>for Malaysian universities. </a:t>
            </a:r>
            <a:r>
              <a:rPr lang="en-MY" i="1" dirty="0"/>
              <a:t>Journal of Higher Education Policy and Management</a:t>
            </a:r>
            <a:r>
              <a:rPr lang="en-MY" dirty="0"/>
              <a:t>, </a:t>
            </a:r>
            <a:r>
              <a:rPr lang="en-MY" i="1" dirty="0"/>
              <a:t>38</a:t>
            </a:r>
            <a:r>
              <a:rPr lang="en-MY" dirty="0"/>
              <a:t>(3), 316</a:t>
            </a:r>
            <a:r>
              <a:rPr lang="en-MY" dirty="0" smtClean="0"/>
              <a:t>–332</a:t>
            </a:r>
            <a:r>
              <a:rPr lang="en-MY" dirty="0"/>
              <a:t>. http://doi.org/10.1080/1360080X.2016.1174406</a:t>
            </a:r>
          </a:p>
          <a:p>
            <a:pPr marL="0" lvl="0" indent="-457200">
              <a:buNone/>
            </a:pPr>
            <a:r>
              <a:rPr lang="en-MY" dirty="0" smtClean="0"/>
              <a:t>Cheong</a:t>
            </a:r>
            <a:r>
              <a:rPr lang="en-MY" dirty="0"/>
              <a:t>, K. C., Hill, C., Fernandez-Chung, R., &amp; Leong, Y. C. (2016). Employing the </a:t>
            </a:r>
            <a:r>
              <a:rPr lang="en-MY" dirty="0" smtClean="0"/>
              <a:t>“</a:t>
            </a:r>
            <a:r>
              <a:rPr lang="en-MY" dirty="0"/>
              <a:t>unemployable”: Employer </a:t>
            </a:r>
            <a:r>
              <a:rPr lang="en-MY" dirty="0" smtClean="0"/>
              <a:t>perceptions </a:t>
            </a:r>
            <a:r>
              <a:rPr lang="en-MY" dirty="0"/>
              <a:t>of Malaysian graduates. </a:t>
            </a:r>
            <a:r>
              <a:rPr lang="en-MY" i="1" dirty="0"/>
              <a:t>Studies in Higher </a:t>
            </a:r>
            <a:r>
              <a:rPr lang="en-MY" i="1" dirty="0" smtClean="0"/>
              <a:t>Education</a:t>
            </a:r>
            <a:r>
              <a:rPr lang="en-MY" dirty="0"/>
              <a:t>, </a:t>
            </a:r>
            <a:r>
              <a:rPr lang="en-MY" i="1" dirty="0"/>
              <a:t>41</a:t>
            </a:r>
            <a:r>
              <a:rPr lang="en-MY" dirty="0"/>
              <a:t>(12), 2253–2270. </a:t>
            </a:r>
            <a:r>
              <a:rPr lang="en-MY" dirty="0" smtClean="0"/>
              <a:t>DOI: </a:t>
            </a:r>
            <a:r>
              <a:rPr lang="en-MY" dirty="0" smtClean="0"/>
              <a:t>10.1080</a:t>
            </a:r>
            <a:r>
              <a:rPr lang="en-MY" dirty="0" smtClean="0"/>
              <a:t>/03075079.2015.1034260</a:t>
            </a:r>
          </a:p>
          <a:p>
            <a:pPr marL="0" indent="-457200">
              <a:buNone/>
            </a:pPr>
            <a:r>
              <a:rPr lang="en-MY" dirty="0"/>
              <a:t>Evans, L. (2012). International Journal for Researcher Development The scholarship of researcher </a:t>
            </a:r>
            <a:r>
              <a:rPr lang="en-MY" dirty="0" smtClean="0"/>
              <a:t>development</a:t>
            </a:r>
            <a:r>
              <a:rPr lang="en-MY" dirty="0"/>
              <a:t>: </a:t>
            </a:r>
            <a:r>
              <a:rPr lang="en-MY" dirty="0" smtClean="0"/>
              <a:t>mapping </a:t>
            </a:r>
            <a:r>
              <a:rPr lang="en-MY" dirty="0"/>
              <a:t>the terrain and pushing back boundaries. </a:t>
            </a:r>
            <a:r>
              <a:rPr lang="en-MY" i="1" dirty="0" smtClean="0"/>
              <a:t>International </a:t>
            </a:r>
            <a:r>
              <a:rPr lang="en-MY" i="1" dirty="0"/>
              <a:t>Journal for </a:t>
            </a:r>
            <a:r>
              <a:rPr lang="en-MY" i="1" dirty="0" smtClean="0"/>
              <a:t>Researcher </a:t>
            </a:r>
            <a:r>
              <a:rPr lang="en-MY" i="1" dirty="0"/>
              <a:t>Development </a:t>
            </a:r>
            <a:r>
              <a:rPr lang="en-MY" dirty="0" smtClean="0"/>
              <a:t>, </a:t>
            </a:r>
            <a:r>
              <a:rPr lang="en-MY" i="1" dirty="0"/>
              <a:t>2</a:t>
            </a:r>
            <a:r>
              <a:rPr lang="en-MY" dirty="0"/>
              <a:t>(2), </a:t>
            </a:r>
            <a:r>
              <a:rPr lang="en-MY" dirty="0" smtClean="0"/>
              <a:t>75</a:t>
            </a:r>
            <a:r>
              <a:rPr lang="en-MY" dirty="0" smtClean="0"/>
              <a:t>–98</a:t>
            </a:r>
            <a:r>
              <a:rPr lang="en-MY" dirty="0"/>
              <a:t>. </a:t>
            </a:r>
            <a:r>
              <a:rPr lang="en-MY" dirty="0">
                <a:hlinkClick r:id="rId2"/>
              </a:rPr>
              <a:t>http://doi.org//</a:t>
            </a:r>
            <a:r>
              <a:rPr lang="en-MY" dirty="0" smtClean="0">
                <a:hlinkClick r:id="rId2"/>
              </a:rPr>
              <a:t>10.1108/17597511111212691</a:t>
            </a:r>
            <a:endParaRPr lang="en-MY" dirty="0" smtClean="0"/>
          </a:p>
          <a:p>
            <a:pPr marL="0" indent="-457200">
              <a:buNone/>
            </a:pPr>
            <a:r>
              <a:rPr lang="en-MY" dirty="0"/>
              <a:t>Fong, L. L., Sidhu, G. K., &amp; </a:t>
            </a:r>
            <a:r>
              <a:rPr lang="en-MY" dirty="0" err="1"/>
              <a:t>Fook</a:t>
            </a:r>
            <a:r>
              <a:rPr lang="en-MY" dirty="0"/>
              <a:t>, C. Y. (2014). Exploring 21st Century Skills among Postgraduates in Malaysia. </a:t>
            </a:r>
            <a:r>
              <a:rPr lang="en-MY" i="1" dirty="0"/>
              <a:t>Procedia - </a:t>
            </a:r>
            <a:r>
              <a:rPr lang="en-MY" i="1" dirty="0" smtClean="0"/>
              <a:t>Social </a:t>
            </a:r>
            <a:r>
              <a:rPr lang="en-MY" i="1" dirty="0"/>
              <a:t>and Behavioral Sciences</a:t>
            </a:r>
            <a:r>
              <a:rPr lang="en-MY" dirty="0"/>
              <a:t>. http://doi.org/10.1016/j.sbspro.2014.01.1406</a:t>
            </a:r>
          </a:p>
          <a:p>
            <a:pPr marL="0" indent="-457200">
              <a:buNone/>
            </a:pPr>
            <a:r>
              <a:rPr lang="en-US" dirty="0" smtClean="0"/>
              <a:t>Hill, C., Cheong</a:t>
            </a:r>
            <a:r>
              <a:rPr lang="en-US" dirty="0"/>
              <a:t>, </a:t>
            </a:r>
            <a:r>
              <a:rPr lang="en-US" dirty="0" smtClean="0"/>
              <a:t>K-C., Leong, Y-C., &amp; Fernandez-Chung, R. </a:t>
            </a:r>
            <a:r>
              <a:rPr lang="en-US" dirty="0"/>
              <a:t>(2014</a:t>
            </a:r>
            <a:r>
              <a:rPr lang="en-US" dirty="0" smtClean="0"/>
              <a:t>). </a:t>
            </a:r>
            <a:r>
              <a:rPr lang="en-US" dirty="0"/>
              <a:t>TNE – Trans-national  </a:t>
            </a:r>
            <a:r>
              <a:rPr lang="en-US" dirty="0" smtClean="0"/>
              <a:t>education </a:t>
            </a:r>
            <a:r>
              <a:rPr lang="en-US" dirty="0"/>
              <a:t>or tensions between </a:t>
            </a:r>
            <a:r>
              <a:rPr lang="en-US" dirty="0" smtClean="0"/>
              <a:t>national </a:t>
            </a:r>
            <a:r>
              <a:rPr lang="en-US" dirty="0"/>
              <a:t>and external? A case study of Malaysia</a:t>
            </a:r>
            <a:r>
              <a:rPr lang="en-US" i="1" dirty="0"/>
              <a:t>, </a:t>
            </a:r>
            <a:r>
              <a:rPr lang="en-US" i="1" dirty="0" smtClean="0"/>
              <a:t>Studies </a:t>
            </a:r>
            <a:r>
              <a:rPr lang="en-US" i="1" dirty="0"/>
              <a:t>in Higher Education</a:t>
            </a:r>
            <a:r>
              <a:rPr lang="en-US" dirty="0"/>
              <a:t>, 39:6, 952-966, DOI</a:t>
            </a:r>
            <a:r>
              <a:rPr lang="en-US" dirty="0" smtClean="0"/>
              <a:t>:10.1080</a:t>
            </a:r>
            <a:r>
              <a:rPr lang="en-US" dirty="0" smtClean="0"/>
              <a:t>/03075079.2012.754862</a:t>
            </a:r>
          </a:p>
          <a:p>
            <a:pPr marL="0" indent="-457200">
              <a:buNone/>
            </a:pPr>
            <a:r>
              <a:rPr lang="en-AU" dirty="0"/>
              <a:t>Ming, Y.C., Kai, W.H., Hoi, P.T., &amp; Kuk, F.F. (2013). Patterns of co-authorship and research </a:t>
            </a:r>
            <a:r>
              <a:rPr lang="en-AU" dirty="0" smtClean="0"/>
              <a:t> collaboration </a:t>
            </a:r>
            <a:r>
              <a:rPr lang="en-AU" dirty="0"/>
              <a:t>in Malaysia, </a:t>
            </a:r>
            <a:r>
              <a:rPr lang="en-AU" i="1" dirty="0" err="1"/>
              <a:t>Aslib</a:t>
            </a:r>
            <a:r>
              <a:rPr lang="en-AU" i="1" dirty="0"/>
              <a:t> </a:t>
            </a:r>
            <a:r>
              <a:rPr lang="en-AU" i="1" dirty="0" smtClean="0"/>
              <a:t>	Proceedings</a:t>
            </a:r>
            <a:r>
              <a:rPr lang="en-AU" i="1" dirty="0"/>
              <a:t>: New Information Perspectives</a:t>
            </a:r>
            <a:r>
              <a:rPr lang="en-AU" dirty="0"/>
              <a:t>, Vol. </a:t>
            </a:r>
            <a:r>
              <a:rPr lang="en-AU" dirty="0" smtClean="0"/>
              <a:t>65 </a:t>
            </a:r>
            <a:r>
              <a:rPr lang="en-AU" dirty="0" smtClean="0"/>
              <a:t>Issue</a:t>
            </a:r>
            <a:r>
              <a:rPr lang="en-AU" dirty="0"/>
              <a:t>: 6, pp.659-674. DOI: </a:t>
            </a:r>
            <a:r>
              <a:rPr lang="en-AU" dirty="0">
                <a:hlinkClick r:id="rId3"/>
              </a:rPr>
              <a:t>10.1108/AP-12-2012-0094</a:t>
            </a:r>
            <a:endParaRPr lang="en-US" dirty="0"/>
          </a:p>
          <a:p>
            <a:pPr marL="0" indent="-457200">
              <a:buNone/>
            </a:pPr>
            <a:r>
              <a:rPr lang="en-US" dirty="0" smtClean="0"/>
              <a:t>Ministry of Education, Malaysia (2017) </a:t>
            </a:r>
            <a:r>
              <a:rPr lang="en-US" i="1" dirty="0" smtClean="0"/>
              <a:t>Graduate Tracer Study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graduan.mohe.gov.my</a:t>
            </a:r>
            <a:r>
              <a:rPr lang="en-US" dirty="0" smtClean="0"/>
              <a:t>.</a:t>
            </a:r>
          </a:p>
          <a:p>
            <a:pPr marL="0" indent="-457200">
              <a:buNone/>
            </a:pPr>
            <a:r>
              <a:rPr lang="en-MY" dirty="0" smtClean="0"/>
              <a:t>Poole</a:t>
            </a:r>
            <a:r>
              <a:rPr lang="en-MY" dirty="0"/>
              <a:t>, B. (2014). The rather elusive concept of “</a:t>
            </a:r>
            <a:r>
              <a:rPr lang="en-MY" dirty="0" err="1"/>
              <a:t>doctorateness</a:t>
            </a:r>
            <a:r>
              <a:rPr lang="en-MY" dirty="0"/>
              <a:t>”: a reaction to Wellington. </a:t>
            </a:r>
            <a:r>
              <a:rPr lang="en-MY" i="1" dirty="0" smtClean="0"/>
              <a:t>Studies </a:t>
            </a:r>
            <a:r>
              <a:rPr lang="en-MY" i="1" dirty="0"/>
              <a:t>in Higher Education</a:t>
            </a:r>
            <a:r>
              <a:rPr lang="en-MY" dirty="0"/>
              <a:t>, </a:t>
            </a:r>
            <a:r>
              <a:rPr lang="en-MY" i="1" dirty="0" smtClean="0"/>
              <a:t>40</a:t>
            </a:r>
            <a:r>
              <a:rPr lang="en-MY" i="1" dirty="0" smtClean="0"/>
              <a:t>(9)</a:t>
            </a:r>
            <a:r>
              <a:rPr lang="en-MY" dirty="0" smtClean="0"/>
              <a:t>, </a:t>
            </a:r>
            <a:r>
              <a:rPr lang="en-MY" dirty="0"/>
              <a:t>1–16.DOI:  </a:t>
            </a:r>
            <a:r>
              <a:rPr lang="en-MY" dirty="0" smtClean="0">
                <a:hlinkClick r:id="rId5"/>
              </a:rPr>
              <a:t>10.1080/03075079.2013.873026</a:t>
            </a:r>
            <a:endParaRPr lang="en-MY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835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Doctoral Education in Malaysia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430318"/>
              </p:ext>
            </p:extLst>
          </p:nvPr>
        </p:nvGraphicFramePr>
        <p:xfrm>
          <a:off x="323528" y="2204864"/>
          <a:ext cx="849694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2118">
                  <a:extLst>
                    <a:ext uri="{9D8B030D-6E8A-4147-A177-3AD203B41FA5}">
                      <a16:colId xmlns="" xmlns:a16="http://schemas.microsoft.com/office/drawing/2014/main" val="3442717995"/>
                    </a:ext>
                  </a:extLst>
                </a:gridCol>
                <a:gridCol w="1062118">
                  <a:extLst>
                    <a:ext uri="{9D8B030D-6E8A-4147-A177-3AD203B41FA5}">
                      <a16:colId xmlns="" xmlns:a16="http://schemas.microsoft.com/office/drawing/2014/main" val="3485576790"/>
                    </a:ext>
                  </a:extLst>
                </a:gridCol>
                <a:gridCol w="1062118">
                  <a:extLst>
                    <a:ext uri="{9D8B030D-6E8A-4147-A177-3AD203B41FA5}">
                      <a16:colId xmlns="" xmlns:a16="http://schemas.microsoft.com/office/drawing/2014/main" val="2068232882"/>
                    </a:ext>
                  </a:extLst>
                </a:gridCol>
                <a:gridCol w="1062118">
                  <a:extLst>
                    <a:ext uri="{9D8B030D-6E8A-4147-A177-3AD203B41FA5}">
                      <a16:colId xmlns="" xmlns:a16="http://schemas.microsoft.com/office/drawing/2014/main" val="1129952127"/>
                    </a:ext>
                  </a:extLst>
                </a:gridCol>
                <a:gridCol w="1062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21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21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9182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PhDs awarded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Malaysian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International</a:t>
                      </a:r>
                      <a:r>
                        <a:rPr lang="en-US" baseline="0" dirty="0" smtClean="0"/>
                        <a:t> Students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182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427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234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661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641996"/>
                  </a:ext>
                </a:extLst>
              </a:tr>
              <a:tr h="339182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4315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535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Growth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410</a:t>
                      </a:r>
                      <a:r>
                        <a:rPr lang="en-US" baseline="0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550%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556792"/>
            <a:ext cx="729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 by research and doctoral student numbers have multiplied over past 10 years</a:t>
            </a:r>
          </a:p>
          <a:p>
            <a:r>
              <a:rPr lang="en-US" dirty="0" smtClean="0"/>
              <a:t>Masters tripled, PhDs multiplied five-fold: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797152"/>
            <a:ext cx="46085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Looking to 20 public and 43 private Malaysian universities, and branch campuses of 9 foreign universities: </a:t>
            </a:r>
            <a:r>
              <a:rPr lang="en-US" sz="1600" dirty="0" smtClean="0">
                <a:solidFill>
                  <a:srgbClr val="0000FF"/>
                </a:solidFill>
              </a:rPr>
              <a:t>Swinburne, </a:t>
            </a:r>
            <a:r>
              <a:rPr lang="en-US" sz="1600" dirty="0" err="1" smtClean="0">
                <a:solidFill>
                  <a:srgbClr val="0000FF"/>
                </a:solidFill>
              </a:rPr>
              <a:t>Monash</a:t>
            </a:r>
            <a:r>
              <a:rPr lang="en-US" sz="1600" dirty="0" smtClean="0">
                <a:solidFill>
                  <a:srgbClr val="0000FF"/>
                </a:solidFill>
              </a:rPr>
              <a:t>, Curtin, Nottingham, Heriot-Watt, Newcastle, Southampton, Reading &amp; Xiamen</a:t>
            </a:r>
          </a:p>
        </p:txBody>
      </p:sp>
      <p:pic>
        <p:nvPicPr>
          <p:cNvPr id="3" name="Picture 2" descr="malaysia-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97152"/>
            <a:ext cx="4011874" cy="1872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407707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support its aim of becoming a high-income nation by 2023, the </a:t>
            </a:r>
            <a:r>
              <a:rPr lang="en-US" dirty="0"/>
              <a:t>government </a:t>
            </a:r>
            <a:r>
              <a:rPr lang="en-US" dirty="0" smtClean="0"/>
              <a:t>has set a </a:t>
            </a:r>
            <a:r>
              <a:rPr lang="en-US" dirty="0"/>
              <a:t>target</a:t>
            </a:r>
            <a:r>
              <a:rPr lang="en-US" dirty="0" smtClean="0"/>
              <a:t>: From </a:t>
            </a:r>
            <a:r>
              <a:rPr lang="en-US" dirty="0"/>
              <a:t>23,000 Malaysian PhD holders in 2014, to 60,000 by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5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how should this be achieved?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59" y="1124744"/>
            <a:ext cx="8627682" cy="45365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MyBrain15: </a:t>
            </a:r>
            <a:r>
              <a:rPr lang="en-US" dirty="0"/>
              <a:t>Scholarships for Malaysians worth GPB 500 </a:t>
            </a:r>
            <a:r>
              <a:rPr lang="en-US" dirty="0" smtClean="0"/>
              <a:t>million are being awarded. But questions remain:</a:t>
            </a:r>
            <a:endParaRPr lang="en-US" dirty="0"/>
          </a:p>
          <a:p>
            <a:r>
              <a:rPr lang="en-US" dirty="0"/>
              <a:t>Why this number?</a:t>
            </a:r>
          </a:p>
          <a:p>
            <a:r>
              <a:rPr lang="en-US" dirty="0"/>
              <a:t>What skills and </a:t>
            </a:r>
            <a:r>
              <a:rPr lang="en-US" dirty="0" smtClean="0"/>
              <a:t>attributes are required?</a:t>
            </a:r>
            <a:endParaRPr lang="en-US" dirty="0"/>
          </a:p>
          <a:p>
            <a:r>
              <a:rPr lang="en-US" dirty="0" smtClean="0"/>
              <a:t>Employability?</a:t>
            </a:r>
            <a:endParaRPr lang="en-US" dirty="0"/>
          </a:p>
          <a:p>
            <a:r>
              <a:rPr lang="en-US" dirty="0"/>
              <a:t>Supervisory </a:t>
            </a:r>
            <a:r>
              <a:rPr lang="en-US" dirty="0" smtClean="0"/>
              <a:t>capacity?</a:t>
            </a:r>
            <a:endParaRPr lang="en-US" dirty="0"/>
          </a:p>
          <a:p>
            <a:r>
              <a:rPr lang="en-US" dirty="0" smtClean="0"/>
              <a:t>Quality?</a:t>
            </a:r>
            <a:endParaRPr lang="en-US" dirty="0"/>
          </a:p>
          <a:p>
            <a:r>
              <a:rPr lang="en-US" dirty="0"/>
              <a:t>Who should lead this </a:t>
            </a:r>
            <a:r>
              <a:rPr lang="en-US" dirty="0" smtClean="0"/>
              <a:t>endeavor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pic>
        <p:nvPicPr>
          <p:cNvPr id="4" name="Picture 3" descr="baner_20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589240"/>
            <a:ext cx="8712969" cy="86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8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Borneo Research Education Conference (BREC) 2013-2017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59" y="1509386"/>
            <a:ext cx="8627682" cy="49439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From our observation that that Malaysian Government is largely focused on research outcomes, there was a need for universities to start talking about researcher development:</a:t>
            </a:r>
          </a:p>
          <a:p>
            <a:pPr marL="0" indent="0">
              <a:buNone/>
            </a:pPr>
            <a:r>
              <a:rPr lang="en-US" dirty="0" smtClean="0"/>
              <a:t>Personal &amp; Professional Development, Process &amp; Outcomes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b="1" dirty="0" smtClean="0"/>
              <a:t>Aim: </a:t>
            </a:r>
            <a:r>
              <a:rPr lang="en-US" dirty="0" smtClean="0"/>
              <a:t>To enhance research education in the region</a:t>
            </a:r>
          </a:p>
          <a:p>
            <a:pPr marL="0" indent="0">
              <a:buNone/>
            </a:pPr>
            <a:r>
              <a:rPr lang="en-US" b="1" dirty="0" smtClean="0"/>
              <a:t>Vision:</a:t>
            </a:r>
          </a:p>
          <a:p>
            <a:pPr>
              <a:buFont typeface="Arial"/>
              <a:buChar char="•"/>
            </a:pPr>
            <a:r>
              <a:rPr lang="en-US" dirty="0" smtClean="0"/>
              <a:t>Doctoral education </a:t>
            </a:r>
            <a:r>
              <a:rPr lang="en-US" dirty="0"/>
              <a:t>&amp; beyond</a:t>
            </a:r>
          </a:p>
          <a:p>
            <a:pPr>
              <a:buFont typeface="Arial"/>
              <a:buChar char="•"/>
            </a:pPr>
            <a:r>
              <a:rPr lang="en-US" dirty="0" smtClean="0"/>
              <a:t>Borneo &amp; beyond</a:t>
            </a:r>
          </a:p>
          <a:p>
            <a:pPr>
              <a:buFont typeface="Arial"/>
              <a:buChar char="•"/>
            </a:pPr>
            <a:r>
              <a:rPr lang="en-US" dirty="0"/>
              <a:t>Conference &amp; beyond</a:t>
            </a:r>
          </a:p>
          <a:p>
            <a:pPr>
              <a:buFont typeface="Arial"/>
              <a:buChar char="•"/>
            </a:pPr>
            <a:r>
              <a:rPr lang="en-US" dirty="0" smtClean="0"/>
              <a:t>Business field &amp; beyond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005064"/>
            <a:ext cx="356039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46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BREC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4608512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/>
              <a:t>Collaborative</a:t>
            </a:r>
          </a:p>
          <a:p>
            <a:r>
              <a:rPr lang="en-US" sz="2400" dirty="0"/>
              <a:t>Five Borneo universities collaborated to establish BREC: </a:t>
            </a:r>
          </a:p>
          <a:p>
            <a:r>
              <a:rPr lang="en-US" sz="2400" dirty="0"/>
              <a:t>Swinburne, </a:t>
            </a:r>
            <a:r>
              <a:rPr lang="en-US" sz="2400" dirty="0" err="1"/>
              <a:t>Unimas</a:t>
            </a:r>
            <a:r>
              <a:rPr lang="en-US" sz="2400" dirty="0"/>
              <a:t>, </a:t>
            </a:r>
            <a:r>
              <a:rPr lang="en-US" sz="2400" dirty="0" err="1"/>
              <a:t>UiTM</a:t>
            </a:r>
            <a:r>
              <a:rPr lang="en-US" sz="2400" dirty="0"/>
              <a:t>, </a:t>
            </a:r>
            <a:r>
              <a:rPr lang="en-US" sz="2400" dirty="0" smtClean="0"/>
              <a:t>UMS </a:t>
            </a:r>
            <a:r>
              <a:rPr lang="en-US" sz="2400" dirty="0"/>
              <a:t>&amp; </a:t>
            </a:r>
            <a:r>
              <a:rPr lang="en-US" sz="2400" dirty="0" smtClean="0"/>
              <a:t>Curtin</a:t>
            </a:r>
            <a:endParaRPr lang="en-US" sz="2400" dirty="0"/>
          </a:p>
        </p:txBody>
      </p:sp>
      <p:pic>
        <p:nvPicPr>
          <p:cNvPr id="7" name="Picture 6" descr="logo-x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20688"/>
            <a:ext cx="830899" cy="1656184"/>
          </a:xfrm>
          <a:prstGeom prst="rect">
            <a:avLst/>
          </a:prstGeom>
        </p:spPr>
      </p:pic>
      <p:pic>
        <p:nvPicPr>
          <p:cNvPr id="11" name="Picture 10" descr="Curtin-Malaysia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2169841" cy="58120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3861928"/>
            <a:ext cx="8352928" cy="2780928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6400" dirty="0" smtClean="0"/>
              <a:t>Developmental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BREC 2013: </a:t>
            </a:r>
            <a:r>
              <a:rPr lang="en-US" dirty="0" smtClean="0">
                <a:hlinkClick r:id="rId5"/>
              </a:rPr>
              <a:t>Developing </a:t>
            </a:r>
            <a:r>
              <a:rPr lang="en-US" dirty="0">
                <a:hlinkClick r:id="rId5"/>
              </a:rPr>
              <a:t>as a Researcher Through the Culture of </a:t>
            </a:r>
            <a:r>
              <a:rPr lang="en-US" dirty="0" smtClean="0">
                <a:hlinkClick r:id="rId5"/>
              </a:rPr>
              <a:t>Sharing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BREC 2014</a:t>
            </a:r>
            <a:r>
              <a:rPr lang="en-US" dirty="0" smtClean="0"/>
              <a:t>: </a:t>
            </a:r>
            <a:r>
              <a:rPr lang="en-US" dirty="0" smtClean="0">
                <a:hlinkClick r:id="rId6"/>
              </a:rPr>
              <a:t>Developing </a:t>
            </a:r>
            <a:r>
              <a:rPr lang="en-US" dirty="0">
                <a:hlinkClick r:id="rId6"/>
              </a:rPr>
              <a:t>as a Researcher by Doing Meaningful Research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BREC 2015</a:t>
            </a:r>
            <a:r>
              <a:rPr lang="en-US" dirty="0" smtClean="0"/>
              <a:t>: </a:t>
            </a:r>
            <a:r>
              <a:rPr lang="en-US" dirty="0" smtClean="0">
                <a:hlinkClick r:id="rId7"/>
              </a:rPr>
              <a:t>Developing </a:t>
            </a:r>
            <a:r>
              <a:rPr lang="en-US" dirty="0">
                <a:hlinkClick r:id="rId7"/>
              </a:rPr>
              <a:t>as a Researcher by Playing Scholarly </a:t>
            </a:r>
            <a:r>
              <a:rPr lang="en-US" dirty="0" smtClean="0">
                <a:hlinkClick r:id="rId7"/>
              </a:rPr>
              <a:t>Roles</a:t>
            </a: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BREC </a:t>
            </a:r>
            <a:r>
              <a:rPr lang="en-US" dirty="0" smtClean="0"/>
              <a:t>2016: </a:t>
            </a:r>
            <a:r>
              <a:rPr lang="en-US" dirty="0" smtClean="0">
                <a:hlinkClick r:id="rId8"/>
              </a:rPr>
              <a:t>Developing </a:t>
            </a:r>
            <a:r>
              <a:rPr lang="en-US" dirty="0">
                <a:hlinkClick r:id="rId8"/>
              </a:rPr>
              <a:t>as a Researcher by Building Research </a:t>
            </a:r>
            <a:r>
              <a:rPr lang="en-US" dirty="0" smtClean="0">
                <a:hlinkClick r:id="rId8"/>
              </a:rPr>
              <a:t>Skills</a:t>
            </a: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BREC 2017: </a:t>
            </a:r>
            <a:r>
              <a:rPr lang="en-US" dirty="0">
                <a:hlinkClick r:id="rId9"/>
              </a:rPr>
              <a:t>Developing as a Researcher Through </a:t>
            </a:r>
            <a:r>
              <a:rPr lang="en-US" dirty="0" smtClean="0">
                <a:hlinkClick r:id="rId9"/>
              </a:rPr>
              <a:t>Perseverance</a:t>
            </a:r>
            <a:endParaRPr lang="en-US" dirty="0" smtClean="0"/>
          </a:p>
        </p:txBody>
      </p:sp>
      <p:pic>
        <p:nvPicPr>
          <p:cNvPr id="8" name="Picture 7" descr="UM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08920"/>
            <a:ext cx="2549792" cy="864096"/>
          </a:xfrm>
          <a:prstGeom prst="rect">
            <a:avLst/>
          </a:prstGeom>
        </p:spPr>
      </p:pic>
      <p:pic>
        <p:nvPicPr>
          <p:cNvPr id="10" name="Picture 9" descr="UNIMAS-logo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0888"/>
            <a:ext cx="1224136" cy="1224136"/>
          </a:xfrm>
          <a:prstGeom prst="rect">
            <a:avLst/>
          </a:prstGeom>
        </p:spPr>
      </p:pic>
      <p:pic>
        <p:nvPicPr>
          <p:cNvPr id="12" name="Picture 11" descr="Uitm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20688"/>
            <a:ext cx="204117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7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Design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8159" y="1340768"/>
            <a:ext cx="4745889" cy="54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Warm-up workshop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Creating awareness and reducing barriers</a:t>
            </a:r>
          </a:p>
          <a:p>
            <a:r>
              <a:rPr lang="en-US" dirty="0" smtClean="0"/>
              <a:t>Inclusiveness</a:t>
            </a:r>
          </a:p>
          <a:p>
            <a:pPr lvl="1"/>
            <a:r>
              <a:rPr lang="en-US" sz="2600" dirty="0" smtClean="0">
                <a:solidFill>
                  <a:srgbClr val="000090"/>
                </a:solidFill>
              </a:rPr>
              <a:t>Encouraging students at all stages of development</a:t>
            </a:r>
          </a:p>
          <a:p>
            <a:r>
              <a:rPr lang="en-US" dirty="0" smtClean="0"/>
              <a:t>Students first</a:t>
            </a:r>
          </a:p>
          <a:p>
            <a:pPr lvl="1"/>
            <a:r>
              <a:rPr lang="en-US" sz="2600" dirty="0" smtClean="0">
                <a:solidFill>
                  <a:srgbClr val="000090"/>
                </a:solidFill>
              </a:rPr>
              <a:t>Increasing student empowerment</a:t>
            </a:r>
          </a:p>
          <a:p>
            <a:r>
              <a:rPr lang="en-US" dirty="0" smtClean="0"/>
              <a:t>Authentic engagement</a:t>
            </a:r>
          </a:p>
          <a:p>
            <a:pPr lvl="1"/>
            <a:r>
              <a:rPr lang="en-US" sz="2600" dirty="0">
                <a:solidFill>
                  <a:srgbClr val="000090"/>
                </a:solidFill>
              </a:rPr>
              <a:t>E</a:t>
            </a:r>
            <a:r>
              <a:rPr lang="en-US" sz="2600" dirty="0" smtClean="0">
                <a:solidFill>
                  <a:srgbClr val="000090"/>
                </a:solidFill>
              </a:rPr>
              <a:t>xposing to various academic roles, high </a:t>
            </a:r>
            <a:r>
              <a:rPr lang="en-US" sz="2600" dirty="0">
                <a:solidFill>
                  <a:srgbClr val="000090"/>
                </a:solidFill>
              </a:rPr>
              <a:t>quality interactions</a:t>
            </a:r>
            <a:endParaRPr lang="en-US" sz="2600" dirty="0" smtClean="0">
              <a:solidFill>
                <a:srgbClr val="000090"/>
              </a:solidFill>
            </a:endParaRPr>
          </a:p>
          <a:p>
            <a:r>
              <a:rPr lang="en-US" dirty="0" smtClean="0"/>
              <a:t>Safe environment</a:t>
            </a:r>
          </a:p>
          <a:p>
            <a:pPr lvl="1"/>
            <a:r>
              <a:rPr lang="en-US" sz="2600" dirty="0" smtClean="0">
                <a:solidFill>
                  <a:srgbClr val="000090"/>
                </a:solidFill>
              </a:rPr>
              <a:t>Overcoming inhibitions, learning to give &amp; receive feedback</a:t>
            </a:r>
          </a:p>
          <a:p>
            <a:r>
              <a:rPr lang="en-US" dirty="0" smtClean="0"/>
              <a:t>Constructive Feedback</a:t>
            </a:r>
          </a:p>
          <a:p>
            <a:pPr lvl="1"/>
            <a:r>
              <a:rPr lang="en-US" sz="2600" dirty="0" smtClean="0">
                <a:solidFill>
                  <a:srgbClr val="000090"/>
                </a:solidFill>
              </a:rPr>
              <a:t>Instilling academic </a:t>
            </a:r>
            <a:r>
              <a:rPr lang="en-US" sz="2600" dirty="0" err="1" smtClean="0">
                <a:solidFill>
                  <a:srgbClr val="000090"/>
                </a:solidFill>
              </a:rPr>
              <a:t>rigour</a:t>
            </a:r>
            <a:r>
              <a:rPr lang="en-US" sz="2600" dirty="0" smtClean="0">
                <a:solidFill>
                  <a:srgbClr val="000090"/>
                </a:solidFill>
              </a:rPr>
              <a:t>, with respect &amp; dignity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 descr="BREC 2016 workshop 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" t="19082" r="9574" b="-979"/>
          <a:stretch/>
        </p:blipFill>
        <p:spPr>
          <a:xfrm>
            <a:off x="5004048" y="2492896"/>
            <a:ext cx="414791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4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183825"/>
            <a:ext cx="8562313" cy="868912"/>
          </a:xfrm>
        </p:spPr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052736"/>
            <a:ext cx="8555675" cy="31683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smtClean="0"/>
              <a:t>Positive participant experiences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 sz="6400" i="1" dirty="0">
                <a:solidFill>
                  <a:srgbClr val="000090"/>
                </a:solidFill>
              </a:rPr>
              <a:t>I</a:t>
            </a:r>
            <a:r>
              <a:rPr lang="en-AU" sz="6400" i="1" dirty="0" smtClean="0">
                <a:solidFill>
                  <a:srgbClr val="000090"/>
                </a:solidFill>
              </a:rPr>
              <a:t>t </a:t>
            </a:r>
            <a:r>
              <a:rPr lang="en-AU" sz="6400" i="1" dirty="0">
                <a:solidFill>
                  <a:srgbClr val="000090"/>
                </a:solidFill>
              </a:rPr>
              <a:t>was a very supportive (non-threatening) environment for a novice </a:t>
            </a:r>
            <a:r>
              <a:rPr lang="en-AU" sz="6400" i="1" dirty="0" smtClean="0">
                <a:solidFill>
                  <a:srgbClr val="000090"/>
                </a:solidFill>
              </a:rPr>
              <a:t>presenter.</a:t>
            </a:r>
            <a:endParaRPr lang="en-MY" sz="6400" i="1" dirty="0">
              <a:solidFill>
                <a:srgbClr val="00009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6400" i="1" dirty="0">
                <a:solidFill>
                  <a:srgbClr val="000090"/>
                </a:solidFill>
              </a:rPr>
              <a:t>I</a:t>
            </a:r>
            <a:r>
              <a:rPr lang="en-US" sz="6400" i="1" dirty="0" smtClean="0">
                <a:solidFill>
                  <a:srgbClr val="000090"/>
                </a:solidFill>
              </a:rPr>
              <a:t>t </a:t>
            </a:r>
            <a:r>
              <a:rPr lang="en-US" sz="6400" i="1" dirty="0">
                <a:solidFill>
                  <a:srgbClr val="000090"/>
                </a:solidFill>
              </a:rPr>
              <a:t>reduced the gap between research students and supervisors</a:t>
            </a:r>
            <a:r>
              <a:rPr lang="en-US" sz="6400" i="1" dirty="0" smtClean="0">
                <a:solidFill>
                  <a:srgbClr val="000090"/>
                </a:solidFill>
              </a:rPr>
              <a:t>.</a:t>
            </a:r>
            <a:endParaRPr lang="en-US" sz="6400" i="1" dirty="0">
              <a:solidFill>
                <a:srgbClr val="000090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 sz="6400" i="1" dirty="0" smtClean="0">
                <a:solidFill>
                  <a:srgbClr val="000090"/>
                </a:solidFill>
              </a:rPr>
              <a:t>Great </a:t>
            </a:r>
            <a:r>
              <a:rPr lang="en-AU" sz="6400" i="1" dirty="0">
                <a:solidFill>
                  <a:srgbClr val="000090"/>
                </a:solidFill>
              </a:rPr>
              <a:t>care taken in providing </a:t>
            </a:r>
            <a:r>
              <a:rPr lang="en-AU" sz="6400" i="1" dirty="0" smtClean="0">
                <a:solidFill>
                  <a:srgbClr val="000090"/>
                </a:solidFill>
              </a:rPr>
              <a:t>feedback.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6400" i="1" dirty="0" smtClean="0">
                <a:solidFill>
                  <a:srgbClr val="000090"/>
                </a:solidFill>
              </a:rPr>
              <a:t>It </a:t>
            </a:r>
            <a:r>
              <a:rPr lang="en-US" sz="6400" i="1" dirty="0">
                <a:solidFill>
                  <a:srgbClr val="000090"/>
                </a:solidFill>
              </a:rPr>
              <a:t>was possible to build closer relationships, which could develop as support systems</a:t>
            </a:r>
            <a:r>
              <a:rPr lang="en-US" sz="6400" i="1" dirty="0" smtClean="0">
                <a:solidFill>
                  <a:srgbClr val="000090"/>
                </a:solidFill>
              </a:rPr>
              <a:t>.</a:t>
            </a:r>
            <a:endParaRPr lang="en-US" sz="6400" i="1" dirty="0">
              <a:solidFill>
                <a:srgbClr val="00009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 sz="6400" i="1" dirty="0">
                <a:solidFill>
                  <a:srgbClr val="000090"/>
                </a:solidFill>
              </a:rPr>
              <a:t>I learnt by watching others talk about their research. Now I have a better idea about research </a:t>
            </a:r>
            <a:r>
              <a:rPr lang="en-AU" sz="6400" i="1" dirty="0" smtClean="0">
                <a:solidFill>
                  <a:srgbClr val="000090"/>
                </a:solidFill>
              </a:rPr>
              <a:t>proposals.</a:t>
            </a:r>
            <a:endParaRPr lang="en-AU" sz="6400" i="1" dirty="0">
              <a:solidFill>
                <a:srgbClr val="00009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AU" sz="6400" i="1" dirty="0">
                <a:solidFill>
                  <a:srgbClr val="000090"/>
                </a:solidFill>
              </a:rPr>
              <a:t>The conference has taken me to another level of my entire </a:t>
            </a:r>
            <a:r>
              <a:rPr lang="en-AU" sz="6400" i="1" dirty="0" smtClean="0">
                <a:solidFill>
                  <a:srgbClr val="000090"/>
                </a:solidFill>
              </a:rPr>
              <a:t>research.</a:t>
            </a:r>
            <a:endParaRPr lang="en-MY" sz="6400" i="1" dirty="0">
              <a:solidFill>
                <a:srgbClr val="00009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1200" dirty="0" smtClean="0"/>
              <a:t>But little ongoing dialogue between institutions…</a:t>
            </a:r>
          </a:p>
        </p:txBody>
      </p:sp>
      <p:pic>
        <p:nvPicPr>
          <p:cNvPr id="4" name="Picture 3" descr="BREC 2015 Group photo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2" b="17156"/>
          <a:stretch/>
        </p:blipFill>
        <p:spPr>
          <a:xfrm>
            <a:off x="1259632" y="4448827"/>
            <a:ext cx="6453808" cy="240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0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86409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Unfamiliarity with the the term and the field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rgbClr val="000090"/>
                </a:solidFill>
              </a:rPr>
              <a:t>	</a:t>
            </a:r>
            <a:r>
              <a:rPr lang="en-US" i="1" dirty="0" smtClean="0">
                <a:solidFill>
                  <a:srgbClr val="000090"/>
                </a:solidFill>
              </a:rPr>
              <a:t>What </a:t>
            </a:r>
            <a:r>
              <a:rPr lang="en-US" i="1" dirty="0">
                <a:solidFill>
                  <a:srgbClr val="000090"/>
                </a:solidFill>
              </a:rPr>
              <a:t>is research </a:t>
            </a:r>
            <a:r>
              <a:rPr lang="en-US" i="1" dirty="0" smtClean="0">
                <a:solidFill>
                  <a:srgbClr val="000090"/>
                </a:solidFill>
              </a:rPr>
              <a:t>education? </a:t>
            </a: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KPI driven institutions, staff &amp; students</a:t>
            </a: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rgbClr val="000090"/>
                </a:solidFill>
              </a:rPr>
              <a:t>	Can I get a publication from this?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 smtClean="0"/>
              <a:t>Hierarchical culture – national &amp; institutional</a:t>
            </a: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rgbClr val="000090"/>
                </a:solidFill>
              </a:rPr>
              <a:t>	I will have to talk to my boss</a:t>
            </a:r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 smtClean="0"/>
              <a:t>Leadership instability</a:t>
            </a: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rgbClr val="000090"/>
                </a:solidFill>
              </a:rPr>
              <a:t>	That’s not my role now</a:t>
            </a:r>
            <a:endParaRPr lang="en-US" dirty="0"/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smtClean="0"/>
              <a:t>Lack of role clarity</a:t>
            </a:r>
          </a:p>
          <a:p>
            <a:r>
              <a:rPr lang="en-US" i="1" dirty="0" smtClean="0">
                <a:solidFill>
                  <a:srgbClr val="000090"/>
                </a:solidFill>
              </a:rPr>
              <a:t>	What does it mean to collaborate?</a:t>
            </a:r>
          </a:p>
          <a:p>
            <a:endParaRPr lang="en-US" i="1" dirty="0">
              <a:solidFill>
                <a:srgbClr val="00009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551" y="3717032"/>
            <a:ext cx="357088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5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5105929" cy="187962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– </a:t>
            </a:r>
            <a:br>
              <a:rPr lang="en-US" dirty="0" smtClean="0"/>
            </a:br>
            <a:r>
              <a:rPr lang="en-US" dirty="0" smtClean="0"/>
              <a:t>Our Way Forward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59" y="2060848"/>
            <a:ext cx="8627682" cy="4608512"/>
          </a:xfrm>
        </p:spPr>
        <p:txBody>
          <a:bodyPr>
            <a:normAutofit lnSpcReduction="10000"/>
          </a:bodyPr>
          <a:lstStyle/>
          <a:p>
            <a:pPr marL="685800" lvl="1" indent="-2286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 Create awareness of research education as an emerging field</a:t>
            </a:r>
          </a:p>
          <a:p>
            <a:pPr marL="1369800" lvl="5" indent="-342900">
              <a:spcAft>
                <a:spcPts val="1200"/>
              </a:spcAft>
            </a:pPr>
            <a:r>
              <a:rPr lang="en-US" sz="2200" i="1" dirty="0">
                <a:solidFill>
                  <a:srgbClr val="000090"/>
                </a:solidFill>
              </a:rPr>
              <a:t>Connect with local &amp; international community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dirty="0" smtClean="0"/>
              <a:t>2. Reduce individual barriers </a:t>
            </a:r>
          </a:p>
          <a:p>
            <a:pPr marL="1369800" lvl="5" indent="-342900">
              <a:spcAft>
                <a:spcPts val="1200"/>
              </a:spcAft>
            </a:pPr>
            <a:r>
              <a:rPr lang="en-US" sz="2200" i="1" dirty="0" smtClean="0">
                <a:solidFill>
                  <a:srgbClr val="000090"/>
                </a:solidFill>
              </a:rPr>
              <a:t>Encourage active </a:t>
            </a:r>
            <a:r>
              <a:rPr lang="en-US" sz="2200" i="1" dirty="0">
                <a:solidFill>
                  <a:srgbClr val="000090"/>
                </a:solidFill>
              </a:rPr>
              <a:t>participation &amp; meeting KPIs</a:t>
            </a:r>
          </a:p>
          <a:p>
            <a:pPr marL="399600" lvl="1" indent="0">
              <a:buNone/>
            </a:pPr>
            <a:r>
              <a:rPr lang="en-MY" dirty="0" smtClean="0"/>
              <a:t>3. Neutralise the institutional barriers</a:t>
            </a:r>
          </a:p>
          <a:p>
            <a:pPr marL="1369800" lvl="5" indent="-342900">
              <a:spcAft>
                <a:spcPts val="1200"/>
              </a:spcAft>
            </a:pPr>
            <a:r>
              <a:rPr lang="en-US" sz="2200" i="1" dirty="0">
                <a:solidFill>
                  <a:srgbClr val="000090"/>
                </a:solidFill>
              </a:rPr>
              <a:t>Attach BREC to an external association</a:t>
            </a:r>
            <a:endParaRPr lang="en-MY" sz="2200" i="1" dirty="0">
              <a:solidFill>
                <a:srgbClr val="000090"/>
              </a:solidFill>
            </a:endParaRPr>
          </a:p>
          <a:p>
            <a:pPr marL="457200" lvl="1" indent="0">
              <a:buNone/>
            </a:pPr>
            <a:r>
              <a:rPr lang="en-MY" dirty="0" smtClean="0"/>
              <a:t>4. An Overhaul?</a:t>
            </a:r>
          </a:p>
          <a:p>
            <a:pPr marL="1426950" lvl="5" indent="-285750"/>
            <a:r>
              <a:rPr lang="en-US" sz="2200" i="1" dirty="0">
                <a:solidFill>
                  <a:srgbClr val="000090"/>
                </a:solidFill>
              </a:rPr>
              <a:t>An event or a vision?</a:t>
            </a:r>
            <a:endParaRPr lang="en-MY" sz="2200" i="1" dirty="0">
              <a:solidFill>
                <a:srgbClr val="000090"/>
              </a:solidFill>
            </a:endParaRPr>
          </a:p>
          <a:p>
            <a:pPr marL="1426950" lvl="5" indent="-285750">
              <a:spcAft>
                <a:spcPts val="1200"/>
              </a:spcAft>
            </a:pPr>
            <a:r>
              <a:rPr lang="en-US" sz="2200" i="1" dirty="0">
                <a:solidFill>
                  <a:srgbClr val="000090"/>
                </a:solidFill>
              </a:rPr>
              <a:t>Coordination, cooperation, or collaboration?</a:t>
            </a:r>
            <a:endParaRPr lang="en-MY" sz="2200" i="1" dirty="0">
              <a:solidFill>
                <a:srgbClr val="00009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44" y="188640"/>
            <a:ext cx="3347864" cy="187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199674"/>
      </p:ext>
    </p:extLst>
  </p:cSld>
  <p:clrMapOvr>
    <a:masterClrMapping/>
  </p:clrMapOvr>
</p:sld>
</file>

<file path=ppt/theme/theme1.xml><?xml version="1.0" encoding="utf-8"?>
<a:theme xmlns:a="http://schemas.openxmlformats.org/drawingml/2006/main" name="Swinburne - Light">
  <a:themeElements>
    <a:clrScheme name="Swinburne">
      <a:dk1>
        <a:srgbClr val="000000"/>
      </a:dk1>
      <a:lt1>
        <a:sysClr val="window" lastClr="FFFFFF"/>
      </a:lt1>
      <a:dk2>
        <a:srgbClr val="212121"/>
      </a:dk2>
      <a:lt2>
        <a:srgbClr val="FFFFFF"/>
      </a:lt2>
      <a:accent1>
        <a:srgbClr val="DC2D27"/>
      </a:accent1>
      <a:accent2>
        <a:srgbClr val="00B3EF"/>
      </a:accent2>
      <a:accent3>
        <a:srgbClr val="85C441"/>
      </a:accent3>
      <a:accent4>
        <a:srgbClr val="FDB945"/>
      </a:accent4>
      <a:accent5>
        <a:srgbClr val="882786"/>
      </a:accent5>
      <a:accent6>
        <a:srgbClr val="00BED8"/>
      </a:accent6>
      <a:hlink>
        <a:srgbClr val="006098"/>
      </a:hlink>
      <a:folHlink>
        <a:srgbClr val="006098"/>
      </a:folHlink>
    </a:clrScheme>
    <a:fontScheme name="Swinburn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winburneTemplate-Standard.potx [Read-Only]" id="{756BC337-38CE-44BA-B896-85768D508A04}" vid="{9554A963-9F5C-4F0C-9853-3723F7E40F3B}"/>
    </a:ext>
  </a:extLst>
</a:theme>
</file>

<file path=ppt/theme/theme2.xml><?xml version="1.0" encoding="utf-8"?>
<a:theme xmlns:a="http://schemas.openxmlformats.org/drawingml/2006/main" name="1_Swinburne - Light">
  <a:themeElements>
    <a:clrScheme name="Swinburne">
      <a:dk1>
        <a:srgbClr val="000000"/>
      </a:dk1>
      <a:lt1>
        <a:sysClr val="window" lastClr="FFFFFF"/>
      </a:lt1>
      <a:dk2>
        <a:srgbClr val="212121"/>
      </a:dk2>
      <a:lt2>
        <a:srgbClr val="FFFFFF"/>
      </a:lt2>
      <a:accent1>
        <a:srgbClr val="DC2D27"/>
      </a:accent1>
      <a:accent2>
        <a:srgbClr val="00B3EF"/>
      </a:accent2>
      <a:accent3>
        <a:srgbClr val="85C441"/>
      </a:accent3>
      <a:accent4>
        <a:srgbClr val="FDB945"/>
      </a:accent4>
      <a:accent5>
        <a:srgbClr val="882786"/>
      </a:accent5>
      <a:accent6>
        <a:srgbClr val="00BED8"/>
      </a:accent6>
      <a:hlink>
        <a:srgbClr val="006098"/>
      </a:hlink>
      <a:folHlink>
        <a:srgbClr val="006098"/>
      </a:folHlink>
    </a:clrScheme>
    <a:fontScheme name="Swinburn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winburneTemplate-Standard.potx [Read-Only]" id="{756BC337-38CE-44BA-B896-85768D508A04}" vid="{9554A963-9F5C-4F0C-9853-3723F7E40F3B}"/>
    </a:ext>
  </a:extLst>
</a:theme>
</file>

<file path=ppt/theme/theme3.xml><?xml version="1.0" encoding="utf-8"?>
<a:theme xmlns:a="http://schemas.openxmlformats.org/drawingml/2006/main" name="swinburbne v3 confirm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870</Words>
  <Application>Microsoft Macintosh PowerPoint</Application>
  <PresentationFormat>On-screen Show (4:3)</PresentationFormat>
  <Paragraphs>113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Swinburne - Light</vt:lpstr>
      <vt:lpstr>1_Swinburne - Light</vt:lpstr>
      <vt:lpstr>swinburbne v3 confirm</vt:lpstr>
      <vt:lpstr>Refocusing Research Education in Malaysia</vt:lpstr>
      <vt:lpstr>Background: Doctoral Education in Malaysia</vt:lpstr>
      <vt:lpstr>But how should this be achieved? </vt:lpstr>
      <vt:lpstr>Borneo Research Education Conference (BREC) 2013-2017</vt:lpstr>
      <vt:lpstr>Principles of BREC</vt:lpstr>
      <vt:lpstr>Conference Design</vt:lpstr>
      <vt:lpstr>Impact</vt:lpstr>
      <vt:lpstr>Challenges</vt:lpstr>
      <vt:lpstr>Conclusions –  Our Way Forward</vt:lpstr>
      <vt:lpstr>References</vt:lpstr>
    </vt:vector>
  </TitlesOfParts>
  <Company>Swinburne University of Technology Sarawak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Swinburne Research</dc:title>
  <dc:creator>tpatodia</dc:creator>
  <cp:lastModifiedBy>Heidi Collins</cp:lastModifiedBy>
  <cp:revision>111</cp:revision>
  <cp:lastPrinted>2017-10-05T05:48:16Z</cp:lastPrinted>
  <dcterms:created xsi:type="dcterms:W3CDTF">2016-10-21T00:45:50Z</dcterms:created>
  <dcterms:modified xsi:type="dcterms:W3CDTF">2017-10-19T04:25:35Z</dcterms:modified>
</cp:coreProperties>
</file>