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9" r:id="rId3"/>
    <p:sldId id="260" r:id="rId4"/>
    <p:sldId id="265" r:id="rId5"/>
    <p:sldId id="266" r:id="rId6"/>
    <p:sldId id="267" r:id="rId7"/>
    <p:sldId id="268" r:id="rId8"/>
    <p:sldId id="275" r:id="rId9"/>
    <p:sldId id="277" r:id="rId10"/>
    <p:sldId id="269" r:id="rId11"/>
    <p:sldId id="276" r:id="rId12"/>
    <p:sldId id="271" r:id="rId13"/>
    <p:sldId id="273" r:id="rId14"/>
    <p:sldId id="274"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p:cViewPr varScale="1">
        <p:scale>
          <a:sx n="109" d="100"/>
          <a:sy n="109" d="100"/>
        </p:scale>
        <p:origin x="166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639BE05-11D7-4035-AC12-2495D0DBC9EA}" type="datetimeFigureOut">
              <a:rPr lang="en-GB" smtClean="0"/>
              <a:pPr/>
              <a:t>05/02/2018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29B3F29-9E80-4EB4-A1DA-962A9878C0BC}" type="slidenum">
              <a:rPr lang="en-GB" smtClean="0"/>
              <a:pPr/>
              <a:t>‹#›</a:t>
            </a:fld>
            <a:endParaRPr lang="en-GB"/>
          </a:p>
        </p:txBody>
      </p:sp>
    </p:spTree>
    <p:extLst>
      <p:ext uri="{BB962C8B-B14F-4D97-AF65-F5344CB8AC3E}">
        <p14:creationId xmlns:p14="http://schemas.microsoft.com/office/powerpoint/2010/main" val="3236127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a:t>
            </a:r>
            <a:endParaRPr lang="en-GB" baseline="0" dirty="0" smtClean="0"/>
          </a:p>
          <a:p>
            <a:endParaRPr lang="en-GB" baseline="0" dirty="0" smtClean="0"/>
          </a:p>
          <a:p>
            <a:endParaRPr lang="en-GB" baseline="0" dirty="0" smtClean="0"/>
          </a:p>
          <a:p>
            <a:r>
              <a:rPr lang="en-GB" baseline="0" dirty="0" smtClean="0"/>
              <a:t>So very briefly, in terms of methodology, I interviewed and observed 16 gardeners over three years (during the growing season) and did lots of documentary/desk research and visited garden centres, other allotment sites and ended up with huge amounts of data – transcripts, photos…….</a:t>
            </a:r>
          </a:p>
          <a:p>
            <a:endParaRPr lang="en-GB" baseline="0" dirty="0" smtClean="0"/>
          </a:p>
          <a:p>
            <a:r>
              <a:rPr lang="en-GB" baseline="0" dirty="0" smtClean="0"/>
              <a:t>Interestingly, the long time I had for this study (part-time over 6 years) was also very important for my research because it gave me lots of time to generate data, and lots of time to analyse it in different ways and to get the best story out of it and to experiment with different ways of writing about it – and rewriting about it….: so time not just the subject of my research but very significant to the process of doing it.</a:t>
            </a:r>
          </a:p>
          <a:p>
            <a:endParaRPr lang="en-GB" baseline="0" dirty="0" smtClean="0"/>
          </a:p>
          <a:p>
            <a:r>
              <a:rPr lang="en-GB" baseline="0" dirty="0" smtClean="0"/>
              <a:t>As I said though I wasn’t looking for time – I’d originally explored the learning literature, particularly in relation to practice-based learning and work-based learning as this seemed the most relevant but then forced to go back and look at the time literature. </a:t>
            </a:r>
          </a:p>
          <a:p>
            <a:endParaRPr lang="en-GB" baseline="0" dirty="0" smtClean="0"/>
          </a:p>
          <a:p>
            <a:endParaRPr lang="en-GB" baseline="0" dirty="0" smtClean="0"/>
          </a:p>
          <a:p>
            <a:r>
              <a:rPr lang="en-GB" baseline="0" dirty="0" smtClean="0"/>
              <a:t> </a:t>
            </a:r>
          </a:p>
        </p:txBody>
      </p:sp>
      <p:sp>
        <p:nvSpPr>
          <p:cNvPr id="4" name="Slide Number Placeholder 3"/>
          <p:cNvSpPr>
            <a:spLocks noGrp="1"/>
          </p:cNvSpPr>
          <p:nvPr>
            <p:ph type="sldNum" sz="quarter" idx="10"/>
          </p:nvPr>
        </p:nvSpPr>
        <p:spPr/>
        <p:txBody>
          <a:bodyPr/>
          <a:lstStyle/>
          <a:p>
            <a:fld id="{829B3F29-9E80-4EB4-A1DA-962A9878C0BC}" type="slidenum">
              <a:rPr lang="en-GB" smtClean="0"/>
              <a:pPr/>
              <a:t>1</a:t>
            </a:fld>
            <a:endParaRPr lang="en-GB"/>
          </a:p>
        </p:txBody>
      </p:sp>
    </p:spTree>
    <p:extLst>
      <p:ext uri="{BB962C8B-B14F-4D97-AF65-F5344CB8AC3E}">
        <p14:creationId xmlns:p14="http://schemas.microsoft.com/office/powerpoint/2010/main" val="3373209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829B3F29-9E80-4EB4-A1DA-962A9878C0BC}" type="slidenum">
              <a:rPr lang="en-GB" smtClean="0"/>
              <a:pPr/>
              <a:t>10</a:t>
            </a:fld>
            <a:endParaRPr lang="en-GB"/>
          </a:p>
        </p:txBody>
      </p:sp>
    </p:spTree>
    <p:extLst>
      <p:ext uri="{BB962C8B-B14F-4D97-AF65-F5344CB8AC3E}">
        <p14:creationId xmlns:p14="http://schemas.microsoft.com/office/powerpoint/2010/main" val="2303844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B3F29-9E80-4EB4-A1DA-962A9878C0BC}" type="slidenum">
              <a:rPr lang="en-GB" smtClean="0"/>
              <a:pPr/>
              <a:t>11</a:t>
            </a:fld>
            <a:endParaRPr lang="en-GB"/>
          </a:p>
        </p:txBody>
      </p:sp>
    </p:spTree>
    <p:extLst>
      <p:ext uri="{BB962C8B-B14F-4D97-AF65-F5344CB8AC3E}">
        <p14:creationId xmlns:p14="http://schemas.microsoft.com/office/powerpoint/2010/main" val="1238667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829B3F29-9E80-4EB4-A1DA-962A9878C0BC}" type="slidenum">
              <a:rPr lang="en-GB" smtClean="0"/>
              <a:pPr/>
              <a:t>12</a:t>
            </a:fld>
            <a:endParaRPr lang="en-GB"/>
          </a:p>
        </p:txBody>
      </p:sp>
    </p:spTree>
    <p:extLst>
      <p:ext uri="{BB962C8B-B14F-4D97-AF65-F5344CB8AC3E}">
        <p14:creationId xmlns:p14="http://schemas.microsoft.com/office/powerpoint/2010/main" val="3809681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829B3F29-9E80-4EB4-A1DA-962A9878C0BC}" type="slidenum">
              <a:rPr lang="en-GB" smtClean="0"/>
              <a:pPr/>
              <a:t>13</a:t>
            </a:fld>
            <a:endParaRPr lang="en-GB"/>
          </a:p>
        </p:txBody>
      </p:sp>
    </p:spTree>
    <p:extLst>
      <p:ext uri="{BB962C8B-B14F-4D97-AF65-F5344CB8AC3E}">
        <p14:creationId xmlns:p14="http://schemas.microsoft.com/office/powerpoint/2010/main" val="1602243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GB" dirty="0" smtClean="0"/>
              <a:t> </a:t>
            </a:r>
            <a:endParaRPr lang="en-GB" baseline="0" dirty="0" smtClean="0"/>
          </a:p>
          <a:p>
            <a:r>
              <a:rPr lang="en-GB" baseline="0" dirty="0" smtClean="0"/>
              <a:t>As already noted, time is implicated e.g. as ‘duration’ in understandings of learning but even this is largely taken for granted and left unexplored. </a:t>
            </a:r>
          </a:p>
          <a:p>
            <a:endParaRPr lang="en-GB" baseline="0" dirty="0" smtClean="0"/>
          </a:p>
          <a:p>
            <a:r>
              <a:rPr lang="en-GB" baseline="0" dirty="0" smtClean="0"/>
              <a:t>The 5 regimes I have just presented indicate that time beyond simply duration is significant for learning; but when taken collectively, the regimes challenge not only the idea of ‘time in the ‘change over time’ definition of learning, but the </a:t>
            </a:r>
            <a:r>
              <a:rPr lang="en-GB" b="1" baseline="0" dirty="0" smtClean="0"/>
              <a:t>change</a:t>
            </a:r>
            <a:r>
              <a:rPr lang="en-GB" baseline="0" dirty="0" smtClean="0"/>
              <a:t> element too.</a:t>
            </a:r>
          </a:p>
          <a:p>
            <a:endParaRPr lang="en-GB" baseline="0" dirty="0" smtClean="0"/>
          </a:p>
          <a:p>
            <a:r>
              <a:rPr lang="en-GB" baseline="0" dirty="0" smtClean="0"/>
              <a:t>In allotment gardening, I have shown that change – the instability of weather, plays a significant role </a:t>
            </a:r>
          </a:p>
          <a:p>
            <a:endParaRPr lang="en-GB" baseline="0" dirty="0" smtClean="0"/>
          </a:p>
          <a:p>
            <a:r>
              <a:rPr lang="en-GB" baseline="0" dirty="0" smtClean="0"/>
              <a:t>Yet alongside this instability there is also the durability/stability of </a:t>
            </a:r>
            <a:r>
              <a:rPr lang="en-GB" baseline="0" dirty="0" err="1" smtClean="0"/>
              <a:t>allotmenting</a:t>
            </a:r>
            <a:r>
              <a:rPr lang="en-GB" baseline="0" dirty="0" smtClean="0"/>
              <a:t> and the long-term enrolment and persistence of plot holders;</a:t>
            </a:r>
          </a:p>
          <a:p>
            <a:endParaRPr lang="en-GB" baseline="0" dirty="0" smtClean="0"/>
          </a:p>
          <a:p>
            <a:r>
              <a:rPr lang="en-GB" baseline="0" dirty="0" smtClean="0"/>
              <a:t>Recurrence and repetition i.e. continuous discontinuity; and the stabilizing influence of slow tempo.  Further, even the instability of the weather can be reframed to highlight the constant nature of its instability: its regular, to be expected performance of irregularity.</a:t>
            </a:r>
          </a:p>
          <a:p>
            <a:endParaRPr lang="en-GB" baseline="0" dirty="0" smtClean="0"/>
          </a:p>
          <a:p>
            <a:r>
              <a:rPr lang="en-GB" baseline="0" dirty="0" smtClean="0"/>
              <a:t>So in considering the 5 </a:t>
            </a:r>
            <a:r>
              <a:rPr lang="en-GB" baseline="0" dirty="0" err="1" smtClean="0"/>
              <a:t>temporalites</a:t>
            </a:r>
            <a:r>
              <a:rPr lang="en-GB" baseline="0" dirty="0" smtClean="0"/>
              <a:t>, on balance  the defining </a:t>
            </a:r>
            <a:r>
              <a:rPr lang="en-GB" baseline="0" dirty="0" err="1" smtClean="0"/>
              <a:t>characterisitic</a:t>
            </a:r>
            <a:r>
              <a:rPr lang="en-GB" baseline="0" dirty="0" smtClean="0"/>
              <a:t> of allotment gardening is as much, if not more, continuity and constancy as change and that this continuity and constancy challenges change as a force for learning.</a:t>
            </a:r>
          </a:p>
          <a:p>
            <a:endParaRPr lang="en-GB" baseline="0" dirty="0" smtClean="0"/>
          </a:p>
          <a:p>
            <a:r>
              <a:rPr lang="en-GB" baseline="0" dirty="0" smtClean="0"/>
              <a:t>My study challenges too the dominant metaphor of learning as always becoming (Hodkinson, </a:t>
            </a:r>
            <a:r>
              <a:rPr lang="en-GB" baseline="0" dirty="0" err="1" smtClean="0"/>
              <a:t>Biesta</a:t>
            </a:r>
            <a:r>
              <a:rPr lang="en-GB" baseline="0" dirty="0" smtClean="0"/>
              <a:t> and James, 2008)</a:t>
            </a:r>
          </a:p>
          <a:p>
            <a:endParaRPr lang="en-GB" baseline="0" dirty="0" smtClean="0"/>
          </a:p>
          <a:p>
            <a:r>
              <a:rPr lang="en-GB" baseline="0" dirty="0" smtClean="0"/>
              <a:t>As Mason (2002) emphasises, learning is not necessarily prompted by a change in the learner’s environment, but by a change in the ability of the situated learner to notice, to perceive the familiar environment differently, to attend to what previously went unnoticed, developing understanding of the known rather than simply of the novel and unknown, as exemplified by the continuing tinkering of old hands, rooted in the now of their activity and the embodied intimacy they develop with their plots. </a:t>
            </a:r>
          </a:p>
          <a:p>
            <a:endParaRPr lang="en-GB" baseline="0" dirty="0" smtClean="0"/>
          </a:p>
          <a:p>
            <a:r>
              <a:rPr lang="en-GB" baseline="0" dirty="0" smtClean="0"/>
              <a:t>It is this </a:t>
            </a:r>
            <a:r>
              <a:rPr lang="en-GB" b="1" baseline="0" dirty="0" smtClean="0"/>
              <a:t>learning as being, </a:t>
            </a:r>
            <a:r>
              <a:rPr lang="en-GB" b="0" baseline="0" dirty="0" smtClean="0"/>
              <a:t>as much as becoming , which I suggest is of particular significance</a:t>
            </a:r>
          </a:p>
          <a:p>
            <a:endParaRPr lang="en-GB" b="0" baseline="0" dirty="0" smtClean="0"/>
          </a:p>
          <a:p>
            <a:r>
              <a:rPr lang="en-GB" b="0" baseline="0" dirty="0" smtClean="0"/>
              <a:t>The standard representation of learning as a process of change is predicated on a notion of absence, of lack and incompleteness and of continuing motion to reduce the extent of this absence  </a:t>
            </a:r>
          </a:p>
          <a:p>
            <a:endParaRPr lang="en-GB" b="0" baseline="0" dirty="0" smtClean="0"/>
          </a:p>
          <a:p>
            <a:r>
              <a:rPr lang="en-GB" b="0" baseline="0" dirty="0" smtClean="0"/>
              <a:t>The additional or alternative representation of learning as effected by continuity/constancy I am suggesting appears, in contrast to be predicated not on movement, pursuit, travelling </a:t>
            </a:r>
          </a:p>
          <a:p>
            <a:r>
              <a:rPr lang="en-GB" b="0" baseline="0" dirty="0" smtClean="0"/>
              <a:t>But rather on remaining, or staying put:</a:t>
            </a:r>
          </a:p>
          <a:p>
            <a:r>
              <a:rPr lang="en-GB" b="0" baseline="0" dirty="0" smtClean="0"/>
              <a:t>Not on absence but on </a:t>
            </a:r>
            <a:r>
              <a:rPr lang="en-GB" b="1" baseline="0" dirty="0" smtClean="0"/>
              <a:t>presence.</a:t>
            </a:r>
          </a:p>
          <a:p>
            <a:endParaRPr lang="en-GB" b="1" baseline="0" dirty="0" smtClean="0"/>
          </a:p>
          <a:p>
            <a:r>
              <a:rPr lang="en-GB" b="0" baseline="0" dirty="0" smtClean="0"/>
              <a:t>The significance of presence is not a new idea: its lack or loss is what is being critiqued in the growing educational literature on the intensification of time mentioned earlier – because of very special individual teachers…..</a:t>
            </a:r>
          </a:p>
          <a:p>
            <a:endParaRPr lang="en-GB" b="0" baseline="0" dirty="0" smtClean="0"/>
          </a:p>
          <a:p>
            <a:r>
              <a:rPr lang="en-GB" b="0" baseline="0" dirty="0" smtClean="0"/>
              <a:t>What is novel is the inevitability of presence mobilised in and through the everyday practice(s) of </a:t>
            </a:r>
            <a:r>
              <a:rPr lang="en-GB" b="0" baseline="0" dirty="0" err="1" smtClean="0"/>
              <a:t>allotmenting</a:t>
            </a:r>
            <a:r>
              <a:rPr lang="en-GB" b="0" baseline="0" dirty="0" smtClean="0"/>
              <a:t> and the explication of how different temporal regimes contribute to presence, to the enabling of rich learning.</a:t>
            </a:r>
          </a:p>
          <a:p>
            <a:endParaRPr lang="en-GB" b="0" baseline="0" dirty="0" smtClean="0"/>
          </a:p>
          <a:p>
            <a:r>
              <a:rPr lang="en-GB" b="0" baseline="0" dirty="0" err="1" smtClean="0"/>
              <a:t>Allotmenting</a:t>
            </a:r>
            <a:r>
              <a:rPr lang="en-GB" b="0" baseline="0" dirty="0" smtClean="0"/>
              <a:t> may b e an exceptional or critical case – but attending to temporality, exploring ways in which different temporal orders individually and collectively enable such learning extends the parameters for understanding learning beyond the case of allotment gardeners, beyond the case of everyday learning  - to learning per se.</a:t>
            </a:r>
          </a:p>
          <a:p>
            <a:endParaRPr lang="en-GB" b="0" baseline="0" dirty="0" smtClean="0"/>
          </a:p>
          <a:p>
            <a:r>
              <a:rPr lang="en-GB" b="0" baseline="0" dirty="0" smtClean="0"/>
              <a:t>It opens up for consideration what interventions might be possible/desirable to enact temporally enabling rather than disabling environments, </a:t>
            </a:r>
          </a:p>
          <a:p>
            <a:r>
              <a:rPr lang="en-GB" b="0" baseline="0" dirty="0" smtClean="0"/>
              <a:t>And inform enabling rather than disabling pedagogies – a timely debate as the concern over the acceleration and intensification of time in relation to learning gathers pace</a:t>
            </a:r>
          </a:p>
          <a:p>
            <a:endParaRPr lang="en-GB" b="0" baseline="0" dirty="0" smtClean="0"/>
          </a:p>
          <a:p>
            <a:r>
              <a:rPr lang="en-GB" b="0" baseline="0" dirty="0" smtClean="0"/>
              <a:t>So to join up the end of my study with the beginning:</a:t>
            </a:r>
          </a:p>
          <a:p>
            <a:r>
              <a:rPr lang="en-GB" b="0" baseline="0" dirty="0" smtClean="0"/>
              <a:t>My research is qualitative: an in-depth case study.  </a:t>
            </a:r>
          </a:p>
          <a:p>
            <a:r>
              <a:rPr lang="en-GB" b="0" baseline="0" dirty="0" smtClean="0"/>
              <a:t>Not as in the case of objectivist (positivist)/hard science concerned with achieving representativeness through probability sampling in order to generalise statistically beyond my case to all cases/testing hypotheses ( and demonstrate validity and reliability)</a:t>
            </a:r>
          </a:p>
          <a:p>
            <a:endParaRPr lang="en-GB" b="0" baseline="0" dirty="0" smtClean="0"/>
          </a:p>
          <a:p>
            <a:r>
              <a:rPr lang="en-GB" b="0" baseline="0" dirty="0" smtClean="0"/>
              <a:t>But engaged in non-probability( </a:t>
            </a:r>
            <a:r>
              <a:rPr lang="en-GB" b="0" baseline="0" dirty="0" err="1" smtClean="0"/>
              <a:t>convenience,purposive</a:t>
            </a:r>
            <a:r>
              <a:rPr lang="en-GB" b="0" baseline="0" dirty="0" smtClean="0"/>
              <a:t> and theoretical) sampling to achieve ‘thick’ /rich description and understanding and build theory/gain new theoretical insights which MAY carry/travel beyond the specific case (= the beauty/contribution of small detailed case studies)</a:t>
            </a:r>
          </a:p>
          <a:p>
            <a:endParaRPr lang="en-GB" b="0" baseline="0" dirty="0" smtClean="0"/>
          </a:p>
          <a:p>
            <a:r>
              <a:rPr lang="en-GB" b="0" baseline="0" dirty="0" smtClean="0"/>
              <a:t>i.e. = ‘credibility’ and trustworthiness of research and = theoretically generalizable or ‘transferable’ to other (learning) situations – for researcher to persuade, but ultimately for the user of the research to decide.</a:t>
            </a:r>
          </a:p>
          <a:p>
            <a:endParaRPr lang="en-GB" b="0" baseline="0" dirty="0" smtClean="0"/>
          </a:p>
          <a:p>
            <a:r>
              <a:rPr lang="en-GB" b="0" baseline="0" dirty="0" smtClean="0"/>
              <a:t>So 1.</a:t>
            </a:r>
            <a:r>
              <a:rPr lang="en-GB" b="0" baseline="0" dirty="0"/>
              <a:t> </a:t>
            </a:r>
            <a:r>
              <a:rPr lang="en-GB" b="0" baseline="0" dirty="0" smtClean="0"/>
              <a:t> You as leaners could be the end users of my research: how useful do you think it is to think about optimising your learning by</a:t>
            </a:r>
          </a:p>
          <a:p>
            <a:r>
              <a:rPr lang="en-GB" b="0" baseline="0" dirty="0" smtClean="0"/>
              <a:t>e.g. ensuring you make sufficient time (attendance) for learning – particularly because of the slower tempo it takes for real/deep learning</a:t>
            </a:r>
          </a:p>
          <a:p>
            <a:r>
              <a:rPr lang="en-GB" b="0" baseline="0" dirty="0" smtClean="0"/>
              <a:t>What opportunities can you create for recurrence – for repetition/practice – particularly in relation to improving writing skills – writing, getting feedback, using feedback for redrafts/trying things out/experimenting/trying out ( and maybe failing – but failing to succeed?</a:t>
            </a:r>
          </a:p>
          <a:p>
            <a:endParaRPr lang="en-GB" b="0" baseline="0" dirty="0" smtClean="0"/>
          </a:p>
          <a:p>
            <a:r>
              <a:rPr lang="en-GB" b="0" baseline="0" dirty="0" smtClean="0"/>
              <a:t>What about us as teachers – what can we individually do: to ensure a climate that ensures PRESENCE – tempo, opportunities for recurrence/practice; balance change/instability and continuity</a:t>
            </a:r>
          </a:p>
          <a:p>
            <a:endParaRPr lang="en-GB" b="0" baseline="0" dirty="0" smtClean="0"/>
          </a:p>
          <a:p>
            <a:r>
              <a:rPr lang="en-GB" b="0" baseline="0" dirty="0" smtClean="0"/>
              <a:t>What about universities as institutions: if we believe that the acceleration of life is beyond our control, are universities/</a:t>
            </a:r>
            <a:r>
              <a:rPr lang="en-GB" b="0" baseline="0" dirty="0" err="1" smtClean="0"/>
              <a:t>facultieis</a:t>
            </a:r>
            <a:r>
              <a:rPr lang="en-GB" b="0" baseline="0" dirty="0" smtClean="0"/>
              <a:t>/schools able to create locally an environment of presence</a:t>
            </a:r>
          </a:p>
          <a:p>
            <a:endParaRPr lang="en-GB" b="0" baseline="0" dirty="0" smtClean="0"/>
          </a:p>
          <a:p>
            <a:r>
              <a:rPr lang="en-GB" b="0" baseline="0" dirty="0" smtClean="0"/>
              <a:t>[ and not rely on </a:t>
            </a:r>
            <a:r>
              <a:rPr lang="en-GB" b="0" baseline="0" dirty="0" err="1" smtClean="0"/>
              <a:t>Ss</a:t>
            </a:r>
            <a:r>
              <a:rPr lang="en-GB" b="0" baseline="0" dirty="0" smtClean="0"/>
              <a:t>/staff going to mindfulness classes and stress management courses, denying responsibility for the stress-causing environment they are – at </a:t>
            </a:r>
            <a:r>
              <a:rPr lang="en-GB" b="0" baseline="0" smtClean="0"/>
              <a:t>least co-producers of!</a:t>
            </a:r>
            <a:endParaRPr lang="en-GB" b="0" baseline="0" dirty="0" smtClean="0"/>
          </a:p>
        </p:txBody>
      </p:sp>
      <p:sp>
        <p:nvSpPr>
          <p:cNvPr id="4" name="Slide Number Placeholder 3"/>
          <p:cNvSpPr>
            <a:spLocks noGrp="1"/>
          </p:cNvSpPr>
          <p:nvPr>
            <p:ph type="sldNum" sz="quarter" idx="10"/>
          </p:nvPr>
        </p:nvSpPr>
        <p:spPr/>
        <p:txBody>
          <a:bodyPr/>
          <a:lstStyle/>
          <a:p>
            <a:fld id="{829B3F29-9E80-4EB4-A1DA-962A9878C0BC}" type="slidenum">
              <a:rPr lang="en-GB" smtClean="0"/>
              <a:pPr/>
              <a:t>14</a:t>
            </a:fld>
            <a:endParaRPr lang="en-GB"/>
          </a:p>
        </p:txBody>
      </p:sp>
    </p:spTree>
    <p:extLst>
      <p:ext uri="{BB962C8B-B14F-4D97-AF65-F5344CB8AC3E}">
        <p14:creationId xmlns:p14="http://schemas.microsoft.com/office/powerpoint/2010/main" val="392868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829B3F29-9E80-4EB4-A1DA-962A9878C0BC}" type="slidenum">
              <a:rPr lang="en-GB" smtClean="0"/>
              <a:pPr/>
              <a:t>2</a:t>
            </a:fld>
            <a:endParaRPr lang="en-GB"/>
          </a:p>
        </p:txBody>
      </p:sp>
    </p:spTree>
    <p:extLst>
      <p:ext uri="{BB962C8B-B14F-4D97-AF65-F5344CB8AC3E}">
        <p14:creationId xmlns:p14="http://schemas.microsoft.com/office/powerpoint/2010/main" val="355891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a:t>
            </a:r>
            <a:endParaRPr lang="en-GB" dirty="0"/>
          </a:p>
        </p:txBody>
      </p:sp>
      <p:sp>
        <p:nvSpPr>
          <p:cNvPr id="4" name="Slide Number Placeholder 3"/>
          <p:cNvSpPr>
            <a:spLocks noGrp="1"/>
          </p:cNvSpPr>
          <p:nvPr>
            <p:ph type="sldNum" sz="quarter" idx="10"/>
          </p:nvPr>
        </p:nvSpPr>
        <p:spPr/>
        <p:txBody>
          <a:bodyPr/>
          <a:lstStyle/>
          <a:p>
            <a:fld id="{829B3F29-9E80-4EB4-A1DA-962A9878C0BC}" type="slidenum">
              <a:rPr lang="en-GB" smtClean="0"/>
              <a:pPr/>
              <a:t>3</a:t>
            </a:fld>
            <a:endParaRPr lang="en-GB"/>
          </a:p>
        </p:txBody>
      </p:sp>
    </p:spTree>
    <p:extLst>
      <p:ext uri="{BB962C8B-B14F-4D97-AF65-F5344CB8AC3E}">
        <p14:creationId xmlns:p14="http://schemas.microsoft.com/office/powerpoint/2010/main" val="316699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829B3F29-9E80-4EB4-A1DA-962A9878C0BC}" type="slidenum">
              <a:rPr lang="en-GB" smtClean="0"/>
              <a:pPr/>
              <a:t>4</a:t>
            </a:fld>
            <a:endParaRPr lang="en-GB"/>
          </a:p>
        </p:txBody>
      </p:sp>
    </p:spTree>
    <p:extLst>
      <p:ext uri="{BB962C8B-B14F-4D97-AF65-F5344CB8AC3E}">
        <p14:creationId xmlns:p14="http://schemas.microsoft.com/office/powerpoint/2010/main" val="1777280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829B3F29-9E80-4EB4-A1DA-962A9878C0BC}" type="slidenum">
              <a:rPr lang="en-GB" smtClean="0"/>
              <a:pPr/>
              <a:t>5</a:t>
            </a:fld>
            <a:endParaRPr lang="en-GB"/>
          </a:p>
        </p:txBody>
      </p:sp>
    </p:spTree>
    <p:extLst>
      <p:ext uri="{BB962C8B-B14F-4D97-AF65-F5344CB8AC3E}">
        <p14:creationId xmlns:p14="http://schemas.microsoft.com/office/powerpoint/2010/main" val="162482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829B3F29-9E80-4EB4-A1DA-962A9878C0BC}" type="slidenum">
              <a:rPr lang="en-GB" smtClean="0"/>
              <a:pPr/>
              <a:t>6</a:t>
            </a:fld>
            <a:endParaRPr lang="en-GB"/>
          </a:p>
        </p:txBody>
      </p:sp>
    </p:spTree>
    <p:extLst>
      <p:ext uri="{BB962C8B-B14F-4D97-AF65-F5344CB8AC3E}">
        <p14:creationId xmlns:p14="http://schemas.microsoft.com/office/powerpoint/2010/main" val="2237280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829B3F29-9E80-4EB4-A1DA-962A9878C0BC}" type="slidenum">
              <a:rPr lang="en-GB" smtClean="0"/>
              <a:pPr/>
              <a:t>7</a:t>
            </a:fld>
            <a:endParaRPr lang="en-GB"/>
          </a:p>
        </p:txBody>
      </p:sp>
    </p:spTree>
    <p:extLst>
      <p:ext uri="{BB962C8B-B14F-4D97-AF65-F5344CB8AC3E}">
        <p14:creationId xmlns:p14="http://schemas.microsoft.com/office/powerpoint/2010/main" val="974963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B3F29-9E80-4EB4-A1DA-962A9878C0BC}" type="slidenum">
              <a:rPr lang="en-GB" smtClean="0"/>
              <a:pPr/>
              <a:t>8</a:t>
            </a:fld>
            <a:endParaRPr lang="en-GB"/>
          </a:p>
        </p:txBody>
      </p:sp>
    </p:spTree>
    <p:extLst>
      <p:ext uri="{BB962C8B-B14F-4D97-AF65-F5344CB8AC3E}">
        <p14:creationId xmlns:p14="http://schemas.microsoft.com/office/powerpoint/2010/main" val="3870205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B3F29-9E80-4EB4-A1DA-962A9878C0BC}" type="slidenum">
              <a:rPr lang="en-GB" smtClean="0"/>
              <a:pPr/>
              <a:t>9</a:t>
            </a:fld>
            <a:endParaRPr lang="en-GB"/>
          </a:p>
        </p:txBody>
      </p:sp>
    </p:spTree>
    <p:extLst>
      <p:ext uri="{BB962C8B-B14F-4D97-AF65-F5344CB8AC3E}">
        <p14:creationId xmlns:p14="http://schemas.microsoft.com/office/powerpoint/2010/main" val="580443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99DDD1-9E06-4A32-9593-BED60D44CB2D}" type="datetimeFigureOut">
              <a:rPr lang="en-GB" smtClean="0"/>
              <a:pPr/>
              <a:t>05/02/2018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1509FB-B254-4B42-A856-15526C4C1DF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99DDD1-9E06-4A32-9593-BED60D44CB2D}" type="datetimeFigureOut">
              <a:rPr lang="en-GB" smtClean="0"/>
              <a:pPr/>
              <a:t>05/02/2018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1509FB-B254-4B42-A856-15526C4C1DF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99DDD1-9E06-4A32-9593-BED60D44CB2D}" type="datetimeFigureOut">
              <a:rPr lang="en-GB" smtClean="0"/>
              <a:pPr/>
              <a:t>05/02/2018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1509FB-B254-4B42-A856-15526C4C1DF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99DDD1-9E06-4A32-9593-BED60D44CB2D}" type="datetimeFigureOut">
              <a:rPr lang="en-GB" smtClean="0"/>
              <a:pPr/>
              <a:t>05/02/2018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1509FB-B254-4B42-A856-15526C4C1DF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99DDD1-9E06-4A32-9593-BED60D44CB2D}" type="datetimeFigureOut">
              <a:rPr lang="en-GB" smtClean="0"/>
              <a:pPr/>
              <a:t>05/02/2018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1509FB-B254-4B42-A856-15526C4C1DF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99DDD1-9E06-4A32-9593-BED60D44CB2D}" type="datetimeFigureOut">
              <a:rPr lang="en-GB" smtClean="0"/>
              <a:pPr/>
              <a:t>05/02/2018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1509FB-B254-4B42-A856-15526C4C1DF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99DDD1-9E06-4A32-9593-BED60D44CB2D}" type="datetimeFigureOut">
              <a:rPr lang="en-GB" smtClean="0"/>
              <a:pPr/>
              <a:t>05/02/2018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1509FB-B254-4B42-A856-15526C4C1DF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99DDD1-9E06-4A32-9593-BED60D44CB2D}" type="datetimeFigureOut">
              <a:rPr lang="en-GB" smtClean="0"/>
              <a:pPr/>
              <a:t>05/02/2018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1509FB-B254-4B42-A856-15526C4C1DF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9DDD1-9E06-4A32-9593-BED60D44CB2D}" type="datetimeFigureOut">
              <a:rPr lang="en-GB" smtClean="0"/>
              <a:pPr/>
              <a:t>05/02/2018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1509FB-B254-4B42-A856-15526C4C1DF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99DDD1-9E06-4A32-9593-BED60D44CB2D}" type="datetimeFigureOut">
              <a:rPr lang="en-GB" smtClean="0"/>
              <a:pPr/>
              <a:t>05/02/2018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1509FB-B254-4B42-A856-15526C4C1DF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99DDD1-9E06-4A32-9593-BED60D44CB2D}" type="datetimeFigureOut">
              <a:rPr lang="en-GB" smtClean="0"/>
              <a:pPr/>
              <a:t>05/02/2018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1509FB-B254-4B42-A856-15526C4C1DF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9DDD1-9E06-4A32-9593-BED60D44CB2D}" type="datetimeFigureOut">
              <a:rPr lang="en-GB" smtClean="0"/>
              <a:pPr/>
              <a:t>05/02/2018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509FB-B254-4B42-A856-15526C4C1DF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Time to Learn:</a:t>
            </a:r>
            <a:br>
              <a:rPr lang="en-GB" dirty="0" smtClean="0"/>
            </a:br>
            <a:r>
              <a:rPr lang="en-GB" dirty="0" smtClean="0"/>
              <a:t> </a:t>
            </a:r>
            <a:r>
              <a:rPr lang="en-GB" sz="3600" dirty="0" smtClean="0"/>
              <a:t>Lessons from Allotment Gardeners</a:t>
            </a:r>
            <a:endParaRPr lang="en-GB" sz="3600" dirty="0"/>
          </a:p>
        </p:txBody>
      </p:sp>
      <p:pic>
        <p:nvPicPr>
          <p:cNvPr id="4" name="Content Placeholder 3" descr="DSCI0053.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a:t>
            </a:r>
            <a:endParaRPr lang="en-GB" dirty="0"/>
          </a:p>
        </p:txBody>
      </p:sp>
      <p:pic>
        <p:nvPicPr>
          <p:cNvPr id="4" name="Content Placeholder 3" descr="BILD3299.JPG"/>
          <p:cNvPicPr>
            <a:picLocks noGrp="1" noChangeAspect="1"/>
          </p:cNvPicPr>
          <p:nvPr>
            <p:ph idx="1"/>
          </p:nvPr>
        </p:nvPicPr>
        <p:blipFill>
          <a:blip r:embed="rId3" cstate="print"/>
          <a:stretch>
            <a:fillRect/>
          </a:stretch>
        </p:blipFill>
        <p:spPr>
          <a:xfrm>
            <a:off x="2874764" y="1600200"/>
            <a:ext cx="3394472" cy="4525963"/>
          </a:xfrm>
        </p:spPr>
      </p:pic>
    </p:spTree>
    <p:extLst>
      <p:ext uri="{BB962C8B-B14F-4D97-AF65-F5344CB8AC3E}">
        <p14:creationId xmlns:p14="http://schemas.microsoft.com/office/powerpoint/2010/main" val="2356705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BILD5036.JPG"/>
          <p:cNvPicPr>
            <a:picLocks noGrp="1" noChangeAspect="1"/>
          </p:cNvPicPr>
          <p:nvPr>
            <p:ph idx="1"/>
          </p:nvPr>
        </p:nvPicPr>
        <p:blipFill>
          <a:blip r:embed="rId3" cstate="print"/>
          <a:stretch>
            <a:fillRect/>
          </a:stretch>
        </p:blipFill>
        <p:spPr>
          <a:xfrm>
            <a:off x="2874764" y="1600200"/>
            <a:ext cx="3394472"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Regime of Moderate </a:t>
            </a:r>
            <a:r>
              <a:rPr lang="en-GB" dirty="0"/>
              <a:t>T</a:t>
            </a:r>
            <a:r>
              <a:rPr lang="en-GB" dirty="0" smtClean="0"/>
              <a:t>empo</a:t>
            </a:r>
            <a:endParaRPr lang="en-GB" dirty="0"/>
          </a:p>
        </p:txBody>
      </p:sp>
      <p:sp>
        <p:nvSpPr>
          <p:cNvPr id="3" name="Content Placeholder 2"/>
          <p:cNvSpPr>
            <a:spLocks noGrp="1"/>
          </p:cNvSpPr>
          <p:nvPr>
            <p:ph sz="half" idx="1"/>
          </p:nvPr>
        </p:nvSpPr>
        <p:spPr/>
        <p:txBody>
          <a:bodyPr>
            <a:normAutofit fontScale="92500" lnSpcReduction="20000"/>
          </a:bodyPr>
          <a:lstStyle/>
          <a:p>
            <a:pPr marL="0" indent="0">
              <a:buNone/>
            </a:pPr>
            <a:r>
              <a:rPr lang="en-GB" dirty="0" smtClean="0">
                <a:latin typeface="Viner Hand ITC" panose="03070502030502020203" pitchFamily="66" charset="0"/>
              </a:rPr>
              <a:t>        </a:t>
            </a:r>
          </a:p>
          <a:p>
            <a:pPr marL="0" indent="0">
              <a:buNone/>
            </a:pPr>
            <a:endParaRPr lang="en-GB" sz="3600" dirty="0" smtClean="0">
              <a:latin typeface="Viner Hand ITC" panose="03070502030502020203" pitchFamily="66" charset="0"/>
            </a:endParaRPr>
          </a:p>
          <a:p>
            <a:pPr marL="0" indent="0">
              <a:buNone/>
            </a:pPr>
            <a:r>
              <a:rPr lang="en-GB" sz="3600" dirty="0" smtClean="0">
                <a:latin typeface="Viner Hand ITC" panose="03070502030502020203" pitchFamily="66" charset="0"/>
              </a:rPr>
              <a:t>TO  DO  LIST</a:t>
            </a:r>
          </a:p>
          <a:p>
            <a:pPr marL="0" indent="0">
              <a:buNone/>
            </a:pPr>
            <a:r>
              <a:rPr lang="en-GB" sz="2400" dirty="0" smtClean="0">
                <a:latin typeface="Viner Hand ITC" panose="03070502030502020203" pitchFamily="66" charset="0"/>
              </a:rPr>
              <a:t>-sow swede</a:t>
            </a:r>
          </a:p>
          <a:p>
            <a:pPr marL="0" indent="0">
              <a:buNone/>
            </a:pPr>
            <a:r>
              <a:rPr lang="en-GB" sz="2400" dirty="0" smtClean="0">
                <a:latin typeface="Viner Hand ITC" panose="03070502030502020203" pitchFamily="66" charset="0"/>
              </a:rPr>
              <a:t>-plant out kohl </a:t>
            </a:r>
            <a:r>
              <a:rPr lang="en-GB" sz="2400" dirty="0" err="1" smtClean="0">
                <a:latin typeface="Viner Hand ITC" panose="03070502030502020203" pitchFamily="66" charset="0"/>
              </a:rPr>
              <a:t>rabi</a:t>
            </a:r>
            <a:endParaRPr lang="en-GB" sz="2400" dirty="0" smtClean="0">
              <a:latin typeface="Viner Hand ITC" panose="03070502030502020203" pitchFamily="66" charset="0"/>
            </a:endParaRPr>
          </a:p>
          <a:p>
            <a:pPr marL="0" indent="0">
              <a:buNone/>
            </a:pPr>
            <a:r>
              <a:rPr lang="en-GB" sz="2400" dirty="0" smtClean="0">
                <a:latin typeface="Viner Hand ITC" panose="03070502030502020203" pitchFamily="66" charset="0"/>
              </a:rPr>
              <a:t>-mow paths</a:t>
            </a:r>
          </a:p>
          <a:p>
            <a:pPr marL="0" indent="0">
              <a:buNone/>
            </a:pPr>
            <a:r>
              <a:rPr lang="en-GB" sz="2400" dirty="0" smtClean="0">
                <a:latin typeface="Viner Hand ITC" panose="03070502030502020203" pitchFamily="66" charset="0"/>
              </a:rPr>
              <a:t>-dig over old leek bed</a:t>
            </a:r>
          </a:p>
          <a:p>
            <a:pPr marL="0" indent="0">
              <a:buNone/>
            </a:pPr>
            <a:r>
              <a:rPr lang="en-GB" sz="2400" dirty="0" smtClean="0">
                <a:latin typeface="Viner Hand ITC" panose="03070502030502020203" pitchFamily="66" charset="0"/>
              </a:rPr>
              <a:t>-transplant raspberries</a:t>
            </a:r>
          </a:p>
          <a:p>
            <a:pPr marL="0" indent="0">
              <a:buNone/>
            </a:pPr>
            <a:r>
              <a:rPr lang="en-GB" sz="2400" dirty="0" smtClean="0">
                <a:latin typeface="Viner Hand ITC" panose="03070502030502020203" pitchFamily="66" charset="0"/>
              </a:rPr>
              <a:t>-stake tomatoes</a:t>
            </a:r>
          </a:p>
          <a:p>
            <a:pPr marL="0" indent="0">
              <a:buNone/>
            </a:pPr>
            <a:r>
              <a:rPr lang="en-GB" sz="2400" dirty="0" smtClean="0">
                <a:latin typeface="Viner Hand ITC" panose="03070502030502020203" pitchFamily="66" charset="0"/>
              </a:rPr>
              <a:t>-cut back comfrey</a:t>
            </a:r>
          </a:p>
          <a:p>
            <a:pPr marL="0" indent="0">
              <a:buNone/>
            </a:pPr>
            <a:r>
              <a:rPr lang="en-GB" sz="2400" dirty="0" smtClean="0">
                <a:latin typeface="Viner Hand ITC" panose="03070502030502020203" pitchFamily="66" charset="0"/>
              </a:rPr>
              <a:t>-paint bench</a:t>
            </a:r>
          </a:p>
          <a:p>
            <a:pPr marL="0" indent="0">
              <a:buNone/>
            </a:pPr>
            <a:r>
              <a:rPr lang="en-GB" sz="2400" dirty="0" smtClean="0">
                <a:latin typeface="Viner Hand ITC" panose="03070502030502020203" pitchFamily="66" charset="0"/>
              </a:rPr>
              <a:t>-weed cabbages</a:t>
            </a:r>
            <a:endParaRPr lang="en-GB" sz="2400" dirty="0">
              <a:latin typeface="Viner Hand ITC" panose="03070502030502020203" pitchFamily="66" charset="0"/>
            </a:endParaRPr>
          </a:p>
        </p:txBody>
      </p:sp>
      <p:pic>
        <p:nvPicPr>
          <p:cNvPr id="5" name="Content Placeholder 4" descr="BILD2528.JPG"/>
          <p:cNvPicPr>
            <a:picLocks noGrp="1" noChangeAspect="1"/>
          </p:cNvPicPr>
          <p:nvPr>
            <p:ph sz="half" idx="2"/>
          </p:nvPr>
        </p:nvPicPr>
        <p:blipFill>
          <a:blip r:embed="rId3" cstate="print"/>
          <a:stretch>
            <a:fillRect/>
          </a:stretch>
        </p:blipFill>
        <p:spPr>
          <a:xfrm>
            <a:off x="4648200" y="2348706"/>
            <a:ext cx="4038600" cy="3028950"/>
          </a:xfrm>
        </p:spPr>
      </p:pic>
    </p:spTree>
    <p:extLst>
      <p:ext uri="{BB962C8B-B14F-4D97-AF65-F5344CB8AC3E}">
        <p14:creationId xmlns:p14="http://schemas.microsoft.com/office/powerpoint/2010/main" val="3759051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Regime of Attendance</a:t>
            </a:r>
            <a:endParaRPr lang="en-GB"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512327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‘Learning = </a:t>
            </a:r>
            <a:r>
              <a:rPr lang="en-GB" u="sng" dirty="0" smtClean="0"/>
              <a:t>change</a:t>
            </a:r>
            <a:r>
              <a:rPr lang="en-GB" dirty="0" smtClean="0"/>
              <a:t> over time’</a:t>
            </a:r>
          </a:p>
          <a:p>
            <a:pPr marL="0" indent="0">
              <a:buNone/>
            </a:pPr>
            <a:endParaRPr lang="en-GB" dirty="0" smtClean="0"/>
          </a:p>
          <a:p>
            <a:pPr marL="0" indent="0">
              <a:buNone/>
            </a:pPr>
            <a:r>
              <a:rPr lang="en-GB" u="sng" dirty="0" smtClean="0"/>
              <a:t>Continuity and constancy</a:t>
            </a:r>
            <a:r>
              <a:rPr lang="en-GB" dirty="0" smtClean="0"/>
              <a:t> vs. change</a:t>
            </a:r>
          </a:p>
          <a:p>
            <a:pPr marL="0" indent="0">
              <a:buNone/>
            </a:pPr>
            <a:endParaRPr lang="en-GB" dirty="0"/>
          </a:p>
          <a:p>
            <a:pPr marL="0" indent="0">
              <a:buNone/>
            </a:pPr>
            <a:r>
              <a:rPr lang="en-GB" u="sng" dirty="0" smtClean="0"/>
              <a:t>Learning as being </a:t>
            </a:r>
            <a:r>
              <a:rPr lang="en-GB" dirty="0" smtClean="0"/>
              <a:t>vs. learning as becoming</a:t>
            </a:r>
          </a:p>
          <a:p>
            <a:pPr marL="0" indent="0">
              <a:buNone/>
            </a:pPr>
            <a:endParaRPr lang="en-GB" dirty="0"/>
          </a:p>
          <a:p>
            <a:pPr marL="0" indent="0">
              <a:buNone/>
            </a:pPr>
            <a:r>
              <a:rPr lang="en-GB" u="sng" dirty="0" smtClean="0"/>
              <a:t> Presence </a:t>
            </a:r>
            <a:r>
              <a:rPr lang="en-GB" dirty="0" smtClean="0"/>
              <a:t>vs. absence</a:t>
            </a:r>
          </a:p>
          <a:p>
            <a:pPr marL="0" indent="0">
              <a:buNone/>
            </a:pPr>
            <a:endParaRPr lang="en-GB" dirty="0"/>
          </a:p>
        </p:txBody>
      </p:sp>
    </p:spTree>
    <p:extLst>
      <p:ext uri="{BB962C8B-B14F-4D97-AF65-F5344CB8AC3E}">
        <p14:creationId xmlns:p14="http://schemas.microsoft.com/office/powerpoint/2010/main" val="12449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time DOES </a:t>
            </a:r>
            <a:endParaRPr lang="en-GB" dirty="0"/>
          </a:p>
        </p:txBody>
      </p:sp>
      <p:sp>
        <p:nvSpPr>
          <p:cNvPr id="3" name="Content Placeholder 2"/>
          <p:cNvSpPr>
            <a:spLocks noGrp="1"/>
          </p:cNvSpPr>
          <p:nvPr>
            <p:ph idx="1"/>
          </p:nvPr>
        </p:nvSpPr>
        <p:spPr/>
        <p:txBody>
          <a:bodyPr/>
          <a:lstStyle/>
          <a:p>
            <a:r>
              <a:rPr lang="en-GB" dirty="0" smtClean="0"/>
              <a:t>Nature’s diverse rhythms transcended by the uniformity of clock/industrial time</a:t>
            </a:r>
          </a:p>
          <a:p>
            <a:endParaRPr lang="en-GB" dirty="0"/>
          </a:p>
          <a:p>
            <a:r>
              <a:rPr lang="en-GB" dirty="0" err="1" smtClean="0"/>
              <a:t>Cyclicity</a:t>
            </a:r>
            <a:r>
              <a:rPr lang="en-GB" dirty="0" smtClean="0"/>
              <a:t> replaced by linearity</a:t>
            </a:r>
          </a:p>
          <a:p>
            <a:endParaRPr lang="en-GB" dirty="0"/>
          </a:p>
          <a:p>
            <a:r>
              <a:rPr lang="en-GB" dirty="0" smtClean="0"/>
              <a:t>The intensification of time</a:t>
            </a:r>
          </a:p>
          <a:p>
            <a:pPr>
              <a:buNone/>
            </a:pPr>
            <a:endParaRPr lang="en-GB" dirty="0"/>
          </a:p>
          <a:p>
            <a:pPr>
              <a:buNone/>
            </a:pPr>
            <a:endParaRPr lang="en-GB" dirty="0" smtClean="0"/>
          </a:p>
          <a:p>
            <a:endParaRPr lang="en-GB" dirty="0"/>
          </a:p>
        </p:txBody>
      </p:sp>
    </p:spTree>
    <p:extLst>
      <p:ext uri="{BB962C8B-B14F-4D97-AF65-F5344CB8AC3E}">
        <p14:creationId xmlns:p14="http://schemas.microsoft.com/office/powerpoint/2010/main" val="631576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Life of Bryan</a:t>
            </a:r>
            <a:endParaRPr lang="en-GB" dirty="0"/>
          </a:p>
        </p:txBody>
      </p:sp>
      <p:pic>
        <p:nvPicPr>
          <p:cNvPr id="5" name="Content Placeholder 4" descr="BILD4742.JPG"/>
          <p:cNvPicPr>
            <a:picLocks noGrp="1" noChangeAspect="1"/>
          </p:cNvPicPr>
          <p:nvPr>
            <p:ph idx="1"/>
          </p:nvPr>
        </p:nvPicPr>
        <p:blipFill>
          <a:blip r:embed="rId3" cstate="print"/>
          <a:stretch>
            <a:fillRect/>
          </a:stretch>
        </p:blipFill>
        <p:spPr>
          <a:xfrm>
            <a:off x="2874764" y="1600200"/>
            <a:ext cx="3394472"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Regime of Instability</a:t>
            </a:r>
            <a:endParaRPr lang="en-GB" dirty="0"/>
          </a:p>
        </p:txBody>
      </p:sp>
      <p:sp>
        <p:nvSpPr>
          <p:cNvPr id="3" name="Content Placeholder 2"/>
          <p:cNvSpPr>
            <a:spLocks noGrp="1"/>
          </p:cNvSpPr>
          <p:nvPr>
            <p:ph idx="1"/>
          </p:nvPr>
        </p:nvSpPr>
        <p:spPr/>
        <p:txBody>
          <a:bodyPr>
            <a:normAutofit/>
          </a:bodyPr>
          <a:lstStyle/>
          <a:p>
            <a:pPr marL="0" indent="0">
              <a:buNone/>
            </a:pPr>
            <a:endParaRPr lang="en-GB" dirty="0" smtClean="0"/>
          </a:p>
          <a:p>
            <a:pPr marL="0" indent="0">
              <a:buNone/>
            </a:pPr>
            <a:endParaRPr lang="en-GB" dirty="0" smtClean="0"/>
          </a:p>
          <a:p>
            <a:pPr marL="0" indent="0">
              <a:buNone/>
            </a:pPr>
            <a:r>
              <a:rPr lang="en-GB" dirty="0" smtClean="0"/>
              <a:t>‘our meteorological lot is messy and erratic’ </a:t>
            </a:r>
          </a:p>
          <a:p>
            <a:pPr marL="0" indent="0">
              <a:buNone/>
            </a:pPr>
            <a:r>
              <a:rPr lang="en-GB" sz="2400" dirty="0" smtClean="0"/>
              <a:t>(Mabey, 2013)</a:t>
            </a:r>
          </a:p>
          <a:p>
            <a:pPr marL="0" indent="0">
              <a:buNone/>
            </a:pPr>
            <a:endParaRPr lang="en-GB" dirty="0"/>
          </a:p>
          <a:p>
            <a:pPr marL="0" indent="0">
              <a:buNone/>
            </a:pPr>
            <a:r>
              <a:rPr lang="en-GB" dirty="0" smtClean="0"/>
              <a:t> </a:t>
            </a:r>
            <a:endParaRPr lang="en-GB" sz="2400" dirty="0"/>
          </a:p>
        </p:txBody>
      </p:sp>
    </p:spTree>
    <p:extLst>
      <p:ext uri="{BB962C8B-B14F-4D97-AF65-F5344CB8AC3E}">
        <p14:creationId xmlns:p14="http://schemas.microsoft.com/office/powerpoint/2010/main" val="104126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Regime of </a:t>
            </a:r>
            <a:r>
              <a:rPr lang="en-GB" dirty="0"/>
              <a:t>C</a:t>
            </a:r>
            <a:r>
              <a:rPr lang="en-GB" dirty="0" smtClean="0"/>
              <a:t>ontinuity</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sz="2800" dirty="0" smtClean="0"/>
              <a:t>‘[Allotment gardening is] one of those British horticultural eccentricities which are accepted and celebrated as part of the vibrant grassroots fabric of society’ </a:t>
            </a:r>
          </a:p>
          <a:p>
            <a:pPr marL="0" indent="0">
              <a:buNone/>
            </a:pPr>
            <a:r>
              <a:rPr lang="en-GB" sz="2400" dirty="0" smtClean="0"/>
              <a:t>(Mackay, 2011)</a:t>
            </a:r>
            <a:endParaRPr lang="en-GB" sz="2400" dirty="0"/>
          </a:p>
          <a:p>
            <a:pPr marL="0" indent="0">
              <a:buNone/>
            </a:pPr>
            <a:endParaRPr lang="en-GB" sz="2400" dirty="0" smtClean="0"/>
          </a:p>
          <a:p>
            <a:pPr marL="0" indent="0">
              <a:buNone/>
            </a:pPr>
            <a:r>
              <a:rPr lang="en-GB" sz="2800" dirty="0" smtClean="0"/>
              <a:t>‘…when young lads go into a trade, they have six or seven years’ apprenticeship.  I’ve done 33 years here now, so I’ve 4 apprenticeships in it.  So you’ve got to have learned a bit of something in that time, haven’t you?’ </a:t>
            </a:r>
          </a:p>
          <a:p>
            <a:pPr marL="0" indent="0">
              <a:buNone/>
            </a:pPr>
            <a:r>
              <a:rPr lang="en-GB" sz="2400" dirty="0" smtClean="0"/>
              <a:t>(Bryan)</a:t>
            </a:r>
            <a:endParaRPr lang="en-GB" sz="2400" dirty="0"/>
          </a:p>
        </p:txBody>
      </p:sp>
    </p:spTree>
    <p:extLst>
      <p:ext uri="{BB962C8B-B14F-4D97-AF65-F5344CB8AC3E}">
        <p14:creationId xmlns:p14="http://schemas.microsoft.com/office/powerpoint/2010/main" val="326888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Regime of Recurrence</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2148082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747364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BILD5034.JPG"/>
          <p:cNvPicPr>
            <a:picLocks noGrp="1" noChangeAspect="1"/>
          </p:cNvPicPr>
          <p:nvPr>
            <p:ph idx="1"/>
          </p:nvPr>
        </p:nvPicPr>
        <p:blipFill>
          <a:blip r:embed="rId3" cstate="print"/>
          <a:stretch>
            <a:fillRect/>
          </a:stretch>
        </p:blipFill>
        <p:spPr>
          <a:xfrm>
            <a:off x="2874764" y="1600200"/>
            <a:ext cx="3394472"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7" name="Content Placeholder 6" descr="BILD3313.JPG"/>
          <p:cNvPicPr>
            <a:picLocks noGrp="1" noChangeAspect="1"/>
          </p:cNvPicPr>
          <p:nvPr>
            <p:ph sz="half" idx="1"/>
          </p:nvPr>
        </p:nvPicPr>
        <p:blipFill>
          <a:blip r:embed="rId3" cstate="print"/>
          <a:stretch>
            <a:fillRect/>
          </a:stretch>
        </p:blipFill>
        <p:spPr>
          <a:xfrm>
            <a:off x="457200" y="2348706"/>
            <a:ext cx="4038600" cy="3028950"/>
          </a:xfrm>
        </p:spPr>
      </p:pic>
      <p:pic>
        <p:nvPicPr>
          <p:cNvPr id="8" name="Content Placeholder 7" descr="BILD3328.JPG"/>
          <p:cNvPicPr>
            <a:picLocks noGrp="1" noChangeAspect="1"/>
          </p:cNvPicPr>
          <p:nvPr>
            <p:ph sz="half" idx="2"/>
          </p:nvPr>
        </p:nvPicPr>
        <p:blipFill>
          <a:blip r:embed="rId4" cstate="print"/>
          <a:stretch>
            <a:fillRect/>
          </a:stretch>
        </p:blipFill>
        <p:spPr>
          <a:xfrm>
            <a:off x="4648200" y="2348706"/>
            <a:ext cx="4038600" cy="30289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1339</Words>
  <Application>Microsoft Office PowerPoint</Application>
  <PresentationFormat>On-screen Show (4:3)</PresentationFormat>
  <Paragraphs>131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Viner Hand ITC</vt:lpstr>
      <vt:lpstr>Office Theme</vt:lpstr>
      <vt:lpstr> Time to Learn:  Lessons from Allotment Gardeners</vt:lpstr>
      <vt:lpstr>What time DOES </vt:lpstr>
      <vt:lpstr>The Life of Bryan</vt:lpstr>
      <vt:lpstr>The Regime of Instability</vt:lpstr>
      <vt:lpstr>The Regime of Continuity</vt:lpstr>
      <vt:lpstr>The Regime of Recurrence</vt:lpstr>
      <vt:lpstr>PowerPoint Presentation</vt:lpstr>
      <vt:lpstr>PowerPoint Presentation</vt:lpstr>
      <vt:lpstr>PowerPoint Presentation</vt:lpstr>
      <vt:lpstr> </vt:lpstr>
      <vt:lpstr>PowerPoint Presentation</vt:lpstr>
      <vt:lpstr>The Regime of Moderate Tempo</vt:lpstr>
      <vt:lpstr>The Regime of Attendance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Kate</dc:creator>
  <cp:lastModifiedBy>Katherine Taylor [LLC]</cp:lastModifiedBy>
  <cp:revision>57</cp:revision>
  <cp:lastPrinted>2017-11-28T14:02:52Z</cp:lastPrinted>
  <dcterms:created xsi:type="dcterms:W3CDTF">2017-06-08T06:48:52Z</dcterms:created>
  <dcterms:modified xsi:type="dcterms:W3CDTF">2018-02-05T14:50:04Z</dcterms:modified>
</cp:coreProperties>
</file>