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2" r:id="rId18"/>
    <p:sldId id="276" r:id="rId19"/>
    <p:sldId id="281" r:id="rId20"/>
    <p:sldId id="278" r:id="rId21"/>
    <p:sldId id="277" r:id="rId22"/>
    <p:sldId id="279" r:id="rId23"/>
    <p:sldId id="28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EEF"/>
    <a:srgbClr val="75A3CD"/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15" autoAdjust="0"/>
    <p:restoredTop sz="94660"/>
  </p:normalViewPr>
  <p:slideViewPr>
    <p:cSldViewPr snapToGrid="0">
      <p:cViewPr varScale="1">
        <p:scale>
          <a:sx n="46" d="100"/>
          <a:sy n="46" d="100"/>
        </p:scale>
        <p:origin x="1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431723-B367-476F-9E31-624AE8F7716C}" type="doc">
      <dgm:prSet loTypeId="urn:microsoft.com/office/officeart/2005/8/layout/radial6" loCatId="relationship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GB"/>
        </a:p>
      </dgm:t>
    </dgm:pt>
    <dgm:pt modelId="{E9A45552-48B5-4617-9F0B-1F0F77D441A6}">
      <dgm:prSet phldrT="[Text]"/>
      <dgm:spPr/>
      <dgm:t>
        <a:bodyPr/>
        <a:lstStyle/>
        <a:p>
          <a:r>
            <a:rPr lang="en-GB" dirty="0" smtClean="0"/>
            <a:t>Value</a:t>
          </a:r>
          <a:endParaRPr lang="en-GB" dirty="0"/>
        </a:p>
      </dgm:t>
    </dgm:pt>
    <dgm:pt modelId="{29E03658-32B8-4E9C-B90E-5948C0005BA5}" type="parTrans" cxnId="{C937E9D5-A1A5-469B-AE58-2400DD38A5E0}">
      <dgm:prSet/>
      <dgm:spPr/>
      <dgm:t>
        <a:bodyPr/>
        <a:lstStyle/>
        <a:p>
          <a:endParaRPr lang="en-GB"/>
        </a:p>
      </dgm:t>
    </dgm:pt>
    <dgm:pt modelId="{F3F6A1BA-4EAD-4AA8-9257-744E78CE7FEE}" type="sibTrans" cxnId="{C937E9D5-A1A5-469B-AE58-2400DD38A5E0}">
      <dgm:prSet/>
      <dgm:spPr/>
      <dgm:t>
        <a:bodyPr/>
        <a:lstStyle/>
        <a:p>
          <a:endParaRPr lang="en-GB"/>
        </a:p>
      </dgm:t>
    </dgm:pt>
    <dgm:pt modelId="{C69B5A39-2E1F-4793-89BD-2A2CF43756A9}">
      <dgm:prSet phldrT="[Text]"/>
      <dgm:spPr/>
      <dgm:t>
        <a:bodyPr/>
        <a:lstStyle/>
        <a:p>
          <a:r>
            <a:rPr lang="en-GB" dirty="0" smtClean="0"/>
            <a:t>Skills</a:t>
          </a:r>
          <a:endParaRPr lang="en-GB" dirty="0"/>
        </a:p>
      </dgm:t>
    </dgm:pt>
    <dgm:pt modelId="{3173C232-9085-4F07-9BA6-F52326367B46}" type="parTrans" cxnId="{2C16C467-621E-4073-A272-A5F04D008880}">
      <dgm:prSet/>
      <dgm:spPr/>
      <dgm:t>
        <a:bodyPr/>
        <a:lstStyle/>
        <a:p>
          <a:endParaRPr lang="en-GB"/>
        </a:p>
      </dgm:t>
    </dgm:pt>
    <dgm:pt modelId="{8D623C4A-3248-46BB-BD3B-FB58B5A853F2}" type="sibTrans" cxnId="{2C16C467-621E-4073-A272-A5F04D008880}">
      <dgm:prSet/>
      <dgm:spPr/>
      <dgm:t>
        <a:bodyPr/>
        <a:lstStyle/>
        <a:p>
          <a:endParaRPr lang="en-GB"/>
        </a:p>
      </dgm:t>
    </dgm:pt>
    <dgm:pt modelId="{B7E06C04-4E91-424B-8B43-12BEC4606C63}">
      <dgm:prSet phldrT="[Text]"/>
      <dgm:spPr/>
      <dgm:t>
        <a:bodyPr/>
        <a:lstStyle/>
        <a:p>
          <a:r>
            <a:rPr lang="en-GB" dirty="0" smtClean="0"/>
            <a:t>Social</a:t>
          </a:r>
          <a:endParaRPr lang="en-GB" dirty="0"/>
        </a:p>
      </dgm:t>
    </dgm:pt>
    <dgm:pt modelId="{70C41B82-29BB-4FF2-9F70-8B86025E30C2}" type="parTrans" cxnId="{C1A6A820-4E2A-4D17-9589-D8D6B9192F2F}">
      <dgm:prSet/>
      <dgm:spPr/>
      <dgm:t>
        <a:bodyPr/>
        <a:lstStyle/>
        <a:p>
          <a:endParaRPr lang="en-GB"/>
        </a:p>
      </dgm:t>
    </dgm:pt>
    <dgm:pt modelId="{B52EA418-29E6-410D-BBB0-21CD6D40DF8B}" type="sibTrans" cxnId="{C1A6A820-4E2A-4D17-9589-D8D6B9192F2F}">
      <dgm:prSet/>
      <dgm:spPr/>
      <dgm:t>
        <a:bodyPr/>
        <a:lstStyle/>
        <a:p>
          <a:endParaRPr lang="en-GB"/>
        </a:p>
      </dgm:t>
    </dgm:pt>
    <dgm:pt modelId="{EAABB276-BBA6-4E1E-AF70-F328060B0183}">
      <dgm:prSet phldrT="[Text]"/>
      <dgm:spPr/>
      <dgm:t>
        <a:bodyPr/>
        <a:lstStyle/>
        <a:p>
          <a:r>
            <a:rPr lang="en-GB" dirty="0" smtClean="0"/>
            <a:t>Career ladder</a:t>
          </a:r>
          <a:endParaRPr lang="en-GB" dirty="0"/>
        </a:p>
      </dgm:t>
    </dgm:pt>
    <dgm:pt modelId="{98D069D1-1C4D-4EE1-B45F-E990BF6D8262}" type="parTrans" cxnId="{AAB5425D-4780-4218-8EAB-8B7E870A900F}">
      <dgm:prSet/>
      <dgm:spPr/>
      <dgm:t>
        <a:bodyPr/>
        <a:lstStyle/>
        <a:p>
          <a:endParaRPr lang="en-GB"/>
        </a:p>
      </dgm:t>
    </dgm:pt>
    <dgm:pt modelId="{57A0089E-4FBA-447B-A54A-5B3FAE51DDD5}" type="sibTrans" cxnId="{AAB5425D-4780-4218-8EAB-8B7E870A900F}">
      <dgm:prSet/>
      <dgm:spPr/>
      <dgm:t>
        <a:bodyPr/>
        <a:lstStyle/>
        <a:p>
          <a:endParaRPr lang="en-GB"/>
        </a:p>
      </dgm:t>
    </dgm:pt>
    <dgm:pt modelId="{EDBFA3D3-83F1-47E0-B0A0-BB3504AB851B}" type="pres">
      <dgm:prSet presAssocID="{17431723-B367-476F-9E31-624AE8F7716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A348228-FE8A-4E73-91C7-15E5E9FF6335}" type="pres">
      <dgm:prSet presAssocID="{E9A45552-48B5-4617-9F0B-1F0F77D441A6}" presName="centerShape" presStyleLbl="node0" presStyleIdx="0" presStyleCnt="1"/>
      <dgm:spPr/>
      <dgm:t>
        <a:bodyPr/>
        <a:lstStyle/>
        <a:p>
          <a:endParaRPr lang="en-GB"/>
        </a:p>
      </dgm:t>
    </dgm:pt>
    <dgm:pt modelId="{C2C7845E-45EA-45B8-912B-873C91025C9C}" type="pres">
      <dgm:prSet presAssocID="{C69B5A39-2E1F-4793-89BD-2A2CF43756A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C69195-F80E-4F62-BA32-7CB7044D0FBE}" type="pres">
      <dgm:prSet presAssocID="{C69B5A39-2E1F-4793-89BD-2A2CF43756A9}" presName="dummy" presStyleCnt="0"/>
      <dgm:spPr/>
    </dgm:pt>
    <dgm:pt modelId="{C346F277-DB7E-4962-8F25-70C8009977D0}" type="pres">
      <dgm:prSet presAssocID="{8D623C4A-3248-46BB-BD3B-FB58B5A853F2}" presName="sibTrans" presStyleLbl="sibTrans2D1" presStyleIdx="0" presStyleCnt="3"/>
      <dgm:spPr/>
      <dgm:t>
        <a:bodyPr/>
        <a:lstStyle/>
        <a:p>
          <a:endParaRPr lang="en-GB"/>
        </a:p>
      </dgm:t>
    </dgm:pt>
    <dgm:pt modelId="{849116C6-4491-433E-B4CD-7B4C1516D88E}" type="pres">
      <dgm:prSet presAssocID="{B7E06C04-4E91-424B-8B43-12BEC4606C6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2F56469-BADE-4AD2-876E-1980A54E23B8}" type="pres">
      <dgm:prSet presAssocID="{B7E06C04-4E91-424B-8B43-12BEC4606C63}" presName="dummy" presStyleCnt="0"/>
      <dgm:spPr/>
    </dgm:pt>
    <dgm:pt modelId="{871FA78F-AACA-4AF7-8DB1-9290F8443CF8}" type="pres">
      <dgm:prSet presAssocID="{B52EA418-29E6-410D-BBB0-21CD6D40DF8B}" presName="sibTrans" presStyleLbl="sibTrans2D1" presStyleIdx="1" presStyleCnt="3"/>
      <dgm:spPr/>
      <dgm:t>
        <a:bodyPr/>
        <a:lstStyle/>
        <a:p>
          <a:endParaRPr lang="en-GB"/>
        </a:p>
      </dgm:t>
    </dgm:pt>
    <dgm:pt modelId="{EB5C6067-15B2-4834-A285-13D2F0159542}" type="pres">
      <dgm:prSet presAssocID="{EAABB276-BBA6-4E1E-AF70-F328060B018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8C10679-10F8-43DB-90AE-F81A018B634F}" type="pres">
      <dgm:prSet presAssocID="{EAABB276-BBA6-4E1E-AF70-F328060B0183}" presName="dummy" presStyleCnt="0"/>
      <dgm:spPr/>
    </dgm:pt>
    <dgm:pt modelId="{C00E66FC-EECA-4B28-BC2F-FC4FA4AF56C5}" type="pres">
      <dgm:prSet presAssocID="{57A0089E-4FBA-447B-A54A-5B3FAE51DDD5}" presName="sibTrans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9121EA4D-D22F-48F8-8FEB-F9B9222DA201}" type="presOf" srcId="{B52EA418-29E6-410D-BBB0-21CD6D40DF8B}" destId="{871FA78F-AACA-4AF7-8DB1-9290F8443CF8}" srcOrd="0" destOrd="0" presId="urn:microsoft.com/office/officeart/2005/8/layout/radial6"/>
    <dgm:cxn modelId="{93EC5CCD-34DB-4E2E-B547-27003C917C92}" type="presOf" srcId="{E9A45552-48B5-4617-9F0B-1F0F77D441A6}" destId="{DA348228-FE8A-4E73-91C7-15E5E9FF6335}" srcOrd="0" destOrd="0" presId="urn:microsoft.com/office/officeart/2005/8/layout/radial6"/>
    <dgm:cxn modelId="{2C16C467-621E-4073-A272-A5F04D008880}" srcId="{E9A45552-48B5-4617-9F0B-1F0F77D441A6}" destId="{C69B5A39-2E1F-4793-89BD-2A2CF43756A9}" srcOrd="0" destOrd="0" parTransId="{3173C232-9085-4F07-9BA6-F52326367B46}" sibTransId="{8D623C4A-3248-46BB-BD3B-FB58B5A853F2}"/>
    <dgm:cxn modelId="{AAB5425D-4780-4218-8EAB-8B7E870A900F}" srcId="{E9A45552-48B5-4617-9F0B-1F0F77D441A6}" destId="{EAABB276-BBA6-4E1E-AF70-F328060B0183}" srcOrd="2" destOrd="0" parTransId="{98D069D1-1C4D-4EE1-B45F-E990BF6D8262}" sibTransId="{57A0089E-4FBA-447B-A54A-5B3FAE51DDD5}"/>
    <dgm:cxn modelId="{17E9DB2F-8043-4340-B6CD-08977F479C8A}" type="presOf" srcId="{B7E06C04-4E91-424B-8B43-12BEC4606C63}" destId="{849116C6-4491-433E-B4CD-7B4C1516D88E}" srcOrd="0" destOrd="0" presId="urn:microsoft.com/office/officeart/2005/8/layout/radial6"/>
    <dgm:cxn modelId="{A0107B8F-7E7B-482F-8089-CCB2164E4ABE}" type="presOf" srcId="{8D623C4A-3248-46BB-BD3B-FB58B5A853F2}" destId="{C346F277-DB7E-4962-8F25-70C8009977D0}" srcOrd="0" destOrd="0" presId="urn:microsoft.com/office/officeart/2005/8/layout/radial6"/>
    <dgm:cxn modelId="{C1A6A820-4E2A-4D17-9589-D8D6B9192F2F}" srcId="{E9A45552-48B5-4617-9F0B-1F0F77D441A6}" destId="{B7E06C04-4E91-424B-8B43-12BEC4606C63}" srcOrd="1" destOrd="0" parTransId="{70C41B82-29BB-4FF2-9F70-8B86025E30C2}" sibTransId="{B52EA418-29E6-410D-BBB0-21CD6D40DF8B}"/>
    <dgm:cxn modelId="{18D91323-B7E6-43D8-99CA-57C9D5061F24}" type="presOf" srcId="{17431723-B367-476F-9E31-624AE8F7716C}" destId="{EDBFA3D3-83F1-47E0-B0A0-BB3504AB851B}" srcOrd="0" destOrd="0" presId="urn:microsoft.com/office/officeart/2005/8/layout/radial6"/>
    <dgm:cxn modelId="{FD4C2FFF-0E57-4034-97AF-76BF2B05BA49}" type="presOf" srcId="{EAABB276-BBA6-4E1E-AF70-F328060B0183}" destId="{EB5C6067-15B2-4834-A285-13D2F0159542}" srcOrd="0" destOrd="0" presId="urn:microsoft.com/office/officeart/2005/8/layout/radial6"/>
    <dgm:cxn modelId="{FEE478E8-0888-4B27-9410-99AD6BE5F984}" type="presOf" srcId="{C69B5A39-2E1F-4793-89BD-2A2CF43756A9}" destId="{C2C7845E-45EA-45B8-912B-873C91025C9C}" srcOrd="0" destOrd="0" presId="urn:microsoft.com/office/officeart/2005/8/layout/radial6"/>
    <dgm:cxn modelId="{C937E9D5-A1A5-469B-AE58-2400DD38A5E0}" srcId="{17431723-B367-476F-9E31-624AE8F7716C}" destId="{E9A45552-48B5-4617-9F0B-1F0F77D441A6}" srcOrd="0" destOrd="0" parTransId="{29E03658-32B8-4E9C-B90E-5948C0005BA5}" sibTransId="{F3F6A1BA-4EAD-4AA8-9257-744E78CE7FEE}"/>
    <dgm:cxn modelId="{5FB41F38-3512-4120-BECE-C7DD6FF34BD5}" type="presOf" srcId="{57A0089E-4FBA-447B-A54A-5B3FAE51DDD5}" destId="{C00E66FC-EECA-4B28-BC2F-FC4FA4AF56C5}" srcOrd="0" destOrd="0" presId="urn:microsoft.com/office/officeart/2005/8/layout/radial6"/>
    <dgm:cxn modelId="{9CDCADA6-DB04-4DB7-B776-1E1D16DB943D}" type="presParOf" srcId="{EDBFA3D3-83F1-47E0-B0A0-BB3504AB851B}" destId="{DA348228-FE8A-4E73-91C7-15E5E9FF6335}" srcOrd="0" destOrd="0" presId="urn:microsoft.com/office/officeart/2005/8/layout/radial6"/>
    <dgm:cxn modelId="{C0DF562F-E21C-4CE0-B569-7AA23D5F6A4E}" type="presParOf" srcId="{EDBFA3D3-83F1-47E0-B0A0-BB3504AB851B}" destId="{C2C7845E-45EA-45B8-912B-873C91025C9C}" srcOrd="1" destOrd="0" presId="urn:microsoft.com/office/officeart/2005/8/layout/radial6"/>
    <dgm:cxn modelId="{C5CFEB35-48E8-48C7-A113-67708E4082CE}" type="presParOf" srcId="{EDBFA3D3-83F1-47E0-B0A0-BB3504AB851B}" destId="{C7C69195-F80E-4F62-BA32-7CB7044D0FBE}" srcOrd="2" destOrd="0" presId="urn:microsoft.com/office/officeart/2005/8/layout/radial6"/>
    <dgm:cxn modelId="{33F84200-B8A4-414F-A30F-7C1F95981581}" type="presParOf" srcId="{EDBFA3D3-83F1-47E0-B0A0-BB3504AB851B}" destId="{C346F277-DB7E-4962-8F25-70C8009977D0}" srcOrd="3" destOrd="0" presId="urn:microsoft.com/office/officeart/2005/8/layout/radial6"/>
    <dgm:cxn modelId="{23AF12AC-889F-4D40-94A0-2F09943ED52A}" type="presParOf" srcId="{EDBFA3D3-83F1-47E0-B0A0-BB3504AB851B}" destId="{849116C6-4491-433E-B4CD-7B4C1516D88E}" srcOrd="4" destOrd="0" presId="urn:microsoft.com/office/officeart/2005/8/layout/radial6"/>
    <dgm:cxn modelId="{6FF69FA8-6510-4910-BFB6-842E7FD593CC}" type="presParOf" srcId="{EDBFA3D3-83F1-47E0-B0A0-BB3504AB851B}" destId="{02F56469-BADE-4AD2-876E-1980A54E23B8}" srcOrd="5" destOrd="0" presId="urn:microsoft.com/office/officeart/2005/8/layout/radial6"/>
    <dgm:cxn modelId="{7B2E0D27-93B3-4C09-94C3-B20BC63DE0EE}" type="presParOf" srcId="{EDBFA3D3-83F1-47E0-B0A0-BB3504AB851B}" destId="{871FA78F-AACA-4AF7-8DB1-9290F8443CF8}" srcOrd="6" destOrd="0" presId="urn:microsoft.com/office/officeart/2005/8/layout/radial6"/>
    <dgm:cxn modelId="{B1206720-7173-4570-BADD-F4B34DB867CC}" type="presParOf" srcId="{EDBFA3D3-83F1-47E0-B0A0-BB3504AB851B}" destId="{EB5C6067-15B2-4834-A285-13D2F0159542}" srcOrd="7" destOrd="0" presId="urn:microsoft.com/office/officeart/2005/8/layout/radial6"/>
    <dgm:cxn modelId="{515B0A05-A9D1-4803-95AE-AEF1C23C2A09}" type="presParOf" srcId="{EDBFA3D3-83F1-47E0-B0A0-BB3504AB851B}" destId="{28C10679-10F8-43DB-90AE-F81A018B634F}" srcOrd="8" destOrd="0" presId="urn:microsoft.com/office/officeart/2005/8/layout/radial6"/>
    <dgm:cxn modelId="{2C0BA3A0-8CD9-4670-9F71-96ABF8A2B93A}" type="presParOf" srcId="{EDBFA3D3-83F1-47E0-B0A0-BB3504AB851B}" destId="{C00E66FC-EECA-4B28-BC2F-FC4FA4AF56C5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E66FC-EECA-4B28-BC2F-FC4FA4AF56C5}">
      <dsp:nvSpPr>
        <dsp:cNvPr id="0" name=""/>
        <dsp:cNvSpPr/>
      </dsp:nvSpPr>
      <dsp:spPr>
        <a:xfrm>
          <a:off x="2975068" y="685619"/>
          <a:ext cx="4565463" cy="4565463"/>
        </a:xfrm>
        <a:prstGeom prst="blockArc">
          <a:avLst>
            <a:gd name="adj1" fmla="val 9000000"/>
            <a:gd name="adj2" fmla="val 16200000"/>
            <a:gd name="adj3" fmla="val 4642"/>
          </a:avLst>
        </a:prstGeom>
        <a:solidFill>
          <a:schemeClr val="accent1">
            <a:shade val="90000"/>
            <a:hueOff val="271295"/>
            <a:satOff val="-626"/>
            <a:lumOff val="1987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1FA78F-AACA-4AF7-8DB1-9290F8443CF8}">
      <dsp:nvSpPr>
        <dsp:cNvPr id="0" name=""/>
        <dsp:cNvSpPr/>
      </dsp:nvSpPr>
      <dsp:spPr>
        <a:xfrm>
          <a:off x="2975068" y="685619"/>
          <a:ext cx="4565463" cy="4565463"/>
        </a:xfrm>
        <a:prstGeom prst="blockArc">
          <a:avLst>
            <a:gd name="adj1" fmla="val 1800000"/>
            <a:gd name="adj2" fmla="val 9000000"/>
            <a:gd name="adj3" fmla="val 4642"/>
          </a:avLst>
        </a:prstGeom>
        <a:solidFill>
          <a:schemeClr val="accent1">
            <a:shade val="90000"/>
            <a:hueOff val="135647"/>
            <a:satOff val="-313"/>
            <a:lumOff val="993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46F277-DB7E-4962-8F25-70C8009977D0}">
      <dsp:nvSpPr>
        <dsp:cNvPr id="0" name=""/>
        <dsp:cNvSpPr/>
      </dsp:nvSpPr>
      <dsp:spPr>
        <a:xfrm>
          <a:off x="2975068" y="685619"/>
          <a:ext cx="4565463" cy="4565463"/>
        </a:xfrm>
        <a:prstGeom prst="blockArc">
          <a:avLst>
            <a:gd name="adj1" fmla="val 16200000"/>
            <a:gd name="adj2" fmla="val 1800000"/>
            <a:gd name="adj3" fmla="val 4642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348228-FE8A-4E73-91C7-15E5E9FF6335}">
      <dsp:nvSpPr>
        <dsp:cNvPr id="0" name=""/>
        <dsp:cNvSpPr/>
      </dsp:nvSpPr>
      <dsp:spPr>
        <a:xfrm>
          <a:off x="4206496" y="1917047"/>
          <a:ext cx="2102606" cy="2102606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690" tIns="59690" rIns="59690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dirty="0" smtClean="0"/>
            <a:t>Value</a:t>
          </a:r>
          <a:endParaRPr lang="en-GB" sz="4700" kern="1200" dirty="0"/>
        </a:p>
      </dsp:txBody>
      <dsp:txXfrm>
        <a:off x="4514416" y="2224967"/>
        <a:ext cx="1486766" cy="1486766"/>
      </dsp:txXfrm>
    </dsp:sp>
    <dsp:sp modelId="{C2C7845E-45EA-45B8-912B-873C91025C9C}">
      <dsp:nvSpPr>
        <dsp:cNvPr id="0" name=""/>
        <dsp:cNvSpPr/>
      </dsp:nvSpPr>
      <dsp:spPr>
        <a:xfrm>
          <a:off x="4521887" y="2692"/>
          <a:ext cx="1471824" cy="1471824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Skills</a:t>
          </a:r>
          <a:endParaRPr lang="en-GB" sz="2800" kern="1200" dirty="0"/>
        </a:p>
      </dsp:txBody>
      <dsp:txXfrm>
        <a:off x="4737431" y="218236"/>
        <a:ext cx="1040736" cy="1040736"/>
      </dsp:txXfrm>
    </dsp:sp>
    <dsp:sp modelId="{849116C6-4491-433E-B4CD-7B4C1516D88E}">
      <dsp:nvSpPr>
        <dsp:cNvPr id="0" name=""/>
        <dsp:cNvSpPr/>
      </dsp:nvSpPr>
      <dsp:spPr>
        <a:xfrm>
          <a:off x="6452904" y="3347312"/>
          <a:ext cx="1471824" cy="1471824"/>
        </a:xfrm>
        <a:prstGeom prst="ellipse">
          <a:avLst/>
        </a:prstGeom>
        <a:solidFill>
          <a:schemeClr val="accent1">
            <a:shade val="80000"/>
            <a:hueOff val="135632"/>
            <a:satOff val="2588"/>
            <a:lumOff val="114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Social</a:t>
          </a:r>
          <a:endParaRPr lang="en-GB" sz="2800" kern="1200" dirty="0"/>
        </a:p>
      </dsp:txBody>
      <dsp:txXfrm>
        <a:off x="6668448" y="3562856"/>
        <a:ext cx="1040736" cy="1040736"/>
      </dsp:txXfrm>
    </dsp:sp>
    <dsp:sp modelId="{EB5C6067-15B2-4834-A285-13D2F0159542}">
      <dsp:nvSpPr>
        <dsp:cNvPr id="0" name=""/>
        <dsp:cNvSpPr/>
      </dsp:nvSpPr>
      <dsp:spPr>
        <a:xfrm>
          <a:off x="2590870" y="3347312"/>
          <a:ext cx="1471824" cy="1471824"/>
        </a:xfrm>
        <a:prstGeom prst="ellipse">
          <a:avLst/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Career ladder</a:t>
          </a:r>
          <a:endParaRPr lang="en-GB" sz="2800" kern="1200" dirty="0"/>
        </a:p>
      </dsp:txBody>
      <dsp:txXfrm>
        <a:off x="2806414" y="3562856"/>
        <a:ext cx="1040736" cy="10407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BCE3-3DE2-4155-A5A6-41818EB9E6E9}" type="datetimeFigureOut">
              <a:rPr lang="en-GB" smtClean="0"/>
              <a:t>14/10/2016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499A7-6875-4057-B9AF-A00EE5EFA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79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BCE3-3DE2-4155-A5A6-41818EB9E6E9}" type="datetimeFigureOut">
              <a:rPr lang="en-GB" smtClean="0"/>
              <a:t>14/10/2016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499A7-6875-4057-B9AF-A00EE5EFA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891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BCE3-3DE2-4155-A5A6-41818EB9E6E9}" type="datetimeFigureOut">
              <a:rPr lang="en-GB" smtClean="0"/>
              <a:t>14/10/2016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499A7-6875-4057-B9AF-A00EE5EFA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03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BCE3-3DE2-4155-A5A6-41818EB9E6E9}" type="datetimeFigureOut">
              <a:rPr lang="en-GB" smtClean="0"/>
              <a:t>14/10/2016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499A7-6875-4057-B9AF-A00EE5EFA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59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BCE3-3DE2-4155-A5A6-41818EB9E6E9}" type="datetimeFigureOut">
              <a:rPr lang="en-GB" smtClean="0"/>
              <a:t>14/10/2016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499A7-6875-4057-B9AF-A00EE5EFA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44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BCE3-3DE2-4155-A5A6-41818EB9E6E9}" type="datetimeFigureOut">
              <a:rPr lang="en-GB" smtClean="0"/>
              <a:t>14/10/2016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499A7-6875-4057-B9AF-A00EE5EFA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08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BCE3-3DE2-4155-A5A6-41818EB9E6E9}" type="datetimeFigureOut">
              <a:rPr lang="en-GB" smtClean="0"/>
              <a:t>14/10/2016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499A7-6875-4057-B9AF-A00EE5EFA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49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BCE3-3DE2-4155-A5A6-41818EB9E6E9}" type="datetimeFigureOut">
              <a:rPr lang="en-GB" smtClean="0"/>
              <a:t>14/10/2016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499A7-6875-4057-B9AF-A00EE5EFA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279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BCE3-3DE2-4155-A5A6-41818EB9E6E9}" type="datetimeFigureOut">
              <a:rPr lang="en-GB" smtClean="0"/>
              <a:t>14/10/2016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499A7-6875-4057-B9AF-A00EE5EFA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100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BCE3-3DE2-4155-A5A6-41818EB9E6E9}" type="datetimeFigureOut">
              <a:rPr lang="en-GB" smtClean="0"/>
              <a:t>14/10/2016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499A7-6875-4057-B9AF-A00EE5EFA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2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BCE3-3DE2-4155-A5A6-41818EB9E6E9}" type="datetimeFigureOut">
              <a:rPr lang="en-GB" smtClean="0"/>
              <a:t>14/10/2016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499A7-6875-4057-B9AF-A00EE5EFA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61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7BCE3-3DE2-4155-A5A6-41818EB9E6E9}" type="datetimeFigureOut">
              <a:rPr lang="en-GB" smtClean="0"/>
              <a:t>14/10/2016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499A7-6875-4057-B9AF-A00EE5EFA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64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k.Guccione@shef.ac.uk" TargetMode="External"/><Relationship Id="rId2" Type="http://schemas.openxmlformats.org/officeDocument/2006/relationships/hyperlink" Target="mailto:bjbryan1@shef.ac.uk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k.guccione@shef.ac.uk" TargetMode="External"/><Relationship Id="rId2" Type="http://schemas.openxmlformats.org/officeDocument/2006/relationships/hyperlink" Target="mailto:bjbryan1@shef.ac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9399" y="1498600"/>
            <a:ext cx="10917989" cy="1758698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How valuable is the doctoral degree in the UK modern knowledge economy?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9400" y="4406372"/>
            <a:ext cx="9144000" cy="1088495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GB" dirty="0" smtClean="0"/>
              <a:t>Billy Bryan – </a:t>
            </a:r>
            <a:r>
              <a:rPr lang="en-GB" i="1" dirty="0" smtClean="0"/>
              <a:t>PhD student in medical education</a:t>
            </a:r>
          </a:p>
          <a:p>
            <a:pPr algn="l">
              <a:lnSpc>
                <a:spcPct val="100000"/>
              </a:lnSpc>
            </a:pPr>
            <a:r>
              <a:rPr lang="en-GB" dirty="0" smtClean="0"/>
              <a:t>Dr Kay Guccione </a:t>
            </a:r>
            <a:r>
              <a:rPr lang="en-GB" smtClean="0"/>
              <a:t>– </a:t>
            </a:r>
            <a:r>
              <a:rPr lang="en-GB" i="1" smtClean="0"/>
              <a:t>Researcher mentoring </a:t>
            </a:r>
            <a:r>
              <a:rPr lang="en-GB" i="1" dirty="0" smtClean="0"/>
              <a:t>and coaching</a:t>
            </a:r>
          </a:p>
        </p:txBody>
      </p:sp>
      <p:pic>
        <p:nvPicPr>
          <p:cNvPr id="1026" name="Picture 2" descr="tuoslogo_key_cmyk_h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32826" cy="932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9685867" y="5897087"/>
            <a:ext cx="2379133" cy="7147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GB" sz="1800" b="1" dirty="0" smtClean="0"/>
              <a:t>Questions/thoughts to </a:t>
            </a:r>
            <a:r>
              <a:rPr lang="en-GB" b="1" dirty="0" smtClean="0"/>
              <a:t>#docvalue</a:t>
            </a:r>
          </a:p>
          <a:p>
            <a:pPr algn="l">
              <a:lnSpc>
                <a:spcPct val="100000"/>
              </a:lnSpc>
            </a:pPr>
            <a:endParaRPr lang="en-GB" sz="1800" i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0512" y="5937625"/>
            <a:ext cx="779155" cy="63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40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897719" y="28642"/>
            <a:ext cx="4632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I.D: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150484" y="6547198"/>
            <a:ext cx="4632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V.2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925729" y="5516563"/>
            <a:ext cx="8456386" cy="0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25729" y="4438557"/>
            <a:ext cx="8456386" cy="0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25729" y="2420938"/>
            <a:ext cx="8456386" cy="0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25729" y="1341438"/>
            <a:ext cx="8456386" cy="0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76623" y="241302"/>
            <a:ext cx="0" cy="6215743"/>
          </a:xfrm>
          <a:prstGeom prst="line">
            <a:avLst/>
          </a:prstGeom>
          <a:ln w="1905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096000" y="241301"/>
            <a:ext cx="0" cy="6215743"/>
          </a:xfrm>
          <a:prstGeom prst="line">
            <a:avLst/>
          </a:prstGeom>
          <a:ln w="1905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332840" y="241300"/>
            <a:ext cx="0" cy="6215743"/>
          </a:xfrm>
          <a:prstGeom prst="line">
            <a:avLst/>
          </a:prstGeom>
          <a:ln w="1905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1559165" y="175635"/>
            <a:ext cx="8822951" cy="6310316"/>
            <a:chOff x="28949" y="239134"/>
            <a:chExt cx="8822951" cy="6310316"/>
          </a:xfrm>
        </p:grpSpPr>
        <p:sp>
          <p:nvSpPr>
            <p:cNvPr id="4" name="Rectangle 3"/>
            <p:cNvSpPr/>
            <p:nvPr/>
          </p:nvSpPr>
          <p:spPr>
            <a:xfrm>
              <a:off x="395514" y="304800"/>
              <a:ext cx="8456386" cy="621574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395514" y="3263900"/>
              <a:ext cx="8456386" cy="495300"/>
            </a:xfrm>
            <a:prstGeom prst="rightArrow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TIME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 rot="16200000">
              <a:off x="-112917" y="381000"/>
              <a:ext cx="62228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HIGH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 rot="16200000">
              <a:off x="-93552" y="6088394"/>
              <a:ext cx="5835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LOW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526885" y="6457045"/>
            <a:ext cx="7522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Year 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85601" y="6440681"/>
            <a:ext cx="7522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Year 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26821" y="6454166"/>
            <a:ext cx="7522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Year 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066486" y="6440681"/>
            <a:ext cx="7522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Year 4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4988160" y="244602"/>
            <a:ext cx="0" cy="6215743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882088" y="244602"/>
            <a:ext cx="0" cy="6215743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226437" y="244602"/>
            <a:ext cx="0" cy="6215743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9343865" y="244602"/>
            <a:ext cx="0" cy="6215743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39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 - Participants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22 interviews </a:t>
            </a:r>
            <a:r>
              <a:rPr lang="en-GB" dirty="0" smtClean="0"/>
              <a:t>plus two pilot interviews – mostly PhDs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464337"/>
              </p:ext>
            </p:extLst>
          </p:nvPr>
        </p:nvGraphicFramePr>
        <p:xfrm>
          <a:off x="372534" y="2591860"/>
          <a:ext cx="11446932" cy="3585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0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7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4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4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28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749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31258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Gender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Ethnicity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Years since graduation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Topic area of PhD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Masters degree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Area of work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4615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Female: 10</a:t>
                      </a:r>
                      <a:endParaRPr lang="en-GB" sz="2400" dirty="0"/>
                    </a:p>
                  </a:txBody>
                  <a:tcPr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White – British: 20</a:t>
                      </a:r>
                      <a:endParaRPr lang="en-GB" sz="2400" dirty="0"/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400" dirty="0" smtClean="0"/>
                        <a:t>Average: 5.2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400" dirty="0" smtClean="0"/>
                        <a:t>Lowest: 1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400" dirty="0" smtClean="0"/>
                        <a:t>Highest: 14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STEM: 15</a:t>
                      </a:r>
                      <a:endParaRPr lang="en-GB" sz="2400" dirty="0"/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Yes: 13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Private:</a:t>
                      </a:r>
                      <a:r>
                        <a:rPr lang="en-GB" sz="2400" baseline="0" dirty="0" smtClean="0"/>
                        <a:t> 6</a:t>
                      </a:r>
                      <a:endParaRPr lang="en-GB" sz="2400" dirty="0"/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743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Male: 12</a:t>
                      </a:r>
                      <a:endParaRPr lang="en-GB" sz="2400" dirty="0"/>
                    </a:p>
                  </a:txBody>
                  <a:tcPr anchor="ctr">
                    <a:solidFill>
                      <a:srgbClr val="D2DE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White – Other: 1</a:t>
                      </a:r>
                      <a:endParaRPr lang="en-GB" sz="2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</a:t>
                      </a:r>
                      <a:r>
                        <a:rPr lang="en-GB" sz="2400" baseline="0" dirty="0" smtClean="0"/>
                        <a:t>+H: 5</a:t>
                      </a:r>
                      <a:endParaRPr lang="en-GB" sz="2400" dirty="0"/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No: 9</a:t>
                      </a:r>
                      <a:endParaRPr lang="en-GB" sz="2400" dirty="0"/>
                    </a:p>
                  </a:txBody>
                  <a:tcPr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Public: 7</a:t>
                      </a:r>
                      <a:endParaRPr lang="en-GB" sz="2400" dirty="0"/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87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Charity: 1</a:t>
                      </a:r>
                      <a:endParaRPr lang="en-GB" sz="2400" dirty="0"/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87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Asian – Indian: 1</a:t>
                      </a:r>
                      <a:endParaRPr lang="en-GB" sz="2400" dirty="0"/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Social</a:t>
                      </a:r>
                      <a:r>
                        <a:rPr lang="en-GB" sz="2400" baseline="0" dirty="0" smtClean="0"/>
                        <a:t> </a:t>
                      </a:r>
                      <a:r>
                        <a:rPr lang="en-GB" sz="2400" baseline="0" dirty="0" err="1" smtClean="0"/>
                        <a:t>Sci</a:t>
                      </a:r>
                      <a:r>
                        <a:rPr lang="en-GB" sz="2400" baseline="0" dirty="0" smtClean="0"/>
                        <a:t>: 2</a:t>
                      </a:r>
                      <a:endParaRPr lang="en-GB" sz="2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97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Academia: 9</a:t>
                      </a:r>
                      <a:endParaRPr lang="en-GB" sz="2400" dirty="0"/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64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" y="0"/>
            <a:ext cx="10515600" cy="1325563"/>
          </a:xfrm>
        </p:spPr>
        <p:txBody>
          <a:bodyPr/>
          <a:lstStyle/>
          <a:p>
            <a:r>
              <a:rPr lang="en-GB" b="1" dirty="0" smtClean="0"/>
              <a:t>THE BIG THREE – so far…</a:t>
            </a:r>
            <a:endParaRPr lang="en-GB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506465"/>
              </p:ext>
            </p:extLst>
          </p:nvPr>
        </p:nvGraphicFramePr>
        <p:xfrm>
          <a:off x="1007533" y="1134533"/>
          <a:ext cx="10515600" cy="5550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404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Skills value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7825"/>
            <a:ext cx="6654800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en-GB" b="1" dirty="0" smtClean="0"/>
              <a:t>Hard –</a:t>
            </a:r>
            <a:r>
              <a:rPr lang="en-GB" dirty="0" smtClean="0"/>
              <a:t> report writing, domain-specific practical skills</a:t>
            </a:r>
          </a:p>
          <a:p>
            <a:pPr marL="0" indent="0">
              <a:buNone/>
            </a:pPr>
            <a:r>
              <a:rPr lang="en-GB" b="1" dirty="0" smtClean="0"/>
              <a:t>Soft – </a:t>
            </a:r>
            <a:r>
              <a:rPr lang="en-GB" dirty="0" smtClean="0"/>
              <a:t>critical thinking, argument construction, problem solving, self-direction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Personal – </a:t>
            </a:r>
            <a:r>
              <a:rPr lang="en-GB" dirty="0" smtClean="0"/>
              <a:t>Resilience, confidence, resourcefulness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477" y="1690688"/>
            <a:ext cx="3837624" cy="42656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7005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591027">
            <a:off x="2603301" y="2093757"/>
            <a:ext cx="5132377" cy="644754"/>
          </a:xfrm>
        </p:spPr>
        <p:txBody>
          <a:bodyPr>
            <a:normAutofit/>
          </a:bodyPr>
          <a:lstStyle/>
          <a:p>
            <a:pPr algn="ctr"/>
            <a:r>
              <a:rPr lang="en-GB" sz="3600" spc="600" dirty="0" smtClean="0"/>
              <a:t>Career Ladder</a:t>
            </a:r>
            <a:endParaRPr lang="en-GB" sz="3600" spc="600" dirty="0"/>
          </a:p>
        </p:txBody>
      </p:sp>
      <p:grpSp>
        <p:nvGrpSpPr>
          <p:cNvPr id="12" name="Group 11"/>
          <p:cNvGrpSpPr/>
          <p:nvPr/>
        </p:nvGrpSpPr>
        <p:grpSpPr>
          <a:xfrm rot="3381363">
            <a:off x="5008430" y="953293"/>
            <a:ext cx="2082165" cy="5137945"/>
            <a:chOff x="8966835" y="1529555"/>
            <a:chExt cx="2082165" cy="5137945"/>
          </a:xfrm>
        </p:grpSpPr>
        <p:sp>
          <p:nvSpPr>
            <p:cNvPr id="7" name="Rectangle 6"/>
            <p:cNvSpPr/>
            <p:nvPr/>
          </p:nvSpPr>
          <p:spPr>
            <a:xfrm>
              <a:off x="9001124" y="3143250"/>
              <a:ext cx="2047875" cy="2000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001124" y="4124325"/>
              <a:ext cx="2047875" cy="2000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001124" y="5105400"/>
              <a:ext cx="2047875" cy="2000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9001124" y="6091238"/>
              <a:ext cx="2047875" cy="2000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tangle 5"/>
            <p:cNvSpPr/>
            <p:nvPr/>
          </p:nvSpPr>
          <p:spPr>
            <a:xfrm>
              <a:off x="9001125" y="2162175"/>
              <a:ext cx="2047875" cy="2000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0877550" y="1529556"/>
              <a:ext cx="171450" cy="51379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966835" y="1529555"/>
              <a:ext cx="171450" cy="51379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665180" y="247556"/>
            <a:ext cx="3318757" cy="2460883"/>
            <a:chOff x="8153494" y="64968"/>
            <a:chExt cx="3318757" cy="2463648"/>
          </a:xfrm>
        </p:grpSpPr>
        <p:sp>
          <p:nvSpPr>
            <p:cNvPr id="15" name="Flowchart: Off-page Connector 14"/>
            <p:cNvSpPr/>
            <p:nvPr/>
          </p:nvSpPr>
          <p:spPr>
            <a:xfrm rot="10800000">
              <a:off x="8153494" y="64968"/>
              <a:ext cx="3318757" cy="2463648"/>
            </a:xfrm>
            <a:prstGeom prst="flowChartOffpageConnector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201433" y="528068"/>
              <a:ext cx="3226015" cy="2000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 smtClean="0"/>
                <a:t>Higher up</a:t>
              </a:r>
              <a:r>
                <a:rPr lang="en-GB" sz="2400" b="1" dirty="0"/>
                <a:t>: more </a:t>
              </a:r>
              <a:r>
                <a:rPr lang="en-GB" sz="2400" b="1" dirty="0" smtClean="0"/>
                <a:t>value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 smtClean="0"/>
                <a:t>Skills: Managerial, abstract problem solving, strategic planning etc.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 smtClean="0"/>
                <a:t>Time to reflect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000" dirty="0" smtClean="0"/>
                <a:t>Financial gain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15014" y="4622141"/>
            <a:ext cx="3140469" cy="2102048"/>
          </a:xfrm>
          <a:prstGeom prst="flowChartOffpageConnector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Starting out: </a:t>
            </a:r>
            <a:r>
              <a:rPr lang="en-GB" sz="2400" b="1" dirty="0" smtClean="0"/>
              <a:t>less value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CV enhancer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Less skills used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“Overqualified”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No time to reflect</a:t>
            </a:r>
          </a:p>
        </p:txBody>
      </p:sp>
    </p:spTree>
    <p:extLst>
      <p:ext uri="{BB962C8B-B14F-4D97-AF65-F5344CB8AC3E}">
        <p14:creationId xmlns:p14="http://schemas.microsoft.com/office/powerpoint/2010/main" val="222685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44" t="9684" r="27825" b="5684"/>
          <a:stretch/>
        </p:blipFill>
        <p:spPr>
          <a:xfrm>
            <a:off x="4607427" y="1854200"/>
            <a:ext cx="2972740" cy="37579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3201"/>
            <a:ext cx="10515600" cy="635000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Social value</a:t>
            </a:r>
            <a:endParaRPr lang="en-GB" b="1" dirty="0"/>
          </a:p>
        </p:txBody>
      </p:sp>
      <p:sp>
        <p:nvSpPr>
          <p:cNvPr id="5" name="Cloud Callout 4"/>
          <p:cNvSpPr/>
          <p:nvPr/>
        </p:nvSpPr>
        <p:spPr>
          <a:xfrm>
            <a:off x="7724272" y="393700"/>
            <a:ext cx="3312027" cy="2489200"/>
          </a:xfrm>
          <a:prstGeom prst="cloudCallout">
            <a:avLst>
              <a:gd name="adj1" fmla="val -63802"/>
              <a:gd name="adj2" fmla="val 456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Networks </a:t>
            </a:r>
            <a:r>
              <a:rPr lang="en-GB" sz="2400" dirty="0"/>
              <a:t>and connections for the future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8041773" y="3453194"/>
            <a:ext cx="3312027" cy="2489200"/>
          </a:xfrm>
          <a:prstGeom prst="cloudCallout">
            <a:avLst>
              <a:gd name="adj1" fmla="val -68403"/>
              <a:gd name="adj2" fmla="val -4362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Social </a:t>
            </a:r>
            <a:r>
              <a:rPr lang="en-GB" sz="2400" dirty="0" smtClean="0"/>
              <a:t>groups: </a:t>
            </a:r>
            <a:r>
              <a:rPr lang="en-GB" sz="2400" dirty="0"/>
              <a:t>similar ideologies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699835" y="393700"/>
            <a:ext cx="3312027" cy="2489200"/>
          </a:xfrm>
          <a:prstGeom prst="cloudCallout">
            <a:avLst>
              <a:gd name="adj1" fmla="val 73474"/>
              <a:gd name="adj2" fmla="val 4617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Social and cultural awareness</a:t>
            </a:r>
            <a:endParaRPr lang="en-GB" sz="2400" dirty="0"/>
          </a:p>
        </p:txBody>
      </p:sp>
      <p:sp>
        <p:nvSpPr>
          <p:cNvPr id="8" name="Cloud Callout 7"/>
          <p:cNvSpPr/>
          <p:nvPr/>
        </p:nvSpPr>
        <p:spPr>
          <a:xfrm>
            <a:off x="699834" y="3453194"/>
            <a:ext cx="3312027" cy="2489200"/>
          </a:xfrm>
          <a:prstGeom prst="cloudCallout">
            <a:avLst>
              <a:gd name="adj1" fmla="val 74240"/>
              <a:gd name="adj2" fmla="val -4770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Personal and professional identity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7621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27800" y="618064"/>
            <a:ext cx="5092700" cy="5632311"/>
          </a:xfrm>
          <a:prstGeom prst="rect">
            <a:avLst/>
          </a:prstGeom>
          <a:solidFill>
            <a:srgbClr val="D2DEE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GB" sz="3600" b="1" dirty="0"/>
              <a:t>Value </a:t>
            </a:r>
            <a:r>
              <a:rPr lang="en-GB" sz="3600" b="1" dirty="0" smtClean="0"/>
              <a:t>judgements </a:t>
            </a:r>
            <a:r>
              <a:rPr lang="en-GB" sz="3600" b="1" dirty="0"/>
              <a:t>affected by</a:t>
            </a:r>
            <a:r>
              <a:rPr lang="en-GB" sz="3600" b="1" dirty="0" smtClean="0"/>
              <a:t>…</a:t>
            </a:r>
          </a:p>
          <a:p>
            <a:pPr lvl="0" algn="ctr">
              <a:lnSpc>
                <a:spcPct val="200000"/>
              </a:lnSpc>
            </a:pPr>
            <a:r>
              <a:rPr lang="en-GB" sz="3600" dirty="0"/>
              <a:t>Supervision</a:t>
            </a:r>
            <a:endParaRPr lang="en-GB" sz="2400" dirty="0"/>
          </a:p>
          <a:p>
            <a:pPr lvl="0" algn="ctr">
              <a:lnSpc>
                <a:spcPct val="200000"/>
              </a:lnSpc>
            </a:pPr>
            <a:r>
              <a:rPr lang="en-GB" sz="3600" dirty="0"/>
              <a:t>Preparedness for work</a:t>
            </a:r>
          </a:p>
          <a:p>
            <a:pPr lvl="0" algn="ctr">
              <a:lnSpc>
                <a:spcPct val="200000"/>
              </a:lnSpc>
            </a:pPr>
            <a:r>
              <a:rPr lang="en-GB" sz="3600" dirty="0"/>
              <a:t>Time since graduation</a:t>
            </a:r>
          </a:p>
          <a:p>
            <a:pPr lvl="0" algn="ctr">
              <a:lnSpc>
                <a:spcPct val="200000"/>
              </a:lnSpc>
            </a:pPr>
            <a:r>
              <a:rPr lang="en-GB" sz="3600" dirty="0" smtClean="0"/>
              <a:t>Money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11200" y="618065"/>
            <a:ext cx="5092700" cy="563231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lnSpc>
                <a:spcPct val="200000"/>
              </a:lnSpc>
            </a:pPr>
            <a:r>
              <a:rPr lang="en-GB" sz="3600" b="1" dirty="0" smtClean="0"/>
              <a:t>Added value came from…</a:t>
            </a:r>
          </a:p>
          <a:p>
            <a:pPr lvl="0" algn="ctr">
              <a:lnSpc>
                <a:spcPct val="200000"/>
              </a:lnSpc>
            </a:pPr>
            <a:r>
              <a:rPr lang="en-GB" sz="3600" dirty="0" smtClean="0"/>
              <a:t>Placements/conferences</a:t>
            </a:r>
            <a:endParaRPr lang="en-GB" sz="3600" dirty="0"/>
          </a:p>
          <a:p>
            <a:pPr lvl="0" algn="ctr">
              <a:lnSpc>
                <a:spcPct val="200000"/>
              </a:lnSpc>
            </a:pPr>
            <a:r>
              <a:rPr lang="en-GB" sz="3600" dirty="0"/>
              <a:t>Extra-curricular activities</a:t>
            </a:r>
          </a:p>
          <a:p>
            <a:pPr lvl="0" algn="ctr">
              <a:lnSpc>
                <a:spcPct val="200000"/>
              </a:lnSpc>
            </a:pPr>
            <a:r>
              <a:rPr lang="en-GB" sz="3600" dirty="0" smtClean="0"/>
              <a:t>Competitions</a:t>
            </a:r>
          </a:p>
          <a:p>
            <a:pPr lvl="0" algn="ctr">
              <a:lnSpc>
                <a:spcPct val="200000"/>
              </a:lnSpc>
            </a:pPr>
            <a:r>
              <a:rPr lang="en-GB" sz="3600" dirty="0"/>
              <a:t>P</a:t>
            </a:r>
            <a:r>
              <a:rPr lang="en-GB" sz="3600" dirty="0" smtClean="0"/>
              <a:t>ublic engagement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51090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5308600" cy="1023408"/>
          </a:xfrm>
        </p:spPr>
        <p:txBody>
          <a:bodyPr>
            <a:normAutofit/>
          </a:bodyPr>
          <a:lstStyle/>
          <a:p>
            <a:r>
              <a:rPr lang="en-GB" sz="4000" dirty="0" smtClean="0"/>
              <a:t>Some notable quotes…</a:t>
            </a:r>
            <a:endParaRPr lang="en-GB" sz="4000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5537528" y="5443251"/>
            <a:ext cx="5841672" cy="629688"/>
          </a:xfrm>
          <a:prstGeom prst="wedgeRoundRectCallout">
            <a:avLst>
              <a:gd name="adj1" fmla="val 48103"/>
              <a:gd name="adj2" fmla="val 9275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ular Callout 9"/>
          <p:cNvSpPr/>
          <p:nvPr/>
        </p:nvSpPr>
        <p:spPr>
          <a:xfrm>
            <a:off x="5537528" y="2877394"/>
            <a:ext cx="6073946" cy="1112441"/>
          </a:xfrm>
          <a:prstGeom prst="wedgeRoundRectCallout">
            <a:avLst>
              <a:gd name="adj1" fmla="val 39872"/>
              <a:gd name="adj2" fmla="val 7273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5566608" y="5522756"/>
            <a:ext cx="6015789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2800" dirty="0">
                <a:solidFill>
                  <a:prstClr val="black"/>
                </a:solidFill>
              </a:rPr>
              <a:t>“it’s not a golden ticket into academia</a:t>
            </a:r>
            <a:r>
              <a:rPr lang="en-GB" sz="2800" dirty="0" smtClean="0">
                <a:solidFill>
                  <a:prstClr val="black"/>
                </a:solidFill>
              </a:rPr>
              <a:t>”</a:t>
            </a:r>
            <a:endParaRPr lang="en-GB" sz="2800" dirty="0">
              <a:solidFill>
                <a:prstClr val="black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1286038" y="2092193"/>
            <a:ext cx="3666961" cy="629688"/>
          </a:xfrm>
          <a:prstGeom prst="wedgeRoundRectCallout">
            <a:avLst>
              <a:gd name="adj1" fmla="val -48277"/>
              <a:gd name="adj2" fmla="val 90736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286039" y="2145427"/>
            <a:ext cx="377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800" dirty="0"/>
              <a:t>“It’s a badge of honour”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55649" y="2933566"/>
            <a:ext cx="60739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2800" dirty="0"/>
              <a:t>“you don’t need the PhD to do my job at the end of the day.”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477250" y="4237789"/>
            <a:ext cx="5860050" cy="1011284"/>
          </a:xfrm>
          <a:prstGeom prst="wedgeRoundRectCallout">
            <a:avLst>
              <a:gd name="adj1" fmla="val -42156"/>
              <a:gd name="adj2" fmla="val 78709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502650" y="4228161"/>
            <a:ext cx="59796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800" dirty="0"/>
              <a:t>“it’s given me currency and legitimacy in the environment in which I operate.”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6583944" y="1450678"/>
            <a:ext cx="3981114" cy="629688"/>
          </a:xfrm>
          <a:prstGeom prst="wedgeRoundRectCallout">
            <a:avLst>
              <a:gd name="adj1" fmla="val 51581"/>
              <a:gd name="adj2" fmla="val 8871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6685544" y="1516612"/>
            <a:ext cx="377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800" dirty="0"/>
              <a:t>“It’s a </a:t>
            </a:r>
            <a:r>
              <a:rPr lang="en-GB" sz="2800" dirty="0" smtClean="0"/>
              <a:t>part of who I am”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89704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897719" y="28642"/>
            <a:ext cx="4632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I.D: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150484" y="6547198"/>
            <a:ext cx="4632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V.2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925729" y="5516563"/>
            <a:ext cx="8456386" cy="0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25729" y="4438557"/>
            <a:ext cx="8456386" cy="0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76623" y="241302"/>
            <a:ext cx="0" cy="6215743"/>
          </a:xfrm>
          <a:prstGeom prst="line">
            <a:avLst/>
          </a:prstGeom>
          <a:ln w="1905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096000" y="241301"/>
            <a:ext cx="0" cy="6215743"/>
          </a:xfrm>
          <a:prstGeom prst="line">
            <a:avLst/>
          </a:prstGeom>
          <a:ln w="1905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332840" y="241300"/>
            <a:ext cx="0" cy="6215743"/>
          </a:xfrm>
          <a:prstGeom prst="line">
            <a:avLst/>
          </a:prstGeom>
          <a:ln w="1905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1559165" y="175635"/>
            <a:ext cx="8822951" cy="6310316"/>
            <a:chOff x="28949" y="239134"/>
            <a:chExt cx="8822951" cy="6310316"/>
          </a:xfrm>
        </p:grpSpPr>
        <p:sp>
          <p:nvSpPr>
            <p:cNvPr id="4" name="Rectangle 3"/>
            <p:cNvSpPr/>
            <p:nvPr/>
          </p:nvSpPr>
          <p:spPr>
            <a:xfrm>
              <a:off x="395514" y="304800"/>
              <a:ext cx="8456386" cy="621574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395514" y="3263900"/>
              <a:ext cx="8456386" cy="495300"/>
            </a:xfrm>
            <a:prstGeom prst="rightArrow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TIME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 rot="16200000">
              <a:off x="-112917" y="381000"/>
              <a:ext cx="62228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HIGH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 rot="16200000">
              <a:off x="-93552" y="6088394"/>
              <a:ext cx="5835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LOW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526885" y="6457045"/>
            <a:ext cx="7522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Year 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85601" y="6440681"/>
            <a:ext cx="7522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Year 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26821" y="6454166"/>
            <a:ext cx="7522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Year 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066486" y="6440681"/>
            <a:ext cx="7522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Year 4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2882088" y="244602"/>
            <a:ext cx="0" cy="6215743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226437" y="244602"/>
            <a:ext cx="0" cy="6215743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9343865" y="244602"/>
            <a:ext cx="0" cy="6215743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Freeform 6"/>
          <p:cNvSpPr/>
          <p:nvPr/>
        </p:nvSpPr>
        <p:spPr>
          <a:xfrm>
            <a:off x="1930400" y="1346200"/>
            <a:ext cx="8483600" cy="4394200"/>
          </a:xfrm>
          <a:custGeom>
            <a:avLst/>
            <a:gdLst>
              <a:gd name="connsiteX0" fmla="*/ 0 w 8483600"/>
              <a:gd name="connsiteY0" fmla="*/ 0 h 4394200"/>
              <a:gd name="connsiteX1" fmla="*/ 165100 w 8483600"/>
              <a:gd name="connsiteY1" fmla="*/ 38100 h 4394200"/>
              <a:gd name="connsiteX2" fmla="*/ 508000 w 8483600"/>
              <a:gd name="connsiteY2" fmla="*/ 25400 h 4394200"/>
              <a:gd name="connsiteX3" fmla="*/ 660400 w 8483600"/>
              <a:gd name="connsiteY3" fmla="*/ 0 h 4394200"/>
              <a:gd name="connsiteX4" fmla="*/ 1816100 w 8483600"/>
              <a:gd name="connsiteY4" fmla="*/ 12700 h 4394200"/>
              <a:gd name="connsiteX5" fmla="*/ 1854200 w 8483600"/>
              <a:gd name="connsiteY5" fmla="*/ 25400 h 4394200"/>
              <a:gd name="connsiteX6" fmla="*/ 1955800 w 8483600"/>
              <a:gd name="connsiteY6" fmla="*/ 38100 h 4394200"/>
              <a:gd name="connsiteX7" fmla="*/ 1981200 w 8483600"/>
              <a:gd name="connsiteY7" fmla="*/ 76200 h 4394200"/>
              <a:gd name="connsiteX8" fmla="*/ 2006600 w 8483600"/>
              <a:gd name="connsiteY8" fmla="*/ 152400 h 4394200"/>
              <a:gd name="connsiteX9" fmla="*/ 2057400 w 8483600"/>
              <a:gd name="connsiteY9" fmla="*/ 266700 h 4394200"/>
              <a:gd name="connsiteX10" fmla="*/ 2082800 w 8483600"/>
              <a:gd name="connsiteY10" fmla="*/ 317500 h 4394200"/>
              <a:gd name="connsiteX11" fmla="*/ 2108200 w 8483600"/>
              <a:gd name="connsiteY11" fmla="*/ 393700 h 4394200"/>
              <a:gd name="connsiteX12" fmla="*/ 2159000 w 8483600"/>
              <a:gd name="connsiteY12" fmla="*/ 469900 h 4394200"/>
              <a:gd name="connsiteX13" fmla="*/ 2197100 w 8483600"/>
              <a:gd name="connsiteY13" fmla="*/ 558800 h 4394200"/>
              <a:gd name="connsiteX14" fmla="*/ 2209800 w 8483600"/>
              <a:gd name="connsiteY14" fmla="*/ 596900 h 4394200"/>
              <a:gd name="connsiteX15" fmla="*/ 2247900 w 8483600"/>
              <a:gd name="connsiteY15" fmla="*/ 673100 h 4394200"/>
              <a:gd name="connsiteX16" fmla="*/ 2260600 w 8483600"/>
              <a:gd name="connsiteY16" fmla="*/ 749300 h 4394200"/>
              <a:gd name="connsiteX17" fmla="*/ 2286000 w 8483600"/>
              <a:gd name="connsiteY17" fmla="*/ 825500 h 4394200"/>
              <a:gd name="connsiteX18" fmla="*/ 2298700 w 8483600"/>
              <a:gd name="connsiteY18" fmla="*/ 876300 h 4394200"/>
              <a:gd name="connsiteX19" fmla="*/ 2324100 w 8483600"/>
              <a:gd name="connsiteY19" fmla="*/ 914400 h 4394200"/>
              <a:gd name="connsiteX20" fmla="*/ 2336800 w 8483600"/>
              <a:gd name="connsiteY20" fmla="*/ 965200 h 4394200"/>
              <a:gd name="connsiteX21" fmla="*/ 2362200 w 8483600"/>
              <a:gd name="connsiteY21" fmla="*/ 1028700 h 4394200"/>
              <a:gd name="connsiteX22" fmla="*/ 2374900 w 8483600"/>
              <a:gd name="connsiteY22" fmla="*/ 1092200 h 4394200"/>
              <a:gd name="connsiteX23" fmla="*/ 2387600 w 8483600"/>
              <a:gd name="connsiteY23" fmla="*/ 1130300 h 4394200"/>
              <a:gd name="connsiteX24" fmla="*/ 2425700 w 8483600"/>
              <a:gd name="connsiteY24" fmla="*/ 1257300 h 4394200"/>
              <a:gd name="connsiteX25" fmla="*/ 2451100 w 8483600"/>
              <a:gd name="connsiteY25" fmla="*/ 1295400 h 4394200"/>
              <a:gd name="connsiteX26" fmla="*/ 2476500 w 8483600"/>
              <a:gd name="connsiteY26" fmla="*/ 1371600 h 4394200"/>
              <a:gd name="connsiteX27" fmla="*/ 2527300 w 8483600"/>
              <a:gd name="connsiteY27" fmla="*/ 1460500 h 4394200"/>
              <a:gd name="connsiteX28" fmla="*/ 2552700 w 8483600"/>
              <a:gd name="connsiteY28" fmla="*/ 1562100 h 4394200"/>
              <a:gd name="connsiteX29" fmla="*/ 2578100 w 8483600"/>
              <a:gd name="connsiteY29" fmla="*/ 1663700 h 4394200"/>
              <a:gd name="connsiteX30" fmla="*/ 2590800 w 8483600"/>
              <a:gd name="connsiteY30" fmla="*/ 1701800 h 4394200"/>
              <a:gd name="connsiteX31" fmla="*/ 2616200 w 8483600"/>
              <a:gd name="connsiteY31" fmla="*/ 1841500 h 4394200"/>
              <a:gd name="connsiteX32" fmla="*/ 2641600 w 8483600"/>
              <a:gd name="connsiteY32" fmla="*/ 2006600 h 4394200"/>
              <a:gd name="connsiteX33" fmla="*/ 2654300 w 8483600"/>
              <a:gd name="connsiteY33" fmla="*/ 2044700 h 4394200"/>
              <a:gd name="connsiteX34" fmla="*/ 2679700 w 8483600"/>
              <a:gd name="connsiteY34" fmla="*/ 2146300 h 4394200"/>
              <a:gd name="connsiteX35" fmla="*/ 2692400 w 8483600"/>
              <a:gd name="connsiteY35" fmla="*/ 2184400 h 4394200"/>
              <a:gd name="connsiteX36" fmla="*/ 2743200 w 8483600"/>
              <a:gd name="connsiteY36" fmla="*/ 2260600 h 4394200"/>
              <a:gd name="connsiteX37" fmla="*/ 2755900 w 8483600"/>
              <a:gd name="connsiteY37" fmla="*/ 2311400 h 4394200"/>
              <a:gd name="connsiteX38" fmla="*/ 2781300 w 8483600"/>
              <a:gd name="connsiteY38" fmla="*/ 2362200 h 4394200"/>
              <a:gd name="connsiteX39" fmla="*/ 2806700 w 8483600"/>
              <a:gd name="connsiteY39" fmla="*/ 2463800 h 4394200"/>
              <a:gd name="connsiteX40" fmla="*/ 2819400 w 8483600"/>
              <a:gd name="connsiteY40" fmla="*/ 2501900 h 4394200"/>
              <a:gd name="connsiteX41" fmla="*/ 2844800 w 8483600"/>
              <a:gd name="connsiteY41" fmla="*/ 2717800 h 4394200"/>
              <a:gd name="connsiteX42" fmla="*/ 2857500 w 8483600"/>
              <a:gd name="connsiteY42" fmla="*/ 2806700 h 4394200"/>
              <a:gd name="connsiteX43" fmla="*/ 2870200 w 8483600"/>
              <a:gd name="connsiteY43" fmla="*/ 2844800 h 4394200"/>
              <a:gd name="connsiteX44" fmla="*/ 2882900 w 8483600"/>
              <a:gd name="connsiteY44" fmla="*/ 2921000 h 4394200"/>
              <a:gd name="connsiteX45" fmla="*/ 2908300 w 8483600"/>
              <a:gd name="connsiteY45" fmla="*/ 3098800 h 4394200"/>
              <a:gd name="connsiteX46" fmla="*/ 2921000 w 8483600"/>
              <a:gd name="connsiteY46" fmla="*/ 3263900 h 4394200"/>
              <a:gd name="connsiteX47" fmla="*/ 2946400 w 8483600"/>
              <a:gd name="connsiteY47" fmla="*/ 3340100 h 4394200"/>
              <a:gd name="connsiteX48" fmla="*/ 2959100 w 8483600"/>
              <a:gd name="connsiteY48" fmla="*/ 3390900 h 4394200"/>
              <a:gd name="connsiteX49" fmla="*/ 2971800 w 8483600"/>
              <a:gd name="connsiteY49" fmla="*/ 3454400 h 4394200"/>
              <a:gd name="connsiteX50" fmla="*/ 2997200 w 8483600"/>
              <a:gd name="connsiteY50" fmla="*/ 3492500 h 4394200"/>
              <a:gd name="connsiteX51" fmla="*/ 3035300 w 8483600"/>
              <a:gd name="connsiteY51" fmla="*/ 3594100 h 4394200"/>
              <a:gd name="connsiteX52" fmla="*/ 3073400 w 8483600"/>
              <a:gd name="connsiteY52" fmla="*/ 3632200 h 4394200"/>
              <a:gd name="connsiteX53" fmla="*/ 3111500 w 8483600"/>
              <a:gd name="connsiteY53" fmla="*/ 3708400 h 4394200"/>
              <a:gd name="connsiteX54" fmla="*/ 3124200 w 8483600"/>
              <a:gd name="connsiteY54" fmla="*/ 3746500 h 4394200"/>
              <a:gd name="connsiteX55" fmla="*/ 3149600 w 8483600"/>
              <a:gd name="connsiteY55" fmla="*/ 3784600 h 4394200"/>
              <a:gd name="connsiteX56" fmla="*/ 3175000 w 8483600"/>
              <a:gd name="connsiteY56" fmla="*/ 3873500 h 4394200"/>
              <a:gd name="connsiteX57" fmla="*/ 3200400 w 8483600"/>
              <a:gd name="connsiteY57" fmla="*/ 3911600 h 4394200"/>
              <a:gd name="connsiteX58" fmla="*/ 3251200 w 8483600"/>
              <a:gd name="connsiteY58" fmla="*/ 4089400 h 4394200"/>
              <a:gd name="connsiteX59" fmla="*/ 3289300 w 8483600"/>
              <a:gd name="connsiteY59" fmla="*/ 4165600 h 4394200"/>
              <a:gd name="connsiteX60" fmla="*/ 3365500 w 8483600"/>
              <a:gd name="connsiteY60" fmla="*/ 4203700 h 4394200"/>
              <a:gd name="connsiteX61" fmla="*/ 3467100 w 8483600"/>
              <a:gd name="connsiteY61" fmla="*/ 4241800 h 4394200"/>
              <a:gd name="connsiteX62" fmla="*/ 3517900 w 8483600"/>
              <a:gd name="connsiteY62" fmla="*/ 4254500 h 4394200"/>
              <a:gd name="connsiteX63" fmla="*/ 3644900 w 8483600"/>
              <a:gd name="connsiteY63" fmla="*/ 4292600 h 4394200"/>
              <a:gd name="connsiteX64" fmla="*/ 3924300 w 8483600"/>
              <a:gd name="connsiteY64" fmla="*/ 4330700 h 4394200"/>
              <a:gd name="connsiteX65" fmla="*/ 4000500 w 8483600"/>
              <a:gd name="connsiteY65" fmla="*/ 4356100 h 4394200"/>
              <a:gd name="connsiteX66" fmla="*/ 4038600 w 8483600"/>
              <a:gd name="connsiteY66" fmla="*/ 4368800 h 4394200"/>
              <a:gd name="connsiteX67" fmla="*/ 4152900 w 8483600"/>
              <a:gd name="connsiteY67" fmla="*/ 4394200 h 4394200"/>
              <a:gd name="connsiteX68" fmla="*/ 4419600 w 8483600"/>
              <a:gd name="connsiteY68" fmla="*/ 4368800 h 4394200"/>
              <a:gd name="connsiteX69" fmla="*/ 4495800 w 8483600"/>
              <a:gd name="connsiteY69" fmla="*/ 4343400 h 4394200"/>
              <a:gd name="connsiteX70" fmla="*/ 4572000 w 8483600"/>
              <a:gd name="connsiteY70" fmla="*/ 4292600 h 4394200"/>
              <a:gd name="connsiteX71" fmla="*/ 4648200 w 8483600"/>
              <a:gd name="connsiteY71" fmla="*/ 4267200 h 4394200"/>
              <a:gd name="connsiteX72" fmla="*/ 4749800 w 8483600"/>
              <a:gd name="connsiteY72" fmla="*/ 4241800 h 4394200"/>
              <a:gd name="connsiteX73" fmla="*/ 4826000 w 8483600"/>
              <a:gd name="connsiteY73" fmla="*/ 4216400 h 4394200"/>
              <a:gd name="connsiteX74" fmla="*/ 4927600 w 8483600"/>
              <a:gd name="connsiteY74" fmla="*/ 4191000 h 4394200"/>
              <a:gd name="connsiteX75" fmla="*/ 4978400 w 8483600"/>
              <a:gd name="connsiteY75" fmla="*/ 4178300 h 4394200"/>
              <a:gd name="connsiteX76" fmla="*/ 5054600 w 8483600"/>
              <a:gd name="connsiteY76" fmla="*/ 4152900 h 4394200"/>
              <a:gd name="connsiteX77" fmla="*/ 5092700 w 8483600"/>
              <a:gd name="connsiteY77" fmla="*/ 4140200 h 4394200"/>
              <a:gd name="connsiteX78" fmla="*/ 5168900 w 8483600"/>
              <a:gd name="connsiteY78" fmla="*/ 4076700 h 4394200"/>
              <a:gd name="connsiteX79" fmla="*/ 5207000 w 8483600"/>
              <a:gd name="connsiteY79" fmla="*/ 4064000 h 4394200"/>
              <a:gd name="connsiteX80" fmla="*/ 5219700 w 8483600"/>
              <a:gd name="connsiteY80" fmla="*/ 4025900 h 4394200"/>
              <a:gd name="connsiteX81" fmla="*/ 5257800 w 8483600"/>
              <a:gd name="connsiteY81" fmla="*/ 4000500 h 4394200"/>
              <a:gd name="connsiteX82" fmla="*/ 5346700 w 8483600"/>
              <a:gd name="connsiteY82" fmla="*/ 3924300 h 4394200"/>
              <a:gd name="connsiteX83" fmla="*/ 5422900 w 8483600"/>
              <a:gd name="connsiteY83" fmla="*/ 3873500 h 4394200"/>
              <a:gd name="connsiteX84" fmla="*/ 5448300 w 8483600"/>
              <a:gd name="connsiteY84" fmla="*/ 3835400 h 4394200"/>
              <a:gd name="connsiteX85" fmla="*/ 5486400 w 8483600"/>
              <a:gd name="connsiteY85" fmla="*/ 3797300 h 4394200"/>
              <a:gd name="connsiteX86" fmla="*/ 5511800 w 8483600"/>
              <a:gd name="connsiteY86" fmla="*/ 3746500 h 4394200"/>
              <a:gd name="connsiteX87" fmla="*/ 5588000 w 8483600"/>
              <a:gd name="connsiteY87" fmla="*/ 3632200 h 4394200"/>
              <a:gd name="connsiteX88" fmla="*/ 5613400 w 8483600"/>
              <a:gd name="connsiteY88" fmla="*/ 3594100 h 4394200"/>
              <a:gd name="connsiteX89" fmla="*/ 5651500 w 8483600"/>
              <a:gd name="connsiteY89" fmla="*/ 3581400 h 4394200"/>
              <a:gd name="connsiteX90" fmla="*/ 5676900 w 8483600"/>
              <a:gd name="connsiteY90" fmla="*/ 3543300 h 4394200"/>
              <a:gd name="connsiteX91" fmla="*/ 5727700 w 8483600"/>
              <a:gd name="connsiteY91" fmla="*/ 3492500 h 4394200"/>
              <a:gd name="connsiteX92" fmla="*/ 5753100 w 8483600"/>
              <a:gd name="connsiteY92" fmla="*/ 3441700 h 4394200"/>
              <a:gd name="connsiteX93" fmla="*/ 5791200 w 8483600"/>
              <a:gd name="connsiteY93" fmla="*/ 3390900 h 4394200"/>
              <a:gd name="connsiteX94" fmla="*/ 5842000 w 8483600"/>
              <a:gd name="connsiteY94" fmla="*/ 3302000 h 4394200"/>
              <a:gd name="connsiteX95" fmla="*/ 5854700 w 8483600"/>
              <a:gd name="connsiteY95" fmla="*/ 3263900 h 4394200"/>
              <a:gd name="connsiteX96" fmla="*/ 5880100 w 8483600"/>
              <a:gd name="connsiteY96" fmla="*/ 3225800 h 4394200"/>
              <a:gd name="connsiteX97" fmla="*/ 5918200 w 8483600"/>
              <a:gd name="connsiteY97" fmla="*/ 3136900 h 4394200"/>
              <a:gd name="connsiteX98" fmla="*/ 5930900 w 8483600"/>
              <a:gd name="connsiteY98" fmla="*/ 3098800 h 4394200"/>
              <a:gd name="connsiteX99" fmla="*/ 5956300 w 8483600"/>
              <a:gd name="connsiteY99" fmla="*/ 3060700 h 4394200"/>
              <a:gd name="connsiteX100" fmla="*/ 5969000 w 8483600"/>
              <a:gd name="connsiteY100" fmla="*/ 3022600 h 4394200"/>
              <a:gd name="connsiteX101" fmla="*/ 5994400 w 8483600"/>
              <a:gd name="connsiteY101" fmla="*/ 2984500 h 4394200"/>
              <a:gd name="connsiteX102" fmla="*/ 6007100 w 8483600"/>
              <a:gd name="connsiteY102" fmla="*/ 2946400 h 4394200"/>
              <a:gd name="connsiteX103" fmla="*/ 6057900 w 8483600"/>
              <a:gd name="connsiteY103" fmla="*/ 2832100 h 4394200"/>
              <a:gd name="connsiteX104" fmla="*/ 6096000 w 8483600"/>
              <a:gd name="connsiteY104" fmla="*/ 2794000 h 4394200"/>
              <a:gd name="connsiteX105" fmla="*/ 6134100 w 8483600"/>
              <a:gd name="connsiteY105" fmla="*/ 2717800 h 4394200"/>
              <a:gd name="connsiteX106" fmla="*/ 6210300 w 8483600"/>
              <a:gd name="connsiteY106" fmla="*/ 2654300 h 4394200"/>
              <a:gd name="connsiteX107" fmla="*/ 6273800 w 8483600"/>
              <a:gd name="connsiteY107" fmla="*/ 2590800 h 4394200"/>
              <a:gd name="connsiteX108" fmla="*/ 6311900 w 8483600"/>
              <a:gd name="connsiteY108" fmla="*/ 2514600 h 4394200"/>
              <a:gd name="connsiteX109" fmla="*/ 6324600 w 8483600"/>
              <a:gd name="connsiteY109" fmla="*/ 2476500 h 4394200"/>
              <a:gd name="connsiteX110" fmla="*/ 6388100 w 8483600"/>
              <a:gd name="connsiteY110" fmla="*/ 2400300 h 4394200"/>
              <a:gd name="connsiteX111" fmla="*/ 6438900 w 8483600"/>
              <a:gd name="connsiteY111" fmla="*/ 2286000 h 4394200"/>
              <a:gd name="connsiteX112" fmla="*/ 6515100 w 8483600"/>
              <a:gd name="connsiteY112" fmla="*/ 2209800 h 4394200"/>
              <a:gd name="connsiteX113" fmla="*/ 6591300 w 8483600"/>
              <a:gd name="connsiteY113" fmla="*/ 2184400 h 4394200"/>
              <a:gd name="connsiteX114" fmla="*/ 6629400 w 8483600"/>
              <a:gd name="connsiteY114" fmla="*/ 2159000 h 4394200"/>
              <a:gd name="connsiteX115" fmla="*/ 6705600 w 8483600"/>
              <a:gd name="connsiteY115" fmla="*/ 2133600 h 4394200"/>
              <a:gd name="connsiteX116" fmla="*/ 6794500 w 8483600"/>
              <a:gd name="connsiteY116" fmla="*/ 2095500 h 4394200"/>
              <a:gd name="connsiteX117" fmla="*/ 7124700 w 8483600"/>
              <a:gd name="connsiteY117" fmla="*/ 2120900 h 4394200"/>
              <a:gd name="connsiteX118" fmla="*/ 7162800 w 8483600"/>
              <a:gd name="connsiteY118" fmla="*/ 2133600 h 4394200"/>
              <a:gd name="connsiteX119" fmla="*/ 7264400 w 8483600"/>
              <a:gd name="connsiteY119" fmla="*/ 2159000 h 4394200"/>
              <a:gd name="connsiteX120" fmla="*/ 7950200 w 8483600"/>
              <a:gd name="connsiteY120" fmla="*/ 2146300 h 4394200"/>
              <a:gd name="connsiteX121" fmla="*/ 7988300 w 8483600"/>
              <a:gd name="connsiteY121" fmla="*/ 2133600 h 4394200"/>
              <a:gd name="connsiteX122" fmla="*/ 8026400 w 8483600"/>
              <a:gd name="connsiteY122" fmla="*/ 2108200 h 4394200"/>
              <a:gd name="connsiteX123" fmla="*/ 8064500 w 8483600"/>
              <a:gd name="connsiteY123" fmla="*/ 1930400 h 4394200"/>
              <a:gd name="connsiteX124" fmla="*/ 8077200 w 8483600"/>
              <a:gd name="connsiteY124" fmla="*/ 1892300 h 4394200"/>
              <a:gd name="connsiteX125" fmla="*/ 8102600 w 8483600"/>
              <a:gd name="connsiteY125" fmla="*/ 1739900 h 4394200"/>
              <a:gd name="connsiteX126" fmla="*/ 8115300 w 8483600"/>
              <a:gd name="connsiteY126" fmla="*/ 1701800 h 4394200"/>
              <a:gd name="connsiteX127" fmla="*/ 8128000 w 8483600"/>
              <a:gd name="connsiteY127" fmla="*/ 1651000 h 4394200"/>
              <a:gd name="connsiteX128" fmla="*/ 8140700 w 8483600"/>
              <a:gd name="connsiteY128" fmla="*/ 1612900 h 4394200"/>
              <a:gd name="connsiteX129" fmla="*/ 8153400 w 8483600"/>
              <a:gd name="connsiteY129" fmla="*/ 1549400 h 4394200"/>
              <a:gd name="connsiteX130" fmla="*/ 8178800 w 8483600"/>
              <a:gd name="connsiteY130" fmla="*/ 1511300 h 4394200"/>
              <a:gd name="connsiteX131" fmla="*/ 8216900 w 8483600"/>
              <a:gd name="connsiteY131" fmla="*/ 1384300 h 4394200"/>
              <a:gd name="connsiteX132" fmla="*/ 8229600 w 8483600"/>
              <a:gd name="connsiteY132" fmla="*/ 1231900 h 4394200"/>
              <a:gd name="connsiteX133" fmla="*/ 8255000 w 8483600"/>
              <a:gd name="connsiteY133" fmla="*/ 1155700 h 4394200"/>
              <a:gd name="connsiteX134" fmla="*/ 8267700 w 8483600"/>
              <a:gd name="connsiteY134" fmla="*/ 1117600 h 4394200"/>
              <a:gd name="connsiteX135" fmla="*/ 8280400 w 8483600"/>
              <a:gd name="connsiteY135" fmla="*/ 1028700 h 4394200"/>
              <a:gd name="connsiteX136" fmla="*/ 8293100 w 8483600"/>
              <a:gd name="connsiteY136" fmla="*/ 977900 h 4394200"/>
              <a:gd name="connsiteX137" fmla="*/ 8318500 w 8483600"/>
              <a:gd name="connsiteY137" fmla="*/ 825500 h 4394200"/>
              <a:gd name="connsiteX138" fmla="*/ 8369300 w 8483600"/>
              <a:gd name="connsiteY138" fmla="*/ 698500 h 4394200"/>
              <a:gd name="connsiteX139" fmla="*/ 8432800 w 8483600"/>
              <a:gd name="connsiteY139" fmla="*/ 558800 h 4394200"/>
              <a:gd name="connsiteX140" fmla="*/ 8458200 w 8483600"/>
              <a:gd name="connsiteY140" fmla="*/ 520700 h 4394200"/>
              <a:gd name="connsiteX141" fmla="*/ 8483600 w 8483600"/>
              <a:gd name="connsiteY141" fmla="*/ 482600 h 439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8483600" h="4394200">
                <a:moveTo>
                  <a:pt x="0" y="0"/>
                </a:moveTo>
                <a:cubicBezTo>
                  <a:pt x="140127" y="28025"/>
                  <a:pt x="86044" y="11748"/>
                  <a:pt x="165100" y="38100"/>
                </a:cubicBezTo>
                <a:cubicBezTo>
                  <a:pt x="279400" y="33867"/>
                  <a:pt x="393959" y="34172"/>
                  <a:pt x="508000" y="25400"/>
                </a:cubicBezTo>
                <a:cubicBezTo>
                  <a:pt x="559349" y="21450"/>
                  <a:pt x="660400" y="0"/>
                  <a:pt x="660400" y="0"/>
                </a:cubicBezTo>
                <a:lnTo>
                  <a:pt x="1816100" y="12700"/>
                </a:lnTo>
                <a:cubicBezTo>
                  <a:pt x="1829484" y="12985"/>
                  <a:pt x="1841029" y="23005"/>
                  <a:pt x="1854200" y="25400"/>
                </a:cubicBezTo>
                <a:cubicBezTo>
                  <a:pt x="1887780" y="31505"/>
                  <a:pt x="1921933" y="33867"/>
                  <a:pt x="1955800" y="38100"/>
                </a:cubicBezTo>
                <a:cubicBezTo>
                  <a:pt x="1964267" y="50800"/>
                  <a:pt x="1975001" y="62252"/>
                  <a:pt x="1981200" y="76200"/>
                </a:cubicBezTo>
                <a:cubicBezTo>
                  <a:pt x="1992074" y="100666"/>
                  <a:pt x="1991748" y="130123"/>
                  <a:pt x="2006600" y="152400"/>
                </a:cubicBezTo>
                <a:cubicBezTo>
                  <a:pt x="2081315" y="264473"/>
                  <a:pt x="1966720" y="85340"/>
                  <a:pt x="2057400" y="266700"/>
                </a:cubicBezTo>
                <a:cubicBezTo>
                  <a:pt x="2065867" y="283633"/>
                  <a:pt x="2075769" y="299922"/>
                  <a:pt x="2082800" y="317500"/>
                </a:cubicBezTo>
                <a:cubicBezTo>
                  <a:pt x="2092744" y="342359"/>
                  <a:pt x="2093348" y="371423"/>
                  <a:pt x="2108200" y="393700"/>
                </a:cubicBezTo>
                <a:lnTo>
                  <a:pt x="2159000" y="469900"/>
                </a:lnTo>
                <a:cubicBezTo>
                  <a:pt x="2185431" y="575626"/>
                  <a:pt x="2153247" y="471095"/>
                  <a:pt x="2197100" y="558800"/>
                </a:cubicBezTo>
                <a:cubicBezTo>
                  <a:pt x="2203087" y="570774"/>
                  <a:pt x="2203813" y="584926"/>
                  <a:pt x="2209800" y="596900"/>
                </a:cubicBezTo>
                <a:cubicBezTo>
                  <a:pt x="2237201" y="651702"/>
                  <a:pt x="2235131" y="615641"/>
                  <a:pt x="2247900" y="673100"/>
                </a:cubicBezTo>
                <a:cubicBezTo>
                  <a:pt x="2253486" y="698237"/>
                  <a:pt x="2254355" y="724318"/>
                  <a:pt x="2260600" y="749300"/>
                </a:cubicBezTo>
                <a:cubicBezTo>
                  <a:pt x="2267094" y="775275"/>
                  <a:pt x="2279506" y="799525"/>
                  <a:pt x="2286000" y="825500"/>
                </a:cubicBezTo>
                <a:cubicBezTo>
                  <a:pt x="2290233" y="842433"/>
                  <a:pt x="2291824" y="860257"/>
                  <a:pt x="2298700" y="876300"/>
                </a:cubicBezTo>
                <a:cubicBezTo>
                  <a:pt x="2304713" y="890329"/>
                  <a:pt x="2315633" y="901700"/>
                  <a:pt x="2324100" y="914400"/>
                </a:cubicBezTo>
                <a:cubicBezTo>
                  <a:pt x="2328333" y="931333"/>
                  <a:pt x="2331280" y="948641"/>
                  <a:pt x="2336800" y="965200"/>
                </a:cubicBezTo>
                <a:cubicBezTo>
                  <a:pt x="2344009" y="986827"/>
                  <a:pt x="2355649" y="1006864"/>
                  <a:pt x="2362200" y="1028700"/>
                </a:cubicBezTo>
                <a:cubicBezTo>
                  <a:pt x="2368403" y="1049375"/>
                  <a:pt x="2369665" y="1071259"/>
                  <a:pt x="2374900" y="1092200"/>
                </a:cubicBezTo>
                <a:cubicBezTo>
                  <a:pt x="2378147" y="1105187"/>
                  <a:pt x="2383922" y="1117428"/>
                  <a:pt x="2387600" y="1130300"/>
                </a:cubicBezTo>
                <a:cubicBezTo>
                  <a:pt x="2396474" y="1161360"/>
                  <a:pt x="2410610" y="1234665"/>
                  <a:pt x="2425700" y="1257300"/>
                </a:cubicBezTo>
                <a:cubicBezTo>
                  <a:pt x="2434167" y="1270000"/>
                  <a:pt x="2444901" y="1281452"/>
                  <a:pt x="2451100" y="1295400"/>
                </a:cubicBezTo>
                <a:cubicBezTo>
                  <a:pt x="2461974" y="1319866"/>
                  <a:pt x="2461648" y="1349323"/>
                  <a:pt x="2476500" y="1371600"/>
                </a:cubicBezTo>
                <a:cubicBezTo>
                  <a:pt x="2512402" y="1425452"/>
                  <a:pt x="2495074" y="1396048"/>
                  <a:pt x="2527300" y="1460500"/>
                </a:cubicBezTo>
                <a:cubicBezTo>
                  <a:pt x="2558368" y="1615839"/>
                  <a:pt x="2523411" y="1454707"/>
                  <a:pt x="2552700" y="1562100"/>
                </a:cubicBezTo>
                <a:cubicBezTo>
                  <a:pt x="2561885" y="1595779"/>
                  <a:pt x="2567061" y="1630582"/>
                  <a:pt x="2578100" y="1663700"/>
                </a:cubicBezTo>
                <a:cubicBezTo>
                  <a:pt x="2582333" y="1676400"/>
                  <a:pt x="2587995" y="1688710"/>
                  <a:pt x="2590800" y="1701800"/>
                </a:cubicBezTo>
                <a:cubicBezTo>
                  <a:pt x="2600717" y="1748079"/>
                  <a:pt x="2608419" y="1794814"/>
                  <a:pt x="2616200" y="1841500"/>
                </a:cubicBezTo>
                <a:cubicBezTo>
                  <a:pt x="2622952" y="1882011"/>
                  <a:pt x="2632228" y="1964427"/>
                  <a:pt x="2641600" y="2006600"/>
                </a:cubicBezTo>
                <a:cubicBezTo>
                  <a:pt x="2644504" y="2019668"/>
                  <a:pt x="2650778" y="2031785"/>
                  <a:pt x="2654300" y="2044700"/>
                </a:cubicBezTo>
                <a:cubicBezTo>
                  <a:pt x="2663485" y="2078379"/>
                  <a:pt x="2668661" y="2113182"/>
                  <a:pt x="2679700" y="2146300"/>
                </a:cubicBezTo>
                <a:cubicBezTo>
                  <a:pt x="2683933" y="2159000"/>
                  <a:pt x="2685899" y="2172698"/>
                  <a:pt x="2692400" y="2184400"/>
                </a:cubicBezTo>
                <a:cubicBezTo>
                  <a:pt x="2707225" y="2211085"/>
                  <a:pt x="2743200" y="2260600"/>
                  <a:pt x="2743200" y="2260600"/>
                </a:cubicBezTo>
                <a:cubicBezTo>
                  <a:pt x="2747433" y="2277533"/>
                  <a:pt x="2749771" y="2295057"/>
                  <a:pt x="2755900" y="2311400"/>
                </a:cubicBezTo>
                <a:cubicBezTo>
                  <a:pt x="2762547" y="2329127"/>
                  <a:pt x="2775313" y="2344239"/>
                  <a:pt x="2781300" y="2362200"/>
                </a:cubicBezTo>
                <a:cubicBezTo>
                  <a:pt x="2792339" y="2395318"/>
                  <a:pt x="2795661" y="2430682"/>
                  <a:pt x="2806700" y="2463800"/>
                </a:cubicBezTo>
                <a:lnTo>
                  <a:pt x="2819400" y="2501900"/>
                </a:lnTo>
                <a:cubicBezTo>
                  <a:pt x="2838545" y="2712491"/>
                  <a:pt x="2822148" y="2570560"/>
                  <a:pt x="2844800" y="2717800"/>
                </a:cubicBezTo>
                <a:cubicBezTo>
                  <a:pt x="2849352" y="2747386"/>
                  <a:pt x="2851629" y="2777347"/>
                  <a:pt x="2857500" y="2806700"/>
                </a:cubicBezTo>
                <a:cubicBezTo>
                  <a:pt x="2860125" y="2819827"/>
                  <a:pt x="2867296" y="2831732"/>
                  <a:pt x="2870200" y="2844800"/>
                </a:cubicBezTo>
                <a:cubicBezTo>
                  <a:pt x="2875786" y="2869937"/>
                  <a:pt x="2879080" y="2895535"/>
                  <a:pt x="2882900" y="2921000"/>
                </a:cubicBezTo>
                <a:cubicBezTo>
                  <a:pt x="2891781" y="2980206"/>
                  <a:pt x="2901689" y="3039298"/>
                  <a:pt x="2908300" y="3098800"/>
                </a:cubicBezTo>
                <a:cubicBezTo>
                  <a:pt x="2914395" y="3153658"/>
                  <a:pt x="2912392" y="3209380"/>
                  <a:pt x="2921000" y="3263900"/>
                </a:cubicBezTo>
                <a:cubicBezTo>
                  <a:pt x="2925176" y="3290346"/>
                  <a:pt x="2938707" y="3314455"/>
                  <a:pt x="2946400" y="3340100"/>
                </a:cubicBezTo>
                <a:cubicBezTo>
                  <a:pt x="2951416" y="3356818"/>
                  <a:pt x="2955314" y="3373861"/>
                  <a:pt x="2959100" y="3390900"/>
                </a:cubicBezTo>
                <a:cubicBezTo>
                  <a:pt x="2963783" y="3411972"/>
                  <a:pt x="2964221" y="3434189"/>
                  <a:pt x="2971800" y="3454400"/>
                </a:cubicBezTo>
                <a:cubicBezTo>
                  <a:pt x="2977159" y="3468692"/>
                  <a:pt x="2990374" y="3478848"/>
                  <a:pt x="2997200" y="3492500"/>
                </a:cubicBezTo>
                <a:cubicBezTo>
                  <a:pt x="3026753" y="3551607"/>
                  <a:pt x="2988505" y="3519228"/>
                  <a:pt x="3035300" y="3594100"/>
                </a:cubicBezTo>
                <a:cubicBezTo>
                  <a:pt x="3044819" y="3609330"/>
                  <a:pt x="3060700" y="3619500"/>
                  <a:pt x="3073400" y="3632200"/>
                </a:cubicBezTo>
                <a:cubicBezTo>
                  <a:pt x="3105322" y="3727965"/>
                  <a:pt x="3062261" y="3609923"/>
                  <a:pt x="3111500" y="3708400"/>
                </a:cubicBezTo>
                <a:cubicBezTo>
                  <a:pt x="3117487" y="3720374"/>
                  <a:pt x="3118213" y="3734526"/>
                  <a:pt x="3124200" y="3746500"/>
                </a:cubicBezTo>
                <a:cubicBezTo>
                  <a:pt x="3131026" y="3760152"/>
                  <a:pt x="3142774" y="3770948"/>
                  <a:pt x="3149600" y="3784600"/>
                </a:cubicBezTo>
                <a:cubicBezTo>
                  <a:pt x="3174314" y="3834028"/>
                  <a:pt x="3150585" y="3816533"/>
                  <a:pt x="3175000" y="3873500"/>
                </a:cubicBezTo>
                <a:cubicBezTo>
                  <a:pt x="3181013" y="3887529"/>
                  <a:pt x="3191933" y="3898900"/>
                  <a:pt x="3200400" y="3911600"/>
                </a:cubicBezTo>
                <a:cubicBezTo>
                  <a:pt x="3232294" y="4039175"/>
                  <a:pt x="3214761" y="3980082"/>
                  <a:pt x="3251200" y="4089400"/>
                </a:cubicBezTo>
                <a:cubicBezTo>
                  <a:pt x="3261529" y="4120388"/>
                  <a:pt x="3264681" y="4140981"/>
                  <a:pt x="3289300" y="4165600"/>
                </a:cubicBezTo>
                <a:cubicBezTo>
                  <a:pt x="3316275" y="4192575"/>
                  <a:pt x="3332446" y="4191305"/>
                  <a:pt x="3365500" y="4203700"/>
                </a:cubicBezTo>
                <a:cubicBezTo>
                  <a:pt x="3408443" y="4219804"/>
                  <a:pt x="3426743" y="4230269"/>
                  <a:pt x="3467100" y="4241800"/>
                </a:cubicBezTo>
                <a:cubicBezTo>
                  <a:pt x="3483883" y="4246595"/>
                  <a:pt x="3501182" y="4249484"/>
                  <a:pt x="3517900" y="4254500"/>
                </a:cubicBezTo>
                <a:cubicBezTo>
                  <a:pt x="3560244" y="4267203"/>
                  <a:pt x="3600992" y="4285282"/>
                  <a:pt x="3644900" y="4292600"/>
                </a:cubicBezTo>
                <a:cubicBezTo>
                  <a:pt x="3735580" y="4307713"/>
                  <a:pt x="3832222" y="4319190"/>
                  <a:pt x="3924300" y="4330700"/>
                </a:cubicBezTo>
                <a:lnTo>
                  <a:pt x="4000500" y="4356100"/>
                </a:lnTo>
                <a:cubicBezTo>
                  <a:pt x="4013200" y="4360333"/>
                  <a:pt x="4025532" y="4365896"/>
                  <a:pt x="4038600" y="4368800"/>
                </a:cubicBezTo>
                <a:lnTo>
                  <a:pt x="4152900" y="4394200"/>
                </a:lnTo>
                <a:cubicBezTo>
                  <a:pt x="4236198" y="4388994"/>
                  <a:pt x="4334542" y="4391998"/>
                  <a:pt x="4419600" y="4368800"/>
                </a:cubicBezTo>
                <a:cubicBezTo>
                  <a:pt x="4445431" y="4361755"/>
                  <a:pt x="4470400" y="4351867"/>
                  <a:pt x="4495800" y="4343400"/>
                </a:cubicBezTo>
                <a:cubicBezTo>
                  <a:pt x="4524760" y="4333747"/>
                  <a:pt x="4543040" y="4302253"/>
                  <a:pt x="4572000" y="4292600"/>
                </a:cubicBezTo>
                <a:cubicBezTo>
                  <a:pt x="4597400" y="4284133"/>
                  <a:pt x="4622225" y="4273694"/>
                  <a:pt x="4648200" y="4267200"/>
                </a:cubicBezTo>
                <a:cubicBezTo>
                  <a:pt x="4682067" y="4258733"/>
                  <a:pt x="4716682" y="4252839"/>
                  <a:pt x="4749800" y="4241800"/>
                </a:cubicBezTo>
                <a:cubicBezTo>
                  <a:pt x="4775200" y="4233333"/>
                  <a:pt x="4799746" y="4221651"/>
                  <a:pt x="4826000" y="4216400"/>
                </a:cubicBezTo>
                <a:cubicBezTo>
                  <a:pt x="4955102" y="4190580"/>
                  <a:pt x="4836478" y="4217035"/>
                  <a:pt x="4927600" y="4191000"/>
                </a:cubicBezTo>
                <a:cubicBezTo>
                  <a:pt x="4944383" y="4186205"/>
                  <a:pt x="4961682" y="4183316"/>
                  <a:pt x="4978400" y="4178300"/>
                </a:cubicBezTo>
                <a:cubicBezTo>
                  <a:pt x="5004045" y="4170607"/>
                  <a:pt x="5029200" y="4161367"/>
                  <a:pt x="5054600" y="4152900"/>
                </a:cubicBezTo>
                <a:lnTo>
                  <a:pt x="5092700" y="4140200"/>
                </a:lnTo>
                <a:cubicBezTo>
                  <a:pt x="5120787" y="4112113"/>
                  <a:pt x="5133537" y="4094381"/>
                  <a:pt x="5168900" y="4076700"/>
                </a:cubicBezTo>
                <a:cubicBezTo>
                  <a:pt x="5180874" y="4070713"/>
                  <a:pt x="5194300" y="4068233"/>
                  <a:pt x="5207000" y="4064000"/>
                </a:cubicBezTo>
                <a:cubicBezTo>
                  <a:pt x="5211233" y="4051300"/>
                  <a:pt x="5211337" y="4036353"/>
                  <a:pt x="5219700" y="4025900"/>
                </a:cubicBezTo>
                <a:cubicBezTo>
                  <a:pt x="5229235" y="4013981"/>
                  <a:pt x="5246074" y="4010271"/>
                  <a:pt x="5257800" y="4000500"/>
                </a:cubicBezTo>
                <a:cubicBezTo>
                  <a:pt x="5356464" y="3918280"/>
                  <a:pt x="5227795" y="4007534"/>
                  <a:pt x="5346700" y="3924300"/>
                </a:cubicBezTo>
                <a:cubicBezTo>
                  <a:pt x="5371709" y="3906794"/>
                  <a:pt x="5422900" y="3873500"/>
                  <a:pt x="5422900" y="3873500"/>
                </a:cubicBezTo>
                <a:cubicBezTo>
                  <a:pt x="5431367" y="3860800"/>
                  <a:pt x="5438529" y="3847126"/>
                  <a:pt x="5448300" y="3835400"/>
                </a:cubicBezTo>
                <a:cubicBezTo>
                  <a:pt x="5459798" y="3821602"/>
                  <a:pt x="5475961" y="3811915"/>
                  <a:pt x="5486400" y="3797300"/>
                </a:cubicBezTo>
                <a:cubicBezTo>
                  <a:pt x="5497404" y="3781894"/>
                  <a:pt x="5502060" y="3762734"/>
                  <a:pt x="5511800" y="3746500"/>
                </a:cubicBezTo>
                <a:lnTo>
                  <a:pt x="5588000" y="3632200"/>
                </a:lnTo>
                <a:cubicBezTo>
                  <a:pt x="5596467" y="3619500"/>
                  <a:pt x="5598920" y="3598927"/>
                  <a:pt x="5613400" y="3594100"/>
                </a:cubicBezTo>
                <a:lnTo>
                  <a:pt x="5651500" y="3581400"/>
                </a:lnTo>
                <a:cubicBezTo>
                  <a:pt x="5659967" y="3568700"/>
                  <a:pt x="5666967" y="3554889"/>
                  <a:pt x="5676900" y="3543300"/>
                </a:cubicBezTo>
                <a:cubicBezTo>
                  <a:pt x="5692485" y="3525118"/>
                  <a:pt x="5713332" y="3511658"/>
                  <a:pt x="5727700" y="3492500"/>
                </a:cubicBezTo>
                <a:cubicBezTo>
                  <a:pt x="5739059" y="3477354"/>
                  <a:pt x="5743066" y="3457754"/>
                  <a:pt x="5753100" y="3441700"/>
                </a:cubicBezTo>
                <a:cubicBezTo>
                  <a:pt x="5764318" y="3423751"/>
                  <a:pt x="5778500" y="3407833"/>
                  <a:pt x="5791200" y="3390900"/>
                </a:cubicBezTo>
                <a:cubicBezTo>
                  <a:pt x="5818060" y="3283459"/>
                  <a:pt x="5781469" y="3392796"/>
                  <a:pt x="5842000" y="3302000"/>
                </a:cubicBezTo>
                <a:cubicBezTo>
                  <a:pt x="5849426" y="3290861"/>
                  <a:pt x="5848713" y="3275874"/>
                  <a:pt x="5854700" y="3263900"/>
                </a:cubicBezTo>
                <a:cubicBezTo>
                  <a:pt x="5861526" y="3250248"/>
                  <a:pt x="5871633" y="3238500"/>
                  <a:pt x="5880100" y="3225800"/>
                </a:cubicBezTo>
                <a:cubicBezTo>
                  <a:pt x="5906531" y="3120074"/>
                  <a:pt x="5874347" y="3224605"/>
                  <a:pt x="5918200" y="3136900"/>
                </a:cubicBezTo>
                <a:cubicBezTo>
                  <a:pt x="5924187" y="3124926"/>
                  <a:pt x="5924913" y="3110774"/>
                  <a:pt x="5930900" y="3098800"/>
                </a:cubicBezTo>
                <a:cubicBezTo>
                  <a:pt x="5937726" y="3085148"/>
                  <a:pt x="5949474" y="3074352"/>
                  <a:pt x="5956300" y="3060700"/>
                </a:cubicBezTo>
                <a:cubicBezTo>
                  <a:pt x="5962287" y="3048726"/>
                  <a:pt x="5963013" y="3034574"/>
                  <a:pt x="5969000" y="3022600"/>
                </a:cubicBezTo>
                <a:cubicBezTo>
                  <a:pt x="5975826" y="3008948"/>
                  <a:pt x="5987574" y="2998152"/>
                  <a:pt x="5994400" y="2984500"/>
                </a:cubicBezTo>
                <a:cubicBezTo>
                  <a:pt x="6000387" y="2972526"/>
                  <a:pt x="6002400" y="2958935"/>
                  <a:pt x="6007100" y="2946400"/>
                </a:cubicBezTo>
                <a:cubicBezTo>
                  <a:pt x="6014961" y="2925438"/>
                  <a:pt x="6042709" y="2853367"/>
                  <a:pt x="6057900" y="2832100"/>
                </a:cubicBezTo>
                <a:cubicBezTo>
                  <a:pt x="6068339" y="2817485"/>
                  <a:pt x="6083300" y="2806700"/>
                  <a:pt x="6096000" y="2794000"/>
                </a:cubicBezTo>
                <a:cubicBezTo>
                  <a:pt x="6106329" y="2763012"/>
                  <a:pt x="6109481" y="2742419"/>
                  <a:pt x="6134100" y="2717800"/>
                </a:cubicBezTo>
                <a:cubicBezTo>
                  <a:pt x="6234000" y="2617900"/>
                  <a:pt x="6106272" y="2779134"/>
                  <a:pt x="6210300" y="2654300"/>
                </a:cubicBezTo>
                <a:cubicBezTo>
                  <a:pt x="6263217" y="2590800"/>
                  <a:pt x="6203950" y="2637367"/>
                  <a:pt x="6273800" y="2590800"/>
                </a:cubicBezTo>
                <a:cubicBezTo>
                  <a:pt x="6305722" y="2495035"/>
                  <a:pt x="6262661" y="2613077"/>
                  <a:pt x="6311900" y="2514600"/>
                </a:cubicBezTo>
                <a:cubicBezTo>
                  <a:pt x="6317887" y="2502626"/>
                  <a:pt x="6318613" y="2488474"/>
                  <a:pt x="6324600" y="2476500"/>
                </a:cubicBezTo>
                <a:cubicBezTo>
                  <a:pt x="6342281" y="2441137"/>
                  <a:pt x="6360013" y="2428387"/>
                  <a:pt x="6388100" y="2400300"/>
                </a:cubicBezTo>
                <a:cubicBezTo>
                  <a:pt x="6404206" y="2351983"/>
                  <a:pt x="6406699" y="2322226"/>
                  <a:pt x="6438900" y="2286000"/>
                </a:cubicBezTo>
                <a:cubicBezTo>
                  <a:pt x="6462765" y="2259152"/>
                  <a:pt x="6481022" y="2221159"/>
                  <a:pt x="6515100" y="2209800"/>
                </a:cubicBezTo>
                <a:cubicBezTo>
                  <a:pt x="6540500" y="2201333"/>
                  <a:pt x="6569023" y="2199252"/>
                  <a:pt x="6591300" y="2184400"/>
                </a:cubicBezTo>
                <a:cubicBezTo>
                  <a:pt x="6604000" y="2175933"/>
                  <a:pt x="6615452" y="2165199"/>
                  <a:pt x="6629400" y="2159000"/>
                </a:cubicBezTo>
                <a:cubicBezTo>
                  <a:pt x="6653866" y="2148126"/>
                  <a:pt x="6683323" y="2148452"/>
                  <a:pt x="6705600" y="2133600"/>
                </a:cubicBezTo>
                <a:cubicBezTo>
                  <a:pt x="6758223" y="2098518"/>
                  <a:pt x="6728892" y="2111902"/>
                  <a:pt x="6794500" y="2095500"/>
                </a:cubicBezTo>
                <a:cubicBezTo>
                  <a:pt x="6979191" y="2103895"/>
                  <a:pt x="7004450" y="2086543"/>
                  <a:pt x="7124700" y="2120900"/>
                </a:cubicBezTo>
                <a:cubicBezTo>
                  <a:pt x="7137572" y="2124578"/>
                  <a:pt x="7149885" y="2130078"/>
                  <a:pt x="7162800" y="2133600"/>
                </a:cubicBezTo>
                <a:cubicBezTo>
                  <a:pt x="7196479" y="2142785"/>
                  <a:pt x="7264400" y="2159000"/>
                  <a:pt x="7264400" y="2159000"/>
                </a:cubicBezTo>
                <a:lnTo>
                  <a:pt x="7950200" y="2146300"/>
                </a:lnTo>
                <a:cubicBezTo>
                  <a:pt x="7963579" y="2145831"/>
                  <a:pt x="7976326" y="2139587"/>
                  <a:pt x="7988300" y="2133600"/>
                </a:cubicBezTo>
                <a:cubicBezTo>
                  <a:pt x="8001952" y="2126774"/>
                  <a:pt x="8013700" y="2116667"/>
                  <a:pt x="8026400" y="2108200"/>
                </a:cubicBezTo>
                <a:cubicBezTo>
                  <a:pt x="8081080" y="2026180"/>
                  <a:pt x="8040177" y="2100663"/>
                  <a:pt x="8064500" y="1930400"/>
                </a:cubicBezTo>
                <a:cubicBezTo>
                  <a:pt x="8066393" y="1917148"/>
                  <a:pt x="8073953" y="1905287"/>
                  <a:pt x="8077200" y="1892300"/>
                </a:cubicBezTo>
                <a:cubicBezTo>
                  <a:pt x="8099919" y="1801425"/>
                  <a:pt x="8081095" y="1847427"/>
                  <a:pt x="8102600" y="1739900"/>
                </a:cubicBezTo>
                <a:cubicBezTo>
                  <a:pt x="8105225" y="1726773"/>
                  <a:pt x="8111622" y="1714672"/>
                  <a:pt x="8115300" y="1701800"/>
                </a:cubicBezTo>
                <a:cubicBezTo>
                  <a:pt x="8120095" y="1685017"/>
                  <a:pt x="8123205" y="1667783"/>
                  <a:pt x="8128000" y="1651000"/>
                </a:cubicBezTo>
                <a:cubicBezTo>
                  <a:pt x="8131678" y="1638128"/>
                  <a:pt x="8137453" y="1625887"/>
                  <a:pt x="8140700" y="1612900"/>
                </a:cubicBezTo>
                <a:cubicBezTo>
                  <a:pt x="8145935" y="1591959"/>
                  <a:pt x="8145821" y="1569611"/>
                  <a:pt x="8153400" y="1549400"/>
                </a:cubicBezTo>
                <a:cubicBezTo>
                  <a:pt x="8158759" y="1535108"/>
                  <a:pt x="8172601" y="1525248"/>
                  <a:pt x="8178800" y="1511300"/>
                </a:cubicBezTo>
                <a:cubicBezTo>
                  <a:pt x="8196468" y="1471546"/>
                  <a:pt x="8206345" y="1426520"/>
                  <a:pt x="8216900" y="1384300"/>
                </a:cubicBezTo>
                <a:cubicBezTo>
                  <a:pt x="8221133" y="1333500"/>
                  <a:pt x="8221220" y="1282182"/>
                  <a:pt x="8229600" y="1231900"/>
                </a:cubicBezTo>
                <a:cubicBezTo>
                  <a:pt x="8234002" y="1205490"/>
                  <a:pt x="8246533" y="1181100"/>
                  <a:pt x="8255000" y="1155700"/>
                </a:cubicBezTo>
                <a:lnTo>
                  <a:pt x="8267700" y="1117600"/>
                </a:lnTo>
                <a:cubicBezTo>
                  <a:pt x="8271933" y="1087967"/>
                  <a:pt x="8275045" y="1058151"/>
                  <a:pt x="8280400" y="1028700"/>
                </a:cubicBezTo>
                <a:cubicBezTo>
                  <a:pt x="8283522" y="1011527"/>
                  <a:pt x="8289978" y="995073"/>
                  <a:pt x="8293100" y="977900"/>
                </a:cubicBezTo>
                <a:cubicBezTo>
                  <a:pt x="8303012" y="923384"/>
                  <a:pt x="8304141" y="878149"/>
                  <a:pt x="8318500" y="825500"/>
                </a:cubicBezTo>
                <a:cubicBezTo>
                  <a:pt x="8337332" y="756449"/>
                  <a:pt x="8340804" y="755492"/>
                  <a:pt x="8369300" y="698500"/>
                </a:cubicBezTo>
                <a:cubicBezTo>
                  <a:pt x="8387987" y="605066"/>
                  <a:pt x="8370026" y="652961"/>
                  <a:pt x="8432800" y="558800"/>
                </a:cubicBezTo>
                <a:lnTo>
                  <a:pt x="8458200" y="520700"/>
                </a:lnTo>
                <a:lnTo>
                  <a:pt x="8483600" y="482600"/>
                </a:ln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89692" y="915833"/>
            <a:ext cx="1617133" cy="92333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Initial interest and enthusiasm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8476832" y="3726436"/>
            <a:ext cx="1617133" cy="92333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Light at the end of the tunnel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10510958" y="1515998"/>
            <a:ext cx="1617133" cy="64633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VIVA and</a:t>
            </a:r>
          </a:p>
          <a:p>
            <a:pPr algn="ctr"/>
            <a:r>
              <a:rPr lang="en-GB" dirty="0" smtClean="0"/>
              <a:t>euphoria</a:t>
            </a:r>
            <a:endParaRPr lang="en-GB" dirty="0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064310">
            <a:off x="3783983" y="1597744"/>
            <a:ext cx="1999953" cy="1049303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1925729" y="2420938"/>
            <a:ext cx="8456386" cy="0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25729" y="1341438"/>
            <a:ext cx="8456386" cy="0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988160" y="244602"/>
            <a:ext cx="0" cy="6215743"/>
          </a:xfrm>
          <a:prstGeom prst="line">
            <a:avLst/>
          </a:prstGeom>
          <a:ln w="9525">
            <a:solidFill>
              <a:srgbClr val="4D4D4D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474100" y="786988"/>
            <a:ext cx="1656181" cy="64633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Realisation of the task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2890905" y="4012400"/>
            <a:ext cx="1735179" cy="120032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Pressure to produce results.</a:t>
            </a:r>
          </a:p>
          <a:p>
            <a:pPr algn="ctr"/>
            <a:r>
              <a:rPr lang="en-GB" dirty="0" smtClean="0"/>
              <a:t>Workload increased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5302190" y="5833013"/>
            <a:ext cx="1656181" cy="64633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Issues multiply and overwhelm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7611643" y="5059711"/>
            <a:ext cx="1656181" cy="64633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Power through or seek help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822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76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Why </a:t>
            </a:r>
            <a:r>
              <a:rPr lang="en-GB" dirty="0"/>
              <a:t>D</a:t>
            </a:r>
            <a:r>
              <a:rPr lang="en-GB" dirty="0" smtClean="0"/>
              <a:t>octoral Value?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5384800" cy="4351338"/>
          </a:xfrm>
        </p:spPr>
        <p:txBody>
          <a:bodyPr>
            <a:normAutofit fontScale="92500" lnSpcReduction="10000"/>
          </a:bodyPr>
          <a:lstStyle/>
          <a:p>
            <a:pPr marL="514350" indent="-514350" algn="ctr">
              <a:lnSpc>
                <a:spcPct val="250000"/>
              </a:lnSpc>
              <a:buFont typeface="+mj-lt"/>
              <a:buAutoNum type="arabicPeriod"/>
            </a:pPr>
            <a:r>
              <a:rPr lang="en-GB" dirty="0" smtClean="0"/>
              <a:t>Marketization in HE</a:t>
            </a:r>
          </a:p>
          <a:p>
            <a:pPr marL="514350" indent="-514350" algn="ctr">
              <a:lnSpc>
                <a:spcPct val="250000"/>
              </a:lnSpc>
              <a:buFont typeface="+mj-lt"/>
              <a:buAutoNum type="arabicPeriod"/>
            </a:pPr>
            <a:r>
              <a:rPr lang="en-GB" dirty="0" smtClean="0"/>
              <a:t>‘fuelling the knowledge economy’</a:t>
            </a:r>
          </a:p>
          <a:p>
            <a:pPr marL="514350" indent="-514350" algn="ctr">
              <a:lnSpc>
                <a:spcPct val="250000"/>
              </a:lnSpc>
              <a:buFont typeface="+mj-lt"/>
              <a:buAutoNum type="arabicPeriod"/>
            </a:pPr>
            <a:r>
              <a:rPr lang="en-GB" dirty="0" smtClean="0"/>
              <a:t>Development funding and support</a:t>
            </a:r>
          </a:p>
          <a:p>
            <a:pPr marL="514350" indent="-514350" algn="ctr">
              <a:lnSpc>
                <a:spcPct val="250000"/>
              </a:lnSpc>
              <a:buFont typeface="+mj-lt"/>
              <a:buAutoNum type="arabicPeriod"/>
            </a:pPr>
            <a:r>
              <a:rPr lang="en-GB" b="1" dirty="0" smtClean="0"/>
              <a:t>Personal experiences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866" y="2514023"/>
            <a:ext cx="4716045" cy="313635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4421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What’s the value?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700" y="1863725"/>
            <a:ext cx="10642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Doctoral value perceptions are </a:t>
            </a:r>
            <a:r>
              <a:rPr lang="en-GB" b="1" dirty="0" smtClean="0"/>
              <a:t>complex and change over time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Graduates benefit though </a:t>
            </a:r>
            <a:r>
              <a:rPr lang="en-GB" b="1" dirty="0" smtClean="0"/>
              <a:t>skills, social capitol, and career progression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b="1" dirty="0" smtClean="0"/>
              <a:t>Resilience and self-determination </a:t>
            </a:r>
            <a:r>
              <a:rPr lang="en-GB" dirty="0" smtClean="0"/>
              <a:t>flourish out of necessity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Implications:</a:t>
            </a:r>
          </a:p>
          <a:p>
            <a:r>
              <a:rPr lang="en-GB" dirty="0" smtClean="0"/>
              <a:t>How do we support PGRs at </a:t>
            </a:r>
            <a:r>
              <a:rPr lang="en-GB" b="1" dirty="0" smtClean="0"/>
              <a:t>specific problematic stages</a:t>
            </a:r>
            <a:r>
              <a:rPr lang="en-GB" dirty="0" smtClean="0"/>
              <a:t>?</a:t>
            </a:r>
          </a:p>
          <a:p>
            <a:r>
              <a:rPr lang="en-GB" dirty="0" smtClean="0"/>
              <a:t>How can we better ensure that </a:t>
            </a:r>
            <a:r>
              <a:rPr lang="en-GB" b="1" dirty="0" smtClean="0"/>
              <a:t>value is added </a:t>
            </a:r>
            <a:r>
              <a:rPr lang="en-GB" dirty="0" smtClean="0"/>
              <a:t>in our work with PGRs?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410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 and further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Fully analyse interview data</a:t>
            </a:r>
          </a:p>
          <a:p>
            <a:r>
              <a:rPr lang="en-GB" dirty="0" smtClean="0"/>
              <a:t>Integrate with student questionnaire data</a:t>
            </a:r>
          </a:p>
          <a:p>
            <a:pPr lvl="1"/>
            <a:r>
              <a:rPr lang="en-GB" dirty="0" smtClean="0"/>
              <a:t>200 responses – quantitative and qualitative data</a:t>
            </a:r>
          </a:p>
          <a:p>
            <a:pPr lvl="0"/>
            <a:endParaRPr lang="en-GB" dirty="0" smtClean="0">
              <a:solidFill>
                <a:prstClr val="black"/>
              </a:solidFill>
            </a:endParaRPr>
          </a:p>
          <a:p>
            <a:pPr lvl="0"/>
            <a:r>
              <a:rPr lang="en-GB" b="1" dirty="0" smtClean="0">
                <a:solidFill>
                  <a:prstClr val="black"/>
                </a:solidFill>
              </a:rPr>
              <a:t>Bigger scale </a:t>
            </a:r>
            <a:r>
              <a:rPr lang="en-GB" dirty="0" smtClean="0">
                <a:solidFill>
                  <a:prstClr val="black"/>
                </a:solidFill>
              </a:rPr>
              <a:t>– Re-interview? </a:t>
            </a:r>
            <a:r>
              <a:rPr lang="en-GB" dirty="0">
                <a:solidFill>
                  <a:prstClr val="black"/>
                </a:solidFill>
              </a:rPr>
              <a:t>M</a:t>
            </a:r>
            <a:r>
              <a:rPr lang="en-GB" dirty="0" smtClean="0">
                <a:solidFill>
                  <a:prstClr val="black"/>
                </a:solidFill>
              </a:rPr>
              <a:t>ore diverse groups, more institutions (prof docs)</a:t>
            </a: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Explore demographic/cultural/contextual perspectives</a:t>
            </a:r>
          </a:p>
          <a:p>
            <a:pPr lvl="0"/>
            <a:endParaRPr lang="en-GB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n-GB" b="1" dirty="0" smtClean="0">
                <a:solidFill>
                  <a:prstClr val="black"/>
                </a:solidFill>
              </a:rPr>
              <a:t>Any more? Email: </a:t>
            </a:r>
            <a:r>
              <a:rPr lang="en-GB" b="1" dirty="0" smtClean="0">
                <a:solidFill>
                  <a:prstClr val="black"/>
                </a:solidFill>
                <a:hlinkClick r:id="rId2"/>
              </a:rPr>
              <a:t>bjbryan1@shef.ac.uk</a:t>
            </a:r>
            <a:r>
              <a:rPr lang="en-GB" b="1" dirty="0" smtClean="0">
                <a:solidFill>
                  <a:prstClr val="black"/>
                </a:solidFill>
              </a:rPr>
              <a:t> or </a:t>
            </a:r>
            <a:r>
              <a:rPr lang="en-GB" b="1" dirty="0" smtClean="0">
                <a:solidFill>
                  <a:prstClr val="black"/>
                </a:solidFill>
                <a:hlinkClick r:id="rId3"/>
              </a:rPr>
              <a:t>k.guccione@shef.ac.uk</a:t>
            </a:r>
            <a:r>
              <a:rPr lang="en-GB" b="1" dirty="0" smtClean="0">
                <a:solidFill>
                  <a:prstClr val="black"/>
                </a:solidFill>
              </a:rPr>
              <a:t> 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93419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143" y="145140"/>
            <a:ext cx="9858936" cy="647337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5485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27904"/>
          </a:xfrm>
        </p:spPr>
        <p:txBody>
          <a:bodyPr/>
          <a:lstStyle/>
          <a:p>
            <a:pPr algn="ctr"/>
            <a:r>
              <a:rPr lang="en-GB" dirty="0" smtClean="0"/>
              <a:t>Thank you for listening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Questions?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2800" dirty="0" smtClean="0"/>
              <a:t>Contact: </a:t>
            </a:r>
            <a:r>
              <a:rPr lang="en-GB" sz="2800" dirty="0" smtClean="0">
                <a:hlinkClick r:id="rId2"/>
              </a:rPr>
              <a:t>bjbryan1@shef.ac.uk</a:t>
            </a:r>
            <a:r>
              <a:rPr lang="en-GB" sz="2800" dirty="0" smtClean="0"/>
              <a:t> and </a:t>
            </a:r>
            <a:r>
              <a:rPr lang="en-GB" sz="2800" dirty="0" smtClean="0">
                <a:hlinkClick r:id="rId3"/>
              </a:rPr>
              <a:t>k.guccione@shef.ac.uk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03876"/>
            <a:ext cx="10515600" cy="180664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GB" dirty="0" smtClean="0"/>
              <a:t>How do you perceive educational value?</a:t>
            </a:r>
          </a:p>
          <a:p>
            <a:pPr algn="ctr"/>
            <a:r>
              <a:rPr lang="en-GB" dirty="0" smtClean="0"/>
              <a:t>What value did you get from your PhD?</a:t>
            </a:r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Let me know!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9711267" y="6032554"/>
            <a:ext cx="2379133" cy="7147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GB" sz="1800" b="1" dirty="0" smtClean="0"/>
              <a:t>Questions/thoughts to </a:t>
            </a:r>
            <a:r>
              <a:rPr lang="en-GB" b="1" dirty="0" smtClean="0"/>
              <a:t>#docvalue</a:t>
            </a:r>
          </a:p>
          <a:p>
            <a:pPr algn="l">
              <a:lnSpc>
                <a:spcPct val="100000"/>
              </a:lnSpc>
            </a:pPr>
            <a:endParaRPr lang="en-GB" sz="1800" i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5912" y="6073092"/>
            <a:ext cx="779155" cy="63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85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Educational value in HE - Economic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35" y="1812394"/>
            <a:ext cx="5237108" cy="29458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4699" y="3065773"/>
            <a:ext cx="5149234" cy="338498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2089389" y="4879973"/>
            <a:ext cx="215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Benefit to the Individual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919816" y="2306106"/>
            <a:ext cx="215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Benefit to Wider Society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336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"/>
          <a:stretch/>
        </p:blipFill>
        <p:spPr>
          <a:xfrm>
            <a:off x="1117600" y="1973942"/>
            <a:ext cx="9838266" cy="396917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Educational value in HE - </a:t>
            </a:r>
            <a:r>
              <a:rPr lang="en-GB" dirty="0" smtClean="0"/>
              <a:t>Skills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117600" y="2002901"/>
            <a:ext cx="292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b="1" dirty="0" smtClean="0">
                <a:solidFill>
                  <a:schemeClr val="bg1"/>
                </a:solidFill>
              </a:rPr>
              <a:t>Practical skills (hard)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chemeClr val="bg1"/>
                </a:solidFill>
              </a:rPr>
              <a:t>Expert subject-skills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chemeClr val="bg1"/>
                </a:solidFill>
              </a:rPr>
              <a:t>Disciplinary knowledge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chemeClr val="bg1"/>
                </a:solidFill>
              </a:rPr>
              <a:t>Report writing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09467" y="3908623"/>
            <a:ext cx="2946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b="1" dirty="0" smtClean="0">
                <a:solidFill>
                  <a:schemeClr val="bg1"/>
                </a:solidFill>
              </a:rPr>
              <a:t>Personal attributes (soft)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chemeClr val="bg1"/>
                </a:solidFill>
              </a:rPr>
              <a:t>Self-direction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chemeClr val="bg1"/>
                </a:solidFill>
              </a:rPr>
              <a:t>Commercial awareness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chemeClr val="bg1"/>
                </a:solidFill>
              </a:rPr>
              <a:t>Critical analysis</a:t>
            </a:r>
            <a:endParaRPr lang="en-GB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08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Educational value in HE - </a:t>
            </a:r>
            <a:r>
              <a:rPr lang="en-GB" dirty="0" smtClean="0"/>
              <a:t>Employer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4050" y="1690688"/>
            <a:ext cx="10883900" cy="435133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i="1" dirty="0" smtClean="0"/>
              <a:t>“The </a:t>
            </a:r>
            <a:r>
              <a:rPr lang="en-GB" i="1" dirty="0"/>
              <a:t>type of roles we have </a:t>
            </a:r>
            <a:r>
              <a:rPr lang="en-GB" i="1" dirty="0" smtClean="0"/>
              <a:t>require intelligent </a:t>
            </a:r>
            <a:r>
              <a:rPr lang="en-GB" i="1" dirty="0"/>
              <a:t>people who have the ability to think, who can come up with novel </a:t>
            </a:r>
            <a:r>
              <a:rPr lang="en-GB" i="1" dirty="0" smtClean="0"/>
              <a:t>solutions and </a:t>
            </a:r>
            <a:r>
              <a:rPr lang="en-GB" i="1" dirty="0"/>
              <a:t>cutting edge technology. [...] people with PhDs have proven that they can do this</a:t>
            </a:r>
            <a:r>
              <a:rPr lang="en-GB" i="1" dirty="0" smtClean="0"/>
              <a:t>.”</a:t>
            </a:r>
            <a:endParaRPr lang="en-GB" i="1" dirty="0"/>
          </a:p>
          <a:p>
            <a:pPr marL="0" indent="0">
              <a:buNone/>
            </a:pPr>
            <a:r>
              <a:rPr lang="en-GB" b="1" dirty="0"/>
              <a:t>Large Employer, Research and Development Employer</a:t>
            </a:r>
          </a:p>
          <a:p>
            <a:pPr marL="0" indent="0">
              <a:buNone/>
            </a:pPr>
            <a:r>
              <a:rPr lang="en-GB" sz="1800" i="1" dirty="0" smtClean="0"/>
              <a:t>Diamond</a:t>
            </a:r>
            <a:r>
              <a:rPr lang="en-GB" sz="1800" i="1" dirty="0"/>
              <a:t>, A. Ball, C. </a:t>
            </a:r>
            <a:r>
              <a:rPr lang="en-GB" sz="1800" i="1" dirty="0" err="1"/>
              <a:t>Vorley</a:t>
            </a:r>
            <a:r>
              <a:rPr lang="en-GB" sz="1800" i="1" dirty="0"/>
              <a:t>, T. </a:t>
            </a:r>
            <a:r>
              <a:rPr lang="en-GB" sz="1800" i="1" dirty="0" smtClean="0"/>
              <a:t>Hughes</a:t>
            </a:r>
            <a:r>
              <a:rPr lang="en-GB" sz="1800" i="1" dirty="0"/>
              <a:t>, T. Moreton, R,. Howe, P. Nathan, T. (2014). The impact of doctoral </a:t>
            </a:r>
            <a:r>
              <a:rPr lang="en-GB" sz="1800" i="1" dirty="0" smtClean="0"/>
              <a:t>careers.</a:t>
            </a:r>
          </a:p>
        </p:txBody>
      </p:sp>
    </p:spTree>
    <p:extLst>
      <p:ext uri="{BB962C8B-B14F-4D97-AF65-F5344CB8AC3E}">
        <p14:creationId xmlns:p14="http://schemas.microsoft.com/office/powerpoint/2010/main" val="308845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133" y="533400"/>
            <a:ext cx="10524067" cy="5600700"/>
          </a:xfrm>
        </p:spPr>
        <p:txBody>
          <a:bodyPr>
            <a:normAutofit/>
          </a:bodyPr>
          <a:lstStyle/>
          <a:p>
            <a:r>
              <a:rPr lang="en-GB" b="1" dirty="0" smtClean="0"/>
              <a:t>Gap in the literature: </a:t>
            </a:r>
            <a:r>
              <a:rPr lang="en-GB" dirty="0" smtClean="0"/>
              <a:t>what about the other way around?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Our question: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How is </a:t>
            </a:r>
            <a:r>
              <a:rPr lang="en-GB" b="1" dirty="0" smtClean="0"/>
              <a:t>doctoral value perceived by graduates </a:t>
            </a:r>
            <a:r>
              <a:rPr lang="en-GB" dirty="0" smtClean="0"/>
              <a:t>in </a:t>
            </a:r>
            <a:r>
              <a:rPr lang="en-GB" dirty="0"/>
              <a:t>the context of the UK knowledge </a:t>
            </a:r>
            <a:r>
              <a:rPr lang="en-GB" dirty="0" smtClean="0"/>
              <a:t>economy?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919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GB" b="1" dirty="0" smtClean="0"/>
              <a:t>The what: </a:t>
            </a:r>
            <a:r>
              <a:rPr lang="en-GB" dirty="0" smtClean="0"/>
              <a:t>Explorative interview study</a:t>
            </a:r>
          </a:p>
          <a:p>
            <a:pPr lvl="1">
              <a:lnSpc>
                <a:spcPct val="150000"/>
              </a:lnSpc>
            </a:pPr>
            <a:r>
              <a:rPr lang="en-GB" dirty="0" smtClean="0"/>
              <a:t>We don’t know the facts yet</a:t>
            </a:r>
          </a:p>
          <a:p>
            <a:pPr lvl="1">
              <a:lnSpc>
                <a:spcPct val="150000"/>
              </a:lnSpc>
            </a:pPr>
            <a:r>
              <a:rPr lang="en-GB" dirty="0" smtClean="0"/>
              <a:t>Interviews – </a:t>
            </a:r>
            <a:r>
              <a:rPr lang="en-GB" b="1" dirty="0" smtClean="0"/>
              <a:t>personal views</a:t>
            </a:r>
            <a:r>
              <a:rPr lang="en-GB" dirty="0" smtClean="0"/>
              <a:t>, expertise, rich description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 marL="0" indent="0">
              <a:lnSpc>
                <a:spcPct val="150000"/>
              </a:lnSpc>
              <a:buNone/>
            </a:pPr>
            <a:r>
              <a:rPr lang="en-GB" b="1" dirty="0" smtClean="0"/>
              <a:t>The how: </a:t>
            </a:r>
            <a:r>
              <a:rPr lang="en-GB" dirty="0" smtClean="0"/>
              <a:t>Critical-interpretive lens</a:t>
            </a:r>
          </a:p>
          <a:p>
            <a:pPr lvl="1">
              <a:lnSpc>
                <a:spcPct val="150000"/>
              </a:lnSpc>
            </a:pPr>
            <a:r>
              <a:rPr lang="en-GB" dirty="0" smtClean="0"/>
              <a:t>Who gets value and why? How does it work for each individual?</a:t>
            </a:r>
            <a:endParaRPr lang="en-GB" dirty="0">
              <a:solidFill>
                <a:prstClr val="black"/>
              </a:solidFill>
            </a:endParaRPr>
          </a:p>
          <a:p>
            <a:pPr marL="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422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</a:t>
            </a:r>
            <a:r>
              <a:rPr lang="en-GB" dirty="0" smtClean="0"/>
              <a:t>ampling and Recruitment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who – </a:t>
            </a:r>
            <a:r>
              <a:rPr lang="en-GB" b="1" dirty="0" smtClean="0"/>
              <a:t>Doctoral Graduates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449263" indent="-449263" algn="ctr">
              <a:buFont typeface="Wingdings" panose="05000000000000000000" pitchFamily="2" charset="2"/>
              <a:buChar char="ü"/>
            </a:pPr>
            <a:r>
              <a:rPr lang="en-GB" dirty="0" smtClean="0"/>
              <a:t>Graduation &lt; 15 years ago</a:t>
            </a:r>
          </a:p>
          <a:p>
            <a:pPr marL="449263" indent="-449263" algn="ctr">
              <a:buFont typeface="Wingdings" panose="05000000000000000000" pitchFamily="2" charset="2"/>
              <a:buChar char="ü"/>
            </a:pPr>
            <a:r>
              <a:rPr lang="en-GB" dirty="0" smtClean="0"/>
              <a:t>Any doctoral degree from anywhere in the UK</a:t>
            </a:r>
          </a:p>
          <a:p>
            <a:pPr marL="449263" indent="-449263" algn="ctr">
              <a:buFont typeface="Wingdings" panose="05000000000000000000" pitchFamily="2" charset="2"/>
              <a:buChar char="ü"/>
            </a:pPr>
            <a:r>
              <a:rPr lang="en-GB" dirty="0" smtClean="0"/>
              <a:t>Various disciplines, job roles, and fields</a:t>
            </a:r>
          </a:p>
          <a:p>
            <a:pPr marL="449263" indent="-449263" algn="ctr">
              <a:buFont typeface="Wingdings" panose="05000000000000000000" pitchFamily="2" charset="2"/>
              <a:buChar char="ü"/>
            </a:pPr>
            <a:r>
              <a:rPr lang="en-GB" dirty="0" smtClean="0"/>
              <a:t>Different genders and ethnic backgrounds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578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3825"/>
            <a:ext cx="10515600" cy="1325563"/>
          </a:xfrm>
        </p:spPr>
        <p:txBody>
          <a:bodyPr/>
          <a:lstStyle/>
          <a:p>
            <a:r>
              <a:rPr lang="en-GB" dirty="0" smtClean="0"/>
              <a:t>The Interview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5725"/>
            <a:ext cx="10515600" cy="1133475"/>
          </a:xfrm>
        </p:spPr>
        <p:txBody>
          <a:bodyPr/>
          <a:lstStyle/>
          <a:p>
            <a:r>
              <a:rPr lang="en-GB" dirty="0" smtClean="0"/>
              <a:t>Background info: demographic and career summary</a:t>
            </a:r>
            <a:endParaRPr lang="en-GB" dirty="0">
              <a:solidFill>
                <a:prstClr val="black"/>
              </a:solidFill>
            </a:endParaRPr>
          </a:p>
          <a:p>
            <a:r>
              <a:rPr lang="en-GB" dirty="0" smtClean="0">
                <a:solidFill>
                  <a:prstClr val="black"/>
                </a:solidFill>
              </a:rPr>
              <a:t>Semi-structured – free flow with a quota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09800" y="2827866"/>
            <a:ext cx="7772400" cy="341632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GB" sz="3600" b="1" dirty="0" smtClean="0"/>
              <a:t>Topics:</a:t>
            </a:r>
          </a:p>
          <a:p>
            <a:pPr lvl="0" algn="ctr"/>
            <a:endParaRPr lang="en-GB" sz="3600" dirty="0">
              <a:solidFill>
                <a:prstClr val="black"/>
              </a:solidFill>
            </a:endParaRPr>
          </a:p>
          <a:p>
            <a:pPr marL="514350" lvl="0" indent="-514350" algn="ctr">
              <a:buFont typeface="+mj-lt"/>
              <a:buAutoNum type="arabicPeriod"/>
            </a:pPr>
            <a:r>
              <a:rPr lang="en-GB" sz="3600" dirty="0">
                <a:solidFill>
                  <a:prstClr val="black"/>
                </a:solidFill>
              </a:rPr>
              <a:t>Value – During the degree</a:t>
            </a:r>
          </a:p>
          <a:p>
            <a:pPr marL="514350" lvl="0" indent="-514350" algn="ctr">
              <a:buFont typeface="+mj-lt"/>
              <a:buAutoNum type="arabicPeriod"/>
            </a:pPr>
            <a:r>
              <a:rPr lang="en-GB" sz="3600" dirty="0">
                <a:solidFill>
                  <a:prstClr val="black"/>
                </a:solidFill>
              </a:rPr>
              <a:t>Value – Since graduation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GB" sz="3600" dirty="0">
                <a:solidFill>
                  <a:prstClr val="black"/>
                </a:solidFill>
              </a:rPr>
              <a:t>Skills and knowledge gained and used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GB" sz="3600" dirty="0">
                <a:solidFill>
                  <a:prstClr val="black"/>
                </a:solidFill>
              </a:rPr>
              <a:t>Personal value</a:t>
            </a:r>
          </a:p>
        </p:txBody>
      </p:sp>
    </p:spTree>
    <p:extLst>
      <p:ext uri="{BB962C8B-B14F-4D97-AF65-F5344CB8AC3E}">
        <p14:creationId xmlns:p14="http://schemas.microsoft.com/office/powerpoint/2010/main" val="335046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773</Words>
  <Application>Microsoft Office PowerPoint</Application>
  <PresentationFormat>Widescreen</PresentationFormat>
  <Paragraphs>166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Office Theme</vt:lpstr>
      <vt:lpstr>How valuable is the doctoral degree in the UK modern knowledge economy?</vt:lpstr>
      <vt:lpstr>Why Doctoral Value?</vt:lpstr>
      <vt:lpstr>Educational value in HE - Economic</vt:lpstr>
      <vt:lpstr>Educational value in HE - Skills</vt:lpstr>
      <vt:lpstr>Educational value in HE - Employer</vt:lpstr>
      <vt:lpstr>Gap in the literature: what about the other way around?   Our question:  How is doctoral value perceived by graduates in the context of the UK knowledge economy?</vt:lpstr>
      <vt:lpstr>Methodology</vt:lpstr>
      <vt:lpstr>Sampling and Recruitment</vt:lpstr>
      <vt:lpstr>The Interview</vt:lpstr>
      <vt:lpstr>PowerPoint Presentation</vt:lpstr>
      <vt:lpstr>Results - Participants</vt:lpstr>
      <vt:lpstr>THE BIG THREE – so far…</vt:lpstr>
      <vt:lpstr>Skills value</vt:lpstr>
      <vt:lpstr>Career Ladder</vt:lpstr>
      <vt:lpstr>Social value</vt:lpstr>
      <vt:lpstr>PowerPoint Presentation</vt:lpstr>
      <vt:lpstr>Some notable quotes…</vt:lpstr>
      <vt:lpstr>PowerPoint Presentation</vt:lpstr>
      <vt:lpstr>PowerPoint Presentation</vt:lpstr>
      <vt:lpstr>What’s the value?</vt:lpstr>
      <vt:lpstr>Next steps and further work</vt:lpstr>
      <vt:lpstr>PowerPoint Presentation</vt:lpstr>
      <vt:lpstr>Thank you for listening  Questions?  Contact: bjbryan1@shef.ac.uk and k.guccione@shef.ac.uk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value of doctoral degrees in the modern knowledge economy?</dc:title>
  <dc:creator>UOS</dc:creator>
  <cp:lastModifiedBy>Halifax Hall</cp:lastModifiedBy>
  <cp:revision>77</cp:revision>
  <dcterms:created xsi:type="dcterms:W3CDTF">2016-10-06T16:43:21Z</dcterms:created>
  <dcterms:modified xsi:type="dcterms:W3CDTF">2016-10-14T07:54:36Z</dcterms:modified>
</cp:coreProperties>
</file>