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60" r:id="rId4"/>
    <p:sldId id="258" r:id="rId5"/>
    <p:sldId id="261" r:id="rId6"/>
    <p:sldId id="259" r:id="rId7"/>
    <p:sldId id="262" r:id="rId8"/>
    <p:sldId id="265" r:id="rId9"/>
    <p:sldId id="263"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0"/>
    <p:restoredTop sz="94886"/>
  </p:normalViewPr>
  <p:slideViewPr>
    <p:cSldViewPr snapToGrid="0" snapToObjects="1">
      <p:cViewPr>
        <p:scale>
          <a:sx n="80" d="100"/>
          <a:sy n="80" d="100"/>
        </p:scale>
        <p:origin x="1552"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C932D6-207C-8E49-B991-6AA44FCBB415}" type="datetimeFigureOut">
              <a:rPr lang="en-GB" smtClean="0"/>
              <a:t>13/10/2016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FC79AC-B44E-1A4E-B736-BBDAF85C6536}" type="slidenum">
              <a:rPr lang="en-GB" smtClean="0"/>
              <a:t>‹#›</a:t>
            </a:fld>
            <a:endParaRPr lang="en-GB"/>
          </a:p>
        </p:txBody>
      </p:sp>
    </p:spTree>
    <p:extLst>
      <p:ext uri="{BB962C8B-B14F-4D97-AF65-F5344CB8AC3E}">
        <p14:creationId xmlns:p14="http://schemas.microsoft.com/office/powerpoint/2010/main" val="185830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Of the Numerous guides formed to support PhD students complete their degrees, or developing critical independent research skills, limited space is often given to the challenges of part-time study (Churchill et al 2007; Phillips, 2010), unless specifically targeted at professional doctorates such as </a:t>
            </a:r>
            <a:r>
              <a:rPr lang="en-US" sz="1200" kern="1200" dirty="0" err="1" smtClean="0">
                <a:solidFill>
                  <a:schemeClr val="tx1"/>
                </a:solidFill>
                <a:effectLst/>
                <a:latin typeface="+mn-lt"/>
                <a:ea typeface="+mn-ea"/>
                <a:cs typeface="+mn-cs"/>
              </a:rPr>
              <a:t>EdD’s</a:t>
            </a:r>
            <a:r>
              <a:rPr lang="en-US" sz="1200" kern="1200" dirty="0" smtClean="0">
                <a:solidFill>
                  <a:schemeClr val="tx1"/>
                </a:solidFill>
                <a:effectLst/>
                <a:latin typeface="+mn-lt"/>
                <a:ea typeface="+mn-ea"/>
                <a:cs typeface="+mn-cs"/>
              </a:rPr>
              <a:t>. (Fulton et al 2013) Yet with some exceptions (McCulloch et al, 2008) this guidance is dominated by managing barriers of time, and finances. Providing limited space for the challenges of managing the socio-political aspects of developing research independence while simultaneously operating within the professional contexts. This paper presents an auto-ethnographic account of my own experience of doing a PhD part-time as part of a portfolio career in Higher Education, reflecting critically on how I have navigated the intersection of research independence, with other professional identities I have held. </a:t>
            </a:r>
            <a:r>
              <a:rPr lang="en-US" sz="1200" kern="1200" dirty="0" err="1" smtClean="0">
                <a:solidFill>
                  <a:schemeClr val="tx1"/>
                </a:solidFill>
                <a:effectLst/>
                <a:latin typeface="+mn-lt"/>
                <a:ea typeface="+mn-ea"/>
                <a:cs typeface="+mn-cs"/>
              </a:rPr>
              <a:t>Utilising</a:t>
            </a:r>
            <a:r>
              <a:rPr lang="en-US" sz="1200" kern="1200" dirty="0" smtClean="0">
                <a:solidFill>
                  <a:schemeClr val="tx1"/>
                </a:solidFill>
                <a:effectLst/>
                <a:latin typeface="+mn-lt"/>
                <a:ea typeface="+mn-ea"/>
                <a:cs typeface="+mn-cs"/>
              </a:rPr>
              <a:t> Archers theories of Reflexivity (Archer 2003; 2007) I deconstruct these experiences. Drawing on these I suggest undertaking part-time PhD study without sponsorship, or without viewing study as leisure, creates a unique set of challenges, requiring diplomacy, tact, and negotiation. I suggest that all PhD students on the path to developing research independence should be encouraged to engage in reflexively with their motivation to study, and be counselled in developing a “sense of working </a:t>
            </a:r>
            <a:r>
              <a:rPr lang="en-US" sz="1200" b="1" kern="1200" dirty="0" smtClean="0">
                <a:solidFill>
                  <a:schemeClr val="tx1"/>
                </a:solidFill>
                <a:effectLst/>
                <a:latin typeface="+mn-lt"/>
                <a:ea typeface="+mn-ea"/>
                <a:cs typeface="+mn-cs"/>
              </a:rPr>
              <a:t>within</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against, </a:t>
            </a:r>
            <a:r>
              <a:rPr lang="en-US" sz="1200" kern="1200" dirty="0" smtClean="0">
                <a:solidFill>
                  <a:schemeClr val="tx1"/>
                </a:solidFill>
                <a:effectLst/>
                <a:latin typeface="+mn-lt"/>
                <a:ea typeface="+mn-ea"/>
                <a:cs typeface="+mn-cs"/>
              </a:rPr>
              <a:t>accepted forms” (Miller 1995 p26). However, that for some part-time students, this can be a far more complex activity as different identities intersect. I argue that greater space should be made in both researcher development, but also communicating the value of part-time PhD study can bring to wider contexts. Acknowledging the skills developed here, but also providing greater support to these researchers in developing them as part of their unique part-time experience. </a:t>
            </a:r>
          </a:p>
          <a:p>
            <a:endParaRPr lang="en-GB" dirty="0"/>
          </a:p>
        </p:txBody>
      </p:sp>
      <p:sp>
        <p:nvSpPr>
          <p:cNvPr id="4" name="Slide Number Placeholder 3"/>
          <p:cNvSpPr>
            <a:spLocks noGrp="1"/>
          </p:cNvSpPr>
          <p:nvPr>
            <p:ph type="sldNum" sz="quarter" idx="10"/>
          </p:nvPr>
        </p:nvSpPr>
        <p:spPr/>
        <p:txBody>
          <a:bodyPr/>
          <a:lstStyle/>
          <a:p>
            <a:fld id="{7EFC79AC-B44E-1A4E-B736-BBDAF85C6536}" type="slidenum">
              <a:rPr lang="en-GB" smtClean="0"/>
              <a:t>1</a:t>
            </a:fld>
            <a:endParaRPr lang="en-GB"/>
          </a:p>
        </p:txBody>
      </p:sp>
    </p:spTree>
    <p:extLst>
      <p:ext uri="{BB962C8B-B14F-4D97-AF65-F5344CB8AC3E}">
        <p14:creationId xmlns:p14="http://schemas.microsoft.com/office/powerpoint/2010/main" val="810091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10/13/16</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10/13/16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10/13/16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10/13/16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10/13/16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10/13/16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10/13/16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10/13/16</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10/13/16</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Presenting in a Personal </a:t>
            </a:r>
            <a:r>
              <a:rPr lang="en-US" dirty="0" smtClean="0"/>
              <a:t>Capacity</a:t>
            </a:r>
            <a:endParaRPr lang="en-GB" dirty="0"/>
          </a:p>
        </p:txBody>
      </p:sp>
      <p:sp>
        <p:nvSpPr>
          <p:cNvPr id="3" name="Subtitle 2"/>
          <p:cNvSpPr>
            <a:spLocks noGrp="1"/>
          </p:cNvSpPr>
          <p:nvPr>
            <p:ph type="subTitle" idx="1"/>
          </p:nvPr>
        </p:nvSpPr>
        <p:spPr>
          <a:xfrm>
            <a:off x="2417780" y="3531204"/>
            <a:ext cx="8637072" cy="2374921"/>
          </a:xfrm>
        </p:spPr>
        <p:txBody>
          <a:bodyPr>
            <a:normAutofit lnSpcReduction="10000"/>
          </a:bodyPr>
          <a:lstStyle/>
          <a:p>
            <a:r>
              <a:rPr lang="en-US" dirty="0"/>
              <a:t>Reflections on Developing Research </a:t>
            </a:r>
            <a:br>
              <a:rPr lang="en-US" dirty="0"/>
            </a:br>
            <a:r>
              <a:rPr lang="en-US" dirty="0"/>
              <a:t>Independence as a </a:t>
            </a:r>
            <a:r>
              <a:rPr lang="en-US" dirty="0" smtClean="0"/>
              <a:t>Part-time PhD</a:t>
            </a:r>
          </a:p>
          <a:p>
            <a:r>
              <a:rPr lang="en-US" dirty="0" smtClean="0"/>
              <a:t>Samuel Dent</a:t>
            </a:r>
          </a:p>
          <a:p>
            <a:r>
              <a:rPr lang="en-US" dirty="0" err="1" smtClean="0"/>
              <a:t>Samuel.R.Dent@Student.SHU.ac.uk</a:t>
            </a:r>
            <a:r>
              <a:rPr lang="en-US" dirty="0" smtClean="0"/>
              <a:t> </a:t>
            </a:r>
            <a:r>
              <a:rPr lang="en-US" dirty="0"/>
              <a:t/>
            </a:r>
            <a:br>
              <a:rPr lang="en-US" dirty="0"/>
            </a:br>
            <a:r>
              <a:rPr lang="en-US" dirty="0" err="1" smtClean="0"/>
              <a:t>SamuelDent.Wordpress.co.uk</a:t>
            </a:r>
            <a:r>
              <a:rPr lang="en-US" dirty="0" smtClean="0"/>
              <a:t>  </a:t>
            </a:r>
            <a:r>
              <a:rPr lang="en-US" dirty="0"/>
              <a:t/>
            </a:r>
            <a:br>
              <a:rPr lang="en-US" dirty="0"/>
            </a:br>
            <a:endParaRPr lang="en-GB" dirty="0"/>
          </a:p>
        </p:txBody>
      </p:sp>
    </p:spTree>
    <p:extLst>
      <p:ext uri="{BB962C8B-B14F-4D97-AF65-F5344CB8AC3E}">
        <p14:creationId xmlns:p14="http://schemas.microsoft.com/office/powerpoint/2010/main" val="6009549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17128" y="2016125"/>
            <a:ext cx="6272069" cy="3449638"/>
          </a:xfrm>
        </p:spPr>
      </p:pic>
    </p:spTree>
    <p:extLst>
      <p:ext uri="{BB962C8B-B14F-4D97-AF65-F5344CB8AC3E}">
        <p14:creationId xmlns:p14="http://schemas.microsoft.com/office/powerpoint/2010/main" val="9508256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5678" y="397187"/>
            <a:ext cx="9912054" cy="5029251"/>
          </a:xfrm>
        </p:spPr>
      </p:pic>
    </p:spTree>
    <p:extLst>
      <p:ext uri="{BB962C8B-B14F-4D97-AF65-F5344CB8AC3E}">
        <p14:creationId xmlns:p14="http://schemas.microsoft.com/office/powerpoint/2010/main" val="6867602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Reflexivity &amp; The Autobiography of the Question</a:t>
            </a:r>
            <a:endParaRPr lang="en-GB" dirty="0"/>
          </a:p>
        </p:txBody>
      </p:sp>
      <p:sp>
        <p:nvSpPr>
          <p:cNvPr id="3" name="Content Placeholder 2"/>
          <p:cNvSpPr>
            <a:spLocks noGrp="1"/>
          </p:cNvSpPr>
          <p:nvPr>
            <p:ph idx="1"/>
          </p:nvPr>
        </p:nvSpPr>
        <p:spPr/>
        <p:txBody>
          <a:bodyPr>
            <a:normAutofit/>
          </a:bodyPr>
          <a:lstStyle/>
          <a:p>
            <a:pPr marL="0" indent="0" algn="ctr">
              <a:buNone/>
            </a:pPr>
            <a:r>
              <a:rPr lang="en-US" dirty="0" smtClean="0"/>
              <a:t>“generative ability for internal deliberation upon an external reality” (Archer 2007)</a:t>
            </a:r>
          </a:p>
          <a:p>
            <a:pPr marL="0" indent="0" algn="ctr">
              <a:buNone/>
            </a:pPr>
            <a:r>
              <a:rPr lang="en-US" dirty="0" smtClean="0"/>
              <a:t>”interplays between structural, cultural and agential features” </a:t>
            </a:r>
            <a:r>
              <a:rPr lang="en-US" dirty="0"/>
              <a:t>(Archer 2007</a:t>
            </a:r>
            <a:r>
              <a:rPr lang="en-US" dirty="0" smtClean="0"/>
              <a:t>)</a:t>
            </a:r>
          </a:p>
          <a:p>
            <a:pPr marL="0" indent="0" algn="ctr">
              <a:buNone/>
            </a:pPr>
            <a:endParaRPr lang="en-US" dirty="0"/>
          </a:p>
          <a:p>
            <a:pPr marL="0" indent="0" algn="ctr">
              <a:buNone/>
            </a:pPr>
            <a:r>
              <a:rPr lang="en-US" dirty="0" smtClean="0"/>
              <a:t>“</a:t>
            </a:r>
            <a:r>
              <a:rPr lang="en-US" dirty="0"/>
              <a:t>start, by telling the story of their interest in the question, and that they then begin to map out the relation of their own developing sense of the question’s interest to the history of more public kinds of attention to it</a:t>
            </a:r>
            <a:r>
              <a:rPr lang="en-US" dirty="0" smtClean="0"/>
              <a:t>”</a:t>
            </a:r>
            <a:r>
              <a:rPr lang="en-US" dirty="0"/>
              <a:t> </a:t>
            </a:r>
            <a:r>
              <a:rPr lang="en-US" dirty="0" smtClean="0"/>
              <a:t>(</a:t>
            </a:r>
            <a:r>
              <a:rPr lang="en-US" dirty="0"/>
              <a:t>Miller </a:t>
            </a:r>
            <a:r>
              <a:rPr lang="en-US" dirty="0" smtClean="0"/>
              <a:t>1995)</a:t>
            </a:r>
            <a:endParaRPr lang="en-US" dirty="0"/>
          </a:p>
          <a:p>
            <a:pPr marL="0" indent="0" algn="ctr">
              <a:buNone/>
            </a:pPr>
            <a:r>
              <a:rPr lang="en-US" dirty="0"/>
              <a:t>“Sense of working both within and against accepted forms”</a:t>
            </a:r>
          </a:p>
          <a:p>
            <a:pPr marL="0" indent="0" algn="ctr">
              <a:buNone/>
            </a:pPr>
            <a:endParaRPr lang="en-US" dirty="0" smtClean="0"/>
          </a:p>
          <a:p>
            <a:pPr marL="0" indent="0" algn="ctr">
              <a:buNone/>
            </a:pPr>
            <a:endParaRPr lang="en-GB" dirty="0"/>
          </a:p>
        </p:txBody>
      </p:sp>
    </p:spTree>
    <p:extLst>
      <p:ext uri="{BB962C8B-B14F-4D97-AF65-F5344CB8AC3E}">
        <p14:creationId xmlns:p14="http://schemas.microsoft.com/office/powerpoint/2010/main" val="1599725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But how do we learn the mores of Part Time PhD study?</a:t>
            </a:r>
            <a:endParaRPr lang="en-GB" dirty="0"/>
          </a:p>
        </p:txBody>
      </p:sp>
      <p:sp>
        <p:nvSpPr>
          <p:cNvPr id="3" name="Content Placeholder 2"/>
          <p:cNvSpPr>
            <a:spLocks noGrp="1"/>
          </p:cNvSpPr>
          <p:nvPr>
            <p:ph idx="1"/>
          </p:nvPr>
        </p:nvSpPr>
        <p:spPr/>
        <p:txBody>
          <a:bodyPr/>
          <a:lstStyle/>
          <a:p>
            <a:r>
              <a:rPr lang="en-GB" dirty="0" smtClean="0"/>
              <a:t>Is there a deficit discourse there? </a:t>
            </a:r>
          </a:p>
          <a:p>
            <a:r>
              <a:rPr lang="en-GB" dirty="0" smtClean="0"/>
              <a:t>‘Non-Traditional’ (Churchill Sanders 2007)</a:t>
            </a:r>
          </a:p>
          <a:p>
            <a:r>
              <a:rPr lang="en-GB" dirty="0" smtClean="0"/>
              <a:t>Time Management</a:t>
            </a:r>
          </a:p>
          <a:p>
            <a:r>
              <a:rPr lang="en-GB" dirty="0" smtClean="0"/>
              <a:t>Excluded – ‘Out on a Limb’ (Churchill </a:t>
            </a:r>
            <a:r>
              <a:rPr lang="en-GB" dirty="0"/>
              <a:t>Sanders </a:t>
            </a:r>
            <a:r>
              <a:rPr lang="en-GB" dirty="0" smtClean="0"/>
              <a:t>2007)</a:t>
            </a:r>
          </a:p>
          <a:p>
            <a:r>
              <a:rPr lang="en-GB" dirty="0" smtClean="0"/>
              <a:t>Open University </a:t>
            </a:r>
          </a:p>
          <a:p>
            <a:r>
              <a:rPr lang="en-GB" dirty="0" smtClean="0"/>
              <a:t>Professional Doctorate Focused (</a:t>
            </a:r>
            <a:r>
              <a:rPr lang="en-US" dirty="0" smtClean="0"/>
              <a:t>Fulton</a:t>
            </a:r>
            <a:r>
              <a:rPr lang="en-US" dirty="0"/>
              <a:t> </a:t>
            </a:r>
            <a:r>
              <a:rPr lang="en-US" dirty="0" smtClean="0"/>
              <a:t>Sanders Smith 2013</a:t>
            </a:r>
            <a:r>
              <a:rPr lang="en-US" dirty="0"/>
              <a:t>) </a:t>
            </a:r>
            <a:endParaRPr lang="en-GB" dirty="0"/>
          </a:p>
        </p:txBody>
      </p:sp>
    </p:spTree>
    <p:extLst>
      <p:ext uri="{BB962C8B-B14F-4D97-AF65-F5344CB8AC3E}">
        <p14:creationId xmlns:p14="http://schemas.microsoft.com/office/powerpoint/2010/main" val="8160907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Creeping into my research</a:t>
            </a:r>
            <a:r>
              <a:rPr lang="is-IS" dirty="0" smtClean="0"/>
              <a:t>….</a:t>
            </a:r>
            <a:endParaRPr lang="en-GB" dirty="0"/>
          </a:p>
        </p:txBody>
      </p:sp>
      <p:sp>
        <p:nvSpPr>
          <p:cNvPr id="3" name="Content Placeholder 2"/>
          <p:cNvSpPr>
            <a:spLocks noGrp="1"/>
          </p:cNvSpPr>
          <p:nvPr>
            <p:ph idx="1"/>
          </p:nvPr>
        </p:nvSpPr>
        <p:spPr/>
        <p:txBody>
          <a:bodyPr/>
          <a:lstStyle/>
          <a:p>
            <a:pPr marL="0" indent="0" algn="ctr">
              <a:buNone/>
            </a:pPr>
            <a:r>
              <a:rPr lang="en-US" sz="2400" dirty="0"/>
              <a:t>“I sorted everything out myself, I basically went on line and just saw what was available and I was looking at the funding was available, because funding was a really key part. I then got my work on board, so that they could give me time, release me</a:t>
            </a:r>
            <a:r>
              <a:rPr lang="en-US" sz="2400" dirty="0" smtClean="0"/>
              <a:t>,” (Student Participant)</a:t>
            </a:r>
            <a:endParaRPr lang="en-US" sz="2400" dirty="0"/>
          </a:p>
          <a:p>
            <a:endParaRPr lang="en-GB" dirty="0"/>
          </a:p>
        </p:txBody>
      </p:sp>
    </p:spTree>
    <p:extLst>
      <p:ext uri="{BB962C8B-B14F-4D97-AF65-F5344CB8AC3E}">
        <p14:creationId xmlns:p14="http://schemas.microsoft.com/office/powerpoint/2010/main" val="95587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Pracademic</a:t>
            </a:r>
            <a:r>
              <a:rPr lang="en-GB" dirty="0"/>
              <a:t> </a:t>
            </a:r>
            <a:r>
              <a:rPr lang="en-GB" dirty="0" smtClean="0"/>
              <a:t>Identity</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62089" y="2016125"/>
            <a:ext cx="6182146" cy="3449638"/>
          </a:xfrm>
        </p:spPr>
      </p:pic>
    </p:spTree>
    <p:extLst>
      <p:ext uri="{BB962C8B-B14F-4D97-AF65-F5344CB8AC3E}">
        <p14:creationId xmlns:p14="http://schemas.microsoft.com/office/powerpoint/2010/main" val="589129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developing </a:t>
            </a:r>
            <a:r>
              <a:rPr lang="en-US" dirty="0"/>
              <a:t>research independence while </a:t>
            </a:r>
            <a:r>
              <a:rPr lang="en-US" dirty="0" smtClean="0"/>
              <a:t>operating </a:t>
            </a:r>
            <a:r>
              <a:rPr lang="en-US" dirty="0"/>
              <a:t>within </a:t>
            </a:r>
            <a:r>
              <a:rPr lang="en-US" dirty="0" smtClean="0"/>
              <a:t>professional </a:t>
            </a:r>
            <a:r>
              <a:rPr lang="en-US" dirty="0"/>
              <a:t>contexts</a:t>
            </a:r>
            <a:r>
              <a:rPr lang="en-US" dirty="0"/>
              <a:t> </a:t>
            </a:r>
            <a:endParaRPr lang="en-GB" dirty="0"/>
          </a:p>
        </p:txBody>
      </p:sp>
      <p:sp>
        <p:nvSpPr>
          <p:cNvPr id="3" name="Content Placeholder 2"/>
          <p:cNvSpPr>
            <a:spLocks noGrp="1"/>
          </p:cNvSpPr>
          <p:nvPr>
            <p:ph idx="1"/>
          </p:nvPr>
        </p:nvSpPr>
        <p:spPr>
          <a:xfrm>
            <a:off x="1451579" y="2015732"/>
            <a:ext cx="9954358" cy="4336942"/>
          </a:xfrm>
        </p:spPr>
        <p:txBody>
          <a:bodyPr>
            <a:normAutofit/>
          </a:bodyPr>
          <a:lstStyle/>
          <a:p>
            <a:pPr marL="0" indent="0" algn="ctr">
              <a:buNone/>
            </a:pPr>
            <a:r>
              <a:rPr lang="en-GB" sz="2400" dirty="0" smtClean="0"/>
              <a:t>“American </a:t>
            </a:r>
            <a:r>
              <a:rPr lang="en-GB" sz="2400" dirty="0"/>
              <a:t>Express but they only have to deal with it say once every year, so when it comes along it is like oh sorry we need to go over </a:t>
            </a:r>
            <a:r>
              <a:rPr lang="en-GB" sz="2400" dirty="0" smtClean="0"/>
              <a:t>there”</a:t>
            </a:r>
            <a:endParaRPr lang="en-GB" sz="2400" dirty="0"/>
          </a:p>
          <a:p>
            <a:pPr marL="0" indent="0" algn="ctr">
              <a:buNone/>
            </a:pPr>
            <a:r>
              <a:rPr lang="en-GB" sz="2400" dirty="0">
                <a:ea typeface="Times New Roman" charset="0"/>
                <a:cs typeface="Times New Roman" charset="0"/>
              </a:rPr>
              <a:t>“The university have talked about a partnership all the time, partnership between staff and students, I would hope to talk about that student’s parents policy in the same way that it is a partnership between the university and student parents and that document sets out the partnership but equally if there was a problem and we needed to draw on that, that policy and challenge that the university wasn’t keeping up their end of the  partnership, then equally we would do that</a:t>
            </a:r>
            <a:r>
              <a:rPr lang="en-GB" sz="2400" dirty="0" smtClean="0">
                <a:ea typeface="Times New Roman" charset="0"/>
                <a:cs typeface="Times New Roman" charset="0"/>
              </a:rPr>
              <a:t>.</a:t>
            </a:r>
            <a:r>
              <a:rPr lang="is-IS" sz="2400" dirty="0" smtClean="0">
                <a:ea typeface="Times New Roman" charset="0"/>
                <a:cs typeface="Times New Roman" charset="0"/>
              </a:rPr>
              <a:t>”</a:t>
            </a:r>
            <a:r>
              <a:rPr lang="en-GB" sz="2400" dirty="0" smtClean="0">
                <a:ea typeface="Times New Roman" charset="0"/>
                <a:cs typeface="Times New Roman" charset="0"/>
              </a:rPr>
              <a:t> </a:t>
            </a:r>
            <a:endParaRPr lang="en-GB" sz="2400" dirty="0">
              <a:ea typeface="Times New Roman" charset="0"/>
              <a:cs typeface="Times New Roman" charset="0"/>
            </a:endParaRPr>
          </a:p>
          <a:p>
            <a:pPr marL="0" indent="0" algn="ctr">
              <a:buNone/>
            </a:pPr>
            <a:endParaRPr lang="en-GB" dirty="0"/>
          </a:p>
        </p:txBody>
      </p:sp>
    </p:spTree>
    <p:extLst>
      <p:ext uri="{BB962C8B-B14F-4D97-AF65-F5344CB8AC3E}">
        <p14:creationId xmlns:p14="http://schemas.microsoft.com/office/powerpoint/2010/main" val="17407600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Articulating the strength of the Part-Time PhD Student</a:t>
            </a:r>
            <a:endParaRPr lang="en-GB" dirty="0"/>
          </a:p>
        </p:txBody>
      </p:sp>
      <p:sp>
        <p:nvSpPr>
          <p:cNvPr id="3" name="Content Placeholder 2"/>
          <p:cNvSpPr>
            <a:spLocks noGrp="1"/>
          </p:cNvSpPr>
          <p:nvPr>
            <p:ph idx="1"/>
          </p:nvPr>
        </p:nvSpPr>
        <p:spPr/>
        <p:txBody>
          <a:bodyPr>
            <a:normAutofit fontScale="92500" lnSpcReduction="10000"/>
          </a:bodyPr>
          <a:lstStyle/>
          <a:p>
            <a:pPr marL="0" indent="0" algn="ctr">
              <a:buNone/>
            </a:pPr>
            <a:r>
              <a:rPr lang="en-GB" sz="2800" dirty="0"/>
              <a:t>Identify Talent and Harnessing It </a:t>
            </a:r>
            <a:endParaRPr lang="en-GB" sz="2800" dirty="0" smtClean="0"/>
          </a:p>
          <a:p>
            <a:pPr marL="0" indent="0" algn="ctr">
              <a:buNone/>
            </a:pPr>
            <a:r>
              <a:rPr lang="en-GB" sz="2800" dirty="0" smtClean="0"/>
              <a:t>Challenging the Zero Sum </a:t>
            </a:r>
          </a:p>
          <a:p>
            <a:pPr marL="0" indent="0" algn="ctr">
              <a:buNone/>
            </a:pPr>
            <a:r>
              <a:rPr lang="en-GB" sz="2800" dirty="0" smtClean="0"/>
              <a:t>Up to Date</a:t>
            </a:r>
          </a:p>
          <a:p>
            <a:pPr marL="0" indent="0" algn="ctr">
              <a:buNone/>
            </a:pPr>
            <a:r>
              <a:rPr lang="en-GB" sz="2800" dirty="0" smtClean="0"/>
              <a:t>Network builders</a:t>
            </a:r>
          </a:p>
          <a:p>
            <a:pPr marL="0" indent="0" algn="ctr">
              <a:buNone/>
            </a:pPr>
            <a:r>
              <a:rPr lang="en-GB" sz="2800" dirty="0" smtClean="0"/>
              <a:t>Innovation creators</a:t>
            </a:r>
          </a:p>
          <a:p>
            <a:pPr marL="0" indent="0" algn="ctr">
              <a:buNone/>
            </a:pPr>
            <a:r>
              <a:rPr lang="en-GB" sz="2800" dirty="0" smtClean="0"/>
              <a:t>Holistic thinkers who avoid hubris</a:t>
            </a:r>
          </a:p>
        </p:txBody>
      </p:sp>
    </p:spTree>
    <p:extLst>
      <p:ext uri="{BB962C8B-B14F-4D97-AF65-F5344CB8AC3E}">
        <p14:creationId xmlns:p14="http://schemas.microsoft.com/office/powerpoint/2010/main" val="6505732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messages </a:t>
            </a:r>
          </a:p>
        </p:txBody>
      </p:sp>
      <p:sp>
        <p:nvSpPr>
          <p:cNvPr id="3" name="Content Placeholder 2"/>
          <p:cNvSpPr>
            <a:spLocks noGrp="1"/>
          </p:cNvSpPr>
          <p:nvPr>
            <p:ph idx="1"/>
          </p:nvPr>
        </p:nvSpPr>
        <p:spPr/>
        <p:txBody>
          <a:bodyPr>
            <a:noAutofit/>
          </a:bodyPr>
          <a:lstStyle/>
          <a:p>
            <a:pPr lvl="0"/>
            <a:r>
              <a:rPr lang="en-US" sz="2400" dirty="0"/>
              <a:t>Guidance for Part-time PhD students should be increased, and focus on more than barriers of time, or finances.</a:t>
            </a:r>
          </a:p>
          <a:p>
            <a:pPr lvl="0"/>
            <a:r>
              <a:rPr lang="en-US" sz="2400" dirty="0"/>
              <a:t>The complexities and socio-political aspects of developing research independence while occupying professional identities and contexts should not be under-estimated,  </a:t>
            </a:r>
          </a:p>
          <a:p>
            <a:pPr lvl="0"/>
            <a:r>
              <a:rPr lang="en-US" sz="2400" dirty="0"/>
              <a:t>Greater space should be made in both researcher development, but also communicating the value of part-time PhD study can bring to wider contexts. </a:t>
            </a:r>
          </a:p>
        </p:txBody>
      </p:sp>
    </p:spTree>
    <p:extLst>
      <p:ext uri="{BB962C8B-B14F-4D97-AF65-F5344CB8AC3E}">
        <p14:creationId xmlns:p14="http://schemas.microsoft.com/office/powerpoint/2010/main" val="1784235585"/>
      </p:ext>
    </p:extLst>
  </p:cSld>
  <p:clrMapOvr>
    <a:masterClrMapping/>
  </p:clrMapOvr>
  <p:timing>
    <p:tnLst>
      <p:par>
        <p:cTn id="1" dur="indefinite" restart="never" nodeType="tmRoot"/>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357</TotalTime>
  <Words>776</Words>
  <Application>Microsoft Macintosh PowerPoint</Application>
  <PresentationFormat>Widescreen</PresentationFormat>
  <Paragraphs>37</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Calibri</vt:lpstr>
      <vt:lpstr>Gill Sans MT</vt:lpstr>
      <vt:lpstr>Times New Roman</vt:lpstr>
      <vt:lpstr>Arial</vt:lpstr>
      <vt:lpstr>Gallery</vt:lpstr>
      <vt:lpstr>Presenting in a Personal Capacity</vt:lpstr>
      <vt:lpstr>PowerPoint Presentation</vt:lpstr>
      <vt:lpstr>Reflexivity &amp; The Autobiography of the Question</vt:lpstr>
      <vt:lpstr>But how do we learn the mores of Part Time PhD study?</vt:lpstr>
      <vt:lpstr>Creeping into my research….</vt:lpstr>
      <vt:lpstr>Pracademic Identity</vt:lpstr>
      <vt:lpstr>developing research independence while operating within professional contexts </vt:lpstr>
      <vt:lpstr>Articulating the strength of the Part-Time PhD Student</vt:lpstr>
      <vt:lpstr>Key messages </vt:lpstr>
      <vt:lpstr>Questions</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Presenting in a Personal Capacity</dc:title>
  <dc:creator>Samuel Dent</dc:creator>
  <cp:lastModifiedBy>Samuel Dent</cp:lastModifiedBy>
  <cp:revision>9</cp:revision>
  <dcterms:created xsi:type="dcterms:W3CDTF">2016-10-12T22:05:57Z</dcterms:created>
  <dcterms:modified xsi:type="dcterms:W3CDTF">2016-10-13T17:45:45Z</dcterms:modified>
</cp:coreProperties>
</file>