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315" r:id="rId3"/>
    <p:sldId id="314" r:id="rId4"/>
    <p:sldId id="298" r:id="rId5"/>
    <p:sldId id="316" r:id="rId6"/>
    <p:sldId id="317" r:id="rId7"/>
    <p:sldId id="307" r:id="rId8"/>
    <p:sldId id="279" r:id="rId9"/>
    <p:sldId id="282" r:id="rId10"/>
    <p:sldId id="318" r:id="rId11"/>
    <p:sldId id="319" r:id="rId12"/>
    <p:sldId id="324" r:id="rId13"/>
    <p:sldId id="321" r:id="rId14"/>
    <p:sldId id="320" r:id="rId15"/>
    <p:sldId id="322" r:id="rId16"/>
    <p:sldId id="323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40"/>
    <a:srgbClr val="FF00FF"/>
    <a:srgbClr val="1CCC76"/>
    <a:srgbClr val="00FF80"/>
    <a:srgbClr val="66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68"/>
    <p:restoredTop sz="50000" autoAdjust="0"/>
  </p:normalViewPr>
  <p:slideViewPr>
    <p:cSldViewPr snapToGrid="0" snapToObjects="1">
      <p:cViewPr varScale="1">
        <p:scale>
          <a:sx n="125" d="100"/>
          <a:sy n="125" d="100"/>
        </p:scale>
        <p:origin x="44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D348FF-1ED3-1147-958E-EDA85EE7D74B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DCDB1D-54A0-9D41-B9E3-B9DC499A2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955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001C-C2F7-EE48-9139-945864029F1B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D2A4-DAB6-6A46-8D3C-A89BA1DB5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094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001C-C2F7-EE48-9139-945864029F1B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D2A4-DAB6-6A46-8D3C-A89BA1DB5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718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001C-C2F7-EE48-9139-945864029F1B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D2A4-DAB6-6A46-8D3C-A89BA1DB5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515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001C-C2F7-EE48-9139-945864029F1B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D2A4-DAB6-6A46-8D3C-A89BA1DB5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95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001C-C2F7-EE48-9139-945864029F1B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D2A4-DAB6-6A46-8D3C-A89BA1DB5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458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001C-C2F7-EE48-9139-945864029F1B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D2A4-DAB6-6A46-8D3C-A89BA1DB5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240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001C-C2F7-EE48-9139-945864029F1B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D2A4-DAB6-6A46-8D3C-A89BA1DB5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024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001C-C2F7-EE48-9139-945864029F1B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D2A4-DAB6-6A46-8D3C-A89BA1DB5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891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001C-C2F7-EE48-9139-945864029F1B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D2A4-DAB6-6A46-8D3C-A89BA1DB5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89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001C-C2F7-EE48-9139-945864029F1B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D2A4-DAB6-6A46-8D3C-A89BA1DB5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170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001C-C2F7-EE48-9139-945864029F1B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D2A4-DAB6-6A46-8D3C-A89BA1DB5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244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B001C-C2F7-EE48-9139-945864029F1B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4D2A4-DAB6-6A46-8D3C-A89BA1DB5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034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44310" y="2823078"/>
            <a:ext cx="8408697" cy="2591091"/>
            <a:chOff x="-293228" y="-5586796"/>
            <a:chExt cx="9654859" cy="4358986"/>
          </a:xfrm>
        </p:grpSpPr>
        <p:sp>
          <p:nvSpPr>
            <p:cNvPr id="4" name="Hexagon 3"/>
            <p:cNvSpPr/>
            <p:nvPr/>
          </p:nvSpPr>
          <p:spPr>
            <a:xfrm>
              <a:off x="-293228" y="-5586796"/>
              <a:ext cx="9654859" cy="4358986"/>
            </a:xfrm>
            <a:prstGeom prst="hexagon">
              <a:avLst>
                <a:gd name="adj" fmla="val 34163"/>
                <a:gd name="vf" fmla="val 115470"/>
              </a:avLst>
            </a:prstGeom>
            <a:pattFill prst="lgCheck">
              <a:fgClr>
                <a:srgbClr val="00804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Hexagon 4"/>
            <p:cNvSpPr>
              <a:spLocks noChangeAspect="1"/>
            </p:cNvSpPr>
            <p:nvPr/>
          </p:nvSpPr>
          <p:spPr>
            <a:xfrm rot="21354421">
              <a:off x="194447" y="-5553137"/>
              <a:ext cx="9090803" cy="3611830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020553" y="3434216"/>
            <a:ext cx="72156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C000"/>
                </a:solidFill>
                <a:latin typeface="Arial"/>
                <a:cs typeface="Arial"/>
              </a:rPr>
              <a:t>++</a:t>
            </a:r>
            <a:r>
              <a:rPr lang="en-US" sz="2800" b="1" dirty="0" smtClean="0">
                <a:latin typeface="Arial"/>
                <a:cs typeface="Arial"/>
              </a:rPr>
              <a:t> </a:t>
            </a:r>
            <a:r>
              <a:rPr lang="en-US" sz="2800" b="1" dirty="0" err="1">
                <a:latin typeface="Arial" charset="0"/>
                <a:ea typeface="Arial" charset="0"/>
                <a:cs typeface="Arial" charset="0"/>
              </a:rPr>
              <a:t>Behaviours</a:t>
            </a:r>
            <a:r>
              <a:rPr lang="en-US" sz="2800" b="1" dirty="0">
                <a:latin typeface="Arial" charset="0"/>
                <a:ea typeface="Arial" charset="0"/>
                <a:cs typeface="Arial" charset="0"/>
              </a:rPr>
              <a:t> that build and break trust in doctoral supervision relationships.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10" y="169541"/>
            <a:ext cx="3165560" cy="3191507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892541" y="4526328"/>
            <a:ext cx="4459257" cy="1387428"/>
          </a:xfrm>
          <a:prstGeom prst="rect">
            <a:avLst/>
          </a:prstGeom>
          <a:solidFill>
            <a:srgbClr val="FFC000"/>
          </a:solidFill>
        </p:spPr>
        <p:txBody>
          <a:bodyPr wrap="square" lIns="144000" tIns="199325" rIns="144000" bIns="199325">
            <a:spAutoFit/>
          </a:bodyPr>
          <a:lstStyle/>
          <a:p>
            <a:pPr algn="r"/>
            <a:r>
              <a:rPr lang="en-US" sz="1600" b="1" dirty="0" smtClean="0">
                <a:latin typeface="Helvetica"/>
                <a:cs typeface="Helvetica"/>
              </a:rPr>
              <a:t>Dr Kay Guccione</a:t>
            </a:r>
          </a:p>
          <a:p>
            <a:pPr algn="r"/>
            <a:r>
              <a:rPr lang="en-US" sz="1600" b="1" dirty="0" smtClean="0">
                <a:latin typeface="Helvetica"/>
                <a:cs typeface="Helvetica"/>
              </a:rPr>
              <a:t>Researcher Mentoring &amp; Coaching</a:t>
            </a:r>
          </a:p>
          <a:p>
            <a:pPr algn="r"/>
            <a:r>
              <a:rPr lang="en-US" sz="1600" b="1" dirty="0" err="1" smtClean="0">
                <a:latin typeface="Helvetica"/>
                <a:cs typeface="Helvetica"/>
              </a:rPr>
              <a:t>k.guccione@sheffield.ac.uk</a:t>
            </a:r>
            <a:r>
              <a:rPr lang="en-US" sz="1600" b="1" dirty="0" smtClean="0">
                <a:latin typeface="Helvetica"/>
                <a:cs typeface="Helvetica"/>
              </a:rPr>
              <a:t> | @</a:t>
            </a:r>
            <a:r>
              <a:rPr lang="en-US" sz="1600" b="1" dirty="0" err="1" smtClean="0">
                <a:latin typeface="Helvetica"/>
                <a:cs typeface="Helvetica"/>
              </a:rPr>
              <a:t>kayguccione</a:t>
            </a:r>
            <a:r>
              <a:rPr lang="en-US" sz="1600" b="1" dirty="0" smtClean="0">
                <a:latin typeface="Helvetica"/>
                <a:cs typeface="Helvetica"/>
              </a:rPr>
              <a:t> | @</a:t>
            </a:r>
            <a:r>
              <a:rPr lang="en-US" sz="1600" b="1" dirty="0" err="1" smtClean="0">
                <a:latin typeface="Helvetica"/>
                <a:cs typeface="Helvetica"/>
              </a:rPr>
              <a:t>predoctorbility</a:t>
            </a:r>
            <a:endParaRPr lang="en-US" sz="1600" b="1" dirty="0" smtClean="0">
              <a:latin typeface="Helvetica"/>
              <a:cs typeface="Helvetica"/>
            </a:endParaRPr>
          </a:p>
        </p:txBody>
      </p:sp>
      <p:pic>
        <p:nvPicPr>
          <p:cNvPr id="9" name="Picture 8" descr="LFHE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2169" y="2310436"/>
            <a:ext cx="1811063" cy="974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91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228269"/>
            <a:ext cx="7316642" cy="1690960"/>
            <a:chOff x="-922884" y="-8875031"/>
            <a:chExt cx="8400963" cy="2844698"/>
          </a:xfrm>
        </p:grpSpPr>
        <p:sp>
          <p:nvSpPr>
            <p:cNvPr id="4" name="Hexagon 3"/>
            <p:cNvSpPr/>
            <p:nvPr/>
          </p:nvSpPr>
          <p:spPr>
            <a:xfrm>
              <a:off x="-922884" y="-8875031"/>
              <a:ext cx="8400963" cy="2844698"/>
            </a:xfrm>
            <a:prstGeom prst="hexagon">
              <a:avLst>
                <a:gd name="adj" fmla="val 34163"/>
                <a:gd name="vf" fmla="val 115470"/>
              </a:avLst>
            </a:prstGeom>
            <a:pattFill prst="lgCheck">
              <a:fgClr>
                <a:srgbClr val="00804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Hexagon 4"/>
            <p:cNvSpPr>
              <a:spLocks noChangeAspect="1"/>
            </p:cNvSpPr>
            <p:nvPr/>
          </p:nvSpPr>
          <p:spPr>
            <a:xfrm rot="21354421">
              <a:off x="258693" y="-8805481"/>
              <a:ext cx="6883969" cy="2735042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/>
          <p:cNvSpPr/>
          <p:nvPr/>
        </p:nvSpPr>
        <p:spPr>
          <a:xfrm>
            <a:off x="6984725" y="170549"/>
            <a:ext cx="2020375" cy="648764"/>
          </a:xfrm>
          <a:prstGeom prst="rect">
            <a:avLst/>
          </a:prstGeom>
          <a:solidFill>
            <a:srgbClr val="FFC000"/>
          </a:solidFill>
        </p:spPr>
        <p:txBody>
          <a:bodyPr wrap="square" lIns="144000" tIns="199325" rIns="144000" bIns="199325">
            <a:spAutoFit/>
          </a:bodyPr>
          <a:lstStyle/>
          <a:p>
            <a:pPr algn="ctr"/>
            <a:r>
              <a:rPr lang="en-US" sz="1600" b="1" dirty="0" smtClean="0">
                <a:latin typeface="Helvetica"/>
                <a:cs typeface="Helvetica"/>
              </a:rPr>
              <a:t>supervisors</a:t>
            </a:r>
            <a:endParaRPr lang="en-GB" sz="1600" b="1" dirty="0">
              <a:latin typeface="Helvetica"/>
              <a:cs typeface="Helvetic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3651" y="905893"/>
            <a:ext cx="5931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C000"/>
                </a:solidFill>
                <a:latin typeface="Arial"/>
                <a:cs typeface="Arial"/>
              </a:rPr>
              <a:t>++</a:t>
            </a:r>
            <a:r>
              <a:rPr lang="en-US" sz="2800" b="1" dirty="0" smtClean="0">
                <a:latin typeface="Arial"/>
                <a:cs typeface="Arial"/>
              </a:rPr>
              <a:t> </a:t>
            </a:r>
            <a:r>
              <a:rPr lang="en-GB" sz="2800" b="1" dirty="0">
                <a:latin typeface="Arial" charset="0"/>
                <a:cs typeface="Arial" charset="0"/>
              </a:rPr>
              <a:t>1. what are the </a:t>
            </a:r>
            <a:r>
              <a:rPr lang="en-GB" sz="2800" b="1" dirty="0" smtClean="0">
                <a:latin typeface="Arial" charset="0"/>
                <a:cs typeface="Arial" charset="0"/>
              </a:rPr>
              <a:t>vulnerabilities</a:t>
            </a:r>
            <a:endParaRPr lang="en-US" sz="2800" b="1" dirty="0">
              <a:latin typeface="Arial"/>
              <a:cs typeface="Arial"/>
            </a:endParaRPr>
          </a:p>
        </p:txBody>
      </p:sp>
      <p:sp>
        <p:nvSpPr>
          <p:cNvPr id="26" name="Hexagon 25"/>
          <p:cNvSpPr/>
          <p:nvPr/>
        </p:nvSpPr>
        <p:spPr>
          <a:xfrm rot="248314">
            <a:off x="664279" y="1774829"/>
            <a:ext cx="5480928" cy="4596549"/>
          </a:xfrm>
          <a:prstGeom prst="hexagon">
            <a:avLst>
              <a:gd name="adj" fmla="val 34163"/>
              <a:gd name="vf" fmla="val 115470"/>
            </a:avLst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-381625" y="2530866"/>
            <a:ext cx="7456518" cy="356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>
              <a:spcBef>
                <a:spcPct val="20000"/>
              </a:spcBef>
              <a:buClr>
                <a:schemeClr val="accent2"/>
              </a:buClr>
              <a:buSzPct val="70000"/>
            </a:pPr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Recruitment </a:t>
            </a:r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practices</a:t>
            </a:r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(culture)</a:t>
            </a:r>
          </a:p>
          <a:p>
            <a:pPr lvl="1" algn="ctr">
              <a:spcBef>
                <a:spcPct val="20000"/>
              </a:spcBef>
              <a:buClr>
                <a:schemeClr val="accent2"/>
              </a:buClr>
              <a:buSzPct val="70000"/>
            </a:pPr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People management is </a:t>
            </a:r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difficult</a:t>
            </a:r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mr-IN" sz="2400" b="1" dirty="0" smtClean="0">
                <a:latin typeface="Arial" charset="0"/>
                <a:ea typeface="Arial" charset="0"/>
                <a:cs typeface="Arial" charset="0"/>
              </a:rPr>
              <a:t>–</a:t>
            </a:r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 unsupported</a:t>
            </a:r>
          </a:p>
          <a:p>
            <a:pPr lvl="1" algn="ctr">
              <a:spcBef>
                <a:spcPct val="20000"/>
              </a:spcBef>
              <a:buClr>
                <a:schemeClr val="accent2"/>
              </a:buClr>
              <a:buSzPct val="70000"/>
            </a:pPr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ccountable </a:t>
            </a:r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for </a:t>
            </a:r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funding (reputation)</a:t>
            </a:r>
          </a:p>
          <a:p>
            <a:pPr lvl="1" algn="ctr">
              <a:spcBef>
                <a:spcPct val="20000"/>
              </a:spcBef>
              <a:buClr>
                <a:schemeClr val="accent2"/>
              </a:buClr>
              <a:buSzPct val="70000"/>
            </a:pPr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Data </a:t>
            </a:r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integrity (reputation)</a:t>
            </a:r>
          </a:p>
          <a:p>
            <a:pPr lvl="1" algn="ctr">
              <a:spcBef>
                <a:spcPct val="20000"/>
              </a:spcBef>
              <a:buClr>
                <a:schemeClr val="accent2"/>
              </a:buClr>
              <a:buSzPct val="70000"/>
            </a:pPr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Complicated </a:t>
            </a:r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processes and checkpoints</a:t>
            </a:r>
          </a:p>
          <a:p>
            <a:pPr lvl="1" algn="ctr">
              <a:spcBef>
                <a:spcPct val="20000"/>
              </a:spcBef>
              <a:buClr>
                <a:schemeClr val="accent2"/>
              </a:buClr>
              <a:buSzPct val="70000"/>
            </a:pPr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Supervision is not talked </a:t>
            </a:r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about</a:t>
            </a:r>
          </a:p>
          <a:p>
            <a:pPr lvl="1" algn="ctr">
              <a:spcBef>
                <a:spcPct val="20000"/>
              </a:spcBef>
              <a:buClr>
                <a:schemeClr val="accent2"/>
              </a:buClr>
              <a:buSzPct val="70000"/>
            </a:pPr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No prizes for good </a:t>
            </a:r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supervision</a:t>
            </a:r>
          </a:p>
          <a:p>
            <a:pPr lvl="1" algn="ctr">
              <a:spcBef>
                <a:spcPct val="20000"/>
              </a:spcBef>
              <a:buClr>
                <a:schemeClr val="accent2"/>
              </a:buClr>
              <a:buSzPct val="70000"/>
            </a:pPr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Supervisory </a:t>
            </a:r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team ‘mentoring’ backfires</a:t>
            </a:r>
            <a:endParaRPr lang="en-US" sz="2400" b="1" strike="sngStrike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Hexagon 12"/>
          <p:cNvSpPr/>
          <p:nvPr/>
        </p:nvSpPr>
        <p:spPr>
          <a:xfrm rot="248314">
            <a:off x="6538918" y="900975"/>
            <a:ext cx="2646411" cy="2036508"/>
          </a:xfrm>
          <a:prstGeom prst="hexagon">
            <a:avLst>
              <a:gd name="adj" fmla="val 34163"/>
              <a:gd name="vf" fmla="val 115470"/>
            </a:avLst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548693" y="1430950"/>
            <a:ext cx="2160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>
              <a:spcBef>
                <a:spcPct val="20000"/>
              </a:spcBef>
              <a:buClr>
                <a:schemeClr val="accent2"/>
              </a:buClr>
              <a:buSzPct val="70000"/>
            </a:pPr>
            <a:r>
              <a:rPr lang="en-US" sz="1200" dirty="0">
                <a:latin typeface="Arial"/>
                <a:cs typeface="Arial"/>
              </a:rPr>
              <a:t>http://</a:t>
            </a:r>
            <a:r>
              <a:rPr lang="en-US" sz="1200" dirty="0" err="1" smtClean="0">
                <a:latin typeface="Arial"/>
                <a:cs typeface="Arial"/>
              </a:rPr>
              <a:t>predoctorbility.co.uk</a:t>
            </a:r>
            <a:r>
              <a:rPr lang="en-US" sz="1200" dirty="0" smtClean="0">
                <a:latin typeface="Arial"/>
                <a:cs typeface="Arial"/>
              </a:rPr>
              <a:t>/supervisor-uncertainty-and-vulnerability</a:t>
            </a:r>
            <a:endParaRPr lang="en-US" sz="1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206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228269"/>
            <a:ext cx="7316642" cy="1690960"/>
            <a:chOff x="-922884" y="-8875031"/>
            <a:chExt cx="8400963" cy="2844698"/>
          </a:xfrm>
        </p:grpSpPr>
        <p:sp>
          <p:nvSpPr>
            <p:cNvPr id="4" name="Hexagon 3"/>
            <p:cNvSpPr/>
            <p:nvPr/>
          </p:nvSpPr>
          <p:spPr>
            <a:xfrm>
              <a:off x="-922884" y="-8875031"/>
              <a:ext cx="8400963" cy="2844698"/>
            </a:xfrm>
            <a:prstGeom prst="hexagon">
              <a:avLst>
                <a:gd name="adj" fmla="val 34163"/>
                <a:gd name="vf" fmla="val 115470"/>
              </a:avLst>
            </a:prstGeom>
            <a:pattFill prst="lgCheck">
              <a:fgClr>
                <a:srgbClr val="00804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Hexagon 4"/>
            <p:cNvSpPr>
              <a:spLocks noChangeAspect="1"/>
            </p:cNvSpPr>
            <p:nvPr/>
          </p:nvSpPr>
          <p:spPr>
            <a:xfrm rot="21354421">
              <a:off x="258693" y="-8805481"/>
              <a:ext cx="6883969" cy="2735042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/>
          <p:cNvSpPr/>
          <p:nvPr/>
        </p:nvSpPr>
        <p:spPr>
          <a:xfrm>
            <a:off x="6984725" y="170549"/>
            <a:ext cx="2020375" cy="648764"/>
          </a:xfrm>
          <a:prstGeom prst="rect">
            <a:avLst/>
          </a:prstGeom>
          <a:solidFill>
            <a:srgbClr val="FFC000"/>
          </a:solidFill>
        </p:spPr>
        <p:txBody>
          <a:bodyPr wrap="square" lIns="144000" tIns="199325" rIns="144000" bIns="199325">
            <a:spAutoFit/>
          </a:bodyPr>
          <a:lstStyle/>
          <a:p>
            <a:pPr algn="ctr"/>
            <a:r>
              <a:rPr lang="en-US" sz="1600" b="1" dirty="0">
                <a:latin typeface="Helvetica"/>
                <a:cs typeface="Helvetica"/>
              </a:rPr>
              <a:t>c</a:t>
            </a:r>
            <a:r>
              <a:rPr lang="en-US" sz="1600" b="1" dirty="0" smtClean="0">
                <a:latin typeface="Helvetica"/>
                <a:cs typeface="Helvetica"/>
              </a:rPr>
              <a:t>hange over time</a:t>
            </a:r>
            <a:endParaRPr lang="en-GB" sz="1600" b="1" dirty="0">
              <a:latin typeface="Helvetica"/>
              <a:cs typeface="Helvetic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94992" y="709052"/>
            <a:ext cx="59312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C000"/>
                </a:solidFill>
                <a:latin typeface="Arial"/>
                <a:cs typeface="Arial"/>
              </a:rPr>
              <a:t>++</a:t>
            </a:r>
            <a:r>
              <a:rPr lang="en-US" sz="2800" b="1" dirty="0" smtClean="0">
                <a:latin typeface="Arial"/>
                <a:cs typeface="Arial"/>
              </a:rPr>
              <a:t> </a:t>
            </a:r>
            <a:r>
              <a:rPr lang="en-GB" sz="2800" b="1" dirty="0" smtClean="0">
                <a:latin typeface="Arial" charset="0"/>
                <a:cs typeface="Arial" charset="0"/>
              </a:rPr>
              <a:t>2</a:t>
            </a:r>
            <a:r>
              <a:rPr lang="en-GB" sz="2800" b="1" dirty="0" smtClean="0">
                <a:latin typeface="Arial" charset="0"/>
                <a:cs typeface="Arial" charset="0"/>
              </a:rPr>
              <a:t>. trust building / erosion / breaking</a:t>
            </a:r>
            <a:endParaRPr lang="en-US" sz="2800" b="1" dirty="0">
              <a:latin typeface="Arial"/>
              <a:cs typeface="Arial"/>
            </a:endParaRPr>
          </a:p>
        </p:txBody>
      </p:sp>
      <p:sp>
        <p:nvSpPr>
          <p:cNvPr id="26" name="Hexagon 25"/>
          <p:cNvSpPr/>
          <p:nvPr/>
        </p:nvSpPr>
        <p:spPr>
          <a:xfrm rot="248314">
            <a:off x="431407" y="1854943"/>
            <a:ext cx="5480928" cy="4596549"/>
          </a:xfrm>
          <a:prstGeom prst="hexagon">
            <a:avLst>
              <a:gd name="adj" fmla="val 34163"/>
              <a:gd name="vf" fmla="val 115470"/>
            </a:avLst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-185806" y="2421134"/>
            <a:ext cx="865539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spcBef>
                <a:spcPct val="20000"/>
              </a:spcBef>
              <a:buClr>
                <a:schemeClr val="accent2"/>
              </a:buClr>
              <a:buSzPct val="70000"/>
            </a:pPr>
            <a:r>
              <a:rPr lang="en-US" sz="2000" b="1" dirty="0" smtClean="0">
                <a:latin typeface="Arial" charset="0"/>
                <a:ea typeface="Arial" charset="0"/>
                <a:cs typeface="Arial" charset="0"/>
              </a:rPr>
              <a:t>1. </a:t>
            </a:r>
            <a:r>
              <a:rPr lang="en-US" sz="2000" b="1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sz="2000" b="1" dirty="0" smtClean="0">
                <a:latin typeface="Arial" charset="0"/>
                <a:ea typeface="Arial" charset="0"/>
                <a:cs typeface="Arial" charset="0"/>
              </a:rPr>
              <a:t>ssumed trust: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derived from the supervisor’s institutional affiliation, research status, or prior experience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e.g. Masters supervisor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.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i="1" dirty="0">
                <a:latin typeface="Arial" charset="0"/>
                <a:ea typeface="Arial" charset="0"/>
                <a:cs typeface="Arial" charset="0"/>
              </a:rPr>
              <a:t>I</a:t>
            </a:r>
            <a:r>
              <a:rPr lang="en-US" sz="2000" i="1" dirty="0" smtClean="0">
                <a:latin typeface="Arial" charset="0"/>
                <a:ea typeface="Arial" charset="0"/>
                <a:cs typeface="Arial" charset="0"/>
              </a:rPr>
              <a:t>mplicit </a:t>
            </a:r>
            <a:r>
              <a:rPr lang="en-US" sz="2000" i="1" dirty="0">
                <a:latin typeface="Arial" charset="0"/>
                <a:ea typeface="Arial" charset="0"/>
                <a:cs typeface="Arial" charset="0"/>
              </a:rPr>
              <a:t>trust (</a:t>
            </a:r>
            <a:r>
              <a:rPr lang="en-US" sz="2000" i="1" dirty="0" err="1">
                <a:latin typeface="Arial" charset="0"/>
                <a:ea typeface="Arial" charset="0"/>
                <a:cs typeface="Arial" charset="0"/>
              </a:rPr>
              <a:t>Frowe</a:t>
            </a:r>
            <a:r>
              <a:rPr lang="en-US" sz="2000" i="1" dirty="0">
                <a:latin typeface="Arial" charset="0"/>
                <a:ea typeface="Arial" charset="0"/>
                <a:cs typeface="Arial" charset="0"/>
              </a:rPr>
              <a:t>, 2005</a:t>
            </a:r>
            <a:r>
              <a:rPr lang="en-US" sz="2000" i="1" dirty="0" smtClean="0">
                <a:latin typeface="Arial" charset="0"/>
                <a:ea typeface="Arial" charset="0"/>
                <a:cs typeface="Arial" charset="0"/>
              </a:rPr>
              <a:t>).</a:t>
            </a:r>
            <a:endParaRPr lang="en-GB" sz="2000" i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-185806" y="3835107"/>
            <a:ext cx="865539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spcBef>
                <a:spcPct val="20000"/>
              </a:spcBef>
              <a:buClr>
                <a:schemeClr val="accent2"/>
              </a:buClr>
              <a:buSzPct val="70000"/>
            </a:pPr>
            <a:r>
              <a:rPr lang="en-US" sz="2000" b="1" dirty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000" b="1" dirty="0" smtClean="0">
                <a:latin typeface="Arial" charset="0"/>
                <a:ea typeface="Arial" charset="0"/>
                <a:cs typeface="Arial" charset="0"/>
              </a:rPr>
              <a:t>. building trust: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knowledge and guidance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, openness,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disclosure and finding common ground; having the student’s best interests at heart;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inclusion and giving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credit where due; 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socialising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, and professional integrity.</a:t>
            </a:r>
            <a:r>
              <a:rPr lang="en-GB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sz="2000" i="1" dirty="0" smtClean="0">
                <a:latin typeface="Arial" charset="0"/>
                <a:ea typeface="Arial" charset="0"/>
                <a:cs typeface="Arial" charset="0"/>
              </a:rPr>
              <a:t>4 domains of trust: </a:t>
            </a:r>
            <a:r>
              <a:rPr lang="en-US" sz="2000" i="1" dirty="0" smtClean="0">
                <a:latin typeface="Arial" charset="0"/>
                <a:ea typeface="Arial" charset="0"/>
                <a:cs typeface="Arial" charset="0"/>
              </a:rPr>
              <a:t>Competence</a:t>
            </a:r>
            <a:r>
              <a:rPr lang="en-US" sz="2000" i="1" dirty="0">
                <a:latin typeface="Arial" charset="0"/>
                <a:ea typeface="Arial" charset="0"/>
                <a:cs typeface="Arial" charset="0"/>
              </a:rPr>
              <a:t>, Integrity, Benevolence, and Predictability (Dietz &amp; Den </a:t>
            </a:r>
            <a:r>
              <a:rPr lang="en-US" sz="2000" i="1" dirty="0" err="1">
                <a:latin typeface="Arial" charset="0"/>
                <a:ea typeface="Arial" charset="0"/>
                <a:cs typeface="Arial" charset="0"/>
              </a:rPr>
              <a:t>Hartog</a:t>
            </a:r>
            <a:r>
              <a:rPr lang="en-US" sz="2000" i="1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i="1" dirty="0" smtClean="0">
                <a:latin typeface="Arial" charset="0"/>
                <a:ea typeface="Arial" charset="0"/>
                <a:cs typeface="Arial" charset="0"/>
              </a:rPr>
              <a:t>2006).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Give trust, get trust. </a:t>
            </a:r>
            <a:r>
              <a:rPr lang="en-US" sz="2000" i="1" dirty="0" smtClean="0">
                <a:latin typeface="Arial" charset="0"/>
                <a:ea typeface="Arial" charset="0"/>
                <a:cs typeface="Arial" charset="0"/>
              </a:rPr>
              <a:t>Being </a:t>
            </a:r>
            <a:r>
              <a:rPr lang="en-US" sz="2000" i="1" dirty="0">
                <a:latin typeface="Arial" charset="0"/>
                <a:ea typeface="Arial" charset="0"/>
                <a:cs typeface="Arial" charset="0"/>
              </a:rPr>
              <a:t>trusted raises self-esteem, personal worthiness, and job satisfaction (Van </a:t>
            </a:r>
            <a:r>
              <a:rPr lang="en-US" sz="2000" i="1" dirty="0" err="1">
                <a:latin typeface="Arial" charset="0"/>
                <a:ea typeface="Arial" charset="0"/>
                <a:cs typeface="Arial" charset="0"/>
              </a:rPr>
              <a:t>Maele</a:t>
            </a:r>
            <a:r>
              <a:rPr lang="en-US" sz="2000" i="1" dirty="0">
                <a:latin typeface="Arial" charset="0"/>
                <a:ea typeface="Arial" charset="0"/>
                <a:cs typeface="Arial" charset="0"/>
              </a:rPr>
              <a:t> &amp; Van </a:t>
            </a:r>
            <a:r>
              <a:rPr lang="en-US" sz="2000" i="1" dirty="0" err="1">
                <a:latin typeface="Arial" charset="0"/>
                <a:ea typeface="Arial" charset="0"/>
                <a:cs typeface="Arial" charset="0"/>
              </a:rPr>
              <a:t>Houtte</a:t>
            </a:r>
            <a:r>
              <a:rPr lang="en-US" sz="2000" i="1" dirty="0">
                <a:latin typeface="Arial" charset="0"/>
                <a:ea typeface="Arial" charset="0"/>
                <a:cs typeface="Arial" charset="0"/>
              </a:rPr>
              <a:t>, 2012).</a:t>
            </a:r>
            <a:r>
              <a:rPr lang="en-GB" sz="2000" i="1" dirty="0" smtClean="0">
                <a:latin typeface="Arial" charset="0"/>
                <a:ea typeface="Arial" charset="0"/>
                <a:cs typeface="Arial" charset="0"/>
              </a:rPr>
              <a:t> </a:t>
            </a:r>
            <a:endParaRPr lang="en-US" sz="2000" i="1" strike="sngStrike" dirty="0" smtClean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9038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228269"/>
            <a:ext cx="7316642" cy="1690960"/>
            <a:chOff x="-922884" y="-8875031"/>
            <a:chExt cx="8400963" cy="2844698"/>
          </a:xfrm>
        </p:grpSpPr>
        <p:sp>
          <p:nvSpPr>
            <p:cNvPr id="4" name="Hexagon 3"/>
            <p:cNvSpPr/>
            <p:nvPr/>
          </p:nvSpPr>
          <p:spPr>
            <a:xfrm>
              <a:off x="-922884" y="-8875031"/>
              <a:ext cx="8400963" cy="2844698"/>
            </a:xfrm>
            <a:prstGeom prst="hexagon">
              <a:avLst>
                <a:gd name="adj" fmla="val 34163"/>
                <a:gd name="vf" fmla="val 115470"/>
              </a:avLst>
            </a:prstGeom>
            <a:pattFill prst="lgCheck">
              <a:fgClr>
                <a:srgbClr val="00804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Hexagon 4"/>
            <p:cNvSpPr>
              <a:spLocks noChangeAspect="1"/>
            </p:cNvSpPr>
            <p:nvPr/>
          </p:nvSpPr>
          <p:spPr>
            <a:xfrm rot="21354421">
              <a:off x="258693" y="-8805481"/>
              <a:ext cx="6883969" cy="2735042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/>
          <p:cNvSpPr/>
          <p:nvPr/>
        </p:nvSpPr>
        <p:spPr>
          <a:xfrm>
            <a:off x="6984725" y="170549"/>
            <a:ext cx="2020375" cy="648764"/>
          </a:xfrm>
          <a:prstGeom prst="rect">
            <a:avLst/>
          </a:prstGeom>
          <a:solidFill>
            <a:srgbClr val="FFC000"/>
          </a:solidFill>
        </p:spPr>
        <p:txBody>
          <a:bodyPr wrap="square" lIns="144000" tIns="199325" rIns="144000" bIns="199325">
            <a:spAutoFit/>
          </a:bodyPr>
          <a:lstStyle/>
          <a:p>
            <a:pPr algn="ctr"/>
            <a:r>
              <a:rPr lang="en-US" sz="1600" b="1" dirty="0">
                <a:latin typeface="Helvetica"/>
                <a:cs typeface="Helvetica"/>
              </a:rPr>
              <a:t>change over time</a:t>
            </a:r>
            <a:endParaRPr lang="en-GB" sz="1600" b="1" dirty="0">
              <a:latin typeface="Helvetica"/>
              <a:cs typeface="Helvetic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94992" y="709052"/>
            <a:ext cx="59312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C000"/>
                </a:solidFill>
                <a:latin typeface="Arial"/>
                <a:cs typeface="Arial"/>
              </a:rPr>
              <a:t>++</a:t>
            </a:r>
            <a:r>
              <a:rPr lang="en-US" sz="2800" b="1" dirty="0" smtClean="0">
                <a:latin typeface="Arial"/>
                <a:cs typeface="Arial"/>
              </a:rPr>
              <a:t> </a:t>
            </a:r>
            <a:r>
              <a:rPr lang="en-GB" sz="2800" b="1" dirty="0" smtClean="0">
                <a:latin typeface="Arial" charset="0"/>
                <a:cs typeface="Arial" charset="0"/>
              </a:rPr>
              <a:t>2</a:t>
            </a:r>
            <a:r>
              <a:rPr lang="en-GB" sz="2800" b="1" dirty="0" smtClean="0">
                <a:latin typeface="Arial" charset="0"/>
                <a:cs typeface="Arial" charset="0"/>
              </a:rPr>
              <a:t>. trust building / erosion / breaking</a:t>
            </a:r>
            <a:endParaRPr lang="en-US" sz="2800" b="1" dirty="0">
              <a:latin typeface="Arial"/>
              <a:cs typeface="Arial"/>
            </a:endParaRPr>
          </a:p>
        </p:txBody>
      </p:sp>
      <p:sp>
        <p:nvSpPr>
          <p:cNvPr id="26" name="Hexagon 25"/>
          <p:cNvSpPr/>
          <p:nvPr/>
        </p:nvSpPr>
        <p:spPr>
          <a:xfrm rot="248314">
            <a:off x="431407" y="1854943"/>
            <a:ext cx="5480928" cy="4596549"/>
          </a:xfrm>
          <a:prstGeom prst="hexagon">
            <a:avLst>
              <a:gd name="adj" fmla="val 34163"/>
              <a:gd name="vf" fmla="val 115470"/>
            </a:avLst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-185806" y="2467591"/>
            <a:ext cx="865539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spcBef>
                <a:spcPct val="20000"/>
              </a:spcBef>
              <a:buClr>
                <a:schemeClr val="accent2"/>
              </a:buClr>
              <a:buSzPct val="70000"/>
            </a:pPr>
            <a:r>
              <a:rPr lang="en-US" sz="2000" b="1" dirty="0"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US" sz="2000" b="1" dirty="0" smtClean="0">
                <a:latin typeface="Arial" charset="0"/>
                <a:ea typeface="Arial" charset="0"/>
                <a:cs typeface="Arial" charset="0"/>
              </a:rPr>
              <a:t>. eroding trust: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predictability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: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 expectations vs reality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(e.g. unavailability of supervisor, lack of specialist expertise); insecurity about progress, standards and achievements.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Benevolence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and integrity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blaming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(e.g. for failed experiments); experienced unfairness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(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favouring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 students on ‘productive’ projects);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‘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checking/snooping’ activities. </a:t>
            </a:r>
            <a:r>
              <a:rPr lang="en-US" sz="2000" i="1" dirty="0"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sz="2000" i="1" dirty="0" smtClean="0">
                <a:latin typeface="Arial" charset="0"/>
                <a:ea typeface="Arial" charset="0"/>
                <a:cs typeface="Arial" charset="0"/>
              </a:rPr>
              <a:t>anctions </a:t>
            </a:r>
            <a:r>
              <a:rPr lang="en-US" sz="2000" i="1" dirty="0">
                <a:latin typeface="Arial" charset="0"/>
                <a:ea typeface="Arial" charset="0"/>
                <a:cs typeface="Arial" charset="0"/>
              </a:rPr>
              <a:t>or penalties increases </a:t>
            </a:r>
            <a:r>
              <a:rPr lang="en-US" sz="2000" i="1" dirty="0" err="1">
                <a:latin typeface="Arial" charset="0"/>
                <a:ea typeface="Arial" charset="0"/>
                <a:cs typeface="Arial" charset="0"/>
              </a:rPr>
              <a:t>mis</a:t>
            </a:r>
            <a:r>
              <a:rPr lang="en-US" sz="2000" i="1" dirty="0">
                <a:latin typeface="Arial" charset="0"/>
                <a:ea typeface="Arial" charset="0"/>
                <a:cs typeface="Arial" charset="0"/>
              </a:rPr>
              <a:t>-trust (Groundwater-Smith &amp; Sachs, 2002).</a:t>
            </a:r>
            <a:r>
              <a:rPr lang="en-GB" sz="2000" i="1" dirty="0">
                <a:latin typeface="Arial" charset="0"/>
                <a:ea typeface="Arial" charset="0"/>
                <a:cs typeface="Arial" charset="0"/>
              </a:rPr>
              <a:t> </a:t>
            </a:r>
            <a:endParaRPr lang="en-GB" sz="2000" i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-185806" y="4898092"/>
            <a:ext cx="865539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spcBef>
                <a:spcPct val="20000"/>
              </a:spcBef>
              <a:buClr>
                <a:schemeClr val="accent2"/>
              </a:buClr>
              <a:buSzPct val="70000"/>
            </a:pPr>
            <a:r>
              <a:rPr lang="en-US" sz="2000" b="1" dirty="0" smtClean="0">
                <a:latin typeface="Arial" charset="0"/>
                <a:ea typeface="Arial" charset="0"/>
                <a:cs typeface="Arial" charset="0"/>
              </a:rPr>
              <a:t>4. </a:t>
            </a:r>
            <a:r>
              <a:rPr lang="en-US" sz="2000" b="1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sz="2000" b="1" dirty="0" smtClean="0">
                <a:latin typeface="Arial" charset="0"/>
                <a:ea typeface="Arial" charset="0"/>
                <a:cs typeface="Arial" charset="0"/>
              </a:rPr>
              <a:t>reaking trust: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breaking confidences, consulting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third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parties;  acute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incidents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related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to the ‘competitive’ nature of research or the ‘high expectations’ on research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careers e.g. research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integrity issues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related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to publication, public criticism, or appropriate credit for intellectual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contribution. </a:t>
            </a:r>
            <a:endParaRPr lang="en-US" sz="2000" i="1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520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 rot="422598">
            <a:off x="4322505" y="2198798"/>
            <a:ext cx="5018242" cy="3981084"/>
            <a:chOff x="-4041752" y="2319036"/>
            <a:chExt cx="4645809" cy="3829961"/>
          </a:xfrm>
        </p:grpSpPr>
        <p:sp>
          <p:nvSpPr>
            <p:cNvPr id="21" name="Hexagon 20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00804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Hexagon 21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 rot="422598">
            <a:off x="-246699" y="2355468"/>
            <a:ext cx="5076082" cy="3942174"/>
            <a:chOff x="-4041752" y="2319036"/>
            <a:chExt cx="4645809" cy="3829961"/>
          </a:xfrm>
        </p:grpSpPr>
        <p:sp>
          <p:nvSpPr>
            <p:cNvPr id="18" name="Hexagon 17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00804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Hexagon 18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0" y="228269"/>
            <a:ext cx="7316642" cy="1690960"/>
            <a:chOff x="-922884" y="-8875031"/>
            <a:chExt cx="8400963" cy="2844698"/>
          </a:xfrm>
        </p:grpSpPr>
        <p:sp>
          <p:nvSpPr>
            <p:cNvPr id="4" name="Hexagon 3"/>
            <p:cNvSpPr/>
            <p:nvPr/>
          </p:nvSpPr>
          <p:spPr>
            <a:xfrm>
              <a:off x="-922884" y="-8875031"/>
              <a:ext cx="8400963" cy="2844698"/>
            </a:xfrm>
            <a:prstGeom prst="hexagon">
              <a:avLst>
                <a:gd name="adj" fmla="val 34163"/>
                <a:gd name="vf" fmla="val 115470"/>
              </a:avLst>
            </a:prstGeom>
            <a:pattFill prst="lgCheck">
              <a:fgClr>
                <a:srgbClr val="00804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Hexagon 4"/>
            <p:cNvSpPr>
              <a:spLocks noChangeAspect="1"/>
            </p:cNvSpPr>
            <p:nvPr/>
          </p:nvSpPr>
          <p:spPr>
            <a:xfrm rot="21354421">
              <a:off x="258693" y="-8805481"/>
              <a:ext cx="6883969" cy="2735042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/>
          <p:cNvSpPr/>
          <p:nvPr/>
        </p:nvSpPr>
        <p:spPr>
          <a:xfrm>
            <a:off x="6984725" y="170549"/>
            <a:ext cx="2020375" cy="648764"/>
          </a:xfrm>
          <a:prstGeom prst="rect">
            <a:avLst/>
          </a:prstGeom>
          <a:solidFill>
            <a:srgbClr val="FFC000"/>
          </a:solidFill>
        </p:spPr>
        <p:txBody>
          <a:bodyPr wrap="square" lIns="144000" tIns="199325" rIns="144000" bIns="199325">
            <a:spAutoFit/>
          </a:bodyPr>
          <a:lstStyle/>
          <a:p>
            <a:pPr algn="ctr"/>
            <a:r>
              <a:rPr lang="en-US" sz="1600" b="1" dirty="0" smtClean="0">
                <a:latin typeface="Arial" charset="0"/>
                <a:ea typeface="Arial" charset="0"/>
                <a:cs typeface="Arial" charset="0"/>
              </a:rPr>
              <a:t>impact</a:t>
            </a:r>
            <a:endParaRPr lang="en-GB" sz="1600" b="1" dirty="0">
              <a:latin typeface="Helvetica"/>
              <a:cs typeface="Helvetic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90224" y="803529"/>
            <a:ext cx="5931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C000"/>
                </a:solidFill>
                <a:latin typeface="Arial"/>
                <a:cs typeface="Arial"/>
              </a:rPr>
              <a:t>++</a:t>
            </a:r>
            <a:r>
              <a:rPr lang="en-US" sz="2800" b="1" dirty="0" smtClean="0">
                <a:latin typeface="Arial"/>
                <a:cs typeface="Arial"/>
              </a:rPr>
              <a:t> </a:t>
            </a:r>
            <a:r>
              <a:rPr lang="en-US" sz="2800" b="1" dirty="0" smtClean="0">
                <a:latin typeface="Arial"/>
                <a:cs typeface="Arial"/>
              </a:rPr>
              <a:t>so far</a:t>
            </a:r>
            <a:r>
              <a:rPr lang="mr-IN" sz="2800" b="1" dirty="0" smtClean="0">
                <a:latin typeface="Arial"/>
                <a:cs typeface="Arial"/>
              </a:rPr>
              <a:t>…</a:t>
            </a:r>
            <a:endParaRPr lang="en-US" sz="2800" b="1" dirty="0">
              <a:latin typeface="Arial"/>
              <a:cs typeface="Arial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27931" y="2801840"/>
            <a:ext cx="308815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 smtClean="0">
                <a:latin typeface="Arial" charset="0"/>
                <a:cs typeface="Arial" charset="0"/>
              </a:rPr>
              <a:t>completion</a:t>
            </a:r>
          </a:p>
          <a:p>
            <a:pPr algn="ctr"/>
            <a:r>
              <a:rPr lang="en-GB" sz="2400" dirty="0" smtClean="0">
                <a:latin typeface="Arial" charset="0"/>
                <a:cs typeface="Arial" charset="0"/>
              </a:rPr>
              <a:t>literature </a:t>
            </a:r>
          </a:p>
          <a:p>
            <a:pPr algn="ctr"/>
            <a:r>
              <a:rPr lang="en-GB" sz="2400" dirty="0" smtClean="0">
                <a:latin typeface="Arial" charset="0"/>
                <a:cs typeface="Arial" charset="0"/>
              </a:rPr>
              <a:t>heavy on </a:t>
            </a:r>
            <a:r>
              <a:rPr lang="en-GB" sz="2400" dirty="0" smtClean="0">
                <a:solidFill>
                  <a:srgbClr val="FF00FF"/>
                </a:solidFill>
                <a:latin typeface="Arial" charset="0"/>
                <a:cs typeface="Arial" charset="0"/>
              </a:rPr>
              <a:t>student demographics</a:t>
            </a:r>
            <a:r>
              <a:rPr lang="en-GB" sz="2400" dirty="0" smtClean="0">
                <a:latin typeface="Arial" charset="0"/>
                <a:cs typeface="Arial" charset="0"/>
              </a:rPr>
              <a:t>: M/F, FT/PT, nationality, discipline, age, work experience </a:t>
            </a:r>
            <a:r>
              <a:rPr lang="en-GB" sz="2400" dirty="0" err="1" smtClean="0">
                <a:latin typeface="Arial" charset="0"/>
                <a:cs typeface="Arial" charset="0"/>
              </a:rPr>
              <a:t>etc</a:t>
            </a:r>
            <a:endParaRPr lang="en-GB" sz="2400" dirty="0">
              <a:latin typeface="Arial" charset="0"/>
              <a:cs typeface="Arial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298451" y="2804077"/>
            <a:ext cx="32714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 smtClean="0">
                <a:solidFill>
                  <a:srgbClr val="FF00FF"/>
                </a:solidFill>
                <a:latin typeface="Arial" charset="0"/>
                <a:cs typeface="Arial" charset="0"/>
              </a:rPr>
              <a:t>external</a:t>
            </a:r>
            <a:r>
              <a:rPr lang="en-GB" sz="2400" dirty="0">
                <a:latin typeface="Arial" charset="0"/>
                <a:cs typeface="Arial" charset="0"/>
              </a:rPr>
              <a:t> </a:t>
            </a:r>
            <a:r>
              <a:rPr lang="en-GB" sz="2400" dirty="0" smtClean="0">
                <a:latin typeface="Arial" charset="0"/>
                <a:cs typeface="Arial" charset="0"/>
              </a:rPr>
              <a:t>impact </a:t>
            </a:r>
          </a:p>
          <a:p>
            <a:pPr algn="ctr"/>
            <a:r>
              <a:rPr lang="en-GB" sz="2400" dirty="0" smtClean="0">
                <a:latin typeface="Arial" charset="0"/>
                <a:cs typeface="Arial" charset="0"/>
              </a:rPr>
              <a:t>factors 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875001" y="4915207"/>
            <a:ext cx="22194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Arial" charset="0"/>
                <a:cs typeface="Arial" charset="0"/>
              </a:rPr>
              <a:t>(</a:t>
            </a:r>
            <a:r>
              <a:rPr lang="en-GB" dirty="0" err="1">
                <a:latin typeface="Arial" charset="0"/>
                <a:cs typeface="Arial" charset="0"/>
              </a:rPr>
              <a:t>Latona</a:t>
            </a:r>
            <a:r>
              <a:rPr lang="en-GB" dirty="0">
                <a:latin typeface="Arial" charset="0"/>
                <a:cs typeface="Arial" charset="0"/>
              </a:rPr>
              <a:t> &amp; </a:t>
            </a:r>
          </a:p>
          <a:p>
            <a:pPr algn="ctr"/>
            <a:r>
              <a:rPr lang="en-GB" dirty="0">
                <a:latin typeface="Arial" charset="0"/>
                <a:cs typeface="Arial" charset="0"/>
              </a:rPr>
              <a:t>Browne, 2001)</a:t>
            </a:r>
          </a:p>
        </p:txBody>
      </p:sp>
      <p:sp>
        <p:nvSpPr>
          <p:cNvPr id="36" name="Hexagon 35"/>
          <p:cNvSpPr/>
          <p:nvPr/>
        </p:nvSpPr>
        <p:spPr>
          <a:xfrm rot="248314">
            <a:off x="5051426" y="2570234"/>
            <a:ext cx="3726891" cy="3148363"/>
          </a:xfrm>
          <a:prstGeom prst="hexagon">
            <a:avLst>
              <a:gd name="adj" fmla="val 34163"/>
              <a:gd name="vf" fmla="val 115470"/>
            </a:avLst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Hexagon 25"/>
          <p:cNvSpPr/>
          <p:nvPr/>
        </p:nvSpPr>
        <p:spPr>
          <a:xfrm rot="248314">
            <a:off x="415220" y="2716278"/>
            <a:ext cx="3726891" cy="3148363"/>
          </a:xfrm>
          <a:prstGeom prst="hexagon">
            <a:avLst>
              <a:gd name="adj" fmla="val 34163"/>
              <a:gd name="vf" fmla="val 115470"/>
            </a:avLst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031843" y="2867638"/>
            <a:ext cx="251899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latin typeface="Arial" charset="0"/>
                <a:ea typeface="ＭＳ 明朝" charset="-128"/>
              </a:rPr>
              <a:t>Vulnerability </a:t>
            </a:r>
            <a:r>
              <a:rPr lang="en-US" dirty="0" smtClean="0">
                <a:solidFill>
                  <a:srgbClr val="000000"/>
                </a:solidFill>
                <a:latin typeface="Arial" charset="0"/>
                <a:ea typeface="ＭＳ 明朝" charset="-128"/>
              </a:rPr>
              <a:t>is </a:t>
            </a:r>
            <a:r>
              <a:rPr lang="en-US" dirty="0">
                <a:solidFill>
                  <a:srgbClr val="000000"/>
                </a:solidFill>
                <a:latin typeface="Arial" charset="0"/>
                <a:ea typeface="ＭＳ 明朝" charset="-128"/>
              </a:rPr>
              <a:t>inherent in the processes of </a:t>
            </a:r>
            <a:r>
              <a:rPr lang="en-US" dirty="0" smtClean="0">
                <a:solidFill>
                  <a:srgbClr val="000000"/>
                </a:solidFill>
                <a:latin typeface="Arial" charset="0"/>
                <a:ea typeface="ＭＳ 明朝" charset="-128"/>
              </a:rPr>
              <a:t>research</a:t>
            </a:r>
            <a:r>
              <a:rPr lang="mr-IN" dirty="0" smtClean="0">
                <a:solidFill>
                  <a:srgbClr val="000000"/>
                </a:solidFill>
                <a:latin typeface="Arial" charset="0"/>
                <a:ea typeface="ＭＳ 明朝" charset="-128"/>
              </a:rPr>
              <a:t>…</a:t>
            </a: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063824" y="4144686"/>
            <a:ext cx="24735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Supervisors can help students build security, by providing safe spaces to test their abilities</a:t>
            </a:r>
            <a:r>
              <a:rPr lang="mr-IN" dirty="0" smtClean="0">
                <a:latin typeface="Arial" charset="0"/>
                <a:ea typeface="Arial" charset="0"/>
                <a:cs typeface="Arial" charset="0"/>
              </a:rPr>
              <a:t>…</a:t>
            </a:r>
            <a:endParaRPr lang="en-US" i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660154" y="2740880"/>
            <a:ext cx="251899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>
                <a:solidFill>
                  <a:srgbClr val="000000"/>
                </a:solidFill>
                <a:latin typeface="Arial" charset="0"/>
                <a:ea typeface="ＭＳ 明朝" charset="-128"/>
              </a:rPr>
              <a:t>Trust is build by creating certainty from uncertainty</a:t>
            </a:r>
            <a:r>
              <a:rPr lang="en-GB" dirty="0">
                <a:solidFill>
                  <a:srgbClr val="000000"/>
                </a:solidFill>
                <a:latin typeface="Arial" charset="0"/>
                <a:ea typeface="ＭＳ 明朝" charset="-128"/>
              </a:rPr>
              <a:t> </a:t>
            </a:r>
            <a:r>
              <a:rPr lang="en-GB" dirty="0" smtClean="0">
                <a:solidFill>
                  <a:srgbClr val="000000"/>
                </a:solidFill>
                <a:latin typeface="Arial" charset="0"/>
                <a:ea typeface="ＭＳ 明朝" charset="-128"/>
              </a:rPr>
              <a:t>piecemeal over time</a:t>
            </a:r>
            <a:r>
              <a:rPr lang="mr-IN" dirty="0" smtClean="0">
                <a:solidFill>
                  <a:srgbClr val="000000"/>
                </a:solidFill>
                <a:latin typeface="Arial" charset="0"/>
                <a:ea typeface="ＭＳ 明朝" charset="-128"/>
              </a:rPr>
              <a:t>…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698189" y="3917549"/>
            <a:ext cx="24735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Arial" charset="0"/>
                <a:ea typeface="Arial" charset="0"/>
                <a:cs typeface="Arial" charset="0"/>
              </a:rPr>
              <a:t>Where trust is not present, a student is more likely to isolate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themselves. </a:t>
            </a:r>
            <a:r>
              <a:rPr lang="en-US" i="1" dirty="0" smtClean="0">
                <a:latin typeface="Arial" charset="0"/>
                <a:ea typeface="Arial" charset="0"/>
                <a:cs typeface="Arial" charset="0"/>
              </a:rPr>
              <a:t>Isolation = delay </a:t>
            </a:r>
            <a:r>
              <a:rPr lang="en-US" i="1" dirty="0">
                <a:latin typeface="Arial" charset="0"/>
                <a:ea typeface="Arial" charset="0"/>
                <a:cs typeface="Arial" charset="0"/>
              </a:rPr>
              <a:t>(Gardner, 2008). </a:t>
            </a:r>
            <a:endParaRPr lang="en-US" i="1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222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228269"/>
            <a:ext cx="7316642" cy="1690960"/>
            <a:chOff x="-922884" y="-8875031"/>
            <a:chExt cx="8400963" cy="2844698"/>
          </a:xfrm>
        </p:grpSpPr>
        <p:sp>
          <p:nvSpPr>
            <p:cNvPr id="5" name="Hexagon 4"/>
            <p:cNvSpPr/>
            <p:nvPr/>
          </p:nvSpPr>
          <p:spPr>
            <a:xfrm>
              <a:off x="-922884" y="-8875031"/>
              <a:ext cx="8400963" cy="2844698"/>
            </a:xfrm>
            <a:prstGeom prst="hexagon">
              <a:avLst>
                <a:gd name="adj" fmla="val 34163"/>
                <a:gd name="vf" fmla="val 115470"/>
              </a:avLst>
            </a:prstGeom>
            <a:pattFill prst="lgCheck">
              <a:fgClr>
                <a:srgbClr val="00804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xagon 5"/>
            <p:cNvSpPr>
              <a:spLocks noChangeAspect="1"/>
            </p:cNvSpPr>
            <p:nvPr/>
          </p:nvSpPr>
          <p:spPr>
            <a:xfrm rot="21354421">
              <a:off x="258693" y="-8805481"/>
              <a:ext cx="6883969" cy="2735042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978695" y="605446"/>
            <a:ext cx="59312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C000"/>
                </a:solidFill>
                <a:latin typeface="Arial"/>
                <a:cs typeface="Arial"/>
              </a:rPr>
              <a:t>++</a:t>
            </a:r>
            <a:r>
              <a:rPr lang="en-US" sz="2800" b="1" dirty="0" smtClean="0">
                <a:latin typeface="Arial"/>
                <a:cs typeface="Arial"/>
              </a:rPr>
              <a:t> </a:t>
            </a:r>
            <a:r>
              <a:rPr lang="en-US" sz="2800" b="1" dirty="0" smtClean="0">
                <a:latin typeface="Arial"/>
                <a:cs typeface="Arial"/>
              </a:rPr>
              <a:t> further </a:t>
            </a:r>
            <a:r>
              <a:rPr lang="en-US" sz="2800" b="1" dirty="0" smtClean="0">
                <a:latin typeface="Arial"/>
                <a:cs typeface="Arial"/>
              </a:rPr>
              <a:t>thoughts</a:t>
            </a:r>
            <a:r>
              <a:rPr lang="en-US" sz="2800" b="1" smtClean="0">
                <a:latin typeface="Arial"/>
                <a:cs typeface="Arial"/>
              </a:rPr>
              <a:t>, </a:t>
            </a:r>
            <a:endParaRPr lang="en-US" sz="2800" b="1" smtClean="0">
              <a:latin typeface="Arial"/>
              <a:cs typeface="Arial"/>
            </a:endParaRPr>
          </a:p>
          <a:p>
            <a:pPr algn="ctr"/>
            <a:r>
              <a:rPr lang="en-US" sz="2800" b="1" dirty="0" smtClean="0">
                <a:latin typeface="Arial"/>
                <a:cs typeface="Arial"/>
              </a:rPr>
              <a:t>anonymous stories</a:t>
            </a:r>
            <a:endParaRPr lang="en-US" sz="2800" dirty="0">
              <a:latin typeface="Arial"/>
              <a:cs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31632"/>
            <a:ext cx="9144000" cy="516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955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228269"/>
            <a:ext cx="7316642" cy="1690960"/>
            <a:chOff x="-922884" y="-8875031"/>
            <a:chExt cx="8400963" cy="2844698"/>
          </a:xfrm>
        </p:grpSpPr>
        <p:sp>
          <p:nvSpPr>
            <p:cNvPr id="4" name="Hexagon 3"/>
            <p:cNvSpPr/>
            <p:nvPr/>
          </p:nvSpPr>
          <p:spPr>
            <a:xfrm>
              <a:off x="-922884" y="-8875031"/>
              <a:ext cx="8400963" cy="2844698"/>
            </a:xfrm>
            <a:prstGeom prst="hexagon">
              <a:avLst>
                <a:gd name="adj" fmla="val 34163"/>
                <a:gd name="vf" fmla="val 115470"/>
              </a:avLst>
            </a:prstGeom>
            <a:pattFill prst="lgCheck">
              <a:fgClr>
                <a:srgbClr val="00804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Hexagon 4"/>
            <p:cNvSpPr>
              <a:spLocks noChangeAspect="1"/>
            </p:cNvSpPr>
            <p:nvPr/>
          </p:nvSpPr>
          <p:spPr>
            <a:xfrm rot="21354421">
              <a:off x="258693" y="-8805481"/>
              <a:ext cx="6883969" cy="2735042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/>
          <p:cNvSpPr/>
          <p:nvPr/>
        </p:nvSpPr>
        <p:spPr>
          <a:xfrm>
            <a:off x="6984725" y="170549"/>
            <a:ext cx="2020375" cy="648764"/>
          </a:xfrm>
          <a:prstGeom prst="rect">
            <a:avLst/>
          </a:prstGeom>
          <a:solidFill>
            <a:srgbClr val="FFC000"/>
          </a:solidFill>
        </p:spPr>
        <p:txBody>
          <a:bodyPr wrap="square" lIns="144000" tIns="199325" rIns="144000" bIns="199325">
            <a:spAutoFit/>
          </a:bodyPr>
          <a:lstStyle/>
          <a:p>
            <a:pPr algn="ctr"/>
            <a:r>
              <a:rPr lang="en-US" sz="1600" b="1" dirty="0">
                <a:latin typeface="Helvetica"/>
                <a:cs typeface="Helvetica"/>
              </a:rPr>
              <a:t>t</a:t>
            </a:r>
            <a:r>
              <a:rPr lang="en-US" sz="1600" b="1" dirty="0" smtClean="0">
                <a:latin typeface="Helvetica"/>
                <a:cs typeface="Helvetica"/>
              </a:rPr>
              <a:t>hanks!</a:t>
            </a:r>
            <a:endParaRPr lang="en-GB" sz="1600" b="1" dirty="0">
              <a:latin typeface="Helvetica"/>
              <a:cs typeface="Helvetic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52466" y="803925"/>
            <a:ext cx="5931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solidFill>
                  <a:srgbClr val="FFC000"/>
                </a:solidFill>
                <a:latin typeface="Arial"/>
                <a:cs typeface="Arial"/>
              </a:rPr>
              <a:t>++</a:t>
            </a:r>
            <a:r>
              <a:rPr lang="en-US" sz="2800" b="1" smtClean="0">
                <a:latin typeface="Arial"/>
                <a:cs typeface="Arial"/>
              </a:rPr>
              <a:t> </a:t>
            </a:r>
            <a:r>
              <a:rPr lang="en-US" sz="2800" b="1" smtClean="0">
                <a:latin typeface="Arial"/>
                <a:cs typeface="Arial"/>
              </a:rPr>
              <a:t>acknowledgements</a:t>
            </a:r>
            <a:endParaRPr lang="en-US" sz="2800" dirty="0">
              <a:latin typeface="Arial"/>
              <a:cs typeface="Arial"/>
            </a:endParaRPr>
          </a:p>
        </p:txBody>
      </p:sp>
      <p:grpSp>
        <p:nvGrpSpPr>
          <p:cNvPr id="9" name="Group 8"/>
          <p:cNvGrpSpPr/>
          <p:nvPr/>
        </p:nvGrpSpPr>
        <p:grpSpPr>
          <a:xfrm rot="422598">
            <a:off x="1841785" y="2395329"/>
            <a:ext cx="4930341" cy="3771056"/>
            <a:chOff x="-4041752" y="2319036"/>
            <a:chExt cx="4645809" cy="3829961"/>
          </a:xfrm>
        </p:grpSpPr>
        <p:sp>
          <p:nvSpPr>
            <p:cNvPr id="11" name="Hexagon 10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Hexagon 11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00804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1637946" y="3868789"/>
            <a:ext cx="5263829" cy="648764"/>
          </a:xfrm>
          <a:prstGeom prst="rect">
            <a:avLst/>
          </a:prstGeom>
          <a:solidFill>
            <a:srgbClr val="FFC000"/>
          </a:solidFill>
        </p:spPr>
        <p:txBody>
          <a:bodyPr wrap="square" lIns="144000" tIns="199325" rIns="144000" bIns="199325">
            <a:spAutoFit/>
          </a:bodyPr>
          <a:lstStyle/>
          <a:p>
            <a:pPr algn="ctr"/>
            <a:r>
              <a:rPr lang="en-US" sz="1600" b="1" dirty="0" smtClean="0">
                <a:latin typeface="Helvetica"/>
                <a:cs typeface="Helvetica"/>
              </a:rPr>
              <a:t>Universities of Glasgow, Oxford, Leeds</a:t>
            </a:r>
            <a:endParaRPr lang="en-GB" sz="1600" b="1" dirty="0">
              <a:latin typeface="Helvetica"/>
              <a:cs typeface="Helvetica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052813" y="4693750"/>
            <a:ext cx="5263829" cy="648764"/>
          </a:xfrm>
          <a:prstGeom prst="rect">
            <a:avLst/>
          </a:prstGeom>
          <a:solidFill>
            <a:srgbClr val="FFC000"/>
          </a:solidFill>
        </p:spPr>
        <p:txBody>
          <a:bodyPr wrap="square" lIns="144000" tIns="199325" rIns="144000" bIns="199325">
            <a:spAutoFit/>
          </a:bodyPr>
          <a:lstStyle/>
          <a:p>
            <a:pPr algn="ctr"/>
            <a:r>
              <a:rPr lang="en-US" sz="1600" b="1" dirty="0" smtClean="0">
                <a:latin typeface="Helvetica"/>
                <a:cs typeface="Helvetica"/>
              </a:rPr>
              <a:t>Prof. Jerry Wellington</a:t>
            </a:r>
            <a:endParaRPr lang="en-GB" sz="1600" b="1" dirty="0">
              <a:latin typeface="Helvetica"/>
              <a:cs typeface="Helvetica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52813" y="3046896"/>
            <a:ext cx="5263829" cy="648764"/>
          </a:xfrm>
          <a:prstGeom prst="rect">
            <a:avLst/>
          </a:prstGeom>
          <a:solidFill>
            <a:srgbClr val="FFC000"/>
          </a:solidFill>
        </p:spPr>
        <p:txBody>
          <a:bodyPr wrap="square" lIns="144000" tIns="199325" rIns="144000" bIns="199325">
            <a:spAutoFit/>
          </a:bodyPr>
          <a:lstStyle/>
          <a:p>
            <a:pPr algn="ctr"/>
            <a:r>
              <a:rPr lang="en-US" sz="1600" b="1" dirty="0" smtClean="0">
                <a:latin typeface="Helvetica"/>
                <a:cs typeface="Helvetica"/>
              </a:rPr>
              <a:t>Leadership Foundation for Higher Education</a:t>
            </a:r>
            <a:endParaRPr lang="en-GB" sz="1600" b="1" dirty="0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9516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228269"/>
            <a:ext cx="7316642" cy="1690960"/>
            <a:chOff x="-922884" y="-8875031"/>
            <a:chExt cx="8400963" cy="2844698"/>
          </a:xfrm>
        </p:grpSpPr>
        <p:sp>
          <p:nvSpPr>
            <p:cNvPr id="4" name="Hexagon 3"/>
            <p:cNvSpPr/>
            <p:nvPr/>
          </p:nvSpPr>
          <p:spPr>
            <a:xfrm>
              <a:off x="-922884" y="-8875031"/>
              <a:ext cx="8400963" cy="2844698"/>
            </a:xfrm>
            <a:prstGeom prst="hexagon">
              <a:avLst>
                <a:gd name="adj" fmla="val 34163"/>
                <a:gd name="vf" fmla="val 115470"/>
              </a:avLst>
            </a:prstGeom>
            <a:pattFill prst="lgCheck">
              <a:fgClr>
                <a:srgbClr val="00804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Hexagon 4"/>
            <p:cNvSpPr>
              <a:spLocks noChangeAspect="1"/>
            </p:cNvSpPr>
            <p:nvPr/>
          </p:nvSpPr>
          <p:spPr>
            <a:xfrm rot="21354421">
              <a:off x="258693" y="-8805481"/>
              <a:ext cx="6883969" cy="2735042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/>
          <p:cNvSpPr/>
          <p:nvPr/>
        </p:nvSpPr>
        <p:spPr>
          <a:xfrm>
            <a:off x="6984725" y="170549"/>
            <a:ext cx="2020375" cy="648764"/>
          </a:xfrm>
          <a:prstGeom prst="rect">
            <a:avLst/>
          </a:prstGeom>
          <a:solidFill>
            <a:srgbClr val="FFC000"/>
          </a:solidFill>
        </p:spPr>
        <p:txBody>
          <a:bodyPr wrap="square" lIns="144000" tIns="199325" rIns="144000" bIns="199325">
            <a:spAutoFit/>
          </a:bodyPr>
          <a:lstStyle/>
          <a:p>
            <a:pPr algn="ctr"/>
            <a:r>
              <a:rPr lang="en-US" sz="1600" b="1" dirty="0" smtClean="0">
                <a:latin typeface="Helvetica"/>
                <a:cs typeface="Helvetica"/>
              </a:rPr>
              <a:t>reading</a:t>
            </a:r>
            <a:endParaRPr lang="en-GB" sz="1600" b="1" dirty="0">
              <a:latin typeface="Helvetica"/>
              <a:cs typeface="Helvetic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52466" y="803925"/>
            <a:ext cx="5931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C000"/>
                </a:solidFill>
                <a:latin typeface="Arial"/>
                <a:cs typeface="Arial"/>
              </a:rPr>
              <a:t>++</a:t>
            </a:r>
            <a:r>
              <a:rPr lang="en-US" sz="2800" b="1" dirty="0" smtClean="0">
                <a:latin typeface="Arial"/>
                <a:cs typeface="Arial"/>
              </a:rPr>
              <a:t> </a:t>
            </a:r>
            <a:r>
              <a:rPr lang="en-US" sz="2800" b="1" dirty="0" smtClean="0">
                <a:latin typeface="Arial"/>
                <a:cs typeface="Arial"/>
              </a:rPr>
              <a:t>references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28758" y="2913594"/>
            <a:ext cx="3362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758" y="2107280"/>
            <a:ext cx="879174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charset="2"/>
              <a:buChar char=""/>
            </a:pPr>
            <a:r>
              <a:rPr lang="en-US" sz="1400" dirty="0">
                <a:latin typeface="Arial" charset="0"/>
                <a:ea typeface="ＭＳ 明朝" charset="-128"/>
              </a:rPr>
              <a:t>Clegg, S. (2008). Academic identities under threat? </a:t>
            </a:r>
            <a:r>
              <a:rPr lang="en-US" sz="1400" i="1" dirty="0">
                <a:latin typeface="Arial" charset="0"/>
                <a:ea typeface="ＭＳ 明朝" charset="-128"/>
              </a:rPr>
              <a:t>British Educational Research Journal</a:t>
            </a:r>
            <a:r>
              <a:rPr lang="en-US" sz="1400" dirty="0">
                <a:latin typeface="Arial" charset="0"/>
                <a:ea typeface="ＭＳ 明朝" charset="-128"/>
              </a:rPr>
              <a:t>, </a:t>
            </a:r>
            <a:r>
              <a:rPr lang="en-US" sz="1400" i="1" dirty="0">
                <a:latin typeface="Arial" charset="0"/>
                <a:ea typeface="ＭＳ 明朝" charset="-128"/>
              </a:rPr>
              <a:t>34</a:t>
            </a:r>
            <a:r>
              <a:rPr lang="en-US" sz="1400" dirty="0">
                <a:latin typeface="Arial" charset="0"/>
                <a:ea typeface="ＭＳ 明朝" charset="-128"/>
              </a:rPr>
              <a:t>(3), 329–345. </a:t>
            </a:r>
            <a:endParaRPr lang="en-GB" sz="1400" dirty="0">
              <a:latin typeface="Arial" charset="0"/>
              <a:ea typeface="ＭＳ 明朝" charset="-128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charset="2"/>
              <a:buChar char=""/>
            </a:pPr>
            <a:r>
              <a:rPr lang="en-US" sz="1400" dirty="0" err="1">
                <a:solidFill>
                  <a:srgbClr val="000000"/>
                </a:solidFill>
                <a:latin typeface="Arial" charset="0"/>
                <a:ea typeface="ＭＳ 明朝" charset="-128"/>
              </a:rPr>
              <a:t>Cockell</a:t>
            </a:r>
            <a:r>
              <a:rPr lang="en-US" sz="1400" dirty="0">
                <a:solidFill>
                  <a:srgbClr val="000000"/>
                </a:solidFill>
                <a:latin typeface="Arial" charset="0"/>
                <a:ea typeface="ＭＳ 明朝" charset="-128"/>
              </a:rPr>
              <a:t>, J and McArthur-Blair, J (2012). </a:t>
            </a:r>
            <a:r>
              <a:rPr lang="en-US" sz="1400" i="1" dirty="0">
                <a:solidFill>
                  <a:srgbClr val="000000"/>
                </a:solidFill>
                <a:latin typeface="Arial" charset="0"/>
                <a:ea typeface="ＭＳ 明朝" charset="-128"/>
              </a:rPr>
              <a:t>Appreciative inquiry in higher education: A transformative force.</a:t>
            </a:r>
            <a:r>
              <a:rPr lang="en-US" sz="1400" dirty="0">
                <a:solidFill>
                  <a:srgbClr val="000000"/>
                </a:solidFill>
                <a:latin typeface="Arial" charset="0"/>
                <a:ea typeface="ＭＳ 明朝" charset="-128"/>
              </a:rPr>
              <a:t> San Francisco: </a:t>
            </a:r>
            <a:r>
              <a:rPr lang="en-US" sz="1400" dirty="0" err="1">
                <a:solidFill>
                  <a:srgbClr val="000000"/>
                </a:solidFill>
                <a:latin typeface="Arial" charset="0"/>
                <a:ea typeface="ＭＳ 明朝" charset="-128"/>
              </a:rPr>
              <a:t>Jossey</a:t>
            </a:r>
            <a:r>
              <a:rPr lang="en-US" sz="1400" dirty="0">
                <a:solidFill>
                  <a:srgbClr val="000000"/>
                </a:solidFill>
                <a:latin typeface="Arial" charset="0"/>
                <a:ea typeface="ＭＳ 明朝" charset="-128"/>
              </a:rPr>
              <a:t>-Bass. </a:t>
            </a:r>
            <a:endParaRPr lang="en-GB" sz="1400" dirty="0">
              <a:latin typeface="Arial" charset="0"/>
              <a:ea typeface="ＭＳ 明朝" charset="-128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charset="2"/>
              <a:buChar char=""/>
            </a:pPr>
            <a:r>
              <a:rPr lang="en-US" sz="1400" dirty="0">
                <a:solidFill>
                  <a:srgbClr val="000000"/>
                </a:solidFill>
                <a:latin typeface="Arial" charset="0"/>
                <a:ea typeface="ＭＳ 明朝" charset="-128"/>
              </a:rPr>
              <a:t>Dietz, G., &amp; </a:t>
            </a:r>
            <a:r>
              <a:rPr lang="en-US" sz="1400" dirty="0" err="1">
                <a:solidFill>
                  <a:srgbClr val="000000"/>
                </a:solidFill>
                <a:latin typeface="Arial" charset="0"/>
                <a:ea typeface="ＭＳ 明朝" charset="-128"/>
              </a:rPr>
              <a:t>Hartog</a:t>
            </a:r>
            <a:r>
              <a:rPr lang="en-US" sz="1400" dirty="0">
                <a:solidFill>
                  <a:srgbClr val="000000"/>
                </a:solidFill>
                <a:latin typeface="Arial" charset="0"/>
                <a:ea typeface="ＭＳ 明朝" charset="-128"/>
              </a:rPr>
              <a:t>, D. N. D. (2006). Measuring trust inside </a:t>
            </a:r>
            <a:r>
              <a:rPr lang="en-US" sz="1400" dirty="0" err="1">
                <a:solidFill>
                  <a:srgbClr val="000000"/>
                </a:solidFill>
                <a:latin typeface="Arial" charset="0"/>
                <a:ea typeface="ＭＳ 明朝" charset="-128"/>
              </a:rPr>
              <a:t>organisations</a:t>
            </a:r>
            <a:r>
              <a:rPr lang="en-US" sz="1400" dirty="0">
                <a:solidFill>
                  <a:srgbClr val="000000"/>
                </a:solidFill>
                <a:latin typeface="Arial" charset="0"/>
                <a:ea typeface="ＭＳ 明朝" charset="-128"/>
              </a:rPr>
              <a:t>. </a:t>
            </a:r>
            <a:r>
              <a:rPr lang="en-US" sz="1400" i="1" dirty="0">
                <a:solidFill>
                  <a:srgbClr val="000000"/>
                </a:solidFill>
                <a:latin typeface="Arial" charset="0"/>
                <a:ea typeface="ＭＳ 明朝" charset="-128"/>
              </a:rPr>
              <a:t>Personnel Review</a:t>
            </a:r>
            <a:r>
              <a:rPr lang="en-US" sz="1400" dirty="0">
                <a:solidFill>
                  <a:srgbClr val="000000"/>
                </a:solidFill>
                <a:latin typeface="Arial" charset="0"/>
                <a:ea typeface="ＭＳ 明朝" charset="-128"/>
              </a:rPr>
              <a:t>, </a:t>
            </a:r>
            <a:r>
              <a:rPr lang="en-US" sz="1400" i="1" dirty="0">
                <a:solidFill>
                  <a:srgbClr val="000000"/>
                </a:solidFill>
                <a:latin typeface="Arial" charset="0"/>
                <a:ea typeface="ＭＳ 明朝" charset="-128"/>
              </a:rPr>
              <a:t>35</a:t>
            </a:r>
            <a:r>
              <a:rPr lang="en-US" sz="1400" dirty="0">
                <a:solidFill>
                  <a:srgbClr val="000000"/>
                </a:solidFill>
                <a:latin typeface="Arial" charset="0"/>
                <a:ea typeface="ＭＳ 明朝" charset="-128"/>
              </a:rPr>
              <a:t>(5), 557–588. </a:t>
            </a:r>
            <a:endParaRPr lang="en-GB" sz="1400" dirty="0">
              <a:latin typeface="Arial" charset="0"/>
              <a:ea typeface="ＭＳ 明朝" charset="-128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charset="2"/>
              <a:buChar char=""/>
            </a:pPr>
            <a:r>
              <a:rPr lang="en-US" sz="1400" dirty="0" err="1">
                <a:latin typeface="Arial" charset="0"/>
                <a:ea typeface="ＭＳ 明朝" charset="-128"/>
              </a:rPr>
              <a:t>Eraut</a:t>
            </a:r>
            <a:r>
              <a:rPr lang="en-US" sz="1400" dirty="0">
                <a:latin typeface="Arial" charset="0"/>
                <a:ea typeface="ＭＳ 明朝" charset="-128"/>
              </a:rPr>
              <a:t>, M. (2004). Informal learning in the workplace. </a:t>
            </a:r>
            <a:r>
              <a:rPr lang="en-US" sz="1400" i="1" dirty="0">
                <a:latin typeface="Arial" charset="0"/>
                <a:ea typeface="ＭＳ 明朝" charset="-128"/>
              </a:rPr>
              <a:t>Studies in Continuing Education</a:t>
            </a:r>
            <a:r>
              <a:rPr lang="en-US" sz="1400" dirty="0">
                <a:latin typeface="Arial" charset="0"/>
                <a:ea typeface="ＭＳ 明朝" charset="-128"/>
              </a:rPr>
              <a:t>, </a:t>
            </a:r>
            <a:r>
              <a:rPr lang="en-US" sz="1400" i="1" dirty="0">
                <a:latin typeface="Arial" charset="0"/>
                <a:ea typeface="ＭＳ 明朝" charset="-128"/>
              </a:rPr>
              <a:t>26</a:t>
            </a:r>
            <a:r>
              <a:rPr lang="en-US" sz="1400" dirty="0">
                <a:latin typeface="Arial" charset="0"/>
                <a:ea typeface="ＭＳ 明朝" charset="-128"/>
              </a:rPr>
              <a:t>(2), 247–273. </a:t>
            </a:r>
            <a:endParaRPr lang="en-GB" sz="1400" dirty="0">
              <a:latin typeface="Arial" charset="0"/>
              <a:ea typeface="ＭＳ 明朝" charset="-128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charset="2"/>
              <a:buChar char=""/>
            </a:pPr>
            <a:r>
              <a:rPr lang="en-US" sz="1400" dirty="0" err="1">
                <a:solidFill>
                  <a:srgbClr val="000000"/>
                </a:solidFill>
                <a:latin typeface="Arial" charset="0"/>
                <a:ea typeface="ＭＳ 明朝" charset="-128"/>
              </a:rPr>
              <a:t>Frowe</a:t>
            </a:r>
            <a:r>
              <a:rPr lang="en-US" sz="1400" dirty="0">
                <a:solidFill>
                  <a:srgbClr val="000000"/>
                </a:solidFill>
                <a:latin typeface="Arial" charset="0"/>
                <a:ea typeface="ＭＳ 明朝" charset="-128"/>
              </a:rPr>
              <a:t>, I. (2005). Professional trust. </a:t>
            </a:r>
            <a:r>
              <a:rPr lang="en-US" sz="1400" i="1" dirty="0">
                <a:solidFill>
                  <a:srgbClr val="000000"/>
                </a:solidFill>
                <a:latin typeface="Arial" charset="0"/>
                <a:ea typeface="ＭＳ 明朝" charset="-128"/>
              </a:rPr>
              <a:t>British Journal of Educational Studies</a:t>
            </a:r>
            <a:r>
              <a:rPr lang="en-US" sz="1400" dirty="0">
                <a:solidFill>
                  <a:srgbClr val="000000"/>
                </a:solidFill>
                <a:latin typeface="Arial" charset="0"/>
                <a:ea typeface="ＭＳ 明朝" charset="-128"/>
              </a:rPr>
              <a:t>, </a:t>
            </a:r>
            <a:r>
              <a:rPr lang="en-US" sz="1400" i="1" dirty="0">
                <a:solidFill>
                  <a:srgbClr val="000000"/>
                </a:solidFill>
                <a:latin typeface="Arial" charset="0"/>
                <a:ea typeface="ＭＳ 明朝" charset="-128"/>
              </a:rPr>
              <a:t>53</a:t>
            </a:r>
            <a:r>
              <a:rPr lang="en-US" sz="1400" dirty="0">
                <a:solidFill>
                  <a:srgbClr val="000000"/>
                </a:solidFill>
                <a:latin typeface="Arial" charset="0"/>
                <a:ea typeface="ＭＳ 明朝" charset="-128"/>
              </a:rPr>
              <a:t>(1), 34–53.</a:t>
            </a:r>
            <a:endParaRPr lang="en-GB" sz="1400" dirty="0">
              <a:latin typeface="Arial" charset="0"/>
              <a:ea typeface="ＭＳ 明朝" charset="-128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charset="2"/>
              <a:buChar char=""/>
            </a:pPr>
            <a:r>
              <a:rPr lang="en-US" sz="1400" dirty="0">
                <a:latin typeface="Arial" charset="0"/>
                <a:ea typeface="ＭＳ 明朝" charset="-128"/>
              </a:rPr>
              <a:t>Gardner, S. K. (2008). Fitting the Mold of Graduate School: A Qualitative Study of Socialization in Doctoral Education. </a:t>
            </a:r>
            <a:r>
              <a:rPr lang="en-US" sz="1400" i="1" dirty="0">
                <a:latin typeface="Arial" charset="0"/>
                <a:ea typeface="ＭＳ 明朝" charset="-128"/>
              </a:rPr>
              <a:t>Innovative Higher Education</a:t>
            </a:r>
            <a:r>
              <a:rPr lang="en-US" sz="1400" dirty="0">
                <a:latin typeface="Arial" charset="0"/>
                <a:ea typeface="ＭＳ 明朝" charset="-128"/>
              </a:rPr>
              <a:t>, </a:t>
            </a:r>
            <a:r>
              <a:rPr lang="en-US" sz="1400" i="1" dirty="0">
                <a:latin typeface="Arial" charset="0"/>
                <a:ea typeface="ＭＳ 明朝" charset="-128"/>
              </a:rPr>
              <a:t>33</a:t>
            </a:r>
            <a:r>
              <a:rPr lang="en-US" sz="1400" dirty="0">
                <a:latin typeface="Arial" charset="0"/>
                <a:ea typeface="ＭＳ 明朝" charset="-128"/>
              </a:rPr>
              <a:t>(2), 125–138.</a:t>
            </a:r>
            <a:endParaRPr lang="en-GB" sz="1400" dirty="0">
              <a:latin typeface="Arial" charset="0"/>
              <a:ea typeface="ＭＳ 明朝" charset="-128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charset="2"/>
              <a:buChar char=""/>
            </a:pPr>
            <a:r>
              <a:rPr lang="en-US" sz="1400" dirty="0">
                <a:solidFill>
                  <a:srgbClr val="000000"/>
                </a:solidFill>
                <a:latin typeface="Arial" charset="0"/>
                <a:ea typeface="ＭＳ 明朝" charset="-128"/>
              </a:rPr>
              <a:t>Groundwater-Smith, S., &amp; Sachs, J. (2002). The activist professional and the reinstatement of trust. </a:t>
            </a:r>
            <a:r>
              <a:rPr lang="en-US" sz="1400" i="1" dirty="0">
                <a:solidFill>
                  <a:srgbClr val="000000"/>
                </a:solidFill>
                <a:latin typeface="Arial" charset="0"/>
                <a:ea typeface="ＭＳ 明朝" charset="-128"/>
              </a:rPr>
              <a:t>Cambridge Journal of Education</a:t>
            </a:r>
            <a:r>
              <a:rPr lang="en-US" sz="1400" dirty="0">
                <a:solidFill>
                  <a:srgbClr val="000000"/>
                </a:solidFill>
                <a:latin typeface="Arial" charset="0"/>
                <a:ea typeface="ＭＳ 明朝" charset="-128"/>
              </a:rPr>
              <a:t>, </a:t>
            </a:r>
            <a:r>
              <a:rPr lang="en-US" sz="1400" i="1" dirty="0">
                <a:solidFill>
                  <a:srgbClr val="000000"/>
                </a:solidFill>
                <a:latin typeface="Arial" charset="0"/>
                <a:ea typeface="ＭＳ 明朝" charset="-128"/>
              </a:rPr>
              <a:t>32</a:t>
            </a:r>
            <a:r>
              <a:rPr lang="en-US" sz="1400" dirty="0">
                <a:solidFill>
                  <a:srgbClr val="000000"/>
                </a:solidFill>
                <a:latin typeface="Arial" charset="0"/>
                <a:ea typeface="ＭＳ 明朝" charset="-128"/>
              </a:rPr>
              <a:t>(3), 341–358. </a:t>
            </a:r>
            <a:endParaRPr lang="en-GB" sz="1400" dirty="0">
              <a:latin typeface="Arial" charset="0"/>
              <a:ea typeface="ＭＳ 明朝" charset="-128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charset="2"/>
              <a:buChar char=""/>
            </a:pPr>
            <a:r>
              <a:rPr lang="en-US" sz="1400" dirty="0">
                <a:latin typeface="Arial" charset="0"/>
                <a:ea typeface="ＭＳ 明朝" charset="-128"/>
              </a:rPr>
              <a:t>Hope-Hailey, P. V., Searle, D. R., &amp; Dietz, D. G. (2012). </a:t>
            </a:r>
            <a:r>
              <a:rPr lang="en-US" sz="1400" i="1" dirty="0">
                <a:latin typeface="Arial" charset="0"/>
                <a:ea typeface="ＭＳ 明朝" charset="-128"/>
              </a:rPr>
              <a:t>Where has all the trust gone?</a:t>
            </a:r>
            <a:r>
              <a:rPr lang="en-US" sz="1400" dirty="0">
                <a:latin typeface="Arial" charset="0"/>
                <a:ea typeface="ＭＳ 明朝" charset="-128"/>
              </a:rPr>
              <a:t> (pp. 1–99). CIPD. </a:t>
            </a:r>
            <a:endParaRPr lang="en-GB" sz="1400" dirty="0">
              <a:latin typeface="Arial" charset="0"/>
              <a:ea typeface="ＭＳ 明朝" charset="-128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charset="2"/>
              <a:buChar char=""/>
            </a:pPr>
            <a:r>
              <a:rPr lang="en-US" sz="1400" dirty="0">
                <a:latin typeface="Arial" charset="0"/>
                <a:ea typeface="ＭＳ 明朝" charset="-128"/>
              </a:rPr>
              <a:t>Hughes, C. (2004). The supervisor's influence on workplace learning. </a:t>
            </a:r>
            <a:r>
              <a:rPr lang="en-US" sz="1400" i="1" dirty="0">
                <a:latin typeface="Arial" charset="0"/>
                <a:ea typeface="ＭＳ 明朝" charset="-128"/>
              </a:rPr>
              <a:t>Studies in Continuing Education</a:t>
            </a:r>
            <a:r>
              <a:rPr lang="en-US" sz="1400" dirty="0">
                <a:latin typeface="Arial" charset="0"/>
                <a:ea typeface="ＭＳ 明朝" charset="-128"/>
              </a:rPr>
              <a:t>, </a:t>
            </a:r>
            <a:r>
              <a:rPr lang="en-US" sz="1400" i="1" dirty="0">
                <a:latin typeface="Arial" charset="0"/>
                <a:ea typeface="ＭＳ 明朝" charset="-128"/>
              </a:rPr>
              <a:t>26</a:t>
            </a:r>
            <a:r>
              <a:rPr lang="en-US" sz="1400" dirty="0">
                <a:latin typeface="Arial" charset="0"/>
                <a:ea typeface="ＭＳ 明朝" charset="-128"/>
              </a:rPr>
              <a:t>(2), 275–287. </a:t>
            </a:r>
            <a:endParaRPr lang="en-GB" sz="1400" dirty="0">
              <a:latin typeface="Arial" charset="0"/>
              <a:ea typeface="ＭＳ 明朝" charset="-128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charset="2"/>
              <a:buChar char=""/>
            </a:pPr>
            <a:r>
              <a:rPr lang="en-US" sz="1400" dirty="0" err="1">
                <a:latin typeface="Arial" charset="0"/>
                <a:ea typeface="ＭＳ 明朝" charset="-128"/>
              </a:rPr>
              <a:t>Jairam</a:t>
            </a:r>
            <a:r>
              <a:rPr lang="en-US" sz="1400" dirty="0">
                <a:latin typeface="Arial" charset="0"/>
                <a:ea typeface="ＭＳ 明朝" charset="-128"/>
              </a:rPr>
              <a:t>, D., &amp; </a:t>
            </a:r>
            <a:r>
              <a:rPr lang="en-US" sz="1400" dirty="0" err="1">
                <a:latin typeface="Arial" charset="0"/>
                <a:ea typeface="ＭＳ 明朝" charset="-128"/>
              </a:rPr>
              <a:t>Kahl</a:t>
            </a:r>
            <a:r>
              <a:rPr lang="en-US" sz="1400" dirty="0">
                <a:latin typeface="Arial" charset="0"/>
                <a:ea typeface="ＭＳ 明朝" charset="-128"/>
              </a:rPr>
              <a:t>, D. H., Jr. (2012). Navigating the doctoral experience: The role of social support in successful degree completion. </a:t>
            </a:r>
            <a:r>
              <a:rPr lang="en-US" sz="1400" i="1" dirty="0">
                <a:latin typeface="Arial" charset="0"/>
                <a:ea typeface="ＭＳ 明朝" charset="-128"/>
              </a:rPr>
              <a:t>International Journal of Doctoral Studies</a:t>
            </a:r>
            <a:r>
              <a:rPr lang="en-US" sz="1400" dirty="0">
                <a:latin typeface="Arial" charset="0"/>
                <a:ea typeface="ＭＳ 明朝" charset="-128"/>
              </a:rPr>
              <a:t>. </a:t>
            </a:r>
            <a:endParaRPr lang="en-GB" sz="1400" dirty="0">
              <a:latin typeface="Arial" charset="0"/>
              <a:ea typeface="ＭＳ 明朝" charset="-128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charset="2"/>
              <a:buChar char=""/>
            </a:pPr>
            <a:r>
              <a:rPr lang="en-US" sz="1400" dirty="0" err="1">
                <a:solidFill>
                  <a:srgbClr val="000000"/>
                </a:solidFill>
                <a:latin typeface="Arial" charset="0"/>
                <a:ea typeface="ＭＳ 明朝" charset="-128"/>
              </a:rPr>
              <a:t>Maele</a:t>
            </a:r>
            <a:r>
              <a:rPr lang="en-US" sz="1400" dirty="0">
                <a:solidFill>
                  <a:srgbClr val="000000"/>
                </a:solidFill>
                <a:latin typeface="Arial" charset="0"/>
                <a:ea typeface="ＭＳ 明朝" charset="-128"/>
              </a:rPr>
              <a:t>, V. D., &amp; </a:t>
            </a:r>
            <a:r>
              <a:rPr lang="en-US" sz="1400" dirty="0" err="1">
                <a:solidFill>
                  <a:srgbClr val="000000"/>
                </a:solidFill>
                <a:latin typeface="Arial" charset="0"/>
                <a:ea typeface="ＭＳ 明朝" charset="-128"/>
              </a:rPr>
              <a:t>Houtte</a:t>
            </a:r>
            <a:r>
              <a:rPr lang="en-US" sz="1400" dirty="0">
                <a:solidFill>
                  <a:srgbClr val="000000"/>
                </a:solidFill>
                <a:latin typeface="Arial" charset="0"/>
                <a:ea typeface="ＭＳ 明朝" charset="-128"/>
              </a:rPr>
              <a:t>, M. V. (2012). The role of teacher and faculty trust in forming teachers’ job satisfaction: Do years of experience make a difference? </a:t>
            </a:r>
            <a:r>
              <a:rPr lang="en-US" sz="1400" i="1" dirty="0">
                <a:solidFill>
                  <a:srgbClr val="000000"/>
                </a:solidFill>
                <a:latin typeface="Arial" charset="0"/>
                <a:ea typeface="ＭＳ 明朝" charset="-128"/>
              </a:rPr>
              <a:t>Teaching and Teacher Education</a:t>
            </a:r>
            <a:r>
              <a:rPr lang="en-US" sz="1400" dirty="0">
                <a:solidFill>
                  <a:srgbClr val="000000"/>
                </a:solidFill>
                <a:latin typeface="Arial" charset="0"/>
                <a:ea typeface="ＭＳ 明朝" charset="-128"/>
              </a:rPr>
              <a:t>. 28, 879-889. </a:t>
            </a:r>
            <a:endParaRPr lang="en-GB" sz="1400" dirty="0">
              <a:latin typeface="Arial" charset="0"/>
              <a:ea typeface="ＭＳ 明朝" charset="-128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charset="2"/>
              <a:buChar char=""/>
            </a:pPr>
            <a:r>
              <a:rPr lang="en-US" sz="1400" dirty="0" err="1">
                <a:latin typeface="Arial" charset="0"/>
                <a:ea typeface="ＭＳ 明朝" charset="-128"/>
              </a:rPr>
              <a:t>McAlpine</a:t>
            </a:r>
            <a:r>
              <a:rPr lang="en-US" sz="1400" dirty="0">
                <a:latin typeface="Arial" charset="0"/>
                <a:ea typeface="ＭＳ 明朝" charset="-128"/>
              </a:rPr>
              <a:t>, L., Paulson, J., </a:t>
            </a:r>
            <a:r>
              <a:rPr lang="en-US" sz="1400" dirty="0" err="1">
                <a:latin typeface="Arial" charset="0"/>
                <a:ea typeface="ＭＳ 明朝" charset="-128"/>
              </a:rPr>
              <a:t>Gonsalves</a:t>
            </a:r>
            <a:r>
              <a:rPr lang="en-US" sz="1400" dirty="0">
                <a:latin typeface="Arial" charset="0"/>
                <a:ea typeface="ＭＳ 明朝" charset="-128"/>
              </a:rPr>
              <a:t>, A., &amp; </a:t>
            </a:r>
            <a:r>
              <a:rPr lang="en-US" sz="1400" dirty="0" err="1">
                <a:latin typeface="Arial" charset="0"/>
                <a:ea typeface="ＭＳ 明朝" charset="-128"/>
              </a:rPr>
              <a:t>Jazvac-Martek</a:t>
            </a:r>
            <a:r>
              <a:rPr lang="en-US" sz="1400" dirty="0">
                <a:latin typeface="Arial" charset="0"/>
                <a:ea typeface="ＭＳ 明朝" charset="-128"/>
              </a:rPr>
              <a:t>, M. (2012). “Untold” doctoral stories: can we move beyond cultural narratives of neglect? </a:t>
            </a:r>
            <a:r>
              <a:rPr lang="en-US" sz="1400" i="1" dirty="0">
                <a:latin typeface="Arial" charset="0"/>
                <a:ea typeface="ＭＳ 明朝" charset="-128"/>
              </a:rPr>
              <a:t>Higher Education Research &amp; Development</a:t>
            </a:r>
            <a:r>
              <a:rPr lang="en-US" sz="1400" dirty="0">
                <a:latin typeface="Arial" charset="0"/>
                <a:ea typeface="ＭＳ 明朝" charset="-128"/>
              </a:rPr>
              <a:t>, </a:t>
            </a:r>
            <a:r>
              <a:rPr lang="en-US" sz="1400" i="1" dirty="0">
                <a:latin typeface="Arial" charset="0"/>
                <a:ea typeface="ＭＳ 明朝" charset="-128"/>
              </a:rPr>
              <a:t>31</a:t>
            </a:r>
            <a:r>
              <a:rPr lang="en-US" sz="1400" dirty="0">
                <a:latin typeface="Arial" charset="0"/>
                <a:ea typeface="ＭＳ 明朝" charset="-128"/>
              </a:rPr>
              <a:t>(4), 511–523</a:t>
            </a:r>
            <a:r>
              <a:rPr lang="en-US" sz="1400" dirty="0" smtClean="0">
                <a:latin typeface="Arial" charset="0"/>
                <a:ea typeface="ＭＳ 明朝" charset="-128"/>
              </a:rPr>
              <a:t>.</a:t>
            </a:r>
            <a:endParaRPr lang="en-GB" sz="1400" dirty="0">
              <a:latin typeface="Arial" charset="0"/>
              <a:ea typeface="ＭＳ 明朝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1618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228269"/>
            <a:ext cx="7316642" cy="1690960"/>
            <a:chOff x="-922884" y="-8875031"/>
            <a:chExt cx="8400963" cy="2844698"/>
          </a:xfrm>
        </p:grpSpPr>
        <p:sp>
          <p:nvSpPr>
            <p:cNvPr id="4" name="Hexagon 3"/>
            <p:cNvSpPr/>
            <p:nvPr/>
          </p:nvSpPr>
          <p:spPr>
            <a:xfrm>
              <a:off x="-922884" y="-8875031"/>
              <a:ext cx="8400963" cy="2844698"/>
            </a:xfrm>
            <a:prstGeom prst="hexagon">
              <a:avLst>
                <a:gd name="adj" fmla="val 34163"/>
                <a:gd name="vf" fmla="val 115470"/>
              </a:avLst>
            </a:prstGeom>
            <a:pattFill prst="lgCheck">
              <a:fgClr>
                <a:srgbClr val="00804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Hexagon 4"/>
            <p:cNvSpPr>
              <a:spLocks noChangeAspect="1"/>
            </p:cNvSpPr>
            <p:nvPr/>
          </p:nvSpPr>
          <p:spPr>
            <a:xfrm rot="21354421">
              <a:off x="258693" y="-8805481"/>
              <a:ext cx="6883969" cy="2735042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/>
          <p:cNvSpPr/>
          <p:nvPr/>
        </p:nvSpPr>
        <p:spPr>
          <a:xfrm>
            <a:off x="6984725" y="170549"/>
            <a:ext cx="2020375" cy="894986"/>
          </a:xfrm>
          <a:prstGeom prst="rect">
            <a:avLst/>
          </a:prstGeom>
          <a:solidFill>
            <a:srgbClr val="FFC000"/>
          </a:solidFill>
        </p:spPr>
        <p:txBody>
          <a:bodyPr wrap="square" lIns="144000" tIns="199325" rIns="144000" bIns="199325">
            <a:spAutoFit/>
          </a:bodyPr>
          <a:lstStyle/>
          <a:p>
            <a:pPr algn="ctr"/>
            <a:r>
              <a:rPr lang="en-US" sz="1600" b="1" dirty="0">
                <a:latin typeface="Helvetica"/>
                <a:cs typeface="Helvetica"/>
              </a:rPr>
              <a:t>w</a:t>
            </a:r>
            <a:r>
              <a:rPr lang="en-US" sz="1600" b="1" dirty="0" smtClean="0">
                <a:latin typeface="Helvetica"/>
                <a:cs typeface="Helvetica"/>
              </a:rPr>
              <a:t>hy did I do this work?</a:t>
            </a:r>
            <a:endParaRPr lang="en-GB" sz="1600" b="1" dirty="0">
              <a:latin typeface="Helvetica"/>
              <a:cs typeface="Helvetic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36419" y="627893"/>
            <a:ext cx="59312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C000"/>
                </a:solidFill>
                <a:latin typeface="Arial"/>
                <a:cs typeface="Arial"/>
              </a:rPr>
              <a:t>++</a:t>
            </a:r>
            <a:r>
              <a:rPr lang="en-US" sz="2800" b="1" dirty="0" smtClean="0">
                <a:latin typeface="Arial"/>
                <a:cs typeface="Arial"/>
              </a:rPr>
              <a:t> </a:t>
            </a:r>
            <a:r>
              <a:rPr lang="en-US" sz="2800" b="1" dirty="0" smtClean="0">
                <a:latin typeface="Arial"/>
                <a:cs typeface="Arial"/>
              </a:rPr>
              <a:t>impact of supervision </a:t>
            </a:r>
          </a:p>
          <a:p>
            <a:pPr algn="ctr"/>
            <a:r>
              <a:rPr lang="en-US" sz="2800" b="1" dirty="0" smtClean="0">
                <a:latin typeface="Arial"/>
                <a:cs typeface="Arial"/>
              </a:rPr>
              <a:t>on progress</a:t>
            </a:r>
            <a:endParaRPr lang="en-US" sz="2800" dirty="0">
              <a:latin typeface="Arial"/>
              <a:cs typeface="Arial"/>
            </a:endParaRPr>
          </a:p>
        </p:txBody>
      </p:sp>
      <p:grpSp>
        <p:nvGrpSpPr>
          <p:cNvPr id="9" name="Group 8"/>
          <p:cNvGrpSpPr/>
          <p:nvPr/>
        </p:nvGrpSpPr>
        <p:grpSpPr>
          <a:xfrm rot="422598">
            <a:off x="1996363" y="2232122"/>
            <a:ext cx="4930341" cy="3771056"/>
            <a:chOff x="-4041752" y="2319036"/>
            <a:chExt cx="4645809" cy="3829961"/>
          </a:xfrm>
        </p:grpSpPr>
        <p:sp>
          <p:nvSpPr>
            <p:cNvPr id="11" name="Hexagon 10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00804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Hexagon 11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603697" y="2691455"/>
            <a:ext cx="3816424" cy="2736304"/>
          </a:xfrm>
          <a:prstGeom prst="rect">
            <a:avLst/>
          </a:prstGeom>
          <a:solidFill>
            <a:srgbClr val="008040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rgbClr val="FFFFFF"/>
                </a:solidFill>
                <a:latin typeface="Arial"/>
                <a:cs typeface="Arial"/>
              </a:rPr>
              <a:t>“</a:t>
            </a:r>
            <a:r>
              <a:rPr lang="en-GB" sz="2400" i="1" dirty="0" smtClean="0">
                <a:solidFill>
                  <a:srgbClr val="FFFFFF"/>
                </a:solidFill>
                <a:latin typeface="Arial"/>
                <a:cs typeface="Arial"/>
              </a:rPr>
              <a:t>I’m terrified of being asked how it’s going </a:t>
            </a:r>
            <a:r>
              <a:rPr lang="mr-IN" sz="2400" i="1" dirty="0" smtClean="0">
                <a:solidFill>
                  <a:srgbClr val="FFFFFF"/>
                </a:solidFill>
                <a:latin typeface="Arial"/>
                <a:cs typeface="Arial"/>
              </a:rPr>
              <a:t>–</a:t>
            </a:r>
            <a:r>
              <a:rPr lang="en-GB" sz="2400" i="1" dirty="0" smtClean="0">
                <a:solidFill>
                  <a:srgbClr val="FFFFFF"/>
                </a:solidFill>
                <a:latin typeface="Arial"/>
                <a:cs typeface="Arial"/>
              </a:rPr>
              <a:t> I have no idea how it works, I’m lost and it’s scary, so I avoid contact.</a:t>
            </a:r>
            <a:r>
              <a:rPr lang="en-GB" sz="2400" dirty="0" smtClean="0">
                <a:solidFill>
                  <a:srgbClr val="FFFFFF"/>
                </a:solidFill>
                <a:latin typeface="Arial"/>
                <a:cs typeface="Arial"/>
              </a:rPr>
              <a:t>”</a:t>
            </a:r>
            <a:endParaRPr lang="en-GB" sz="2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00555" y="2691455"/>
            <a:ext cx="3816424" cy="2736304"/>
          </a:xfrm>
          <a:prstGeom prst="rect">
            <a:avLst/>
          </a:prstGeom>
          <a:solidFill>
            <a:srgbClr val="008040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rgbClr val="FFFFFF"/>
                </a:solidFill>
                <a:latin typeface="Arial"/>
                <a:cs typeface="Arial"/>
              </a:rPr>
              <a:t>Unspoken rules</a:t>
            </a:r>
            <a:endParaRPr lang="en-GB" sz="2400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pPr algn="ctr"/>
            <a:r>
              <a:rPr lang="en-GB" sz="2400" dirty="0" smtClean="0">
                <a:solidFill>
                  <a:srgbClr val="FFFFFF"/>
                </a:solidFill>
                <a:latin typeface="Arial"/>
                <a:cs typeface="Arial"/>
              </a:rPr>
              <a:t>Role boundaries blurry</a:t>
            </a:r>
          </a:p>
          <a:p>
            <a:pPr algn="ctr"/>
            <a:r>
              <a:rPr lang="en-GB" sz="2400" dirty="0" smtClean="0">
                <a:solidFill>
                  <a:srgbClr val="FFFFFF"/>
                </a:solidFill>
                <a:latin typeface="Arial"/>
                <a:cs typeface="Arial"/>
              </a:rPr>
              <a:t>Unclear end goals</a:t>
            </a:r>
            <a:endParaRPr lang="en-GB" sz="2400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pPr algn="ctr"/>
            <a:r>
              <a:rPr lang="en-GB" sz="2400" dirty="0" smtClean="0">
                <a:solidFill>
                  <a:srgbClr val="FFFFFF"/>
                </a:solidFill>
                <a:latin typeface="Arial"/>
                <a:cs typeface="Arial"/>
              </a:rPr>
              <a:t>Original contribution?</a:t>
            </a:r>
          </a:p>
          <a:p>
            <a:pPr algn="ctr"/>
            <a:r>
              <a:rPr lang="en-GB" sz="2400" dirty="0" smtClean="0">
                <a:solidFill>
                  <a:srgbClr val="FFFFFF"/>
                </a:solidFill>
                <a:latin typeface="Arial"/>
                <a:cs typeface="Arial"/>
              </a:rPr>
              <a:t>Project management </a:t>
            </a:r>
            <a:endParaRPr lang="en-GB" sz="2400" dirty="0" smtClean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488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228269"/>
            <a:ext cx="7316642" cy="1690960"/>
            <a:chOff x="-922884" y="-8875031"/>
            <a:chExt cx="8400963" cy="2844698"/>
          </a:xfrm>
        </p:grpSpPr>
        <p:sp>
          <p:nvSpPr>
            <p:cNvPr id="4" name="Hexagon 3"/>
            <p:cNvSpPr/>
            <p:nvPr/>
          </p:nvSpPr>
          <p:spPr>
            <a:xfrm>
              <a:off x="-922884" y="-8875031"/>
              <a:ext cx="8400963" cy="2844698"/>
            </a:xfrm>
            <a:prstGeom prst="hexagon">
              <a:avLst>
                <a:gd name="adj" fmla="val 34163"/>
                <a:gd name="vf" fmla="val 115470"/>
              </a:avLst>
            </a:prstGeom>
            <a:pattFill prst="lgCheck">
              <a:fgClr>
                <a:srgbClr val="00804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Hexagon 4"/>
            <p:cNvSpPr>
              <a:spLocks noChangeAspect="1"/>
            </p:cNvSpPr>
            <p:nvPr/>
          </p:nvSpPr>
          <p:spPr>
            <a:xfrm rot="21354421">
              <a:off x="258693" y="-8805481"/>
              <a:ext cx="6883969" cy="2735042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/>
          <p:cNvSpPr/>
          <p:nvPr/>
        </p:nvSpPr>
        <p:spPr>
          <a:xfrm>
            <a:off x="6984725" y="170549"/>
            <a:ext cx="2020375" cy="894986"/>
          </a:xfrm>
          <a:prstGeom prst="rect">
            <a:avLst/>
          </a:prstGeom>
          <a:solidFill>
            <a:srgbClr val="FFC000"/>
          </a:solidFill>
        </p:spPr>
        <p:txBody>
          <a:bodyPr wrap="square" lIns="144000" tIns="199325" rIns="144000" bIns="199325">
            <a:spAutoFit/>
          </a:bodyPr>
          <a:lstStyle/>
          <a:p>
            <a:pPr algn="ctr"/>
            <a:r>
              <a:rPr lang="en-US" sz="1600" b="1" dirty="0">
                <a:latin typeface="Helvetica"/>
                <a:cs typeface="Helvetica"/>
              </a:rPr>
              <a:t>w</a:t>
            </a:r>
            <a:r>
              <a:rPr lang="en-US" sz="1600" b="1" dirty="0" smtClean="0">
                <a:latin typeface="Helvetica"/>
                <a:cs typeface="Helvetica"/>
              </a:rPr>
              <a:t>hy did I do this work?</a:t>
            </a:r>
            <a:endParaRPr lang="en-GB" sz="1600" b="1" dirty="0">
              <a:latin typeface="Helvetica"/>
              <a:cs typeface="Helvetic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52466" y="605446"/>
            <a:ext cx="59312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C000"/>
                </a:solidFill>
                <a:latin typeface="Arial"/>
                <a:cs typeface="Arial"/>
              </a:rPr>
              <a:t>++</a:t>
            </a:r>
            <a:r>
              <a:rPr lang="en-US" sz="2800" b="1" dirty="0" smtClean="0">
                <a:latin typeface="Arial"/>
                <a:cs typeface="Arial"/>
              </a:rPr>
              <a:t> </a:t>
            </a:r>
            <a:r>
              <a:rPr lang="en-US" sz="2800" b="1" dirty="0" smtClean="0">
                <a:latin typeface="Arial"/>
                <a:cs typeface="Arial"/>
              </a:rPr>
              <a:t>how best to help </a:t>
            </a:r>
          </a:p>
          <a:p>
            <a:pPr algn="ctr"/>
            <a:r>
              <a:rPr lang="en-US" sz="2800" b="1" dirty="0" smtClean="0">
                <a:latin typeface="Arial"/>
                <a:cs typeface="Arial"/>
              </a:rPr>
              <a:t>students progress</a:t>
            </a:r>
            <a:endParaRPr lang="en-US" sz="2800" dirty="0">
              <a:latin typeface="Arial"/>
              <a:cs typeface="Arial"/>
            </a:endParaRPr>
          </a:p>
        </p:txBody>
      </p:sp>
      <p:grpSp>
        <p:nvGrpSpPr>
          <p:cNvPr id="9" name="Group 8"/>
          <p:cNvGrpSpPr/>
          <p:nvPr/>
        </p:nvGrpSpPr>
        <p:grpSpPr>
          <a:xfrm rot="422598">
            <a:off x="1996363" y="2232122"/>
            <a:ext cx="4930341" cy="3771056"/>
            <a:chOff x="-4041752" y="2319036"/>
            <a:chExt cx="4645809" cy="3829961"/>
          </a:xfrm>
        </p:grpSpPr>
        <p:sp>
          <p:nvSpPr>
            <p:cNvPr id="11" name="Hexagon 10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00804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Hexagon 11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603697" y="2691455"/>
            <a:ext cx="3816424" cy="2736304"/>
          </a:xfrm>
          <a:prstGeom prst="rect">
            <a:avLst/>
          </a:prstGeom>
          <a:solidFill>
            <a:srgbClr val="008040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rgbClr val="FFFFFF"/>
                </a:solidFill>
                <a:latin typeface="Arial"/>
                <a:cs typeface="Arial"/>
              </a:rPr>
              <a:t>“</a:t>
            </a:r>
            <a:r>
              <a:rPr lang="en-GB" sz="2400" i="1" dirty="0" smtClean="0">
                <a:solidFill>
                  <a:srgbClr val="FFFFFF"/>
                </a:solidFill>
                <a:latin typeface="Arial"/>
                <a:cs typeface="Arial"/>
              </a:rPr>
              <a:t>I’ve tried hands on, I’ve tried hands off, I just don’t know what they need, and they’ve stopped responding to emails.</a:t>
            </a:r>
            <a:r>
              <a:rPr lang="en-GB" sz="2400" dirty="0" smtClean="0">
                <a:solidFill>
                  <a:srgbClr val="FFFFFF"/>
                </a:solidFill>
                <a:latin typeface="Arial"/>
                <a:cs typeface="Arial"/>
              </a:rPr>
              <a:t>”</a:t>
            </a:r>
            <a:endParaRPr lang="en-GB" sz="2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00555" y="2691455"/>
            <a:ext cx="3816424" cy="2736304"/>
          </a:xfrm>
          <a:prstGeom prst="rect">
            <a:avLst/>
          </a:prstGeom>
          <a:solidFill>
            <a:srgbClr val="008040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rgbClr val="FFFFFF"/>
                </a:solidFill>
                <a:latin typeface="Arial"/>
                <a:cs typeface="Arial"/>
              </a:rPr>
              <a:t>Chase/quarry effect</a:t>
            </a:r>
            <a:endParaRPr lang="en-GB" sz="2400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pPr algn="ctr"/>
            <a:r>
              <a:rPr lang="en-GB" sz="2400" dirty="0" smtClean="0">
                <a:solidFill>
                  <a:srgbClr val="FFFFFF"/>
                </a:solidFill>
                <a:latin typeface="Arial"/>
                <a:cs typeface="Arial"/>
              </a:rPr>
              <a:t>What works for me</a:t>
            </a:r>
          </a:p>
          <a:p>
            <a:pPr algn="ctr"/>
            <a:r>
              <a:rPr lang="en-GB" sz="2400" dirty="0" smtClean="0">
                <a:solidFill>
                  <a:srgbClr val="FFFFFF"/>
                </a:solidFill>
                <a:latin typeface="Arial"/>
                <a:cs typeface="Arial"/>
              </a:rPr>
              <a:t>Silence is golden</a:t>
            </a:r>
            <a:endParaRPr lang="en-GB" sz="2400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pPr algn="ctr"/>
            <a:r>
              <a:rPr lang="en-GB" sz="2400" dirty="0" smtClean="0">
                <a:solidFill>
                  <a:srgbClr val="FFFFFF"/>
                </a:solidFill>
                <a:latin typeface="Arial"/>
                <a:cs typeface="Arial"/>
              </a:rPr>
              <a:t>More reporting?</a:t>
            </a:r>
          </a:p>
          <a:p>
            <a:pPr algn="ctr"/>
            <a:r>
              <a:rPr lang="en-GB" sz="2400" dirty="0" smtClean="0">
                <a:solidFill>
                  <a:srgbClr val="FFFFFF"/>
                </a:solidFill>
                <a:latin typeface="Arial"/>
                <a:cs typeface="Arial"/>
              </a:rPr>
              <a:t>I don</a:t>
            </a:r>
            <a:r>
              <a:rPr lang="mr-IN" sz="2400" dirty="0" smtClean="0">
                <a:solidFill>
                  <a:srgbClr val="FFFFFF"/>
                </a:solidFill>
                <a:latin typeface="Arial"/>
                <a:cs typeface="Arial"/>
              </a:rPr>
              <a:t>’</a:t>
            </a:r>
            <a:r>
              <a:rPr lang="en-GB" sz="2400" dirty="0" smtClean="0">
                <a:solidFill>
                  <a:srgbClr val="FFFFFF"/>
                </a:solidFill>
                <a:latin typeface="Arial"/>
                <a:cs typeface="Arial"/>
              </a:rPr>
              <a:t>t know either</a:t>
            </a:r>
            <a:endParaRPr lang="en-GB" sz="2400" dirty="0" smtClean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0146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228269"/>
            <a:ext cx="7316642" cy="1690960"/>
            <a:chOff x="-922884" y="-8875031"/>
            <a:chExt cx="8400963" cy="2844698"/>
          </a:xfrm>
        </p:grpSpPr>
        <p:sp>
          <p:nvSpPr>
            <p:cNvPr id="4" name="Hexagon 3"/>
            <p:cNvSpPr/>
            <p:nvPr/>
          </p:nvSpPr>
          <p:spPr>
            <a:xfrm>
              <a:off x="-922884" y="-8875031"/>
              <a:ext cx="8400963" cy="2844698"/>
            </a:xfrm>
            <a:prstGeom prst="hexagon">
              <a:avLst>
                <a:gd name="adj" fmla="val 34163"/>
                <a:gd name="vf" fmla="val 115470"/>
              </a:avLst>
            </a:prstGeom>
            <a:pattFill prst="lgCheck">
              <a:fgClr>
                <a:srgbClr val="00804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Hexagon 4"/>
            <p:cNvSpPr>
              <a:spLocks noChangeAspect="1"/>
            </p:cNvSpPr>
            <p:nvPr/>
          </p:nvSpPr>
          <p:spPr>
            <a:xfrm rot="21354421">
              <a:off x="258693" y="-8805481"/>
              <a:ext cx="6883969" cy="2735042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/>
          <p:cNvSpPr/>
          <p:nvPr/>
        </p:nvSpPr>
        <p:spPr>
          <a:xfrm>
            <a:off x="6984725" y="170549"/>
            <a:ext cx="2020375" cy="648764"/>
          </a:xfrm>
          <a:prstGeom prst="rect">
            <a:avLst/>
          </a:prstGeom>
          <a:solidFill>
            <a:srgbClr val="FFC000"/>
          </a:solidFill>
        </p:spPr>
        <p:txBody>
          <a:bodyPr wrap="square" lIns="144000" tIns="199325" rIns="144000" bIns="199325">
            <a:spAutoFit/>
          </a:bodyPr>
          <a:lstStyle/>
          <a:p>
            <a:pPr algn="ctr"/>
            <a:r>
              <a:rPr lang="en-US" sz="1600" b="1" dirty="0">
                <a:latin typeface="Helvetica"/>
                <a:cs typeface="Helvetica"/>
              </a:rPr>
              <a:t>b</a:t>
            </a:r>
            <a:r>
              <a:rPr lang="en-US" sz="1600" b="1" dirty="0" smtClean="0">
                <a:latin typeface="Helvetica"/>
                <a:cs typeface="Helvetica"/>
              </a:rPr>
              <a:t>oth sides</a:t>
            </a:r>
            <a:endParaRPr lang="en-GB" sz="1600" b="1" dirty="0">
              <a:latin typeface="Helvetica"/>
              <a:cs typeface="Helvetic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03566" y="911822"/>
            <a:ext cx="5931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C000"/>
                </a:solidFill>
                <a:latin typeface="Arial"/>
                <a:cs typeface="Arial"/>
              </a:rPr>
              <a:t>++</a:t>
            </a:r>
            <a:r>
              <a:rPr lang="en-US" sz="2800" b="1" dirty="0" smtClean="0">
                <a:latin typeface="Arial"/>
                <a:cs typeface="Arial"/>
              </a:rPr>
              <a:t> </a:t>
            </a:r>
            <a:r>
              <a:rPr lang="en-US" sz="2800" b="1" dirty="0" smtClean="0">
                <a:latin typeface="Arial"/>
                <a:cs typeface="Arial"/>
              </a:rPr>
              <a:t>insecurities = vulnerabilities</a:t>
            </a:r>
            <a:endParaRPr lang="en-US" sz="2800" dirty="0">
              <a:latin typeface="Arial"/>
              <a:cs typeface="Arial"/>
            </a:endParaRPr>
          </a:p>
        </p:txBody>
      </p:sp>
      <p:grpSp>
        <p:nvGrpSpPr>
          <p:cNvPr id="9" name="Group 8"/>
          <p:cNvGrpSpPr/>
          <p:nvPr/>
        </p:nvGrpSpPr>
        <p:grpSpPr>
          <a:xfrm rot="422598">
            <a:off x="1841785" y="2395329"/>
            <a:ext cx="4930341" cy="3771056"/>
            <a:chOff x="-4041752" y="2319036"/>
            <a:chExt cx="4645809" cy="3829961"/>
          </a:xfrm>
        </p:grpSpPr>
        <p:sp>
          <p:nvSpPr>
            <p:cNvPr id="11" name="Hexagon 10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Hexagon 11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00804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>
            <a:off x="2718598" y="2681238"/>
            <a:ext cx="336296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Arial" charset="0"/>
                <a:ea typeface="ＭＳ 明朝" charset="-128"/>
              </a:rPr>
              <a:t>Trust as a </a:t>
            </a:r>
            <a:endParaRPr lang="en-US" sz="2200" dirty="0" smtClean="0">
              <a:solidFill>
                <a:schemeClr val="bg1"/>
              </a:solidFill>
              <a:latin typeface="Arial" charset="0"/>
              <a:ea typeface="ＭＳ 明朝" charset="-128"/>
            </a:endParaRPr>
          </a:p>
          <a:p>
            <a:pPr algn="ctr"/>
            <a:r>
              <a:rPr lang="en-US" sz="2200" dirty="0" smtClean="0">
                <a:solidFill>
                  <a:schemeClr val="bg1"/>
                </a:solidFill>
                <a:latin typeface="Arial" charset="0"/>
                <a:ea typeface="ＭＳ 明朝" charset="-128"/>
              </a:rPr>
              <a:t>workplace </a:t>
            </a:r>
          </a:p>
          <a:p>
            <a:pPr algn="ctr"/>
            <a:r>
              <a:rPr lang="en-US" sz="2200" dirty="0" smtClean="0">
                <a:solidFill>
                  <a:schemeClr val="bg1"/>
                </a:solidFill>
                <a:latin typeface="Arial" charset="0"/>
                <a:ea typeface="ＭＳ 明朝" charset="-128"/>
              </a:rPr>
              <a:t>phenomenon </a:t>
            </a:r>
            <a:r>
              <a:rPr lang="en-US" sz="2200" dirty="0">
                <a:solidFill>
                  <a:schemeClr val="bg1"/>
                </a:solidFill>
                <a:latin typeface="Arial" charset="0"/>
                <a:ea typeface="ＭＳ 明朝" charset="-128"/>
              </a:rPr>
              <a:t>can be defined as '</a:t>
            </a:r>
            <a:r>
              <a:rPr lang="en-US" sz="2200" i="1" dirty="0">
                <a:solidFill>
                  <a:schemeClr val="bg1"/>
                </a:solidFill>
                <a:latin typeface="Arial" charset="0"/>
                <a:ea typeface="ＭＳ 明朝" charset="-128"/>
              </a:rPr>
              <a:t>willingness to accept uncertainly and make oneself vulnerable in the face of insecurity</a:t>
            </a:r>
            <a:r>
              <a:rPr lang="en-US" sz="2200" dirty="0">
                <a:solidFill>
                  <a:schemeClr val="bg1"/>
                </a:solidFill>
                <a:latin typeface="Arial" charset="0"/>
                <a:ea typeface="ＭＳ 明朝" charset="-128"/>
              </a:rPr>
              <a:t>' </a:t>
            </a:r>
            <a:endParaRPr lang="en-US" sz="2200" dirty="0" smtClean="0">
              <a:solidFill>
                <a:schemeClr val="bg1"/>
              </a:solidFill>
              <a:latin typeface="Arial" charset="0"/>
              <a:ea typeface="ＭＳ 明朝" charset="-128"/>
            </a:endParaRPr>
          </a:p>
          <a:p>
            <a:pPr algn="ctr"/>
            <a:r>
              <a:rPr lang="en-US" sz="2200" dirty="0" smtClean="0">
                <a:solidFill>
                  <a:schemeClr val="bg1"/>
                </a:solidFill>
                <a:latin typeface="Arial" charset="0"/>
                <a:ea typeface="ＭＳ 明朝" charset="-128"/>
              </a:rPr>
              <a:t>(</a:t>
            </a:r>
            <a:r>
              <a:rPr lang="en-US" sz="2200" dirty="0">
                <a:solidFill>
                  <a:schemeClr val="bg1"/>
                </a:solidFill>
                <a:latin typeface="Arial" charset="0"/>
                <a:ea typeface="ＭＳ 明朝" charset="-128"/>
              </a:rPr>
              <a:t>Hope-Hailey </a:t>
            </a:r>
            <a:r>
              <a:rPr lang="en-US" sz="2200" i="1" dirty="0">
                <a:solidFill>
                  <a:schemeClr val="bg1"/>
                </a:solidFill>
                <a:latin typeface="Arial" charset="0"/>
                <a:ea typeface="ＭＳ 明朝" charset="-128"/>
              </a:rPr>
              <a:t>et al</a:t>
            </a:r>
            <a:r>
              <a:rPr lang="en-US" sz="2200" dirty="0">
                <a:solidFill>
                  <a:schemeClr val="bg1"/>
                </a:solidFill>
                <a:latin typeface="Arial" charset="0"/>
                <a:ea typeface="ＭＳ 明朝" charset="-128"/>
              </a:rPr>
              <a:t>., 2012)</a:t>
            </a:r>
            <a:r>
              <a:rPr lang="en-GB" sz="2200" dirty="0">
                <a:solidFill>
                  <a:schemeClr val="bg1"/>
                </a:solidFill>
              </a:rPr>
              <a:t> </a:t>
            </a:r>
            <a:endParaRPr 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68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228269"/>
            <a:ext cx="7316642" cy="1690960"/>
            <a:chOff x="-922884" y="-8875031"/>
            <a:chExt cx="8400963" cy="2844698"/>
          </a:xfrm>
        </p:grpSpPr>
        <p:sp>
          <p:nvSpPr>
            <p:cNvPr id="4" name="Hexagon 3"/>
            <p:cNvSpPr/>
            <p:nvPr/>
          </p:nvSpPr>
          <p:spPr>
            <a:xfrm>
              <a:off x="-922884" y="-8875031"/>
              <a:ext cx="8400963" cy="2844698"/>
            </a:xfrm>
            <a:prstGeom prst="hexagon">
              <a:avLst>
                <a:gd name="adj" fmla="val 34163"/>
                <a:gd name="vf" fmla="val 115470"/>
              </a:avLst>
            </a:prstGeom>
            <a:pattFill prst="lgCheck">
              <a:fgClr>
                <a:srgbClr val="00804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Hexagon 4"/>
            <p:cNvSpPr>
              <a:spLocks noChangeAspect="1"/>
            </p:cNvSpPr>
            <p:nvPr/>
          </p:nvSpPr>
          <p:spPr>
            <a:xfrm rot="21354421">
              <a:off x="258693" y="-8805481"/>
              <a:ext cx="6883969" cy="2735042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/>
          <p:cNvSpPr/>
          <p:nvPr/>
        </p:nvSpPr>
        <p:spPr>
          <a:xfrm>
            <a:off x="6984725" y="170549"/>
            <a:ext cx="2020375" cy="894986"/>
          </a:xfrm>
          <a:prstGeom prst="rect">
            <a:avLst/>
          </a:prstGeom>
          <a:solidFill>
            <a:srgbClr val="FFC000"/>
          </a:solidFill>
        </p:spPr>
        <p:txBody>
          <a:bodyPr wrap="square" lIns="144000" tIns="199325" rIns="144000" bIns="199325">
            <a:spAutoFit/>
          </a:bodyPr>
          <a:lstStyle/>
          <a:p>
            <a:pPr algn="ctr"/>
            <a:r>
              <a:rPr lang="en-US" sz="1600" b="1" dirty="0">
                <a:latin typeface="Helvetica"/>
                <a:cs typeface="Helvetica"/>
              </a:rPr>
              <a:t>t</a:t>
            </a:r>
            <a:r>
              <a:rPr lang="en-US" sz="1600" b="1" dirty="0" smtClean="0">
                <a:latin typeface="Helvetica"/>
                <a:cs typeface="Helvetica"/>
              </a:rPr>
              <a:t>ransitions are hard</a:t>
            </a:r>
            <a:endParaRPr lang="en-GB" sz="1600" b="1" dirty="0">
              <a:latin typeface="Helvetica"/>
              <a:cs typeface="Helvetic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8963" y="622700"/>
            <a:ext cx="59312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C000"/>
                </a:solidFill>
                <a:latin typeface="Arial"/>
                <a:cs typeface="Arial"/>
              </a:rPr>
              <a:t>++</a:t>
            </a:r>
            <a:r>
              <a:rPr lang="en-US" sz="2800" b="1" dirty="0" smtClean="0">
                <a:latin typeface="Arial"/>
                <a:cs typeface="Arial"/>
              </a:rPr>
              <a:t> </a:t>
            </a:r>
            <a:r>
              <a:rPr lang="en-US" sz="2800" b="1" dirty="0" smtClean="0">
                <a:latin typeface="Arial"/>
                <a:cs typeface="Arial"/>
              </a:rPr>
              <a:t>the life and times</a:t>
            </a:r>
          </a:p>
          <a:p>
            <a:pPr algn="ctr"/>
            <a:r>
              <a:rPr lang="en-US" sz="2800" b="1" dirty="0" smtClean="0">
                <a:latin typeface="Arial"/>
                <a:cs typeface="Arial"/>
              </a:rPr>
              <a:t>of </a:t>
            </a:r>
            <a:r>
              <a:rPr lang="en-US" sz="2800" b="1" dirty="0">
                <a:latin typeface="Arial"/>
                <a:cs typeface="Arial"/>
              </a:rPr>
              <a:t>s</a:t>
            </a:r>
            <a:r>
              <a:rPr lang="en-US" sz="2800" b="1" dirty="0" smtClean="0">
                <a:latin typeface="Arial"/>
                <a:cs typeface="Arial"/>
              </a:rPr>
              <a:t>upervision</a:t>
            </a:r>
            <a:endParaRPr lang="en-US" sz="2800" dirty="0">
              <a:latin typeface="Arial"/>
              <a:cs typeface="Arial"/>
            </a:endParaRPr>
          </a:p>
        </p:txBody>
      </p:sp>
      <p:grpSp>
        <p:nvGrpSpPr>
          <p:cNvPr id="9" name="Group 8"/>
          <p:cNvGrpSpPr/>
          <p:nvPr/>
        </p:nvGrpSpPr>
        <p:grpSpPr>
          <a:xfrm rot="422598">
            <a:off x="2044985" y="2395329"/>
            <a:ext cx="4930341" cy="3771056"/>
            <a:chOff x="-4041752" y="2319036"/>
            <a:chExt cx="4645809" cy="3829961"/>
          </a:xfrm>
        </p:grpSpPr>
        <p:sp>
          <p:nvSpPr>
            <p:cNvPr id="11" name="Hexagon 10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Hexagon 11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00804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4775200" y="4264636"/>
            <a:ext cx="4033520" cy="1394484"/>
          </a:xfrm>
          <a:prstGeom prst="rect">
            <a:avLst/>
          </a:prstGeom>
          <a:solidFill>
            <a:schemeClr val="bg1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4. 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Doctoral transition difficulties that go unresolved, are sustained and mediated by the relationship with the supervisor (</a:t>
            </a:r>
            <a:r>
              <a:rPr lang="en-US" dirty="0" err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McAlpine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i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et al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2012</a:t>
            </a:r>
            <a:r>
              <a:rPr lang="en-US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).</a:t>
            </a:r>
            <a:r>
              <a:rPr lang="en-GB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endParaRPr lang="en-GB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35280" y="4264636"/>
            <a:ext cx="4223896" cy="1394484"/>
          </a:xfrm>
          <a:prstGeom prst="rect">
            <a:avLst/>
          </a:prstGeom>
          <a:solidFill>
            <a:schemeClr val="bg1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3. Making 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sense of developmental experiences can be supported by good professional relationships </a:t>
            </a:r>
            <a:endParaRPr lang="en-US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Clegg, 2008</a:t>
            </a:r>
            <a:r>
              <a:rPr lang="en-US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).</a:t>
            </a:r>
            <a:r>
              <a:rPr lang="en-GB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775200" y="2689978"/>
            <a:ext cx="4033520" cy="1447636"/>
          </a:xfrm>
          <a:prstGeom prst="rect">
            <a:avLst/>
          </a:prstGeom>
          <a:solidFill>
            <a:schemeClr val="bg1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2. Rapid 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identity </a:t>
            </a:r>
            <a:r>
              <a:rPr lang="en-US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shifts create 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feelings of confusion, conflict, and evokes an emotional response </a:t>
            </a:r>
            <a:endParaRPr lang="en-US" dirty="0" smtClean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</a:t>
            </a:r>
            <a:r>
              <a:rPr lang="en-US" dirty="0" err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Eraut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2004</a:t>
            </a:r>
            <a:r>
              <a:rPr lang="en-US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).</a:t>
            </a:r>
            <a:endParaRPr lang="en-GB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35280" y="2689979"/>
            <a:ext cx="4223896" cy="1447635"/>
          </a:xfrm>
          <a:prstGeom prst="rect">
            <a:avLst/>
          </a:prstGeom>
          <a:solidFill>
            <a:schemeClr val="bg1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Doctoral 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development is </a:t>
            </a:r>
            <a:r>
              <a:rPr lang="en-US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continual 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identity reappraisal in response to new learning, changing priorities, and working relationships </a:t>
            </a:r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Gardner, 2008</a:t>
            </a:r>
            <a:r>
              <a:rPr lang="en-US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).</a:t>
            </a:r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8" name="Right Arrow 17"/>
          <p:cNvSpPr/>
          <p:nvPr/>
        </p:nvSpPr>
        <p:spPr>
          <a:xfrm>
            <a:off x="4352873" y="3691448"/>
            <a:ext cx="628630" cy="205243"/>
          </a:xfrm>
          <a:prstGeom prst="rightArrow">
            <a:avLst/>
          </a:prstGeom>
          <a:solidFill>
            <a:srgbClr val="008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4352873" y="4544835"/>
            <a:ext cx="628630" cy="205243"/>
          </a:xfrm>
          <a:prstGeom prst="rightArrow">
            <a:avLst/>
          </a:prstGeom>
          <a:solidFill>
            <a:srgbClr val="008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89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228269"/>
            <a:ext cx="7316642" cy="1690960"/>
            <a:chOff x="-922884" y="-8875031"/>
            <a:chExt cx="8400963" cy="2844698"/>
          </a:xfrm>
        </p:grpSpPr>
        <p:sp>
          <p:nvSpPr>
            <p:cNvPr id="4" name="Hexagon 3"/>
            <p:cNvSpPr/>
            <p:nvPr/>
          </p:nvSpPr>
          <p:spPr>
            <a:xfrm>
              <a:off x="-922884" y="-8875031"/>
              <a:ext cx="8400963" cy="2844698"/>
            </a:xfrm>
            <a:prstGeom prst="hexagon">
              <a:avLst>
                <a:gd name="adj" fmla="val 34163"/>
                <a:gd name="vf" fmla="val 115470"/>
              </a:avLst>
            </a:prstGeom>
            <a:pattFill prst="lgCheck">
              <a:fgClr>
                <a:srgbClr val="00804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Hexagon 4"/>
            <p:cNvSpPr>
              <a:spLocks noChangeAspect="1"/>
            </p:cNvSpPr>
            <p:nvPr/>
          </p:nvSpPr>
          <p:spPr>
            <a:xfrm rot="21354421">
              <a:off x="258693" y="-8805481"/>
              <a:ext cx="6883969" cy="2735042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/>
          <p:cNvSpPr/>
          <p:nvPr/>
        </p:nvSpPr>
        <p:spPr>
          <a:xfrm>
            <a:off x="6984725" y="170549"/>
            <a:ext cx="2020375" cy="894986"/>
          </a:xfrm>
          <a:prstGeom prst="rect">
            <a:avLst/>
          </a:prstGeom>
          <a:solidFill>
            <a:srgbClr val="FFC000"/>
          </a:solidFill>
        </p:spPr>
        <p:txBody>
          <a:bodyPr wrap="square" lIns="144000" tIns="199325" rIns="144000" bIns="199325">
            <a:spAutoFit/>
          </a:bodyPr>
          <a:lstStyle/>
          <a:p>
            <a:pPr algn="ctr"/>
            <a:r>
              <a:rPr lang="en-US" sz="1600" b="1" dirty="0">
                <a:latin typeface="Helvetica"/>
                <a:cs typeface="Helvetica"/>
              </a:rPr>
              <a:t>t</a:t>
            </a:r>
            <a:r>
              <a:rPr lang="en-US" sz="1600" b="1" dirty="0" smtClean="0">
                <a:latin typeface="Helvetica"/>
                <a:cs typeface="Helvetica"/>
              </a:rPr>
              <a:t>esting times for HE</a:t>
            </a:r>
            <a:endParaRPr lang="en-GB" sz="1600" b="1" dirty="0">
              <a:latin typeface="Helvetica"/>
              <a:cs typeface="Helvetic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52466" y="605446"/>
            <a:ext cx="59312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C000"/>
                </a:solidFill>
                <a:latin typeface="Arial"/>
                <a:cs typeface="Arial"/>
              </a:rPr>
              <a:t>++</a:t>
            </a:r>
            <a:r>
              <a:rPr lang="en-US" sz="2800" b="1" dirty="0" smtClean="0">
                <a:latin typeface="Arial"/>
                <a:cs typeface="Arial"/>
              </a:rPr>
              <a:t> </a:t>
            </a:r>
            <a:r>
              <a:rPr lang="en-US" sz="2800" b="1" dirty="0">
                <a:latin typeface="Arial"/>
                <a:cs typeface="Arial"/>
              </a:rPr>
              <a:t>s</a:t>
            </a:r>
            <a:r>
              <a:rPr lang="en-US" sz="2800" b="1" dirty="0" smtClean="0">
                <a:latin typeface="Arial"/>
                <a:cs typeface="Arial"/>
              </a:rPr>
              <a:t>upport for supervisor development </a:t>
            </a:r>
            <a:endParaRPr lang="en-US" sz="2800" dirty="0">
              <a:latin typeface="Arial"/>
              <a:cs typeface="Arial"/>
            </a:endParaRPr>
          </a:p>
        </p:txBody>
      </p:sp>
      <p:grpSp>
        <p:nvGrpSpPr>
          <p:cNvPr id="9" name="Group 8"/>
          <p:cNvGrpSpPr/>
          <p:nvPr/>
        </p:nvGrpSpPr>
        <p:grpSpPr>
          <a:xfrm rot="422598">
            <a:off x="1841785" y="2395329"/>
            <a:ext cx="4930341" cy="3771056"/>
            <a:chOff x="-4041752" y="2319036"/>
            <a:chExt cx="4645809" cy="3829961"/>
          </a:xfrm>
        </p:grpSpPr>
        <p:sp>
          <p:nvSpPr>
            <p:cNvPr id="11" name="Hexagon 10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Hexagon 11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00804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>
            <a:off x="2728758" y="2913594"/>
            <a:ext cx="33629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</a:t>
            </a:r>
            <a:r>
              <a:rPr lang="en-US" i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motionally </a:t>
            </a:r>
            <a:r>
              <a:rPr lang="en-US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competent leadership, as well as </a:t>
            </a:r>
            <a:endParaRPr lang="en-US" i="1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US" i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technical </a:t>
            </a:r>
            <a:r>
              <a:rPr lang="en-US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and intellectual mentorship is required of academic leaders, </a:t>
            </a:r>
            <a:r>
              <a:rPr lang="en-US" i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who must </a:t>
            </a:r>
            <a:r>
              <a:rPr lang="en-US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establish good rapport and ‘high-quality’ student-supervisor relationships </a:t>
            </a:r>
            <a:r>
              <a: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(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Jairam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and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Kahl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endParaRPr lang="en-US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2012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).</a:t>
            </a:r>
            <a:r>
              <a:rPr lang="en-GB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endParaRPr lang="en-US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68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 rot="422598">
            <a:off x="4312345" y="2198798"/>
            <a:ext cx="5018242" cy="3981084"/>
            <a:chOff x="-4041752" y="2319036"/>
            <a:chExt cx="4645809" cy="3829961"/>
          </a:xfrm>
        </p:grpSpPr>
        <p:sp>
          <p:nvSpPr>
            <p:cNvPr id="21" name="Hexagon 20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00804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Hexagon 21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 rot="422598">
            <a:off x="-235658" y="2347179"/>
            <a:ext cx="4930341" cy="3771056"/>
            <a:chOff x="-4041752" y="2319036"/>
            <a:chExt cx="4645809" cy="3829961"/>
          </a:xfrm>
        </p:grpSpPr>
        <p:sp>
          <p:nvSpPr>
            <p:cNvPr id="18" name="Hexagon 17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00804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Hexagon 18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0" y="228269"/>
            <a:ext cx="7316642" cy="1690960"/>
            <a:chOff x="-922884" y="-8875031"/>
            <a:chExt cx="8400963" cy="2844698"/>
          </a:xfrm>
        </p:grpSpPr>
        <p:sp>
          <p:nvSpPr>
            <p:cNvPr id="4" name="Hexagon 3"/>
            <p:cNvSpPr/>
            <p:nvPr/>
          </p:nvSpPr>
          <p:spPr>
            <a:xfrm>
              <a:off x="-922884" y="-8875031"/>
              <a:ext cx="8400963" cy="2844698"/>
            </a:xfrm>
            <a:prstGeom prst="hexagon">
              <a:avLst>
                <a:gd name="adj" fmla="val 34163"/>
                <a:gd name="vf" fmla="val 115470"/>
              </a:avLst>
            </a:prstGeom>
            <a:pattFill prst="lgCheck">
              <a:fgClr>
                <a:srgbClr val="00804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Hexagon 4"/>
            <p:cNvSpPr>
              <a:spLocks noChangeAspect="1"/>
            </p:cNvSpPr>
            <p:nvPr/>
          </p:nvSpPr>
          <p:spPr>
            <a:xfrm rot="21354421">
              <a:off x="258693" y="-8805481"/>
              <a:ext cx="6883969" cy="2735042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/>
          <p:cNvSpPr/>
          <p:nvPr/>
        </p:nvSpPr>
        <p:spPr>
          <a:xfrm>
            <a:off x="6984725" y="170549"/>
            <a:ext cx="2020375" cy="648764"/>
          </a:xfrm>
          <a:prstGeom prst="rect">
            <a:avLst/>
          </a:prstGeom>
          <a:solidFill>
            <a:srgbClr val="FFC000"/>
          </a:solidFill>
        </p:spPr>
        <p:txBody>
          <a:bodyPr wrap="square" lIns="144000" tIns="199325" rIns="144000" bIns="199325">
            <a:spAutoFit/>
          </a:bodyPr>
          <a:lstStyle/>
          <a:p>
            <a:pPr algn="ctr"/>
            <a:r>
              <a:rPr lang="en-US" sz="1600" b="1" dirty="0" smtClean="0">
                <a:latin typeface="Helvetica"/>
                <a:cs typeface="Helvetica"/>
              </a:rPr>
              <a:t>TRUST ME!</a:t>
            </a:r>
            <a:endParaRPr lang="en-GB" sz="1600" b="1" dirty="0">
              <a:latin typeface="Helvetica"/>
              <a:cs typeface="Helvetic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24037" y="836198"/>
            <a:ext cx="5931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C000"/>
                </a:solidFill>
                <a:latin typeface="Arial"/>
                <a:cs typeface="Arial"/>
              </a:rPr>
              <a:t>++</a:t>
            </a:r>
            <a:r>
              <a:rPr lang="en-US" sz="2800" b="1" dirty="0" smtClean="0">
                <a:latin typeface="Arial"/>
                <a:cs typeface="Arial"/>
              </a:rPr>
              <a:t> </a:t>
            </a:r>
            <a:r>
              <a:rPr lang="en-US" sz="2800" b="1" dirty="0" smtClean="0">
                <a:latin typeface="Arial"/>
                <a:cs typeface="Arial"/>
              </a:rPr>
              <a:t>does more trust = quality?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12935" y="3215349"/>
            <a:ext cx="30881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 smtClean="0">
                <a:latin typeface="Arial" charset="0"/>
                <a:cs typeface="Arial" charset="0"/>
              </a:rPr>
              <a:t>1. what are the vulnerabilities that exist within doctoral student-supervisor relationships </a:t>
            </a:r>
            <a:endParaRPr lang="en-GB" dirty="0">
              <a:latin typeface="Arial" charset="0"/>
              <a:cs typeface="Arial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333210" y="3584365"/>
            <a:ext cx="308815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6213" lvl="5" algn="ctr"/>
            <a:r>
              <a:rPr lang="en-GB" sz="2200" dirty="0" smtClean="0">
                <a:latin typeface="Arial"/>
                <a:cs typeface="Arial"/>
              </a:rPr>
              <a:t>2. how is trust built, how is it eroded, how is it broken?</a:t>
            </a:r>
            <a:endParaRPr lang="en-GB" sz="2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02813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 rot="422598">
            <a:off x="4322505" y="2198798"/>
            <a:ext cx="5018242" cy="3981084"/>
            <a:chOff x="-4041752" y="2319036"/>
            <a:chExt cx="4645809" cy="3829961"/>
          </a:xfrm>
        </p:grpSpPr>
        <p:sp>
          <p:nvSpPr>
            <p:cNvPr id="21" name="Hexagon 20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00804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Hexagon 21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 rot="422598">
            <a:off x="-246699" y="2355468"/>
            <a:ext cx="5076082" cy="3942174"/>
            <a:chOff x="-4041752" y="2319036"/>
            <a:chExt cx="4645809" cy="3829961"/>
          </a:xfrm>
        </p:grpSpPr>
        <p:sp>
          <p:nvSpPr>
            <p:cNvPr id="18" name="Hexagon 17"/>
            <p:cNvSpPr/>
            <p:nvPr/>
          </p:nvSpPr>
          <p:spPr>
            <a:xfrm rot="21425716">
              <a:off x="-4041752" y="2319036"/>
              <a:ext cx="4645809" cy="3829961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00804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Hexagon 18"/>
            <p:cNvSpPr>
              <a:spLocks noChangeAspect="1"/>
            </p:cNvSpPr>
            <p:nvPr/>
          </p:nvSpPr>
          <p:spPr>
            <a:xfrm rot="21177402">
              <a:off x="-3633678" y="2519274"/>
              <a:ext cx="4011775" cy="3307274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0" y="228269"/>
            <a:ext cx="7316642" cy="1690960"/>
            <a:chOff x="-922884" y="-8875031"/>
            <a:chExt cx="8400963" cy="2844698"/>
          </a:xfrm>
        </p:grpSpPr>
        <p:sp>
          <p:nvSpPr>
            <p:cNvPr id="4" name="Hexagon 3"/>
            <p:cNvSpPr/>
            <p:nvPr/>
          </p:nvSpPr>
          <p:spPr>
            <a:xfrm>
              <a:off x="-922884" y="-8875031"/>
              <a:ext cx="8400963" cy="2844698"/>
            </a:xfrm>
            <a:prstGeom prst="hexagon">
              <a:avLst>
                <a:gd name="adj" fmla="val 34163"/>
                <a:gd name="vf" fmla="val 115470"/>
              </a:avLst>
            </a:prstGeom>
            <a:pattFill prst="lgCheck">
              <a:fgClr>
                <a:srgbClr val="00804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Hexagon 4"/>
            <p:cNvSpPr>
              <a:spLocks noChangeAspect="1"/>
            </p:cNvSpPr>
            <p:nvPr/>
          </p:nvSpPr>
          <p:spPr>
            <a:xfrm rot="21354421">
              <a:off x="258693" y="-8805481"/>
              <a:ext cx="6883969" cy="2735042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/>
          <p:cNvSpPr/>
          <p:nvPr/>
        </p:nvSpPr>
        <p:spPr>
          <a:xfrm>
            <a:off x="6984725" y="170549"/>
            <a:ext cx="2020375" cy="1879871"/>
          </a:xfrm>
          <a:prstGeom prst="rect">
            <a:avLst/>
          </a:prstGeom>
          <a:solidFill>
            <a:srgbClr val="FFC000"/>
          </a:solidFill>
        </p:spPr>
        <p:txBody>
          <a:bodyPr wrap="square" lIns="144000" tIns="199325" rIns="144000" bIns="199325">
            <a:spAutoFit/>
          </a:bodyPr>
          <a:lstStyle/>
          <a:p>
            <a:pPr algn="ctr"/>
            <a:r>
              <a:rPr lang="en-US" sz="1600" dirty="0">
                <a:latin typeface="Arial" charset="0"/>
                <a:ea typeface="Arial" charset="0"/>
                <a:cs typeface="Arial" charset="0"/>
              </a:rPr>
              <a:t>Critical Appreciative Inquiry approach (</a:t>
            </a:r>
            <a:r>
              <a:rPr lang="en-US" sz="1600" dirty="0" err="1">
                <a:latin typeface="Arial" charset="0"/>
                <a:ea typeface="Arial" charset="0"/>
                <a:cs typeface="Arial" charset="0"/>
              </a:rPr>
              <a:t>Cockell</a:t>
            </a:r>
            <a:r>
              <a:rPr lang="en-US" sz="1600" dirty="0">
                <a:latin typeface="Arial" charset="0"/>
                <a:ea typeface="Arial" charset="0"/>
                <a:cs typeface="Arial" charset="0"/>
              </a:rPr>
              <a:t> &amp; McArthur-Blair, 2012)</a:t>
            </a:r>
            <a:endParaRPr lang="en-GB" sz="1600" b="1" dirty="0">
              <a:latin typeface="Helvetica"/>
              <a:cs typeface="Helvetic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90224" y="803529"/>
            <a:ext cx="5931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solidFill>
                  <a:srgbClr val="FFC000"/>
                </a:solidFill>
                <a:latin typeface="Arial"/>
                <a:cs typeface="Arial"/>
              </a:rPr>
              <a:t>++</a:t>
            </a:r>
            <a:r>
              <a:rPr lang="en-US" sz="2800" b="1" smtClean="0">
                <a:latin typeface="Arial"/>
                <a:cs typeface="Arial"/>
              </a:rPr>
              <a:t> </a:t>
            </a:r>
            <a:r>
              <a:rPr lang="en-US" sz="2800" b="1" smtClean="0">
                <a:latin typeface="Arial"/>
                <a:cs typeface="Arial"/>
              </a:rPr>
              <a:t>research study design</a:t>
            </a:r>
            <a:endParaRPr lang="en-US" sz="2800" b="1" dirty="0">
              <a:latin typeface="Arial"/>
              <a:cs typeface="Arial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27931" y="2801840"/>
            <a:ext cx="308815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 smtClean="0">
                <a:latin typeface="Arial" charset="0"/>
                <a:cs typeface="Arial" charset="0"/>
              </a:rPr>
              <a:t>completion</a:t>
            </a:r>
          </a:p>
          <a:p>
            <a:pPr algn="ctr"/>
            <a:r>
              <a:rPr lang="en-GB" sz="2400" dirty="0" smtClean="0">
                <a:latin typeface="Arial" charset="0"/>
                <a:cs typeface="Arial" charset="0"/>
              </a:rPr>
              <a:t>literature </a:t>
            </a:r>
          </a:p>
          <a:p>
            <a:pPr algn="ctr"/>
            <a:r>
              <a:rPr lang="en-GB" sz="2400" dirty="0" smtClean="0">
                <a:latin typeface="Arial" charset="0"/>
                <a:cs typeface="Arial" charset="0"/>
              </a:rPr>
              <a:t>heavy on </a:t>
            </a:r>
            <a:r>
              <a:rPr lang="en-GB" sz="2400" dirty="0" smtClean="0">
                <a:solidFill>
                  <a:srgbClr val="FF00FF"/>
                </a:solidFill>
                <a:latin typeface="Arial" charset="0"/>
                <a:cs typeface="Arial" charset="0"/>
              </a:rPr>
              <a:t>student demographics</a:t>
            </a:r>
            <a:r>
              <a:rPr lang="en-GB" sz="2400" dirty="0" smtClean="0">
                <a:latin typeface="Arial" charset="0"/>
                <a:cs typeface="Arial" charset="0"/>
              </a:rPr>
              <a:t>: M/F, FT/PT, nationality, discipline, age, work experience </a:t>
            </a:r>
            <a:r>
              <a:rPr lang="en-GB" sz="2400" dirty="0" err="1" smtClean="0">
                <a:latin typeface="Arial" charset="0"/>
                <a:cs typeface="Arial" charset="0"/>
              </a:rPr>
              <a:t>etc</a:t>
            </a:r>
            <a:endParaRPr lang="en-GB" sz="2400" dirty="0">
              <a:latin typeface="Arial" charset="0"/>
              <a:cs typeface="Arial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298451" y="2804077"/>
            <a:ext cx="32714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 smtClean="0">
                <a:solidFill>
                  <a:srgbClr val="FF00FF"/>
                </a:solidFill>
                <a:latin typeface="Arial" charset="0"/>
                <a:cs typeface="Arial" charset="0"/>
              </a:rPr>
              <a:t>external</a:t>
            </a:r>
            <a:r>
              <a:rPr lang="en-GB" sz="2400" dirty="0">
                <a:latin typeface="Arial" charset="0"/>
                <a:cs typeface="Arial" charset="0"/>
              </a:rPr>
              <a:t> </a:t>
            </a:r>
            <a:r>
              <a:rPr lang="en-GB" sz="2400" dirty="0" smtClean="0">
                <a:latin typeface="Arial" charset="0"/>
                <a:cs typeface="Arial" charset="0"/>
              </a:rPr>
              <a:t>impact </a:t>
            </a:r>
          </a:p>
          <a:p>
            <a:pPr algn="ctr"/>
            <a:r>
              <a:rPr lang="en-GB" sz="2400" dirty="0" smtClean="0">
                <a:latin typeface="Arial" charset="0"/>
                <a:cs typeface="Arial" charset="0"/>
              </a:rPr>
              <a:t>factors 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875001" y="4915207"/>
            <a:ext cx="22194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Arial" charset="0"/>
                <a:cs typeface="Arial" charset="0"/>
              </a:rPr>
              <a:t>(</a:t>
            </a:r>
            <a:r>
              <a:rPr lang="en-GB" dirty="0" err="1">
                <a:latin typeface="Arial" charset="0"/>
                <a:cs typeface="Arial" charset="0"/>
              </a:rPr>
              <a:t>Latona</a:t>
            </a:r>
            <a:r>
              <a:rPr lang="en-GB" dirty="0">
                <a:latin typeface="Arial" charset="0"/>
                <a:cs typeface="Arial" charset="0"/>
              </a:rPr>
              <a:t> &amp; </a:t>
            </a:r>
          </a:p>
          <a:p>
            <a:pPr algn="ctr"/>
            <a:r>
              <a:rPr lang="en-GB" dirty="0">
                <a:latin typeface="Arial" charset="0"/>
                <a:cs typeface="Arial" charset="0"/>
              </a:rPr>
              <a:t>Browne, 2001)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409853" y="2687361"/>
            <a:ext cx="3726891" cy="3236956"/>
            <a:chOff x="7306396" y="3255644"/>
            <a:chExt cx="3726891" cy="3236956"/>
          </a:xfrm>
        </p:grpSpPr>
        <p:sp>
          <p:nvSpPr>
            <p:cNvPr id="26" name="Hexagon 25"/>
            <p:cNvSpPr/>
            <p:nvPr/>
          </p:nvSpPr>
          <p:spPr>
            <a:xfrm rot="248314">
              <a:off x="7306396" y="3255644"/>
              <a:ext cx="3726891" cy="3148363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FFC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7865166" y="3630278"/>
              <a:ext cx="2645437" cy="286232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 smtClean="0">
                  <a:latin typeface="Arial" charset="0"/>
                  <a:ea typeface="Arial" charset="0"/>
                  <a:cs typeface="Arial" charset="0"/>
                </a:rPr>
                <a:t>Phenomenon: </a:t>
              </a:r>
            </a:p>
            <a:p>
              <a:pPr algn="ctr"/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facilitate discussions </a:t>
              </a:r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of common experiences of enablers and disablers of doctoral </a:t>
              </a:r>
              <a:endParaRPr lang="en-US" dirty="0" smtClean="0">
                <a:latin typeface="Arial" charset="0"/>
                <a:ea typeface="Arial" charset="0"/>
                <a:cs typeface="Arial" charset="0"/>
              </a:endParaRPr>
            </a:p>
            <a:p>
              <a:pPr algn="ctr"/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progression </a:t>
              </a:r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though a social/relational </a:t>
              </a:r>
              <a:endParaRPr lang="en-US" dirty="0" smtClean="0">
                <a:latin typeface="Arial" charset="0"/>
                <a:ea typeface="Arial" charset="0"/>
                <a:cs typeface="Arial" charset="0"/>
              </a:endParaRPr>
            </a:p>
            <a:p>
              <a:pPr algn="ctr"/>
              <a:r>
                <a:rPr lang="en-US" dirty="0" smtClean="0">
                  <a:latin typeface="Arial" charset="0"/>
                  <a:ea typeface="Arial" charset="0"/>
                  <a:cs typeface="Arial" charset="0"/>
                </a:rPr>
                <a:t>lens. Appreciative enquiry.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  <a:p>
              <a:pPr algn="ctr"/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051426" y="2570234"/>
            <a:ext cx="3726891" cy="3148363"/>
            <a:chOff x="7306396" y="3255644"/>
            <a:chExt cx="3726891" cy="3148363"/>
          </a:xfrm>
        </p:grpSpPr>
        <p:sp>
          <p:nvSpPr>
            <p:cNvPr id="36" name="Hexagon 35"/>
            <p:cNvSpPr/>
            <p:nvPr/>
          </p:nvSpPr>
          <p:spPr>
            <a:xfrm rot="248314">
              <a:off x="7306396" y="3255644"/>
              <a:ext cx="3726891" cy="3148363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rgbClr val="FFC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728320" y="3823911"/>
              <a:ext cx="2941964" cy="23083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Bef>
                  <a:spcPts val="0"/>
                </a:spcBef>
              </a:pPr>
              <a:r>
                <a:rPr lang="en-US" dirty="0" smtClean="0">
                  <a:latin typeface="Arial"/>
                  <a:cs typeface="Arial"/>
                </a:rPr>
                <a:t>prelim interviews (5)</a:t>
              </a:r>
            </a:p>
            <a:p>
              <a:pPr algn="ctr">
                <a:spcBef>
                  <a:spcPts val="0"/>
                </a:spcBef>
              </a:pPr>
              <a:r>
                <a:rPr lang="en-US" dirty="0">
                  <a:latin typeface="Arial"/>
                  <a:cs typeface="Arial"/>
                </a:rPr>
                <a:t>g</a:t>
              </a:r>
              <a:r>
                <a:rPr lang="en-US" dirty="0" smtClean="0">
                  <a:latin typeface="Arial"/>
                  <a:cs typeface="Arial"/>
                </a:rPr>
                <a:t>roup interviews (54)</a:t>
              </a:r>
            </a:p>
            <a:p>
              <a:pPr algn="ctr">
                <a:spcBef>
                  <a:spcPts val="0"/>
                </a:spcBef>
              </a:pPr>
              <a:r>
                <a:rPr lang="en-US" dirty="0" smtClean="0">
                  <a:latin typeface="Arial"/>
                  <a:cs typeface="Arial"/>
                </a:rPr>
                <a:t>3</a:t>
              </a:r>
              <a:r>
                <a:rPr lang="en-US" baseline="30000" dirty="0" smtClean="0">
                  <a:latin typeface="Arial"/>
                  <a:cs typeface="Arial"/>
                </a:rPr>
                <a:t>rd</a:t>
              </a:r>
              <a:r>
                <a:rPr lang="en-US" dirty="0" smtClean="0">
                  <a:latin typeface="Arial"/>
                  <a:cs typeface="Arial"/>
                </a:rPr>
                <a:t> year (or PT</a:t>
              </a:r>
              <a:r>
                <a:rPr lang="en-US" sz="1500" dirty="0">
                  <a:latin typeface="Arial" charset="0"/>
                  <a:ea typeface="Arial" charset="0"/>
                  <a:cs typeface="Arial" charset="0"/>
                </a:rPr>
                <a:t>☰</a:t>
              </a:r>
              <a:r>
                <a:rPr lang="en-US" dirty="0" smtClean="0">
                  <a:latin typeface="Arial"/>
                  <a:cs typeface="Arial"/>
                </a:rPr>
                <a:t>) PGRs</a:t>
              </a:r>
              <a:endParaRPr lang="en-US" dirty="0">
                <a:latin typeface="Arial"/>
                <a:cs typeface="Arial"/>
              </a:endParaRPr>
            </a:p>
            <a:p>
              <a:pPr algn="ctr">
                <a:spcBef>
                  <a:spcPts val="0"/>
                </a:spcBef>
              </a:pPr>
              <a:r>
                <a:rPr lang="en-US" dirty="0" smtClean="0">
                  <a:latin typeface="Arial"/>
                  <a:cs typeface="Arial"/>
                </a:rPr>
                <a:t>15% non-STEM</a:t>
              </a:r>
            </a:p>
            <a:p>
              <a:pPr algn="ctr">
                <a:spcBef>
                  <a:spcPts val="0"/>
                </a:spcBef>
              </a:pPr>
              <a:r>
                <a:rPr lang="en-US" dirty="0" smtClean="0">
                  <a:latin typeface="Arial"/>
                  <a:cs typeface="Arial"/>
                </a:rPr>
                <a:t>Interpretive analysis</a:t>
              </a:r>
            </a:p>
            <a:p>
              <a:pPr algn="ctr">
                <a:spcBef>
                  <a:spcPts val="0"/>
                </a:spcBef>
              </a:pPr>
              <a:endParaRPr lang="en-US" dirty="0" smtClean="0">
                <a:latin typeface="Arial"/>
                <a:cs typeface="Arial"/>
              </a:endParaRPr>
            </a:p>
            <a:p>
              <a:pPr algn="ctr">
                <a:spcBef>
                  <a:spcPts val="0"/>
                </a:spcBef>
              </a:pPr>
              <a:r>
                <a:rPr lang="en-US" dirty="0" smtClean="0">
                  <a:latin typeface="Arial"/>
                  <a:cs typeface="Arial"/>
                </a:rPr>
                <a:t>PLUS: supervisor data</a:t>
              </a:r>
              <a:endParaRPr lang="en-US" dirty="0">
                <a:latin typeface="Arial"/>
                <a:cs typeface="Arial"/>
              </a:endParaRPr>
            </a:p>
            <a:p>
              <a:pPr algn="ctr">
                <a:spcBef>
                  <a:spcPts val="0"/>
                </a:spcBef>
              </a:pPr>
              <a:r>
                <a:rPr lang="en-US" dirty="0" smtClean="0">
                  <a:latin typeface="Arial"/>
                  <a:cs typeface="Arial"/>
                </a:rPr>
                <a:t>PLUS</a:t>
              </a:r>
              <a:r>
                <a:rPr lang="en-US" dirty="0">
                  <a:latin typeface="Arial"/>
                  <a:cs typeface="Arial"/>
                </a:rPr>
                <a:t>: </a:t>
              </a:r>
              <a:r>
                <a:rPr lang="en-US" dirty="0" smtClean="0">
                  <a:latin typeface="Arial"/>
                  <a:cs typeface="Arial"/>
                </a:rPr>
                <a:t>blog data</a:t>
              </a:r>
              <a:endParaRPr lang="en-US" u="sng" dirty="0"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3225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228269"/>
            <a:ext cx="7316642" cy="1690960"/>
            <a:chOff x="-922884" y="-8875031"/>
            <a:chExt cx="8400963" cy="2844698"/>
          </a:xfrm>
        </p:grpSpPr>
        <p:sp>
          <p:nvSpPr>
            <p:cNvPr id="4" name="Hexagon 3"/>
            <p:cNvSpPr/>
            <p:nvPr/>
          </p:nvSpPr>
          <p:spPr>
            <a:xfrm>
              <a:off x="-922884" y="-8875031"/>
              <a:ext cx="8400963" cy="2844698"/>
            </a:xfrm>
            <a:prstGeom prst="hexagon">
              <a:avLst>
                <a:gd name="adj" fmla="val 34163"/>
                <a:gd name="vf" fmla="val 115470"/>
              </a:avLst>
            </a:prstGeom>
            <a:pattFill prst="lgCheck">
              <a:fgClr>
                <a:srgbClr val="00804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Hexagon 4"/>
            <p:cNvSpPr>
              <a:spLocks noChangeAspect="1"/>
            </p:cNvSpPr>
            <p:nvPr/>
          </p:nvSpPr>
          <p:spPr>
            <a:xfrm rot="21354421">
              <a:off x="258693" y="-8805481"/>
              <a:ext cx="6883969" cy="2735042"/>
            </a:xfrm>
            <a:prstGeom prst="hexagon">
              <a:avLst>
                <a:gd name="adj" fmla="val 34163"/>
                <a:gd name="vf" fmla="val 115470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/>
          <p:cNvSpPr/>
          <p:nvPr/>
        </p:nvSpPr>
        <p:spPr>
          <a:xfrm>
            <a:off x="6984725" y="170549"/>
            <a:ext cx="2020375" cy="648764"/>
          </a:xfrm>
          <a:prstGeom prst="rect">
            <a:avLst/>
          </a:prstGeom>
          <a:solidFill>
            <a:srgbClr val="FFC000"/>
          </a:solidFill>
        </p:spPr>
        <p:txBody>
          <a:bodyPr wrap="square" lIns="144000" tIns="199325" rIns="144000" bIns="199325">
            <a:spAutoFit/>
          </a:bodyPr>
          <a:lstStyle/>
          <a:p>
            <a:pPr algn="ctr"/>
            <a:r>
              <a:rPr lang="en-US" sz="1600" b="1" dirty="0" smtClean="0">
                <a:latin typeface="Helvetica"/>
                <a:cs typeface="Helvetica"/>
              </a:rPr>
              <a:t>students</a:t>
            </a:r>
            <a:endParaRPr lang="en-GB" sz="1600" b="1" dirty="0">
              <a:latin typeface="Helvetica"/>
              <a:cs typeface="Helvetic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3651" y="905893"/>
            <a:ext cx="5931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C000"/>
                </a:solidFill>
                <a:latin typeface="Arial"/>
                <a:cs typeface="Arial"/>
              </a:rPr>
              <a:t>++</a:t>
            </a:r>
            <a:r>
              <a:rPr lang="en-US" sz="2800" b="1" dirty="0" smtClean="0">
                <a:latin typeface="Arial"/>
                <a:cs typeface="Arial"/>
              </a:rPr>
              <a:t> </a:t>
            </a:r>
            <a:r>
              <a:rPr lang="en-GB" sz="2800" b="1" dirty="0">
                <a:latin typeface="Arial" charset="0"/>
                <a:cs typeface="Arial" charset="0"/>
              </a:rPr>
              <a:t>1. what are the </a:t>
            </a:r>
            <a:r>
              <a:rPr lang="en-GB" sz="2800" b="1" dirty="0" smtClean="0">
                <a:latin typeface="Arial" charset="0"/>
                <a:cs typeface="Arial" charset="0"/>
              </a:rPr>
              <a:t>vulnerabilities</a:t>
            </a:r>
            <a:endParaRPr lang="en-US" sz="2800" b="1" dirty="0">
              <a:latin typeface="Arial"/>
              <a:cs typeface="Arial"/>
            </a:endParaRPr>
          </a:p>
        </p:txBody>
      </p:sp>
      <p:sp>
        <p:nvSpPr>
          <p:cNvPr id="26" name="Hexagon 25"/>
          <p:cNvSpPr/>
          <p:nvPr/>
        </p:nvSpPr>
        <p:spPr>
          <a:xfrm rot="248314">
            <a:off x="664279" y="1774829"/>
            <a:ext cx="5480928" cy="4596549"/>
          </a:xfrm>
          <a:prstGeom prst="hexagon">
            <a:avLst>
              <a:gd name="adj" fmla="val 34163"/>
              <a:gd name="vf" fmla="val 115470"/>
            </a:avLst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-456018" y="1976949"/>
            <a:ext cx="822867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>
              <a:buClr>
                <a:schemeClr val="accent2"/>
              </a:buClr>
              <a:buSzPct val="70000"/>
            </a:pPr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Unclear expectations </a:t>
            </a:r>
            <a:endParaRPr lang="en-US" sz="2400" b="1" dirty="0" smtClean="0">
              <a:latin typeface="Arial" charset="0"/>
              <a:ea typeface="Arial" charset="0"/>
              <a:cs typeface="Arial" charset="0"/>
            </a:endParaRPr>
          </a:p>
          <a:p>
            <a:pPr lvl="1" algn="ctr">
              <a:buClr>
                <a:schemeClr val="accent2"/>
              </a:buClr>
              <a:buSzPct val="70000"/>
            </a:pPr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Learning </a:t>
            </a:r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involves not </a:t>
            </a:r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knowing</a:t>
            </a:r>
          </a:p>
          <a:p>
            <a:pPr lvl="1" algn="ctr">
              <a:buClr>
                <a:schemeClr val="accent2"/>
              </a:buClr>
              <a:buSzPct val="70000"/>
            </a:pPr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Research is all about the </a:t>
            </a:r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unknown</a:t>
            </a:r>
          </a:p>
          <a:p>
            <a:pPr lvl="1" algn="ctr">
              <a:buClr>
                <a:schemeClr val="accent2"/>
              </a:buClr>
              <a:buSzPct val="70000"/>
            </a:pPr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Define </a:t>
            </a:r>
            <a:r>
              <a:rPr lang="en-US" sz="2400" b="1" dirty="0" err="1" smtClean="0">
                <a:latin typeface="Arial" charset="0"/>
                <a:ea typeface="Arial" charset="0"/>
                <a:cs typeface="Arial" charset="0"/>
              </a:rPr>
              <a:t>doctorateness</a:t>
            </a:r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? Define OC? Define critical?</a:t>
            </a:r>
          </a:p>
          <a:p>
            <a:pPr lvl="1" algn="ctr">
              <a:buClr>
                <a:schemeClr val="accent2"/>
              </a:buClr>
              <a:buSzPct val="70000"/>
            </a:pPr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Academic </a:t>
            </a:r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rudeness</a:t>
            </a:r>
          </a:p>
          <a:p>
            <a:pPr lvl="1" algn="ctr">
              <a:buClr>
                <a:schemeClr val="accent2"/>
              </a:buClr>
              <a:buSzPct val="70000"/>
            </a:pPr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‘Fine’ </a:t>
            </a:r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is not the same as </a:t>
            </a:r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good</a:t>
            </a:r>
            <a:endParaRPr lang="en-US" sz="3600" b="1" strike="sngStrike" dirty="0">
              <a:latin typeface="Arial" charset="0"/>
              <a:ea typeface="Arial" charset="0"/>
              <a:cs typeface="Arial" charset="0"/>
            </a:endParaRPr>
          </a:p>
          <a:p>
            <a:pPr lvl="1" algn="ctr">
              <a:buClr>
                <a:schemeClr val="accent2"/>
              </a:buClr>
              <a:buSzPct val="70000"/>
            </a:pPr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All or </a:t>
            </a:r>
            <a:r>
              <a:rPr lang="en-US" sz="2400" b="1" smtClean="0">
                <a:latin typeface="Arial" charset="0"/>
                <a:ea typeface="Arial" charset="0"/>
                <a:cs typeface="Arial" charset="0"/>
              </a:rPr>
              <a:t>nothing stakes</a:t>
            </a:r>
            <a:endParaRPr lang="en-US" sz="2400" b="1" dirty="0" smtClean="0">
              <a:latin typeface="Arial" charset="0"/>
              <a:ea typeface="Arial" charset="0"/>
              <a:cs typeface="Arial" charset="0"/>
            </a:endParaRPr>
          </a:p>
          <a:p>
            <a:pPr lvl="1" algn="ctr">
              <a:buClr>
                <a:schemeClr val="accent2"/>
              </a:buClr>
              <a:buSzPct val="70000"/>
            </a:pPr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Absent/changing ECR colleagues</a:t>
            </a:r>
          </a:p>
          <a:p>
            <a:pPr lvl="1" algn="ctr">
              <a:buClr>
                <a:schemeClr val="accent2"/>
              </a:buClr>
              <a:buSzPct val="70000"/>
            </a:pPr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Tied to one person (grant exacerbates)</a:t>
            </a:r>
          </a:p>
          <a:p>
            <a:pPr lvl="1" algn="ctr">
              <a:buClr>
                <a:schemeClr val="accent2"/>
              </a:buClr>
              <a:buSzPct val="70000"/>
            </a:pPr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No-one really wants to help (status quo)</a:t>
            </a:r>
          </a:p>
          <a:p>
            <a:pPr lvl="1" algn="ctr">
              <a:buClr>
                <a:schemeClr val="accent2"/>
              </a:buClr>
              <a:buSzPct val="70000"/>
            </a:pPr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Non-responsive supervisors</a:t>
            </a:r>
          </a:p>
          <a:p>
            <a:pPr lvl="1" algn="ctr">
              <a:buClr>
                <a:schemeClr val="accent2"/>
              </a:buClr>
              <a:buSzPct val="70000"/>
            </a:pPr>
            <a:r>
              <a:rPr lang="en-US" sz="2400" b="1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onflicting agendas (grants/publishing)</a:t>
            </a:r>
            <a:endParaRPr lang="en-US" sz="2400" b="1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Hexagon 8"/>
          <p:cNvSpPr/>
          <p:nvPr/>
        </p:nvSpPr>
        <p:spPr>
          <a:xfrm rot="248314">
            <a:off x="6538918" y="900975"/>
            <a:ext cx="2646411" cy="2036508"/>
          </a:xfrm>
          <a:prstGeom prst="hexagon">
            <a:avLst>
              <a:gd name="adj" fmla="val 34163"/>
              <a:gd name="vf" fmla="val 115470"/>
            </a:avLst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548693" y="1430950"/>
            <a:ext cx="21609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>
              <a:spcBef>
                <a:spcPct val="20000"/>
              </a:spcBef>
              <a:buClr>
                <a:schemeClr val="accent2"/>
              </a:buClr>
              <a:buSzPct val="70000"/>
            </a:pPr>
            <a:r>
              <a:rPr lang="en-US" sz="1200" dirty="0">
                <a:latin typeface="Arial"/>
                <a:cs typeface="Arial"/>
              </a:rPr>
              <a:t>http://</a:t>
            </a:r>
            <a:r>
              <a:rPr lang="en-US" sz="1200" dirty="0" err="1" smtClean="0">
                <a:latin typeface="Arial"/>
                <a:cs typeface="Arial"/>
              </a:rPr>
              <a:t>predoctorbility.co.uk</a:t>
            </a:r>
            <a:r>
              <a:rPr lang="en-US" sz="1200" dirty="0" smtClean="0">
                <a:latin typeface="Arial"/>
                <a:cs typeface="Arial"/>
              </a:rPr>
              <a:t>/willingness-to-accept-uncertainly-and-make-oneself-vulnerable</a:t>
            </a:r>
            <a:endParaRPr lang="en-US" sz="1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0878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</TotalTime>
  <Words>1279</Words>
  <Application>Microsoft Macintosh PowerPoint</Application>
  <PresentationFormat>On-screen Show (4:3)</PresentationFormat>
  <Paragraphs>136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Calibri</vt:lpstr>
      <vt:lpstr>Helvetica</vt:lpstr>
      <vt:lpstr>Mangal</vt:lpstr>
      <vt:lpstr>ＭＳ 明朝</vt:lpstr>
      <vt:lpstr>Symbol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Sheffield</Company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Kay Guccione</dc:creator>
  <cp:lastModifiedBy>Kay Guccione</cp:lastModifiedBy>
  <cp:revision>169</cp:revision>
  <cp:lastPrinted>2016-06-07T11:05:43Z</cp:lastPrinted>
  <dcterms:created xsi:type="dcterms:W3CDTF">2014-06-18T08:27:36Z</dcterms:created>
  <dcterms:modified xsi:type="dcterms:W3CDTF">2016-10-13T15:52:29Z</dcterms:modified>
</cp:coreProperties>
</file>