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23" r:id="rId3"/>
    <p:sldId id="335" r:id="rId4"/>
    <p:sldId id="324" r:id="rId5"/>
    <p:sldId id="274" r:id="rId6"/>
    <p:sldId id="264" r:id="rId7"/>
    <p:sldId id="325" r:id="rId8"/>
    <p:sldId id="326" r:id="rId9"/>
    <p:sldId id="327" r:id="rId10"/>
    <p:sldId id="334" r:id="rId11"/>
    <p:sldId id="331" r:id="rId12"/>
    <p:sldId id="328" r:id="rId13"/>
    <p:sldId id="329" r:id="rId14"/>
    <p:sldId id="330" r:id="rId15"/>
    <p:sldId id="333" r:id="rId16"/>
    <p:sldId id="33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3631" autoAdjust="0"/>
  </p:normalViewPr>
  <p:slideViewPr>
    <p:cSldViewPr snapToGrid="0" snapToObjects="1">
      <p:cViewPr varScale="1">
        <p:scale>
          <a:sx n="42" d="100"/>
          <a:sy n="42" d="100"/>
        </p:scale>
        <p:origin x="67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A2286-11A8-7D4B-87FA-0B91941A1F28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C543E-230E-D842-85E7-5FDE45FF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My</a:t>
            </a:r>
            <a:r>
              <a:rPr lang="en-US" baseline="0" dirty="0" smtClean="0"/>
              <a:t> motivation</a:t>
            </a: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How it fits in what we offer to researchers in Sheffield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Space</a:t>
            </a:r>
            <a:r>
              <a:rPr lang="en-US" baseline="0" dirty="0" smtClean="0"/>
              <a:t> to think, to play and time to think</a:t>
            </a:r>
            <a:endParaRPr lang="en-US" dirty="0" smtClean="0"/>
          </a:p>
          <a:p>
            <a:pPr marL="0" indent="0">
              <a:buFontTx/>
              <a:buNone/>
            </a:pPr>
            <a:r>
              <a:rPr lang="en-US" dirty="0" smtClean="0"/>
              <a:t>Precious opportunity- rarely afforded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Researchers considering their transition to research independence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Getting researchers to think about where they might want to take their research</a:t>
            </a:r>
            <a:r>
              <a:rPr lang="en-US" baseline="0" dirty="0" smtClean="0"/>
              <a:t> in the future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Give opportunity to access funding in own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543E-230E-D842-85E7-5FDE45FFE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Held information sessions with previous participants of the national NESTA Crucible for Crucible I recruitment and from Sheffield Crucible participants for Crucible II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Invited head of departments and academics to put forward ECRs and younger colleagues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543E-230E-D842-85E7-5FDE45FFEB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Labs:</a:t>
            </a:r>
          </a:p>
          <a:p>
            <a:r>
              <a:rPr lang="en-US" dirty="0" smtClean="0"/>
              <a:t>Weekend or no weekends.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543E-230E-D842-85E7-5FDE45FFEB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0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7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2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7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5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4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0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6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F7541-8526-A249-8525-905B891B7E25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C8D7-A4B2-954E-93F3-49D2A14B5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734" y="1395439"/>
            <a:ext cx="8328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/>
              <a:t>Practising Logics: A Qualitative Evaluation of </a:t>
            </a:r>
            <a:r>
              <a:rPr lang="en-GB" sz="3000" b="1" dirty="0"/>
              <a:t>a</a:t>
            </a:r>
            <a:r>
              <a:rPr lang="en-GB" sz="3000" b="1" dirty="0" smtClean="0"/>
              <a:t>n Early Career Interdisciplinary Training Programme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920260" y="2965077"/>
            <a:ext cx="71394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Robert Meckin &amp; Sandrine </a:t>
            </a:r>
            <a:r>
              <a:rPr lang="en-US" sz="2800" dirty="0" err="1" smtClean="0"/>
              <a:t>Soubes</a:t>
            </a:r>
            <a:r>
              <a:rPr lang="en-US" sz="2800" dirty="0" smtClean="0"/>
              <a:t> (</a:t>
            </a:r>
            <a:r>
              <a:rPr lang="en-US" sz="2800" dirty="0" err="1" smtClean="0"/>
              <a:t>TUoS</a:t>
            </a:r>
            <a:r>
              <a:rPr lang="en-US" sz="2800" dirty="0" smtClean="0"/>
              <a:t>)</a:t>
            </a:r>
          </a:p>
          <a:p>
            <a:pPr algn="ctr"/>
            <a:r>
              <a:rPr lang="en-US" sz="2800" dirty="0" smtClean="0"/>
              <a:t>Susan </a:t>
            </a:r>
            <a:r>
              <a:rPr lang="en-US" sz="2800" dirty="0" err="1" smtClean="0"/>
              <a:t>Molyneux</a:t>
            </a:r>
            <a:r>
              <a:rPr lang="en-US" sz="2800" dirty="0" smtClean="0"/>
              <a:t>-Hodgson (University of Exeter)</a:t>
            </a:r>
          </a:p>
          <a:p>
            <a:pPr algn="ctr"/>
            <a:endParaRPr lang="en-US" sz="2800" dirty="0"/>
          </a:p>
        </p:txBody>
      </p:sp>
      <p:pic>
        <p:nvPicPr>
          <p:cNvPr id="7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Applications to Programme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i="1" dirty="0" smtClean="0"/>
              <a:t>“</a:t>
            </a:r>
            <a:r>
              <a:rPr lang="mr-IN" sz="2400" i="1" dirty="0" smtClean="0"/>
              <a:t>…</a:t>
            </a:r>
            <a:r>
              <a:rPr lang="en-GB" sz="2400" i="1" dirty="0" smtClean="0"/>
              <a:t>will give me further opportunities especially those associated with cross-faculties interdisciplinary </a:t>
            </a:r>
            <a:r>
              <a:rPr lang="en-GB" sz="2400" i="1" dirty="0"/>
              <a:t>collaboration to increase grant-capture opportunities and to </a:t>
            </a:r>
            <a:r>
              <a:rPr lang="en-GB" sz="2400" i="1" u="sng" dirty="0"/>
              <a:t>establish dialogue with a range of stakeholders</a:t>
            </a:r>
            <a:r>
              <a:rPr lang="en-GB" sz="2400" i="1" dirty="0"/>
              <a:t> in particular expert patients and their carers</a:t>
            </a:r>
            <a:r>
              <a:rPr lang="en-GB" sz="2400" i="1" dirty="0" smtClean="0"/>
              <a:t>.” (C2 P11)</a:t>
            </a:r>
          </a:p>
          <a:p>
            <a:pPr marL="0" indent="0">
              <a:buNone/>
            </a:pPr>
            <a:endParaRPr lang="en-GB" sz="2400" i="1" dirty="0"/>
          </a:p>
          <a:p>
            <a:pPr marL="0" indent="0">
              <a:buNone/>
            </a:pPr>
            <a:r>
              <a:rPr lang="en-GB" sz="2400" i="1" dirty="0" smtClean="0"/>
              <a:t>“Industrial </a:t>
            </a:r>
            <a:r>
              <a:rPr lang="en-GB" sz="2400" i="1" dirty="0"/>
              <a:t>collaborations will play a strong role as I am keen to </a:t>
            </a:r>
            <a:r>
              <a:rPr lang="en-GB" sz="2400" i="1" dirty="0" smtClean="0"/>
              <a:t>see the </a:t>
            </a:r>
            <a:r>
              <a:rPr lang="en-GB" sz="2400" i="1" dirty="0"/>
              <a:t>results of my </a:t>
            </a:r>
            <a:r>
              <a:rPr lang="en-GB" sz="2400" i="1" u="sng" dirty="0"/>
              <a:t>research applied to solve everyday </a:t>
            </a:r>
            <a:r>
              <a:rPr lang="en-GB" sz="2400" i="1" u="sng" dirty="0" smtClean="0"/>
              <a:t>problems.</a:t>
            </a:r>
            <a:r>
              <a:rPr lang="en-GB" sz="2400" i="1" dirty="0" smtClean="0"/>
              <a:t>” (C1 P6)</a:t>
            </a:r>
          </a:p>
          <a:p>
            <a:pPr marL="0" indent="0">
              <a:buNone/>
            </a:pPr>
            <a:endParaRPr lang="en-GB" sz="2400" i="1" dirty="0" smtClean="0"/>
          </a:p>
          <a:p>
            <a:pPr marL="0" indent="0">
              <a:buNone/>
            </a:pPr>
            <a:r>
              <a:rPr lang="en-GB" sz="2400" i="1" dirty="0" smtClean="0"/>
              <a:t>“</a:t>
            </a:r>
            <a:r>
              <a:rPr lang="mr-IN" sz="2400" i="1" dirty="0" smtClean="0"/>
              <a:t>…</a:t>
            </a:r>
            <a:r>
              <a:rPr lang="en-GB" sz="2400" i="1" dirty="0" smtClean="0"/>
              <a:t> A </a:t>
            </a:r>
            <a:r>
              <a:rPr lang="en-GB" sz="2400" i="1" dirty="0"/>
              <a:t>dialogue between researchers of multiple disciplines will lead </a:t>
            </a:r>
            <a:r>
              <a:rPr lang="en-GB" sz="2400" i="1" u="sng" dirty="0"/>
              <a:t>to original and creative ways </a:t>
            </a:r>
            <a:r>
              <a:rPr lang="en-GB" sz="2400" i="1" u="sng" dirty="0" smtClean="0"/>
              <a:t>of thinking </a:t>
            </a:r>
            <a:r>
              <a:rPr lang="en-GB" sz="2400" i="1" dirty="0"/>
              <a:t>outside ones’ </a:t>
            </a:r>
            <a:r>
              <a:rPr lang="en-GB" sz="2400" i="1" dirty="0" smtClean="0"/>
              <a:t>box.” (C1 P17)</a:t>
            </a:r>
            <a:endParaRPr lang="en-GB" sz="2400" i="1" dirty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Giant’s Bone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2 x med scientists, 1 x Engineer, 1 x sociologist, 1 x comp </a:t>
            </a:r>
            <a:r>
              <a:rPr lang="en-GB" sz="2400" dirty="0" err="1" smtClean="0"/>
              <a:t>sci</a:t>
            </a:r>
            <a:r>
              <a:rPr lang="en-GB" sz="2400" dirty="0" smtClean="0"/>
              <a:t> + 2 external collaborators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US" sz="2400" i="1" dirty="0" smtClean="0"/>
              <a:t>“The </a:t>
            </a:r>
            <a:r>
              <a:rPr lang="en-US" sz="2400" i="1" dirty="0"/>
              <a:t>aim of the project was to bring scientific knowledge to pre-school children and to explore how they learn about their own bodies. Together with local artists we built a giant interactive bone that formed part of </a:t>
            </a:r>
            <a:r>
              <a:rPr lang="en-US" sz="2400" i="1" dirty="0" smtClean="0"/>
              <a:t>[a] travelling exhibition” </a:t>
            </a:r>
            <a:endParaRPr lang="en-GB" sz="2400" i="1" dirty="0" smtClean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smtClean="0"/>
              <a:t>Accountability </a:t>
            </a:r>
            <a:r>
              <a:rPr lang="mr-IN" sz="2400" dirty="0" smtClean="0"/>
              <a:t>–</a:t>
            </a:r>
            <a:r>
              <a:rPr lang="en-GB" sz="2400" dirty="0" smtClean="0"/>
              <a:t> knowledge for the youngest in society</a:t>
            </a:r>
            <a:endParaRPr lang="en-GB" sz="2400" dirty="0"/>
          </a:p>
        </p:txBody>
      </p:sp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Condoms of Tomorrow  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Collaboration: Materials physicist and a sociologist 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i="1" dirty="0" smtClean="0"/>
              <a:t>“We </a:t>
            </a:r>
            <a:r>
              <a:rPr lang="en-GB" sz="2400" i="1" dirty="0"/>
              <a:t>intend to combine materials science &amp; social science to explore how condoms &amp; other female led approaches to the transmission of sexual diseases &amp; contraception can be improved by focusing on the materials these products are made </a:t>
            </a:r>
            <a:r>
              <a:rPr lang="en-GB" sz="2400" i="1" dirty="0" smtClean="0"/>
              <a:t>from.”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smtClean="0"/>
              <a:t>Logics of ontology and innovation. </a:t>
            </a:r>
          </a:p>
          <a:p>
            <a:r>
              <a:rPr lang="en-GB" sz="2400" dirty="0" smtClean="0"/>
              <a:t>Progress of this project was limited for a number of reasons, though the researchers are in touch and trying to complete. It was “much harder” than they anticipated.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Tract</a:t>
            </a:r>
            <a:endParaRPr lang="en-GB" sz="3200" b="1" dirty="0"/>
          </a:p>
        </p:txBody>
      </p:sp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  <p:pic>
        <p:nvPicPr>
          <p:cNvPr id="6" name="Picture 5" descr="no picn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" y="1073421"/>
            <a:ext cx="4041172" cy="578458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15556" y="1600200"/>
            <a:ext cx="4171244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Largest </a:t>
            </a:r>
            <a:r>
              <a:rPr lang="en-GB" sz="2400" dirty="0" smtClean="0"/>
              <a:t>collaboration</a:t>
            </a:r>
            <a:endParaRPr lang="en-GB" sz="2400" dirty="0" smtClean="0"/>
          </a:p>
          <a:p>
            <a:r>
              <a:rPr lang="en-GB" sz="2400" dirty="0" smtClean="0"/>
              <a:t>Experimental </a:t>
            </a:r>
            <a:r>
              <a:rPr lang="mr-IN" sz="2400" dirty="0" smtClean="0"/>
              <a:t>–</a:t>
            </a:r>
            <a:r>
              <a:rPr lang="en-GB" sz="2400" dirty="0" smtClean="0"/>
              <a:t> challenged what research might be, </a:t>
            </a:r>
            <a:r>
              <a:rPr lang="en-GB" sz="2400" dirty="0" err="1" smtClean="0"/>
              <a:t>esp</a:t>
            </a:r>
            <a:r>
              <a:rPr lang="en-GB" sz="2400" dirty="0" smtClean="0"/>
              <a:t> for ‘natural’ scientists</a:t>
            </a:r>
          </a:p>
          <a:p>
            <a:r>
              <a:rPr lang="en-GB" sz="2400" dirty="0" smtClean="0"/>
              <a:t>Publications &amp; </a:t>
            </a:r>
            <a:r>
              <a:rPr lang="en-GB" sz="2400" dirty="0" smtClean="0"/>
              <a:t>events</a:t>
            </a:r>
            <a:endParaRPr lang="en-GB" sz="2400" dirty="0" smtClean="0"/>
          </a:p>
          <a:p>
            <a:r>
              <a:rPr lang="en-GB" sz="2400" dirty="0" smtClean="0"/>
              <a:t>Personal and wider impact</a:t>
            </a:r>
          </a:p>
          <a:p>
            <a:endParaRPr lang="en-GB" sz="2400" dirty="0"/>
          </a:p>
          <a:p>
            <a:r>
              <a:rPr lang="en-GB" sz="2400" dirty="0" smtClean="0"/>
              <a:t>Ontology </a:t>
            </a:r>
            <a:r>
              <a:rPr lang="mr-IN" sz="2400" dirty="0" smtClean="0"/>
              <a:t>–</a:t>
            </a:r>
            <a:r>
              <a:rPr lang="en-GB" sz="2400" dirty="0" smtClean="0"/>
              <a:t> art-science </a:t>
            </a:r>
          </a:p>
        </p:txBody>
      </p:sp>
    </p:spTree>
    <p:extLst>
      <p:ext uri="{BB962C8B-B14F-4D97-AF65-F5344CB8AC3E}">
        <p14:creationId xmlns:p14="http://schemas.microsoft.com/office/powerpoint/2010/main" val="7005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Engaging with ID Training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i="1" dirty="0"/>
              <a:t>“networking at the [programme] was more important than the course”</a:t>
            </a:r>
            <a:r>
              <a:rPr lang="en-GB" sz="2800" dirty="0"/>
              <a:t> (C1 P22 survey response)	</a:t>
            </a: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Applications and </a:t>
            </a:r>
            <a:r>
              <a:rPr lang="en-GB" sz="2800" dirty="0"/>
              <a:t>reports said things that did not fit </a:t>
            </a:r>
            <a:r>
              <a:rPr lang="en-GB" sz="2800" dirty="0" smtClean="0"/>
              <a:t>into 3 </a:t>
            </a:r>
            <a:r>
              <a:rPr lang="en-GB" sz="2800" dirty="0"/>
              <a:t>ID </a:t>
            </a:r>
            <a:r>
              <a:rPr lang="en-GB" sz="2800" dirty="0" smtClean="0"/>
              <a:t>logics  </a:t>
            </a:r>
            <a:endParaRPr lang="en-GB" sz="2800" dirty="0"/>
          </a:p>
          <a:p>
            <a:pPr lvl="1"/>
            <a:r>
              <a:rPr lang="en-GB" sz="2400" dirty="0" smtClean="0"/>
              <a:t>Credibility (funding in applications, evidence in interviews)</a:t>
            </a:r>
            <a:endParaRPr lang="en-GB" sz="2400" dirty="0"/>
          </a:p>
          <a:p>
            <a:pPr lvl="1"/>
            <a:r>
              <a:rPr lang="en-GB" sz="2400" dirty="0"/>
              <a:t>Networking/community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Theory Development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Logics of ID help understand what it means to </a:t>
            </a:r>
            <a:r>
              <a:rPr lang="en-GB" sz="2800" dirty="0" smtClean="0"/>
              <a:t>practice </a:t>
            </a:r>
            <a:r>
              <a:rPr lang="en-GB" sz="2800" dirty="0" err="1"/>
              <a:t>interdisciplinarity</a:t>
            </a:r>
            <a:r>
              <a:rPr lang="en-GB" sz="2800" dirty="0"/>
              <a:t> </a:t>
            </a:r>
            <a:r>
              <a:rPr lang="mr-IN" sz="2800" dirty="0" smtClean="0"/>
              <a:t>–</a:t>
            </a:r>
            <a:r>
              <a:rPr lang="en-GB" sz="2800" dirty="0" smtClean="0"/>
              <a:t> participants and programme enacted logics found elsewhere </a:t>
            </a:r>
            <a:endParaRPr lang="en-GB" sz="2800" dirty="0"/>
          </a:p>
          <a:p>
            <a:r>
              <a:rPr lang="en-GB" sz="2800" dirty="0" smtClean="0"/>
              <a:t>Logics only covers project, rather than training/development </a:t>
            </a:r>
          </a:p>
          <a:p>
            <a:r>
              <a:rPr lang="en-GB" sz="2800" dirty="0" smtClean="0"/>
              <a:t>Seems that there are important skills/career/credibility drivers as well as: </a:t>
            </a:r>
          </a:p>
          <a:p>
            <a:pPr lvl="1"/>
            <a:r>
              <a:rPr lang="en-GB" sz="2000" dirty="0" smtClean="0"/>
              <a:t>Accountability</a:t>
            </a:r>
          </a:p>
          <a:p>
            <a:pPr lvl="1"/>
            <a:r>
              <a:rPr lang="en-GB" sz="2000" dirty="0" smtClean="0"/>
              <a:t>Innovation </a:t>
            </a:r>
          </a:p>
          <a:p>
            <a:pPr lvl="1"/>
            <a:r>
              <a:rPr lang="en-GB" sz="2000" dirty="0" smtClean="0"/>
              <a:t>Ontology </a:t>
            </a:r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Conclusion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Theory can help understand how researchers and facilitators develop ID experience </a:t>
            </a:r>
          </a:p>
          <a:p>
            <a:r>
              <a:rPr lang="en-GB" sz="2800" dirty="0" smtClean="0"/>
              <a:t>Enacting logics throughout design and practise </a:t>
            </a:r>
          </a:p>
          <a:p>
            <a:r>
              <a:rPr lang="en-GB" sz="2800" dirty="0"/>
              <a:t>Logics of ID and logics of ID training </a:t>
            </a:r>
            <a:r>
              <a:rPr lang="en-GB" sz="2800" dirty="0" smtClean="0"/>
              <a:t>may not be </a:t>
            </a:r>
            <a:r>
              <a:rPr lang="en-GB" sz="2800" dirty="0"/>
              <a:t>fully consonant </a:t>
            </a:r>
            <a:endParaRPr lang="en-GB" sz="2800" dirty="0" smtClean="0"/>
          </a:p>
          <a:p>
            <a:r>
              <a:rPr lang="en-GB" sz="2800" dirty="0" smtClean="0"/>
              <a:t>Space for creating theory explaining ID researcher </a:t>
            </a:r>
            <a:r>
              <a:rPr lang="en-GB" sz="2800" smtClean="0"/>
              <a:t>development </a:t>
            </a:r>
            <a:endParaRPr lang="en-GB" sz="2800" dirty="0" smtClean="0"/>
          </a:p>
          <a:p>
            <a:endParaRPr lang="en-GB" sz="2800" dirty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Introduction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AIM: to think about what it means to practise interdisciplinary (ID) working? </a:t>
            </a:r>
          </a:p>
          <a:p>
            <a:r>
              <a:rPr lang="en-GB" sz="2800" dirty="0" smtClean="0"/>
              <a:t>Theory driven </a:t>
            </a:r>
            <a:r>
              <a:rPr lang="en-GB" sz="2800" dirty="0" smtClean="0"/>
              <a:t>argument </a:t>
            </a:r>
            <a:endParaRPr lang="en-GB" sz="2800" dirty="0"/>
          </a:p>
          <a:p>
            <a:r>
              <a:rPr lang="en-GB" sz="2800" dirty="0" smtClean="0"/>
              <a:t>Evaluation of programme (March-July) </a:t>
            </a:r>
            <a:r>
              <a:rPr lang="mr-IN" sz="2800" dirty="0" smtClean="0"/>
              <a:t>–</a:t>
            </a:r>
            <a:r>
              <a:rPr lang="en-GB" sz="2800" dirty="0" smtClean="0"/>
              <a:t> in process of editing full report </a:t>
            </a:r>
          </a:p>
          <a:p>
            <a:r>
              <a:rPr lang="en-GB" sz="2800" dirty="0" smtClean="0"/>
              <a:t>1 </a:t>
            </a:r>
            <a:r>
              <a:rPr lang="en-GB" sz="2800" dirty="0" smtClean="0"/>
              <a:t>RA </a:t>
            </a:r>
            <a:r>
              <a:rPr lang="en-GB" sz="2800" dirty="0" smtClean="0"/>
              <a:t>and 2 PIs (Faculty and Sociology) </a:t>
            </a:r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/>
          </a:p>
        </p:txBody>
      </p:sp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Background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Disciplines and interdisciplinary working </a:t>
            </a:r>
          </a:p>
          <a:p>
            <a:r>
              <a:rPr lang="en-GB" sz="2800" dirty="0" smtClean="0"/>
              <a:t>Changing relations between science and society</a:t>
            </a:r>
          </a:p>
          <a:p>
            <a:r>
              <a:rPr lang="en-GB" sz="2800" dirty="0"/>
              <a:t>Societal </a:t>
            </a:r>
            <a:r>
              <a:rPr lang="en-GB" sz="2800" dirty="0" smtClean="0"/>
              <a:t>Challenges; More </a:t>
            </a:r>
            <a:r>
              <a:rPr lang="en-GB" sz="2800" dirty="0"/>
              <a:t>funding </a:t>
            </a:r>
          </a:p>
          <a:p>
            <a:r>
              <a:rPr lang="en-GB" sz="2800" dirty="0"/>
              <a:t>Collaboration </a:t>
            </a:r>
            <a:r>
              <a:rPr lang="en-GB" sz="2800" dirty="0" smtClean="0"/>
              <a:t>as solution (e.g. translational research in biomedicine) </a:t>
            </a:r>
          </a:p>
          <a:p>
            <a:r>
              <a:rPr lang="en-GB" sz="2800" dirty="0" smtClean="0"/>
              <a:t>Indicates training and development in collaborative work</a:t>
            </a:r>
          </a:p>
          <a:p>
            <a:r>
              <a:rPr lang="en-GB" sz="2800" dirty="0" smtClean="0"/>
              <a:t>Contemporary discourse: accountability &amp; innovation</a:t>
            </a:r>
          </a:p>
          <a:p>
            <a:pPr marL="0" indent="0">
              <a:buNone/>
            </a:pPr>
            <a:endParaRPr lang="en-GB" sz="2800" dirty="0" smtClean="0"/>
          </a:p>
        </p:txBody>
      </p:sp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Theory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Enacting   (</a:t>
            </a:r>
            <a:r>
              <a:rPr lang="en-GB" sz="2800" dirty="0" err="1" smtClean="0"/>
              <a:t>Mol</a:t>
            </a:r>
            <a:r>
              <a:rPr lang="en-GB" sz="2800" dirty="0" smtClean="0"/>
              <a:t> 2002) </a:t>
            </a:r>
          </a:p>
          <a:p>
            <a:pPr lvl="1"/>
            <a:r>
              <a:rPr lang="en-GB" sz="2400" dirty="0" smtClean="0"/>
              <a:t>Single in theory and multiple in practice </a:t>
            </a:r>
          </a:p>
          <a:p>
            <a:pPr lvl="1"/>
            <a:r>
              <a:rPr lang="en-GB" sz="2400" dirty="0" smtClean="0"/>
              <a:t>Body multiple </a:t>
            </a:r>
          </a:p>
          <a:p>
            <a:r>
              <a:rPr lang="en-GB" sz="2800" dirty="0" smtClean="0"/>
              <a:t>Logics of </a:t>
            </a:r>
            <a:r>
              <a:rPr lang="en-GB" sz="2800" dirty="0" err="1" smtClean="0"/>
              <a:t>Interdisciplinarity</a:t>
            </a:r>
            <a:r>
              <a:rPr lang="en-GB" sz="2800" dirty="0" smtClean="0"/>
              <a:t> (Barry et al. 2008, 2013)</a:t>
            </a:r>
          </a:p>
          <a:p>
            <a:pPr lvl="1"/>
            <a:r>
              <a:rPr lang="en-GB" sz="2400" u="sng" dirty="0" smtClean="0"/>
              <a:t>Accountability</a:t>
            </a:r>
            <a:r>
              <a:rPr lang="en-GB" sz="2400" dirty="0" smtClean="0"/>
              <a:t> </a:t>
            </a:r>
            <a:r>
              <a:rPr lang="mr-IN" sz="2400" dirty="0" smtClean="0"/>
              <a:t>–</a:t>
            </a:r>
            <a:r>
              <a:rPr lang="en-GB" sz="2400" dirty="0" smtClean="0"/>
              <a:t> more, diverse stakeholders </a:t>
            </a:r>
          </a:p>
          <a:p>
            <a:pPr lvl="1"/>
            <a:r>
              <a:rPr lang="en-GB" sz="2400" u="sng" dirty="0" smtClean="0"/>
              <a:t>Innovation</a:t>
            </a:r>
            <a:r>
              <a:rPr lang="en-GB" sz="2400" dirty="0" smtClean="0"/>
              <a:t> </a:t>
            </a:r>
            <a:r>
              <a:rPr lang="mr-IN" sz="2400" dirty="0" smtClean="0"/>
              <a:t>–</a:t>
            </a:r>
            <a:r>
              <a:rPr lang="en-GB" sz="2400" dirty="0" smtClean="0"/>
              <a:t> new products/solutions to market </a:t>
            </a:r>
          </a:p>
          <a:p>
            <a:pPr lvl="1"/>
            <a:r>
              <a:rPr lang="en-GB" sz="2400" u="sng" dirty="0" smtClean="0"/>
              <a:t>Ontology</a:t>
            </a:r>
            <a:r>
              <a:rPr lang="en-GB" sz="2400" dirty="0" smtClean="0"/>
              <a:t> </a:t>
            </a:r>
            <a:r>
              <a:rPr lang="mr-IN" sz="2400" dirty="0" smtClean="0"/>
              <a:t>–</a:t>
            </a:r>
            <a:r>
              <a:rPr lang="en-GB" sz="2400" dirty="0" smtClean="0"/>
              <a:t> challenge concepts/world understandings, redefine problems </a:t>
            </a:r>
          </a:p>
          <a:p>
            <a:pPr lvl="1"/>
            <a:r>
              <a:rPr lang="en-GB" sz="2400" dirty="0" smtClean="0"/>
              <a:t>Logics discernable yet entangled; multiple; not exhaustive </a:t>
            </a:r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8428" y="291802"/>
            <a:ext cx="3996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err="1" smtClean="0"/>
              <a:t>Programme</a:t>
            </a:r>
            <a:r>
              <a:rPr lang="en-US" sz="2800" b="1" dirty="0" smtClean="0"/>
              <a:t> ambition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01159" y="1061994"/>
            <a:ext cx="54300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 smtClean="0"/>
              <a:t>Professional </a:t>
            </a:r>
            <a:r>
              <a:rPr lang="en-GB" sz="2000" dirty="0"/>
              <a:t>development in interdisciplinary workings, innovation </a:t>
            </a:r>
            <a:r>
              <a:rPr lang="en-GB" sz="2000" dirty="0" smtClean="0"/>
              <a:t>and unexpected collaboration</a:t>
            </a:r>
            <a:endParaRPr lang="en-GB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 smtClean="0"/>
              <a:t>Developing </a:t>
            </a:r>
            <a:r>
              <a:rPr lang="en-GB" sz="2000" dirty="0"/>
              <a:t>a wider view of the world of research and the power research has to influence </a:t>
            </a:r>
            <a:r>
              <a:rPr lang="en-GB" sz="2000" dirty="0" smtClean="0"/>
              <a:t>society</a:t>
            </a:r>
            <a:endParaRPr lang="en-GB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 smtClean="0"/>
              <a:t>Increase </a:t>
            </a:r>
            <a:r>
              <a:rPr lang="en-GB" sz="2000" dirty="0"/>
              <a:t>their awareness of the skills and attitudes needed to become more </a:t>
            </a:r>
            <a:r>
              <a:rPr lang="en-GB" sz="2000" dirty="0" smtClean="0"/>
              <a:t>innovative</a:t>
            </a:r>
            <a:r>
              <a:rPr lang="mr-IN" sz="2000" dirty="0" smtClean="0"/>
              <a:t>…</a:t>
            </a:r>
            <a:endParaRPr lang="en-GB" sz="20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 smtClean="0"/>
              <a:t>To </a:t>
            </a:r>
            <a:r>
              <a:rPr lang="en-GB" sz="2000" dirty="0"/>
              <a:t>promote </a:t>
            </a:r>
            <a:r>
              <a:rPr lang="mr-IN" sz="2000" dirty="0" smtClean="0"/>
              <a:t>…</a:t>
            </a:r>
            <a:r>
              <a:rPr lang="en-GB" sz="2000" dirty="0" smtClean="0"/>
              <a:t> </a:t>
            </a:r>
            <a:r>
              <a:rPr lang="en-GB" sz="2000" dirty="0"/>
              <a:t>creating a network of peers within the research </a:t>
            </a:r>
            <a:r>
              <a:rPr lang="mr-IN" sz="2000" dirty="0" smtClean="0"/>
              <a:t>…</a:t>
            </a:r>
            <a:r>
              <a:rPr lang="en-GB" sz="2000" dirty="0" smtClean="0"/>
              <a:t> </a:t>
            </a:r>
            <a:r>
              <a:rPr lang="en-GB" sz="2000" dirty="0"/>
              <a:t>providing the foundation of career-long networking skills and </a:t>
            </a:r>
            <a:r>
              <a:rPr lang="en-GB" sz="2000" dirty="0" smtClean="0"/>
              <a:t>relationships</a:t>
            </a:r>
            <a:endParaRPr lang="en-GB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 smtClean="0"/>
              <a:t>To </a:t>
            </a:r>
            <a:r>
              <a:rPr lang="en-GB" sz="2000" dirty="0"/>
              <a:t>develop an understanding of knowledge transfer activities and of the impact agenda.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To enhance grant-capture opportunities of young academics and </a:t>
            </a:r>
            <a:r>
              <a:rPr lang="en-GB" sz="2000" dirty="0" smtClean="0"/>
              <a:t>researchers</a:t>
            </a:r>
            <a:endParaRPr lang="en-GB" sz="2000" dirty="0">
              <a:solidFill>
                <a:srgbClr val="000000"/>
              </a:solidFill>
              <a:latin typeface="TUOS Blake"/>
              <a:cs typeface="TUOS Blake"/>
            </a:endParaRPr>
          </a:p>
        </p:txBody>
      </p:sp>
      <p:pic>
        <p:nvPicPr>
          <p:cNvPr id="6" name="Picture 5" descr="Grand Challenges - (S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0" y="1823847"/>
            <a:ext cx="3219276" cy="4393042"/>
          </a:xfrm>
          <a:prstGeom prst="rect">
            <a:avLst/>
          </a:prstGeom>
        </p:spPr>
      </p:pic>
      <p:pic>
        <p:nvPicPr>
          <p:cNvPr id="7" name="Picture 5" descr="tuos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rucible graphicsma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os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021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t="6883" r="14086" b="3442"/>
          <a:stretch/>
        </p:blipFill>
        <p:spPr>
          <a:xfrm>
            <a:off x="-121605" y="4946550"/>
            <a:ext cx="9308240" cy="1911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8205" y="446290"/>
            <a:ext cx="3408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Programme</a:t>
            </a:r>
            <a:r>
              <a:rPr lang="en-US" sz="2800" b="1" dirty="0" smtClean="0"/>
              <a:t> </a:t>
            </a:r>
            <a:r>
              <a:rPr lang="en-US" sz="2800" b="1" dirty="0"/>
              <a:t>S</a:t>
            </a:r>
            <a:r>
              <a:rPr lang="en-US" sz="2800" b="1" dirty="0" smtClean="0"/>
              <a:t>tructure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4689" y="1179286"/>
            <a:ext cx="8071440" cy="3993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</a:rPr>
              <a:t>Programme</a:t>
            </a:r>
            <a:r>
              <a:rPr lang="en-US" dirty="0" smtClean="0">
                <a:latin typeface="Calibri"/>
                <a:cs typeface="Calibri"/>
              </a:rPr>
              <a:t> based on original NESTA Crucible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First time </a:t>
            </a:r>
            <a:r>
              <a:rPr lang="en-US" dirty="0" err="1" smtClean="0">
                <a:latin typeface="Calibri"/>
                <a:cs typeface="Calibri"/>
              </a:rPr>
              <a:t>programme</a:t>
            </a:r>
            <a:r>
              <a:rPr lang="en-US" dirty="0" smtClean="0">
                <a:latin typeface="Calibri"/>
                <a:cs typeface="Calibri"/>
              </a:rPr>
              <a:t> was run within a single institution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Ran twice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in 2012 and 2014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University wide panel for </a:t>
            </a:r>
            <a:r>
              <a:rPr lang="en-US" dirty="0" smtClean="0">
                <a:latin typeface="Calibri"/>
                <a:cs typeface="Calibri"/>
              </a:rPr>
              <a:t>selection of participants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Selection of 30 applicants per </a:t>
            </a:r>
            <a:r>
              <a:rPr lang="en-US" dirty="0" err="1" smtClean="0">
                <a:latin typeface="Calibri"/>
                <a:cs typeface="Calibri"/>
              </a:rPr>
              <a:t>programme</a:t>
            </a:r>
            <a:r>
              <a:rPr lang="en-US" dirty="0" smtClean="0">
                <a:latin typeface="Calibri"/>
                <a:cs typeface="Calibri"/>
              </a:rPr>
              <a:t> based on:</a:t>
            </a:r>
          </a:p>
          <a:p>
            <a:pPr marL="742950" lvl="1" indent="-285750">
              <a:lnSpc>
                <a:spcPct val="130000"/>
              </a:lnSpc>
              <a:buFont typeface="Courier New"/>
              <a:buChar char="o"/>
            </a:pPr>
            <a:r>
              <a:rPr lang="en-GB" dirty="0" smtClean="0">
                <a:latin typeface="Calibri"/>
                <a:cs typeface="Calibri"/>
              </a:rPr>
              <a:t>Excellence in research</a:t>
            </a:r>
          </a:p>
          <a:p>
            <a:pPr marL="742950" lvl="1" indent="-285750">
              <a:lnSpc>
                <a:spcPct val="130000"/>
              </a:lnSpc>
              <a:buFont typeface="Courier New"/>
              <a:buChar char="o"/>
            </a:pPr>
            <a:r>
              <a:rPr lang="en-GB" dirty="0" smtClean="0">
                <a:latin typeface="Calibri"/>
                <a:cs typeface="Calibri"/>
              </a:rPr>
              <a:t>Demonstration of an interest and/or experience in interdisciplinary research</a:t>
            </a:r>
          </a:p>
          <a:p>
            <a:pPr marL="742950" lvl="1" indent="-285750">
              <a:lnSpc>
                <a:spcPct val="130000"/>
              </a:lnSpc>
              <a:buFont typeface="Courier New"/>
              <a:buChar char="o"/>
            </a:pPr>
            <a:r>
              <a:rPr lang="en-GB" dirty="0" smtClean="0">
                <a:latin typeface="Calibri"/>
                <a:cs typeface="Calibri"/>
              </a:rPr>
              <a:t>Interest in creative thinking and breadth of collaboration</a:t>
            </a:r>
          </a:p>
          <a:p>
            <a:pPr marL="742950" lvl="1" indent="-285750">
              <a:lnSpc>
                <a:spcPct val="130000"/>
              </a:lnSpc>
              <a:buFont typeface="Courier New"/>
              <a:buChar char="o"/>
            </a:pPr>
            <a:r>
              <a:rPr lang="en-GB" dirty="0" smtClean="0">
                <a:latin typeface="Calibri"/>
                <a:cs typeface="Calibri"/>
              </a:rPr>
              <a:t>Commitment to the broader role of science in society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3 Labs (each are 2 day </a:t>
            </a:r>
            <a:r>
              <a:rPr lang="en-US" dirty="0" err="1" smtClean="0">
                <a:latin typeface="Calibri"/>
                <a:cs typeface="Calibri"/>
              </a:rPr>
              <a:t>residentials</a:t>
            </a:r>
            <a:r>
              <a:rPr lang="en-US" dirty="0" smtClean="0">
                <a:latin typeface="Calibri"/>
                <a:cs typeface="Calibri"/>
              </a:rPr>
              <a:t>) and collaborative proposal/projects </a:t>
            </a:r>
          </a:p>
          <a:p>
            <a:pPr lvl="1">
              <a:lnSpc>
                <a:spcPct val="110000"/>
              </a:lnSpc>
            </a:pPr>
            <a:endParaRPr lang="en-GB" dirty="0" smtClean="0">
              <a:latin typeface="Calibri"/>
              <a:cs typeface="Calibri"/>
            </a:endParaRPr>
          </a:p>
        </p:txBody>
      </p:sp>
      <p:pic>
        <p:nvPicPr>
          <p:cNvPr id="9" name="Picture 8" descr="Crucible graphicsma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uos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0211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 r="21524" b="26338"/>
          <a:stretch/>
        </p:blipFill>
        <p:spPr>
          <a:xfrm>
            <a:off x="44" y="1186752"/>
            <a:ext cx="5220128" cy="2355543"/>
          </a:xfrm>
          <a:prstGeom prst="rect">
            <a:avLst/>
          </a:prstGeom>
        </p:spPr>
      </p:pic>
      <p:pic>
        <p:nvPicPr>
          <p:cNvPr id="8" name="Picture 7" descr="DSC0213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665239" y="1379239"/>
            <a:ext cx="7014648" cy="3942874"/>
          </a:xfrm>
          <a:prstGeom prst="rect">
            <a:avLst/>
          </a:prstGeom>
        </p:spPr>
      </p:pic>
      <p:pic>
        <p:nvPicPr>
          <p:cNvPr id="9" name="Picture 8" descr="DSC0216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9"/>
          <a:stretch/>
        </p:blipFill>
        <p:spPr>
          <a:xfrm>
            <a:off x="1" y="3542295"/>
            <a:ext cx="5201126" cy="3315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4513" y="259873"/>
            <a:ext cx="1667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The Labs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22402" y="2249466"/>
            <a:ext cx="4811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The </a:t>
            </a:r>
            <a:r>
              <a:rPr lang="en-US" sz="9600" b="1" dirty="0" smtClean="0">
                <a:solidFill>
                  <a:srgbClr val="FFFF00"/>
                </a:solidFill>
              </a:rPr>
              <a:t>Labs</a:t>
            </a:r>
            <a:endParaRPr lang="en-GB" sz="9600" b="1" i="1" dirty="0">
              <a:solidFill>
                <a:srgbClr val="FFFF00"/>
              </a:solidFill>
            </a:endParaRPr>
          </a:p>
        </p:txBody>
      </p:sp>
      <p:pic>
        <p:nvPicPr>
          <p:cNvPr id="13" name="Picture 12" descr="Crucible graphicsmal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6549" y="260211"/>
            <a:ext cx="3874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Seed funding projects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85377" y="3022912"/>
            <a:ext cx="4036297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Making these interactions “real”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First time experience of applying for funding for some researchers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Peer exchanges between participants on the process of applying for funding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18 of 40 proposals funded </a:t>
            </a:r>
            <a:endParaRPr lang="en-US" sz="2000" dirty="0"/>
          </a:p>
        </p:txBody>
      </p:sp>
      <p:pic>
        <p:nvPicPr>
          <p:cNvPr id="5" name="Content Placeholder 3" descr="IMG_045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5762"/>
          <a:stretch>
            <a:fillRect/>
          </a:stretch>
        </p:blipFill>
        <p:spPr>
          <a:xfrm>
            <a:off x="44" y="3188354"/>
            <a:ext cx="4921874" cy="3669646"/>
          </a:xfrm>
        </p:spPr>
      </p:pic>
      <p:sp>
        <p:nvSpPr>
          <p:cNvPr id="3" name="TextBox 2"/>
          <p:cNvSpPr txBox="1"/>
          <p:nvPr/>
        </p:nvSpPr>
        <p:spPr>
          <a:xfrm>
            <a:off x="486420" y="1434027"/>
            <a:ext cx="76746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A motivator for participation in </a:t>
            </a:r>
            <a:r>
              <a:rPr lang="en-US" sz="2000" dirty="0" err="1"/>
              <a:t>programme</a:t>
            </a:r>
            <a:r>
              <a:rPr lang="en-US" sz="2000" dirty="0"/>
              <a:t> and </a:t>
            </a:r>
            <a:r>
              <a:rPr lang="en-US" sz="2000" dirty="0" smtClean="0"/>
              <a:t>time investment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Leverage </a:t>
            </a:r>
            <a:r>
              <a:rPr lang="en-US" sz="2000" dirty="0"/>
              <a:t>to negotiate participation with line managers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Putting into practice </a:t>
            </a:r>
            <a:r>
              <a:rPr lang="en-US" sz="2000" dirty="0" smtClean="0"/>
              <a:t>learning </a:t>
            </a:r>
            <a:r>
              <a:rPr lang="en-US" sz="2000" dirty="0"/>
              <a:t>from the </a:t>
            </a:r>
            <a:r>
              <a:rPr lang="en-US" sz="2000" dirty="0" err="1"/>
              <a:t>programme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Picture 7" descr="Crucible graphic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uo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/>
              <a:t>Evaluation: Top Line 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Documents, survey (38) and </a:t>
            </a:r>
            <a:r>
              <a:rPr lang="en-GB" sz="2800" dirty="0" smtClean="0"/>
              <a:t>interviews </a:t>
            </a:r>
            <a:r>
              <a:rPr lang="en-GB" sz="2800" dirty="0" smtClean="0"/>
              <a:t>(11)</a:t>
            </a:r>
          </a:p>
          <a:p>
            <a:r>
              <a:rPr lang="en-GB" sz="2800" dirty="0" smtClean="0"/>
              <a:t>Run again (89% respondents agreed)</a:t>
            </a:r>
          </a:p>
          <a:p>
            <a:r>
              <a:rPr lang="en-GB" sz="2800" dirty="0"/>
              <a:t>Met aims </a:t>
            </a:r>
          </a:p>
          <a:p>
            <a:r>
              <a:rPr lang="en-GB" sz="2800" dirty="0" smtClean="0"/>
              <a:t>Raised question: what is practising ID? 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i="1" dirty="0" smtClean="0"/>
              <a:t>“Doing </a:t>
            </a:r>
            <a:r>
              <a:rPr lang="en-GB" sz="2800" i="1" dirty="0"/>
              <a:t>interdisciplinary research is more instructive than listening about </a:t>
            </a:r>
            <a:r>
              <a:rPr lang="en-GB" sz="2800" i="1" dirty="0" smtClean="0"/>
              <a:t>it” </a:t>
            </a:r>
            <a:r>
              <a:rPr lang="en-GB" sz="2800" dirty="0" smtClean="0"/>
              <a:t>(C1 P10 survey response)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Picture 4" descr="Crucible graphic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80" y="0"/>
            <a:ext cx="1061994" cy="10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949</Words>
  <Application>Microsoft Office PowerPoint</Application>
  <PresentationFormat>On-screen Show (4:3)</PresentationFormat>
  <Paragraphs>121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Mangal</vt:lpstr>
      <vt:lpstr>TUOS Blake</vt:lpstr>
      <vt:lpstr>Office Theme</vt:lpstr>
      <vt:lpstr>PowerPoint Presentation</vt:lpstr>
      <vt:lpstr>Introduction</vt:lpstr>
      <vt:lpstr>Background </vt:lpstr>
      <vt:lpstr>Theory </vt:lpstr>
      <vt:lpstr>PowerPoint Presentation</vt:lpstr>
      <vt:lpstr>PowerPoint Presentation</vt:lpstr>
      <vt:lpstr>PowerPoint Presentation</vt:lpstr>
      <vt:lpstr>PowerPoint Presentation</vt:lpstr>
      <vt:lpstr>Evaluation: Top Line </vt:lpstr>
      <vt:lpstr>Applications to Programme</vt:lpstr>
      <vt:lpstr>Giant’s Bone </vt:lpstr>
      <vt:lpstr>Condoms of Tomorrow   </vt:lpstr>
      <vt:lpstr>Tract</vt:lpstr>
      <vt:lpstr>Engaging with ID Training </vt:lpstr>
      <vt:lpstr>Theory Development 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Halifax Hall</cp:lastModifiedBy>
  <cp:revision>286</cp:revision>
  <cp:lastPrinted>2014-09-08T14:30:43Z</cp:lastPrinted>
  <dcterms:created xsi:type="dcterms:W3CDTF">2014-06-12T21:14:49Z</dcterms:created>
  <dcterms:modified xsi:type="dcterms:W3CDTF">2016-10-14T12:11:12Z</dcterms:modified>
</cp:coreProperties>
</file>