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18"/>
  </p:notesMasterIdLst>
  <p:sldIdLst>
    <p:sldId id="256" r:id="rId2"/>
    <p:sldId id="257" r:id="rId3"/>
    <p:sldId id="258" r:id="rId4"/>
    <p:sldId id="260" r:id="rId5"/>
    <p:sldId id="259" r:id="rId6"/>
    <p:sldId id="277" r:id="rId7"/>
    <p:sldId id="276" r:id="rId8"/>
    <p:sldId id="278" r:id="rId9"/>
    <p:sldId id="261" r:id="rId10"/>
    <p:sldId id="262" r:id="rId11"/>
    <p:sldId id="263" r:id="rId12"/>
    <p:sldId id="264" r:id="rId13"/>
    <p:sldId id="279" r:id="rId14"/>
    <p:sldId id="270" r:id="rId15"/>
    <p:sldId id="272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62" autoAdjust="0"/>
  </p:normalViewPr>
  <p:slideViewPr>
    <p:cSldViewPr>
      <p:cViewPr>
        <p:scale>
          <a:sx n="116" d="100"/>
          <a:sy n="116" d="100"/>
        </p:scale>
        <p:origin x="-1494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3E385C-AE69-4516-B189-1968C9767C36}" type="datetimeFigureOut">
              <a:rPr lang="en-GB" smtClean="0"/>
              <a:pPr/>
              <a:t>13/10/2016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FA6292-7A7C-4B89-87BA-DB266320BF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842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Knowles, M., (2015 8</a:t>
            </a:r>
            <a:r>
              <a:rPr lang="en-GB" sz="1100" b="0" i="0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</a:t>
            </a:r>
            <a:r>
              <a:rPr lang="en-GB" sz="11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Edition) The Adult Learner: The definitive classic in adult education and human resource development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A6292-7A7C-4B89-87BA-DB266320BF03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Forbes (1999) The New Birth of Freedom: Vision for America </a:t>
            </a: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A6292-7A7C-4B89-87BA-DB266320BF03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4A90CFE-C0A8-4A5E-8D54-E57CC3DC0C70}" type="datetimeFigureOut">
              <a:rPr lang="en-GB" smtClean="0"/>
              <a:pPr/>
              <a:t>13/10/2016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E3C42C1-4180-442C-B6AC-060A123CE1C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0CFE-C0A8-4A5E-8D54-E57CC3DC0C70}" type="datetimeFigureOut">
              <a:rPr lang="en-GB" smtClean="0"/>
              <a:pPr/>
              <a:t>13/10/2016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42C1-4180-442C-B6AC-060A123CE1C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0CFE-C0A8-4A5E-8D54-E57CC3DC0C70}" type="datetimeFigureOut">
              <a:rPr lang="en-GB" smtClean="0"/>
              <a:pPr/>
              <a:t>13/10/2016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42C1-4180-442C-B6AC-060A123CE1C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0CFE-C0A8-4A5E-8D54-E57CC3DC0C70}" type="datetimeFigureOut">
              <a:rPr lang="en-GB" smtClean="0"/>
              <a:pPr/>
              <a:t>13/10/2016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42C1-4180-442C-B6AC-060A123CE1C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0CFE-C0A8-4A5E-8D54-E57CC3DC0C70}" type="datetimeFigureOut">
              <a:rPr lang="en-GB" smtClean="0"/>
              <a:pPr/>
              <a:t>13/10/2016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42C1-4180-442C-B6AC-060A123CE1C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0CFE-C0A8-4A5E-8D54-E57CC3DC0C70}" type="datetimeFigureOut">
              <a:rPr lang="en-GB" smtClean="0"/>
              <a:pPr/>
              <a:t>13/10/2016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42C1-4180-442C-B6AC-060A123CE1C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4A90CFE-C0A8-4A5E-8D54-E57CC3DC0C70}" type="datetimeFigureOut">
              <a:rPr lang="en-GB" smtClean="0"/>
              <a:pPr/>
              <a:t>13/10/2016</a:t>
            </a:fld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E3C42C1-4180-442C-B6AC-060A123CE1C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4A90CFE-C0A8-4A5E-8D54-E57CC3DC0C70}" type="datetimeFigureOut">
              <a:rPr lang="en-GB" smtClean="0"/>
              <a:pPr/>
              <a:t>13/10/2016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E3C42C1-4180-442C-B6AC-060A123CE1C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0CFE-C0A8-4A5E-8D54-E57CC3DC0C70}" type="datetimeFigureOut">
              <a:rPr lang="en-GB" smtClean="0"/>
              <a:pPr/>
              <a:t>13/10/2016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42C1-4180-442C-B6AC-060A123CE1C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0CFE-C0A8-4A5E-8D54-E57CC3DC0C70}" type="datetimeFigureOut">
              <a:rPr lang="en-GB" smtClean="0"/>
              <a:pPr/>
              <a:t>13/10/2016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42C1-4180-442C-B6AC-060A123CE1C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0CFE-C0A8-4A5E-8D54-E57CC3DC0C70}" type="datetimeFigureOut">
              <a:rPr lang="en-GB" smtClean="0"/>
              <a:pPr/>
              <a:t>13/10/2016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42C1-4180-442C-B6AC-060A123CE1C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4A90CFE-C0A8-4A5E-8D54-E57CC3DC0C70}" type="datetimeFigureOut">
              <a:rPr lang="en-GB" smtClean="0"/>
              <a:pPr/>
              <a:t>13/10/2016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E3C42C1-4180-442C-B6AC-060A123CE1C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humbox.ac.uk/248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59832" y="1772816"/>
            <a:ext cx="5782594" cy="1470025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UOS Blake" panose="020B0503040000020004" pitchFamily="34" charset="0"/>
              </a:rPr>
              <a:t>Horses for courses – </a:t>
            </a:r>
            <a:br>
              <a:rPr lang="en-GB" dirty="0" smtClean="0">
                <a:latin typeface="TUOS Blake" panose="020B0503040000020004" pitchFamily="34" charset="0"/>
              </a:rPr>
            </a:br>
            <a:r>
              <a:rPr lang="en-GB" dirty="0" smtClean="0">
                <a:latin typeface="TUOS Blake" panose="020B0503040000020004" pitchFamily="34" charset="0"/>
              </a:rPr>
              <a:t>are researchers just </a:t>
            </a:r>
            <a:br>
              <a:rPr lang="en-GB" dirty="0" smtClean="0">
                <a:latin typeface="TUOS Blake" panose="020B0503040000020004" pitchFamily="34" charset="0"/>
              </a:rPr>
            </a:br>
            <a:r>
              <a:rPr lang="en-GB" dirty="0" smtClean="0">
                <a:latin typeface="TUOS Blake" panose="020B0503040000020004" pitchFamily="34" charset="0"/>
              </a:rPr>
              <a:t>not that enterprising</a:t>
            </a:r>
            <a:endParaRPr lang="en-GB" dirty="0">
              <a:latin typeface="TUOS Blake" panose="020B05030400000200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4149080"/>
            <a:ext cx="7931224" cy="1287434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TUOS Blake" panose="020B0503040000020004" pitchFamily="34" charset="0"/>
              </a:rPr>
              <a:t>Presented by</a:t>
            </a:r>
          </a:p>
          <a:p>
            <a:r>
              <a:rPr lang="en-GB" dirty="0" smtClean="0">
                <a:latin typeface="TUOS Blake" panose="020B0503040000020004" pitchFamily="34" charset="0"/>
              </a:rPr>
              <a:t>Eunice Lawton, Researcher Development Manager</a:t>
            </a:r>
          </a:p>
          <a:p>
            <a:r>
              <a:rPr lang="en-GB" dirty="0" smtClean="0">
                <a:latin typeface="TUOS Blake" panose="020B0503040000020004" pitchFamily="34" charset="0"/>
              </a:rPr>
              <a:t>Anita J Kenny, </a:t>
            </a:r>
            <a:r>
              <a:rPr lang="en-GB" dirty="0">
                <a:latin typeface="TUOS Blake" panose="020B0503040000020004" pitchFamily="34" charset="0"/>
              </a:rPr>
              <a:t>Quality and Operations Officer</a:t>
            </a:r>
            <a:endParaRPr lang="en-GB" dirty="0" smtClean="0">
              <a:latin typeface="TUOS Blake" panose="020B05030400000200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2340260" cy="9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288" y="4941168"/>
            <a:ext cx="1560216" cy="156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250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585" y="476672"/>
            <a:ext cx="6624736" cy="648072"/>
          </a:xfrm>
        </p:spPr>
        <p:txBody>
          <a:bodyPr/>
          <a:lstStyle/>
          <a:p>
            <a:pPr algn="ctr"/>
            <a:r>
              <a:rPr lang="en-GB" sz="2800" dirty="0" smtClean="0">
                <a:latin typeface="TUOS Blake" panose="020B0503040000020004" pitchFamily="34" charset="0"/>
              </a:rPr>
              <a:t>Summary of ONLINE SURVEY</a:t>
            </a:r>
            <a:endParaRPr lang="en-GB" sz="2800" dirty="0">
              <a:latin typeface="TUOS Blake" panose="020B05030400000200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1" y="3037603"/>
            <a:ext cx="1996649" cy="13297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7570" y="3861048"/>
            <a:ext cx="6750496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en-US" dirty="0">
                <a:latin typeface="TUOS Blake" panose="020B0503040000020004" pitchFamily="34" charset="0"/>
              </a:rPr>
              <a:t>Which ‘enterprise skills’ do you think are important for research staff and students </a:t>
            </a:r>
            <a:r>
              <a:rPr lang="en-US" dirty="0" smtClean="0">
                <a:latin typeface="TUOS Blake" panose="020B0503040000020004" pitchFamily="34" charset="0"/>
              </a:rPr>
              <a:t>( scored over 75%)</a:t>
            </a:r>
          </a:p>
          <a:p>
            <a:endParaRPr lang="en-US" dirty="0" smtClean="0">
              <a:latin typeface="TUOS Blake" panose="020B0503040000020004" pitchFamily="34" charset="0"/>
            </a:endParaRPr>
          </a:p>
          <a:p>
            <a:r>
              <a:rPr lang="en-US" dirty="0" smtClean="0">
                <a:solidFill>
                  <a:srgbClr val="C00000"/>
                </a:solidFill>
                <a:latin typeface="TUOS Blake" panose="020B0503040000020004" pitchFamily="34" charset="0"/>
              </a:rPr>
              <a:t>collaboration </a:t>
            </a:r>
            <a:r>
              <a:rPr lang="en-US" dirty="0">
                <a:solidFill>
                  <a:srgbClr val="C00000"/>
                </a:solidFill>
                <a:latin typeface="TUOS Blake" panose="020B0503040000020004" pitchFamily="34" charset="0"/>
              </a:rPr>
              <a:t>skills	</a:t>
            </a:r>
            <a:r>
              <a:rPr lang="en-US" dirty="0" smtClean="0">
                <a:solidFill>
                  <a:srgbClr val="C00000"/>
                </a:solidFill>
                <a:latin typeface="TUOS Blake" panose="020B0503040000020004" pitchFamily="34" charset="0"/>
              </a:rPr>
              <a:t>	84.3</a:t>
            </a:r>
            <a:r>
              <a:rPr lang="en-US" dirty="0">
                <a:solidFill>
                  <a:srgbClr val="C00000"/>
                </a:solidFill>
                <a:latin typeface="TUOS Blake" panose="020B0503040000020004" pitchFamily="34" charset="0"/>
              </a:rPr>
              <a:t>%</a:t>
            </a:r>
          </a:p>
          <a:p>
            <a:r>
              <a:rPr lang="en-US" dirty="0" smtClean="0">
                <a:solidFill>
                  <a:srgbClr val="C00000"/>
                </a:solidFill>
                <a:latin typeface="TUOS Blake" panose="020B0503040000020004" pitchFamily="34" charset="0"/>
              </a:rPr>
              <a:t>creative </a:t>
            </a:r>
            <a:r>
              <a:rPr lang="en-US" dirty="0">
                <a:solidFill>
                  <a:srgbClr val="C00000"/>
                </a:solidFill>
                <a:latin typeface="TUOS Blake" panose="020B0503040000020004" pitchFamily="34" charset="0"/>
              </a:rPr>
              <a:t>and innovative thinking	</a:t>
            </a:r>
            <a:r>
              <a:rPr lang="en-US" dirty="0" smtClean="0">
                <a:solidFill>
                  <a:srgbClr val="C00000"/>
                </a:solidFill>
                <a:latin typeface="TUOS Blake" panose="020B0503040000020004" pitchFamily="34" charset="0"/>
              </a:rPr>
              <a:t>80.6</a:t>
            </a:r>
            <a:r>
              <a:rPr lang="en-US" dirty="0">
                <a:solidFill>
                  <a:srgbClr val="C00000"/>
                </a:solidFill>
                <a:latin typeface="TUOS Blake" panose="020B0503040000020004" pitchFamily="34" charset="0"/>
              </a:rPr>
              <a:t>%</a:t>
            </a:r>
          </a:p>
          <a:p>
            <a:r>
              <a:rPr lang="en-US" dirty="0" smtClean="0">
                <a:solidFill>
                  <a:srgbClr val="C00000"/>
                </a:solidFill>
                <a:latin typeface="TUOS Blake" panose="020B0503040000020004" pitchFamily="34" charset="0"/>
              </a:rPr>
              <a:t>networking </a:t>
            </a:r>
            <a:r>
              <a:rPr lang="en-US" dirty="0">
                <a:solidFill>
                  <a:srgbClr val="C00000"/>
                </a:solidFill>
                <a:latin typeface="TUOS Blake" panose="020B0503040000020004" pitchFamily="34" charset="0"/>
              </a:rPr>
              <a:t>skills	</a:t>
            </a:r>
            <a:r>
              <a:rPr lang="en-US" dirty="0" smtClean="0">
                <a:solidFill>
                  <a:srgbClr val="C00000"/>
                </a:solidFill>
                <a:latin typeface="TUOS Blake" panose="020B0503040000020004" pitchFamily="34" charset="0"/>
              </a:rPr>
              <a:t>		79.9</a:t>
            </a:r>
            <a:r>
              <a:rPr lang="en-US" dirty="0">
                <a:solidFill>
                  <a:srgbClr val="C00000"/>
                </a:solidFill>
                <a:latin typeface="TUOS Blake" panose="020B0503040000020004" pitchFamily="34" charset="0"/>
              </a:rPr>
              <a:t>%</a:t>
            </a:r>
          </a:p>
          <a:p>
            <a:r>
              <a:rPr lang="en-US" dirty="0" smtClean="0">
                <a:solidFill>
                  <a:srgbClr val="C00000"/>
                </a:solidFill>
                <a:latin typeface="TUOS Blake" panose="020B0503040000020004" pitchFamily="34" charset="0"/>
              </a:rPr>
              <a:t>problem </a:t>
            </a:r>
            <a:r>
              <a:rPr lang="en-US" dirty="0">
                <a:solidFill>
                  <a:srgbClr val="C00000"/>
                </a:solidFill>
                <a:latin typeface="TUOS Blake" panose="020B0503040000020004" pitchFamily="34" charset="0"/>
              </a:rPr>
              <a:t>solving	</a:t>
            </a:r>
            <a:r>
              <a:rPr lang="en-US" dirty="0" smtClean="0">
                <a:solidFill>
                  <a:srgbClr val="C00000"/>
                </a:solidFill>
                <a:latin typeface="TUOS Blake" panose="020B0503040000020004" pitchFamily="34" charset="0"/>
              </a:rPr>
              <a:t>		81.3</a:t>
            </a:r>
            <a:r>
              <a:rPr lang="en-US" dirty="0">
                <a:solidFill>
                  <a:srgbClr val="C00000"/>
                </a:solidFill>
                <a:latin typeface="TUOS Blake" panose="020B0503040000020004" pitchFamily="34" charset="0"/>
              </a:rPr>
              <a:t>%</a:t>
            </a:r>
          </a:p>
          <a:p>
            <a:r>
              <a:rPr lang="en-US" dirty="0">
                <a:solidFill>
                  <a:srgbClr val="C00000"/>
                </a:solidFill>
                <a:latin typeface="TUOS Blake" panose="020B0503040000020004" pitchFamily="34" charset="0"/>
              </a:rPr>
              <a:t>project management skills	</a:t>
            </a:r>
            <a:r>
              <a:rPr lang="en-US" dirty="0" smtClean="0">
                <a:solidFill>
                  <a:srgbClr val="C00000"/>
                </a:solidFill>
                <a:latin typeface="TUOS Blake" panose="020B0503040000020004" pitchFamily="34" charset="0"/>
              </a:rPr>
              <a:t>	78.4</a:t>
            </a:r>
            <a:r>
              <a:rPr lang="en-US" dirty="0">
                <a:solidFill>
                  <a:srgbClr val="C00000"/>
                </a:solidFill>
                <a:latin typeface="TUOS Blake" panose="020B0503040000020004" pitchFamily="34" charset="0"/>
              </a:rPr>
              <a:t>%</a:t>
            </a:r>
          </a:p>
          <a:p>
            <a:r>
              <a:rPr lang="en-US" dirty="0" smtClean="0">
                <a:solidFill>
                  <a:srgbClr val="C00000"/>
                </a:solidFill>
                <a:latin typeface="TUOS Blake" panose="020B0503040000020004" pitchFamily="34" charset="0"/>
              </a:rPr>
              <a:t>time </a:t>
            </a:r>
            <a:r>
              <a:rPr lang="en-US" dirty="0">
                <a:solidFill>
                  <a:srgbClr val="C00000"/>
                </a:solidFill>
                <a:latin typeface="TUOS Blake" panose="020B0503040000020004" pitchFamily="34" charset="0"/>
              </a:rPr>
              <a:t>management	</a:t>
            </a:r>
            <a:r>
              <a:rPr lang="en-US" dirty="0" smtClean="0">
                <a:solidFill>
                  <a:srgbClr val="C00000"/>
                </a:solidFill>
                <a:latin typeface="TUOS Blake" panose="020B0503040000020004" pitchFamily="34" charset="0"/>
              </a:rPr>
              <a:t>	84.3</a:t>
            </a:r>
            <a:r>
              <a:rPr lang="en-US" dirty="0">
                <a:solidFill>
                  <a:srgbClr val="C00000"/>
                </a:solidFill>
                <a:latin typeface="TUOS Blake" panose="020B0503040000020004" pitchFamily="34" charset="0"/>
              </a:rPr>
              <a:t>%</a:t>
            </a:r>
          </a:p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77570" y="1283277"/>
            <a:ext cx="6696744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smtClean="0">
                <a:latin typeface="TUOS Blake" panose="020B0503040000020004" pitchFamily="34" charset="0"/>
              </a:rPr>
              <a:t>Introduction to survey:</a:t>
            </a:r>
          </a:p>
          <a:p>
            <a:endParaRPr lang="en-US" dirty="0" smtClean="0">
              <a:latin typeface="TUOS Blake" panose="020B0503040000020004" pitchFamily="34" charset="0"/>
            </a:endParaRPr>
          </a:p>
          <a:p>
            <a:r>
              <a:rPr lang="en-US" dirty="0" smtClean="0">
                <a:latin typeface="TUOS Blake" panose="020B0503040000020004" pitchFamily="34" charset="0"/>
              </a:rPr>
              <a:t>Successful </a:t>
            </a:r>
            <a:r>
              <a:rPr lang="en-US" dirty="0">
                <a:latin typeface="TUOS Blake" panose="020B0503040000020004" pitchFamily="34" charset="0"/>
              </a:rPr>
              <a:t>people usually possess what we call 'enterprise skills', however researchers often think this is about setting up a business, but in fact these are life skills that can help you in whatever career you decide to follow.</a:t>
            </a:r>
            <a:endParaRPr lang="en-GB" dirty="0">
              <a:latin typeface="TUOS Blake" panose="020B05030400000200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7570" y="3222268"/>
            <a:ext cx="655272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TUOS Blake" panose="020B0503040000020004" pitchFamily="34" charset="0"/>
              </a:rPr>
              <a:t>Was sent to all research staff and students  - 134 responded</a:t>
            </a:r>
            <a:endParaRPr lang="en-GB" dirty="0">
              <a:latin typeface="TUOS Blake" panose="020B0503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021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9099" y="1196752"/>
            <a:ext cx="669674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TUOS Blake" panose="020B0503040000020004" pitchFamily="34" charset="0"/>
              </a:rPr>
              <a:t>Is it important for researchers to know how to commercialise their research?</a:t>
            </a:r>
          </a:p>
          <a:p>
            <a:r>
              <a:rPr lang="en-US" dirty="0" smtClean="0">
                <a:latin typeface="TUOS Blake" panose="020B0503040000020004" pitchFamily="34" charset="0"/>
              </a:rPr>
              <a:t>Yes</a:t>
            </a:r>
            <a:r>
              <a:rPr lang="en-US" dirty="0">
                <a:latin typeface="TUOS Blake" panose="020B0503040000020004" pitchFamily="34" charset="0"/>
              </a:rPr>
              <a:t>	65.7%</a:t>
            </a:r>
          </a:p>
          <a:p>
            <a:r>
              <a:rPr lang="en-US" dirty="0" smtClean="0">
                <a:latin typeface="TUOS Blake" panose="020B0503040000020004" pitchFamily="34" charset="0"/>
              </a:rPr>
              <a:t>No</a:t>
            </a:r>
            <a:r>
              <a:rPr lang="en-US" dirty="0">
                <a:latin typeface="TUOS Blake" panose="020B0503040000020004" pitchFamily="34" charset="0"/>
              </a:rPr>
              <a:t>	34.3%</a:t>
            </a:r>
            <a:endParaRPr lang="en-GB" dirty="0">
              <a:latin typeface="TUOS Blake" panose="020B05030400000200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9099" y="2691116"/>
            <a:ext cx="6678488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TUOS Blake" panose="020B0503040000020004" pitchFamily="34" charset="0"/>
              </a:rPr>
              <a:t>Do you see a commercial application for your current research?</a:t>
            </a:r>
          </a:p>
          <a:p>
            <a:r>
              <a:rPr lang="en-US" dirty="0" smtClean="0">
                <a:latin typeface="TUOS Blake" panose="020B0503040000020004" pitchFamily="34" charset="0"/>
              </a:rPr>
              <a:t>Yes</a:t>
            </a:r>
            <a:r>
              <a:rPr lang="en-US" dirty="0">
                <a:latin typeface="TUOS Blake" panose="020B0503040000020004" pitchFamily="34" charset="0"/>
              </a:rPr>
              <a:t>	</a:t>
            </a:r>
            <a:r>
              <a:rPr lang="en-US" dirty="0" smtClean="0">
                <a:latin typeface="TUOS Blake" panose="020B0503040000020004" pitchFamily="34" charset="0"/>
              </a:rPr>
              <a:t>49.3</a:t>
            </a:r>
            <a:r>
              <a:rPr lang="en-US" dirty="0">
                <a:latin typeface="TUOS Blake" panose="020B0503040000020004" pitchFamily="34" charset="0"/>
              </a:rPr>
              <a:t>%</a:t>
            </a:r>
          </a:p>
          <a:p>
            <a:r>
              <a:rPr lang="en-US" dirty="0">
                <a:latin typeface="TUOS Blake" panose="020B0503040000020004" pitchFamily="34" charset="0"/>
              </a:rPr>
              <a:t>No	</a:t>
            </a:r>
            <a:r>
              <a:rPr lang="en-US" dirty="0" smtClean="0">
                <a:latin typeface="TUOS Blake" panose="020B0503040000020004" pitchFamily="34" charset="0"/>
              </a:rPr>
              <a:t>50.7</a:t>
            </a:r>
            <a:r>
              <a:rPr lang="en-US" dirty="0">
                <a:latin typeface="TUOS Blake" panose="020B0503040000020004" pitchFamily="34" charset="0"/>
              </a:rPr>
              <a:t>%</a:t>
            </a:r>
            <a:endParaRPr lang="en-GB" dirty="0">
              <a:latin typeface="TUOS Blake" panose="020B05030400000200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6176" y="3933056"/>
            <a:ext cx="7425952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TUOS Blake" panose="020B0503040000020004" pitchFamily="34" charset="0"/>
              </a:rPr>
              <a:t>Does the University encourage the development of enterprise skills?</a:t>
            </a:r>
          </a:p>
          <a:p>
            <a:r>
              <a:rPr lang="en-US" dirty="0" smtClean="0">
                <a:latin typeface="TUOS Blake" panose="020B0503040000020004" pitchFamily="34" charset="0"/>
              </a:rPr>
              <a:t>Yes	36.6</a:t>
            </a:r>
            <a:r>
              <a:rPr lang="en-US" dirty="0">
                <a:latin typeface="TUOS Blake" panose="020B0503040000020004" pitchFamily="34" charset="0"/>
              </a:rPr>
              <a:t>%</a:t>
            </a:r>
          </a:p>
          <a:p>
            <a:r>
              <a:rPr lang="en-US" dirty="0">
                <a:latin typeface="TUOS Blake" panose="020B0503040000020004" pitchFamily="34" charset="0"/>
              </a:rPr>
              <a:t>No	</a:t>
            </a:r>
            <a:r>
              <a:rPr lang="en-US" dirty="0" smtClean="0">
                <a:latin typeface="TUOS Blake" panose="020B0503040000020004" pitchFamily="34" charset="0"/>
              </a:rPr>
              <a:t>5.2</a:t>
            </a:r>
            <a:r>
              <a:rPr lang="en-US" dirty="0">
                <a:latin typeface="TUOS Blake" panose="020B0503040000020004" pitchFamily="34" charset="0"/>
              </a:rPr>
              <a:t>%</a:t>
            </a:r>
          </a:p>
          <a:p>
            <a:r>
              <a:rPr lang="en-US" dirty="0">
                <a:latin typeface="TUOS Blake" panose="020B0503040000020004" pitchFamily="34" charset="0"/>
              </a:rPr>
              <a:t>Not sure	</a:t>
            </a:r>
            <a:r>
              <a:rPr lang="en-US" dirty="0" smtClean="0">
                <a:latin typeface="TUOS Blake" panose="020B0503040000020004" pitchFamily="34" charset="0"/>
              </a:rPr>
              <a:t>58.2</a:t>
            </a:r>
            <a:r>
              <a:rPr lang="en-US" dirty="0">
                <a:latin typeface="TUOS Blake" panose="020B0503040000020004" pitchFamily="34" charset="0"/>
              </a:rPr>
              <a:t>%</a:t>
            </a:r>
            <a:endParaRPr lang="en-GB" dirty="0">
              <a:latin typeface="TUOS Blake" panose="020B05030400000200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0384" y="5373216"/>
            <a:ext cx="7488832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TUOS Blake" panose="020B0503040000020004" pitchFamily="34" charset="0"/>
              </a:rPr>
              <a:t>Does the university encourage the commercialisation of your research?</a:t>
            </a:r>
          </a:p>
          <a:p>
            <a:r>
              <a:rPr lang="en-US" dirty="0" smtClean="0">
                <a:latin typeface="TUOS Blake" panose="020B0503040000020004" pitchFamily="34" charset="0"/>
              </a:rPr>
              <a:t>Yes</a:t>
            </a:r>
            <a:r>
              <a:rPr lang="en-US" dirty="0">
                <a:latin typeface="TUOS Blake" panose="020B0503040000020004" pitchFamily="34" charset="0"/>
              </a:rPr>
              <a:t>	19	14.2%</a:t>
            </a:r>
          </a:p>
          <a:p>
            <a:r>
              <a:rPr lang="en-US" dirty="0">
                <a:latin typeface="TUOS Blake" panose="020B0503040000020004" pitchFamily="34" charset="0"/>
              </a:rPr>
              <a:t>No	37	27.6%</a:t>
            </a:r>
          </a:p>
          <a:p>
            <a:r>
              <a:rPr lang="en-US" dirty="0">
                <a:latin typeface="TUOS Blake" panose="020B0503040000020004" pitchFamily="34" charset="0"/>
              </a:rPr>
              <a:t>Not sure	78	58.2%</a:t>
            </a:r>
            <a:endParaRPr lang="en-GB" dirty="0">
              <a:latin typeface="TUOS Blake" panose="020B05030400000200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753030"/>
            <a:ext cx="1934088" cy="128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929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5765" y="1052736"/>
            <a:ext cx="6719081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TUOS Blake" panose="020B0503040000020004" pitchFamily="34" charset="0"/>
              </a:rPr>
              <a:t>How would you prefer to learn ‘enterprise skills</a:t>
            </a:r>
            <a:r>
              <a:rPr lang="en-US" dirty="0" smtClean="0">
                <a:latin typeface="TUOS Blake" panose="020B0503040000020004" pitchFamily="34" charset="0"/>
              </a:rPr>
              <a:t>’</a:t>
            </a:r>
            <a:endParaRPr lang="en-US" dirty="0">
              <a:latin typeface="TUOS Blake" panose="020B0503040000020004" pitchFamily="34" charset="0"/>
            </a:endParaRPr>
          </a:p>
          <a:p>
            <a:r>
              <a:rPr lang="en-US" dirty="0" smtClean="0">
                <a:latin typeface="TUOS Blake" panose="020B0503040000020004" pitchFamily="34" charset="0"/>
              </a:rPr>
              <a:t>Competitions</a:t>
            </a:r>
            <a:r>
              <a:rPr lang="en-US" dirty="0">
                <a:latin typeface="TUOS Blake" panose="020B0503040000020004" pitchFamily="34" charset="0"/>
              </a:rPr>
              <a:t>		</a:t>
            </a:r>
            <a:r>
              <a:rPr lang="en-US" dirty="0" smtClean="0">
                <a:latin typeface="TUOS Blake" panose="020B0503040000020004" pitchFamily="34" charset="0"/>
              </a:rPr>
              <a:t>			17.9</a:t>
            </a:r>
            <a:r>
              <a:rPr lang="en-US" dirty="0">
                <a:latin typeface="TUOS Blake" panose="020B0503040000020004" pitchFamily="34" charset="0"/>
              </a:rPr>
              <a:t>%</a:t>
            </a:r>
          </a:p>
          <a:p>
            <a:r>
              <a:rPr lang="en-US" dirty="0">
                <a:latin typeface="TUOS Blake" panose="020B0503040000020004" pitchFamily="34" charset="0"/>
              </a:rPr>
              <a:t>Guest speakers sharing their success stories		50.7%</a:t>
            </a:r>
          </a:p>
          <a:p>
            <a:r>
              <a:rPr lang="en-US" dirty="0">
                <a:latin typeface="TUOS Blake" panose="020B0503040000020004" pitchFamily="34" charset="0"/>
              </a:rPr>
              <a:t>Interactive workshops		</a:t>
            </a:r>
            <a:r>
              <a:rPr lang="en-US" dirty="0" smtClean="0">
                <a:latin typeface="TUOS Blake" panose="020B0503040000020004" pitchFamily="34" charset="0"/>
              </a:rPr>
              <a:t>		73.1</a:t>
            </a:r>
            <a:r>
              <a:rPr lang="en-US" dirty="0">
                <a:latin typeface="TUOS Blake" panose="020B0503040000020004" pitchFamily="34" charset="0"/>
              </a:rPr>
              <a:t>%</a:t>
            </a:r>
          </a:p>
          <a:p>
            <a:r>
              <a:rPr lang="en-US" dirty="0">
                <a:latin typeface="TUOS Blake" panose="020B0503040000020004" pitchFamily="34" charset="0"/>
              </a:rPr>
              <a:t>Online courses		</a:t>
            </a:r>
            <a:r>
              <a:rPr lang="en-US" dirty="0" smtClean="0">
                <a:latin typeface="TUOS Blake" panose="020B0503040000020004" pitchFamily="34" charset="0"/>
              </a:rPr>
              <a:t>			44</a:t>
            </a:r>
            <a:r>
              <a:rPr lang="en-US" dirty="0">
                <a:latin typeface="TUOS Blake" panose="020B0503040000020004" pitchFamily="34" charset="0"/>
              </a:rPr>
              <a:t>%</a:t>
            </a:r>
          </a:p>
          <a:p>
            <a:r>
              <a:rPr lang="en-US" dirty="0">
                <a:latin typeface="TUOS Blake" panose="020B0503040000020004" pitchFamily="34" charset="0"/>
              </a:rPr>
              <a:t>Taught sessions on individual skills		</a:t>
            </a:r>
            <a:r>
              <a:rPr lang="en-US" dirty="0" smtClean="0">
                <a:latin typeface="TUOS Blake" panose="020B0503040000020004" pitchFamily="34" charset="0"/>
              </a:rPr>
              <a:t>	61.2</a:t>
            </a:r>
            <a:r>
              <a:rPr lang="en-US" dirty="0">
                <a:latin typeface="TUOS Blake" panose="020B0503040000020004" pitchFamily="34" charset="0"/>
              </a:rPr>
              <a:t>%</a:t>
            </a:r>
          </a:p>
          <a:p>
            <a:r>
              <a:rPr lang="en-US" dirty="0">
                <a:latin typeface="TUOS Blake" panose="020B0503040000020004" pitchFamily="34" charset="0"/>
              </a:rPr>
              <a:t>Visiting newly formed business set up by young </a:t>
            </a:r>
            <a:r>
              <a:rPr lang="en-US" dirty="0" smtClean="0">
                <a:latin typeface="TUOS Blake" panose="020B0503040000020004" pitchFamily="34" charset="0"/>
              </a:rPr>
              <a:t>people 36.6%</a:t>
            </a:r>
            <a:endParaRPr lang="en-US" dirty="0">
              <a:latin typeface="TUOS Blake" panose="020B05030400000200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1375" y="3356992"/>
            <a:ext cx="6750302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What currently prevents you from taking part in </a:t>
            </a:r>
            <a:r>
              <a:rPr lang="en-US" dirty="0" smtClean="0"/>
              <a:t>Enterprise </a:t>
            </a:r>
            <a:r>
              <a:rPr lang="en-US" dirty="0"/>
              <a:t>Skills sessions</a:t>
            </a:r>
            <a:r>
              <a:rPr lang="en-US" dirty="0" smtClean="0"/>
              <a:t>?  </a:t>
            </a:r>
          </a:p>
          <a:p>
            <a:r>
              <a:rPr lang="en-US" dirty="0" smtClean="0"/>
              <a:t>Lack of time </a:t>
            </a:r>
          </a:p>
          <a:p>
            <a:r>
              <a:rPr lang="en-US" dirty="0" smtClean="0"/>
              <a:t>Do not think they are relevant</a:t>
            </a:r>
          </a:p>
          <a:p>
            <a:r>
              <a:rPr lang="en-US" dirty="0" smtClean="0"/>
              <a:t>Don’t know about them</a:t>
            </a:r>
          </a:p>
          <a:p>
            <a:r>
              <a:rPr lang="en-US" dirty="0" smtClean="0"/>
              <a:t>Lack of support from supervisor /peers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35765" y="5373216"/>
            <a:ext cx="6750302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TUOS Blake" panose="020B0503040000020004" pitchFamily="34" charset="0"/>
              </a:rPr>
              <a:t>Would you be interested in a programme that provided up to £500 to develop your research idea by trying it out by either: </a:t>
            </a:r>
            <a:endParaRPr lang="en-US" dirty="0" smtClean="0">
              <a:latin typeface="TUOS Blake" panose="020B0503040000020004" pitchFamily="34" charset="0"/>
            </a:endParaRPr>
          </a:p>
          <a:p>
            <a:r>
              <a:rPr lang="en-US" dirty="0" smtClean="0">
                <a:latin typeface="TUOS Blake" panose="020B0503040000020004" pitchFamily="34" charset="0"/>
              </a:rPr>
              <a:t>Developing </a:t>
            </a:r>
            <a:r>
              <a:rPr lang="en-US" dirty="0">
                <a:latin typeface="TUOS Blake" panose="020B0503040000020004" pitchFamily="34" charset="0"/>
              </a:rPr>
              <a:t>a prototype	</a:t>
            </a:r>
            <a:r>
              <a:rPr lang="en-US" dirty="0" smtClean="0">
                <a:latin typeface="TUOS Blake" panose="020B0503040000020004" pitchFamily="34" charset="0"/>
              </a:rPr>
              <a:t>		44.1</a:t>
            </a:r>
            <a:r>
              <a:rPr lang="en-US" dirty="0">
                <a:latin typeface="TUOS Blake" panose="020B0503040000020004" pitchFamily="34" charset="0"/>
              </a:rPr>
              <a:t>%</a:t>
            </a:r>
          </a:p>
          <a:p>
            <a:r>
              <a:rPr lang="en-US" dirty="0">
                <a:latin typeface="TUOS Blake" panose="020B0503040000020004" pitchFamily="34" charset="0"/>
              </a:rPr>
              <a:t>Trying out an idea with a community group	</a:t>
            </a:r>
            <a:r>
              <a:rPr lang="en-US" dirty="0" smtClean="0">
                <a:latin typeface="TUOS Blake" panose="020B0503040000020004" pitchFamily="34" charset="0"/>
              </a:rPr>
              <a:t>68.6%</a:t>
            </a:r>
            <a:endParaRPr lang="en-US" dirty="0">
              <a:latin typeface="TUOS Blake" panose="020B05030400000200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852936"/>
            <a:ext cx="1993900" cy="132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0163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1" y="692696"/>
            <a:ext cx="8788829" cy="93610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3600" dirty="0">
                <a:latin typeface="TUOS Blake" panose="020B0503040000020004" pitchFamily="34" charset="0"/>
              </a:rPr>
              <a:t>Is it important for researchers to know how to commercialise their research?</a:t>
            </a:r>
            <a:endParaRPr lang="en-GB" sz="3600" dirty="0">
              <a:latin typeface="TUOS Blake" panose="020B0503040000020004" pitchFamily="34" charset="0"/>
            </a:endParaRPr>
          </a:p>
        </p:txBody>
      </p:sp>
      <p:sp>
        <p:nvSpPr>
          <p:cNvPr id="4" name="Oval Callout 3"/>
          <p:cNvSpPr/>
          <p:nvPr/>
        </p:nvSpPr>
        <p:spPr>
          <a:xfrm rot="20357593">
            <a:off x="3675684" y="3793829"/>
            <a:ext cx="2786608" cy="154875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UOS Blake" panose="020B0503040000020004" pitchFamily="34" charset="0"/>
              </a:rPr>
              <a:t>Is necessary to put in the real world and solve real problem</a:t>
            </a:r>
            <a:endParaRPr lang="en-GB" dirty="0">
              <a:solidFill>
                <a:schemeClr val="bg1"/>
              </a:solidFill>
              <a:latin typeface="TUOS Blake" panose="020B0503040000020004" pitchFamily="34" charset="0"/>
            </a:endParaRPr>
          </a:p>
        </p:txBody>
      </p:sp>
      <p:sp>
        <p:nvSpPr>
          <p:cNvPr id="3" name="Rounded Rectangular Callout 2"/>
          <p:cNvSpPr/>
          <p:nvPr/>
        </p:nvSpPr>
        <p:spPr>
          <a:xfrm rot="1332554">
            <a:off x="2895766" y="2001330"/>
            <a:ext cx="2299433" cy="1453360"/>
          </a:xfrm>
          <a:prstGeom prst="wedgeRoundRectCallou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UOS Blake" panose="020B0503040000020004" pitchFamily="34" charset="0"/>
              </a:rPr>
              <a:t>May </a:t>
            </a:r>
            <a:r>
              <a:rPr lang="en-US" dirty="0">
                <a:latin typeface="TUOS Blake" panose="020B0503040000020004" pitchFamily="34" charset="0"/>
              </a:rPr>
              <a:t>potentially bring more funding opportunities if research is successful</a:t>
            </a:r>
            <a:endParaRPr lang="en-GB" dirty="0">
              <a:solidFill>
                <a:schemeClr val="bg1"/>
              </a:solidFill>
              <a:latin typeface="TUOS Blake" panose="020B0503040000020004" pitchFamily="34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300192" y="1813903"/>
            <a:ext cx="2642592" cy="1692768"/>
          </a:xfrm>
          <a:prstGeom prst="wedgeRoundRectCallou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UOS Blake" panose="020B0503040000020004" pitchFamily="34" charset="0"/>
              </a:rPr>
              <a:t>This increases the likelihood of translating research into a product or application which benefits people</a:t>
            </a:r>
            <a:endParaRPr lang="en-GB" dirty="0">
              <a:solidFill>
                <a:schemeClr val="bg1"/>
              </a:solidFill>
              <a:latin typeface="TUOS Blake" panose="020B0503040000020004" pitchFamily="34" charset="0"/>
            </a:endParaRPr>
          </a:p>
        </p:txBody>
      </p:sp>
      <p:sp>
        <p:nvSpPr>
          <p:cNvPr id="6" name="Oval Callout 5"/>
          <p:cNvSpPr/>
          <p:nvPr/>
        </p:nvSpPr>
        <p:spPr>
          <a:xfrm rot="1634276">
            <a:off x="5989230" y="4901357"/>
            <a:ext cx="3024336" cy="1512168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UOS Blake" panose="020B0503040000020004" pitchFamily="34" charset="0"/>
              </a:rPr>
              <a:t>I really don't think it's appropriate to commercialise all research.</a:t>
            </a:r>
            <a:endParaRPr lang="en-GB" dirty="0">
              <a:solidFill>
                <a:schemeClr val="bg1"/>
              </a:solidFill>
              <a:latin typeface="TUOS Blake" panose="020B0503040000020004" pitchFamily="34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 rot="20795572">
            <a:off x="323528" y="2008543"/>
            <a:ext cx="2141835" cy="126072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UOS Blake" panose="020B0503040000020004" pitchFamily="34" charset="0"/>
              </a:rPr>
              <a:t>impact on wider society doesn't necessarily mean commerce</a:t>
            </a:r>
            <a:endParaRPr lang="en-GB" dirty="0">
              <a:solidFill>
                <a:schemeClr val="bg1"/>
              </a:solidFill>
              <a:latin typeface="TUOS Blake" panose="020B0503040000020004" pitchFamily="34" charset="0"/>
            </a:endParaRPr>
          </a:p>
        </p:txBody>
      </p:sp>
      <p:sp>
        <p:nvSpPr>
          <p:cNvPr id="8" name="Oval Callout 7"/>
          <p:cNvSpPr/>
          <p:nvPr/>
        </p:nvSpPr>
        <p:spPr>
          <a:xfrm>
            <a:off x="20947" y="4221088"/>
            <a:ext cx="3600400" cy="2232248"/>
          </a:xfrm>
          <a:prstGeom prst="wedgeEllipseCallou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UOS Blake" panose="020B0503040000020004" pitchFamily="34" charset="0"/>
              </a:rPr>
              <a:t>Research cannot be dependent on whether it can be 'sold' or not to the public; research is about furthering knowledge</a:t>
            </a:r>
            <a:endParaRPr lang="en-GB" dirty="0">
              <a:solidFill>
                <a:schemeClr val="bg1"/>
              </a:solidFill>
              <a:latin typeface="TUOS Blake" panose="020B0503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14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557808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UOS Blake" panose="020B0503040000020004" pitchFamily="34" charset="0"/>
              </a:rPr>
              <a:t>OUTCOMES</a:t>
            </a:r>
            <a:endParaRPr lang="en-GB" dirty="0">
              <a:latin typeface="TUOS Blake" panose="020B05030400000200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945736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TUOS Blake" panose="020B0503040000020004" pitchFamily="34" charset="0"/>
              </a:rPr>
              <a:t>Projects are still ongoing </a:t>
            </a:r>
          </a:p>
          <a:p>
            <a:r>
              <a:rPr lang="en-GB" dirty="0" smtClean="0">
                <a:latin typeface="TUOS Blake" panose="020B0503040000020004" pitchFamily="34" charset="0"/>
              </a:rPr>
              <a:t>Data collection and evaluation </a:t>
            </a:r>
          </a:p>
          <a:p>
            <a:pPr marL="109728" indent="0">
              <a:buNone/>
            </a:pPr>
            <a:r>
              <a:rPr lang="en-GB" dirty="0">
                <a:latin typeface="TUOS Blake" panose="020B0503040000020004" pitchFamily="34" charset="0"/>
              </a:rPr>
              <a:t> </a:t>
            </a:r>
            <a:r>
              <a:rPr lang="en-GB" dirty="0" smtClean="0">
                <a:latin typeface="TUOS Blake" panose="020B0503040000020004" pitchFamily="34" charset="0"/>
              </a:rPr>
              <a:t>  is still taking place</a:t>
            </a:r>
          </a:p>
          <a:p>
            <a:r>
              <a:rPr lang="en-GB" dirty="0" smtClean="0">
                <a:latin typeface="TUOS Blake" panose="020B0503040000020004" pitchFamily="34" charset="0"/>
              </a:rPr>
              <a:t>Data collected supports continuing the project next year</a:t>
            </a:r>
          </a:p>
          <a:p>
            <a:r>
              <a:rPr lang="en-GB" dirty="0" smtClean="0">
                <a:latin typeface="TUOS Blake" panose="020B0503040000020004" pitchFamily="34" charset="0"/>
              </a:rPr>
              <a:t>Initial findings suggest that an experiential learning process following the concept of andragogy as defined by Knowles (2015) is a </a:t>
            </a:r>
            <a:br>
              <a:rPr lang="en-GB" dirty="0" smtClean="0">
                <a:latin typeface="TUOS Blake" panose="020B0503040000020004" pitchFamily="34" charset="0"/>
              </a:rPr>
            </a:br>
            <a:r>
              <a:rPr lang="en-GB" dirty="0" smtClean="0">
                <a:latin typeface="TUOS Blake" panose="020B0503040000020004" pitchFamily="34" charset="0"/>
              </a:rPr>
              <a:t>useful model and that the projects have many inter-related benefits for participants.</a:t>
            </a:r>
          </a:p>
          <a:p>
            <a:endParaRPr lang="en-GB" dirty="0" smtClean="0">
              <a:latin typeface="TUOS Blake" panose="020B0503040000020004" pitchFamily="34" charset="0"/>
            </a:endParaRP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6237312"/>
            <a:ext cx="79928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latin typeface="TUOS Blake" panose="020B0503040000020004" pitchFamily="34" charset="0"/>
              </a:rPr>
              <a:t>Image sourced under a Creative Commons Attribution-Non-commercial-</a:t>
            </a:r>
            <a:r>
              <a:rPr lang="en-GB" sz="1050" dirty="0" err="1" smtClean="0">
                <a:latin typeface="TUOS Blake" panose="020B0503040000020004" pitchFamily="34" charset="0"/>
              </a:rPr>
              <a:t>ShareAlike</a:t>
            </a:r>
            <a:r>
              <a:rPr lang="en-GB" sz="1050" dirty="0" smtClean="0">
                <a:latin typeface="TUOS Blake" panose="020B0503040000020004" pitchFamily="34" charset="0"/>
              </a:rPr>
              <a:t> 3.0 license </a:t>
            </a:r>
            <a:r>
              <a:rPr lang="en-GB" sz="1050" dirty="0" smtClean="0">
                <a:latin typeface="TUOS Blake" panose="020B0503040000020004" pitchFamily="34" charset="0"/>
                <a:hlinkClick r:id="rId3"/>
              </a:rPr>
              <a:t>http://humbox.ac.uk/2480/</a:t>
            </a:r>
            <a:endParaRPr lang="en-GB" dirty="0">
              <a:latin typeface="TUOS Blake" panose="020B0503040000020004" pitchFamily="34" charset="0"/>
            </a:endParaRPr>
          </a:p>
        </p:txBody>
      </p:sp>
      <p:pic>
        <p:nvPicPr>
          <p:cNvPr id="5" name="Picture 4" descr="independent-thinking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764702"/>
            <a:ext cx="2258688" cy="241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07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143000"/>
            <a:ext cx="4762872" cy="845840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GB" dirty="0" smtClean="0">
                <a:latin typeface="TUOS Blake" panose="020B0503040000020004" pitchFamily="34" charset="0"/>
              </a:rPr>
              <a:t>Ideas are the future</a:t>
            </a:r>
            <a:endParaRPr lang="en-GB" dirty="0">
              <a:latin typeface="TUOS Blake" panose="020B05030400000200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GB" dirty="0" smtClean="0">
                <a:latin typeface="TUOS Blake" panose="020B0503040000020004" pitchFamily="34" charset="0"/>
              </a:rPr>
              <a:t>“The real source of wealth and capital in this new era is not material things it is:</a:t>
            </a:r>
          </a:p>
          <a:p>
            <a:pPr marL="109728" indent="0">
              <a:buNone/>
            </a:pPr>
            <a:r>
              <a:rPr lang="en-GB" dirty="0" smtClean="0">
                <a:latin typeface="TUOS Blake" panose="020B0503040000020004" pitchFamily="34" charset="0"/>
              </a:rPr>
              <a:t>-the human mind</a:t>
            </a:r>
          </a:p>
          <a:p>
            <a:pPr marL="109728" indent="0">
              <a:buNone/>
            </a:pPr>
            <a:r>
              <a:rPr lang="en-GB" dirty="0" smtClean="0">
                <a:latin typeface="TUOS Blake" panose="020B0503040000020004" pitchFamily="34" charset="0"/>
              </a:rPr>
              <a:t>-the human spirit</a:t>
            </a:r>
          </a:p>
          <a:p>
            <a:pPr marL="109728" indent="0">
              <a:buNone/>
            </a:pPr>
            <a:r>
              <a:rPr lang="en-GB" dirty="0" smtClean="0">
                <a:latin typeface="TUOS Blake" panose="020B0503040000020004" pitchFamily="34" charset="0"/>
              </a:rPr>
              <a:t>-the human imagination</a:t>
            </a:r>
          </a:p>
          <a:p>
            <a:pPr marL="109728" indent="0">
              <a:buNone/>
            </a:pPr>
            <a:r>
              <a:rPr lang="en-GB" dirty="0" smtClean="0">
                <a:latin typeface="TUOS Blake" panose="020B0503040000020004" pitchFamily="34" charset="0"/>
              </a:rPr>
              <a:t>and our faith in the future”</a:t>
            </a:r>
          </a:p>
          <a:p>
            <a:pPr>
              <a:buNone/>
            </a:pPr>
            <a:endParaRPr lang="en-GB" sz="2000" dirty="0" smtClean="0">
              <a:latin typeface="TUOS Blake" panose="020B0503040000020004" pitchFamily="34" charset="0"/>
            </a:endParaRPr>
          </a:p>
          <a:p>
            <a:pPr>
              <a:buNone/>
            </a:pPr>
            <a:r>
              <a:rPr lang="en-GB" sz="2000" dirty="0" smtClean="0">
                <a:latin typeface="TUOS Blake" panose="020B0503040000020004" pitchFamily="34" charset="0"/>
              </a:rPr>
              <a:t>Steve </a:t>
            </a:r>
            <a:r>
              <a:rPr lang="en-GB" sz="2000" dirty="0" smtClean="0">
                <a:latin typeface="TUOS Blake" panose="020B0503040000020004" pitchFamily="34" charset="0"/>
              </a:rPr>
              <a:t>Forbes </a:t>
            </a:r>
            <a:r>
              <a:rPr lang="en-GB" sz="2000" dirty="0">
                <a:latin typeface="TUOS Blake" panose="020B0503040000020004" pitchFamily="34" charset="0"/>
              </a:rPr>
              <a:t>(1999) The New Birth of Freedom: Vision for America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TUOS Blake" panose="020B0503040000020004" pitchFamily="34" charset="0"/>
              </a:rPr>
              <a:t>Researchers</a:t>
            </a:r>
            <a:endParaRPr lang="en-GB" dirty="0">
              <a:latin typeface="TUOS Blake" panose="020B05030400000200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395536" y="1719072"/>
            <a:ext cx="4038600" cy="4407408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sz="3600" dirty="0" smtClean="0">
                <a:latin typeface="TUOS Blake" panose="020B0503040000020004" pitchFamily="34" charset="0"/>
              </a:rPr>
              <a:t>Eunice Lawton</a:t>
            </a:r>
          </a:p>
          <a:p>
            <a:r>
              <a:rPr lang="en-GB" sz="3600" dirty="0" smtClean="0">
                <a:latin typeface="TUOS Blake" panose="020B0503040000020004" pitchFamily="34" charset="0"/>
              </a:rPr>
              <a:t>Pratik Desai</a:t>
            </a:r>
          </a:p>
          <a:p>
            <a:r>
              <a:rPr lang="en-GB" sz="3600" dirty="0" smtClean="0">
                <a:latin typeface="TUOS Blake" panose="020B0503040000020004" pitchFamily="34" charset="0"/>
              </a:rPr>
              <a:t>Anita Kenny</a:t>
            </a:r>
            <a:endParaRPr lang="en-GB" sz="3600" dirty="0">
              <a:latin typeface="TUOS Blake" panose="020B0503040000020004" pitchFamily="34" charset="0"/>
            </a:endParaRP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484784"/>
            <a:ext cx="4062104" cy="3024684"/>
          </a:xfrm>
        </p:spPr>
      </p:pic>
      <p:sp>
        <p:nvSpPr>
          <p:cNvPr id="3" name="TextBox 2"/>
          <p:cNvSpPr txBox="1"/>
          <p:nvPr/>
        </p:nvSpPr>
        <p:spPr>
          <a:xfrm>
            <a:off x="467544" y="5661248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accent1">
                    <a:lumMod val="75000"/>
                  </a:schemeClr>
                </a:solidFill>
                <a:latin typeface="TUOS Blake" panose="020B0503040000020004" pitchFamily="34" charset="0"/>
              </a:rPr>
              <a:t>Thank you for listening, any questions?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TUOS Blake" panose="020B0503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35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1628800"/>
            <a:ext cx="8892988" cy="506456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143000"/>
            <a:ext cx="2746648" cy="4858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UOS Blake" panose="020B0503040000020004" pitchFamily="34" charset="0"/>
              </a:rPr>
              <a:t>Background</a:t>
            </a:r>
            <a:endParaRPr lang="en-GB" dirty="0">
              <a:latin typeface="TUOS Blake" panose="020B05030400000200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endParaRPr lang="en-GB" sz="2800" dirty="0" smtClean="0">
              <a:solidFill>
                <a:schemeClr val="bg1"/>
              </a:solidFill>
              <a:latin typeface="TUOS Blake" panose="020B0503040000020004" pitchFamily="34" charset="0"/>
            </a:endParaRPr>
          </a:p>
          <a:p>
            <a:pPr marL="45720" indent="0">
              <a:buNone/>
            </a:pPr>
            <a:endParaRPr lang="en-GB" sz="2800" dirty="0">
              <a:solidFill>
                <a:schemeClr val="bg1"/>
              </a:solidFill>
              <a:latin typeface="TUOS Blake" panose="020B0503040000020004" pitchFamily="34" charset="0"/>
            </a:endParaRPr>
          </a:p>
          <a:p>
            <a:pPr marL="45720" indent="0">
              <a:buNone/>
            </a:pPr>
            <a:endParaRPr lang="en-GB" sz="2800" dirty="0" smtClean="0">
              <a:solidFill>
                <a:schemeClr val="bg1"/>
              </a:solidFill>
              <a:latin typeface="TUOS Blake" panose="020B0503040000020004" pitchFamily="34" charset="0"/>
            </a:endParaRPr>
          </a:p>
          <a:p>
            <a:pPr marL="45720" indent="0">
              <a:buNone/>
            </a:pPr>
            <a:endParaRPr lang="en-GB" sz="2800" dirty="0">
              <a:solidFill>
                <a:schemeClr val="bg1"/>
              </a:solidFill>
              <a:latin typeface="TUOS Blake" panose="020B0503040000020004" pitchFamily="34" charset="0"/>
            </a:endParaRPr>
          </a:p>
          <a:p>
            <a:pPr marL="45720" indent="0">
              <a:buNone/>
            </a:pPr>
            <a:endParaRPr lang="en-GB" sz="2800" dirty="0" smtClean="0">
              <a:solidFill>
                <a:schemeClr val="bg1"/>
              </a:solidFill>
              <a:latin typeface="TUOS Blake" panose="020B0503040000020004" pitchFamily="34" charset="0"/>
            </a:endParaRPr>
          </a:p>
          <a:p>
            <a:pPr marL="45720" indent="0">
              <a:buNone/>
            </a:pPr>
            <a:endParaRPr lang="en-GB" sz="2800" dirty="0">
              <a:solidFill>
                <a:schemeClr val="bg1"/>
              </a:solidFill>
              <a:latin typeface="TUOS Blake" panose="020B0503040000020004" pitchFamily="34" charset="0"/>
            </a:endParaRPr>
          </a:p>
          <a:p>
            <a:pPr marL="45720" indent="0">
              <a:buNone/>
            </a:pPr>
            <a:r>
              <a:rPr lang="en-GB" sz="2800" dirty="0" smtClean="0">
                <a:solidFill>
                  <a:schemeClr val="bg1"/>
                </a:solidFill>
                <a:latin typeface="TUOS Blake" panose="020B0503040000020004" pitchFamily="34" charset="0"/>
              </a:rPr>
              <a:t>Low researchers engagement</a:t>
            </a:r>
          </a:p>
          <a:p>
            <a:pPr marL="45720" indent="0">
              <a:buNone/>
            </a:pPr>
            <a:r>
              <a:rPr lang="en-GB" sz="2800" dirty="0" smtClean="0">
                <a:solidFill>
                  <a:schemeClr val="bg1"/>
                </a:solidFill>
                <a:latin typeface="TUOS Blake" panose="020B0503040000020004" pitchFamily="34" charset="0"/>
              </a:rPr>
              <a:t>Research ideas not been explored</a:t>
            </a:r>
          </a:p>
          <a:p>
            <a:pPr marL="45720" indent="0">
              <a:buNone/>
            </a:pPr>
            <a:r>
              <a:rPr lang="en-GB" sz="2800" dirty="0" smtClean="0">
                <a:solidFill>
                  <a:schemeClr val="bg1"/>
                </a:solidFill>
                <a:latin typeface="TUOS Blake" panose="020B0503040000020004" pitchFamily="34" charset="0"/>
              </a:rPr>
              <a:t>Enterprise training is optional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6200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SOLUTION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" indent="0">
              <a:buNone/>
            </a:pPr>
            <a:endParaRPr lang="en-GB" dirty="0" smtClean="0"/>
          </a:p>
          <a:p>
            <a:pPr marL="45720" indent="0">
              <a:buNone/>
            </a:pPr>
            <a:endParaRPr lang="en-GB" dirty="0"/>
          </a:p>
          <a:p>
            <a:pPr marL="45720" indent="0">
              <a:buNone/>
            </a:pP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3454"/>
            <a:ext cx="3528392" cy="35388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39904" y="3645024"/>
            <a:ext cx="4136552" cy="212365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TUOS Blake" panose="020B0503040000020004" pitchFamily="34" charset="0"/>
              </a:rPr>
              <a:t>Develop enterprise </a:t>
            </a:r>
          </a:p>
          <a:p>
            <a:r>
              <a:rPr lang="en-GB" sz="2400" dirty="0" smtClean="0">
                <a:latin typeface="TUOS Blake" panose="020B0503040000020004" pitchFamily="34" charset="0"/>
              </a:rPr>
              <a:t>skills while exploring a research idea</a:t>
            </a:r>
          </a:p>
          <a:p>
            <a:r>
              <a:rPr lang="en-GB" sz="2000" dirty="0" smtClean="0">
                <a:latin typeface="TUOS Blake" panose="020B0503040000020004" pitchFamily="34" charset="0"/>
              </a:rPr>
              <a:t>- Idea of a PhD student, Pratik Desai, during the poster display at conference he organised - USES</a:t>
            </a:r>
            <a:endParaRPr lang="en-GB" sz="2000" dirty="0">
              <a:latin typeface="TUOS Blake" panose="020B0503040000020004" pitchFamily="34" charset="0"/>
            </a:endParaRPr>
          </a:p>
        </p:txBody>
      </p:sp>
      <p:sp>
        <p:nvSpPr>
          <p:cNvPr id="3" name="Litebulb"/>
          <p:cNvSpPr>
            <a:spLocks noEditPoints="1" noChangeArrowheads="1"/>
          </p:cNvSpPr>
          <p:nvPr/>
        </p:nvSpPr>
        <p:spPr bwMode="auto">
          <a:xfrm>
            <a:off x="5744084" y="1340768"/>
            <a:ext cx="1368152" cy="1656184"/>
          </a:xfrm>
          <a:custGeom>
            <a:avLst/>
            <a:gdLst>
              <a:gd name="T0" fmla="*/ 10800 w 21600"/>
              <a:gd name="T1" fmla="*/ 0 h 21600"/>
              <a:gd name="T2" fmla="*/ 21600 w 21600"/>
              <a:gd name="T3" fmla="*/ 7782 h 21600"/>
              <a:gd name="T4" fmla="*/ 0 w 21600"/>
              <a:gd name="T5" fmla="*/ 7782 h 21600"/>
              <a:gd name="T6" fmla="*/ 10800 w 21600"/>
              <a:gd name="T7" fmla="*/ 21600 h 21600"/>
              <a:gd name="T8" fmla="*/ 3556 w 21600"/>
              <a:gd name="T9" fmla="*/ 2188 h 21600"/>
              <a:gd name="T10" fmla="*/ 18277 w 21600"/>
              <a:gd name="T11" fmla="*/ 9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0825" y="21723"/>
                </a:moveTo>
                <a:lnTo>
                  <a:pt x="11215" y="21723"/>
                </a:lnTo>
                <a:lnTo>
                  <a:pt x="11552" y="21688"/>
                </a:lnTo>
                <a:lnTo>
                  <a:pt x="11916" y="21617"/>
                </a:lnTo>
                <a:lnTo>
                  <a:pt x="12253" y="21547"/>
                </a:lnTo>
                <a:lnTo>
                  <a:pt x="12617" y="21441"/>
                </a:lnTo>
                <a:lnTo>
                  <a:pt x="12902" y="21317"/>
                </a:lnTo>
                <a:lnTo>
                  <a:pt x="13162" y="21176"/>
                </a:lnTo>
                <a:lnTo>
                  <a:pt x="13396" y="21000"/>
                </a:lnTo>
                <a:lnTo>
                  <a:pt x="13655" y="20841"/>
                </a:lnTo>
                <a:lnTo>
                  <a:pt x="13863" y="20629"/>
                </a:lnTo>
                <a:lnTo>
                  <a:pt x="14045" y="20435"/>
                </a:lnTo>
                <a:lnTo>
                  <a:pt x="14200" y="20223"/>
                </a:lnTo>
                <a:lnTo>
                  <a:pt x="14356" y="19994"/>
                </a:lnTo>
                <a:lnTo>
                  <a:pt x="14460" y="19747"/>
                </a:lnTo>
                <a:lnTo>
                  <a:pt x="14512" y="19482"/>
                </a:lnTo>
                <a:lnTo>
                  <a:pt x="14512" y="19235"/>
                </a:lnTo>
                <a:lnTo>
                  <a:pt x="14512" y="19147"/>
                </a:lnTo>
                <a:lnTo>
                  <a:pt x="14512" y="18900"/>
                </a:lnTo>
                <a:lnTo>
                  <a:pt x="14512" y="18529"/>
                </a:lnTo>
                <a:lnTo>
                  <a:pt x="14512" y="18052"/>
                </a:lnTo>
                <a:lnTo>
                  <a:pt x="14512" y="17505"/>
                </a:lnTo>
                <a:lnTo>
                  <a:pt x="14512" y="16976"/>
                </a:lnTo>
                <a:lnTo>
                  <a:pt x="14512" y="16464"/>
                </a:lnTo>
                <a:lnTo>
                  <a:pt x="14512" y="15952"/>
                </a:lnTo>
                <a:lnTo>
                  <a:pt x="14512" y="15758"/>
                </a:lnTo>
                <a:lnTo>
                  <a:pt x="14616" y="15547"/>
                </a:lnTo>
                <a:lnTo>
                  <a:pt x="14694" y="15352"/>
                </a:lnTo>
                <a:lnTo>
                  <a:pt x="14798" y="15141"/>
                </a:lnTo>
                <a:lnTo>
                  <a:pt x="15161" y="14735"/>
                </a:lnTo>
                <a:lnTo>
                  <a:pt x="15602" y="14329"/>
                </a:lnTo>
                <a:lnTo>
                  <a:pt x="16745" y="13552"/>
                </a:lnTo>
                <a:lnTo>
                  <a:pt x="18043" y="12670"/>
                </a:lnTo>
                <a:lnTo>
                  <a:pt x="18744" y="12194"/>
                </a:lnTo>
                <a:lnTo>
                  <a:pt x="19341" y="11647"/>
                </a:lnTo>
                <a:lnTo>
                  <a:pt x="19938" y="11099"/>
                </a:lnTo>
                <a:lnTo>
                  <a:pt x="20483" y="10464"/>
                </a:lnTo>
                <a:lnTo>
                  <a:pt x="20743" y="10164"/>
                </a:lnTo>
                <a:lnTo>
                  <a:pt x="20950" y="9794"/>
                </a:lnTo>
                <a:lnTo>
                  <a:pt x="21132" y="9441"/>
                </a:lnTo>
                <a:lnTo>
                  <a:pt x="21288" y="9035"/>
                </a:lnTo>
                <a:lnTo>
                  <a:pt x="21444" y="8664"/>
                </a:lnTo>
                <a:lnTo>
                  <a:pt x="21548" y="8223"/>
                </a:lnTo>
                <a:lnTo>
                  <a:pt x="21600" y="7782"/>
                </a:lnTo>
                <a:lnTo>
                  <a:pt x="21600" y="7341"/>
                </a:lnTo>
                <a:lnTo>
                  <a:pt x="21600" y="6935"/>
                </a:lnTo>
                <a:lnTo>
                  <a:pt x="21548" y="6564"/>
                </a:lnTo>
                <a:lnTo>
                  <a:pt x="21496" y="6229"/>
                </a:lnTo>
                <a:lnTo>
                  <a:pt x="21392" y="5858"/>
                </a:lnTo>
                <a:lnTo>
                  <a:pt x="21288" y="5523"/>
                </a:lnTo>
                <a:lnTo>
                  <a:pt x="21132" y="5135"/>
                </a:lnTo>
                <a:lnTo>
                  <a:pt x="20950" y="4800"/>
                </a:lnTo>
                <a:lnTo>
                  <a:pt x="20743" y="4464"/>
                </a:lnTo>
                <a:lnTo>
                  <a:pt x="20535" y="4164"/>
                </a:lnTo>
                <a:lnTo>
                  <a:pt x="20301" y="3847"/>
                </a:lnTo>
                <a:lnTo>
                  <a:pt x="20042" y="3547"/>
                </a:lnTo>
                <a:lnTo>
                  <a:pt x="19782" y="3247"/>
                </a:lnTo>
                <a:lnTo>
                  <a:pt x="19133" y="2664"/>
                </a:lnTo>
                <a:lnTo>
                  <a:pt x="18458" y="2152"/>
                </a:lnTo>
                <a:lnTo>
                  <a:pt x="17705" y="1694"/>
                </a:lnTo>
                <a:lnTo>
                  <a:pt x="16849" y="1252"/>
                </a:lnTo>
                <a:lnTo>
                  <a:pt x="16407" y="1076"/>
                </a:lnTo>
                <a:lnTo>
                  <a:pt x="15940" y="900"/>
                </a:lnTo>
                <a:lnTo>
                  <a:pt x="15499" y="741"/>
                </a:lnTo>
                <a:lnTo>
                  <a:pt x="15057" y="600"/>
                </a:lnTo>
                <a:lnTo>
                  <a:pt x="14564" y="458"/>
                </a:lnTo>
                <a:lnTo>
                  <a:pt x="14045" y="335"/>
                </a:lnTo>
                <a:lnTo>
                  <a:pt x="13500" y="229"/>
                </a:lnTo>
                <a:lnTo>
                  <a:pt x="13006" y="158"/>
                </a:lnTo>
                <a:lnTo>
                  <a:pt x="12461" y="88"/>
                </a:lnTo>
                <a:lnTo>
                  <a:pt x="11968" y="52"/>
                </a:lnTo>
                <a:lnTo>
                  <a:pt x="11423" y="17"/>
                </a:lnTo>
                <a:lnTo>
                  <a:pt x="10825" y="17"/>
                </a:lnTo>
                <a:lnTo>
                  <a:pt x="10254" y="17"/>
                </a:lnTo>
                <a:lnTo>
                  <a:pt x="9709" y="52"/>
                </a:lnTo>
                <a:lnTo>
                  <a:pt x="9216" y="88"/>
                </a:lnTo>
                <a:lnTo>
                  <a:pt x="8671" y="158"/>
                </a:lnTo>
                <a:lnTo>
                  <a:pt x="8177" y="229"/>
                </a:lnTo>
                <a:lnTo>
                  <a:pt x="7632" y="335"/>
                </a:lnTo>
                <a:lnTo>
                  <a:pt x="7113" y="458"/>
                </a:lnTo>
                <a:lnTo>
                  <a:pt x="6620" y="600"/>
                </a:lnTo>
                <a:lnTo>
                  <a:pt x="6178" y="741"/>
                </a:lnTo>
                <a:lnTo>
                  <a:pt x="5737" y="900"/>
                </a:lnTo>
                <a:lnTo>
                  <a:pt x="5270" y="1076"/>
                </a:lnTo>
                <a:lnTo>
                  <a:pt x="4828" y="1252"/>
                </a:lnTo>
                <a:lnTo>
                  <a:pt x="3972" y="1694"/>
                </a:lnTo>
                <a:lnTo>
                  <a:pt x="3219" y="2152"/>
                </a:lnTo>
                <a:lnTo>
                  <a:pt x="2544" y="2664"/>
                </a:lnTo>
                <a:lnTo>
                  <a:pt x="1895" y="3247"/>
                </a:lnTo>
                <a:lnTo>
                  <a:pt x="1635" y="3547"/>
                </a:lnTo>
                <a:lnTo>
                  <a:pt x="1375" y="3847"/>
                </a:lnTo>
                <a:lnTo>
                  <a:pt x="1142" y="4164"/>
                </a:lnTo>
                <a:lnTo>
                  <a:pt x="934" y="4464"/>
                </a:lnTo>
                <a:lnTo>
                  <a:pt x="726" y="4800"/>
                </a:lnTo>
                <a:lnTo>
                  <a:pt x="545" y="5135"/>
                </a:lnTo>
                <a:lnTo>
                  <a:pt x="389" y="5523"/>
                </a:lnTo>
                <a:lnTo>
                  <a:pt x="285" y="5858"/>
                </a:lnTo>
                <a:lnTo>
                  <a:pt x="181" y="6229"/>
                </a:lnTo>
                <a:lnTo>
                  <a:pt x="129" y="6564"/>
                </a:lnTo>
                <a:lnTo>
                  <a:pt x="77" y="6935"/>
                </a:lnTo>
                <a:lnTo>
                  <a:pt x="77" y="7341"/>
                </a:lnTo>
                <a:lnTo>
                  <a:pt x="77" y="7782"/>
                </a:lnTo>
                <a:lnTo>
                  <a:pt x="129" y="8223"/>
                </a:lnTo>
                <a:lnTo>
                  <a:pt x="233" y="8664"/>
                </a:lnTo>
                <a:lnTo>
                  <a:pt x="389" y="9035"/>
                </a:lnTo>
                <a:lnTo>
                  <a:pt x="545" y="9441"/>
                </a:lnTo>
                <a:lnTo>
                  <a:pt x="726" y="9794"/>
                </a:lnTo>
                <a:lnTo>
                  <a:pt x="934" y="10164"/>
                </a:lnTo>
                <a:lnTo>
                  <a:pt x="1194" y="10464"/>
                </a:lnTo>
                <a:lnTo>
                  <a:pt x="1739" y="11099"/>
                </a:lnTo>
                <a:lnTo>
                  <a:pt x="2336" y="11647"/>
                </a:lnTo>
                <a:lnTo>
                  <a:pt x="2933" y="12194"/>
                </a:lnTo>
                <a:lnTo>
                  <a:pt x="3634" y="12670"/>
                </a:lnTo>
                <a:lnTo>
                  <a:pt x="4932" y="13552"/>
                </a:lnTo>
                <a:lnTo>
                  <a:pt x="6075" y="14329"/>
                </a:lnTo>
                <a:lnTo>
                  <a:pt x="6516" y="14735"/>
                </a:lnTo>
                <a:lnTo>
                  <a:pt x="6879" y="15141"/>
                </a:lnTo>
                <a:lnTo>
                  <a:pt x="6983" y="15352"/>
                </a:lnTo>
                <a:lnTo>
                  <a:pt x="7061" y="15547"/>
                </a:lnTo>
                <a:lnTo>
                  <a:pt x="7165" y="15758"/>
                </a:lnTo>
                <a:lnTo>
                  <a:pt x="7165" y="15952"/>
                </a:lnTo>
                <a:lnTo>
                  <a:pt x="7165" y="16464"/>
                </a:lnTo>
                <a:lnTo>
                  <a:pt x="7165" y="16976"/>
                </a:lnTo>
                <a:lnTo>
                  <a:pt x="7165" y="17505"/>
                </a:lnTo>
                <a:lnTo>
                  <a:pt x="7165" y="18052"/>
                </a:lnTo>
                <a:lnTo>
                  <a:pt x="7165" y="18529"/>
                </a:lnTo>
                <a:lnTo>
                  <a:pt x="7165" y="18900"/>
                </a:lnTo>
                <a:lnTo>
                  <a:pt x="7165" y="19147"/>
                </a:lnTo>
                <a:lnTo>
                  <a:pt x="7165" y="19235"/>
                </a:lnTo>
                <a:lnTo>
                  <a:pt x="7165" y="19482"/>
                </a:lnTo>
                <a:lnTo>
                  <a:pt x="7217" y="19747"/>
                </a:lnTo>
                <a:lnTo>
                  <a:pt x="7321" y="19994"/>
                </a:lnTo>
                <a:lnTo>
                  <a:pt x="7476" y="20223"/>
                </a:lnTo>
                <a:lnTo>
                  <a:pt x="7632" y="20435"/>
                </a:lnTo>
                <a:lnTo>
                  <a:pt x="7814" y="20629"/>
                </a:lnTo>
                <a:lnTo>
                  <a:pt x="8022" y="20841"/>
                </a:lnTo>
                <a:lnTo>
                  <a:pt x="8281" y="21000"/>
                </a:lnTo>
                <a:lnTo>
                  <a:pt x="8515" y="21176"/>
                </a:lnTo>
                <a:lnTo>
                  <a:pt x="8775" y="21317"/>
                </a:lnTo>
                <a:lnTo>
                  <a:pt x="9060" y="21441"/>
                </a:lnTo>
                <a:lnTo>
                  <a:pt x="9424" y="21547"/>
                </a:lnTo>
                <a:lnTo>
                  <a:pt x="9761" y="21617"/>
                </a:lnTo>
                <a:lnTo>
                  <a:pt x="10125" y="21688"/>
                </a:lnTo>
                <a:lnTo>
                  <a:pt x="10462" y="21723"/>
                </a:lnTo>
                <a:lnTo>
                  <a:pt x="10825" y="21723"/>
                </a:lnTo>
                <a:close/>
              </a:path>
              <a:path w="21600" h="21600" extrusionOk="0">
                <a:moveTo>
                  <a:pt x="9242" y="14417"/>
                </a:moveTo>
                <a:lnTo>
                  <a:pt x="8541" y="12035"/>
                </a:lnTo>
                <a:lnTo>
                  <a:pt x="7295" y="10129"/>
                </a:lnTo>
                <a:lnTo>
                  <a:pt x="6905" y="9652"/>
                </a:lnTo>
                <a:lnTo>
                  <a:pt x="8541" y="10182"/>
                </a:lnTo>
                <a:lnTo>
                  <a:pt x="9787" y="9547"/>
                </a:lnTo>
                <a:lnTo>
                  <a:pt x="11189" y="10129"/>
                </a:lnTo>
                <a:lnTo>
                  <a:pt x="12279" y="9547"/>
                </a:lnTo>
                <a:lnTo>
                  <a:pt x="13370" y="10076"/>
                </a:lnTo>
                <a:lnTo>
                  <a:pt x="14850" y="9652"/>
                </a:lnTo>
                <a:lnTo>
                  <a:pt x="12902" y="12247"/>
                </a:lnTo>
                <a:lnTo>
                  <a:pt x="12357" y="14417"/>
                </a:lnTo>
                <a:moveTo>
                  <a:pt x="7191" y="15952"/>
                </a:moveTo>
                <a:lnTo>
                  <a:pt x="14512" y="15952"/>
                </a:lnTo>
                <a:lnTo>
                  <a:pt x="14512" y="17064"/>
                </a:lnTo>
                <a:lnTo>
                  <a:pt x="7191" y="17047"/>
                </a:lnTo>
                <a:lnTo>
                  <a:pt x="7191" y="18123"/>
                </a:lnTo>
                <a:lnTo>
                  <a:pt x="14512" y="18158"/>
                </a:lnTo>
                <a:lnTo>
                  <a:pt x="14538" y="19182"/>
                </a:lnTo>
                <a:lnTo>
                  <a:pt x="7217" y="19182"/>
                </a:lnTo>
              </a:path>
            </a:pathLst>
          </a:custGeom>
          <a:solidFill>
            <a:srgbClr val="FFFFCC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656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07504" y="1143000"/>
            <a:ext cx="7632848" cy="413792"/>
          </a:xfrm>
        </p:spPr>
        <p:txBody>
          <a:bodyPr>
            <a:noAutofit/>
          </a:bodyPr>
          <a:lstStyle/>
          <a:p>
            <a:r>
              <a:rPr lang="en-GB" sz="3200" dirty="0" smtClean="0">
                <a:latin typeface="TUOS Blake" panose="020B0503040000020004" pitchFamily="34" charset="0"/>
              </a:rPr>
              <a:t>The Socially Enterprising Researcher </a:t>
            </a:r>
            <a:endParaRPr lang="en-GB" sz="3200" dirty="0">
              <a:latin typeface="TUOS Blake" panose="020B0503040000020004" pitchFamily="34" charset="0"/>
            </a:endParaRP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8" r="4398"/>
          <a:stretch>
            <a:fillRect/>
          </a:stretch>
        </p:blipFill>
        <p:spPr>
          <a:xfrm>
            <a:off x="7797800" y="115888"/>
            <a:ext cx="1346200" cy="1389062"/>
          </a:xfrm>
        </p:spPr>
      </p:pic>
      <p:sp>
        <p:nvSpPr>
          <p:cNvPr id="11" name="TextBox 10"/>
          <p:cNvSpPr txBox="1"/>
          <p:nvPr/>
        </p:nvSpPr>
        <p:spPr>
          <a:xfrm>
            <a:off x="251520" y="1781815"/>
            <a:ext cx="85689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Can apply for £500 - £750 of funding:</a:t>
            </a:r>
          </a:p>
          <a:p>
            <a:endParaRPr lang="en-US" sz="2800" b="1" dirty="0" smtClean="0">
              <a:solidFill>
                <a:schemeClr val="accent2">
                  <a:lumMod val="50000"/>
                </a:schemeClr>
              </a:solidFill>
              <a:latin typeface="TUOS Blake" panose="020B050304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include 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a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researcher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be 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based on a research area.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include 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working with a community partner.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a 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project manager must be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identified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one members 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of the project team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to 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take part in a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briefing/training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ideally completed in six months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risk assessment to be carried out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NOT for buying capital equipment 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TUOS Blake" panose="020B0503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472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300192" y="1196752"/>
            <a:ext cx="2592288" cy="1224136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GB" sz="2400" dirty="0" smtClean="0"/>
              <a:t>BENEFITS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ATTRACTIVE TO RESEARCHERS</a:t>
            </a:r>
            <a:endParaRPr lang="en-GB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395536" y="1124744"/>
            <a:ext cx="5867400" cy="5112568"/>
          </a:xfrm>
        </p:spPr>
        <p:txBody>
          <a:bodyPr>
            <a:normAutofit fontScale="85000" lnSpcReduction="20000"/>
          </a:bodyPr>
          <a:lstStyle/>
          <a:p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Involve a community partner so it includes </a:t>
            </a:r>
            <a:r>
              <a:rPr lang="en-GB" sz="2800" b="1" dirty="0" smtClean="0">
                <a:solidFill>
                  <a:schemeClr val="accent6">
                    <a:lumMod val="50000"/>
                  </a:schemeClr>
                </a:solidFill>
                <a:latin typeface="TUOS Blake" panose="020B0503040000020004" pitchFamily="34" charset="0"/>
              </a:rPr>
              <a:t>public engagement</a:t>
            </a:r>
          </a:p>
          <a:p>
            <a:endParaRPr lang="en-GB" sz="2800" dirty="0" smtClean="0">
              <a:latin typeface="TUOS Blake" panose="020B0503040000020004" pitchFamily="34" charset="0"/>
            </a:endParaRPr>
          </a:p>
          <a:p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Need to bid for funding so develops</a:t>
            </a:r>
            <a:r>
              <a:rPr lang="en-GB" sz="2800" dirty="0" smtClean="0">
                <a:latin typeface="TUOS Blake" panose="020B0503040000020004" pitchFamily="34" charset="0"/>
              </a:rPr>
              <a:t> </a:t>
            </a:r>
            <a:r>
              <a:rPr lang="en-GB" sz="2800" b="1" dirty="0" smtClean="0">
                <a:solidFill>
                  <a:schemeClr val="accent6">
                    <a:lumMod val="50000"/>
                  </a:schemeClr>
                </a:solidFill>
                <a:latin typeface="TUOS Blake" panose="020B0503040000020004" pitchFamily="34" charset="0"/>
              </a:rPr>
              <a:t>application writing </a:t>
            </a:r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skills and builds a </a:t>
            </a:r>
            <a:r>
              <a:rPr lang="en-GB" sz="2800" b="1" dirty="0" smtClean="0">
                <a:solidFill>
                  <a:schemeClr val="accent6">
                    <a:lumMod val="50000"/>
                  </a:schemeClr>
                </a:solidFill>
                <a:latin typeface="TUOS Blake" panose="020B0503040000020004" pitchFamily="34" charset="0"/>
              </a:rPr>
              <a:t>track record</a:t>
            </a:r>
          </a:p>
          <a:p>
            <a:endParaRPr lang="en-GB" sz="2800" dirty="0" smtClean="0">
              <a:latin typeface="TUOS Blake" panose="020B0503040000020004" pitchFamily="34" charset="0"/>
            </a:endParaRPr>
          </a:p>
          <a:p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Data collection can be used for </a:t>
            </a:r>
            <a:r>
              <a:rPr lang="en-GB" sz="2800" b="1" dirty="0" smtClean="0">
                <a:solidFill>
                  <a:schemeClr val="accent6">
                    <a:lumMod val="50000"/>
                  </a:schemeClr>
                </a:solidFill>
                <a:latin typeface="TUOS Blake" panose="020B0503040000020004" pitchFamily="34" charset="0"/>
              </a:rPr>
              <a:t>further funding applications</a:t>
            </a:r>
          </a:p>
          <a:p>
            <a:endParaRPr lang="en-GB" sz="2800" dirty="0" smtClean="0">
              <a:latin typeface="TUOS Blake" panose="020B0503040000020004" pitchFamily="34" charset="0"/>
            </a:endParaRPr>
          </a:p>
          <a:p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Can build a useful </a:t>
            </a:r>
            <a:r>
              <a:rPr lang="en-GB" sz="2800" b="1" dirty="0" smtClean="0">
                <a:solidFill>
                  <a:schemeClr val="accent6">
                    <a:lumMod val="50000"/>
                  </a:schemeClr>
                </a:solidFill>
                <a:latin typeface="TUOS Blake" panose="020B0503040000020004" pitchFamily="34" charset="0"/>
              </a:rPr>
              <a:t>network</a:t>
            </a:r>
            <a:r>
              <a:rPr lang="en-GB" sz="2800" dirty="0" smtClean="0">
                <a:latin typeface="TUOS Blake" panose="020B0503040000020004" pitchFamily="34" charset="0"/>
              </a:rPr>
              <a:t> </a:t>
            </a:r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by involving other collaborators</a:t>
            </a:r>
          </a:p>
          <a:p>
            <a:endParaRPr lang="en-GB" sz="2800" dirty="0" smtClean="0">
              <a:solidFill>
                <a:schemeClr val="accent2">
                  <a:lumMod val="50000"/>
                </a:schemeClr>
              </a:solidFill>
              <a:latin typeface="TUOS Blake" panose="020B0503040000020004" pitchFamily="34" charset="0"/>
            </a:endParaRPr>
          </a:p>
          <a:p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Can be used as an example of </a:t>
            </a:r>
            <a:r>
              <a:rPr lang="en-GB" sz="2800" b="1" dirty="0" smtClean="0">
                <a:solidFill>
                  <a:schemeClr val="accent6">
                    <a:lumMod val="50000"/>
                  </a:schemeClr>
                </a:solidFill>
                <a:latin typeface="TUOS Blake" panose="020B0503040000020004" pitchFamily="34" charset="0"/>
              </a:rPr>
              <a:t>project management </a:t>
            </a:r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– finance, communication </a:t>
            </a:r>
            <a:r>
              <a:rPr lang="en-GB" sz="2800" dirty="0" err="1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etc</a:t>
            </a:r>
            <a:endParaRPr lang="en-GB" sz="2800" dirty="0" smtClean="0">
              <a:solidFill>
                <a:schemeClr val="accent2">
                  <a:lumMod val="50000"/>
                </a:schemeClr>
              </a:solidFill>
              <a:latin typeface="TUOS Blake" panose="020B0503040000020004" pitchFamily="34" charset="0"/>
            </a:endParaRP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69"/>
          <a:stretch/>
        </p:blipFill>
        <p:spPr>
          <a:xfrm>
            <a:off x="6372200" y="2852491"/>
            <a:ext cx="2520280" cy="259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667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1412776"/>
            <a:ext cx="4464495" cy="324036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2800" b="1" dirty="0" smtClean="0">
                <a:latin typeface="TUOS Blake" panose="020B0503040000020004" pitchFamily="34" charset="0"/>
              </a:rPr>
              <a:t>Research carried out </a:t>
            </a:r>
          </a:p>
          <a:p>
            <a:r>
              <a:rPr lang="en-US" sz="2800" b="1" dirty="0" smtClean="0">
                <a:latin typeface="TUOS Blake" panose="020B0503040000020004" pitchFamily="34" charset="0"/>
              </a:rPr>
              <a:t>alongside the project:</a:t>
            </a:r>
          </a:p>
          <a:p>
            <a:r>
              <a:rPr lang="en-US" sz="2800" dirty="0" smtClean="0">
                <a:latin typeface="TUOS Blake" panose="020B0503040000020004" pitchFamily="34" charset="0"/>
              </a:rPr>
              <a:t>perceptions </a:t>
            </a:r>
            <a:r>
              <a:rPr lang="en-US" sz="2800" dirty="0">
                <a:latin typeface="TUOS Blake" panose="020B0503040000020004" pitchFamily="34" charset="0"/>
              </a:rPr>
              <a:t>and attitudes of researchers </a:t>
            </a:r>
            <a:r>
              <a:rPr lang="en-US" sz="2800" dirty="0" smtClean="0">
                <a:latin typeface="TUOS Blake" panose="020B0503040000020004" pitchFamily="34" charset="0"/>
              </a:rPr>
              <a:t>to</a:t>
            </a:r>
          </a:p>
          <a:p>
            <a:pPr marL="388620" indent="-3429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UOS Blake" panose="020B0503040000020004" pitchFamily="34" charset="0"/>
              </a:rPr>
              <a:t>enterprise </a:t>
            </a:r>
            <a:r>
              <a:rPr lang="en-US" sz="2800" dirty="0">
                <a:latin typeface="TUOS Blake" panose="020B0503040000020004" pitchFamily="34" charset="0"/>
              </a:rPr>
              <a:t>skills </a:t>
            </a:r>
            <a:r>
              <a:rPr lang="en-US" sz="2800" dirty="0" smtClean="0">
                <a:latin typeface="TUOS Blake" panose="020B0503040000020004" pitchFamily="34" charset="0"/>
              </a:rPr>
              <a:t>training </a:t>
            </a:r>
          </a:p>
          <a:p>
            <a:pPr marL="388620" indent="-3429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UOS Blake" panose="020B0503040000020004" pitchFamily="34" charset="0"/>
              </a:rPr>
              <a:t>commercialisation of research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1" r="9982"/>
          <a:stretch/>
        </p:blipFill>
        <p:spPr>
          <a:xfrm>
            <a:off x="5099222" y="1412776"/>
            <a:ext cx="3772929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059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143000"/>
            <a:ext cx="5482952" cy="77383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GB" dirty="0" smtClean="0">
                <a:latin typeface="TUOS Blake" panose="020B0503040000020004" pitchFamily="34" charset="0"/>
              </a:rPr>
              <a:t>Theoretical Framework</a:t>
            </a:r>
            <a:endParaRPr lang="en-GB" dirty="0">
              <a:latin typeface="TUOS Blake" panose="020B05030400000200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600" dirty="0" smtClean="0">
                <a:latin typeface="TUOS Blake" panose="020B0503040000020004" pitchFamily="34" charset="0"/>
              </a:rPr>
              <a:t>Whilst holding a Critical Realist ontology we would seek to contribute to “the development of an approach to social theory that combines elements of realism and social constructionism” (Elder-Vass 2010 p145</a:t>
            </a:r>
            <a:r>
              <a:rPr lang="en-GB" sz="2600" dirty="0" smtClean="0">
                <a:latin typeface="TUOS Blake" panose="020B0503040000020004" pitchFamily="34" charset="0"/>
              </a:rPr>
              <a:t>)</a:t>
            </a:r>
          </a:p>
          <a:p>
            <a:endParaRPr lang="en-GB" sz="2600" dirty="0" smtClean="0">
              <a:latin typeface="TUOS Blake" panose="020B0503040000020004" pitchFamily="34" charset="0"/>
            </a:endParaRPr>
          </a:p>
          <a:p>
            <a:r>
              <a:rPr lang="en-GB" sz="2600" dirty="0" smtClean="0">
                <a:latin typeface="TUOS Blake" panose="020B0503040000020004" pitchFamily="34" charset="0"/>
              </a:rPr>
              <a:t>We would also concur with </a:t>
            </a:r>
            <a:r>
              <a:rPr lang="en-GB" sz="2600" dirty="0" err="1" smtClean="0">
                <a:latin typeface="TUOS Blake" panose="020B0503040000020004" pitchFamily="34" charset="0"/>
              </a:rPr>
              <a:t>Deleuze</a:t>
            </a:r>
            <a:r>
              <a:rPr lang="en-GB" sz="2600" dirty="0" smtClean="0">
                <a:latin typeface="TUOS Blake" panose="020B0503040000020004" pitchFamily="34" charset="0"/>
              </a:rPr>
              <a:t> and </a:t>
            </a:r>
            <a:r>
              <a:rPr lang="en-GB" sz="2600" dirty="0" err="1" smtClean="0">
                <a:latin typeface="TUOS Blake" panose="020B0503040000020004" pitchFamily="34" charset="0"/>
              </a:rPr>
              <a:t>Guattari</a:t>
            </a:r>
            <a:r>
              <a:rPr lang="en-GB" sz="2600" dirty="0" smtClean="0">
                <a:latin typeface="TUOS Blake" panose="020B0503040000020004" pitchFamily="34" charset="0"/>
              </a:rPr>
              <a:t> (2013) that knowledge is created in a </a:t>
            </a:r>
            <a:r>
              <a:rPr lang="en-GB" sz="2600" dirty="0" err="1" smtClean="0">
                <a:latin typeface="TUOS Blake" panose="020B0503040000020004" pitchFamily="34" charset="0"/>
              </a:rPr>
              <a:t>rhizomatic</a:t>
            </a:r>
            <a:r>
              <a:rPr lang="en-GB" sz="2600" dirty="0" smtClean="0">
                <a:latin typeface="TUOS Blake" panose="020B0503040000020004" pitchFamily="34" charset="0"/>
              </a:rPr>
              <a:t> nature that cuts across structures in trajectories of flight</a:t>
            </a:r>
            <a:r>
              <a:rPr lang="en-GB" sz="2600" dirty="0" smtClean="0">
                <a:latin typeface="TUOS Blake" panose="020B0503040000020004" pitchFamily="34" charset="0"/>
              </a:rPr>
              <a:t>.</a:t>
            </a:r>
          </a:p>
          <a:p>
            <a:endParaRPr lang="en-GB" sz="2600" dirty="0" smtClean="0">
              <a:latin typeface="TUOS Blake" panose="020B0503040000020004" pitchFamily="34" charset="0"/>
            </a:endParaRPr>
          </a:p>
          <a:p>
            <a:r>
              <a:rPr lang="en-GB" sz="2600" dirty="0" smtClean="0">
                <a:latin typeface="TUOS Blake" panose="020B0503040000020004" pitchFamily="34" charset="0"/>
              </a:rPr>
              <a:t>We suggest that the journey of the PhD student could also be related to </a:t>
            </a:r>
            <a:r>
              <a:rPr lang="en-GB" sz="2600" dirty="0" err="1" smtClean="0">
                <a:latin typeface="TUOS Blake" panose="020B0503040000020004" pitchFamily="34" charset="0"/>
              </a:rPr>
              <a:t>Deleuze</a:t>
            </a:r>
            <a:r>
              <a:rPr lang="en-GB" sz="2600" dirty="0" smtClean="0">
                <a:latin typeface="TUOS Blake" panose="020B0503040000020004" pitchFamily="34" charset="0"/>
              </a:rPr>
              <a:t> and </a:t>
            </a:r>
            <a:r>
              <a:rPr lang="en-GB" sz="2600" dirty="0" err="1" smtClean="0">
                <a:latin typeface="TUOS Blake" panose="020B0503040000020004" pitchFamily="34" charset="0"/>
              </a:rPr>
              <a:t>Guattari’s</a:t>
            </a:r>
            <a:r>
              <a:rPr lang="en-GB" sz="2600" dirty="0" smtClean="0">
                <a:latin typeface="TUOS Blake" panose="020B0503040000020004" pitchFamily="34" charset="0"/>
              </a:rPr>
              <a:t> concept of nomadic oppositional use of space. (2013 p474) </a:t>
            </a:r>
            <a:r>
              <a:rPr lang="en-GB" dirty="0" smtClean="0">
                <a:latin typeface="TUOS Blake" panose="020B0503040000020004" pitchFamily="34" charset="0"/>
              </a:rPr>
              <a:t/>
            </a:r>
            <a:br>
              <a:rPr lang="en-GB" dirty="0" smtClean="0">
                <a:latin typeface="TUOS Blake" panose="020B0503040000020004" pitchFamily="34" charset="0"/>
              </a:rPr>
            </a:br>
            <a:endParaRPr lang="en-GB" dirty="0">
              <a:latin typeface="TUOS Blake" panose="020B05030400000200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3178696" cy="629816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UOS Blake" panose="020B0503040000020004" pitchFamily="34" charset="0"/>
              </a:rPr>
              <a:t>Methodology</a:t>
            </a:r>
            <a:endParaRPr lang="en-GB" dirty="0">
              <a:latin typeface="TUOS Blake" panose="020B05030400000200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229600" cy="5328592"/>
          </a:xfrm>
        </p:spPr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r>
              <a:rPr lang="en-GB" sz="4400" dirty="0" smtClean="0">
                <a:latin typeface="TUOS Blake" panose="020B0503040000020004" pitchFamily="34" charset="0"/>
              </a:rPr>
              <a:t>We </a:t>
            </a:r>
            <a:r>
              <a:rPr lang="en-GB" sz="4400" dirty="0" smtClean="0">
                <a:latin typeface="TUOS Blake" panose="020B0503040000020004" pitchFamily="34" charset="0"/>
              </a:rPr>
              <a:t>are carrying out a mixed methods study: </a:t>
            </a:r>
            <a:endParaRPr lang="en-GB" sz="4400" dirty="0" smtClean="0">
              <a:latin typeface="TUOS Blake" panose="020B0503040000020004" pitchFamily="34" charset="0"/>
            </a:endParaRPr>
          </a:p>
          <a:p>
            <a:pPr marL="109728" indent="0">
              <a:buNone/>
            </a:pPr>
            <a:endParaRPr lang="en-GB" sz="4400" dirty="0" smtClean="0">
              <a:latin typeface="TUOS Blake" panose="020B0503040000020004" pitchFamily="34" charset="0"/>
            </a:endParaRPr>
          </a:p>
          <a:p>
            <a:r>
              <a:rPr lang="en-GB" sz="4400" dirty="0" smtClean="0">
                <a:latin typeface="TUOS Blake" panose="020B0503040000020004" pitchFamily="34" charset="0"/>
              </a:rPr>
              <a:t>We used a questionnaire to confirm our research areas of interest. </a:t>
            </a:r>
          </a:p>
          <a:p>
            <a:r>
              <a:rPr lang="en-GB" sz="4400" dirty="0" smtClean="0">
                <a:latin typeface="TUOS Blake" panose="020B0503040000020004" pitchFamily="34" charset="0"/>
              </a:rPr>
              <a:t>We will be further exploring the results by a series of semi structured interviews</a:t>
            </a:r>
          </a:p>
          <a:p>
            <a:r>
              <a:rPr lang="en-GB" sz="4400" dirty="0" smtClean="0">
                <a:latin typeface="TUOS Blake" panose="020B0503040000020004" pitchFamily="34" charset="0"/>
              </a:rPr>
              <a:t>We will be conducting additional conversational interviews to explore participants views of research skills and whether participating in the projects has improved these skills</a:t>
            </a:r>
          </a:p>
          <a:p>
            <a:pPr marL="109728" indent="0">
              <a:buNone/>
            </a:pPr>
            <a:endParaRPr lang="en-GB" sz="4400" dirty="0" smtClean="0">
              <a:latin typeface="TUOS Blake" panose="020B0503040000020004" pitchFamily="34" charset="0"/>
            </a:endParaRPr>
          </a:p>
          <a:p>
            <a:pPr marL="109728" indent="0">
              <a:buNone/>
            </a:pPr>
            <a:r>
              <a:rPr lang="en-GB" sz="4400" dirty="0" smtClean="0">
                <a:latin typeface="TUOS Blake" panose="020B0503040000020004" pitchFamily="34" charset="0"/>
              </a:rPr>
              <a:t>We </a:t>
            </a:r>
            <a:r>
              <a:rPr lang="en-GB" sz="4400" dirty="0" smtClean="0">
                <a:latin typeface="TUOS Blake" panose="020B0503040000020004" pitchFamily="34" charset="0"/>
              </a:rPr>
              <a:t>believe that working with participants will help inform our development programme for the future.</a:t>
            </a:r>
          </a:p>
          <a:p>
            <a:pPr marL="109728" indent="0">
              <a:buNone/>
            </a:pPr>
            <a:endParaRPr lang="en-GB" sz="4400" dirty="0" smtClean="0">
              <a:latin typeface="TUOS Blake" panose="020B0503040000020004" pitchFamily="34" charset="0"/>
            </a:endParaRPr>
          </a:p>
          <a:p>
            <a:pPr marL="109728" indent="0">
              <a:buNone/>
            </a:pPr>
            <a:r>
              <a:rPr lang="en-GB" sz="4400" dirty="0" smtClean="0">
                <a:latin typeface="TUOS Blake" panose="020B0503040000020004" pitchFamily="34" charset="0"/>
              </a:rPr>
              <a:t>Cohen </a:t>
            </a:r>
            <a:r>
              <a:rPr lang="en-GB" sz="4400" dirty="0">
                <a:latin typeface="TUOS Blake" panose="020B0503040000020004" pitchFamily="34" charset="0"/>
              </a:rPr>
              <a:t>et al (2007) list the strengths and weaknesses of the two types of interviews </a:t>
            </a:r>
            <a:r>
              <a:rPr lang="en-GB" sz="4400" dirty="0" smtClean="0">
                <a:latin typeface="TUOS Blake" panose="020B0503040000020004" pitchFamily="34" charset="0"/>
              </a:rPr>
              <a:t>in Cohen</a:t>
            </a:r>
            <a:r>
              <a:rPr lang="en-GB" sz="4400" dirty="0">
                <a:latin typeface="TUOS Blake" panose="020B0503040000020004" pitchFamily="34" charset="0"/>
              </a:rPr>
              <a:t>, </a:t>
            </a:r>
            <a:r>
              <a:rPr lang="en-GB" sz="4400" dirty="0" err="1">
                <a:latin typeface="TUOS Blake" panose="020B0503040000020004" pitchFamily="34" charset="0"/>
              </a:rPr>
              <a:t>Manion</a:t>
            </a:r>
            <a:r>
              <a:rPr lang="en-GB" sz="4400" dirty="0">
                <a:latin typeface="TUOS Blake" panose="020B0503040000020004" pitchFamily="34" charset="0"/>
              </a:rPr>
              <a:t> and Morrison (2007 6th Edition) </a:t>
            </a:r>
            <a:r>
              <a:rPr lang="en-GB" sz="4400" i="1" dirty="0">
                <a:latin typeface="TUOS Blake" panose="020B0503040000020004" pitchFamily="34" charset="0"/>
              </a:rPr>
              <a:t>Research Methods in Education</a:t>
            </a:r>
            <a:r>
              <a:rPr lang="en-GB" sz="4400" dirty="0">
                <a:latin typeface="TUOS Blake" panose="020B0503040000020004" pitchFamily="34" charset="0"/>
              </a:rPr>
              <a:t>, London, Routledge Farmer</a:t>
            </a:r>
          </a:p>
          <a:p>
            <a:pPr marL="109728" indent="0">
              <a:buNone/>
            </a:pPr>
            <a:endParaRPr lang="en-GB" dirty="0"/>
          </a:p>
          <a:p>
            <a:pPr marL="109728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6716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980728"/>
            <a:ext cx="6984776" cy="72008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UOS Blake" panose="020B0503040000020004" pitchFamily="34" charset="0"/>
              </a:rPr>
              <a:t>Research DATA </a:t>
            </a:r>
            <a:r>
              <a:rPr lang="en-GB" dirty="0">
                <a:latin typeface="TUOS Blake" panose="020B0503040000020004" pitchFamily="34" charset="0"/>
              </a:rPr>
              <a:t>c</a:t>
            </a:r>
            <a:r>
              <a:rPr lang="en-GB" dirty="0" smtClean="0">
                <a:latin typeface="TUOS Blake" panose="020B0503040000020004" pitchFamily="34" charset="0"/>
              </a:rPr>
              <a:t>ollected </a:t>
            </a:r>
            <a:r>
              <a:rPr lang="en-GB" dirty="0" smtClean="0">
                <a:latin typeface="TUOS Blake" panose="020B0503040000020004" pitchFamily="34" charset="0"/>
              </a:rPr>
              <a:t>covered</a:t>
            </a:r>
            <a:r>
              <a:rPr lang="en-GB" dirty="0" smtClean="0">
                <a:latin typeface="TUOS Blake" panose="020B0503040000020004" pitchFamily="34" charset="0"/>
              </a:rPr>
              <a:t>:</a:t>
            </a:r>
            <a:endParaRPr lang="en-GB" dirty="0">
              <a:latin typeface="TUOS Blake" panose="020B05030400000200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700808"/>
            <a:ext cx="878497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dirty="0" smtClean="0">
              <a:solidFill>
                <a:schemeClr val="accent2">
                  <a:lumMod val="50000"/>
                </a:schemeClr>
              </a:solidFill>
              <a:latin typeface="TUOS Blake" panose="020B050304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What skills they would find valuable?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How they would like to learn?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How should we promote learning opportunities?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Did they think their research had commercial potential?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Would they be interested in £500 of funding to try out an idea?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  <a:latin typeface="TUOS Blake" panose="020B0503040000020004" pitchFamily="34" charset="0"/>
              </a:rPr>
              <a:t>How much encouragement is there to consider commercialisation?</a:t>
            </a:r>
            <a:endParaRPr lang="en-GB" sz="2800" dirty="0">
              <a:solidFill>
                <a:schemeClr val="accent2">
                  <a:lumMod val="50000"/>
                </a:schemeClr>
              </a:solidFill>
              <a:latin typeface="TUOS Blake" panose="020B0503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0755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3241</TotalTime>
  <Words>924</Words>
  <Application>Microsoft Office PowerPoint</Application>
  <PresentationFormat>On-screen Show (4:3)</PresentationFormat>
  <Paragraphs>145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Urban</vt:lpstr>
      <vt:lpstr>Horses for courses –  are researchers just  not that enterprising</vt:lpstr>
      <vt:lpstr>Background</vt:lpstr>
      <vt:lpstr>SOLUTION</vt:lpstr>
      <vt:lpstr>The Socially Enterprising Researcher </vt:lpstr>
      <vt:lpstr>BENEFITS ATTRACTIVE TO RESEARCHERS</vt:lpstr>
      <vt:lpstr>PowerPoint Presentation</vt:lpstr>
      <vt:lpstr>Theoretical Framework</vt:lpstr>
      <vt:lpstr>Methodology</vt:lpstr>
      <vt:lpstr>Research DATA collected covered:</vt:lpstr>
      <vt:lpstr>Summary of ONLINE SURVEY</vt:lpstr>
      <vt:lpstr>PowerPoint Presentation</vt:lpstr>
      <vt:lpstr>PowerPoint Presentation</vt:lpstr>
      <vt:lpstr>Is it important for researchers to know how to commercialise their research?</vt:lpstr>
      <vt:lpstr>OUTCOMES</vt:lpstr>
      <vt:lpstr>Ideas are the future</vt:lpstr>
      <vt:lpstr>Researchers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Socially Enterpri</dc:title>
  <dc:creator>Eunice Lawton;Anita Jane Kenny</dc:creator>
  <cp:lastModifiedBy>Eunice Lawton</cp:lastModifiedBy>
  <cp:revision>63</cp:revision>
  <dcterms:created xsi:type="dcterms:W3CDTF">2016-08-11T09:13:58Z</dcterms:created>
  <dcterms:modified xsi:type="dcterms:W3CDTF">2016-10-13T08:06:12Z</dcterms:modified>
</cp:coreProperties>
</file>