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63" r:id="rId6"/>
    <p:sldId id="261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0597" autoAdjust="0"/>
  </p:normalViewPr>
  <p:slideViewPr>
    <p:cSldViewPr snapToGrid="0" snapToObjects="1">
      <p:cViewPr varScale="1">
        <p:scale>
          <a:sx n="88" d="100"/>
          <a:sy n="88" d="100"/>
        </p:scale>
        <p:origin x="-1136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16000" y="58152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117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1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2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7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2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1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7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0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9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530FB-B2DB-F344-AA05-8ACDA5080FEB}" type="datetimeFigureOut">
              <a:rPr lang="en-US" smtClean="0"/>
              <a:t>13/10/16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BEE5B-B7EA-384E-BD37-037EFF59CA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41684" y="4994698"/>
            <a:ext cx="1246606" cy="118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28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ery.jpg"/>
          <p:cNvPicPr>
            <a:picLocks noChangeAspect="1"/>
          </p:cNvPicPr>
          <p:nvPr/>
        </p:nvPicPr>
        <p:blipFill>
          <a:blip r:embed="rId2">
            <a:alphaModFix amt="5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2191999" cy="69986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Journeying in the unknown: Enabling the development of emerging researchers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47200"/>
          </a:xfrm>
        </p:spPr>
        <p:txBody>
          <a:bodyPr>
            <a:normAutofit fontScale="92500" lnSpcReduction="20000"/>
          </a:bodyPr>
          <a:lstStyle/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Anne Boultwood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Birmingham City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3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05297" y="1027906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The Aim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5297" y="2906524"/>
            <a:ext cx="10515600" cy="2161799"/>
          </a:xfrm>
        </p:spPr>
        <p:txBody>
          <a:bodyPr/>
          <a:lstStyle/>
          <a:p>
            <a:r>
              <a:rPr lang="en-US" dirty="0" smtClean="0"/>
              <a:t>To grow the Faculty research capacity</a:t>
            </a:r>
          </a:p>
          <a:p>
            <a:r>
              <a:rPr lang="en-US" dirty="0" smtClean="0"/>
              <a:t>To support colleagues in establishing a research career</a:t>
            </a:r>
          </a:p>
          <a:p>
            <a:r>
              <a:rPr lang="en-US" dirty="0" smtClean="0"/>
              <a:t>To provide a foundation for PhD study</a:t>
            </a:r>
            <a:endParaRPr lang="en-US" dirty="0"/>
          </a:p>
        </p:txBody>
      </p:sp>
      <p:pic>
        <p:nvPicPr>
          <p:cNvPr id="2" name="Picture 1" descr="tre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397" y="4136167"/>
            <a:ext cx="3492500" cy="23241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70739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45 emerging researchers</a:t>
            </a:r>
          </a:p>
          <a:p>
            <a:r>
              <a:rPr lang="en-US" dirty="0" smtClean="0"/>
              <a:t>No knowledge or experience of research</a:t>
            </a:r>
          </a:p>
          <a:p>
            <a:r>
              <a:rPr lang="en-US" dirty="0"/>
              <a:t>Heavy workloads</a:t>
            </a:r>
          </a:p>
          <a:p>
            <a:r>
              <a:rPr lang="en-US" dirty="0" smtClean="0"/>
              <a:t>Problems of engagement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934" y="3008801"/>
            <a:ext cx="4326730" cy="333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90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within Faculty researcher development strategy</a:t>
            </a:r>
          </a:p>
          <a:p>
            <a:r>
              <a:rPr lang="en-US" dirty="0" smtClean="0"/>
              <a:t>1 year pilot and evaluation</a:t>
            </a:r>
          </a:p>
          <a:p>
            <a:r>
              <a:rPr lang="en-US" dirty="0" smtClean="0"/>
              <a:t>Feedback from participants:</a:t>
            </a:r>
          </a:p>
          <a:p>
            <a:pPr lvl="1"/>
            <a:r>
              <a:rPr lang="en-US" dirty="0" smtClean="0"/>
              <a:t>Greater understanding of the fundamentals of research</a:t>
            </a:r>
          </a:p>
          <a:p>
            <a:pPr lvl="1"/>
            <a:r>
              <a:rPr lang="en-US" dirty="0" smtClean="0"/>
              <a:t>Space/time to work on research problems</a:t>
            </a:r>
            <a:endParaRPr lang="en-US" dirty="0"/>
          </a:p>
        </p:txBody>
      </p:sp>
      <p:pic>
        <p:nvPicPr>
          <p:cNvPr id="6" name="Picture 5" descr="seed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0" y="3929832"/>
            <a:ext cx="3479800" cy="23368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585827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ERLab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43223" y="2396289"/>
            <a:ext cx="8078263" cy="2493129"/>
            <a:chOff x="338609" y="2259106"/>
            <a:chExt cx="5868738" cy="2493129"/>
          </a:xfrm>
        </p:grpSpPr>
        <p:sp>
          <p:nvSpPr>
            <p:cNvPr id="4" name="Rounded Rectangle 3"/>
            <p:cNvSpPr/>
            <p:nvPr/>
          </p:nvSpPr>
          <p:spPr>
            <a:xfrm>
              <a:off x="1197165" y="2737128"/>
              <a:ext cx="1270036" cy="4277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ER1</a:t>
              </a:r>
              <a:endParaRPr lang="en-US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3067238" y="2737128"/>
              <a:ext cx="1270036" cy="4277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ER2</a:t>
              </a:r>
              <a:endParaRPr lang="en-US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4937311" y="2747540"/>
              <a:ext cx="1270036" cy="42770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POSTDOC</a:t>
              </a:r>
              <a:endParaRPr lang="en-US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467201" y="2995369"/>
              <a:ext cx="6000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4337274" y="2995369"/>
              <a:ext cx="60003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 flipV="1">
              <a:off x="895271" y="2259106"/>
              <a:ext cx="3633137" cy="1405434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Callout 9"/>
            <p:cNvSpPr/>
            <p:nvPr/>
          </p:nvSpPr>
          <p:spPr>
            <a:xfrm>
              <a:off x="4002416" y="3799878"/>
              <a:ext cx="1525364" cy="749565"/>
            </a:xfrm>
            <a:prstGeom prst="wedgeEllipseCallout">
              <a:avLst>
                <a:gd name="adj1" fmla="val -79526"/>
                <a:gd name="adj2" fmla="val -13611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en-US" dirty="0" smtClean="0"/>
                <a:t>PhD</a:t>
              </a:r>
              <a:endParaRPr lang="en-US" dirty="0"/>
            </a:p>
          </p:txBody>
        </p:sp>
        <p:sp>
          <p:nvSpPr>
            <p:cNvPr id="11" name="Oval Callout 10"/>
            <p:cNvSpPr/>
            <p:nvPr/>
          </p:nvSpPr>
          <p:spPr>
            <a:xfrm>
              <a:off x="338609" y="3908541"/>
              <a:ext cx="2048219" cy="843694"/>
            </a:xfrm>
            <a:prstGeom prst="wedgeEllipseCallout">
              <a:avLst>
                <a:gd name="adj1" fmla="val 43777"/>
                <a:gd name="adj2" fmla="val -141163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Research preparation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77677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H</a:t>
            </a:r>
            <a:r>
              <a:rPr lang="en-US" sz="3200" i="1" dirty="0" smtClean="0"/>
              <a:t>omeroom </a:t>
            </a:r>
            <a:r>
              <a:rPr lang="en-US" sz="3200" dirty="0" smtClean="0"/>
              <a:t>– space for research</a:t>
            </a:r>
            <a:endParaRPr lang="en-US" sz="3200" i="1" dirty="0" smtClean="0"/>
          </a:p>
          <a:p>
            <a:r>
              <a:rPr lang="en-US" sz="3200" dirty="0" smtClean="0"/>
              <a:t>Learning by doing</a:t>
            </a:r>
          </a:p>
          <a:p>
            <a:pPr lvl="1"/>
            <a:r>
              <a:rPr lang="en-US" sz="2800" dirty="0" smtClean="0"/>
              <a:t>Applying formal learning to personal research ideas</a:t>
            </a:r>
          </a:p>
          <a:p>
            <a:pPr lvl="1"/>
            <a:r>
              <a:rPr lang="en-US" sz="2800" dirty="0" err="1" smtClean="0"/>
              <a:t>Practising</a:t>
            </a:r>
            <a:r>
              <a:rPr lang="en-US" sz="2800" dirty="0" smtClean="0"/>
              <a:t> research – </a:t>
            </a:r>
            <a:r>
              <a:rPr lang="en-US" sz="2800" dirty="0" err="1" smtClean="0"/>
              <a:t>eg</a:t>
            </a:r>
            <a:r>
              <a:rPr lang="en-US" sz="2800" dirty="0" smtClean="0"/>
              <a:t> joining a research team</a:t>
            </a:r>
          </a:p>
          <a:p>
            <a:pPr lvl="1"/>
            <a:r>
              <a:rPr lang="en-US" sz="2800" dirty="0" smtClean="0"/>
              <a:t>Testing research plans</a:t>
            </a:r>
          </a:p>
          <a:p>
            <a:pPr lvl="1"/>
            <a:r>
              <a:rPr lang="en-US" sz="2800" dirty="0" smtClean="0"/>
              <a:t>Presenting to peers</a:t>
            </a:r>
          </a:p>
          <a:p>
            <a:pPr lvl="1"/>
            <a:endParaRPr lang="en-US" sz="2800" dirty="0"/>
          </a:p>
        </p:txBody>
      </p:sp>
      <p:pic>
        <p:nvPicPr>
          <p:cNvPr id="4" name="Picture 3" descr="field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4030081"/>
            <a:ext cx="3505200" cy="23241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91602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431189"/>
              </p:ext>
            </p:extLst>
          </p:nvPr>
        </p:nvGraphicFramePr>
        <p:xfrm>
          <a:off x="903169" y="1929945"/>
          <a:ext cx="1057668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669"/>
                <a:gridCol w="1057669"/>
                <a:gridCol w="1057669"/>
                <a:gridCol w="1057669"/>
                <a:gridCol w="893808"/>
                <a:gridCol w="1057669"/>
                <a:gridCol w="1221529"/>
                <a:gridCol w="1057669"/>
                <a:gridCol w="1057669"/>
                <a:gridCol w="10576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Sept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Oct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Nov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Dec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Jan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Feb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March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April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May</a:t>
                      </a:r>
                      <a:endParaRPr lang="en-US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June</a:t>
                      </a:r>
                      <a:endParaRPr lang="en-US" sz="1200" dirty="0"/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/>
                </a:tc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903169" y="2643113"/>
            <a:ext cx="10576692" cy="3194400"/>
            <a:chOff x="663786" y="2279927"/>
            <a:chExt cx="8065106" cy="2588492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801580" y="3039903"/>
              <a:ext cx="7391190" cy="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663786" y="2774432"/>
              <a:ext cx="827621" cy="58126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ER</a:t>
              </a:r>
              <a:br>
                <a:rPr lang="en-US" sz="1100" dirty="0" smtClean="0"/>
              </a:br>
              <a:r>
                <a:rPr lang="en-US" sz="1100" dirty="0" smtClean="0"/>
                <a:t>Hothouse</a:t>
              </a:r>
              <a:endParaRPr lang="en-US" sz="11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686438" y="2777902"/>
              <a:ext cx="1447012" cy="58126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Development phase</a:t>
              </a:r>
              <a:endParaRPr lang="en-US" sz="1100" dirty="0"/>
            </a:p>
          </p:txBody>
        </p:sp>
        <p:sp>
          <p:nvSpPr>
            <p:cNvPr id="8" name="Extract 7"/>
            <p:cNvSpPr/>
            <p:nvPr/>
          </p:nvSpPr>
          <p:spPr>
            <a:xfrm>
              <a:off x="2974555" y="3794412"/>
              <a:ext cx="317789" cy="752371"/>
            </a:xfrm>
            <a:prstGeom prst="flowChartExtra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7328" y="4559857"/>
              <a:ext cx="1072244" cy="27067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Evaluation 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591495" y="2279927"/>
              <a:ext cx="4601274" cy="24985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PhD proposal</a:t>
              </a:r>
              <a:endParaRPr lang="en-US" sz="11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591495" y="3544557"/>
              <a:ext cx="4601274" cy="24985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Research preparation</a:t>
              </a:r>
              <a:endParaRPr lang="en-US" sz="1100" dirty="0"/>
            </a:p>
          </p:txBody>
        </p:sp>
        <p:sp>
          <p:nvSpPr>
            <p:cNvPr id="12" name="Extract 11"/>
            <p:cNvSpPr/>
            <p:nvPr/>
          </p:nvSpPr>
          <p:spPr>
            <a:xfrm>
              <a:off x="8086081" y="3807486"/>
              <a:ext cx="317789" cy="752371"/>
            </a:xfrm>
            <a:prstGeom prst="flowChartExtra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656648" y="4597743"/>
              <a:ext cx="1072244" cy="270676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Evaluation 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Arrow Connector 13"/>
            <p:cNvCxnSpPr>
              <a:endCxn id="11" idx="1"/>
            </p:cNvCxnSpPr>
            <p:nvPr/>
          </p:nvCxnSpPr>
          <p:spPr>
            <a:xfrm>
              <a:off x="3063321" y="3355693"/>
              <a:ext cx="528174" cy="3137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3133450" y="2404855"/>
              <a:ext cx="458046" cy="373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6178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Checkpoints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242" y="1825625"/>
            <a:ext cx="9404557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December</a:t>
            </a:r>
            <a:endParaRPr lang="en-US" dirty="0" smtClean="0"/>
          </a:p>
          <a:p>
            <a:pPr lvl="1"/>
            <a:r>
              <a:rPr lang="en-US" dirty="0" smtClean="0"/>
              <a:t>Identification of pathway</a:t>
            </a:r>
          </a:p>
          <a:p>
            <a:pPr lvl="1"/>
            <a:r>
              <a:rPr lang="en-US" dirty="0" smtClean="0"/>
              <a:t>Development plan – goals, milestones</a:t>
            </a:r>
          </a:p>
          <a:p>
            <a:r>
              <a:rPr lang="en-US" dirty="0" smtClean="0"/>
              <a:t>January</a:t>
            </a:r>
          </a:p>
          <a:p>
            <a:pPr lvl="1"/>
            <a:r>
              <a:rPr lang="en-US" dirty="0" smtClean="0"/>
              <a:t>Planned research activities</a:t>
            </a:r>
          </a:p>
          <a:p>
            <a:r>
              <a:rPr lang="en-US" dirty="0" smtClean="0"/>
              <a:t>March</a:t>
            </a:r>
          </a:p>
          <a:p>
            <a:pPr lvl="1"/>
            <a:r>
              <a:rPr lang="en-US" dirty="0" smtClean="0"/>
              <a:t>Progress review</a:t>
            </a:r>
          </a:p>
          <a:p>
            <a:r>
              <a:rPr lang="en-US" dirty="0" smtClean="0"/>
              <a:t>May/June</a:t>
            </a:r>
          </a:p>
          <a:p>
            <a:pPr lvl="1"/>
            <a:r>
              <a:rPr lang="en-US" dirty="0" smtClean="0"/>
              <a:t>Final review</a:t>
            </a:r>
          </a:p>
          <a:p>
            <a:endParaRPr lang="en-US" dirty="0"/>
          </a:p>
        </p:txBody>
      </p:sp>
      <p:pic>
        <p:nvPicPr>
          <p:cNvPr id="4" name="Picture 3" descr="holding seedl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925" y="3560205"/>
            <a:ext cx="3492500" cy="23241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096831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770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1123"/>
            <a:ext cx="10515600" cy="2294713"/>
          </a:xfrm>
        </p:spPr>
        <p:txBody>
          <a:bodyPr/>
          <a:lstStyle/>
          <a:p>
            <a:r>
              <a:rPr lang="en-US" dirty="0" smtClean="0"/>
              <a:t>Can this approach establish a research mindset?</a:t>
            </a:r>
          </a:p>
          <a:p>
            <a:r>
              <a:rPr lang="en-US" dirty="0" smtClean="0"/>
              <a:t>Is learning by doing effective as a developmental tool?</a:t>
            </a:r>
          </a:p>
          <a:p>
            <a:r>
              <a:rPr lang="en-US" dirty="0" smtClean="0"/>
              <a:t>Would this approach be appropriate for other cohorts of researchers?</a:t>
            </a:r>
            <a:endParaRPr lang="en-US" dirty="0"/>
          </a:p>
        </p:txBody>
      </p:sp>
      <p:pic>
        <p:nvPicPr>
          <p:cNvPr id="5" name="Picture 4" descr="seedling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447461"/>
            <a:ext cx="5003800" cy="16256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380198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197</Words>
  <Application>Microsoft Macintosh PowerPoint</Application>
  <PresentationFormat>Custom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Journeying in the unknown: Enabling the development of emerging researchers</vt:lpstr>
      <vt:lpstr>The Aim</vt:lpstr>
      <vt:lpstr>The Challenge</vt:lpstr>
      <vt:lpstr>The Context</vt:lpstr>
      <vt:lpstr>The ERLab</vt:lpstr>
      <vt:lpstr>The Approach</vt:lpstr>
      <vt:lpstr>Management</vt:lpstr>
      <vt:lpstr>Checkpoints</vt:lpstr>
      <vt:lpstr>Research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Journeying in the unknown: Enabling the development of emerging researchers</dc:title>
  <dc:creator>Microsoft Office User</dc:creator>
  <cp:lastModifiedBy>Anne Boultwood</cp:lastModifiedBy>
  <cp:revision>17</cp:revision>
  <dcterms:created xsi:type="dcterms:W3CDTF">2016-10-13T13:12:53Z</dcterms:created>
  <dcterms:modified xsi:type="dcterms:W3CDTF">2016-10-13T16:12:47Z</dcterms:modified>
</cp:coreProperties>
</file>