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6"/>
  </p:notesMasterIdLst>
  <p:handoutMasterIdLst>
    <p:handoutMasterId r:id="rId27"/>
  </p:handoutMasterIdLst>
  <p:sldIdLst>
    <p:sldId id="266" r:id="rId2"/>
    <p:sldId id="278" r:id="rId3"/>
    <p:sldId id="281" r:id="rId4"/>
    <p:sldId id="280" r:id="rId5"/>
    <p:sldId id="282" r:id="rId6"/>
    <p:sldId id="284" r:id="rId7"/>
    <p:sldId id="286" r:id="rId8"/>
    <p:sldId id="276" r:id="rId9"/>
    <p:sldId id="287" r:id="rId10"/>
    <p:sldId id="288" r:id="rId11"/>
    <p:sldId id="289" r:id="rId12"/>
    <p:sldId id="292" r:id="rId13"/>
    <p:sldId id="299" r:id="rId14"/>
    <p:sldId id="291" r:id="rId15"/>
    <p:sldId id="294" r:id="rId16"/>
    <p:sldId id="293" r:id="rId17"/>
    <p:sldId id="295" r:id="rId18"/>
    <p:sldId id="296" r:id="rId19"/>
    <p:sldId id="297" r:id="rId20"/>
    <p:sldId id="300" r:id="rId21"/>
    <p:sldId id="298" r:id="rId22"/>
    <p:sldId id="301" r:id="rId23"/>
    <p:sldId id="302" r:id="rId24"/>
    <p:sldId id="303" r:id="rId25"/>
  </p:sldIdLst>
  <p:sldSz cx="9144000" cy="6858000" type="screen4x3"/>
  <p:notesSz cx="6797675" cy="9928225"/>
  <p:defaultTextStyle>
    <a:defPPr>
      <a:defRPr lang="en-GB"/>
    </a:defPPr>
    <a:lvl1pPr algn="l" rtl="0" eaLnBrk="0" fontAlgn="base" hangingPunct="0">
      <a:spcBef>
        <a:spcPct val="0"/>
      </a:spcBef>
      <a:spcAft>
        <a:spcPct val="0"/>
      </a:spcAft>
      <a:defRPr sz="2400" kern="1200">
        <a:solidFill>
          <a:schemeClr val="tx1"/>
        </a:solidFill>
        <a:latin typeface="TUOS Stephenson" pitchFamily="18"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UOS Stephenson" pitchFamily="18"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UOS Stephenson" pitchFamily="18"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UOS Stephenson" pitchFamily="18"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UOS Stephenson" pitchFamily="18" charset="0"/>
        <a:ea typeface="MS PGothic" pitchFamily="34" charset="-128"/>
        <a:cs typeface="+mn-cs"/>
      </a:defRPr>
    </a:lvl5pPr>
    <a:lvl6pPr marL="2286000" algn="l" defTabSz="914400" rtl="0" eaLnBrk="1" latinLnBrk="0" hangingPunct="1">
      <a:defRPr sz="2400" kern="1200">
        <a:solidFill>
          <a:schemeClr val="tx1"/>
        </a:solidFill>
        <a:latin typeface="TUOS Stephenson" pitchFamily="18" charset="0"/>
        <a:ea typeface="MS PGothic" pitchFamily="34" charset="-128"/>
        <a:cs typeface="+mn-cs"/>
      </a:defRPr>
    </a:lvl6pPr>
    <a:lvl7pPr marL="2743200" algn="l" defTabSz="914400" rtl="0" eaLnBrk="1" latinLnBrk="0" hangingPunct="1">
      <a:defRPr sz="2400" kern="1200">
        <a:solidFill>
          <a:schemeClr val="tx1"/>
        </a:solidFill>
        <a:latin typeface="TUOS Stephenson" pitchFamily="18" charset="0"/>
        <a:ea typeface="MS PGothic" pitchFamily="34" charset="-128"/>
        <a:cs typeface="+mn-cs"/>
      </a:defRPr>
    </a:lvl7pPr>
    <a:lvl8pPr marL="3200400" algn="l" defTabSz="914400" rtl="0" eaLnBrk="1" latinLnBrk="0" hangingPunct="1">
      <a:defRPr sz="2400" kern="1200">
        <a:solidFill>
          <a:schemeClr val="tx1"/>
        </a:solidFill>
        <a:latin typeface="TUOS Stephenson" pitchFamily="18" charset="0"/>
        <a:ea typeface="MS PGothic" pitchFamily="34" charset="-128"/>
        <a:cs typeface="+mn-cs"/>
      </a:defRPr>
    </a:lvl8pPr>
    <a:lvl9pPr marL="3657600" algn="l" defTabSz="914400" rtl="0" eaLnBrk="1" latinLnBrk="0" hangingPunct="1">
      <a:defRPr sz="2400" kern="1200">
        <a:solidFill>
          <a:schemeClr val="tx1"/>
        </a:solidFill>
        <a:latin typeface="TUOS Stephenso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3B3"/>
    <a:srgbClr val="CCECFF"/>
    <a:srgbClr val="336699"/>
    <a:srgbClr val="0099CC"/>
    <a:srgbClr val="0099FF"/>
    <a:srgbClr val="2A196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60"/>
  </p:normalViewPr>
  <p:slideViewPr>
    <p:cSldViewPr showGuides="1">
      <p:cViewPr varScale="1">
        <p:scale>
          <a:sx n="125" d="100"/>
          <a:sy n="125" d="100"/>
        </p:scale>
        <p:origin x="456" y="168"/>
      </p:cViewPr>
      <p:guideLst>
        <p:guide orient="horz" pos="2160"/>
        <p:guide pos="2880"/>
      </p:guideLst>
    </p:cSldViewPr>
  </p:slideViewPr>
  <p:notesTextViewPr>
    <p:cViewPr>
      <p:scale>
        <a:sx n="100" d="100"/>
        <a:sy n="100" d="100"/>
      </p:scale>
      <p:origin x="0" y="0"/>
    </p:cViewPr>
  </p:notesTextViewPr>
  <p:notesViewPr>
    <p:cSldViewPr>
      <p:cViewPr varScale="1">
        <p:scale>
          <a:sx n="76" d="100"/>
          <a:sy n="76" d="100"/>
        </p:scale>
        <p:origin x="2184" y="114"/>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UOS Stephenson" pitchFamily="-128" charset="0"/>
                <a:ea typeface="+mn-ea"/>
                <a:cs typeface="+mn-cs"/>
              </a:defRPr>
            </a:lvl1pPr>
          </a:lstStyle>
          <a:p>
            <a:pPr>
              <a:defRPr/>
            </a:pPr>
            <a:endParaRPr lang="en-GB"/>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UOS Stephenson" pitchFamily="-128" charset="0"/>
                <a:ea typeface="+mn-ea"/>
                <a:cs typeface="+mn-cs"/>
              </a:defRPr>
            </a:lvl1pPr>
          </a:lstStyle>
          <a:p>
            <a:pPr>
              <a:defRPr/>
            </a:pPr>
            <a:endParaRPr lang="en-GB"/>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UOS Stephenson" pitchFamily="-128" charset="0"/>
                <a:ea typeface="+mn-ea"/>
                <a:cs typeface="+mn-cs"/>
              </a:defRPr>
            </a:lvl1pPr>
          </a:lstStyle>
          <a:p>
            <a:pPr>
              <a:defRPr/>
            </a:pPr>
            <a:endParaRPr lang="en-GB"/>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82AD281-543D-42CD-B49F-07FED6A00CC3}" type="slidenum">
              <a:rPr lang="en-GB" altLang="en-US"/>
              <a:pPr/>
              <a:t>‹#›</a:t>
            </a:fld>
            <a:endParaRPr lang="en-GB" altLang="en-US"/>
          </a:p>
        </p:txBody>
      </p:sp>
    </p:spTree>
    <p:extLst>
      <p:ext uri="{BB962C8B-B14F-4D97-AF65-F5344CB8AC3E}">
        <p14:creationId xmlns:p14="http://schemas.microsoft.com/office/powerpoint/2010/main" val="39161244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UOS Stephenson" pitchFamily="-128" charset="0"/>
                <a:ea typeface="+mn-ea"/>
                <a:cs typeface="+mn-cs"/>
              </a:defRPr>
            </a:lvl1pPr>
          </a:lstStyle>
          <a:p>
            <a:pPr>
              <a:defRPr/>
            </a:pPr>
            <a:endParaRPr lang="en-GB"/>
          </a:p>
        </p:txBody>
      </p:sp>
      <p:sp>
        <p:nvSpPr>
          <p:cNvPr id="6147"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UOS Stephenson" pitchFamily="-128" charset="0"/>
                <a:ea typeface="+mn-ea"/>
                <a:cs typeface="+mn-cs"/>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6150"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UOS Stephenson" pitchFamily="-128" charset="0"/>
                <a:ea typeface="+mn-ea"/>
                <a:cs typeface="+mn-cs"/>
              </a:defRPr>
            </a:lvl1pPr>
          </a:lstStyle>
          <a:p>
            <a:pPr>
              <a:defRPr/>
            </a:pPr>
            <a:endParaRPr lang="en-GB"/>
          </a:p>
        </p:txBody>
      </p:sp>
      <p:sp>
        <p:nvSpPr>
          <p:cNvPr id="6151"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59C2D5E-E4BA-4C5F-A6D1-17705BA599DF}" type="slidenum">
              <a:rPr lang="en-GB" altLang="en-US"/>
              <a:pPr/>
              <a:t>‹#›</a:t>
            </a:fld>
            <a:endParaRPr lang="en-GB" altLang="en-US"/>
          </a:p>
        </p:txBody>
      </p:sp>
    </p:spTree>
    <p:extLst>
      <p:ext uri="{BB962C8B-B14F-4D97-AF65-F5344CB8AC3E}">
        <p14:creationId xmlns:p14="http://schemas.microsoft.com/office/powerpoint/2010/main" val="15941017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UOS Stephenson" pitchFamily="-128"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UOS Stephenson" pitchFamily="-12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UOS Stephenson" pitchFamily="-12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UOS Stephenson" pitchFamily="-12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UOS Stephenson" pitchFamily="-12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UOS Stephenson" pitchFamily="18" charset="0"/>
                <a:ea typeface="MS PGothic" pitchFamily="34" charset="-128"/>
              </a:defRPr>
            </a:lvl1pPr>
            <a:lvl2pPr marL="742950" indent="-285750">
              <a:spcBef>
                <a:spcPct val="30000"/>
              </a:spcBef>
              <a:defRPr sz="1200">
                <a:solidFill>
                  <a:schemeClr val="tx1"/>
                </a:solidFill>
                <a:latin typeface="TUOS Stephenson" pitchFamily="18" charset="0"/>
                <a:ea typeface="MS PGothic" pitchFamily="34" charset="-128"/>
              </a:defRPr>
            </a:lvl2pPr>
            <a:lvl3pPr marL="1143000" indent="-228600">
              <a:spcBef>
                <a:spcPct val="30000"/>
              </a:spcBef>
              <a:defRPr sz="1200">
                <a:solidFill>
                  <a:schemeClr val="tx1"/>
                </a:solidFill>
                <a:latin typeface="TUOS Stephenson" pitchFamily="18" charset="0"/>
                <a:ea typeface="MS PGothic" pitchFamily="34" charset="-128"/>
              </a:defRPr>
            </a:lvl3pPr>
            <a:lvl4pPr marL="1600200" indent="-228600">
              <a:spcBef>
                <a:spcPct val="30000"/>
              </a:spcBef>
              <a:defRPr sz="1200">
                <a:solidFill>
                  <a:schemeClr val="tx1"/>
                </a:solidFill>
                <a:latin typeface="TUOS Stephenson" pitchFamily="18" charset="0"/>
                <a:ea typeface="MS PGothic" pitchFamily="34" charset="-128"/>
              </a:defRPr>
            </a:lvl4pPr>
            <a:lvl5pPr marL="2057400" indent="-228600">
              <a:spcBef>
                <a:spcPct val="30000"/>
              </a:spcBef>
              <a:defRPr sz="1200">
                <a:solidFill>
                  <a:schemeClr val="tx1"/>
                </a:solidFill>
                <a:latin typeface="TUOS Stephenson" pitchFamily="18" charset="0"/>
                <a:ea typeface="MS PGothic" pitchFamily="34" charset="-128"/>
              </a:defRPr>
            </a:lvl5pPr>
            <a:lvl6pPr marL="2514600" indent="-228600" eaLnBrk="0" fontAlgn="base" hangingPunct="0">
              <a:spcBef>
                <a:spcPct val="30000"/>
              </a:spcBef>
              <a:spcAft>
                <a:spcPct val="0"/>
              </a:spcAft>
              <a:defRPr sz="1200">
                <a:solidFill>
                  <a:schemeClr val="tx1"/>
                </a:solidFill>
                <a:latin typeface="TUOS Stephenson" pitchFamily="18" charset="0"/>
                <a:ea typeface="MS PGothic" pitchFamily="34" charset="-128"/>
              </a:defRPr>
            </a:lvl6pPr>
            <a:lvl7pPr marL="2971800" indent="-228600" eaLnBrk="0" fontAlgn="base" hangingPunct="0">
              <a:spcBef>
                <a:spcPct val="30000"/>
              </a:spcBef>
              <a:spcAft>
                <a:spcPct val="0"/>
              </a:spcAft>
              <a:defRPr sz="1200">
                <a:solidFill>
                  <a:schemeClr val="tx1"/>
                </a:solidFill>
                <a:latin typeface="TUOS Stephenson" pitchFamily="18" charset="0"/>
                <a:ea typeface="MS PGothic" pitchFamily="34" charset="-128"/>
              </a:defRPr>
            </a:lvl7pPr>
            <a:lvl8pPr marL="3429000" indent="-228600" eaLnBrk="0" fontAlgn="base" hangingPunct="0">
              <a:spcBef>
                <a:spcPct val="30000"/>
              </a:spcBef>
              <a:spcAft>
                <a:spcPct val="0"/>
              </a:spcAft>
              <a:defRPr sz="1200">
                <a:solidFill>
                  <a:schemeClr val="tx1"/>
                </a:solidFill>
                <a:latin typeface="TUOS Stephenson" pitchFamily="18" charset="0"/>
                <a:ea typeface="MS PGothic" pitchFamily="34" charset="-128"/>
              </a:defRPr>
            </a:lvl8pPr>
            <a:lvl9pPr marL="3886200" indent="-228600" eaLnBrk="0" fontAlgn="base" hangingPunct="0">
              <a:spcBef>
                <a:spcPct val="30000"/>
              </a:spcBef>
              <a:spcAft>
                <a:spcPct val="0"/>
              </a:spcAft>
              <a:defRPr sz="1200">
                <a:solidFill>
                  <a:schemeClr val="tx1"/>
                </a:solidFill>
                <a:latin typeface="TUOS Stephenson" pitchFamily="18" charset="0"/>
                <a:ea typeface="MS PGothic" pitchFamily="34" charset="-128"/>
              </a:defRPr>
            </a:lvl9pPr>
          </a:lstStyle>
          <a:p>
            <a:pPr>
              <a:spcBef>
                <a:spcPct val="0"/>
              </a:spcBef>
            </a:pPr>
            <a:fld id="{6B6B0678-1341-4E55-9894-64C267587963}" type="slidenum">
              <a:rPr lang="en-GB" altLang="en-US"/>
              <a:pPr>
                <a:spcBef>
                  <a:spcPct val="0"/>
                </a:spcBef>
              </a:pPr>
              <a:t>1</a:t>
            </a:fld>
            <a:endParaRPr lang="en-GB"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UOS Stephenson" pitchFamily="18" charset="0"/>
            </a:endParaRPr>
          </a:p>
        </p:txBody>
      </p:sp>
    </p:spTree>
    <p:extLst>
      <p:ext uri="{BB962C8B-B14F-4D97-AF65-F5344CB8AC3E}">
        <p14:creationId xmlns:p14="http://schemas.microsoft.com/office/powerpoint/2010/main" val="2490025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24193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6913" y="6305550"/>
            <a:ext cx="708025"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609600" y="2209800"/>
            <a:ext cx="8229600" cy="1828800"/>
          </a:xfrm>
        </p:spPr>
        <p:txBody>
          <a:bodyPr anchor="ctr"/>
          <a:lstStyle>
            <a:lvl1pPr>
              <a:defRPr sz="5400"/>
            </a:lvl1pPr>
          </a:lstStyle>
          <a:p>
            <a:r>
              <a:rPr lang="en-US" smtClean="0"/>
              <a:t>Click to edit Master title style</a:t>
            </a:r>
            <a:endParaRPr lang="en-GB"/>
          </a:p>
        </p:txBody>
      </p:sp>
      <p:sp>
        <p:nvSpPr>
          <p:cNvPr id="4099" name="Rectangle 3"/>
          <p:cNvSpPr>
            <a:spLocks noGrp="1" noChangeArrowheads="1"/>
          </p:cNvSpPr>
          <p:nvPr>
            <p:ph type="subTitle" idx="1"/>
          </p:nvPr>
        </p:nvSpPr>
        <p:spPr>
          <a:xfrm>
            <a:off x="609600" y="4876800"/>
            <a:ext cx="8229600" cy="1066800"/>
          </a:xfrm>
        </p:spPr>
        <p:txBody>
          <a:bodyPr/>
          <a:lstStyle>
            <a:lvl1pPr marL="0" indent="0">
              <a:spcBef>
                <a:spcPct val="0"/>
              </a:spcBef>
              <a:buFontTx/>
              <a:buNone/>
              <a:defRPr/>
            </a:lvl1pPr>
          </a:lstStyle>
          <a:p>
            <a:r>
              <a:rPr lang="en-US" smtClean="0"/>
              <a:t>Click to edit Master subtitle style</a:t>
            </a:r>
            <a:endParaRPr lang="en-GB"/>
          </a:p>
        </p:txBody>
      </p:sp>
      <p:sp>
        <p:nvSpPr>
          <p:cNvPr id="6" name="Rectangle 6"/>
          <p:cNvSpPr>
            <a:spLocks noGrp="1" noChangeArrowheads="1"/>
          </p:cNvSpPr>
          <p:nvPr>
            <p:ph type="sldNum" sz="quarter" idx="10"/>
          </p:nvPr>
        </p:nvSpPr>
        <p:spPr bwMode="auto">
          <a:xfrm>
            <a:off x="7010400" y="152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800">
                <a:solidFill>
                  <a:srgbClr val="FFFFFF"/>
                </a:solidFill>
              </a:defRPr>
            </a:lvl1pPr>
          </a:lstStyle>
          <a:p>
            <a:fld id="{604C5BB7-D279-49ED-9569-41DCC40DD05A}" type="slidenum">
              <a:rPr lang="en-GB" altLang="en-US"/>
              <a:pPr/>
              <a:t>‹#›</a:t>
            </a:fld>
            <a:endParaRPr lang="en-GB" altLang="en-US"/>
          </a:p>
        </p:txBody>
      </p:sp>
      <p:sp>
        <p:nvSpPr>
          <p:cNvPr id="7" name="Rectangle 18"/>
          <p:cNvSpPr>
            <a:spLocks noGrp="1" noChangeArrowheads="1"/>
          </p:cNvSpPr>
          <p:nvPr>
            <p:ph type="dt" sz="half" idx="11"/>
          </p:nvPr>
        </p:nvSpPr>
        <p:spPr/>
        <p:txBody>
          <a:bodyPr/>
          <a:lstStyle>
            <a:lvl1pPr>
              <a:defRPr/>
            </a:lvl1pPr>
          </a:lstStyle>
          <a:p>
            <a:pPr>
              <a:defRPr/>
            </a:pPr>
            <a:fld id="{40674DA1-8C46-4679-9452-C3B7A953584E}" type="datetime1">
              <a:rPr lang="en-GB" altLang="en-US"/>
              <a:pPr>
                <a:defRPr/>
              </a:pPr>
              <a:t>17/10/2016</a:t>
            </a:fld>
            <a:endParaRPr lang="en-GB" altLang="en-US"/>
          </a:p>
        </p:txBody>
      </p:sp>
      <p:sp>
        <p:nvSpPr>
          <p:cNvPr id="8" name="Rectangle 19"/>
          <p:cNvSpPr>
            <a:spLocks noGrp="1" noChangeArrowheads="1"/>
          </p:cNvSpPr>
          <p:nvPr>
            <p:ph type="ftr" sz="quarter" idx="12"/>
          </p:nvPr>
        </p:nvSpPr>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8653596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
          <p:cNvSpPr>
            <a:spLocks noGrp="1" noChangeArrowheads="1"/>
          </p:cNvSpPr>
          <p:nvPr>
            <p:ph type="dt" sz="half" idx="10"/>
          </p:nvPr>
        </p:nvSpPr>
        <p:spPr>
          <a:ln/>
        </p:spPr>
        <p:txBody>
          <a:bodyPr/>
          <a:lstStyle>
            <a:lvl1pPr>
              <a:defRPr/>
            </a:lvl1pPr>
          </a:lstStyle>
          <a:p>
            <a:pPr>
              <a:defRPr/>
            </a:pPr>
            <a:fld id="{4CAD3441-EC42-48DD-B4BA-06251DF0D233}" type="datetime1">
              <a:rPr lang="en-GB" altLang="en-US" smtClean="0"/>
              <a:pPr>
                <a:defRPr/>
              </a:pPr>
              <a:t>17/10/2016</a:t>
            </a:fld>
            <a:endParaRPr lang="en-GB" altLang="en-US" dirty="0"/>
          </a:p>
        </p:txBody>
      </p:sp>
      <p:sp>
        <p:nvSpPr>
          <p:cNvPr id="5"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33654330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371600"/>
            <a:ext cx="2057400" cy="4724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1371600"/>
            <a:ext cx="6019800"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
          <p:cNvSpPr>
            <a:spLocks noGrp="1" noChangeArrowheads="1"/>
          </p:cNvSpPr>
          <p:nvPr>
            <p:ph type="dt" sz="half" idx="10"/>
          </p:nvPr>
        </p:nvSpPr>
        <p:spPr>
          <a:ln/>
        </p:spPr>
        <p:txBody>
          <a:bodyPr/>
          <a:lstStyle>
            <a:lvl1pPr>
              <a:defRPr/>
            </a:lvl1pPr>
          </a:lstStyle>
          <a:p>
            <a:pPr>
              <a:defRPr/>
            </a:pPr>
            <a:fld id="{3584B66B-8150-44B3-8C15-BE9D7231EA5D}" type="datetime1">
              <a:rPr lang="en-GB" altLang="en-US" smtClean="0"/>
              <a:pPr>
                <a:defRPr/>
              </a:pPr>
              <a:t>17/10/2016</a:t>
            </a:fld>
            <a:endParaRPr lang="en-GB" altLang="en-US" dirty="0"/>
          </a:p>
        </p:txBody>
      </p:sp>
      <p:sp>
        <p:nvSpPr>
          <p:cNvPr id="5"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64572362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609600" y="2362200"/>
            <a:ext cx="40386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2362200"/>
            <a:ext cx="40386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0"/>
          <p:cNvSpPr>
            <a:spLocks noGrp="1" noChangeArrowheads="1"/>
          </p:cNvSpPr>
          <p:nvPr>
            <p:ph type="dt" sz="half" idx="10"/>
          </p:nvPr>
        </p:nvSpPr>
        <p:spPr>
          <a:ln/>
        </p:spPr>
        <p:txBody>
          <a:bodyPr/>
          <a:lstStyle>
            <a:lvl1pPr>
              <a:defRPr/>
            </a:lvl1pPr>
          </a:lstStyle>
          <a:p>
            <a:pPr>
              <a:defRPr/>
            </a:pPr>
            <a:fld id="{9694253C-9C59-4CF4-AC53-55E5D3B9552C}" type="datetime1">
              <a:rPr lang="en-GB" altLang="en-US" smtClean="0"/>
              <a:t>17/10/2016</a:t>
            </a:fld>
            <a:endParaRPr lang="en-GB" altLang="en-US" dirty="0"/>
          </a:p>
        </p:txBody>
      </p:sp>
      <p:sp>
        <p:nvSpPr>
          <p:cNvPr id="6"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
        <p:nvSpPr>
          <p:cNvPr id="8" name="Title 7"/>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410430200"/>
      </p:ext>
    </p:extLst>
  </p:cSld>
  <p:clrMapOvr>
    <a:masterClrMapping/>
  </p:clrMapOvr>
  <p:timing>
    <p:tnLst>
      <p:par>
        <p:cTn id="1" dur="indefinite" restart="never" nodeType="tmRoot"/>
      </p:par>
    </p:tnLst>
  </p:timing>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
          <p:cNvSpPr>
            <a:spLocks noGrp="1" noChangeArrowheads="1"/>
          </p:cNvSpPr>
          <p:nvPr>
            <p:ph type="dt" sz="half" idx="10"/>
          </p:nvPr>
        </p:nvSpPr>
        <p:spPr>
          <a:ln/>
        </p:spPr>
        <p:txBody>
          <a:bodyPr/>
          <a:lstStyle>
            <a:lvl1pPr>
              <a:defRPr/>
            </a:lvl1pPr>
          </a:lstStyle>
          <a:p>
            <a:pPr>
              <a:defRPr/>
            </a:pPr>
            <a:fld id="{994BF2D4-94FA-4A6C-9660-7E0CF402BD97}" type="datetime1">
              <a:rPr lang="en-GB" altLang="en-US" smtClean="0"/>
              <a:pPr>
                <a:defRPr/>
              </a:pPr>
              <a:t>17/10/2016</a:t>
            </a:fld>
            <a:endParaRPr lang="en-GB" altLang="en-US" dirty="0"/>
          </a:p>
        </p:txBody>
      </p:sp>
      <p:sp>
        <p:nvSpPr>
          <p:cNvPr id="5" name="Rectangle 11"/>
          <p:cNvSpPr>
            <a:spLocks noGrp="1" noChangeArrowheads="1"/>
          </p:cNvSpPr>
          <p:nvPr>
            <p:ph type="ftr" sz="quarter" idx="11"/>
          </p:nvPr>
        </p:nvSpPr>
        <p:spPr>
          <a:ln/>
        </p:spPr>
        <p:txBody>
          <a:bodyPr/>
          <a:lstStyle>
            <a:lvl1pPr>
              <a:defRPr/>
            </a:lvl1pPr>
          </a:lstStyle>
          <a:p>
            <a:pPr>
              <a:defRPr/>
            </a:pPr>
            <a:r>
              <a:rPr lang="en-GB" altLang="en-US" dirty="0" smtClean="0"/>
              <a:t>© The University of Sheffield</a:t>
            </a:r>
            <a:endParaRPr lang="en-GB" altLang="en-US" dirty="0"/>
          </a:p>
        </p:txBody>
      </p:sp>
    </p:spTree>
    <p:extLst>
      <p:ext uri="{BB962C8B-B14F-4D97-AF65-F5344CB8AC3E}">
        <p14:creationId xmlns:p14="http://schemas.microsoft.com/office/powerpoint/2010/main" val="11842045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fld id="{92906D1B-DE8A-4F62-B31A-C68AAAB50A7A}" type="datetime1">
              <a:rPr lang="en-GB" altLang="en-US" smtClean="0"/>
              <a:pPr>
                <a:defRPr/>
              </a:pPr>
              <a:t>17/10/2016</a:t>
            </a:fld>
            <a:endParaRPr lang="en-GB" altLang="en-US" dirty="0"/>
          </a:p>
        </p:txBody>
      </p:sp>
      <p:sp>
        <p:nvSpPr>
          <p:cNvPr id="5"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380222151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0"/>
          <p:cNvSpPr>
            <a:spLocks noGrp="1" noChangeArrowheads="1"/>
          </p:cNvSpPr>
          <p:nvPr>
            <p:ph type="dt" sz="half" idx="10"/>
          </p:nvPr>
        </p:nvSpPr>
        <p:spPr>
          <a:ln/>
        </p:spPr>
        <p:txBody>
          <a:bodyPr/>
          <a:lstStyle>
            <a:lvl1pPr>
              <a:defRPr/>
            </a:lvl1pPr>
          </a:lstStyle>
          <a:p>
            <a:pPr>
              <a:defRPr/>
            </a:pPr>
            <a:fld id="{13C8897E-DEAF-496D-8B73-CCC6A1282756}" type="datetime1">
              <a:rPr lang="en-GB" altLang="en-US" smtClean="0"/>
              <a:pPr>
                <a:defRPr/>
              </a:pPr>
              <a:t>17/10/2016</a:t>
            </a:fld>
            <a:endParaRPr lang="en-GB" altLang="en-US" dirty="0"/>
          </a:p>
        </p:txBody>
      </p:sp>
      <p:sp>
        <p:nvSpPr>
          <p:cNvPr id="6"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36413220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0"/>
          <p:cNvSpPr>
            <a:spLocks noGrp="1" noChangeArrowheads="1"/>
          </p:cNvSpPr>
          <p:nvPr>
            <p:ph type="dt" sz="half" idx="10"/>
          </p:nvPr>
        </p:nvSpPr>
        <p:spPr>
          <a:ln/>
        </p:spPr>
        <p:txBody>
          <a:bodyPr/>
          <a:lstStyle>
            <a:lvl1pPr>
              <a:defRPr/>
            </a:lvl1pPr>
          </a:lstStyle>
          <a:p>
            <a:pPr>
              <a:defRPr/>
            </a:pPr>
            <a:fld id="{9F988380-4F95-4322-99E1-EE97B884E11C}" type="datetime1">
              <a:rPr lang="en-GB" altLang="en-US" smtClean="0"/>
              <a:pPr>
                <a:defRPr/>
              </a:pPr>
              <a:t>17/10/2016</a:t>
            </a:fld>
            <a:endParaRPr lang="en-GB" altLang="en-US" dirty="0"/>
          </a:p>
        </p:txBody>
      </p:sp>
      <p:sp>
        <p:nvSpPr>
          <p:cNvPr id="8"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11078974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0"/>
          <p:cNvSpPr>
            <a:spLocks noGrp="1" noChangeArrowheads="1"/>
          </p:cNvSpPr>
          <p:nvPr>
            <p:ph type="dt" sz="half" idx="10"/>
          </p:nvPr>
        </p:nvSpPr>
        <p:spPr>
          <a:ln/>
        </p:spPr>
        <p:txBody>
          <a:bodyPr/>
          <a:lstStyle>
            <a:lvl1pPr>
              <a:defRPr/>
            </a:lvl1pPr>
          </a:lstStyle>
          <a:p>
            <a:pPr>
              <a:defRPr/>
            </a:pPr>
            <a:fld id="{935234A6-680E-4027-971B-935AA25DAEF2}" type="datetime1">
              <a:rPr lang="en-GB" altLang="en-US" smtClean="0"/>
              <a:pPr>
                <a:defRPr/>
              </a:pPr>
              <a:t>17/10/2016</a:t>
            </a:fld>
            <a:endParaRPr lang="en-GB" altLang="en-US" dirty="0"/>
          </a:p>
        </p:txBody>
      </p:sp>
      <p:sp>
        <p:nvSpPr>
          <p:cNvPr id="4"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29879609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3D8C09DB-A254-418D-8166-B46E760752DD}" type="datetime1">
              <a:rPr lang="en-GB" altLang="en-US" smtClean="0"/>
              <a:pPr>
                <a:defRPr/>
              </a:pPr>
              <a:t>17/10/2016</a:t>
            </a:fld>
            <a:endParaRPr lang="en-GB" altLang="en-US" dirty="0"/>
          </a:p>
        </p:txBody>
      </p:sp>
      <p:sp>
        <p:nvSpPr>
          <p:cNvPr id="3"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37897589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fld id="{2304B593-6E37-4977-ABE0-15678DF56150}" type="datetime1">
              <a:rPr lang="en-GB" altLang="en-US"/>
              <a:pPr>
                <a:defRPr/>
              </a:pPr>
              <a:t>17/10/2016</a:t>
            </a:fld>
            <a:endParaRPr lang="en-GB"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298281618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fld id="{6AD6FD97-708A-4E55-8649-139C906ECE4F}" type="datetime1">
              <a:rPr lang="en-GB" altLang="en-US" smtClean="0"/>
              <a:pPr>
                <a:defRPr/>
              </a:pPr>
              <a:t>17/10/2016</a:t>
            </a:fld>
            <a:endParaRPr lang="en-GB" altLang="en-US" dirty="0"/>
          </a:p>
        </p:txBody>
      </p:sp>
      <p:sp>
        <p:nvSpPr>
          <p:cNvPr id="6" name="Rectangle 11"/>
          <p:cNvSpPr>
            <a:spLocks noGrp="1" noChangeArrowheads="1"/>
          </p:cNvSpPr>
          <p:nvPr>
            <p:ph type="ftr" sz="quarter" idx="11"/>
          </p:nvPr>
        </p:nvSpPr>
        <p:spPr>
          <a:ln/>
        </p:spPr>
        <p:txBody>
          <a:bodyPr/>
          <a:lstStyle>
            <a:lvl1pPr>
              <a:defRPr/>
            </a:lvl1pPr>
          </a:lstStyle>
          <a:p>
            <a:pPr>
              <a:defRPr/>
            </a:pPr>
            <a:r>
              <a:rPr lang="en-GB" altLang="en-US"/>
              <a:t>© The University of Sheffield</a:t>
            </a:r>
          </a:p>
        </p:txBody>
      </p:sp>
    </p:spTree>
    <p:extLst>
      <p:ext uri="{BB962C8B-B14F-4D97-AF65-F5344CB8AC3E}">
        <p14:creationId xmlns:p14="http://schemas.microsoft.com/office/powerpoint/2010/main" val="248766626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1371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609600" y="2362200"/>
            <a:ext cx="8229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34" name="Rectangle 10"/>
          <p:cNvSpPr>
            <a:spLocks noGrp="1" noChangeArrowheads="1"/>
          </p:cNvSpPr>
          <p:nvPr>
            <p:ph type="dt" sz="half" idx="2"/>
          </p:nvPr>
        </p:nvSpPr>
        <p:spPr bwMode="auto">
          <a:xfrm>
            <a:off x="685800" y="6553200"/>
            <a:ext cx="914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chemeClr val="bg1"/>
                </a:solidFill>
                <a:latin typeface="TUOS Blake" pitchFamily="34" charset="0"/>
              </a:defRPr>
            </a:lvl1pPr>
          </a:lstStyle>
          <a:p>
            <a:pPr>
              <a:defRPr/>
            </a:pPr>
            <a:fld id="{E4806595-EEF5-49BA-AFA7-41E18553191A}" type="datetime1">
              <a:rPr lang="en-GB" altLang="en-US" smtClean="0"/>
              <a:pPr>
                <a:defRPr/>
              </a:pPr>
              <a:t>17/10/2016</a:t>
            </a:fld>
            <a:endParaRPr lang="en-GB" altLang="en-US" dirty="0"/>
          </a:p>
        </p:txBody>
      </p:sp>
      <p:sp>
        <p:nvSpPr>
          <p:cNvPr id="1035" name="Rectangle 11"/>
          <p:cNvSpPr>
            <a:spLocks noGrp="1" noChangeArrowheads="1"/>
          </p:cNvSpPr>
          <p:nvPr>
            <p:ph type="ftr" sz="quarter" idx="3"/>
          </p:nvPr>
        </p:nvSpPr>
        <p:spPr bwMode="auto">
          <a:xfrm>
            <a:off x="1371600" y="6553200"/>
            <a:ext cx="518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chemeClr val="bg1"/>
                </a:solidFill>
                <a:latin typeface="TUOS Blake" pitchFamily="34" charset="0"/>
              </a:defRPr>
            </a:lvl1pPr>
          </a:lstStyle>
          <a:p>
            <a:pPr>
              <a:defRPr/>
            </a:pPr>
            <a:r>
              <a:rPr lang="en-GB" altLang="en-US" smtClean="0"/>
              <a:t>© The University of Sheffield</a:t>
            </a:r>
            <a:endParaRPr lang="en-GB" altLang="en-US"/>
          </a:p>
        </p:txBody>
      </p:sp>
      <p:pic>
        <p:nvPicPr>
          <p:cNvPr id="1030" name="Picture 3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152400"/>
            <a:ext cx="24193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
          <p:cNvPicPr>
            <a:picLocks noChangeAspect="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8316913" y="6292850"/>
            <a:ext cx="7080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iming>
    <p:tnLst>
      <p:par>
        <p:cTn id="1" dur="indefinite" restart="never" nodeType="tmRoot"/>
      </p:par>
    </p:tnLst>
  </p:timing>
  <p:hf sldNum="0" hdr="0"/>
  <p:txStyles>
    <p:titleStyle>
      <a:lvl1pPr algn="l" rtl="0" eaLnBrk="1" fontAlgn="base" hangingPunct="1">
        <a:lnSpc>
          <a:spcPct val="83000"/>
        </a:lnSpc>
        <a:spcBef>
          <a:spcPct val="0"/>
        </a:spcBef>
        <a:spcAft>
          <a:spcPct val="0"/>
        </a:spcAft>
        <a:defRPr sz="4400">
          <a:solidFill>
            <a:schemeClr val="bg1"/>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chemeClr val="tx1"/>
          </a:solidFill>
          <a:latin typeface="TUOS Stephenson" pitchFamily="-128" charset="0"/>
        </a:defRPr>
      </a:lvl6pPr>
      <a:lvl7pPr marL="914400" algn="l" rtl="0" eaLnBrk="1" fontAlgn="base" hangingPunct="1">
        <a:lnSpc>
          <a:spcPct val="83000"/>
        </a:lnSpc>
        <a:spcBef>
          <a:spcPct val="0"/>
        </a:spcBef>
        <a:spcAft>
          <a:spcPct val="0"/>
        </a:spcAft>
        <a:defRPr sz="4400">
          <a:solidFill>
            <a:schemeClr val="tx1"/>
          </a:solidFill>
          <a:latin typeface="TUOS Stephenson" pitchFamily="-128" charset="0"/>
        </a:defRPr>
      </a:lvl7pPr>
      <a:lvl8pPr marL="1371600" algn="l" rtl="0" eaLnBrk="1" fontAlgn="base" hangingPunct="1">
        <a:lnSpc>
          <a:spcPct val="83000"/>
        </a:lnSpc>
        <a:spcBef>
          <a:spcPct val="0"/>
        </a:spcBef>
        <a:spcAft>
          <a:spcPct val="0"/>
        </a:spcAft>
        <a:defRPr sz="4400">
          <a:solidFill>
            <a:schemeClr val="tx1"/>
          </a:solidFill>
          <a:latin typeface="TUOS Stephenson" pitchFamily="-128" charset="0"/>
        </a:defRPr>
      </a:lvl8pPr>
      <a:lvl9pPr marL="1828800" algn="l" rtl="0" eaLnBrk="1" fontAlgn="base" hangingPunct="1">
        <a:lnSpc>
          <a:spcPct val="83000"/>
        </a:lnSpc>
        <a:spcBef>
          <a:spcPct val="0"/>
        </a:spcBef>
        <a:spcAft>
          <a:spcPct val="0"/>
        </a:spcAft>
        <a:defRPr sz="4400">
          <a:solidFill>
            <a:schemeClr val="tx1"/>
          </a:solidFill>
          <a:latin typeface="TUOS Stephenson" pitchFamily="-128" charset="0"/>
        </a:defRPr>
      </a:lvl9pPr>
    </p:titleStyle>
    <p:bodyStyle>
      <a:lvl1pPr marL="342900" indent="-342900" algn="l" rtl="0" eaLnBrk="1" fontAlgn="base" hangingPunct="1">
        <a:spcBef>
          <a:spcPct val="30000"/>
        </a:spcBef>
        <a:spcAft>
          <a:spcPct val="0"/>
        </a:spcAft>
        <a:buChar char="•"/>
        <a:defRPr sz="3200">
          <a:solidFill>
            <a:schemeClr val="bg2"/>
          </a:solidFill>
          <a:latin typeface="+mn-lt"/>
          <a:ea typeface="MS PGothic" pitchFamily="34" charset="-128"/>
          <a:cs typeface="ＭＳ Ｐゴシック" charset="0"/>
        </a:defRPr>
      </a:lvl1pPr>
      <a:lvl2pPr marL="742950" indent="-285750" algn="l" rtl="0" eaLnBrk="1" fontAlgn="base" hangingPunct="1">
        <a:spcBef>
          <a:spcPct val="30000"/>
        </a:spcBef>
        <a:spcAft>
          <a:spcPct val="0"/>
        </a:spcAft>
        <a:buFont typeface="TUOS Stephenson" pitchFamily="18" charset="0"/>
        <a:buChar char="•"/>
        <a:defRPr sz="2800">
          <a:solidFill>
            <a:schemeClr val="bg2"/>
          </a:solidFill>
          <a:latin typeface="+mn-lt"/>
          <a:ea typeface="MS PGothic" pitchFamily="34" charset="-128"/>
        </a:defRPr>
      </a:lvl2pPr>
      <a:lvl3pPr marL="1143000" indent="-228600" algn="l" rtl="0" eaLnBrk="1" fontAlgn="base" hangingPunct="1">
        <a:spcBef>
          <a:spcPct val="20000"/>
        </a:spcBef>
        <a:spcAft>
          <a:spcPct val="0"/>
        </a:spcAft>
        <a:defRPr sz="2400">
          <a:solidFill>
            <a:schemeClr val="bg2"/>
          </a:solidFill>
          <a:latin typeface="+mn-lt"/>
          <a:ea typeface="MS PGothic" pitchFamily="34" charset="-128"/>
        </a:defRPr>
      </a:lvl3pPr>
      <a:lvl4pPr marL="1600200" indent="-228600" algn="l" rtl="0" eaLnBrk="1" fontAlgn="base" hangingPunct="1">
        <a:lnSpc>
          <a:spcPct val="120000"/>
        </a:lnSpc>
        <a:spcBef>
          <a:spcPct val="20000"/>
        </a:spcBef>
        <a:spcAft>
          <a:spcPct val="0"/>
        </a:spcAft>
        <a:buFont typeface="TUOS Stephenson" pitchFamily="18" charset="0"/>
        <a:defRPr sz="1400">
          <a:solidFill>
            <a:schemeClr val="bg2"/>
          </a:solidFill>
          <a:latin typeface="+mn-lt"/>
          <a:ea typeface="MS PGothic" pitchFamily="34" charset="-128"/>
        </a:defRPr>
      </a:lvl4pPr>
      <a:lvl5pPr marL="2057400" indent="-228600" algn="l" rtl="0" eaLnBrk="1" fontAlgn="base" hangingPunct="1">
        <a:lnSpc>
          <a:spcPct val="140000"/>
        </a:lnSpc>
        <a:spcBef>
          <a:spcPct val="20000"/>
        </a:spcBef>
        <a:spcAft>
          <a:spcPct val="0"/>
        </a:spcAft>
        <a:buFont typeface="TUOS Stephenson" pitchFamily="18" charset="0"/>
        <a:buChar char="•"/>
        <a:defRPr sz="900">
          <a:solidFill>
            <a:schemeClr val="bg2"/>
          </a:solidFill>
          <a:latin typeface="+mn-lt"/>
          <a:ea typeface="MS PGothic" pitchFamily="34" charset="-128"/>
        </a:defRPr>
      </a:lvl5pPr>
      <a:lvl6pPr marL="2514600" indent="-228600" algn="l" rtl="0" eaLnBrk="1" fontAlgn="base" hangingPunct="1">
        <a:lnSpc>
          <a:spcPct val="140000"/>
        </a:lnSpc>
        <a:spcBef>
          <a:spcPct val="20000"/>
        </a:spcBef>
        <a:spcAft>
          <a:spcPct val="0"/>
        </a:spcAft>
        <a:buFont typeface="TUOS Stephenson" pitchFamily="-128" charset="0"/>
        <a:buChar char="•"/>
        <a:defRPr sz="900">
          <a:solidFill>
            <a:schemeClr val="bg2"/>
          </a:solidFill>
          <a:latin typeface="+mn-lt"/>
        </a:defRPr>
      </a:lvl6pPr>
      <a:lvl7pPr marL="2971800" indent="-228600" algn="l" rtl="0" eaLnBrk="1" fontAlgn="base" hangingPunct="1">
        <a:lnSpc>
          <a:spcPct val="140000"/>
        </a:lnSpc>
        <a:spcBef>
          <a:spcPct val="20000"/>
        </a:spcBef>
        <a:spcAft>
          <a:spcPct val="0"/>
        </a:spcAft>
        <a:buFont typeface="TUOS Stephenson" pitchFamily="-128" charset="0"/>
        <a:buChar char="•"/>
        <a:defRPr sz="900">
          <a:solidFill>
            <a:schemeClr val="bg2"/>
          </a:solidFill>
          <a:latin typeface="+mn-lt"/>
        </a:defRPr>
      </a:lvl7pPr>
      <a:lvl8pPr marL="3429000" indent="-228600" algn="l" rtl="0" eaLnBrk="1" fontAlgn="base" hangingPunct="1">
        <a:lnSpc>
          <a:spcPct val="140000"/>
        </a:lnSpc>
        <a:spcBef>
          <a:spcPct val="20000"/>
        </a:spcBef>
        <a:spcAft>
          <a:spcPct val="0"/>
        </a:spcAft>
        <a:buFont typeface="TUOS Stephenson" pitchFamily="-128" charset="0"/>
        <a:buChar char="•"/>
        <a:defRPr sz="900">
          <a:solidFill>
            <a:schemeClr val="bg2"/>
          </a:solidFill>
          <a:latin typeface="+mn-lt"/>
        </a:defRPr>
      </a:lvl8pPr>
      <a:lvl9pPr marL="3886200" indent="-228600" algn="l" rtl="0" eaLnBrk="1" fontAlgn="base" hangingPunct="1">
        <a:lnSpc>
          <a:spcPct val="140000"/>
        </a:lnSpc>
        <a:spcBef>
          <a:spcPct val="20000"/>
        </a:spcBef>
        <a:spcAft>
          <a:spcPct val="0"/>
        </a:spcAft>
        <a:buFont typeface="TUOS Stephenson" pitchFamily="-128" charset="0"/>
        <a:buChar char="•"/>
        <a:defRPr sz="9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p.grabowski@Sheffield.ac.u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n-GB" sz="4800" dirty="0"/>
              <a:t>Perceptions of </a:t>
            </a:r>
            <a:r>
              <a:rPr lang="en-GB" sz="4800" dirty="0" smtClean="0"/>
              <a:t/>
            </a:r>
            <a:br>
              <a:rPr lang="en-GB" sz="4800" dirty="0" smtClean="0"/>
            </a:br>
            <a:r>
              <a:rPr lang="en-GB" sz="4800" dirty="0" smtClean="0"/>
              <a:t>Early </a:t>
            </a:r>
            <a:r>
              <a:rPr lang="en-GB" sz="4800" dirty="0"/>
              <a:t>Career Researcher roles in teaching </a:t>
            </a:r>
            <a:r>
              <a:rPr lang="en-GB" sz="4800" dirty="0" smtClean="0"/>
              <a:t>and learning for Postgraduate </a:t>
            </a:r>
            <a:r>
              <a:rPr lang="en-GB" sz="4800" dirty="0"/>
              <a:t>Taught students</a:t>
            </a:r>
            <a:endParaRPr lang="en-US" altLang="en-US" sz="4800" dirty="0" smtClean="0"/>
          </a:p>
        </p:txBody>
      </p:sp>
      <p:sp>
        <p:nvSpPr>
          <p:cNvPr id="5123" name="Rectangle 3"/>
          <p:cNvSpPr>
            <a:spLocks noGrp="1" noChangeArrowheads="1"/>
          </p:cNvSpPr>
          <p:nvPr>
            <p:ph type="subTitle" idx="1"/>
          </p:nvPr>
        </p:nvSpPr>
        <p:spPr>
          <a:xfrm>
            <a:off x="609600" y="5229944"/>
            <a:ext cx="8229600" cy="1295400"/>
          </a:xfrm>
        </p:spPr>
        <p:txBody>
          <a:bodyPr/>
          <a:lstStyle/>
          <a:p>
            <a:pPr eaLnBrk="1" hangingPunct="1"/>
            <a:r>
              <a:rPr lang="en-US" altLang="en-US" dirty="0" smtClean="0"/>
              <a:t>Peter Grabowski PhD </a:t>
            </a:r>
            <a:r>
              <a:rPr lang="en-US" altLang="en-US" dirty="0" err="1" smtClean="0"/>
              <a:t>RNutr</a:t>
            </a:r>
            <a:r>
              <a:rPr lang="en-US" altLang="en-US" dirty="0" smtClean="0"/>
              <a:t> SFHEA</a:t>
            </a:r>
          </a:p>
          <a:p>
            <a:pPr eaLnBrk="1" hangingPunct="1"/>
            <a:r>
              <a:rPr lang="en-US" altLang="en-US" dirty="0" smtClean="0"/>
              <a:t>University of Sheffield</a:t>
            </a:r>
          </a:p>
          <a:p>
            <a:pPr eaLnBrk="1" hangingPunct="1"/>
            <a:r>
              <a:rPr lang="en-US" altLang="en-US" sz="2000" dirty="0" smtClean="0">
                <a:hlinkClick r:id="rId3"/>
              </a:rPr>
              <a:t>p.grabowski@Sheffield.ac.uk</a:t>
            </a:r>
            <a:r>
              <a:rPr lang="en-US" altLang="en-US" sz="2000" dirty="0" smtClean="0"/>
              <a:t>                                          @pgrabowski58</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8" name="TextBox 7"/>
          <p:cNvSpPr txBox="1"/>
          <p:nvPr/>
        </p:nvSpPr>
        <p:spPr>
          <a:xfrm>
            <a:off x="323529" y="1628800"/>
            <a:ext cx="8512786" cy="4154984"/>
          </a:xfrm>
          <a:prstGeom prst="rect">
            <a:avLst/>
          </a:prstGeom>
          <a:noFill/>
        </p:spPr>
        <p:txBody>
          <a:bodyPr wrap="square" rtlCol="0">
            <a:spAutoFit/>
          </a:bodyPr>
          <a:lstStyle/>
          <a:p>
            <a:pPr>
              <a:tabLst>
                <a:tab pos="4668838" algn="ctr"/>
                <a:tab pos="5919788" algn="ctr"/>
                <a:tab pos="7170738" algn="ctr"/>
              </a:tabLst>
            </a:pPr>
            <a:r>
              <a:rPr lang="en-GB" dirty="0" smtClean="0">
                <a:solidFill>
                  <a:schemeClr val="bg1"/>
                </a:solidFill>
              </a:rPr>
              <a:t>Faculty</a:t>
            </a:r>
            <a:r>
              <a:rPr lang="en-GB" dirty="0">
                <a:solidFill>
                  <a:schemeClr val="bg1"/>
                </a:solidFill>
              </a:rPr>
              <a:t>	ECRs	PGTs	Academics</a:t>
            </a:r>
          </a:p>
          <a:p>
            <a:pPr>
              <a:tabLst>
                <a:tab pos="4668838" algn="ctr"/>
                <a:tab pos="5919788" algn="ctr"/>
                <a:tab pos="7170738" algn="ctr"/>
              </a:tabLst>
            </a:pPr>
            <a:r>
              <a:rPr lang="en-GB" dirty="0">
                <a:solidFill>
                  <a:schemeClr val="bg1"/>
                </a:solidFill>
              </a:rPr>
              <a:t>Arts &amp; Humanities	5	1	-</a:t>
            </a:r>
          </a:p>
          <a:p>
            <a:pPr>
              <a:tabLst>
                <a:tab pos="4668838" algn="ctr"/>
                <a:tab pos="5919788" algn="ctr"/>
                <a:tab pos="7170738" algn="ctr"/>
              </a:tabLst>
            </a:pPr>
            <a:r>
              <a:rPr lang="en-GB" dirty="0" smtClean="0">
                <a:solidFill>
                  <a:schemeClr val="bg1"/>
                </a:solidFill>
              </a:rPr>
              <a:t>Engineering	5	2	2</a:t>
            </a:r>
          </a:p>
          <a:p>
            <a:pPr>
              <a:tabLst>
                <a:tab pos="4668838" algn="ctr"/>
                <a:tab pos="5919788" algn="ctr"/>
                <a:tab pos="7170738" algn="ctr"/>
              </a:tabLst>
            </a:pPr>
            <a:r>
              <a:rPr lang="en-GB" dirty="0" smtClean="0">
                <a:solidFill>
                  <a:schemeClr val="bg1"/>
                </a:solidFill>
              </a:rPr>
              <a:t>Medicine Dentistry</a:t>
            </a:r>
            <a:r>
              <a:rPr lang="en-GB" dirty="0">
                <a:solidFill>
                  <a:schemeClr val="bg1"/>
                </a:solidFill>
              </a:rPr>
              <a:t> </a:t>
            </a:r>
            <a:r>
              <a:rPr lang="en-GB" dirty="0" smtClean="0">
                <a:solidFill>
                  <a:schemeClr val="bg1"/>
                </a:solidFill>
              </a:rPr>
              <a:t>&amp; Health	10	4	7</a:t>
            </a:r>
          </a:p>
          <a:p>
            <a:pPr>
              <a:tabLst>
                <a:tab pos="4668838" algn="ctr"/>
                <a:tab pos="5919788" algn="ctr"/>
                <a:tab pos="7170738" algn="ctr"/>
              </a:tabLst>
            </a:pPr>
            <a:r>
              <a:rPr lang="en-GB" dirty="0" smtClean="0">
                <a:solidFill>
                  <a:schemeClr val="bg1"/>
                </a:solidFill>
              </a:rPr>
              <a:t>Science	6	-	-</a:t>
            </a:r>
          </a:p>
          <a:p>
            <a:pPr>
              <a:tabLst>
                <a:tab pos="4668838" algn="ctr"/>
                <a:tab pos="5919788" algn="ctr"/>
                <a:tab pos="7170738" algn="ctr"/>
              </a:tabLst>
            </a:pPr>
            <a:r>
              <a:rPr lang="en-GB" dirty="0" smtClean="0">
                <a:solidFill>
                  <a:schemeClr val="bg1"/>
                </a:solidFill>
              </a:rPr>
              <a:t>Social Sciences	5	3	4</a:t>
            </a:r>
          </a:p>
          <a:p>
            <a:pPr>
              <a:tabLst>
                <a:tab pos="4668838" algn="ctr"/>
                <a:tab pos="5919788" algn="ctr"/>
                <a:tab pos="7170738" algn="ctr"/>
              </a:tabLst>
            </a:pPr>
            <a:r>
              <a:rPr lang="en-GB" dirty="0" smtClean="0">
                <a:solidFill>
                  <a:schemeClr val="bg1"/>
                </a:solidFill>
              </a:rPr>
              <a:t>International	-	-	-</a:t>
            </a:r>
          </a:p>
          <a:p>
            <a:pPr>
              <a:tabLst>
                <a:tab pos="4668838" algn="ctr"/>
                <a:tab pos="5919788" algn="ctr"/>
                <a:tab pos="7170738" algn="ctr"/>
              </a:tabLst>
            </a:pPr>
            <a:endParaRPr lang="en-GB" dirty="0" smtClean="0">
              <a:solidFill>
                <a:schemeClr val="bg1"/>
              </a:solidFill>
            </a:endParaRPr>
          </a:p>
          <a:p>
            <a:pPr>
              <a:tabLst>
                <a:tab pos="4668838" algn="ctr"/>
                <a:tab pos="5919788" algn="ctr"/>
                <a:tab pos="7170738" algn="ctr"/>
              </a:tabLst>
            </a:pPr>
            <a:r>
              <a:rPr lang="en-GB" dirty="0">
                <a:solidFill>
                  <a:schemeClr val="bg1"/>
                </a:solidFill>
              </a:rPr>
              <a:t>	ECRs	PGTs	Academics</a:t>
            </a:r>
          </a:p>
          <a:p>
            <a:pPr>
              <a:tabLst>
                <a:tab pos="4668838" algn="ctr"/>
                <a:tab pos="5919788" algn="ctr"/>
                <a:tab pos="7170738" algn="ctr"/>
              </a:tabLst>
            </a:pPr>
            <a:r>
              <a:rPr lang="en-GB" dirty="0" smtClean="0">
                <a:solidFill>
                  <a:schemeClr val="bg1"/>
                </a:solidFill>
              </a:rPr>
              <a:t>Totals	31</a:t>
            </a:r>
            <a:r>
              <a:rPr lang="en-GB" dirty="0">
                <a:solidFill>
                  <a:schemeClr val="bg1"/>
                </a:solidFill>
              </a:rPr>
              <a:t>	</a:t>
            </a:r>
            <a:r>
              <a:rPr lang="en-GB" dirty="0" smtClean="0">
                <a:solidFill>
                  <a:schemeClr val="bg1"/>
                </a:solidFill>
              </a:rPr>
              <a:t>10</a:t>
            </a:r>
            <a:r>
              <a:rPr lang="en-GB" dirty="0">
                <a:solidFill>
                  <a:schemeClr val="bg1"/>
                </a:solidFill>
              </a:rPr>
              <a:t>	</a:t>
            </a:r>
            <a:r>
              <a:rPr lang="en-GB" dirty="0" smtClean="0">
                <a:solidFill>
                  <a:schemeClr val="bg1"/>
                </a:solidFill>
              </a:rPr>
              <a:t>13</a:t>
            </a:r>
            <a:endParaRPr lang="en-GB" dirty="0">
              <a:solidFill>
                <a:schemeClr val="bg1"/>
              </a:solidFill>
            </a:endParaRPr>
          </a:p>
          <a:p>
            <a:pPr>
              <a:tabLst>
                <a:tab pos="4668838" algn="ctr"/>
                <a:tab pos="5919788" algn="ctr"/>
                <a:tab pos="7170738" algn="ctr"/>
              </a:tabLst>
            </a:pPr>
            <a:endParaRPr lang="en-GB" dirty="0">
              <a:solidFill>
                <a:schemeClr val="bg1"/>
              </a:solidFill>
            </a:endParaRPr>
          </a:p>
        </p:txBody>
      </p:sp>
      <p:sp>
        <p:nvSpPr>
          <p:cNvPr id="9" name="Rectangle 8"/>
          <p:cNvSpPr/>
          <p:nvPr/>
        </p:nvSpPr>
        <p:spPr>
          <a:xfrm>
            <a:off x="3175327" y="346311"/>
            <a:ext cx="5544616" cy="646331"/>
          </a:xfrm>
          <a:prstGeom prst="rect">
            <a:avLst/>
          </a:prstGeom>
        </p:spPr>
        <p:txBody>
          <a:bodyPr wrap="square">
            <a:spAutoFit/>
          </a:bodyPr>
          <a:lstStyle/>
          <a:p>
            <a:pPr algn="r"/>
            <a:r>
              <a:rPr lang="en-GB" sz="3600" dirty="0">
                <a:solidFill>
                  <a:schemeClr val="bg1"/>
                </a:solidFill>
              </a:rPr>
              <a:t>Valid survey </a:t>
            </a:r>
            <a:r>
              <a:rPr lang="en-GB" sz="3600" dirty="0" smtClean="0">
                <a:solidFill>
                  <a:schemeClr val="bg1"/>
                </a:solidFill>
              </a:rPr>
              <a:t>responses</a:t>
            </a:r>
            <a:endParaRPr lang="en-GB" sz="3600" dirty="0">
              <a:solidFill>
                <a:schemeClr val="bg1"/>
              </a:solidFill>
            </a:endParaRPr>
          </a:p>
        </p:txBody>
      </p:sp>
    </p:spTree>
    <p:extLst>
      <p:ext uri="{BB962C8B-B14F-4D97-AF65-F5344CB8AC3E}">
        <p14:creationId xmlns:p14="http://schemas.microsoft.com/office/powerpoint/2010/main" val="32114791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571" y="476672"/>
            <a:ext cx="8748605" cy="762000"/>
          </a:xfrm>
        </p:spPr>
        <p:txBody>
          <a:bodyPr/>
          <a:lstStyle/>
          <a:p>
            <a:pPr algn="r"/>
            <a:r>
              <a:rPr lang="en-GB" sz="3600" dirty="0" smtClean="0">
                <a:solidFill>
                  <a:srgbClr val="FF0000"/>
                </a:solidFill>
              </a:rPr>
              <a:t>Suitable</a:t>
            </a:r>
            <a:r>
              <a:rPr lang="en-GB" sz="3600" dirty="0" smtClean="0"/>
              <a:t> PGT teaching:</a:t>
            </a:r>
            <a:br>
              <a:rPr lang="en-GB" sz="3600" dirty="0" smtClean="0"/>
            </a:br>
            <a:r>
              <a:rPr lang="en-GB" sz="3600" dirty="0" smtClean="0"/>
              <a:t>undertaken, assigned, experienced</a:t>
            </a:r>
            <a:endParaRPr lang="en-GB"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12436599"/>
              </p:ext>
            </p:extLst>
          </p:nvPr>
        </p:nvGraphicFramePr>
        <p:xfrm>
          <a:off x="468313" y="1557338"/>
          <a:ext cx="8229600" cy="4535958"/>
        </p:xfrm>
        <a:graphic>
          <a:graphicData uri="http://schemas.openxmlformats.org/drawingml/2006/table">
            <a:tbl>
              <a:tblPr bandRow="1">
                <a:tableStyleId>{284E427A-3D55-4303-BF80-6455036E1DE7}</a:tableStyleId>
              </a:tblPr>
              <a:tblGrid>
                <a:gridCol w="4319711">
                  <a:extLst>
                    <a:ext uri="{9D8B030D-6E8A-4147-A177-3AD203B41FA5}">
                      <a16:colId xmlns:a16="http://schemas.microsoft.com/office/drawing/2014/main" xmlns="" val="3028892934"/>
                    </a:ext>
                  </a:extLst>
                </a:gridCol>
                <a:gridCol w="1296144">
                  <a:extLst>
                    <a:ext uri="{9D8B030D-6E8A-4147-A177-3AD203B41FA5}">
                      <a16:colId xmlns:a16="http://schemas.microsoft.com/office/drawing/2014/main" xmlns="" val="4084503412"/>
                    </a:ext>
                  </a:extLst>
                </a:gridCol>
                <a:gridCol w="1296144">
                  <a:extLst>
                    <a:ext uri="{9D8B030D-6E8A-4147-A177-3AD203B41FA5}">
                      <a16:colId xmlns:a16="http://schemas.microsoft.com/office/drawing/2014/main" xmlns="" val="1325393088"/>
                    </a:ext>
                  </a:extLst>
                </a:gridCol>
                <a:gridCol w="1317601">
                  <a:extLst>
                    <a:ext uri="{9D8B030D-6E8A-4147-A177-3AD203B41FA5}">
                      <a16:colId xmlns:a16="http://schemas.microsoft.com/office/drawing/2014/main" xmlns="" val="1790462340"/>
                    </a:ext>
                  </a:extLst>
                </a:gridCol>
              </a:tblGrid>
              <a:tr h="647994">
                <a:tc>
                  <a:txBody>
                    <a:bodyPr/>
                    <a:lstStyle/>
                    <a:p>
                      <a:r>
                        <a:rPr lang="en-GB" sz="3200" b="1" dirty="0" smtClean="0"/>
                        <a:t>Teaching activity</a:t>
                      </a:r>
                      <a:endParaRPr lang="en-GB" sz="3200" b="1" dirty="0">
                        <a:solidFill>
                          <a:schemeClr val="bg1"/>
                        </a:solidFill>
                      </a:endParaRPr>
                    </a:p>
                  </a:txBody>
                  <a:tcPr/>
                </a:tc>
                <a:tc>
                  <a:txBody>
                    <a:bodyPr/>
                    <a:lstStyle/>
                    <a:p>
                      <a:pPr algn="ctr"/>
                      <a:r>
                        <a:rPr lang="en-GB" sz="3200" b="1" dirty="0" smtClean="0"/>
                        <a:t>ECRs</a:t>
                      </a:r>
                      <a:endParaRPr lang="en-GB" sz="3200" b="1" dirty="0">
                        <a:solidFill>
                          <a:schemeClr val="bg1"/>
                        </a:solidFill>
                      </a:endParaRPr>
                    </a:p>
                  </a:txBody>
                  <a:tcPr/>
                </a:tc>
                <a:tc>
                  <a:txBody>
                    <a:bodyPr/>
                    <a:lstStyle/>
                    <a:p>
                      <a:pPr algn="ctr"/>
                      <a:r>
                        <a:rPr lang="en-GB" sz="3200" b="1" dirty="0" smtClean="0"/>
                        <a:t>Staff</a:t>
                      </a:r>
                      <a:endParaRPr lang="en-GB" sz="3200" b="1" dirty="0">
                        <a:solidFill>
                          <a:schemeClr val="bg1"/>
                        </a:solidFill>
                      </a:endParaRPr>
                    </a:p>
                  </a:txBody>
                  <a:tcPr/>
                </a:tc>
                <a:tc>
                  <a:txBody>
                    <a:bodyPr/>
                    <a:lstStyle/>
                    <a:p>
                      <a:pPr algn="ctr"/>
                      <a:r>
                        <a:rPr lang="en-GB" sz="3200" b="1" dirty="0" smtClean="0"/>
                        <a:t>PGTs</a:t>
                      </a:r>
                      <a:endParaRPr lang="en-GB" sz="3200" b="1" dirty="0">
                        <a:solidFill>
                          <a:schemeClr val="bg1"/>
                        </a:solidFill>
                      </a:endParaRPr>
                    </a:p>
                  </a:txBody>
                  <a:tcPr/>
                </a:tc>
                <a:extLst>
                  <a:ext uri="{0D108BD9-81ED-4DB2-BD59-A6C34878D82A}">
                    <a16:rowId xmlns:a16="http://schemas.microsoft.com/office/drawing/2014/main" xmlns="" val="2954667346"/>
                  </a:ext>
                </a:extLst>
              </a:tr>
              <a:tr h="647994">
                <a:tc>
                  <a:txBody>
                    <a:bodyPr/>
                    <a:lstStyle/>
                    <a:p>
                      <a:r>
                        <a:rPr lang="en-GB" sz="3200" dirty="0" smtClean="0"/>
                        <a:t>Pastoral care</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rgbClr val="00B050"/>
                        </a:solidFill>
                      </a:endParaRPr>
                    </a:p>
                  </a:txBody>
                  <a:tcPr/>
                </a:tc>
                <a:tc>
                  <a:txBody>
                    <a:bodyPr/>
                    <a:lstStyle/>
                    <a:p>
                      <a:pPr algn="ctr"/>
                      <a:r>
                        <a:rPr lang="en-GB" sz="3200" dirty="0" smtClean="0"/>
                        <a:t>-</a:t>
                      </a:r>
                      <a:endParaRPr lang="en-GB" sz="3200" dirty="0">
                        <a:solidFill>
                          <a:schemeClr val="bg1"/>
                        </a:solidFill>
                      </a:endParaRPr>
                    </a:p>
                  </a:txBody>
                  <a:tcPr/>
                </a:tc>
                <a:tc>
                  <a:txBody>
                    <a:bodyPr/>
                    <a:lstStyle/>
                    <a:p>
                      <a:pPr algn="ctr"/>
                      <a:r>
                        <a:rPr lang="en-GB" sz="3200" dirty="0" smtClean="0"/>
                        <a:t>-</a:t>
                      </a:r>
                      <a:endParaRPr lang="en-GB" sz="3200" dirty="0">
                        <a:solidFill>
                          <a:schemeClr val="bg1"/>
                        </a:solidFill>
                      </a:endParaRPr>
                    </a:p>
                  </a:txBody>
                  <a:tcPr/>
                </a:tc>
                <a:extLst>
                  <a:ext uri="{0D108BD9-81ED-4DB2-BD59-A6C34878D82A}">
                    <a16:rowId xmlns:a16="http://schemas.microsoft.com/office/drawing/2014/main" xmlns="" val="473700220"/>
                  </a:ext>
                </a:extLst>
              </a:tr>
              <a:tr h="647994">
                <a:tc>
                  <a:txBody>
                    <a:bodyPr/>
                    <a:lstStyle/>
                    <a:p>
                      <a:r>
                        <a:rPr lang="en-GB" sz="3200" dirty="0" smtClean="0"/>
                        <a:t>Teaching support</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FF0000"/>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761210129"/>
                  </a:ext>
                </a:extLst>
              </a:tr>
              <a:tr h="647994">
                <a:tc>
                  <a:txBody>
                    <a:bodyPr/>
                    <a:lstStyle/>
                    <a:p>
                      <a:r>
                        <a:rPr lang="en-GB" sz="3200" dirty="0" smtClean="0"/>
                        <a:t>Research</a:t>
                      </a:r>
                      <a:r>
                        <a:rPr lang="en-GB" sz="3200" baseline="0" dirty="0" smtClean="0"/>
                        <a:t> s</a:t>
                      </a:r>
                      <a:r>
                        <a:rPr lang="en-GB" sz="3200" dirty="0" smtClean="0"/>
                        <a:t>upervision</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smtClean="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smtClean="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00B050"/>
                        </a:solidFill>
                      </a:endParaRPr>
                    </a:p>
                  </a:txBody>
                  <a:tcPr/>
                </a:tc>
                <a:extLst>
                  <a:ext uri="{0D108BD9-81ED-4DB2-BD59-A6C34878D82A}">
                    <a16:rowId xmlns:a16="http://schemas.microsoft.com/office/drawing/2014/main" xmlns="" val="2207207719"/>
                  </a:ext>
                </a:extLst>
              </a:tr>
              <a:tr h="647994">
                <a:tc>
                  <a:txBody>
                    <a:bodyPr/>
                    <a:lstStyle/>
                    <a:p>
                      <a:r>
                        <a:rPr lang="en-GB" sz="3200" dirty="0" smtClean="0"/>
                        <a:t>Teaching delivery</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smtClean="0">
                        <a:solidFill>
                          <a:srgbClr val="FF0000"/>
                        </a:solidFill>
                      </a:endParaRPr>
                    </a:p>
                  </a:txBody>
                  <a:tcPr/>
                </a:tc>
                <a:tc>
                  <a:txBody>
                    <a:bodyPr/>
                    <a:lstStyle/>
                    <a:p>
                      <a:pPr algn="ct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761878189"/>
                  </a:ext>
                </a:extLst>
              </a:tr>
              <a:tr h="647994">
                <a:tc>
                  <a:txBody>
                    <a:bodyPr/>
                    <a:lstStyle/>
                    <a:p>
                      <a:r>
                        <a:rPr lang="en-GB" sz="3200" dirty="0" smtClean="0"/>
                        <a:t>Assessment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FF0000"/>
                          </a:solidFill>
                          <a:sym typeface="Wingdings" panose="05000000000000000000" pitchFamily="2" charset="2"/>
                        </a:rPr>
                        <a:t></a:t>
                      </a:r>
                      <a:r>
                        <a:rPr lang="en-GB" sz="3200" dirty="0" smtClean="0">
                          <a:solidFill>
                            <a:srgbClr val="00B050"/>
                          </a:solidFill>
                          <a:sym typeface="Wingdings" panose="05000000000000000000" pitchFamily="2" charset="2"/>
                        </a:rPr>
                        <a:t> </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676738932"/>
                  </a:ext>
                </a:extLst>
              </a:tr>
              <a:tr h="647994">
                <a:tc>
                  <a:txBody>
                    <a:bodyPr/>
                    <a:lstStyle/>
                    <a:p>
                      <a:r>
                        <a:rPr lang="en-GB" sz="3200" dirty="0" smtClean="0"/>
                        <a:t>Leading</a:t>
                      </a:r>
                      <a:r>
                        <a:rPr lang="en-GB" sz="3200" baseline="0" dirty="0" smtClean="0"/>
                        <a:t> &amp; developing</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 </a:t>
                      </a:r>
                      <a:r>
                        <a:rPr lang="en-GB" sz="3200" dirty="0" smtClean="0">
                          <a:solidFill>
                            <a:srgbClr val="FF000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FF0000"/>
                          </a:solidFill>
                          <a:sym typeface="Wingdings" panose="05000000000000000000" pitchFamily="2" charset="2"/>
                        </a:rPr>
                        <a:t> </a:t>
                      </a: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chemeClr val="bg1"/>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276881563"/>
                  </a:ext>
                </a:extLst>
              </a:tr>
            </a:tbl>
          </a:graphicData>
        </a:graphic>
      </p:graphicFrame>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1863550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6" name="Rectangle 5"/>
          <p:cNvSpPr/>
          <p:nvPr/>
        </p:nvSpPr>
        <p:spPr>
          <a:xfrm>
            <a:off x="3757195" y="1142245"/>
            <a:ext cx="4572000" cy="1200329"/>
          </a:xfrm>
          <a:prstGeom prst="rect">
            <a:avLst/>
          </a:prstGeom>
          <a:solidFill>
            <a:srgbClr val="92D050"/>
          </a:solidFill>
        </p:spPr>
        <p:txBody>
          <a:bodyPr>
            <a:spAutoFit/>
          </a:bodyPr>
          <a:lstStyle/>
          <a:p>
            <a:pPr>
              <a:spcBef>
                <a:spcPts val="850"/>
              </a:spcBef>
              <a:spcAft>
                <a:spcPts val="1415"/>
              </a:spcAft>
            </a:pPr>
            <a:r>
              <a:rPr lang="en-GB" dirty="0">
                <a:solidFill>
                  <a:srgbClr val="000000"/>
                </a:solidFill>
                <a:ea typeface="Times New Roman" panose="02020603050405020304" pitchFamily="18" charset="0"/>
                <a:cs typeface="Times New Roman" panose="02020603050405020304" pitchFamily="18" charset="0"/>
              </a:rPr>
              <a:t>I would consider all teaching in a University to be a suitable role. (ECR, AH)</a:t>
            </a:r>
          </a:p>
        </p:txBody>
      </p:sp>
      <p:sp>
        <p:nvSpPr>
          <p:cNvPr id="7" name="Rectangle 6"/>
          <p:cNvSpPr/>
          <p:nvPr/>
        </p:nvSpPr>
        <p:spPr>
          <a:xfrm>
            <a:off x="2659224" y="4850483"/>
            <a:ext cx="5697760" cy="830997"/>
          </a:xfrm>
          <a:prstGeom prst="rect">
            <a:avLst/>
          </a:prstGeom>
          <a:solidFill>
            <a:srgbClr val="FFB3B3"/>
          </a:solidFill>
        </p:spPr>
        <p:txBody>
          <a:bodyPr wrap="square">
            <a:spAutoFit/>
          </a:bodyPr>
          <a:lstStyle/>
          <a:p>
            <a:r>
              <a:rPr lang="en-GB" dirty="0" smtClean="0">
                <a:solidFill>
                  <a:srgbClr val="000000"/>
                </a:solidFill>
                <a:latin typeface="+mj-lt"/>
                <a:ea typeface="Times New Roman" panose="02020603050405020304" pitchFamily="18" charset="0"/>
              </a:rPr>
              <a:t>All [teaching activities], with guidance from other teaching staff. … (PGT, SS)</a:t>
            </a:r>
            <a:endParaRPr lang="en-GB" dirty="0">
              <a:latin typeface="+mj-lt"/>
            </a:endParaRPr>
          </a:p>
        </p:txBody>
      </p:sp>
      <p:sp>
        <p:nvSpPr>
          <p:cNvPr id="8" name="Rectangle 7"/>
          <p:cNvSpPr/>
          <p:nvPr/>
        </p:nvSpPr>
        <p:spPr>
          <a:xfrm>
            <a:off x="530729" y="2996364"/>
            <a:ext cx="4968552" cy="1200329"/>
          </a:xfrm>
          <a:prstGeom prst="rect">
            <a:avLst/>
          </a:prstGeom>
          <a:solidFill>
            <a:srgbClr val="CCECFF"/>
          </a:solidFill>
        </p:spPr>
        <p:txBody>
          <a:bodyPr wrap="square">
            <a:spAutoFit/>
          </a:bodyPr>
          <a:lstStyle/>
          <a:p>
            <a:r>
              <a:rPr lang="en-GB" dirty="0">
                <a:solidFill>
                  <a:srgbClr val="000000"/>
                </a:solidFill>
                <a:ea typeface="Times New Roman" panose="02020603050405020304" pitchFamily="18" charset="0"/>
              </a:rPr>
              <a:t> ECRs could theoretically perform most of the activities involved in teaching </a:t>
            </a:r>
            <a:r>
              <a:rPr lang="en-GB" dirty="0" smtClean="0">
                <a:solidFill>
                  <a:srgbClr val="000000"/>
                </a:solidFill>
                <a:ea typeface="Times New Roman" panose="02020603050405020304" pitchFamily="18" charset="0"/>
              </a:rPr>
              <a:t>… (Staff, MDH)</a:t>
            </a:r>
            <a:endParaRPr lang="en-GB" dirty="0"/>
          </a:p>
        </p:txBody>
      </p:sp>
    </p:spTree>
    <p:extLst>
      <p:ext uri="{BB962C8B-B14F-4D97-AF65-F5344CB8AC3E}">
        <p14:creationId xmlns:p14="http://schemas.microsoft.com/office/powerpoint/2010/main" val="662516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3D8C09DB-A254-418D-8166-B46E760752DD}" type="datetime1">
              <a:rPr lang="en-GB" altLang="en-US" smtClean="0"/>
              <a:pPr>
                <a:defRPr/>
              </a:pPr>
              <a:t>17/10/2016</a:t>
            </a:fld>
            <a:endParaRPr lang="en-GB" altLang="en-US" dirty="0"/>
          </a:p>
        </p:txBody>
      </p:sp>
      <p:sp>
        <p:nvSpPr>
          <p:cNvPr id="3" name="Footer Placeholder 2"/>
          <p:cNvSpPr>
            <a:spLocks noGrp="1"/>
          </p:cNvSpPr>
          <p:nvPr>
            <p:ph type="ftr" sz="quarter" idx="11"/>
          </p:nvPr>
        </p:nvSpPr>
        <p:spPr/>
        <p:txBody>
          <a:bodyPr/>
          <a:lstStyle/>
          <a:p>
            <a:pPr>
              <a:defRPr/>
            </a:pPr>
            <a:r>
              <a:rPr lang="en-GB" altLang="en-US" smtClean="0"/>
              <a:t>© The University of Sheffield</a:t>
            </a:r>
            <a:endParaRPr lang="en-GB" altLang="en-US"/>
          </a:p>
        </p:txBody>
      </p:sp>
      <p:sp>
        <p:nvSpPr>
          <p:cNvPr id="4" name="Rectangle 3"/>
          <p:cNvSpPr/>
          <p:nvPr/>
        </p:nvSpPr>
        <p:spPr>
          <a:xfrm>
            <a:off x="971600" y="1700808"/>
            <a:ext cx="4572000" cy="1569660"/>
          </a:xfrm>
          <a:prstGeom prst="rect">
            <a:avLst/>
          </a:prstGeom>
          <a:solidFill>
            <a:srgbClr val="92D050"/>
          </a:solidFill>
        </p:spPr>
        <p:txBody>
          <a:bodyPr>
            <a:spAutoFit/>
          </a:bodyPr>
          <a:lstStyle/>
          <a:p>
            <a:pPr>
              <a:spcBef>
                <a:spcPts val="850"/>
              </a:spcBef>
              <a:spcAft>
                <a:spcPts val="1415"/>
              </a:spcAft>
            </a:pPr>
            <a:r>
              <a:rPr lang="en-GB" dirty="0">
                <a:solidFill>
                  <a:srgbClr val="000000"/>
                </a:solidFill>
                <a:ea typeface="Times New Roman" panose="02020603050405020304" pitchFamily="18" charset="0"/>
                <a:cs typeface="Times New Roman" panose="02020603050405020304" pitchFamily="18" charset="0"/>
              </a:rPr>
              <a:t>The students don't receive the best quality teaching unless the ECR has taken a teaching qualification. (ECR, SS)</a:t>
            </a:r>
          </a:p>
        </p:txBody>
      </p:sp>
      <p:sp>
        <p:nvSpPr>
          <p:cNvPr id="5" name="Rectangle 4"/>
          <p:cNvSpPr/>
          <p:nvPr/>
        </p:nvSpPr>
        <p:spPr>
          <a:xfrm>
            <a:off x="1600200" y="3861048"/>
            <a:ext cx="6408712" cy="1569660"/>
          </a:xfrm>
          <a:prstGeom prst="rect">
            <a:avLst/>
          </a:prstGeom>
          <a:solidFill>
            <a:srgbClr val="CCECFF"/>
          </a:solidFill>
        </p:spPr>
        <p:txBody>
          <a:bodyPr wrap="square">
            <a:spAutoFit/>
          </a:bodyPr>
          <a:lstStyle/>
          <a:p>
            <a:pPr>
              <a:spcBef>
                <a:spcPts val="850"/>
              </a:spcBef>
              <a:spcAft>
                <a:spcPts val="1415"/>
              </a:spcAft>
            </a:pPr>
            <a:r>
              <a:rPr lang="en-GB" dirty="0">
                <a:solidFill>
                  <a:srgbClr val="000000"/>
                </a:solidFill>
                <a:ea typeface="Times New Roman" panose="02020603050405020304" pitchFamily="18" charset="0"/>
                <a:cs typeface="Times New Roman" panose="02020603050405020304" pitchFamily="18" charset="0"/>
              </a:rPr>
              <a:t>Lack of experience - ECRs' teaching might not reach the same standard as other teaching staff, although the teaching quality of other academics varies too. (Staff, MDH).</a:t>
            </a:r>
          </a:p>
        </p:txBody>
      </p:sp>
    </p:spTree>
    <p:extLst>
      <p:ext uri="{BB962C8B-B14F-4D97-AF65-F5344CB8AC3E}">
        <p14:creationId xmlns:p14="http://schemas.microsoft.com/office/powerpoint/2010/main" val="14588946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571" y="476672"/>
            <a:ext cx="8748605" cy="762000"/>
          </a:xfrm>
        </p:spPr>
        <p:txBody>
          <a:bodyPr/>
          <a:lstStyle/>
          <a:p>
            <a:pPr algn="r"/>
            <a:r>
              <a:rPr lang="en-GB" sz="3600" dirty="0" smtClean="0">
                <a:solidFill>
                  <a:srgbClr val="FF0000"/>
                </a:solidFill>
              </a:rPr>
              <a:t>Current</a:t>
            </a:r>
            <a:r>
              <a:rPr lang="en-GB" sz="3600" dirty="0" smtClean="0"/>
              <a:t> PGT teaching:</a:t>
            </a:r>
            <a:br>
              <a:rPr lang="en-GB" sz="3600" dirty="0" smtClean="0"/>
            </a:br>
            <a:r>
              <a:rPr lang="en-GB" sz="3600" dirty="0" smtClean="0"/>
              <a:t>undertaken, assigned, experienced</a:t>
            </a:r>
            <a:endParaRPr lang="en-GB"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73847646"/>
              </p:ext>
            </p:extLst>
          </p:nvPr>
        </p:nvGraphicFramePr>
        <p:xfrm>
          <a:off x="468313" y="1557338"/>
          <a:ext cx="8229600" cy="4535958"/>
        </p:xfrm>
        <a:graphic>
          <a:graphicData uri="http://schemas.openxmlformats.org/drawingml/2006/table">
            <a:tbl>
              <a:tblPr bandRow="1">
                <a:tableStyleId>{284E427A-3D55-4303-BF80-6455036E1DE7}</a:tableStyleId>
              </a:tblPr>
              <a:tblGrid>
                <a:gridCol w="4319711">
                  <a:extLst>
                    <a:ext uri="{9D8B030D-6E8A-4147-A177-3AD203B41FA5}">
                      <a16:colId xmlns:a16="http://schemas.microsoft.com/office/drawing/2014/main" xmlns="" val="3028892934"/>
                    </a:ext>
                  </a:extLst>
                </a:gridCol>
                <a:gridCol w="1296144">
                  <a:extLst>
                    <a:ext uri="{9D8B030D-6E8A-4147-A177-3AD203B41FA5}">
                      <a16:colId xmlns:a16="http://schemas.microsoft.com/office/drawing/2014/main" xmlns="" val="4084503412"/>
                    </a:ext>
                  </a:extLst>
                </a:gridCol>
                <a:gridCol w="1296144">
                  <a:extLst>
                    <a:ext uri="{9D8B030D-6E8A-4147-A177-3AD203B41FA5}">
                      <a16:colId xmlns:a16="http://schemas.microsoft.com/office/drawing/2014/main" xmlns="" val="1325393088"/>
                    </a:ext>
                  </a:extLst>
                </a:gridCol>
                <a:gridCol w="1317601">
                  <a:extLst>
                    <a:ext uri="{9D8B030D-6E8A-4147-A177-3AD203B41FA5}">
                      <a16:colId xmlns:a16="http://schemas.microsoft.com/office/drawing/2014/main" xmlns="" val="1790462340"/>
                    </a:ext>
                  </a:extLst>
                </a:gridCol>
              </a:tblGrid>
              <a:tr h="647994">
                <a:tc>
                  <a:txBody>
                    <a:bodyPr/>
                    <a:lstStyle/>
                    <a:p>
                      <a:r>
                        <a:rPr lang="en-GB" sz="3200" b="1" dirty="0" smtClean="0"/>
                        <a:t>Teaching activity</a:t>
                      </a:r>
                      <a:endParaRPr lang="en-GB" sz="3200" b="1" dirty="0">
                        <a:solidFill>
                          <a:schemeClr val="bg1"/>
                        </a:solidFill>
                      </a:endParaRPr>
                    </a:p>
                  </a:txBody>
                  <a:tcPr/>
                </a:tc>
                <a:tc>
                  <a:txBody>
                    <a:bodyPr/>
                    <a:lstStyle/>
                    <a:p>
                      <a:pPr algn="ctr"/>
                      <a:r>
                        <a:rPr lang="en-GB" sz="3200" b="1" dirty="0" smtClean="0"/>
                        <a:t>ECRs</a:t>
                      </a:r>
                      <a:endParaRPr lang="en-GB" sz="3200" b="1" dirty="0">
                        <a:solidFill>
                          <a:schemeClr val="bg1"/>
                        </a:solidFill>
                      </a:endParaRPr>
                    </a:p>
                  </a:txBody>
                  <a:tcPr/>
                </a:tc>
                <a:tc>
                  <a:txBody>
                    <a:bodyPr/>
                    <a:lstStyle/>
                    <a:p>
                      <a:pPr algn="ctr"/>
                      <a:r>
                        <a:rPr lang="en-GB" sz="3200" b="1" dirty="0" smtClean="0"/>
                        <a:t>Staff</a:t>
                      </a:r>
                      <a:endParaRPr lang="en-GB" sz="3200" b="1" dirty="0">
                        <a:solidFill>
                          <a:schemeClr val="bg1"/>
                        </a:solidFill>
                      </a:endParaRPr>
                    </a:p>
                  </a:txBody>
                  <a:tcPr/>
                </a:tc>
                <a:tc>
                  <a:txBody>
                    <a:bodyPr/>
                    <a:lstStyle/>
                    <a:p>
                      <a:pPr algn="ctr"/>
                      <a:r>
                        <a:rPr lang="en-GB" sz="3200" b="1" dirty="0" smtClean="0"/>
                        <a:t>PGTs</a:t>
                      </a:r>
                      <a:endParaRPr lang="en-GB" sz="3200" b="1" dirty="0">
                        <a:solidFill>
                          <a:schemeClr val="bg1"/>
                        </a:solidFill>
                      </a:endParaRPr>
                    </a:p>
                  </a:txBody>
                  <a:tcPr/>
                </a:tc>
                <a:extLst>
                  <a:ext uri="{0D108BD9-81ED-4DB2-BD59-A6C34878D82A}">
                    <a16:rowId xmlns:a16="http://schemas.microsoft.com/office/drawing/2014/main" xmlns="" val="2954667346"/>
                  </a:ext>
                </a:extLst>
              </a:tr>
              <a:tr h="647994">
                <a:tc>
                  <a:txBody>
                    <a:bodyPr/>
                    <a:lstStyle/>
                    <a:p>
                      <a:r>
                        <a:rPr lang="en-GB" sz="3200" dirty="0" smtClean="0"/>
                        <a:t>Pastoral care</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rgbClr val="00B050"/>
                        </a:solidFill>
                      </a:endParaRPr>
                    </a:p>
                  </a:txBody>
                  <a:tcPr/>
                </a:tc>
                <a:tc>
                  <a:txBody>
                    <a:bodyPr/>
                    <a:lstStyle/>
                    <a:p>
                      <a:pPr algn="ctr"/>
                      <a:r>
                        <a:rPr lang="en-GB" sz="3200" dirty="0" smtClean="0"/>
                        <a:t>-</a:t>
                      </a:r>
                      <a:endParaRPr lang="en-GB" sz="3200" dirty="0">
                        <a:solidFill>
                          <a:schemeClr val="bg1"/>
                        </a:solidFill>
                      </a:endParaRPr>
                    </a:p>
                  </a:txBody>
                  <a:tcPr/>
                </a:tc>
                <a:tc>
                  <a:txBody>
                    <a:bodyPr/>
                    <a:lstStyle/>
                    <a:p>
                      <a:pPr algn="ctr"/>
                      <a:r>
                        <a:rPr lang="en-GB" sz="3200" dirty="0" smtClean="0"/>
                        <a:t>-</a:t>
                      </a:r>
                      <a:endParaRPr lang="en-GB" sz="3200" dirty="0">
                        <a:solidFill>
                          <a:schemeClr val="bg1"/>
                        </a:solidFill>
                      </a:endParaRPr>
                    </a:p>
                  </a:txBody>
                  <a:tcPr/>
                </a:tc>
                <a:extLst>
                  <a:ext uri="{0D108BD9-81ED-4DB2-BD59-A6C34878D82A}">
                    <a16:rowId xmlns:a16="http://schemas.microsoft.com/office/drawing/2014/main" xmlns="" val="473700220"/>
                  </a:ext>
                </a:extLst>
              </a:tr>
              <a:tr h="647994">
                <a:tc>
                  <a:txBody>
                    <a:bodyPr/>
                    <a:lstStyle/>
                    <a:p>
                      <a:r>
                        <a:rPr lang="en-GB" sz="3200" dirty="0" smtClean="0"/>
                        <a:t>Teaching support</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FF0000"/>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761210129"/>
                  </a:ext>
                </a:extLst>
              </a:tr>
              <a:tr h="647994">
                <a:tc>
                  <a:txBody>
                    <a:bodyPr/>
                    <a:lstStyle/>
                    <a:p>
                      <a:r>
                        <a:rPr lang="en-GB" sz="3200" dirty="0" smtClean="0"/>
                        <a:t>Research</a:t>
                      </a:r>
                      <a:r>
                        <a:rPr lang="en-GB" sz="3200" baseline="0" dirty="0" smtClean="0"/>
                        <a:t> s</a:t>
                      </a:r>
                      <a:r>
                        <a:rPr lang="en-GB" sz="3200" dirty="0" smtClean="0"/>
                        <a:t>upervision</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00B050"/>
                        </a:solidFill>
                      </a:endParaRPr>
                    </a:p>
                  </a:txBody>
                  <a:tcPr/>
                </a:tc>
                <a:extLst>
                  <a:ext uri="{0D108BD9-81ED-4DB2-BD59-A6C34878D82A}">
                    <a16:rowId xmlns:a16="http://schemas.microsoft.com/office/drawing/2014/main" xmlns="" val="2207207719"/>
                  </a:ext>
                </a:extLst>
              </a:tr>
              <a:tr h="647994">
                <a:tc>
                  <a:txBody>
                    <a:bodyPr/>
                    <a:lstStyle/>
                    <a:p>
                      <a:r>
                        <a:rPr lang="en-GB" sz="3200" dirty="0" smtClean="0"/>
                        <a:t>Teaching delivery</a:t>
                      </a:r>
                      <a:endParaRPr lang="en-GB" sz="3200" dirty="0">
                        <a:solidFill>
                          <a:schemeClr val="bg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dirty="0" smtClean="0">
                          <a:solidFill>
                            <a:srgbClr val="00B050"/>
                          </a:solidFill>
                          <a:sym typeface="Wingdings" panose="05000000000000000000" pitchFamily="2" charset="2"/>
                        </a:rPr>
                        <a:t></a:t>
                      </a:r>
                      <a:endParaRPr lang="en-GB" sz="3200" dirty="0" smtClean="0">
                        <a:solidFill>
                          <a:srgbClr val="FF0000"/>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761878189"/>
                  </a:ext>
                </a:extLst>
              </a:tr>
              <a:tr h="647994">
                <a:tc>
                  <a:txBody>
                    <a:bodyPr/>
                    <a:lstStyle/>
                    <a:p>
                      <a:r>
                        <a:rPr lang="en-GB" sz="3200" dirty="0" smtClean="0"/>
                        <a:t>Assessment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676738932"/>
                  </a:ext>
                </a:extLst>
              </a:tr>
              <a:tr h="647994">
                <a:tc>
                  <a:txBody>
                    <a:bodyPr/>
                    <a:lstStyle/>
                    <a:p>
                      <a:r>
                        <a:rPr lang="en-GB" sz="3200" dirty="0" smtClean="0"/>
                        <a:t>Leading</a:t>
                      </a:r>
                      <a:r>
                        <a:rPr lang="en-GB" sz="3200" baseline="0" dirty="0" smtClean="0"/>
                        <a:t> &amp; developing</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tc>
                  <a:txBody>
                    <a:bodyPr/>
                    <a:lstStyle/>
                    <a:p>
                      <a:pPr algn="ctr"/>
                      <a:r>
                        <a:rPr lang="en-GB" sz="3200" dirty="0" smtClean="0">
                          <a:solidFill>
                            <a:srgbClr val="00B050"/>
                          </a:solidFill>
                          <a:sym typeface="Wingdings" panose="05000000000000000000" pitchFamily="2" charset="2"/>
                        </a:rPr>
                        <a:t></a:t>
                      </a:r>
                      <a:endParaRPr lang="en-GB" sz="3200" dirty="0">
                        <a:solidFill>
                          <a:schemeClr val="bg1"/>
                        </a:solidFill>
                      </a:endParaRPr>
                    </a:p>
                  </a:txBody>
                  <a:tcPr/>
                </a:tc>
                <a:extLst>
                  <a:ext uri="{0D108BD9-81ED-4DB2-BD59-A6C34878D82A}">
                    <a16:rowId xmlns:a16="http://schemas.microsoft.com/office/drawing/2014/main" xmlns="" val="276881563"/>
                  </a:ext>
                </a:extLst>
              </a:tr>
            </a:tbl>
          </a:graphicData>
        </a:graphic>
      </p:graphicFrame>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16185534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6" name="Rectangle 5"/>
          <p:cNvSpPr/>
          <p:nvPr/>
        </p:nvSpPr>
        <p:spPr>
          <a:xfrm>
            <a:off x="686308" y="1848359"/>
            <a:ext cx="7812360" cy="1200329"/>
          </a:xfrm>
          <a:prstGeom prst="rect">
            <a:avLst/>
          </a:prstGeom>
          <a:solidFill>
            <a:srgbClr val="92D050"/>
          </a:solidFill>
        </p:spPr>
        <p:txBody>
          <a:bodyPr wrap="square">
            <a:spAutoFit/>
          </a:bodyPr>
          <a:lstStyle/>
          <a:p>
            <a:r>
              <a:rPr lang="en-GB" dirty="0">
                <a:solidFill>
                  <a:schemeClr val="bg1"/>
                </a:solidFill>
              </a:rPr>
              <a:t>Demonstrating and practical work as I have done in the past, with somebody else taking responsibility for the course and any problem students. (ECR, </a:t>
            </a:r>
            <a:r>
              <a:rPr lang="en-GB" dirty="0" err="1">
                <a:solidFill>
                  <a:schemeClr val="bg1"/>
                </a:solidFill>
              </a:rPr>
              <a:t>Sci</a:t>
            </a:r>
            <a:r>
              <a:rPr lang="en-GB" dirty="0">
                <a:solidFill>
                  <a:schemeClr val="bg1"/>
                </a:solidFill>
              </a:rPr>
              <a:t>)</a:t>
            </a:r>
          </a:p>
        </p:txBody>
      </p:sp>
      <p:sp>
        <p:nvSpPr>
          <p:cNvPr id="8" name="Rectangle 7"/>
          <p:cNvSpPr/>
          <p:nvPr/>
        </p:nvSpPr>
        <p:spPr>
          <a:xfrm>
            <a:off x="685292" y="3573016"/>
            <a:ext cx="7813376" cy="1938992"/>
          </a:xfrm>
          <a:prstGeom prst="rect">
            <a:avLst/>
          </a:prstGeom>
          <a:solidFill>
            <a:srgbClr val="CCECFF"/>
          </a:solidFill>
        </p:spPr>
        <p:txBody>
          <a:bodyPr wrap="square">
            <a:spAutoFit/>
          </a:bodyPr>
          <a:lstStyle/>
          <a:p>
            <a:r>
              <a:rPr lang="en-GB" dirty="0" smtClean="0">
                <a:solidFill>
                  <a:schemeClr val="bg1"/>
                </a:solidFill>
              </a:rPr>
              <a:t>[</a:t>
            </a:r>
            <a:r>
              <a:rPr lang="en-GB" dirty="0">
                <a:solidFill>
                  <a:schemeClr val="bg1"/>
                </a:solidFill>
              </a:rPr>
              <a:t>suitable]: Seeking out teaching material, preparation of case studies, demonstrating in practical classes / problem classes</a:t>
            </a:r>
            <a:r>
              <a:rPr lang="en-GB" dirty="0" smtClean="0">
                <a:solidFill>
                  <a:schemeClr val="bg1"/>
                </a:solidFill>
              </a:rPr>
              <a:t>.  [</a:t>
            </a:r>
            <a:r>
              <a:rPr lang="en-GB" dirty="0">
                <a:solidFill>
                  <a:schemeClr val="bg1"/>
                </a:solidFill>
              </a:rPr>
              <a:t>unsuitable]: </a:t>
            </a:r>
            <a:r>
              <a:rPr lang="en-GB" dirty="0" smtClean="0">
                <a:solidFill>
                  <a:schemeClr val="bg1"/>
                </a:solidFill>
              </a:rPr>
              <a:t>Formal </a:t>
            </a:r>
            <a:r>
              <a:rPr lang="en-GB" dirty="0">
                <a:solidFill>
                  <a:schemeClr val="bg1"/>
                </a:solidFill>
              </a:rPr>
              <a:t>lecturing except perhaps a targeted lecture on their own area of research</a:t>
            </a:r>
            <a:r>
              <a:rPr lang="en-GB" dirty="0" smtClean="0">
                <a:solidFill>
                  <a:schemeClr val="bg1"/>
                </a:solidFill>
              </a:rPr>
              <a:t>. (Staff, MDH)</a:t>
            </a:r>
            <a:endParaRPr lang="en-GB" dirty="0">
              <a:solidFill>
                <a:schemeClr val="bg1"/>
              </a:solidFill>
            </a:endParaRPr>
          </a:p>
        </p:txBody>
      </p:sp>
      <p:sp>
        <p:nvSpPr>
          <p:cNvPr id="7" name="Title 3"/>
          <p:cNvSpPr txBox="1">
            <a:spLocks/>
          </p:cNvSpPr>
          <p:nvPr/>
        </p:nvSpPr>
        <p:spPr>
          <a:xfrm>
            <a:off x="609600" y="362744"/>
            <a:ext cx="8229600" cy="762000"/>
          </a:xfrm>
          <a:prstGeom prst="rect">
            <a:avLst/>
          </a:prstGeom>
        </p:spPr>
        <p:txBody>
          <a:bodyPr/>
          <a:lstStyle>
            <a:lvl1pPr algn="l" rtl="0" eaLnBrk="1" fontAlgn="base" hangingPunct="1">
              <a:lnSpc>
                <a:spcPct val="83000"/>
              </a:lnSpc>
              <a:spcBef>
                <a:spcPct val="0"/>
              </a:spcBef>
              <a:spcAft>
                <a:spcPct val="0"/>
              </a:spcAft>
              <a:defRPr sz="4400">
                <a:solidFill>
                  <a:schemeClr val="bg1"/>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chemeClr val="tx1"/>
                </a:solidFill>
                <a:latin typeface="TUOS Stephenson" pitchFamily="-128" charset="0"/>
              </a:defRPr>
            </a:lvl6pPr>
            <a:lvl7pPr marL="914400" algn="l" rtl="0" eaLnBrk="1" fontAlgn="base" hangingPunct="1">
              <a:lnSpc>
                <a:spcPct val="83000"/>
              </a:lnSpc>
              <a:spcBef>
                <a:spcPct val="0"/>
              </a:spcBef>
              <a:spcAft>
                <a:spcPct val="0"/>
              </a:spcAft>
              <a:defRPr sz="4400">
                <a:solidFill>
                  <a:schemeClr val="tx1"/>
                </a:solidFill>
                <a:latin typeface="TUOS Stephenson" pitchFamily="-128" charset="0"/>
              </a:defRPr>
            </a:lvl7pPr>
            <a:lvl8pPr marL="1371600" algn="l" rtl="0" eaLnBrk="1" fontAlgn="base" hangingPunct="1">
              <a:lnSpc>
                <a:spcPct val="83000"/>
              </a:lnSpc>
              <a:spcBef>
                <a:spcPct val="0"/>
              </a:spcBef>
              <a:spcAft>
                <a:spcPct val="0"/>
              </a:spcAft>
              <a:defRPr sz="4400">
                <a:solidFill>
                  <a:schemeClr val="tx1"/>
                </a:solidFill>
                <a:latin typeface="TUOS Stephenson" pitchFamily="-128" charset="0"/>
              </a:defRPr>
            </a:lvl8pPr>
            <a:lvl9pPr marL="1828800" algn="l" rtl="0" eaLnBrk="1" fontAlgn="base" hangingPunct="1">
              <a:lnSpc>
                <a:spcPct val="83000"/>
              </a:lnSpc>
              <a:spcBef>
                <a:spcPct val="0"/>
              </a:spcBef>
              <a:spcAft>
                <a:spcPct val="0"/>
              </a:spcAft>
              <a:defRPr sz="4400">
                <a:solidFill>
                  <a:schemeClr val="tx1"/>
                </a:solidFill>
                <a:latin typeface="TUOS Stephenson" pitchFamily="-128" charset="0"/>
              </a:defRPr>
            </a:lvl9pPr>
          </a:lstStyle>
          <a:p>
            <a:pPr algn="r"/>
            <a:r>
              <a:rPr lang="en-GB" kern="0" dirty="0" smtClean="0"/>
              <a:t>Confidence?</a:t>
            </a:r>
            <a:endParaRPr lang="en-GB" kern="0" dirty="0"/>
          </a:p>
        </p:txBody>
      </p:sp>
    </p:spTree>
    <p:extLst>
      <p:ext uri="{BB962C8B-B14F-4D97-AF65-F5344CB8AC3E}">
        <p14:creationId xmlns:p14="http://schemas.microsoft.com/office/powerpoint/2010/main" val="16534610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62744"/>
            <a:ext cx="8229600" cy="762000"/>
          </a:xfrm>
        </p:spPr>
        <p:txBody>
          <a:bodyPr/>
          <a:lstStyle/>
          <a:p>
            <a:pPr algn="r"/>
            <a:r>
              <a:rPr lang="en-GB" dirty="0"/>
              <a:t>Experience, training</a:t>
            </a:r>
          </a:p>
        </p:txBody>
      </p:sp>
      <p:sp>
        <p:nvSpPr>
          <p:cNvPr id="2" name="Date Placeholder 1"/>
          <p:cNvSpPr>
            <a:spLocks noGrp="1"/>
          </p:cNvSpPr>
          <p:nvPr>
            <p:ph type="dt" sz="half" idx="10"/>
          </p:nvPr>
        </p:nvSpPr>
        <p:spPr/>
        <p:txBody>
          <a:bodyPr/>
          <a:lstStyle/>
          <a:p>
            <a:pPr>
              <a:defRPr/>
            </a:pPr>
            <a:fld id="{3D8C09DB-A254-418D-8166-B46E760752DD}" type="datetime1">
              <a:rPr lang="en-GB" altLang="en-US" smtClean="0"/>
              <a:pPr>
                <a:defRPr/>
              </a:pPr>
              <a:t>17/10/2016</a:t>
            </a:fld>
            <a:endParaRPr lang="en-GB" altLang="en-US" dirty="0"/>
          </a:p>
        </p:txBody>
      </p:sp>
      <p:sp>
        <p:nvSpPr>
          <p:cNvPr id="3" name="Footer Placeholder 2"/>
          <p:cNvSpPr>
            <a:spLocks noGrp="1"/>
          </p:cNvSpPr>
          <p:nvPr>
            <p:ph type="ftr" sz="quarter" idx="11"/>
          </p:nvPr>
        </p:nvSpPr>
        <p:spPr/>
        <p:txBody>
          <a:bodyPr/>
          <a:lstStyle/>
          <a:p>
            <a:pPr>
              <a:defRPr/>
            </a:pPr>
            <a:r>
              <a:rPr lang="en-GB" altLang="en-US" smtClean="0"/>
              <a:t>© The University of Sheffield</a:t>
            </a:r>
            <a:endParaRPr lang="en-GB" altLang="en-US"/>
          </a:p>
        </p:txBody>
      </p:sp>
      <p:sp>
        <p:nvSpPr>
          <p:cNvPr id="6" name="Rectangle 5"/>
          <p:cNvSpPr/>
          <p:nvPr/>
        </p:nvSpPr>
        <p:spPr>
          <a:xfrm>
            <a:off x="4576766" y="2138454"/>
            <a:ext cx="4262434" cy="1200329"/>
          </a:xfrm>
          <a:prstGeom prst="rect">
            <a:avLst/>
          </a:prstGeom>
          <a:solidFill>
            <a:srgbClr val="92D050"/>
          </a:solidFill>
        </p:spPr>
        <p:txBody>
          <a:bodyPr wrap="square">
            <a:spAutoFit/>
          </a:bodyPr>
          <a:lstStyle/>
          <a:p>
            <a:pPr lvl="1"/>
            <a:r>
              <a:rPr lang="en-GB" dirty="0">
                <a:solidFill>
                  <a:schemeClr val="bg1"/>
                </a:solidFill>
              </a:rPr>
              <a:t>I have experience in developing curricula and lecture content (ECR SS)</a:t>
            </a:r>
          </a:p>
        </p:txBody>
      </p:sp>
      <p:sp>
        <p:nvSpPr>
          <p:cNvPr id="8" name="Rectangle 7"/>
          <p:cNvSpPr/>
          <p:nvPr/>
        </p:nvSpPr>
        <p:spPr>
          <a:xfrm>
            <a:off x="302703" y="1785451"/>
            <a:ext cx="3692861" cy="1938992"/>
          </a:xfrm>
          <a:prstGeom prst="rect">
            <a:avLst/>
          </a:prstGeom>
          <a:solidFill>
            <a:srgbClr val="CCECFF"/>
          </a:solidFill>
        </p:spPr>
        <p:txBody>
          <a:bodyPr wrap="square">
            <a:spAutoFit/>
          </a:bodyPr>
          <a:lstStyle/>
          <a:p>
            <a:pPr lvl="1"/>
            <a:r>
              <a:rPr lang="en-GB" dirty="0">
                <a:solidFill>
                  <a:schemeClr val="bg1"/>
                </a:solidFill>
              </a:rPr>
              <a:t>there are no activities which an ECR couldn't do given either experience or training. (Staff, SS)</a:t>
            </a:r>
          </a:p>
        </p:txBody>
      </p:sp>
      <p:sp>
        <p:nvSpPr>
          <p:cNvPr id="9" name="Rectangle 8"/>
          <p:cNvSpPr/>
          <p:nvPr/>
        </p:nvSpPr>
        <p:spPr>
          <a:xfrm>
            <a:off x="316157" y="4152997"/>
            <a:ext cx="3683226" cy="1938992"/>
          </a:xfrm>
          <a:prstGeom prst="rect">
            <a:avLst/>
          </a:prstGeom>
          <a:solidFill>
            <a:srgbClr val="92D050"/>
          </a:solidFill>
        </p:spPr>
        <p:txBody>
          <a:bodyPr wrap="square">
            <a:spAutoFit/>
          </a:bodyPr>
          <a:lstStyle/>
          <a:p>
            <a:r>
              <a:rPr lang="en-GB" dirty="0">
                <a:solidFill>
                  <a:srgbClr val="000000"/>
                </a:solidFill>
                <a:latin typeface="Times New Roman" panose="02020603050405020304" pitchFamily="18" charset="0"/>
                <a:ea typeface="Times New Roman" panose="02020603050405020304" pitchFamily="18" charset="0"/>
              </a:rPr>
              <a:t>I've attended the STA workshops and have some experience from public engagement events. … (ECR, </a:t>
            </a:r>
            <a:r>
              <a:rPr lang="en-GB" dirty="0" smtClean="0">
                <a:solidFill>
                  <a:srgbClr val="000000"/>
                </a:solidFill>
                <a:latin typeface="Times New Roman" panose="02020603050405020304" pitchFamily="18" charset="0"/>
                <a:ea typeface="Times New Roman" panose="02020603050405020304" pitchFamily="18" charset="0"/>
              </a:rPr>
              <a:t>MDH)</a:t>
            </a:r>
            <a:endParaRPr lang="en-GB" dirty="0"/>
          </a:p>
        </p:txBody>
      </p:sp>
      <p:sp>
        <p:nvSpPr>
          <p:cNvPr id="10" name="Rectangle 9"/>
          <p:cNvSpPr/>
          <p:nvPr/>
        </p:nvSpPr>
        <p:spPr>
          <a:xfrm>
            <a:off x="4576766" y="4522328"/>
            <a:ext cx="4262434" cy="1200329"/>
          </a:xfrm>
          <a:prstGeom prst="rect">
            <a:avLst/>
          </a:prstGeom>
          <a:solidFill>
            <a:srgbClr val="CCECFF"/>
          </a:solidFill>
        </p:spPr>
        <p:txBody>
          <a:bodyPr wrap="square">
            <a:spAutoFit/>
          </a:bodyPr>
          <a:lstStyle/>
          <a:p>
            <a:r>
              <a:rPr lang="en-GB" dirty="0">
                <a:solidFill>
                  <a:srgbClr val="000000"/>
                </a:solidFill>
                <a:latin typeface="Times New Roman" panose="02020603050405020304" pitchFamily="18" charset="0"/>
                <a:ea typeface="Times New Roman" panose="02020603050405020304" pitchFamily="18" charset="0"/>
              </a:rPr>
              <a:t>ECRs have knowledge and experience of </a:t>
            </a:r>
            <a:r>
              <a:rPr lang="en-GB" b="1" dirty="0">
                <a:solidFill>
                  <a:srgbClr val="000000"/>
                </a:solidFill>
                <a:latin typeface="Times New Roman" panose="02020603050405020304" pitchFamily="18" charset="0"/>
                <a:ea typeface="Times New Roman" panose="02020603050405020304" pitchFamily="18" charset="0"/>
              </a:rPr>
              <a:t>research</a:t>
            </a:r>
            <a:r>
              <a:rPr lang="en-GB" dirty="0">
                <a:solidFill>
                  <a:srgbClr val="000000"/>
                </a:solidFill>
                <a:latin typeface="Times New Roman" panose="02020603050405020304" pitchFamily="18" charset="0"/>
                <a:ea typeface="Times New Roman" panose="02020603050405020304" pitchFamily="18" charset="0"/>
              </a:rPr>
              <a:t> within their subject area. … (Staff, </a:t>
            </a:r>
            <a:r>
              <a:rPr lang="en-GB" dirty="0" err="1" smtClean="0">
                <a:solidFill>
                  <a:srgbClr val="000000"/>
                </a:solidFill>
                <a:latin typeface="Times New Roman" panose="02020603050405020304" pitchFamily="18" charset="0"/>
                <a:ea typeface="Times New Roman" panose="02020603050405020304" pitchFamily="18" charset="0"/>
              </a:rPr>
              <a:t>Eng</a:t>
            </a:r>
            <a:r>
              <a:rPr lang="en-GB" dirty="0" smtClean="0">
                <a:solidFill>
                  <a:srgbClr val="000000"/>
                </a:solidFill>
                <a:latin typeface="Times New Roman" panose="02020603050405020304" pitchFamily="18" charset="0"/>
                <a:ea typeface="Times New Roman" panose="02020603050405020304" pitchFamily="18" charset="0"/>
              </a:rPr>
              <a:t>)</a:t>
            </a:r>
            <a:endParaRPr lang="en-GB" dirty="0"/>
          </a:p>
        </p:txBody>
      </p:sp>
    </p:spTree>
    <p:extLst>
      <p:ext uri="{BB962C8B-B14F-4D97-AF65-F5344CB8AC3E}">
        <p14:creationId xmlns:p14="http://schemas.microsoft.com/office/powerpoint/2010/main" val="1921040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88640"/>
            <a:ext cx="8229600" cy="762000"/>
          </a:xfrm>
        </p:spPr>
        <p:txBody>
          <a:bodyPr/>
          <a:lstStyle/>
          <a:p>
            <a:pPr algn="r"/>
            <a:r>
              <a:rPr lang="en-GB" dirty="0" smtClean="0"/>
              <a:t>Marking and assessment</a:t>
            </a:r>
            <a:endParaRPr lang="en-GB" dirty="0"/>
          </a:p>
        </p:txBody>
      </p:sp>
      <p:sp>
        <p:nvSpPr>
          <p:cNvPr id="2" name="Date Placeholder 1"/>
          <p:cNvSpPr>
            <a:spLocks noGrp="1"/>
          </p:cNvSpPr>
          <p:nvPr>
            <p:ph type="dt" sz="half" idx="10"/>
          </p:nvPr>
        </p:nvSpPr>
        <p:spPr/>
        <p:txBody>
          <a:bodyPr/>
          <a:lstStyle/>
          <a:p>
            <a:fld id="{3D8C09DB-A254-418D-8166-B46E760752DD}" type="datetime1">
              <a:rPr lang="en-GB" altLang="en-US" smtClean="0"/>
              <a:pPr/>
              <a:t>17/10/2016</a:t>
            </a:fld>
            <a:endParaRPr lang="en-GB" altLang="en-US" dirty="0"/>
          </a:p>
        </p:txBody>
      </p:sp>
      <p:sp>
        <p:nvSpPr>
          <p:cNvPr id="3" name="Footer Placeholder 2"/>
          <p:cNvSpPr>
            <a:spLocks noGrp="1"/>
          </p:cNvSpPr>
          <p:nvPr>
            <p:ph type="ftr" sz="quarter" idx="11"/>
          </p:nvPr>
        </p:nvSpPr>
        <p:spPr/>
        <p:txBody>
          <a:bodyPr/>
          <a:lstStyle/>
          <a:p>
            <a:r>
              <a:rPr lang="en-GB" altLang="en-US" smtClean="0"/>
              <a:t>© The University of Sheffield</a:t>
            </a:r>
            <a:endParaRPr lang="en-GB" altLang="en-US"/>
          </a:p>
        </p:txBody>
      </p:sp>
      <p:sp>
        <p:nvSpPr>
          <p:cNvPr id="10" name="Rectangle 9"/>
          <p:cNvSpPr/>
          <p:nvPr/>
        </p:nvSpPr>
        <p:spPr>
          <a:xfrm>
            <a:off x="610107" y="1321177"/>
            <a:ext cx="4572000" cy="1200329"/>
          </a:xfrm>
          <a:prstGeom prst="rect">
            <a:avLst/>
          </a:prstGeom>
          <a:solidFill>
            <a:srgbClr val="92D050"/>
          </a:solidFill>
        </p:spPr>
        <p:txBody>
          <a:bodyPr>
            <a:spAutoFit/>
          </a:bodyPr>
          <a:lstStyle/>
          <a:p>
            <a:r>
              <a:rPr lang="en-GB" dirty="0">
                <a:solidFill>
                  <a:schemeClr val="bg1"/>
                </a:solidFill>
              </a:rPr>
              <a:t>the assessment process should be closely monitored by an experienced teacher. (ECR, </a:t>
            </a:r>
            <a:r>
              <a:rPr lang="en-GB" dirty="0" err="1">
                <a:solidFill>
                  <a:schemeClr val="bg1"/>
                </a:solidFill>
              </a:rPr>
              <a:t>Sci</a:t>
            </a:r>
            <a:r>
              <a:rPr lang="en-GB" dirty="0">
                <a:solidFill>
                  <a:schemeClr val="bg1"/>
                </a:solidFill>
              </a:rPr>
              <a:t>)</a:t>
            </a:r>
          </a:p>
        </p:txBody>
      </p:sp>
      <p:sp>
        <p:nvSpPr>
          <p:cNvPr id="11" name="Rectangle 10"/>
          <p:cNvSpPr/>
          <p:nvPr/>
        </p:nvSpPr>
        <p:spPr>
          <a:xfrm>
            <a:off x="3563888" y="3249851"/>
            <a:ext cx="4572000" cy="3046988"/>
          </a:xfrm>
          <a:prstGeom prst="rect">
            <a:avLst/>
          </a:prstGeom>
          <a:solidFill>
            <a:srgbClr val="CCECFF"/>
          </a:solidFill>
        </p:spPr>
        <p:txBody>
          <a:bodyPr>
            <a:spAutoFit/>
          </a:bodyPr>
          <a:lstStyle/>
          <a:p>
            <a:pPr lvl="1"/>
            <a:r>
              <a:rPr lang="en-GB" dirty="0">
                <a:solidFill>
                  <a:schemeClr val="bg1"/>
                </a:solidFill>
              </a:rPr>
              <a:t>For preparing teaching, and setting and marking assessment, I would want to pick individuals more carefully, and / or ensure they were appropriately trained. … (Staff, SS – suitable)</a:t>
            </a:r>
          </a:p>
        </p:txBody>
      </p:sp>
    </p:spTree>
    <p:extLst>
      <p:ext uri="{BB962C8B-B14F-4D97-AF65-F5344CB8AC3E}">
        <p14:creationId xmlns:p14="http://schemas.microsoft.com/office/powerpoint/2010/main" val="4270539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2656"/>
            <a:ext cx="8229600" cy="762000"/>
          </a:xfrm>
        </p:spPr>
        <p:txBody>
          <a:bodyPr/>
          <a:lstStyle/>
          <a:p>
            <a:pPr algn="r"/>
            <a:r>
              <a:rPr lang="en-GB" dirty="0" smtClean="0"/>
              <a:t>Research</a:t>
            </a:r>
            <a:endParaRPr lang="en-GB"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6" name="Rectangle 5"/>
          <p:cNvSpPr/>
          <p:nvPr/>
        </p:nvSpPr>
        <p:spPr>
          <a:xfrm>
            <a:off x="609601" y="2204864"/>
            <a:ext cx="7058744" cy="1323439"/>
          </a:xfrm>
          <a:prstGeom prst="rect">
            <a:avLst/>
          </a:prstGeom>
          <a:solidFill>
            <a:srgbClr val="92D050"/>
          </a:solidFill>
        </p:spPr>
        <p:txBody>
          <a:bodyPr wrap="square">
            <a:spAutoFit/>
          </a:bodyPr>
          <a:lstStyle/>
          <a:p>
            <a:r>
              <a:rPr lang="en-GB" sz="2000" dirty="0">
                <a:solidFill>
                  <a:schemeClr val="bg1"/>
                </a:solidFill>
              </a:rPr>
              <a:t>ECRs often have </a:t>
            </a:r>
            <a:r>
              <a:rPr lang="en-GB" sz="2000" b="1" dirty="0">
                <a:solidFill>
                  <a:schemeClr val="bg1"/>
                </a:solidFill>
              </a:rPr>
              <a:t>up to the minute research skills </a:t>
            </a:r>
            <a:r>
              <a:rPr lang="en-GB" sz="2000" dirty="0">
                <a:solidFill>
                  <a:schemeClr val="bg1"/>
                </a:solidFill>
              </a:rPr>
              <a:t>and findings that can be shared with PG students. They make a valuable contribution to </a:t>
            </a:r>
            <a:r>
              <a:rPr lang="en-GB" sz="2000" b="1" dirty="0">
                <a:solidFill>
                  <a:schemeClr val="bg1"/>
                </a:solidFill>
              </a:rPr>
              <a:t>research-led teaching </a:t>
            </a:r>
            <a:r>
              <a:rPr lang="en-GB" sz="2000" dirty="0">
                <a:solidFill>
                  <a:schemeClr val="bg1"/>
                </a:solidFill>
              </a:rPr>
              <a:t>therefore. … (ECR, SS)</a:t>
            </a:r>
          </a:p>
        </p:txBody>
      </p:sp>
      <p:sp>
        <p:nvSpPr>
          <p:cNvPr id="7" name="Rectangle 6"/>
          <p:cNvSpPr/>
          <p:nvPr/>
        </p:nvSpPr>
        <p:spPr>
          <a:xfrm>
            <a:off x="1835696" y="1177848"/>
            <a:ext cx="6628623" cy="707886"/>
          </a:xfrm>
          <a:prstGeom prst="rect">
            <a:avLst/>
          </a:prstGeom>
          <a:solidFill>
            <a:srgbClr val="CCECFF"/>
          </a:solidFill>
        </p:spPr>
        <p:txBody>
          <a:bodyPr wrap="square">
            <a:spAutoFit/>
          </a:bodyPr>
          <a:lstStyle/>
          <a:p>
            <a:r>
              <a:rPr lang="en-GB" sz="2000" dirty="0" smtClean="0">
                <a:solidFill>
                  <a:srgbClr val="000000"/>
                </a:solidFill>
                <a:latin typeface="Times New Roman" panose="02020603050405020304" pitchFamily="18" charset="0"/>
                <a:ea typeface="Times New Roman" panose="02020603050405020304" pitchFamily="18" charset="0"/>
              </a:rPr>
              <a:t>Supervision of </a:t>
            </a:r>
            <a:r>
              <a:rPr lang="en-GB" sz="2000" b="1" dirty="0" smtClean="0">
                <a:solidFill>
                  <a:srgbClr val="000000"/>
                </a:solidFill>
                <a:latin typeface="Times New Roman" panose="02020603050405020304" pitchFamily="18" charset="0"/>
                <a:ea typeface="Times New Roman" panose="02020603050405020304" pitchFamily="18" charset="0"/>
              </a:rPr>
              <a:t>smaller research projects </a:t>
            </a:r>
            <a:r>
              <a:rPr lang="en-GB" sz="2000" dirty="0" smtClean="0">
                <a:solidFill>
                  <a:srgbClr val="000000"/>
                </a:solidFill>
                <a:latin typeface="Times New Roman" panose="02020603050405020304" pitchFamily="18" charset="0"/>
                <a:ea typeface="Times New Roman" panose="02020603050405020304" pitchFamily="18" charset="0"/>
              </a:rPr>
              <a:t>within PGT courses (NOT full dissertations). (Staff, MDH )</a:t>
            </a:r>
            <a:endParaRPr lang="en-GB" sz="2000" dirty="0"/>
          </a:p>
        </p:txBody>
      </p:sp>
      <p:sp>
        <p:nvSpPr>
          <p:cNvPr id="8" name="Rectangle 7"/>
          <p:cNvSpPr/>
          <p:nvPr/>
        </p:nvSpPr>
        <p:spPr>
          <a:xfrm>
            <a:off x="1835695" y="3755099"/>
            <a:ext cx="6628623" cy="1015663"/>
          </a:xfrm>
          <a:prstGeom prst="rect">
            <a:avLst/>
          </a:prstGeom>
          <a:solidFill>
            <a:srgbClr val="CCECFF"/>
          </a:solidFill>
        </p:spPr>
        <p:txBody>
          <a:bodyPr wrap="square">
            <a:spAutoFit/>
          </a:bodyPr>
          <a:lstStyle/>
          <a:p>
            <a:r>
              <a:rPr lang="en-GB" sz="2000" dirty="0">
                <a:solidFill>
                  <a:srgbClr val="000000"/>
                </a:solidFill>
                <a:latin typeface="Times New Roman" panose="02020603050405020304" pitchFamily="18" charset="0"/>
                <a:ea typeface="Times New Roman" panose="02020603050405020304" pitchFamily="18" charset="0"/>
              </a:rPr>
              <a:t>I wouldn't want to give ECRs anything too obviously problematic - for example, </a:t>
            </a:r>
            <a:r>
              <a:rPr lang="en-GB" sz="2000" b="1" dirty="0">
                <a:solidFill>
                  <a:srgbClr val="000000"/>
                </a:solidFill>
                <a:latin typeface="Times New Roman" panose="02020603050405020304" pitchFamily="18" charset="0"/>
                <a:ea typeface="Times New Roman" panose="02020603050405020304" pitchFamily="18" charset="0"/>
              </a:rPr>
              <a:t>supporting a dissertation student </a:t>
            </a:r>
            <a:r>
              <a:rPr lang="en-GB" sz="2000" dirty="0">
                <a:solidFill>
                  <a:srgbClr val="000000"/>
                </a:solidFill>
                <a:latin typeface="Times New Roman" panose="02020603050405020304" pitchFamily="18" charset="0"/>
                <a:ea typeface="Times New Roman" panose="02020603050405020304" pitchFamily="18" charset="0"/>
              </a:rPr>
              <a:t>who is likely to fail. … (Staff, SS – unsuitable)</a:t>
            </a:r>
            <a:endParaRPr lang="en-GB" sz="2000" dirty="0"/>
          </a:p>
        </p:txBody>
      </p:sp>
      <p:sp>
        <p:nvSpPr>
          <p:cNvPr id="9" name="Rectangle 8"/>
          <p:cNvSpPr/>
          <p:nvPr/>
        </p:nvSpPr>
        <p:spPr>
          <a:xfrm>
            <a:off x="609600" y="4997559"/>
            <a:ext cx="7058745" cy="1200329"/>
          </a:xfrm>
          <a:prstGeom prst="rect">
            <a:avLst/>
          </a:prstGeom>
          <a:solidFill>
            <a:srgbClr val="92D050"/>
          </a:solidFill>
        </p:spPr>
        <p:txBody>
          <a:bodyPr wrap="square">
            <a:spAutoFit/>
          </a:bodyPr>
          <a:lstStyle/>
          <a:p>
            <a:r>
              <a:rPr lang="en-GB" dirty="0">
                <a:solidFill>
                  <a:srgbClr val="000000"/>
                </a:solidFill>
                <a:latin typeface="Times New Roman" panose="02020603050405020304" pitchFamily="18" charset="0"/>
                <a:ea typeface="Times New Roman" panose="02020603050405020304" pitchFamily="18" charset="0"/>
              </a:rPr>
              <a:t>With adequate support I could supervise </a:t>
            </a:r>
            <a:r>
              <a:rPr lang="en-GB" b="1" dirty="0">
                <a:solidFill>
                  <a:srgbClr val="000000"/>
                </a:solidFill>
                <a:latin typeface="Times New Roman" panose="02020603050405020304" pitchFamily="18" charset="0"/>
                <a:ea typeface="Times New Roman" panose="02020603050405020304" pitchFamily="18" charset="0"/>
              </a:rPr>
              <a:t>PGT dissertations</a:t>
            </a:r>
            <a:r>
              <a:rPr lang="en-GB" dirty="0">
                <a:solidFill>
                  <a:srgbClr val="000000"/>
                </a:solidFill>
                <a:latin typeface="Times New Roman" panose="02020603050405020304" pitchFamily="18" charset="0"/>
                <a:ea typeface="Times New Roman" panose="02020603050405020304" pitchFamily="18" charset="0"/>
              </a:rPr>
              <a:t> in my field. With extensive support, in another (related) field. (ECR, </a:t>
            </a:r>
            <a:r>
              <a:rPr lang="en-GB" dirty="0" smtClean="0">
                <a:solidFill>
                  <a:srgbClr val="000000"/>
                </a:solidFill>
                <a:latin typeface="Times New Roman" panose="02020603050405020304" pitchFamily="18" charset="0"/>
                <a:ea typeface="Times New Roman" panose="02020603050405020304" pitchFamily="18" charset="0"/>
              </a:rPr>
              <a:t>AH)</a:t>
            </a:r>
            <a:endParaRPr lang="en-GB" dirty="0"/>
          </a:p>
        </p:txBody>
      </p:sp>
    </p:spTree>
    <p:extLst>
      <p:ext uri="{BB962C8B-B14F-4D97-AF65-F5344CB8AC3E}">
        <p14:creationId xmlns:p14="http://schemas.microsoft.com/office/powerpoint/2010/main" val="17741907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762000"/>
          </a:xfrm>
        </p:spPr>
        <p:txBody>
          <a:bodyPr/>
          <a:lstStyle/>
          <a:p>
            <a:pPr algn="r"/>
            <a:r>
              <a:rPr lang="en-GB" dirty="0" smtClean="0"/>
              <a:t>Benefits</a:t>
            </a:r>
            <a:endParaRPr lang="en-GB"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dirty="0" smtClean="0"/>
              <a:t>© The University of Sheffield</a:t>
            </a:r>
            <a:endParaRPr lang="en-GB" altLang="en-US" dirty="0"/>
          </a:p>
        </p:txBody>
      </p:sp>
      <p:sp>
        <p:nvSpPr>
          <p:cNvPr id="6" name="Rectangle 5"/>
          <p:cNvSpPr/>
          <p:nvPr/>
        </p:nvSpPr>
        <p:spPr>
          <a:xfrm>
            <a:off x="749998" y="929443"/>
            <a:ext cx="2160240" cy="2123658"/>
          </a:xfrm>
          <a:prstGeom prst="rect">
            <a:avLst/>
          </a:prstGeom>
          <a:solidFill>
            <a:srgbClr val="92D050"/>
          </a:solidFill>
        </p:spPr>
        <p:txBody>
          <a:bodyPr wrap="square">
            <a:spAutoFit/>
          </a:bodyPr>
          <a:lstStyle/>
          <a:p>
            <a:r>
              <a:rPr lang="en-GB" sz="2200" dirty="0">
                <a:solidFill>
                  <a:srgbClr val="000000"/>
                </a:solidFill>
                <a:latin typeface="Times New Roman" panose="02020603050405020304" pitchFamily="18" charset="0"/>
                <a:ea typeface="Times New Roman" panose="02020603050405020304" pitchFamily="18" charset="0"/>
              </a:rPr>
              <a:t>To gain valuable experience for future career development as an ECR / PGR. ... (ECR, </a:t>
            </a:r>
            <a:r>
              <a:rPr lang="en-GB" sz="2200" dirty="0" smtClean="0">
                <a:solidFill>
                  <a:srgbClr val="000000"/>
                </a:solidFill>
                <a:latin typeface="Times New Roman" panose="02020603050405020304" pitchFamily="18" charset="0"/>
                <a:ea typeface="Times New Roman" panose="02020603050405020304" pitchFamily="18" charset="0"/>
              </a:rPr>
              <a:t>MDH)</a:t>
            </a:r>
            <a:endParaRPr lang="en-GB" sz="2200" dirty="0"/>
          </a:p>
        </p:txBody>
      </p:sp>
      <p:sp>
        <p:nvSpPr>
          <p:cNvPr id="7" name="Rectangle 6"/>
          <p:cNvSpPr/>
          <p:nvPr/>
        </p:nvSpPr>
        <p:spPr>
          <a:xfrm>
            <a:off x="3419872" y="929443"/>
            <a:ext cx="4845224" cy="1446550"/>
          </a:xfrm>
          <a:prstGeom prst="rect">
            <a:avLst/>
          </a:prstGeom>
          <a:solidFill>
            <a:srgbClr val="92D050"/>
          </a:solidFill>
        </p:spPr>
        <p:txBody>
          <a:bodyPr wrap="square">
            <a:spAutoFit/>
          </a:bodyPr>
          <a:lstStyle/>
          <a:p>
            <a:r>
              <a:rPr lang="en-GB" sz="2200" dirty="0" smtClean="0">
                <a:solidFill>
                  <a:srgbClr val="000000"/>
                </a:solidFill>
                <a:latin typeface="Times New Roman" panose="02020603050405020304" pitchFamily="18" charset="0"/>
                <a:ea typeface="Times New Roman" panose="02020603050405020304" pitchFamily="18" charset="0"/>
              </a:rPr>
              <a:t>[ECRs] may remember what it is like to be a taught student better than more senior people, and be more sympathetic and patient. (ECR, </a:t>
            </a:r>
            <a:r>
              <a:rPr lang="en-GB" sz="2200" dirty="0" err="1" smtClean="0">
                <a:solidFill>
                  <a:srgbClr val="000000"/>
                </a:solidFill>
                <a:latin typeface="Times New Roman" panose="02020603050405020304" pitchFamily="18" charset="0"/>
                <a:ea typeface="Times New Roman" panose="02020603050405020304" pitchFamily="18" charset="0"/>
              </a:rPr>
              <a:t>Sci</a:t>
            </a:r>
            <a:r>
              <a:rPr lang="en-GB" sz="2200" dirty="0" smtClean="0">
                <a:solidFill>
                  <a:srgbClr val="000000"/>
                </a:solidFill>
                <a:latin typeface="Times New Roman" panose="02020603050405020304" pitchFamily="18" charset="0"/>
                <a:ea typeface="Times New Roman" panose="02020603050405020304" pitchFamily="18" charset="0"/>
              </a:rPr>
              <a:t>)</a:t>
            </a:r>
            <a:endParaRPr lang="en-GB" sz="2200" dirty="0"/>
          </a:p>
        </p:txBody>
      </p:sp>
      <p:sp>
        <p:nvSpPr>
          <p:cNvPr id="8" name="Rectangle 7"/>
          <p:cNvSpPr/>
          <p:nvPr/>
        </p:nvSpPr>
        <p:spPr>
          <a:xfrm>
            <a:off x="4379203" y="2572449"/>
            <a:ext cx="4289848" cy="2800767"/>
          </a:xfrm>
          <a:prstGeom prst="rect">
            <a:avLst/>
          </a:prstGeom>
          <a:solidFill>
            <a:srgbClr val="92D050"/>
          </a:solidFill>
        </p:spPr>
        <p:txBody>
          <a:bodyPr wrap="square">
            <a:spAutoFit/>
          </a:bodyPr>
          <a:lstStyle/>
          <a:p>
            <a:r>
              <a:rPr lang="en-GB" sz="2200" dirty="0">
                <a:solidFill>
                  <a:srgbClr val="000000"/>
                </a:solidFill>
                <a:latin typeface="Times New Roman" panose="02020603050405020304" pitchFamily="18" charset="0"/>
                <a:ea typeface="Times New Roman" panose="02020603050405020304" pitchFamily="18" charset="0"/>
              </a:rPr>
              <a:t>Bringing fresh knowledge, skills, and expertise to the course, e.g.. neither of my supervisors knew about the specific topic I am working on </a:t>
            </a:r>
            <a:r>
              <a:rPr lang="en-GB" sz="2200" dirty="0" smtClean="0">
                <a:solidFill>
                  <a:srgbClr val="000000"/>
                </a:solidFill>
                <a:latin typeface="Times New Roman" panose="02020603050405020304" pitchFamily="18" charset="0"/>
                <a:ea typeface="Times New Roman" panose="02020603050405020304" pitchFamily="18" charset="0"/>
              </a:rPr>
              <a:t>so … </a:t>
            </a:r>
            <a:r>
              <a:rPr lang="en-GB" sz="2200" dirty="0">
                <a:solidFill>
                  <a:srgbClr val="000000"/>
                </a:solidFill>
                <a:latin typeface="Times New Roman" panose="02020603050405020304" pitchFamily="18" charset="0"/>
                <a:ea typeface="Times New Roman" panose="02020603050405020304" pitchFamily="18" charset="0"/>
              </a:rPr>
              <a:t>we could use different elements of our knowledge and experience to maximize the student's </a:t>
            </a:r>
            <a:r>
              <a:rPr lang="en-GB" sz="2200" dirty="0" smtClean="0">
                <a:solidFill>
                  <a:srgbClr val="000000"/>
                </a:solidFill>
                <a:latin typeface="Times New Roman" panose="02020603050405020304" pitchFamily="18" charset="0"/>
                <a:ea typeface="Times New Roman" panose="02020603050405020304" pitchFamily="18" charset="0"/>
              </a:rPr>
              <a:t>experience (ECR, MDH)</a:t>
            </a:r>
            <a:endParaRPr lang="en-GB" sz="2200" dirty="0"/>
          </a:p>
        </p:txBody>
      </p:sp>
      <p:sp>
        <p:nvSpPr>
          <p:cNvPr id="9" name="Rectangle 8"/>
          <p:cNvSpPr/>
          <p:nvPr/>
        </p:nvSpPr>
        <p:spPr>
          <a:xfrm>
            <a:off x="467544" y="3356992"/>
            <a:ext cx="3744416" cy="1785104"/>
          </a:xfrm>
          <a:prstGeom prst="rect">
            <a:avLst/>
          </a:prstGeom>
          <a:solidFill>
            <a:srgbClr val="FFB3B3"/>
          </a:solidFill>
        </p:spPr>
        <p:txBody>
          <a:bodyPr wrap="square">
            <a:spAutoFit/>
          </a:bodyPr>
          <a:lstStyle/>
          <a:p>
            <a:r>
              <a:rPr lang="en-GB" sz="2200" dirty="0">
                <a:solidFill>
                  <a:srgbClr val="000000"/>
                </a:solidFill>
                <a:latin typeface="Times New Roman" panose="02020603050405020304" pitchFamily="18" charset="0"/>
                <a:ea typeface="Times New Roman" panose="02020603050405020304" pitchFamily="18" charset="0"/>
              </a:rPr>
              <a:t>It will benefit the Faculty as it is a way to provide more teaching to PGTs while allowing ECRs to gain teaching </a:t>
            </a:r>
            <a:r>
              <a:rPr lang="en-GB" sz="2200" dirty="0" smtClean="0">
                <a:solidFill>
                  <a:srgbClr val="000000"/>
                </a:solidFill>
                <a:latin typeface="Times New Roman" panose="02020603050405020304" pitchFamily="18" charset="0"/>
                <a:ea typeface="Times New Roman" panose="02020603050405020304" pitchFamily="18" charset="0"/>
              </a:rPr>
              <a:t>experience (PGT, SS)</a:t>
            </a:r>
            <a:endParaRPr lang="en-GB" sz="2200" dirty="0"/>
          </a:p>
        </p:txBody>
      </p:sp>
      <p:sp>
        <p:nvSpPr>
          <p:cNvPr id="10" name="Rectangle 9"/>
          <p:cNvSpPr/>
          <p:nvPr/>
        </p:nvSpPr>
        <p:spPr>
          <a:xfrm>
            <a:off x="679545" y="5515788"/>
            <a:ext cx="7666382" cy="830997"/>
          </a:xfrm>
          <a:prstGeom prst="rect">
            <a:avLst/>
          </a:prstGeom>
          <a:solidFill>
            <a:srgbClr val="CCECFF"/>
          </a:solidFill>
        </p:spPr>
        <p:txBody>
          <a:bodyPr wrap="square">
            <a:spAutoFit/>
          </a:bodyPr>
          <a:lstStyle/>
          <a:p>
            <a:r>
              <a:rPr lang="en-GB" dirty="0" smtClean="0">
                <a:solidFill>
                  <a:srgbClr val="000000"/>
                </a:solidFill>
                <a:latin typeface="Times New Roman" panose="02020603050405020304" pitchFamily="18" charset="0"/>
                <a:ea typeface="Times New Roman" panose="02020603050405020304" pitchFamily="18" charset="0"/>
              </a:rPr>
              <a:t>It </a:t>
            </a:r>
            <a:r>
              <a:rPr lang="en-GB" dirty="0">
                <a:solidFill>
                  <a:srgbClr val="000000"/>
                </a:solidFill>
                <a:latin typeface="Times New Roman" panose="02020603050405020304" pitchFamily="18" charset="0"/>
                <a:ea typeface="Times New Roman" panose="02020603050405020304" pitchFamily="18" charset="0"/>
              </a:rPr>
              <a:t>is also a really good way to identify the next generation of talented and committed teachers. … (Staff, MDH)</a:t>
            </a:r>
            <a:endParaRPr lang="en-GB" dirty="0"/>
          </a:p>
        </p:txBody>
      </p:sp>
    </p:spTree>
    <p:extLst>
      <p:ext uri="{BB962C8B-B14F-4D97-AF65-F5344CB8AC3E}">
        <p14:creationId xmlns:p14="http://schemas.microsoft.com/office/powerpoint/2010/main" val="1756654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60648"/>
            <a:ext cx="6211416" cy="762000"/>
          </a:xfrm>
        </p:spPr>
        <p:txBody>
          <a:bodyPr/>
          <a:lstStyle/>
          <a:p>
            <a:pPr algn="r"/>
            <a:r>
              <a:rPr lang="en-GB" sz="3600" dirty="0" smtClean="0"/>
              <a:t>Academic educational interests</a:t>
            </a:r>
            <a:endParaRPr lang="en-GB" sz="3600" dirty="0"/>
          </a:p>
        </p:txBody>
      </p:sp>
      <p:sp>
        <p:nvSpPr>
          <p:cNvPr id="3" name="Content Placeholder 2"/>
          <p:cNvSpPr>
            <a:spLocks noGrp="1"/>
          </p:cNvSpPr>
          <p:nvPr>
            <p:ph idx="1"/>
          </p:nvPr>
        </p:nvSpPr>
        <p:spPr>
          <a:xfrm>
            <a:off x="609600" y="1556792"/>
            <a:ext cx="8229600" cy="4539208"/>
          </a:xfrm>
        </p:spPr>
        <p:txBody>
          <a:bodyPr/>
          <a:lstStyle/>
          <a:p>
            <a:r>
              <a:rPr lang="en-GB" dirty="0" smtClean="0"/>
              <a:t>Roles for research in Postgraduate learning and teaching activities</a:t>
            </a:r>
          </a:p>
          <a:p>
            <a:r>
              <a:rPr lang="en-GB" dirty="0" smtClean="0"/>
              <a:t>Relationships, tensions and interactions between teaching and research in a research intensive University</a:t>
            </a:r>
          </a:p>
          <a:p>
            <a:pPr lvl="1"/>
            <a:r>
              <a:rPr lang="en-GB" dirty="0" smtClean="0"/>
              <a:t>The RESEARCH-TEACHING NEXUS</a:t>
            </a:r>
          </a:p>
          <a:p>
            <a:r>
              <a:rPr lang="en-GB" dirty="0" smtClean="0"/>
              <a:t>Personal and academic development of PGTs, PGRs and ECRs as researchers</a:t>
            </a:r>
          </a:p>
          <a:p>
            <a:endParaRPr lang="en-GB"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32434191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8640"/>
            <a:ext cx="8229600" cy="762000"/>
          </a:xfrm>
        </p:spPr>
        <p:txBody>
          <a:bodyPr/>
          <a:lstStyle/>
          <a:p>
            <a:pPr algn="r"/>
            <a:r>
              <a:rPr lang="en-GB" dirty="0" smtClean="0"/>
              <a:t>Other benefits</a:t>
            </a:r>
            <a:endParaRPr lang="en-GB"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3" name="Rectangle 2"/>
          <p:cNvSpPr/>
          <p:nvPr/>
        </p:nvSpPr>
        <p:spPr>
          <a:xfrm>
            <a:off x="1051992" y="2135321"/>
            <a:ext cx="7344816" cy="1569660"/>
          </a:xfrm>
          <a:prstGeom prst="rect">
            <a:avLst/>
          </a:prstGeom>
          <a:solidFill>
            <a:srgbClr val="FFB3B3"/>
          </a:solidFill>
        </p:spPr>
        <p:txBody>
          <a:bodyPr wrap="square">
            <a:spAutoFit/>
          </a:bodyPr>
          <a:lstStyle/>
          <a:p>
            <a:r>
              <a:rPr lang="en-GB" smtClean="0">
                <a:solidFill>
                  <a:srgbClr val="000000"/>
                </a:solidFill>
                <a:latin typeface="Times New Roman" panose="02020603050405020304" pitchFamily="18" charset="0"/>
                <a:ea typeface="Times New Roman" panose="02020603050405020304" pitchFamily="18" charset="0"/>
              </a:rPr>
              <a:t>… It will benefit the Faculty as it is a way to provide more teaching to PGTs while allowing ECRs to gain teaching experience. I think it could create a more involved faculty community if carried out correctly and fairly. (PGT, SS)</a:t>
            </a:r>
            <a:endParaRPr lang="en-GB" dirty="0"/>
          </a:p>
        </p:txBody>
      </p:sp>
      <p:sp>
        <p:nvSpPr>
          <p:cNvPr id="7" name="Rectangle 6"/>
          <p:cNvSpPr/>
          <p:nvPr/>
        </p:nvSpPr>
        <p:spPr>
          <a:xfrm>
            <a:off x="1870500" y="4474163"/>
            <a:ext cx="5869852" cy="830997"/>
          </a:xfrm>
          <a:prstGeom prst="rect">
            <a:avLst/>
          </a:prstGeom>
          <a:solidFill>
            <a:srgbClr val="CCECFF"/>
          </a:solidFill>
        </p:spPr>
        <p:txBody>
          <a:bodyPr wrap="square">
            <a:spAutoFit/>
          </a:bodyPr>
          <a:lstStyle/>
          <a:p>
            <a:r>
              <a:rPr lang="en-GB" b="1" dirty="0">
                <a:solidFill>
                  <a:srgbClr val="000000"/>
                </a:solidFill>
                <a:latin typeface="Times New Roman" panose="02020603050405020304" pitchFamily="18" charset="0"/>
                <a:ea typeface="Times New Roman" panose="02020603050405020304" pitchFamily="18" charset="0"/>
              </a:rPr>
              <a:t>Better links between </a:t>
            </a:r>
            <a:r>
              <a:rPr lang="en-GB" b="1" dirty="0" smtClean="0">
                <a:solidFill>
                  <a:srgbClr val="000000"/>
                </a:solidFill>
                <a:latin typeface="Times New Roman" panose="02020603050405020304" pitchFamily="18" charset="0"/>
                <a:ea typeface="Times New Roman" panose="02020603050405020304" pitchFamily="18" charset="0"/>
              </a:rPr>
              <a:t>research </a:t>
            </a:r>
            <a:r>
              <a:rPr lang="en-GB" b="1" dirty="0">
                <a:solidFill>
                  <a:srgbClr val="000000"/>
                </a:solidFill>
                <a:latin typeface="Times New Roman" panose="02020603050405020304" pitchFamily="18" charset="0"/>
                <a:ea typeface="Times New Roman" panose="02020603050405020304" pitchFamily="18" charset="0"/>
              </a:rPr>
              <a:t>and teaching </a:t>
            </a:r>
            <a:r>
              <a:rPr lang="en-GB" dirty="0">
                <a:solidFill>
                  <a:srgbClr val="000000"/>
                </a:solidFill>
                <a:latin typeface="Times New Roman" panose="02020603050405020304" pitchFamily="18" charset="0"/>
                <a:ea typeface="Times New Roman" panose="02020603050405020304" pitchFamily="18" charset="0"/>
              </a:rPr>
              <a:t>within the department. … (Staff, MDH)</a:t>
            </a:r>
            <a:endParaRPr lang="en-GB" dirty="0"/>
          </a:p>
        </p:txBody>
      </p:sp>
    </p:spTree>
    <p:extLst>
      <p:ext uri="{BB962C8B-B14F-4D97-AF65-F5344CB8AC3E}">
        <p14:creationId xmlns:p14="http://schemas.microsoft.com/office/powerpoint/2010/main" val="3600197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8640"/>
            <a:ext cx="8229600" cy="762000"/>
          </a:xfrm>
        </p:spPr>
        <p:txBody>
          <a:bodyPr/>
          <a:lstStyle/>
          <a:p>
            <a:pPr algn="r"/>
            <a:r>
              <a:rPr lang="en-GB" dirty="0" smtClean="0"/>
              <a:t>Problems</a:t>
            </a:r>
            <a:endParaRPr lang="en-GB"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6" name="Rectangle 5"/>
          <p:cNvSpPr/>
          <p:nvPr/>
        </p:nvSpPr>
        <p:spPr>
          <a:xfrm>
            <a:off x="2195736" y="3717032"/>
            <a:ext cx="5868144" cy="1569660"/>
          </a:xfrm>
          <a:prstGeom prst="rect">
            <a:avLst/>
          </a:prstGeom>
          <a:solidFill>
            <a:srgbClr val="92D050"/>
          </a:solidFill>
        </p:spPr>
        <p:txBody>
          <a:bodyPr wrap="square">
            <a:spAutoFit/>
          </a:bodyPr>
          <a:lstStyle/>
          <a:p>
            <a:pPr>
              <a:spcBef>
                <a:spcPts val="850"/>
              </a:spcBef>
              <a:spcAft>
                <a:spcPts val="1415"/>
              </a:spcAft>
            </a:pPr>
            <a:r>
              <a:rPr lang="en-GB" smtClean="0">
                <a:solidFill>
                  <a:srgbClr val="000000"/>
                </a:solidFill>
                <a:ea typeface="Times New Roman" panose="02020603050405020304" pitchFamily="18" charset="0"/>
                <a:cs typeface="Times New Roman" panose="02020603050405020304" pitchFamily="18" charset="0"/>
              </a:rPr>
              <a:t>… By the time an ECR has established a role in PG teaching, they are often potentially leaving their position within the next full academic year. (ECR, SS)</a:t>
            </a:r>
            <a:endParaRPr lang="en-GB" dirty="0">
              <a:solidFill>
                <a:srgbClr val="000000"/>
              </a:solidFill>
              <a:ea typeface="Times New Roman" panose="02020603050405020304" pitchFamily="18" charset="0"/>
              <a:cs typeface="Times New Roman" panose="02020603050405020304" pitchFamily="18" charset="0"/>
            </a:endParaRPr>
          </a:p>
        </p:txBody>
      </p:sp>
      <p:sp>
        <p:nvSpPr>
          <p:cNvPr id="8" name="TextBox 7"/>
          <p:cNvSpPr txBox="1"/>
          <p:nvPr/>
        </p:nvSpPr>
        <p:spPr>
          <a:xfrm>
            <a:off x="1977399" y="1478484"/>
            <a:ext cx="5494005" cy="1569660"/>
          </a:xfrm>
          <a:prstGeom prst="rect">
            <a:avLst/>
          </a:prstGeom>
          <a:noFill/>
        </p:spPr>
        <p:txBody>
          <a:bodyPr wrap="none" rtlCol="0">
            <a:spAutoFit/>
          </a:bodyPr>
          <a:lstStyle/>
          <a:p>
            <a:pPr algn="ctr"/>
            <a:r>
              <a:rPr lang="en-GB" sz="3200" dirty="0" smtClean="0">
                <a:solidFill>
                  <a:schemeClr val="bg1"/>
                </a:solidFill>
              </a:rPr>
              <a:t>Teaching duties in contract?</a:t>
            </a:r>
            <a:br>
              <a:rPr lang="en-GB" sz="3200" dirty="0" smtClean="0">
                <a:solidFill>
                  <a:schemeClr val="bg1"/>
                </a:solidFill>
              </a:rPr>
            </a:br>
            <a:r>
              <a:rPr lang="en-GB" sz="3200" dirty="0" smtClean="0">
                <a:solidFill>
                  <a:schemeClr val="bg1"/>
                </a:solidFill>
              </a:rPr>
              <a:t>Time for teaching?</a:t>
            </a:r>
          </a:p>
          <a:p>
            <a:pPr algn="ctr"/>
            <a:r>
              <a:rPr lang="en-GB" sz="3200" dirty="0" smtClean="0">
                <a:solidFill>
                  <a:schemeClr val="bg1"/>
                </a:solidFill>
              </a:rPr>
              <a:t>Payment?</a:t>
            </a:r>
            <a:endParaRPr lang="en-GB" sz="3200" dirty="0">
              <a:solidFill>
                <a:schemeClr val="bg1"/>
              </a:solidFill>
            </a:endParaRPr>
          </a:p>
        </p:txBody>
      </p:sp>
    </p:spTree>
    <p:extLst>
      <p:ext uri="{BB962C8B-B14F-4D97-AF65-F5344CB8AC3E}">
        <p14:creationId xmlns:p14="http://schemas.microsoft.com/office/powerpoint/2010/main" val="32225200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pPr>
              <a:defRPr/>
            </a:pPr>
            <a:fld id="{9F988380-4F95-4322-99E1-EE97B884E11C}" type="datetime1">
              <a:rPr lang="en-GB" altLang="en-US" smtClean="0"/>
              <a:pPr>
                <a:defRPr/>
              </a:pPr>
              <a:t>17/10/2016</a:t>
            </a:fld>
            <a:endParaRPr lang="en-GB" altLang="en-US" dirty="0"/>
          </a:p>
        </p:txBody>
      </p:sp>
      <p:sp>
        <p:nvSpPr>
          <p:cNvPr id="8" name="Footer Placeholder 7"/>
          <p:cNvSpPr>
            <a:spLocks noGrp="1"/>
          </p:cNvSpPr>
          <p:nvPr>
            <p:ph type="ftr" sz="quarter" idx="11"/>
          </p:nvPr>
        </p:nvSpPr>
        <p:spPr/>
        <p:txBody>
          <a:bodyPr/>
          <a:lstStyle/>
          <a:p>
            <a:pPr>
              <a:defRPr/>
            </a:pPr>
            <a:r>
              <a:rPr lang="en-GB" altLang="en-US" smtClean="0"/>
              <a:t>© The University of Sheffield</a:t>
            </a:r>
            <a:endParaRPr lang="en-GB" altLang="en-US"/>
          </a:p>
        </p:txBody>
      </p:sp>
      <p:sp>
        <p:nvSpPr>
          <p:cNvPr id="11" name="Title 10"/>
          <p:cNvSpPr>
            <a:spLocks noGrp="1"/>
          </p:cNvSpPr>
          <p:nvPr>
            <p:ph type="title"/>
          </p:nvPr>
        </p:nvSpPr>
        <p:spPr>
          <a:xfrm>
            <a:off x="685800" y="260648"/>
            <a:ext cx="8220075" cy="762000"/>
          </a:xfrm>
        </p:spPr>
        <p:txBody>
          <a:bodyPr/>
          <a:lstStyle/>
          <a:p>
            <a:pPr algn="r"/>
            <a:r>
              <a:rPr lang="en-GB" dirty="0" smtClean="0"/>
              <a:t>Tensions</a:t>
            </a:r>
            <a:endParaRPr lang="en-GB" dirty="0"/>
          </a:p>
        </p:txBody>
      </p:sp>
      <p:sp>
        <p:nvSpPr>
          <p:cNvPr id="14" name="TextBox 13"/>
          <p:cNvSpPr txBox="1"/>
          <p:nvPr/>
        </p:nvSpPr>
        <p:spPr>
          <a:xfrm rot="21013283">
            <a:off x="812318" y="1504616"/>
            <a:ext cx="1716880" cy="1200329"/>
          </a:xfrm>
          <a:prstGeom prst="rect">
            <a:avLst/>
          </a:prstGeom>
          <a:solidFill>
            <a:schemeClr val="accent2">
              <a:lumMod val="75000"/>
            </a:schemeClr>
          </a:solidFill>
        </p:spPr>
        <p:txBody>
          <a:bodyPr wrap="none" rtlCol="0">
            <a:spAutoFit/>
          </a:bodyPr>
          <a:lstStyle/>
          <a:p>
            <a:pPr algn="ctr"/>
            <a:r>
              <a:rPr lang="en-GB" dirty="0" smtClean="0"/>
              <a:t>QAA </a:t>
            </a:r>
            <a:br>
              <a:rPr lang="en-GB" dirty="0" smtClean="0"/>
            </a:br>
            <a:r>
              <a:rPr lang="en-GB" dirty="0" smtClean="0"/>
              <a:t>HEA &amp;</a:t>
            </a:r>
            <a:r>
              <a:rPr lang="en-GB" dirty="0"/>
              <a:t/>
            </a:r>
            <a:br>
              <a:rPr lang="en-GB" dirty="0"/>
            </a:br>
            <a:r>
              <a:rPr lang="en-GB" dirty="0" smtClean="0"/>
              <a:t>standards?</a:t>
            </a:r>
            <a:endParaRPr lang="en-GB" dirty="0"/>
          </a:p>
        </p:txBody>
      </p:sp>
      <p:sp>
        <p:nvSpPr>
          <p:cNvPr id="2" name="Oval 1"/>
          <p:cNvSpPr/>
          <p:nvPr/>
        </p:nvSpPr>
        <p:spPr bwMode="auto">
          <a:xfrm>
            <a:off x="2972748" y="885367"/>
            <a:ext cx="3240360" cy="32400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indent="0" algn="ctr">
              <a:buNone/>
            </a:pPr>
            <a:r>
              <a:rPr lang="en-GB" b="1" dirty="0">
                <a:solidFill>
                  <a:schemeClr val="bg1"/>
                </a:solidFill>
              </a:rPr>
              <a:t>ECRs:</a:t>
            </a:r>
          </a:p>
          <a:p>
            <a:pPr marL="0" indent="0" algn="ctr">
              <a:buNone/>
            </a:pPr>
            <a:r>
              <a:rPr lang="en-GB" dirty="0">
                <a:solidFill>
                  <a:schemeClr val="bg1"/>
                </a:solidFill>
              </a:rPr>
              <a:t>Career development</a:t>
            </a:r>
          </a:p>
          <a:p>
            <a:pPr marL="0" indent="0" algn="ctr">
              <a:buNone/>
            </a:pPr>
            <a:r>
              <a:rPr lang="en-GB" dirty="0" smtClean="0">
                <a:solidFill>
                  <a:schemeClr val="bg1"/>
                </a:solidFill>
              </a:rPr>
              <a:t>Training</a:t>
            </a:r>
            <a:endParaRPr lang="en-GB" dirty="0">
              <a:solidFill>
                <a:schemeClr val="bg1"/>
              </a:solidFill>
            </a:endParaRPr>
          </a:p>
          <a:p>
            <a:pPr marL="0" indent="0" algn="ctr">
              <a:buNone/>
            </a:pPr>
            <a:r>
              <a:rPr lang="en-GB" dirty="0" smtClean="0">
                <a:solidFill>
                  <a:schemeClr val="bg1"/>
                </a:solidFill>
              </a:rPr>
              <a:t>Experience</a:t>
            </a:r>
            <a:endParaRPr lang="en-GB" dirty="0">
              <a:solidFill>
                <a:schemeClr val="bg1"/>
              </a:solidFill>
            </a:endParaRPr>
          </a:p>
        </p:txBody>
      </p:sp>
      <p:sp>
        <p:nvSpPr>
          <p:cNvPr id="4" name="Oval 3"/>
          <p:cNvSpPr/>
          <p:nvPr/>
        </p:nvSpPr>
        <p:spPr bwMode="auto">
          <a:xfrm>
            <a:off x="685800" y="3186914"/>
            <a:ext cx="3240000" cy="3240000"/>
          </a:xfrm>
          <a:prstGeom prst="ellipse">
            <a:avLst/>
          </a:prstGeom>
          <a:solidFill>
            <a:srgbClr val="CCE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indent="0" algn="ctr">
              <a:buFontTx/>
              <a:buNone/>
            </a:pPr>
            <a:r>
              <a:rPr lang="en-GB" b="1" kern="0" dirty="0">
                <a:solidFill>
                  <a:schemeClr val="bg1"/>
                </a:solidFill>
              </a:rPr>
              <a:t>Academics:</a:t>
            </a:r>
          </a:p>
          <a:p>
            <a:pPr marL="0" indent="0" algn="ctr">
              <a:buFontTx/>
              <a:buNone/>
            </a:pPr>
            <a:r>
              <a:rPr lang="en-GB" kern="0" dirty="0">
                <a:solidFill>
                  <a:schemeClr val="bg1"/>
                </a:solidFill>
              </a:rPr>
              <a:t>Curriculum objectives</a:t>
            </a:r>
          </a:p>
          <a:p>
            <a:pPr marL="0" indent="0" algn="ctr">
              <a:buFontTx/>
              <a:buNone/>
            </a:pPr>
            <a:r>
              <a:rPr lang="en-GB" kern="0" dirty="0">
                <a:solidFill>
                  <a:schemeClr val="bg1"/>
                </a:solidFill>
              </a:rPr>
              <a:t>Workload</a:t>
            </a:r>
          </a:p>
          <a:p>
            <a:pPr marL="0" indent="0" algn="ctr">
              <a:buFontTx/>
              <a:buNone/>
            </a:pPr>
            <a:r>
              <a:rPr lang="en-GB" kern="0" dirty="0" smtClean="0">
                <a:solidFill>
                  <a:schemeClr val="bg1"/>
                </a:solidFill>
              </a:rPr>
              <a:t>Finance Resources</a:t>
            </a:r>
            <a:endParaRPr lang="en-GB" kern="0" dirty="0">
              <a:solidFill>
                <a:schemeClr val="bg1"/>
              </a:solidFill>
            </a:endParaRPr>
          </a:p>
        </p:txBody>
      </p:sp>
      <p:sp>
        <p:nvSpPr>
          <p:cNvPr id="5" name="Oval 4"/>
          <p:cNvSpPr/>
          <p:nvPr/>
        </p:nvSpPr>
        <p:spPr bwMode="auto">
          <a:xfrm>
            <a:off x="5209752" y="3270232"/>
            <a:ext cx="3240000" cy="3239007"/>
          </a:xfrm>
          <a:prstGeom prst="ellipse">
            <a:avLst/>
          </a:prstGeom>
          <a:solidFill>
            <a:srgbClr val="FFB3B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indent="0" algn="ctr">
              <a:buFontTx/>
              <a:buNone/>
            </a:pPr>
            <a:r>
              <a:rPr lang="en-GB" b="1" kern="0" dirty="0">
                <a:solidFill>
                  <a:schemeClr val="bg1"/>
                </a:solidFill>
              </a:rPr>
              <a:t>Taught students:</a:t>
            </a:r>
          </a:p>
          <a:p>
            <a:pPr marL="0" indent="0" algn="ctr">
              <a:buFontTx/>
              <a:buNone/>
            </a:pPr>
            <a:r>
              <a:rPr lang="en-GB" kern="0" dirty="0">
                <a:solidFill>
                  <a:schemeClr val="bg1"/>
                </a:solidFill>
              </a:rPr>
              <a:t>Value for money</a:t>
            </a:r>
          </a:p>
          <a:p>
            <a:pPr marL="0" indent="0" algn="ctr">
              <a:buFontTx/>
              <a:buNone/>
            </a:pPr>
            <a:r>
              <a:rPr lang="en-GB" kern="0" dirty="0">
                <a:solidFill>
                  <a:schemeClr val="bg1"/>
                </a:solidFill>
              </a:rPr>
              <a:t>Expectation </a:t>
            </a:r>
            <a:r>
              <a:rPr lang="en-GB" kern="0" dirty="0" smtClean="0">
                <a:solidFill>
                  <a:schemeClr val="bg1"/>
                </a:solidFill>
              </a:rPr>
              <a:t>for ‘expert</a:t>
            </a:r>
            <a:r>
              <a:rPr lang="en-GB" kern="0" dirty="0">
                <a:solidFill>
                  <a:schemeClr val="bg1"/>
                </a:solidFill>
              </a:rPr>
              <a:t>’ teaching</a:t>
            </a:r>
          </a:p>
        </p:txBody>
      </p:sp>
    </p:spTree>
    <p:extLst>
      <p:ext uri="{BB962C8B-B14F-4D97-AF65-F5344CB8AC3E}">
        <p14:creationId xmlns:p14="http://schemas.microsoft.com/office/powerpoint/2010/main" val="4535885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248" y="260648"/>
            <a:ext cx="8229600" cy="762000"/>
          </a:xfrm>
        </p:spPr>
        <p:txBody>
          <a:bodyPr/>
          <a:lstStyle/>
          <a:p>
            <a:pPr algn="r"/>
            <a:r>
              <a:rPr lang="en-GB" dirty="0" smtClean="0"/>
              <a:t>How have I responded?</a:t>
            </a:r>
            <a:endParaRPr lang="en-GB" dirty="0"/>
          </a:p>
        </p:txBody>
      </p:sp>
      <p:sp>
        <p:nvSpPr>
          <p:cNvPr id="3" name="Content Placeholder 2"/>
          <p:cNvSpPr>
            <a:spLocks noGrp="1"/>
          </p:cNvSpPr>
          <p:nvPr>
            <p:ph idx="1"/>
          </p:nvPr>
        </p:nvSpPr>
        <p:spPr>
          <a:xfrm>
            <a:off x="609600" y="1556792"/>
            <a:ext cx="8066856" cy="4539208"/>
          </a:xfrm>
        </p:spPr>
        <p:txBody>
          <a:bodyPr/>
          <a:lstStyle/>
          <a:p>
            <a:r>
              <a:rPr lang="en-GB" sz="2800" dirty="0" smtClean="0"/>
              <a:t>Encouraging  engagement with STA</a:t>
            </a:r>
          </a:p>
          <a:p>
            <a:r>
              <a:rPr lang="en-GB" sz="2800" dirty="0" smtClean="0"/>
              <a:t>Offering teaching opportunities through my PGT course</a:t>
            </a:r>
          </a:p>
          <a:p>
            <a:pPr lvl="1"/>
            <a:r>
              <a:rPr lang="en-GB" sz="2400" dirty="0" smtClean="0"/>
              <a:t>Research Skills workshops: development &amp; delivery</a:t>
            </a:r>
          </a:p>
          <a:p>
            <a:pPr lvl="1"/>
            <a:r>
              <a:rPr lang="en-GB" sz="2400" dirty="0" smtClean="0"/>
              <a:t>Literature review supervision &amp; marking</a:t>
            </a:r>
          </a:p>
          <a:p>
            <a:pPr lvl="1"/>
            <a:r>
              <a:rPr lang="en-GB" sz="2400" dirty="0" smtClean="0"/>
              <a:t>Research Project supervision &amp; marking</a:t>
            </a:r>
          </a:p>
          <a:p>
            <a:r>
              <a:rPr lang="en-GB" sz="2800" dirty="0" smtClean="0"/>
              <a:t>Mentoring, observation &amp; feedback</a:t>
            </a:r>
          </a:p>
          <a:p>
            <a:r>
              <a:rPr lang="en-GB" sz="2800" dirty="0" smtClean="0"/>
              <a:t>Encouraging engagement with HEA recognition</a:t>
            </a:r>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24597671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6" name="Rectangle 5"/>
          <p:cNvSpPr/>
          <p:nvPr/>
        </p:nvSpPr>
        <p:spPr>
          <a:xfrm>
            <a:off x="827584" y="1412776"/>
            <a:ext cx="7687046" cy="4401205"/>
          </a:xfrm>
          <a:prstGeom prst="rect">
            <a:avLst/>
          </a:prstGeom>
        </p:spPr>
        <p:txBody>
          <a:bodyPr wrap="square">
            <a:spAutoFit/>
          </a:bodyPr>
          <a:lstStyle/>
          <a:p>
            <a:r>
              <a:rPr lang="en-GB" sz="2800" dirty="0">
                <a:solidFill>
                  <a:srgbClr val="000000"/>
                </a:solidFill>
                <a:latin typeface="+mj-lt"/>
                <a:ea typeface="Times New Roman" panose="02020603050405020304" pitchFamily="18" charset="0"/>
                <a:cs typeface="Arial" panose="020B0604020202020204" pitchFamily="34" charset="0"/>
              </a:rPr>
              <a:t>Postgraduate students, in particular those engaged in research projects, provide a very valuable resource for teaching within higher education institutions. They are highly skilled and have an in depth knowledge of their subject area, and having recent experience from the other side of the desk are also well versed in the teaching methods used</a:t>
            </a:r>
            <a:r>
              <a:rPr lang="en-GB" sz="2800" dirty="0" smtClean="0">
                <a:solidFill>
                  <a:srgbClr val="000000"/>
                </a:solidFill>
                <a:latin typeface="+mj-lt"/>
                <a:ea typeface="Times New Roman" panose="02020603050405020304" pitchFamily="18" charset="0"/>
                <a:cs typeface="Arial" panose="020B0604020202020204" pitchFamily="34" charset="0"/>
              </a:rPr>
              <a:t>.</a:t>
            </a:r>
            <a:br>
              <a:rPr lang="en-GB" sz="2800" dirty="0" smtClean="0">
                <a:solidFill>
                  <a:srgbClr val="000000"/>
                </a:solidFill>
                <a:latin typeface="+mj-lt"/>
                <a:ea typeface="Times New Roman" panose="02020603050405020304" pitchFamily="18" charset="0"/>
                <a:cs typeface="Arial" panose="020B0604020202020204" pitchFamily="34" charset="0"/>
              </a:rPr>
            </a:br>
            <a:endParaRPr lang="en-GB" sz="2800" dirty="0" smtClean="0">
              <a:solidFill>
                <a:srgbClr val="000000"/>
              </a:solidFill>
              <a:latin typeface="+mj-lt"/>
              <a:ea typeface="Times New Roman" panose="02020603050405020304" pitchFamily="18" charset="0"/>
              <a:cs typeface="Arial" panose="020B0604020202020204" pitchFamily="34" charset="0"/>
            </a:endParaRPr>
          </a:p>
          <a:p>
            <a:r>
              <a:rPr lang="en-GB" dirty="0" smtClean="0">
                <a:solidFill>
                  <a:srgbClr val="000000"/>
                </a:solidFill>
                <a:latin typeface="+mj-lt"/>
                <a:ea typeface="Times New Roman" panose="02020603050405020304" pitchFamily="18" charset="0"/>
                <a:cs typeface="Arial" panose="020B0604020202020204" pitchFamily="34" charset="0"/>
              </a:rPr>
              <a:t>National </a:t>
            </a:r>
            <a:r>
              <a:rPr lang="en-GB" dirty="0">
                <a:solidFill>
                  <a:srgbClr val="000000"/>
                </a:solidFill>
                <a:latin typeface="+mj-lt"/>
                <a:ea typeface="Times New Roman" panose="02020603050405020304" pitchFamily="18" charset="0"/>
                <a:cs typeface="Arial" panose="020B0604020202020204" pitchFamily="34" charset="0"/>
              </a:rPr>
              <a:t>Postgraduate Committee, </a:t>
            </a:r>
            <a:r>
              <a:rPr lang="en-GB" dirty="0" smtClean="0">
                <a:solidFill>
                  <a:srgbClr val="000000"/>
                </a:solidFill>
                <a:latin typeface="+mj-lt"/>
                <a:ea typeface="Times New Roman" panose="02020603050405020304" pitchFamily="18" charset="0"/>
                <a:cs typeface="Arial" panose="020B0604020202020204" pitchFamily="34" charset="0"/>
              </a:rPr>
              <a:t>1993</a:t>
            </a:r>
            <a:endParaRPr lang="en-GB" dirty="0">
              <a:latin typeface="+mj-lt"/>
              <a:cs typeface="Arial" panose="020B0604020202020204" pitchFamily="34" charset="0"/>
            </a:endParaRPr>
          </a:p>
        </p:txBody>
      </p:sp>
    </p:spTree>
    <p:extLst>
      <p:ext uri="{BB962C8B-B14F-4D97-AF65-F5344CB8AC3E}">
        <p14:creationId xmlns:p14="http://schemas.microsoft.com/office/powerpoint/2010/main" val="2752812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411760" y="332656"/>
            <a:ext cx="6427440" cy="762000"/>
          </a:xfrm>
        </p:spPr>
        <p:txBody>
          <a:bodyPr/>
          <a:lstStyle/>
          <a:p>
            <a:pPr algn="r"/>
            <a:r>
              <a:rPr lang="en-GB" sz="3600" dirty="0" smtClean="0"/>
              <a:t>Milestones and Transitions for Researchers</a:t>
            </a:r>
            <a:endParaRPr lang="en-GB" sz="3600" dirty="0"/>
          </a:p>
        </p:txBody>
      </p:sp>
      <p:sp>
        <p:nvSpPr>
          <p:cNvPr id="7" name="Content Placeholder 6"/>
          <p:cNvSpPr>
            <a:spLocks noGrp="1"/>
          </p:cNvSpPr>
          <p:nvPr>
            <p:ph idx="1"/>
          </p:nvPr>
        </p:nvSpPr>
        <p:spPr>
          <a:xfrm>
            <a:off x="609600" y="1844824"/>
            <a:ext cx="3602360" cy="4251176"/>
          </a:xfrm>
        </p:spPr>
        <p:txBody>
          <a:bodyPr/>
          <a:lstStyle/>
          <a:p>
            <a:r>
              <a:rPr lang="en-GB" dirty="0" smtClean="0"/>
              <a:t>Undergraduate</a:t>
            </a:r>
          </a:p>
          <a:p>
            <a:r>
              <a:rPr lang="en-GB" dirty="0" smtClean="0"/>
              <a:t>Masters</a:t>
            </a:r>
          </a:p>
          <a:p>
            <a:r>
              <a:rPr lang="en-GB" dirty="0" smtClean="0"/>
              <a:t>PhD</a:t>
            </a:r>
          </a:p>
          <a:p>
            <a:r>
              <a:rPr lang="en-GB" dirty="0" smtClean="0"/>
              <a:t>ECR</a:t>
            </a:r>
          </a:p>
          <a:p>
            <a:r>
              <a:rPr lang="en-GB" dirty="0" smtClean="0"/>
              <a:t>Academia, Industry, Other?</a:t>
            </a:r>
            <a:endParaRPr lang="en-GB"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pic>
        <p:nvPicPr>
          <p:cNvPr id="22530" name="Picture 2" descr="https://upload.wikimedia.org/wikipedia/commons/7/76/NAZRS117042_Science_Lab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5205" y="2274370"/>
            <a:ext cx="4415989" cy="2924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2076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700440"/>
            <a:ext cx="2592288" cy="530825"/>
          </a:xfrm>
        </p:spPr>
        <p:txBody>
          <a:bodyPr/>
          <a:lstStyle/>
          <a:p>
            <a:pPr algn="ctr"/>
            <a:r>
              <a:rPr lang="en-GB" sz="1600" dirty="0" smtClean="0"/>
              <a:t>Wilhelm von Humboldt</a:t>
            </a:r>
            <a:br>
              <a:rPr lang="en-GB" sz="1600" dirty="0" smtClean="0"/>
            </a:br>
            <a:r>
              <a:rPr lang="en-GB" sz="1600" dirty="0" smtClean="0"/>
              <a:t>(1767-1835)</a:t>
            </a:r>
            <a:endParaRPr lang="en-GB" sz="1600" i="1" dirty="0"/>
          </a:p>
        </p:txBody>
      </p:sp>
      <p:sp>
        <p:nvSpPr>
          <p:cNvPr id="3" name="Content Placeholder 2"/>
          <p:cNvSpPr>
            <a:spLocks noGrp="1"/>
          </p:cNvSpPr>
          <p:nvPr>
            <p:ph idx="1"/>
          </p:nvPr>
        </p:nvSpPr>
        <p:spPr>
          <a:xfrm>
            <a:off x="3131840" y="1124744"/>
            <a:ext cx="5707360" cy="4752528"/>
          </a:xfrm>
        </p:spPr>
        <p:txBody>
          <a:bodyPr/>
          <a:lstStyle/>
          <a:p>
            <a:pPr marL="0" indent="0">
              <a:buNone/>
            </a:pPr>
            <a:r>
              <a:rPr lang="en-GB" sz="2800" dirty="0"/>
              <a:t>Study </a:t>
            </a:r>
            <a:r>
              <a:rPr lang="en-GB" sz="2800" dirty="0" smtClean="0"/>
              <a:t>is guided </a:t>
            </a:r>
            <a:r>
              <a:rPr lang="en-GB" sz="2800" dirty="0"/>
              <a:t>by humanistic ideals and free thought, and knowledge </a:t>
            </a:r>
            <a:r>
              <a:rPr lang="en-GB" sz="2800" dirty="0" smtClean="0"/>
              <a:t>is </a:t>
            </a:r>
            <a:r>
              <a:rPr lang="en-GB" sz="2800" dirty="0"/>
              <a:t>formed on the basis of logic, reason, and </a:t>
            </a:r>
            <a:r>
              <a:rPr lang="en-GB" sz="2800" dirty="0" smtClean="0"/>
              <a:t>empiricism</a:t>
            </a:r>
          </a:p>
          <a:p>
            <a:pPr marL="0" indent="0">
              <a:buNone/>
            </a:pPr>
            <a:r>
              <a:rPr lang="en-GB" sz="2400" i="1" dirty="0" smtClean="0"/>
              <a:t>“The professor was supposed to introduce students to the principles, methods and techniques of scientific problem solving … while students should learn by watching the professor doing his research, and by participating in it”</a:t>
            </a:r>
          </a:p>
          <a:p>
            <a:pPr marL="0" indent="0">
              <a:buNone/>
            </a:pPr>
            <a:endParaRPr lang="en-GB" sz="1800" i="1" dirty="0" smtClean="0"/>
          </a:p>
          <a:p>
            <a:pPr marL="0" indent="0">
              <a:buNone/>
            </a:pPr>
            <a:r>
              <a:rPr lang="en-GB" sz="1600" dirty="0" err="1" smtClean="0"/>
              <a:t>Schimank</a:t>
            </a:r>
            <a:r>
              <a:rPr lang="en-GB" sz="1600" dirty="0" smtClean="0"/>
              <a:t> DM &amp; </a:t>
            </a:r>
            <a:r>
              <a:rPr lang="en-GB" sz="1600" dirty="0" err="1" smtClean="0"/>
              <a:t>Winnes</a:t>
            </a:r>
            <a:r>
              <a:rPr lang="en-GB" sz="1600" dirty="0" smtClean="0"/>
              <a:t> M (2000) Beyond Humboldt? The relationship between teaching and research in European university systems. Science and Public Policy 27:397-498</a:t>
            </a:r>
            <a:endParaRPr lang="en-GB" sz="1600"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
        <p:nvSpPr>
          <p:cNvPr id="6" name="Title 1"/>
          <p:cNvSpPr txBox="1">
            <a:spLocks/>
          </p:cNvSpPr>
          <p:nvPr/>
        </p:nvSpPr>
        <p:spPr bwMode="auto">
          <a:xfrm>
            <a:off x="2483768" y="314672"/>
            <a:ext cx="6355432"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lnSpc>
                <a:spcPct val="83000"/>
              </a:lnSpc>
              <a:spcBef>
                <a:spcPct val="0"/>
              </a:spcBef>
              <a:spcAft>
                <a:spcPct val="0"/>
              </a:spcAft>
              <a:defRPr sz="4400">
                <a:solidFill>
                  <a:schemeClr val="tx1"/>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chemeClr val="tx1"/>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chemeClr val="tx1"/>
                </a:solidFill>
                <a:latin typeface="TUOS Stephenson" pitchFamily="-128" charset="0"/>
              </a:defRPr>
            </a:lvl6pPr>
            <a:lvl7pPr marL="914400" algn="l" rtl="0" eaLnBrk="1" fontAlgn="base" hangingPunct="1">
              <a:lnSpc>
                <a:spcPct val="83000"/>
              </a:lnSpc>
              <a:spcBef>
                <a:spcPct val="0"/>
              </a:spcBef>
              <a:spcAft>
                <a:spcPct val="0"/>
              </a:spcAft>
              <a:defRPr sz="4400">
                <a:solidFill>
                  <a:schemeClr val="tx1"/>
                </a:solidFill>
                <a:latin typeface="TUOS Stephenson" pitchFamily="-128" charset="0"/>
              </a:defRPr>
            </a:lvl7pPr>
            <a:lvl8pPr marL="1371600" algn="l" rtl="0" eaLnBrk="1" fontAlgn="base" hangingPunct="1">
              <a:lnSpc>
                <a:spcPct val="83000"/>
              </a:lnSpc>
              <a:spcBef>
                <a:spcPct val="0"/>
              </a:spcBef>
              <a:spcAft>
                <a:spcPct val="0"/>
              </a:spcAft>
              <a:defRPr sz="4400">
                <a:solidFill>
                  <a:schemeClr val="tx1"/>
                </a:solidFill>
                <a:latin typeface="TUOS Stephenson" pitchFamily="-128" charset="0"/>
              </a:defRPr>
            </a:lvl8pPr>
            <a:lvl9pPr marL="1828800" algn="l" rtl="0" eaLnBrk="1" fontAlgn="base" hangingPunct="1">
              <a:lnSpc>
                <a:spcPct val="83000"/>
              </a:lnSpc>
              <a:spcBef>
                <a:spcPct val="0"/>
              </a:spcBef>
              <a:spcAft>
                <a:spcPct val="0"/>
              </a:spcAft>
              <a:defRPr sz="4400">
                <a:solidFill>
                  <a:schemeClr val="tx1"/>
                </a:solidFill>
                <a:latin typeface="TUOS Stephenson" pitchFamily="-128" charset="0"/>
              </a:defRPr>
            </a:lvl9pPr>
          </a:lstStyle>
          <a:p>
            <a:pPr algn="r"/>
            <a:r>
              <a:rPr lang="en-GB" sz="3600" kern="0" dirty="0" smtClean="0">
                <a:solidFill>
                  <a:schemeClr val="bg1"/>
                </a:solidFill>
              </a:rPr>
              <a:t>Von Humboldt and research</a:t>
            </a:r>
            <a:endParaRPr lang="en-GB" sz="3600" kern="0" dirty="0">
              <a:solidFill>
                <a:schemeClr val="bg1"/>
              </a:solidFill>
            </a:endParaRPr>
          </a:p>
        </p:txBody>
      </p:sp>
      <p:pic>
        <p:nvPicPr>
          <p:cNvPr id="20482" name="Picture 2" descr="W.v.Humbold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268760"/>
            <a:ext cx="2592288" cy="3286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8233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7" y="362744"/>
            <a:ext cx="6296744" cy="762000"/>
          </a:xfrm>
        </p:spPr>
        <p:txBody>
          <a:bodyPr/>
          <a:lstStyle/>
          <a:p>
            <a:r>
              <a:rPr lang="en-GB" sz="3600" dirty="0" smtClean="0"/>
              <a:t>The research-teaching nexus</a:t>
            </a:r>
            <a:endParaRPr lang="en-GB" sz="3600" dirty="0"/>
          </a:p>
        </p:txBody>
      </p:sp>
      <p:sp>
        <p:nvSpPr>
          <p:cNvPr id="3" name="Content Placeholder 2"/>
          <p:cNvSpPr>
            <a:spLocks noGrp="1"/>
          </p:cNvSpPr>
          <p:nvPr>
            <p:ph idx="1"/>
          </p:nvPr>
        </p:nvSpPr>
        <p:spPr>
          <a:xfrm>
            <a:off x="3347864" y="1124744"/>
            <a:ext cx="5491336" cy="4971256"/>
          </a:xfrm>
        </p:spPr>
        <p:txBody>
          <a:bodyPr/>
          <a:lstStyle/>
          <a:p>
            <a:pPr marL="0" indent="0">
              <a:buNone/>
            </a:pPr>
            <a:r>
              <a:rPr lang="en-GB" sz="2800" dirty="0" smtClean="0"/>
              <a:t>Refocusing the role of research in teaching:</a:t>
            </a:r>
          </a:p>
          <a:p>
            <a:pPr marL="0" indent="0">
              <a:buNone/>
            </a:pPr>
            <a:r>
              <a:rPr lang="en-GB" sz="2800" i="1" dirty="0" smtClean="0"/>
              <a:t>“… an ultimate goal of the integration of research and teaching is the creation of inclusive scholarly knowledge-building communities in universities…”</a:t>
            </a:r>
          </a:p>
          <a:p>
            <a:pPr marL="0" indent="0">
              <a:buNone/>
            </a:pPr>
            <a:endParaRPr lang="en-GB" sz="1600" dirty="0" smtClean="0"/>
          </a:p>
          <a:p>
            <a:pPr marL="0" indent="0">
              <a:buNone/>
            </a:pPr>
            <a:r>
              <a:rPr lang="en-GB" sz="1600" dirty="0" smtClean="0"/>
              <a:t>Brew A (2006). </a:t>
            </a:r>
            <a:r>
              <a:rPr lang="en-GB" sz="1600" i="1" dirty="0" smtClean="0"/>
              <a:t>Research in teaching.</a:t>
            </a:r>
            <a:r>
              <a:rPr lang="en-GB" sz="1600" dirty="0" smtClean="0"/>
              <a:t> In series: </a:t>
            </a:r>
            <a:r>
              <a:rPr lang="en-GB" sz="1600" dirty="0" err="1" smtClean="0"/>
              <a:t>Entwistle</a:t>
            </a:r>
            <a:r>
              <a:rPr lang="en-GB" sz="1600" dirty="0" smtClean="0"/>
              <a:t> N &amp; King R (</a:t>
            </a:r>
            <a:r>
              <a:rPr lang="en-GB" sz="1600" dirty="0" err="1" smtClean="0"/>
              <a:t>Eds</a:t>
            </a:r>
            <a:r>
              <a:rPr lang="en-GB" sz="1600" dirty="0" smtClean="0"/>
              <a:t>) </a:t>
            </a:r>
            <a:r>
              <a:rPr lang="en-GB" sz="1600" i="1" dirty="0" smtClean="0"/>
              <a:t>Universities into the 21</a:t>
            </a:r>
            <a:r>
              <a:rPr lang="en-GB" sz="1600" i="1" baseline="30000" dirty="0" smtClean="0"/>
              <a:t>st</a:t>
            </a:r>
            <a:r>
              <a:rPr lang="en-GB" sz="1600" i="1" dirty="0" smtClean="0"/>
              <a:t> Century</a:t>
            </a:r>
            <a:r>
              <a:rPr lang="en-GB" sz="1600" dirty="0" smtClean="0"/>
              <a:t>. Palgrave Macmillan, Basingstoke, Hampshire</a:t>
            </a:r>
          </a:p>
          <a:p>
            <a:endParaRPr lang="en-GB" sz="2800"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a:xfrm>
            <a:off x="1403648" y="6495455"/>
            <a:ext cx="5181600" cy="304800"/>
          </a:xfrm>
        </p:spPr>
        <p:txBody>
          <a:bodyPr/>
          <a:lstStyle/>
          <a:p>
            <a:pPr>
              <a:defRPr/>
            </a:pPr>
            <a:r>
              <a:rPr lang="en-GB" altLang="en-US" smtClean="0"/>
              <a:t>© The University of Sheffield</a:t>
            </a:r>
            <a:endParaRPr lang="en-GB" altLang="en-US" dirty="0"/>
          </a:p>
        </p:txBody>
      </p:sp>
      <p:sp>
        <p:nvSpPr>
          <p:cNvPr id="6" name="Rectangle 5"/>
          <p:cNvSpPr/>
          <p:nvPr/>
        </p:nvSpPr>
        <p:spPr>
          <a:xfrm>
            <a:off x="872127" y="4980583"/>
            <a:ext cx="1351075" cy="338554"/>
          </a:xfrm>
          <a:prstGeom prst="rect">
            <a:avLst/>
          </a:prstGeom>
        </p:spPr>
        <p:txBody>
          <a:bodyPr wrap="none">
            <a:spAutoFit/>
          </a:bodyPr>
          <a:lstStyle/>
          <a:p>
            <a:pPr algn="ctr"/>
            <a:r>
              <a:rPr lang="en-GB" sz="1600" dirty="0" smtClean="0">
                <a:solidFill>
                  <a:schemeClr val="bg1"/>
                </a:solidFill>
              </a:rPr>
              <a:t>Angela Brew</a:t>
            </a:r>
            <a:endParaRPr lang="en-GB" sz="1600" dirty="0">
              <a:solidFill>
                <a:schemeClr val="bg1"/>
              </a:solidFill>
            </a:endParaRPr>
          </a:p>
        </p:txBody>
      </p:sp>
    </p:spTree>
    <p:extLst>
      <p:ext uri="{BB962C8B-B14F-4D97-AF65-F5344CB8AC3E}">
        <p14:creationId xmlns:p14="http://schemas.microsoft.com/office/powerpoint/2010/main" val="3584831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32917"/>
            <a:ext cx="8229600" cy="762000"/>
          </a:xfrm>
        </p:spPr>
        <p:txBody>
          <a:bodyPr/>
          <a:lstStyle/>
          <a:p>
            <a:r>
              <a:rPr lang="en-GB" sz="3600" dirty="0" smtClean="0"/>
              <a:t>Graduate teaching assistants (GTAs)</a:t>
            </a:r>
            <a:endParaRPr lang="en-GB" sz="3600" dirty="0"/>
          </a:p>
        </p:txBody>
      </p:sp>
      <p:sp>
        <p:nvSpPr>
          <p:cNvPr id="3" name="Content Placeholder 2"/>
          <p:cNvSpPr>
            <a:spLocks noGrp="1"/>
          </p:cNvSpPr>
          <p:nvPr>
            <p:ph idx="1"/>
          </p:nvPr>
        </p:nvSpPr>
        <p:spPr>
          <a:xfrm>
            <a:off x="827584" y="1916832"/>
            <a:ext cx="7488832" cy="4179168"/>
          </a:xfrm>
        </p:spPr>
        <p:txBody>
          <a:bodyPr/>
          <a:lstStyle/>
          <a:p>
            <a:pPr marL="0" indent="0">
              <a:buNone/>
            </a:pPr>
            <a:r>
              <a:rPr lang="en-GB" sz="2800" dirty="0" smtClean="0"/>
              <a:t>One of the ways that Universities have found of “… teaching a greater number of students with an ever decreasing resource [has been] to employ a greater number of part-time staff, many of whom are postgraduates, to do certain teaching tasks.”</a:t>
            </a:r>
          </a:p>
          <a:p>
            <a:pPr marL="0" indent="0">
              <a:buNone/>
            </a:pPr>
            <a:endParaRPr lang="en-GB" sz="2000" dirty="0" smtClean="0"/>
          </a:p>
          <a:p>
            <a:pPr marL="0" indent="0">
              <a:buNone/>
            </a:pPr>
            <a:r>
              <a:rPr lang="en-GB" sz="2000" dirty="0" err="1" smtClean="0"/>
              <a:t>Gillon</a:t>
            </a:r>
            <a:r>
              <a:rPr lang="en-GB" sz="2000" dirty="0" smtClean="0"/>
              <a:t> &amp; </a:t>
            </a:r>
            <a:r>
              <a:rPr lang="en-GB" sz="2000" dirty="0" err="1" smtClean="0"/>
              <a:t>Hoad</a:t>
            </a:r>
            <a:r>
              <a:rPr lang="en-GB" sz="2000" dirty="0"/>
              <a:t> </a:t>
            </a:r>
            <a:r>
              <a:rPr lang="en-GB" sz="2000" dirty="0" smtClean="0"/>
              <a:t>(2001) Postgraduate students as teachers. Troon UK: National Postgraduate Committee.</a:t>
            </a:r>
            <a:endParaRPr lang="en-GB" sz="2000" dirty="0"/>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486437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5784" y="375345"/>
            <a:ext cx="6573416" cy="762000"/>
          </a:xfrm>
        </p:spPr>
        <p:txBody>
          <a:bodyPr/>
          <a:lstStyle/>
          <a:p>
            <a:pPr algn="r"/>
            <a:r>
              <a:rPr lang="en-GB" sz="3600" dirty="0" smtClean="0"/>
              <a:t>Drivers for GTAs to teach</a:t>
            </a:r>
            <a:endParaRPr lang="en-GB" sz="3600" dirty="0"/>
          </a:p>
        </p:txBody>
      </p:sp>
      <p:sp>
        <p:nvSpPr>
          <p:cNvPr id="3" name="Content Placeholder 2"/>
          <p:cNvSpPr>
            <a:spLocks noGrp="1"/>
          </p:cNvSpPr>
          <p:nvPr>
            <p:ph idx="1"/>
          </p:nvPr>
        </p:nvSpPr>
        <p:spPr>
          <a:xfrm>
            <a:off x="609600" y="1628800"/>
            <a:ext cx="8229600" cy="4467200"/>
          </a:xfrm>
        </p:spPr>
        <p:txBody>
          <a:bodyPr/>
          <a:lstStyle/>
          <a:p>
            <a:r>
              <a:rPr lang="en-GB" dirty="0" smtClean="0"/>
              <a:t>Opportunity (ECR, Department / Faculty)</a:t>
            </a:r>
          </a:p>
          <a:p>
            <a:r>
              <a:rPr lang="en-GB" dirty="0" smtClean="0"/>
              <a:t>Source of income (ECR)</a:t>
            </a:r>
          </a:p>
          <a:p>
            <a:r>
              <a:rPr lang="en-GB" dirty="0" smtClean="0"/>
              <a:t>Personal and career development (ECR)</a:t>
            </a:r>
          </a:p>
          <a:p>
            <a:endParaRPr lang="en-GB" dirty="0" smtClean="0"/>
          </a:p>
          <a:p>
            <a:pPr marL="0" indent="0">
              <a:buNone/>
            </a:pPr>
            <a:r>
              <a:rPr lang="en-GB" sz="1600" dirty="0"/>
              <a:t>Park, C. (2002). </a:t>
            </a:r>
            <a:r>
              <a:rPr lang="en-GB" sz="1600" i="1" dirty="0"/>
              <a:t>Neither fish nor fowl? The perceived benefits and problems of using graduate teaching assistants (GTAs) to teach undergraduate students</a:t>
            </a:r>
            <a:r>
              <a:rPr lang="en-GB" sz="1600" dirty="0"/>
              <a:t>, Higher Education Review 35 : </a:t>
            </a:r>
            <a:r>
              <a:rPr lang="en-GB" sz="1600" dirty="0" smtClean="0"/>
              <a:t>50-62</a:t>
            </a:r>
          </a:p>
          <a:p>
            <a:pPr marL="0" indent="0">
              <a:buNone/>
            </a:pPr>
            <a:r>
              <a:rPr lang="en-GB" sz="1600" dirty="0" err="1"/>
              <a:t>Muzaka</a:t>
            </a:r>
            <a:r>
              <a:rPr lang="en-GB" sz="1600" dirty="0"/>
              <a:t>, V. (2009). </a:t>
            </a:r>
            <a:r>
              <a:rPr lang="en-GB" sz="1600" i="1" dirty="0"/>
              <a:t>The niche of graduate teaching assistants (GTAs): perceptions and reflections</a:t>
            </a:r>
            <a:r>
              <a:rPr lang="en-GB" sz="1600" dirty="0"/>
              <a:t>, Teaching in Higher Education 14 : 1-12</a:t>
            </a:r>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538283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781126"/>
            <a:ext cx="4040188" cy="639762"/>
          </a:xfrm>
        </p:spPr>
        <p:txBody>
          <a:bodyPr/>
          <a:lstStyle/>
          <a:p>
            <a:pPr algn="ctr"/>
            <a:r>
              <a:rPr lang="en-GB" dirty="0" smtClean="0"/>
              <a:t>Teaching training</a:t>
            </a:r>
            <a:endParaRPr lang="en-GB" dirty="0"/>
          </a:p>
        </p:txBody>
      </p:sp>
      <p:sp>
        <p:nvSpPr>
          <p:cNvPr id="6" name="Content Placeholder 5"/>
          <p:cNvSpPr>
            <a:spLocks noGrp="1"/>
          </p:cNvSpPr>
          <p:nvPr>
            <p:ph sz="half" idx="2"/>
          </p:nvPr>
        </p:nvSpPr>
        <p:spPr>
          <a:xfrm>
            <a:off x="457200" y="2634406"/>
            <a:ext cx="4040188" cy="3705275"/>
          </a:xfrm>
        </p:spPr>
        <p:txBody>
          <a:bodyPr/>
          <a:lstStyle/>
          <a:p>
            <a:r>
              <a:rPr lang="en-GB" dirty="0" smtClean="0"/>
              <a:t>Sheffield Teaching Assistant</a:t>
            </a:r>
          </a:p>
          <a:p>
            <a:pPr lvl="1"/>
            <a:r>
              <a:rPr lang="en-GB" dirty="0" smtClean="0"/>
              <a:t>HEA accredited professional development programme for PGRs and ECRs</a:t>
            </a:r>
            <a:endParaRPr lang="en-GB" dirty="0"/>
          </a:p>
        </p:txBody>
      </p:sp>
      <p:sp>
        <p:nvSpPr>
          <p:cNvPr id="7" name="Text Placeholder 6"/>
          <p:cNvSpPr>
            <a:spLocks noGrp="1"/>
          </p:cNvSpPr>
          <p:nvPr>
            <p:ph type="body" sz="quarter" idx="3"/>
          </p:nvPr>
        </p:nvSpPr>
        <p:spPr>
          <a:xfrm>
            <a:off x="4645024" y="1781126"/>
            <a:ext cx="4041775" cy="639762"/>
          </a:xfrm>
        </p:spPr>
        <p:txBody>
          <a:bodyPr/>
          <a:lstStyle/>
          <a:p>
            <a:pPr algn="ctr"/>
            <a:r>
              <a:rPr lang="en-GB" dirty="0" smtClean="0"/>
              <a:t>Teaching practice</a:t>
            </a:r>
            <a:endParaRPr lang="en-GB" dirty="0"/>
          </a:p>
        </p:txBody>
      </p:sp>
      <p:sp>
        <p:nvSpPr>
          <p:cNvPr id="8" name="Content Placeholder 7"/>
          <p:cNvSpPr>
            <a:spLocks noGrp="1"/>
          </p:cNvSpPr>
          <p:nvPr>
            <p:ph sz="quarter" idx="4"/>
          </p:nvPr>
        </p:nvSpPr>
        <p:spPr>
          <a:xfrm>
            <a:off x="4645025" y="2634405"/>
            <a:ext cx="4041775" cy="3491757"/>
          </a:xfrm>
        </p:spPr>
        <p:txBody>
          <a:bodyPr/>
          <a:lstStyle/>
          <a:p>
            <a:pPr marL="0" indent="0" algn="ctr">
              <a:lnSpc>
                <a:spcPct val="150000"/>
              </a:lnSpc>
              <a:buNone/>
            </a:pPr>
            <a:r>
              <a:rPr lang="en-GB" sz="6600" dirty="0" smtClean="0"/>
              <a:t>?</a:t>
            </a:r>
          </a:p>
          <a:p>
            <a:pPr>
              <a:lnSpc>
                <a:spcPct val="150000"/>
              </a:lnSpc>
            </a:pPr>
            <a:r>
              <a:rPr lang="en-GB" dirty="0" smtClean="0"/>
              <a:t>Who to teach?</a:t>
            </a:r>
          </a:p>
          <a:p>
            <a:pPr>
              <a:lnSpc>
                <a:spcPct val="150000"/>
              </a:lnSpc>
            </a:pPr>
            <a:r>
              <a:rPr lang="en-GB" dirty="0" smtClean="0"/>
              <a:t>What activities?</a:t>
            </a:r>
          </a:p>
          <a:p>
            <a:pPr>
              <a:lnSpc>
                <a:spcPct val="150000"/>
              </a:lnSpc>
            </a:pPr>
            <a:r>
              <a:rPr lang="en-GB" dirty="0" smtClean="0"/>
              <a:t>Stakeholder views? </a:t>
            </a:r>
            <a:endParaRPr lang="en-GB" dirty="0"/>
          </a:p>
        </p:txBody>
      </p:sp>
      <p:sp>
        <p:nvSpPr>
          <p:cNvPr id="2" name="Date Placeholder 1"/>
          <p:cNvSpPr>
            <a:spLocks noGrp="1"/>
          </p:cNvSpPr>
          <p:nvPr>
            <p:ph type="dt" sz="half" idx="10"/>
          </p:nvPr>
        </p:nvSpPr>
        <p:spPr/>
        <p:txBody>
          <a:bodyPr/>
          <a:lstStyle/>
          <a:p>
            <a:pPr>
              <a:defRPr/>
            </a:pPr>
            <a:fld id="{3D8C09DB-A254-418D-8166-B46E760752DD}" type="datetime1">
              <a:rPr lang="en-GB" altLang="en-US" smtClean="0"/>
              <a:pPr>
                <a:defRPr/>
              </a:pPr>
              <a:t>17/10/2016</a:t>
            </a:fld>
            <a:endParaRPr lang="en-GB" altLang="en-US" dirty="0"/>
          </a:p>
        </p:txBody>
      </p:sp>
      <p:sp>
        <p:nvSpPr>
          <p:cNvPr id="3" name="Footer Placeholder 2"/>
          <p:cNvSpPr>
            <a:spLocks noGrp="1"/>
          </p:cNvSpPr>
          <p:nvPr>
            <p:ph type="ftr" sz="quarter" idx="11"/>
          </p:nvPr>
        </p:nvSpPr>
        <p:spPr/>
        <p:txBody>
          <a:bodyPr/>
          <a:lstStyle/>
          <a:p>
            <a:pPr>
              <a:defRPr/>
            </a:pPr>
            <a:r>
              <a:rPr lang="en-GB" altLang="en-US" smtClean="0"/>
              <a:t>© The University of Sheffield</a:t>
            </a:r>
            <a:endParaRPr lang="en-GB" altLang="en-US"/>
          </a:p>
        </p:txBody>
      </p:sp>
      <p:sp>
        <p:nvSpPr>
          <p:cNvPr id="11" name="TextBox 10"/>
          <p:cNvSpPr txBox="1"/>
          <p:nvPr/>
        </p:nvSpPr>
        <p:spPr>
          <a:xfrm>
            <a:off x="3548020" y="404664"/>
            <a:ext cx="5138779" cy="646331"/>
          </a:xfrm>
          <a:prstGeom prst="rect">
            <a:avLst/>
          </a:prstGeom>
          <a:noFill/>
        </p:spPr>
        <p:txBody>
          <a:bodyPr wrap="none" rtlCol="0">
            <a:spAutoFit/>
          </a:bodyPr>
          <a:lstStyle/>
          <a:p>
            <a:pPr algn="r"/>
            <a:r>
              <a:rPr lang="en-GB" sz="3600" dirty="0" smtClean="0">
                <a:solidFill>
                  <a:schemeClr val="bg1"/>
                </a:solidFill>
              </a:rPr>
              <a:t>Opportunities for ECRs</a:t>
            </a:r>
            <a:endParaRPr lang="en-GB" sz="3600" dirty="0">
              <a:solidFill>
                <a:schemeClr val="bg1"/>
              </a:solidFill>
            </a:endParaRPr>
          </a:p>
        </p:txBody>
      </p:sp>
    </p:spTree>
    <p:extLst>
      <p:ext uri="{BB962C8B-B14F-4D97-AF65-F5344CB8AC3E}">
        <p14:creationId xmlns:p14="http://schemas.microsoft.com/office/powerpoint/2010/main" val="1323490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study           June 2014</a:t>
            </a:r>
            <a:endParaRPr lang="en-GB" dirty="0"/>
          </a:p>
        </p:txBody>
      </p:sp>
      <p:sp>
        <p:nvSpPr>
          <p:cNvPr id="3" name="Content Placeholder 2"/>
          <p:cNvSpPr>
            <a:spLocks noGrp="1"/>
          </p:cNvSpPr>
          <p:nvPr>
            <p:ph idx="1"/>
          </p:nvPr>
        </p:nvSpPr>
        <p:spPr/>
        <p:txBody>
          <a:bodyPr/>
          <a:lstStyle/>
          <a:p>
            <a:r>
              <a:rPr lang="en-GB" dirty="0" smtClean="0">
                <a:solidFill>
                  <a:schemeClr val="bg1"/>
                </a:solidFill>
              </a:rPr>
              <a:t>Online questionnaire to test the hypothesis that:</a:t>
            </a:r>
            <a:endParaRPr lang="en-GB" dirty="0">
              <a:solidFill>
                <a:schemeClr val="bg1"/>
              </a:solidFill>
            </a:endParaRPr>
          </a:p>
          <a:p>
            <a:pPr marL="457200" lvl="1" indent="0">
              <a:buNone/>
            </a:pPr>
            <a:r>
              <a:rPr lang="en-GB" dirty="0" smtClean="0">
                <a:solidFill>
                  <a:schemeClr val="bg1"/>
                </a:solidFill>
              </a:rPr>
              <a:t>Benefits and problems perceived for the roles of ECRs in teaching PGTs will share features with those of GTAs for UG teaching, and will have a significant focus on research</a:t>
            </a:r>
          </a:p>
          <a:p>
            <a:pPr marL="457200" lvl="1" indent="0">
              <a:buNone/>
            </a:pPr>
            <a:r>
              <a:rPr lang="en-GB" dirty="0" smtClean="0">
                <a:solidFill>
                  <a:schemeClr val="bg1"/>
                </a:solidFill>
              </a:rPr>
              <a:t>Mixed methods approach for analysis</a:t>
            </a:r>
            <a:endParaRPr lang="en-GB" dirty="0">
              <a:solidFill>
                <a:schemeClr val="bg1"/>
              </a:solidFill>
            </a:endParaRPr>
          </a:p>
        </p:txBody>
      </p:sp>
      <p:sp>
        <p:nvSpPr>
          <p:cNvPr id="4" name="Date Placeholder 3"/>
          <p:cNvSpPr>
            <a:spLocks noGrp="1"/>
          </p:cNvSpPr>
          <p:nvPr>
            <p:ph type="dt" sz="half" idx="10"/>
          </p:nvPr>
        </p:nvSpPr>
        <p:spPr/>
        <p:txBody>
          <a:bodyPr/>
          <a:lstStyle/>
          <a:p>
            <a:pPr>
              <a:defRPr/>
            </a:pPr>
            <a:fld id="{994BF2D4-94FA-4A6C-9660-7E0CF402BD97}" type="datetime1">
              <a:rPr lang="en-GB" altLang="en-US" smtClean="0"/>
              <a:pPr>
                <a:defRPr/>
              </a:pPr>
              <a:t>17/10/2016</a:t>
            </a:fld>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 The University of Sheffield</a:t>
            </a:r>
            <a:endParaRPr lang="en-GB" altLang="en-US" dirty="0"/>
          </a:p>
        </p:txBody>
      </p:sp>
    </p:spTree>
    <p:extLst>
      <p:ext uri="{BB962C8B-B14F-4D97-AF65-F5344CB8AC3E}">
        <p14:creationId xmlns:p14="http://schemas.microsoft.com/office/powerpoint/2010/main" val="1481773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uos_ppt_template_colour">
  <a:themeElements>
    <a:clrScheme name="Custom 1">
      <a:dk1>
        <a:srgbClr val="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Theme">
      <a:majorFont>
        <a:latin typeface="TUOS Stephenson"/>
        <a:ea typeface=""/>
        <a:cs typeface=""/>
      </a:majorFont>
      <a:minorFont>
        <a:latin typeface="TUOS Blak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lnDef>
  </a:objectDefaults>
  <a:extraClrSchemeLst>
    <a:extraClrScheme>
      <a:clrScheme name="Office Theme 1">
        <a:dk1>
          <a:srgbClr val="2A196F"/>
        </a:dk1>
        <a:lt1>
          <a:srgbClr val="F9FFA2"/>
        </a:lt1>
        <a:dk2>
          <a:srgbClr val="00B3EF"/>
        </a:dk2>
        <a:lt2>
          <a:srgbClr val="FCFBE3"/>
        </a:lt2>
        <a:accent1>
          <a:srgbClr val="FFFF00"/>
        </a:accent1>
        <a:accent2>
          <a:srgbClr val="B5B5B5"/>
        </a:accent2>
        <a:accent3>
          <a:srgbClr val="FBFFCE"/>
        </a:accent3>
        <a:accent4>
          <a:srgbClr val="22145E"/>
        </a:accent4>
        <a:accent5>
          <a:srgbClr val="FFFFAA"/>
        </a:accent5>
        <a:accent6>
          <a:srgbClr val="A4A4A4"/>
        </a:accent6>
        <a:hlink>
          <a:srgbClr val="00B4F0"/>
        </a:hlink>
        <a:folHlink>
          <a:srgbClr val="FF00A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_tuos_ppt_template_colour_World_100.pptx" id="{2CE1CF04-BAEB-496D-87E7-649CC8BDA125}" vid="{4130A66A-7B01-40C6-BE30-C7424C220A6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THE_tuos_ppt_template_colour_World_100</Template>
  <TotalTime>907</TotalTime>
  <Words>1515</Words>
  <Application>Microsoft Macintosh PowerPoint</Application>
  <PresentationFormat>On-screen Show (4:3)</PresentationFormat>
  <Paragraphs>224</Paragraphs>
  <Slides>24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MS PGothic</vt:lpstr>
      <vt:lpstr>ＭＳ Ｐゴシック</vt:lpstr>
      <vt:lpstr>Times New Roman</vt:lpstr>
      <vt:lpstr>TUOS Blake</vt:lpstr>
      <vt:lpstr>TUOS Stephenson</vt:lpstr>
      <vt:lpstr>Wingdings</vt:lpstr>
      <vt:lpstr>tuos_ppt_template_colour</vt:lpstr>
      <vt:lpstr>Perceptions of  Early Career Researcher roles in teaching and learning for Postgraduate Taught students</vt:lpstr>
      <vt:lpstr>Academic educational interests</vt:lpstr>
      <vt:lpstr>Milestones and Transitions for Researchers</vt:lpstr>
      <vt:lpstr>Wilhelm von Humboldt (1767-1835)</vt:lpstr>
      <vt:lpstr>The research-teaching nexus</vt:lpstr>
      <vt:lpstr>Graduate teaching assistants (GTAs)</vt:lpstr>
      <vt:lpstr>Drivers for GTAs to teach</vt:lpstr>
      <vt:lpstr>PowerPoint Presentation</vt:lpstr>
      <vt:lpstr>My study           June 2014</vt:lpstr>
      <vt:lpstr>PowerPoint Presentation</vt:lpstr>
      <vt:lpstr>Suitable PGT teaching: undertaken, assigned, experienced</vt:lpstr>
      <vt:lpstr>PowerPoint Presentation</vt:lpstr>
      <vt:lpstr>PowerPoint Presentation</vt:lpstr>
      <vt:lpstr>Current PGT teaching: undertaken, assigned, experienced</vt:lpstr>
      <vt:lpstr>PowerPoint Presentation</vt:lpstr>
      <vt:lpstr>Experience, training</vt:lpstr>
      <vt:lpstr>Marking and assessment</vt:lpstr>
      <vt:lpstr>Research</vt:lpstr>
      <vt:lpstr>Benefits</vt:lpstr>
      <vt:lpstr>Other benefits</vt:lpstr>
      <vt:lpstr>Problems</vt:lpstr>
      <vt:lpstr>Tensions</vt:lpstr>
      <vt:lpstr>How have I responded?</vt:lpstr>
      <vt:lpstr>PowerPoint Presentation</vt:lpstr>
    </vt:vector>
  </TitlesOfParts>
  <Manager>Design team</Manager>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Perceptions of  Early Career Researcher roles in teaching Postgraduate Taught students</dc:title>
  <dc:subject>PowerPoint template</dc:subject>
  <dc:creator>Peter Grabowski</dc:creator>
  <cp:keywords>tuos, sheffield, university, powerpoint, ppt, template, i-d, 2005, colour, dmc</cp:keywords>
  <dc:description>Please use this template for all your screen presentation requirements - adapting as necessary to the audience and facility in which it might be seen._x000d_
_x000d_
© 2005  The Univeristy of Sheffield</dc:description>
  <cp:lastModifiedBy>Kay Guccione</cp:lastModifiedBy>
  <cp:revision>48</cp:revision>
  <cp:lastPrinted>2005-02-24T11:31:10Z</cp:lastPrinted>
  <dcterms:created xsi:type="dcterms:W3CDTF">2016-10-02T11:03:11Z</dcterms:created>
  <dcterms:modified xsi:type="dcterms:W3CDTF">2016-10-17T10:12:15Z</dcterms:modified>
  <cp:category>templates, identity</cp:category>
</cp:coreProperties>
</file>