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99" r:id="rId4"/>
    <p:sldId id="258" r:id="rId5"/>
    <p:sldId id="261" r:id="rId6"/>
    <p:sldId id="262" r:id="rId7"/>
    <p:sldId id="270" r:id="rId8"/>
    <p:sldId id="279" r:id="rId9"/>
    <p:sldId id="284" r:id="rId10"/>
    <p:sldId id="290" r:id="rId11"/>
    <p:sldId id="296" r:id="rId12"/>
    <p:sldId id="297" r:id="rId13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105914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732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685800" y="1122362"/>
            <a:ext cx="77724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623887" y="1709739"/>
            <a:ext cx="78867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623887" y="4589464"/>
            <a:ext cx="7886701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1" cy="132556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629841" y="1681163"/>
            <a:ext cx="3868341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4629150" y="1681163"/>
            <a:ext cx="3887392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3887391" y="987425"/>
            <a:ext cx="4629151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629840" y="2057400"/>
            <a:ext cx="2949180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3887391" y="987425"/>
            <a:ext cx="4629151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3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251368" y="6404294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hf hdr="0" ftr="0" dt="0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0" y="5063706"/>
            <a:ext cx="9144000" cy="179429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3" name="Shape 113"/>
          <p:cNvSpPr>
            <a:spLocks noGrp="1"/>
          </p:cNvSpPr>
          <p:nvPr>
            <p:ph type="ctrTitle"/>
          </p:nvPr>
        </p:nvSpPr>
        <p:spPr>
          <a:xfrm>
            <a:off x="405442" y="1122362"/>
            <a:ext cx="8367622" cy="1272495"/>
          </a:xfrm>
          <a:prstGeom prst="rect">
            <a:avLst/>
          </a:prstGeom>
        </p:spPr>
        <p:txBody>
          <a:bodyPr/>
          <a:lstStyle/>
          <a:p>
            <a:pPr defTabSz="676655">
              <a:defRPr sz="3256"/>
            </a:pPr>
            <a:r>
              <a:rPr b="1" dirty="0">
                <a:latin typeface="Calibri" panose="020F0502020204030204" pitchFamily="34" charset="0"/>
              </a:rPr>
              <a:t> </a:t>
            </a:r>
            <a:r>
              <a:rPr lang="en-GB" sz="3256" b="1" dirty="0">
                <a:latin typeface="Calibri" panose="020F0502020204030204" pitchFamily="34" charset="0"/>
              </a:rPr>
              <a:t>Researcher Developer: An Evolving Third Space Profession in Higher Education</a:t>
            </a:r>
            <a:endParaRPr b="1" dirty="0">
              <a:latin typeface="Calibri" panose="020F0502020204030204" pitchFamily="34" charset="0"/>
            </a:endParaRPr>
          </a:p>
        </p:txBody>
      </p:sp>
      <p:sp>
        <p:nvSpPr>
          <p:cNvPr id="114" name="Shape 114"/>
          <p:cNvSpPr>
            <a:spLocks noGrp="1"/>
          </p:cNvSpPr>
          <p:nvPr>
            <p:ph type="subTitle" sz="quarter" idx="1"/>
          </p:nvPr>
        </p:nvSpPr>
        <p:spPr>
          <a:xfrm>
            <a:off x="1143000" y="3796131"/>
            <a:ext cx="6858000" cy="100660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dirty="0"/>
              <a:t>Dr Richard Freeman (UCL Institute of Education)</a:t>
            </a:r>
          </a:p>
          <a:p>
            <a:r>
              <a:rPr dirty="0"/>
              <a:t>Dr Anna Price (Queen Mary University of London)</a:t>
            </a:r>
          </a:p>
        </p:txBody>
      </p:sp>
      <p:pic>
        <p:nvPicPr>
          <p:cNvPr id="115" name="image1.png" descr="https://media.licdn.com/mpr/mpr/shrink_200_200/p/1/005/0a2/3ea/201aa02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8647" y="5311447"/>
            <a:ext cx="1463041" cy="1463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image2.png" descr="http://www.ctr.kcl.ac.uk/MPR/images/KCL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14259" y="5290456"/>
            <a:ext cx="1567544" cy="15675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image3.gif" descr="http://navsa.org/wp-content/uploads/2014/11/qmul-logo1-290x160.gi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333022" y="5349875"/>
            <a:ext cx="2512463" cy="138618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8" name="image4.png" descr="https://www.vitae.ac.uk/++resource++vitae.theme.images/logo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050626" y="5349875"/>
            <a:ext cx="2981232" cy="136893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>
            <a:spLocks noGrp="1"/>
          </p:cNvSpPr>
          <p:nvPr>
            <p:ph type="title"/>
          </p:nvPr>
        </p:nvSpPr>
        <p:spPr>
          <a:xfrm>
            <a:off x="628649" y="365125"/>
            <a:ext cx="8288927" cy="1325564"/>
          </a:xfrm>
          <a:prstGeom prst="rect">
            <a:avLst/>
          </a:prstGeom>
        </p:spPr>
        <p:txBody>
          <a:bodyPr>
            <a:noAutofit/>
          </a:bodyPr>
          <a:lstStyle>
            <a:lvl1pPr defTabSz="868680">
              <a:defRPr sz="3705"/>
            </a:lvl1pPr>
          </a:lstStyle>
          <a:p>
            <a:r>
              <a:rPr sz="4400" b="1" dirty="0"/>
              <a:t>Q12. Finally, how do you see the role of ‘researcher developer’ changing?</a:t>
            </a:r>
          </a:p>
        </p:txBody>
      </p:sp>
      <p:sp>
        <p:nvSpPr>
          <p:cNvPr id="221" name="Shape 2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Embedded, but financial pressures</a:t>
            </a:r>
          </a:p>
          <a:p>
            <a:r>
              <a:t>Increase in skills</a:t>
            </a:r>
          </a:p>
          <a:p>
            <a:r>
              <a:t>But rather than specialisation, there will be more role diversification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68680">
              <a:defRPr sz="4180"/>
            </a:lvl1pPr>
          </a:lstStyle>
          <a:p>
            <a:r>
              <a:rPr sz="4400" b="1" dirty="0"/>
              <a:t>Researcher developers as HEPROs</a:t>
            </a:r>
            <a:br>
              <a:rPr lang="en-GB" sz="4400" b="1" dirty="0"/>
            </a:br>
            <a:r>
              <a:rPr lang="en-GB" sz="4400" dirty="0"/>
              <a:t>(</a:t>
            </a:r>
            <a:r>
              <a:rPr lang="en-GB" sz="4400" b="1" dirty="0"/>
              <a:t>H</a:t>
            </a:r>
            <a:r>
              <a:rPr lang="en-GB" sz="4400" dirty="0"/>
              <a:t>igher</a:t>
            </a:r>
            <a:r>
              <a:rPr lang="en-GB" sz="4400" b="1" dirty="0"/>
              <a:t> E</a:t>
            </a:r>
            <a:r>
              <a:rPr lang="en-GB" sz="4400" dirty="0"/>
              <a:t>ducation</a:t>
            </a:r>
            <a:r>
              <a:rPr lang="en-GB" sz="4400" b="1" dirty="0"/>
              <a:t> </a:t>
            </a:r>
            <a:r>
              <a:rPr lang="en-GB" sz="4400" b="1" dirty="0" err="1"/>
              <a:t>PRO</a:t>
            </a:r>
            <a:r>
              <a:rPr lang="en-GB" sz="4400" dirty="0" err="1"/>
              <a:t>fessionals</a:t>
            </a:r>
            <a:r>
              <a:rPr lang="en-GB" sz="4400" dirty="0"/>
              <a:t>)</a:t>
            </a:r>
            <a:endParaRPr sz="4400" dirty="0"/>
          </a:p>
        </p:txBody>
      </p:sp>
      <p:sp>
        <p:nvSpPr>
          <p:cNvPr id="239" name="Shape 23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19455" indent="-219455" defTabSz="877823">
              <a:spcBef>
                <a:spcPts val="900"/>
              </a:spcBef>
              <a:defRPr sz="2688"/>
            </a:pPr>
            <a:r>
              <a:rPr dirty="0"/>
              <a:t>The self-understanding of HEPROs as professionals is still weak and professional identities vary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rPr dirty="0"/>
              <a:t>They are generalists and experts, rather than specialists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rPr dirty="0"/>
              <a:t>HEPROs work at interfaces and often shape new fields, e.g. Doctoral education, alumni work, graduate surveys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rPr dirty="0"/>
              <a:t>HEPROs stuck in their role – lack of sustainability (i.e. </a:t>
            </a:r>
            <a:r>
              <a:rPr u="sng" dirty="0"/>
              <a:t>not</a:t>
            </a:r>
            <a:r>
              <a:rPr dirty="0"/>
              <a:t> stable – funding and progression)</a:t>
            </a:r>
            <a:endParaRPr lang="en-GB" dirty="0"/>
          </a:p>
          <a:p>
            <a:pPr marL="0" indent="0" algn="r" defTabSz="877823">
              <a:spcBef>
                <a:spcPts val="900"/>
              </a:spcBef>
              <a:buNone/>
              <a:defRPr sz="2688"/>
            </a:pPr>
            <a:r>
              <a:rPr lang="en-GB" i="1" dirty="0"/>
              <a:t>Barbara Kehm (2016). PRIDE Conference, Berlin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981209"/>
          </a:xfrm>
          <a:prstGeom prst="rect">
            <a:avLst/>
          </a:prstGeom>
        </p:spPr>
        <p:txBody>
          <a:bodyPr/>
          <a:lstStyle/>
          <a:p>
            <a:r>
              <a:rPr lang="en-GB" b="1" dirty="0">
                <a:latin typeface="Calibri" panose="020F0502020204030204" pitchFamily="34" charset="0"/>
              </a:rPr>
              <a:t>Conclusions</a:t>
            </a:r>
            <a:endParaRPr b="1" dirty="0">
              <a:latin typeface="Calibri" panose="020F0502020204030204" pitchFamily="34" charset="0"/>
            </a:endParaRPr>
          </a:p>
        </p:txBody>
      </p:sp>
      <p:sp>
        <p:nvSpPr>
          <p:cNvPr id="242" name="Shape 242"/>
          <p:cNvSpPr>
            <a:spLocks noGrp="1"/>
          </p:cNvSpPr>
          <p:nvPr>
            <p:ph type="body" idx="1"/>
          </p:nvPr>
        </p:nvSpPr>
        <p:spPr>
          <a:xfrm>
            <a:off x="628650" y="1346334"/>
            <a:ext cx="7886700" cy="478971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/>
              <a:t>We are great!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2400" dirty="0"/>
              <a:t>But we need to tell others… and ourselves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/>
              <a:t>Marked contrast: personal comfort with own career path </a:t>
            </a:r>
            <a:r>
              <a:rPr lang="en-GB" sz="2400" u="sng" dirty="0"/>
              <a:t>but</a:t>
            </a:r>
            <a:r>
              <a:rPr lang="en-GB" sz="2400" dirty="0"/>
              <a:t> concern at lack of obvious path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/>
              <a:t>Need to argue case for funding for our CPD needs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GB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/>
              <a:t>Professionalization requires evidence-based practice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/>
              <a:t>Must engage in critical thinking, including theory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/>
              <a:t>Academic/non-academic distinction unhelpful (esp. TEF)…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dirty="0"/>
              <a:t>…move towards other ways of thinking, e.g. careers </a:t>
            </a:r>
            <a:r>
              <a:rPr lang="en-GB" sz="2400" u="sng" dirty="0"/>
              <a:t>within</a:t>
            </a:r>
            <a:r>
              <a:rPr lang="en-GB" sz="2400" dirty="0"/>
              <a:t> and </a:t>
            </a:r>
            <a:r>
              <a:rPr lang="en-GB" sz="2400" u="sng" dirty="0"/>
              <a:t>outside</a:t>
            </a:r>
            <a:r>
              <a:rPr lang="en-GB" sz="2400" dirty="0"/>
              <a:t> university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77823">
              <a:defRPr sz="4224"/>
            </a:lvl1pPr>
          </a:lstStyle>
          <a:p>
            <a:r>
              <a:rPr lang="en-GB" b="1" dirty="0">
                <a:latin typeface="Calibri" panose="020F0502020204030204" pitchFamily="34" charset="0"/>
              </a:rPr>
              <a:t>Overview</a:t>
            </a:r>
            <a:endParaRPr b="1" dirty="0">
              <a:latin typeface="Calibri" panose="020F0502020204030204" pitchFamily="34" charset="0"/>
            </a:endParaRPr>
          </a:p>
        </p:txBody>
      </p:sp>
      <p:sp>
        <p:nvSpPr>
          <p:cNvPr id="121" name="Shape 1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3200"/>
            </a:pPr>
            <a:r>
              <a:rPr dirty="0"/>
              <a:t>Survey background</a:t>
            </a:r>
          </a:p>
          <a:p>
            <a:pPr>
              <a:defRPr sz="3200"/>
            </a:pPr>
            <a:r>
              <a:rPr dirty="0"/>
              <a:t>Interviewee characteristics</a:t>
            </a:r>
          </a:p>
          <a:p>
            <a:pPr>
              <a:defRPr sz="3200"/>
            </a:pPr>
            <a:r>
              <a:rPr dirty="0"/>
              <a:t>Focus on:</a:t>
            </a:r>
          </a:p>
          <a:p>
            <a:pPr marL="685800" lvl="1" indent="-228600">
              <a:spcBef>
                <a:spcPts val="500"/>
              </a:spcBef>
            </a:pPr>
            <a:r>
              <a:rPr dirty="0"/>
              <a:t>Paths to becoming a researcher developer</a:t>
            </a:r>
            <a:endParaRPr sz="2400" dirty="0"/>
          </a:p>
          <a:p>
            <a:pPr marL="685800" lvl="1" indent="-228600">
              <a:spcBef>
                <a:spcPts val="500"/>
              </a:spcBef>
            </a:pPr>
            <a:r>
              <a:rPr dirty="0"/>
              <a:t>Relevance of doctoral study</a:t>
            </a:r>
            <a:endParaRPr sz="2400" dirty="0"/>
          </a:p>
          <a:p>
            <a:pPr marL="685800" lvl="1" indent="-228600">
              <a:spcBef>
                <a:spcPts val="500"/>
              </a:spcBef>
            </a:pPr>
            <a:r>
              <a:rPr dirty="0"/>
              <a:t>Their future – and necessary CPD</a:t>
            </a:r>
            <a:endParaRPr sz="2400" dirty="0"/>
          </a:p>
          <a:p>
            <a:pPr marL="685800" lvl="1" indent="-228600">
              <a:spcBef>
                <a:spcPts val="500"/>
              </a:spcBef>
            </a:pPr>
            <a:r>
              <a:rPr dirty="0"/>
              <a:t>Future of researcher development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>
            <a:spLocks noGrp="1"/>
          </p:cNvSpPr>
          <p:nvPr>
            <p:ph type="title"/>
          </p:nvPr>
        </p:nvSpPr>
        <p:spPr>
          <a:xfrm>
            <a:off x="214580" y="365125"/>
            <a:ext cx="7886701" cy="1325564"/>
          </a:xfrm>
          <a:prstGeom prst="rect">
            <a:avLst/>
          </a:prstGeom>
        </p:spPr>
        <p:txBody>
          <a:bodyPr/>
          <a:lstStyle/>
          <a:p>
            <a:r>
              <a:rPr lang="en-GB" b="1" dirty="0">
                <a:latin typeface="Calibri" panose="020F0502020204030204" pitchFamily="34" charset="0"/>
              </a:rPr>
              <a:t>Third space professionals</a:t>
            </a:r>
            <a:endParaRPr b="1" dirty="0">
              <a:latin typeface="Calibri" panose="020F0502020204030204" pitchFamily="34" charset="0"/>
            </a:endParaRPr>
          </a:p>
        </p:txBody>
      </p:sp>
      <p:sp>
        <p:nvSpPr>
          <p:cNvPr id="248" name="Shape 248"/>
          <p:cNvSpPr>
            <a:spLocks noGrp="1"/>
          </p:cNvSpPr>
          <p:nvPr>
            <p:ph type="body" idx="1"/>
          </p:nvPr>
        </p:nvSpPr>
        <p:spPr>
          <a:xfrm>
            <a:off x="214580" y="1420182"/>
            <a:ext cx="8739639" cy="5256662"/>
          </a:xfrm>
          <a:prstGeom prst="rect">
            <a:avLst/>
          </a:prstGeom>
        </p:spPr>
        <p:txBody>
          <a:bodyPr/>
          <a:lstStyle/>
          <a:p>
            <a:pPr marL="0" indent="0" defTabSz="859536">
              <a:lnSpc>
                <a:spcPct val="72000"/>
              </a:lnSpc>
              <a:spcBef>
                <a:spcPts val="900"/>
              </a:spcBef>
              <a:buSzTx/>
              <a:buNone/>
              <a:defRPr sz="2162"/>
            </a:pPr>
            <a:r>
              <a:rPr dirty="0" err="1"/>
              <a:t>Whitchurch</a:t>
            </a:r>
            <a:r>
              <a:rPr dirty="0"/>
              <a:t>, C. (2008), Shifting Identities and Blurring Boundaries: the Emergence of </a:t>
            </a:r>
            <a:r>
              <a:rPr i="1" dirty="0"/>
              <a:t>Third Space</a:t>
            </a:r>
            <a:r>
              <a:rPr dirty="0"/>
              <a:t> Professionals in UK Higher Education. Higher Education Quarterly, 62: 377–396. </a:t>
            </a:r>
          </a:p>
          <a:p>
            <a:pPr marL="0" indent="0" defTabSz="859536">
              <a:lnSpc>
                <a:spcPct val="72000"/>
              </a:lnSpc>
              <a:spcBef>
                <a:spcPts val="900"/>
              </a:spcBef>
              <a:buSzTx/>
              <a:buNone/>
              <a:defRPr sz="2162"/>
            </a:pPr>
            <a:r>
              <a:rPr dirty="0"/>
              <a:t>From the abstract: </a:t>
            </a:r>
          </a:p>
          <a:p>
            <a:pPr marL="0" indent="0" defTabSz="859536">
              <a:lnSpc>
                <a:spcPct val="72000"/>
              </a:lnSpc>
              <a:spcBef>
                <a:spcPts val="900"/>
              </a:spcBef>
              <a:buSzTx/>
              <a:buNone/>
              <a:defRPr sz="2162"/>
            </a:pPr>
            <a:r>
              <a:rPr dirty="0"/>
              <a:t>This paper … builds on a </a:t>
            </a:r>
            <a:r>
              <a:rPr dirty="0" err="1"/>
              <a:t>categorisation</a:t>
            </a:r>
            <a:r>
              <a:rPr dirty="0"/>
              <a:t> of professional staff identities as having </a:t>
            </a:r>
            <a:r>
              <a:rPr b="1" i="1" dirty="0"/>
              <a:t>bounded</a:t>
            </a:r>
            <a:r>
              <a:rPr b="1" dirty="0"/>
              <a:t>, </a:t>
            </a:r>
            <a:r>
              <a:rPr b="1" i="1" dirty="0"/>
              <a:t>cross-boundary</a:t>
            </a:r>
            <a:r>
              <a:rPr b="1" dirty="0"/>
              <a:t> and </a:t>
            </a:r>
            <a:r>
              <a:rPr b="1" i="1" dirty="0"/>
              <a:t>unbounded</a:t>
            </a:r>
            <a:r>
              <a:rPr b="1" dirty="0"/>
              <a:t> </a:t>
            </a:r>
            <a:r>
              <a:rPr dirty="0"/>
              <a:t>characteristics. </a:t>
            </a:r>
          </a:p>
          <a:p>
            <a:pPr marL="0" indent="0" defTabSz="859536">
              <a:lnSpc>
                <a:spcPct val="72000"/>
              </a:lnSpc>
              <a:spcBef>
                <a:spcPts val="900"/>
              </a:spcBef>
              <a:buSzTx/>
              <a:buNone/>
              <a:defRPr sz="2162"/>
            </a:pPr>
            <a:r>
              <a:rPr dirty="0"/>
              <a:t>[I]t describes a further category of </a:t>
            </a:r>
            <a:r>
              <a:rPr b="1" i="1" dirty="0"/>
              <a:t>blended professionals</a:t>
            </a:r>
            <a:r>
              <a:rPr dirty="0"/>
              <a:t>, who have mixed backgrounds and portfolios, comprising elements of both professional and academic activity. </a:t>
            </a:r>
          </a:p>
          <a:p>
            <a:pPr marL="0" indent="0" defTabSz="859536">
              <a:lnSpc>
                <a:spcPct val="72000"/>
              </a:lnSpc>
              <a:spcBef>
                <a:spcPts val="900"/>
              </a:spcBef>
              <a:buSzTx/>
              <a:buNone/>
              <a:defRPr sz="2162"/>
            </a:pPr>
            <a:r>
              <a:rPr dirty="0"/>
              <a:t>The paper goes on to introduce the concept of </a:t>
            </a:r>
            <a:r>
              <a:rPr b="1" i="1" dirty="0"/>
              <a:t>third space</a:t>
            </a:r>
            <a:r>
              <a:rPr dirty="0"/>
              <a:t> as an emergent territory between academic and professional domains, which is </a:t>
            </a:r>
            <a:r>
              <a:rPr dirty="0" err="1"/>
              <a:t>colonised</a:t>
            </a:r>
            <a:r>
              <a:rPr dirty="0"/>
              <a:t> primarily by less </a:t>
            </a:r>
            <a:r>
              <a:rPr b="1" i="1" dirty="0"/>
              <a:t>bounded</a:t>
            </a:r>
            <a:r>
              <a:rPr dirty="0"/>
              <a:t> forms of professional. ... </a:t>
            </a:r>
          </a:p>
          <a:p>
            <a:pPr marL="0" indent="0" defTabSz="859536">
              <a:lnSpc>
                <a:spcPct val="72000"/>
              </a:lnSpc>
              <a:spcBef>
                <a:spcPts val="900"/>
              </a:spcBef>
              <a:buSzTx/>
              <a:buNone/>
              <a:defRPr sz="2162"/>
            </a:pPr>
            <a:r>
              <a:rPr dirty="0"/>
              <a:t>Finally, it is suggested that </a:t>
            </a:r>
            <a:r>
              <a:rPr b="1" i="1" dirty="0"/>
              <a:t>third space</a:t>
            </a:r>
            <a:r>
              <a:rPr dirty="0"/>
              <a:t> working may be indicative of future trends in professional identities, which may increasingly coalesce with those of academic colleagues who undertake project- and management-oriented roles, so that new forms of </a:t>
            </a:r>
            <a:r>
              <a:rPr b="1" i="1" dirty="0"/>
              <a:t>third space</a:t>
            </a:r>
            <a:r>
              <a:rPr dirty="0"/>
              <a:t> professional are likely to continue to emerge.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b="1" dirty="0">
                <a:latin typeface="Calibri" panose="020F0502020204030204" pitchFamily="34" charset="0"/>
              </a:rPr>
              <a:t>Project </a:t>
            </a:r>
            <a:r>
              <a:rPr b="1" dirty="0">
                <a:latin typeface="Calibri" panose="020F0502020204030204" pitchFamily="34" charset="0"/>
              </a:rPr>
              <a:t>Background</a:t>
            </a:r>
          </a:p>
        </p:txBody>
      </p:sp>
      <p:sp>
        <p:nvSpPr>
          <p:cNvPr id="124" name="Shape 124"/>
          <p:cNvSpPr>
            <a:spLocks noGrp="1"/>
          </p:cNvSpPr>
          <p:nvPr>
            <p:ph type="body" idx="1"/>
          </p:nvPr>
        </p:nvSpPr>
        <p:spPr>
          <a:xfrm>
            <a:off x="628649" y="1825624"/>
            <a:ext cx="8133385" cy="4806670"/>
          </a:xfrm>
          <a:prstGeom prst="rect">
            <a:avLst/>
          </a:prstGeom>
        </p:spPr>
        <p:txBody>
          <a:bodyPr/>
          <a:lstStyle/>
          <a:p>
            <a:r>
              <a:rPr dirty="0"/>
              <a:t>Vitae London Hub Steering Group</a:t>
            </a:r>
          </a:p>
          <a:p>
            <a:r>
              <a:rPr dirty="0"/>
              <a:t>PTES, PRES, CROS &amp; PIRLS – but what about researcher developers?</a:t>
            </a:r>
            <a:endParaRPr lang="en-GB" dirty="0"/>
          </a:p>
          <a:p>
            <a:r>
              <a:rPr lang="en-GB" dirty="0"/>
              <a:t>Survey with follow-up interviews</a:t>
            </a:r>
          </a:p>
          <a:p>
            <a:pPr lvl="1"/>
            <a:r>
              <a:rPr lang="en-GB" dirty="0"/>
              <a:t>14 interviews</a:t>
            </a:r>
          </a:p>
          <a:p>
            <a:pPr lvl="1"/>
            <a:r>
              <a:rPr lang="en-GB" dirty="0"/>
              <a:t>Telephone/Skype used (and one face-to-face)</a:t>
            </a:r>
          </a:p>
          <a:p>
            <a:pPr lvl="1"/>
            <a:r>
              <a:rPr lang="en-GB" dirty="0"/>
              <a:t>Structured interviews with twelve main questions</a:t>
            </a:r>
          </a:p>
          <a:p>
            <a:pPr lvl="1"/>
            <a:r>
              <a:rPr lang="en-GB" dirty="0"/>
              <a:t>Duration 20-54 minutes</a:t>
            </a:r>
          </a:p>
          <a:p>
            <a:pPr lvl="1"/>
            <a:r>
              <a:rPr lang="en-GB" dirty="0"/>
              <a:t>Transcribed and analysed using </a:t>
            </a:r>
            <a:r>
              <a:rPr lang="en-GB" dirty="0" err="1"/>
              <a:t>NVivo</a:t>
            </a:r>
            <a:endParaRPr lang="en-GB" dirty="0"/>
          </a:p>
          <a:p>
            <a:pPr lvl="1"/>
            <a:endParaRPr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/>
          </p:cNvSpPr>
          <p:nvPr>
            <p:ph type="title"/>
          </p:nvPr>
        </p:nvSpPr>
        <p:spPr>
          <a:xfrm>
            <a:off x="628648" y="365125"/>
            <a:ext cx="8386933" cy="13255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sz="3800" b="1" dirty="0">
                <a:latin typeface="Calibri" panose="020F0502020204030204" pitchFamily="34" charset="0"/>
              </a:rPr>
              <a:t>Demographics: Survey and interviewees</a:t>
            </a:r>
          </a:p>
        </p:txBody>
      </p:sp>
      <p:graphicFrame>
        <p:nvGraphicFramePr>
          <p:cNvPr id="133" name="Table 133"/>
          <p:cNvGraphicFramePr/>
          <p:nvPr>
            <p:extLst>
              <p:ext uri="{D42A27DB-BD31-4B8C-83A1-F6EECF244321}">
                <p14:modId xmlns:p14="http://schemas.microsoft.com/office/powerpoint/2010/main" val="644274920"/>
              </p:ext>
            </p:extLst>
          </p:nvPr>
        </p:nvGraphicFramePr>
        <p:xfrm>
          <a:off x="628262" y="1543496"/>
          <a:ext cx="7723366" cy="398777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701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5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2455"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 dirty="0">
                          <a:solidFill>
                            <a:srgbClr val="FFFFFF"/>
                          </a:solidFill>
                        </a:rPr>
                        <a:t>Category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FFFFFF"/>
                          </a:solidFill>
                        </a:rPr>
                        <a:t>Survey (N=102)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>
                          <a:solidFill>
                            <a:srgbClr val="FFFFFF"/>
                          </a:solidFill>
                        </a:rPr>
                        <a:t>Interviewees (N=14)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5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Gender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77% female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64% (9/14)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17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Nationality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90% UK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93% (13/14)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17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Age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53% 30s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38% (5/13)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178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Ethnicity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8% BAME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14% (2/14)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536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Qualification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68% have doctorate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71% (10/14)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536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Background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/>
                        <a:t>46% Science; 29% SocSci; 25% A&amp;H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dirty="0"/>
                        <a:t>43% Science; 43% </a:t>
                      </a:r>
                      <a:r>
                        <a:rPr sz="2400" dirty="0" err="1"/>
                        <a:t>SocSci</a:t>
                      </a:r>
                      <a:r>
                        <a:rPr sz="2400" dirty="0"/>
                        <a:t>; 14% A&amp;H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4" name="Shape 134"/>
          <p:cNvSpPr/>
          <p:nvPr/>
        </p:nvSpPr>
        <p:spPr>
          <a:xfrm>
            <a:off x="628262" y="5531267"/>
            <a:ext cx="8387319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/>
            </a:pPr>
            <a:r>
              <a:t>Mix of regions and mission groups</a:t>
            </a:r>
          </a:p>
          <a:p>
            <a:pPr>
              <a:defRPr sz="2400"/>
            </a:pPr>
            <a:r>
              <a:t>Equal numbers 0-5, 6-10, 10+ years as researcher developer</a:t>
            </a:r>
          </a:p>
          <a:p>
            <a:pPr>
              <a:defRPr sz="2400"/>
            </a:pPr>
            <a:r>
              <a:t>Equal numbers academic, professional services and hybrid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68680">
              <a:defRPr sz="4180"/>
            </a:lvl1pPr>
          </a:lstStyle>
          <a:p>
            <a:r>
              <a:rPr b="1" dirty="0"/>
              <a:t>Q1. Why did you become a </a:t>
            </a:r>
            <a:r>
              <a:rPr sz="4400" b="1" dirty="0"/>
              <a:t>researcher</a:t>
            </a:r>
            <a:r>
              <a:rPr b="1" dirty="0"/>
              <a:t> developer? </a:t>
            </a:r>
          </a:p>
        </p:txBody>
      </p:sp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21742" indent="-221742" defTabSz="886968">
              <a:lnSpc>
                <a:spcPct val="81000"/>
              </a:lnSpc>
              <a:spcBef>
                <a:spcPts val="900"/>
              </a:spcBef>
              <a:defRPr sz="2425"/>
            </a:pPr>
            <a:r>
              <a:rPr dirty="0"/>
              <a:t>Two main routes:</a:t>
            </a:r>
          </a:p>
          <a:p>
            <a:pPr marL="665226" lvl="1" indent="-221742" defTabSz="886968">
              <a:lnSpc>
                <a:spcPct val="81000"/>
              </a:lnSpc>
              <a:spcBef>
                <a:spcPts val="400"/>
              </a:spcBef>
              <a:defRPr sz="2134"/>
            </a:pPr>
            <a:r>
              <a:rPr dirty="0"/>
              <a:t>Research background</a:t>
            </a:r>
          </a:p>
          <a:p>
            <a:pPr marL="665226" lvl="1" indent="-221742" defTabSz="886968">
              <a:lnSpc>
                <a:spcPct val="81000"/>
              </a:lnSpc>
              <a:spcBef>
                <a:spcPts val="400"/>
              </a:spcBef>
              <a:defRPr sz="2134"/>
            </a:pPr>
            <a:r>
              <a:rPr dirty="0"/>
              <a:t>Professional services background</a:t>
            </a:r>
          </a:p>
          <a:p>
            <a:pPr marL="665226" lvl="1" indent="-221742" defTabSz="886968">
              <a:lnSpc>
                <a:spcPct val="81000"/>
              </a:lnSpc>
              <a:spcBef>
                <a:spcPts val="400"/>
              </a:spcBef>
              <a:defRPr sz="2134"/>
            </a:pPr>
            <a:endParaRPr dirty="0"/>
          </a:p>
          <a:p>
            <a:pPr marL="221742" indent="-221742" defTabSz="886968">
              <a:lnSpc>
                <a:spcPct val="81000"/>
              </a:lnSpc>
              <a:spcBef>
                <a:spcPts val="900"/>
              </a:spcBef>
              <a:defRPr sz="2425"/>
            </a:pPr>
            <a:r>
              <a:rPr dirty="0"/>
              <a:t>For the former, an active step away from ‘research’, often following experience of researcher development as a researcher - and a search for stability</a:t>
            </a:r>
          </a:p>
          <a:p>
            <a:pPr marL="665226" lvl="1" indent="-221742" defTabSz="886968">
              <a:lnSpc>
                <a:spcPct val="81000"/>
              </a:lnSpc>
              <a:spcBef>
                <a:spcPts val="400"/>
              </a:spcBef>
              <a:defRPr sz="2134"/>
            </a:pPr>
            <a:endParaRPr dirty="0"/>
          </a:p>
          <a:p>
            <a:pPr marL="221742" indent="-221742" defTabSz="886968">
              <a:lnSpc>
                <a:spcPct val="81000"/>
              </a:lnSpc>
              <a:spcBef>
                <a:spcPts val="900"/>
              </a:spcBef>
              <a:defRPr sz="2425"/>
            </a:pPr>
            <a:r>
              <a:rPr dirty="0"/>
              <a:t>For both</a:t>
            </a:r>
          </a:p>
          <a:p>
            <a:pPr marL="665226" lvl="1" indent="-221742" defTabSz="886968">
              <a:lnSpc>
                <a:spcPct val="81000"/>
              </a:lnSpc>
              <a:spcBef>
                <a:spcPts val="400"/>
              </a:spcBef>
              <a:defRPr sz="2134"/>
            </a:pPr>
            <a:r>
              <a:rPr lang="en-GB" dirty="0"/>
              <a:t>S</a:t>
            </a:r>
            <a:r>
              <a:rPr dirty="0" err="1"/>
              <a:t>trong</a:t>
            </a:r>
            <a:r>
              <a:rPr dirty="0"/>
              <a:t> element of serendipity, including using existing skills and experience as well as funding availability</a:t>
            </a:r>
          </a:p>
          <a:p>
            <a:pPr marL="665226" lvl="1" indent="-221742" defTabSz="886968">
              <a:lnSpc>
                <a:spcPct val="81000"/>
              </a:lnSpc>
              <a:spcBef>
                <a:spcPts val="400"/>
              </a:spcBef>
              <a:defRPr sz="2134"/>
            </a:pPr>
            <a:r>
              <a:rPr dirty="0"/>
              <a:t>Wanted to help researchers</a:t>
            </a:r>
          </a:p>
          <a:p>
            <a:pPr marL="665226" lvl="1" indent="-221742" defTabSz="886968">
              <a:lnSpc>
                <a:spcPct val="81000"/>
              </a:lnSpc>
              <a:spcBef>
                <a:spcPts val="400"/>
              </a:spcBef>
              <a:defRPr sz="2134"/>
            </a:pPr>
            <a:r>
              <a:rPr dirty="0"/>
              <a:t>Desire to stay in university environment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/>
          </p:cNvSpPr>
          <p:nvPr>
            <p:ph type="title"/>
          </p:nvPr>
        </p:nvSpPr>
        <p:spPr>
          <a:xfrm>
            <a:off x="628650" y="365125"/>
            <a:ext cx="8515350" cy="156817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658368">
              <a:defRPr sz="2808"/>
            </a:pPr>
            <a:r>
              <a:rPr sz="4000" b="1" dirty="0"/>
              <a:t>Q7. “Do you think that your role requires the holder to have a doctorate?”</a:t>
            </a:r>
            <a:br>
              <a:rPr dirty="0"/>
            </a:br>
            <a:endParaRPr dirty="0"/>
          </a:p>
        </p:txBody>
      </p:sp>
      <p:sp>
        <p:nvSpPr>
          <p:cNvPr id="161" name="Shape 16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dirty="0"/>
              <a:t>Not yes/no answers – much more nuanced, with a focus on shaping the role</a:t>
            </a:r>
            <a:endParaRPr lang="en-GB" dirty="0"/>
          </a:p>
          <a:p>
            <a:r>
              <a:rPr lang="en-GB" dirty="0"/>
              <a:t>However, a number of responses to the previous question (on </a:t>
            </a:r>
            <a:r>
              <a:rPr lang="en-GB" u="sng" dirty="0"/>
              <a:t>subject</a:t>
            </a:r>
            <a:r>
              <a:rPr lang="en-GB" dirty="0"/>
              <a:t> utility) anticipated the doctoral issue</a:t>
            </a:r>
            <a:endParaRPr dirty="0"/>
          </a:p>
          <a:p>
            <a:r>
              <a:rPr dirty="0"/>
              <a:t>General recognition of value of doctorate</a:t>
            </a:r>
          </a:p>
          <a:p>
            <a:r>
              <a:rPr dirty="0"/>
              <a:t>Key themes:</a:t>
            </a:r>
          </a:p>
          <a:p>
            <a:pPr marL="685800" lvl="1" indent="-228600">
              <a:spcBef>
                <a:spcPts val="500"/>
              </a:spcBef>
              <a:defRPr sz="2400"/>
            </a:pPr>
            <a:r>
              <a:rPr dirty="0"/>
              <a:t>Credibility (perceived)</a:t>
            </a:r>
          </a:p>
          <a:p>
            <a:pPr marL="685800" lvl="1" indent="-228600">
              <a:spcBef>
                <a:spcPts val="500"/>
              </a:spcBef>
              <a:defRPr sz="2400"/>
            </a:pPr>
            <a:r>
              <a:rPr dirty="0"/>
              <a:t>Competence</a:t>
            </a:r>
          </a:p>
          <a:p>
            <a:pPr marL="685800" lvl="1" indent="-228600">
              <a:spcBef>
                <a:spcPts val="500"/>
              </a:spcBef>
              <a:defRPr sz="2400"/>
            </a:pPr>
            <a:r>
              <a:rPr dirty="0"/>
              <a:t>Empathy</a:t>
            </a:r>
          </a:p>
          <a:p>
            <a:pPr marL="685800" lvl="1" indent="-228600">
              <a:spcBef>
                <a:spcPts val="500"/>
              </a:spcBef>
              <a:defRPr sz="2400"/>
            </a:pPr>
            <a:r>
              <a:rPr dirty="0"/>
              <a:t>Mixed teams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68680">
              <a:defRPr sz="4180"/>
            </a:lvl1pPr>
          </a:lstStyle>
          <a:p>
            <a:r>
              <a:rPr sz="4400" b="1" dirty="0"/>
              <a:t>Q10. What CPD would you see as useful to you?</a:t>
            </a:r>
          </a:p>
        </p:txBody>
      </p:sp>
      <p:sp>
        <p:nvSpPr>
          <p:cNvPr id="188" name="Shape 18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[PAUSE], uncertainty</a:t>
            </a:r>
          </a:p>
          <a:p>
            <a:r>
              <a:t>Lengthy descriptions covering past, present and future, as well as team members/ colleagues development - but not demonstrating planning of own CPD</a:t>
            </a:r>
          </a:p>
          <a:p>
            <a:r>
              <a:t>Future focused tended to be non-specific, i.e. Not related to a particular post</a:t>
            </a:r>
          </a:p>
          <a:p>
            <a:r>
              <a:t>Little interest in courses or formal qualifications – and little budget to pursue them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68680">
              <a:defRPr sz="4180"/>
            </a:lvl1pPr>
          </a:lstStyle>
          <a:p>
            <a:r>
              <a:rPr sz="4400" b="1" dirty="0"/>
              <a:t>Q11. What do you hope to do in the future, professionally?</a:t>
            </a:r>
          </a:p>
        </p:txBody>
      </p:sp>
      <p:sp>
        <p:nvSpPr>
          <p:cNvPr id="203" name="Shape 20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19455" indent="-219455" defTabSz="877823">
              <a:spcBef>
                <a:spcPts val="900"/>
              </a:spcBef>
              <a:defRPr sz="2688"/>
            </a:pPr>
            <a:r>
              <a:t>Lack of planning of own career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t>Uncertainty – no clear career path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t>Increase in seniority or...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t>... Remain in role but continue to develop/learn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t>Looking for flexible roles that could be shaped in line with their personal interests and values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t>Emergent planning, building on the wide variety skills and experience from their researcher developer role. Seemingly comfortable with ambiguity.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9DC3E6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735</Words>
  <Application>Microsoft Office PowerPoint</Application>
  <PresentationFormat>On-screen Show (4:3)</PresentationFormat>
  <Paragraphs>115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 Researcher Developer: An Evolving Third Space Profession in Higher Education</vt:lpstr>
      <vt:lpstr>Overview</vt:lpstr>
      <vt:lpstr>Third space professionals</vt:lpstr>
      <vt:lpstr>Project Background</vt:lpstr>
      <vt:lpstr>Demographics: Survey and interviewees</vt:lpstr>
      <vt:lpstr>Q1. Why did you become a researcher developer? </vt:lpstr>
      <vt:lpstr>Q7. “Do you think that your role requires the holder to have a doctorate?” </vt:lpstr>
      <vt:lpstr>Q10. What CPD would you see as useful to you?</vt:lpstr>
      <vt:lpstr>Q11. What do you hope to do in the future, professionally?</vt:lpstr>
      <vt:lpstr>Q12. Finally, how do you see the role of ‘researcher developer’ changing?</vt:lpstr>
      <vt:lpstr>Researcher developers as HEPROs (Higher Education PROfessionals)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professional identities of researcher developers:  in their own words</dc:title>
  <dc:creator>Event</dc:creator>
  <cp:lastModifiedBy>Freeman, Richard</cp:lastModifiedBy>
  <cp:revision>17</cp:revision>
  <dcterms:modified xsi:type="dcterms:W3CDTF">2016-10-12T19:39:40Z</dcterms:modified>
</cp:coreProperties>
</file>