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70" r:id="rId3"/>
    <p:sldId id="266" r:id="rId4"/>
    <p:sldId id="261" r:id="rId5"/>
    <p:sldId id="257" r:id="rId6"/>
    <p:sldId id="259" r:id="rId7"/>
    <p:sldId id="260" r:id="rId8"/>
    <p:sldId id="263" r:id="rId9"/>
    <p:sldId id="269" r:id="rId10"/>
    <p:sldId id="264" r:id="rId11"/>
    <p:sldId id="262" r:id="rId12"/>
    <p:sldId id="265" r:id="rId13"/>
    <p:sldId id="271" r:id="rId14"/>
  </p:sldIdLst>
  <p:sldSz cx="12192000" cy="6858000"/>
  <p:notesSz cx="6669088" cy="9926638"/>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16"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8475"/>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GB"/>
          </a:p>
        </p:txBody>
      </p:sp>
      <p:sp>
        <p:nvSpPr>
          <p:cNvPr id="3" name="Date Placeholder 2"/>
          <p:cNvSpPr>
            <a:spLocks noGrp="1"/>
          </p:cNvSpPr>
          <p:nvPr>
            <p:ph type="dt" idx="1"/>
          </p:nvPr>
        </p:nvSpPr>
        <p:spPr>
          <a:xfrm>
            <a:off x="3778250" y="0"/>
            <a:ext cx="2889250" cy="498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DA19BA75-688C-40A0-84E8-1B5270FB41B5}" type="datetimeFigureOut">
              <a:rPr lang="en-GB" altLang="en-US"/>
              <a:pPr/>
              <a:t>10/10/2016</a:t>
            </a:fld>
            <a:endParaRPr lang="en-GB" altLang="en-US"/>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66750" y="4776788"/>
            <a:ext cx="5335588" cy="3908425"/>
          </a:xfrm>
          <a:prstGeom prst="rect">
            <a:avLst/>
          </a:prstGeom>
        </p:spPr>
        <p:txBody>
          <a:bodyPr vert="horz" lIns="91440" tIns="45720" rIns="91440" bIns="45720" rtlCol="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428163"/>
            <a:ext cx="2889250" cy="49847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GB"/>
          </a:p>
        </p:txBody>
      </p:sp>
      <p:sp>
        <p:nvSpPr>
          <p:cNvPr id="7" name="Slide Number Placeholder 6"/>
          <p:cNvSpPr>
            <a:spLocks noGrp="1"/>
          </p:cNvSpPr>
          <p:nvPr>
            <p:ph type="sldNum" sz="quarter" idx="5"/>
          </p:nvPr>
        </p:nvSpPr>
        <p:spPr>
          <a:xfrm>
            <a:off x="3778250" y="9428163"/>
            <a:ext cx="2889250" cy="49847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52FB814D-C166-481E-950E-6F380E2318E6}"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1536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fld id="{8F24D2DC-B197-4B3A-8E3E-B4E64DDFB707}" type="slidenum">
              <a:rPr lang="en-GB" altLang="en-US" sz="1200"/>
              <a:pPr/>
              <a:t>1</a:t>
            </a:fld>
            <a:endParaRPr lang="en-GB"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mtClean="0"/>
              <a:t>So, we might contrast the demands on people who are undertaking, and offering, development in different aspects of research. </a:t>
            </a:r>
          </a:p>
          <a:p>
            <a:pPr eaLnBrk="1" hangingPunct="1">
              <a:spcBef>
                <a:spcPct val="0"/>
              </a:spcBef>
            </a:pPr>
            <a:r>
              <a:rPr lang="en-GB" altLang="en-US" smtClean="0"/>
              <a:t>Link back to neoliberalism– measureable and immeasurable.</a:t>
            </a:r>
          </a:p>
          <a:p>
            <a:pPr eaLnBrk="1" hangingPunct="1">
              <a:spcBef>
                <a:spcPct val="0"/>
              </a:spcBef>
            </a:pPr>
            <a:r>
              <a:rPr lang="en-GB" altLang="en-US" smtClean="0">
                <a:solidFill>
                  <a:srgbClr val="FF0000"/>
                </a:solidFill>
              </a:rPr>
              <a:t>We note that we are drawing on our own experience from our own institutions here and this may not apply to other people/institutions.</a:t>
            </a:r>
          </a:p>
          <a:p>
            <a:pPr eaLnBrk="1" hangingPunct="1">
              <a:spcBef>
                <a:spcPct val="0"/>
              </a:spcBef>
            </a:pPr>
            <a:endParaRPr lang="en-GB" altLang="en-US" smtClean="0">
              <a:solidFill>
                <a:srgbClr val="FF0000"/>
              </a:solidFill>
            </a:endParaRP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fld id="{486EB081-D0D5-401D-90C9-CF7769C12E0D}" type="slidenum">
              <a:rPr lang="en-GB" altLang="en-US" sz="1200"/>
              <a:pPr/>
              <a:t>11</a:t>
            </a:fld>
            <a:endParaRPr lang="en-GB"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mtClean="0"/>
              <a:t>These questions draw together the ideas from above and offer starting points for people to think about during the rest of the day.</a:t>
            </a:r>
          </a:p>
        </p:txBody>
      </p:sp>
      <p:sp>
        <p:nvSpPr>
          <p:cNvPr id="368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fld id="{ED2DF872-DBD7-4DBD-8E8A-DDE60397825F}" type="slidenum">
              <a:rPr lang="en-GB" altLang="en-US" sz="1200"/>
              <a:pPr/>
              <a:t>12</a:t>
            </a:fld>
            <a:endParaRPr lang="en-GB"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fld id="{6FBFCFE9-211D-4486-9284-2D93E1F020AF}" type="slidenum">
              <a:rPr lang="en-GB" altLang="en-US" sz="1200"/>
              <a:pPr/>
              <a:t>13</a:t>
            </a:fld>
            <a:endParaRPr lang="en-GB"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GB" altLang="en-US" smtClean="0"/>
              <a:t>Setting the context of EdDs, but also of research degrees and research in general.</a:t>
            </a:r>
          </a:p>
          <a:p>
            <a:pPr marL="171450" indent="-171450" eaLnBrk="1" hangingPunct="1">
              <a:spcBef>
                <a:spcPct val="0"/>
              </a:spcBef>
            </a:pPr>
            <a:endParaRPr lang="en-US" altLang="en-US" smtClean="0">
              <a:solidFill>
                <a:srgbClr val="050FC9"/>
              </a:solidFill>
              <a:latin typeface="FrutigerNextPro" charset="0"/>
            </a:endParaRPr>
          </a:p>
          <a:p>
            <a:pPr marL="171450" indent="-171450" eaLnBrk="1" hangingPunct="1">
              <a:spcBef>
                <a:spcPct val="0"/>
              </a:spcBef>
            </a:pPr>
            <a:r>
              <a:rPr lang="en-US" altLang="en-US" smtClean="0">
                <a:solidFill>
                  <a:srgbClr val="050FC9"/>
                </a:solidFill>
                <a:latin typeface="FrutigerNextPro" charset="0"/>
              </a:rPr>
              <a:t>Context – pressures and making the grade! Egs of pressures neolibralism</a:t>
            </a:r>
          </a:p>
          <a:p>
            <a:pPr marL="171450" indent="-171450" eaLnBrk="1" hangingPunct="1">
              <a:spcBef>
                <a:spcPct val="0"/>
              </a:spcBef>
            </a:pPr>
            <a:r>
              <a:rPr lang="en-US" altLang="en-US" smtClean="0">
                <a:solidFill>
                  <a:srgbClr val="050FC9"/>
                </a:solidFill>
                <a:latin typeface="FrutigerNextPro" charset="0"/>
              </a:rPr>
              <a:t>Making the Grade 2015 </a:t>
            </a:r>
            <a:endParaRPr lang="en-US" altLang="en-US" smtClean="0"/>
          </a:p>
          <a:p>
            <a:pPr marL="171450" indent="-171450" eaLnBrk="1" hangingPunct="1">
              <a:spcBef>
                <a:spcPct val="0"/>
              </a:spcBef>
            </a:pPr>
            <a:r>
              <a:rPr lang="en-US" altLang="en-US" smtClean="0">
                <a:solidFill>
                  <a:srgbClr val="89FF16"/>
                </a:solidFill>
                <a:latin typeface="FrutigerNextPro" charset="0"/>
              </a:rPr>
              <a:t>The key issues facing the UK higher education sector a report from Deloitte</a:t>
            </a:r>
          </a:p>
          <a:p>
            <a:pPr marL="171450" indent="-171450" eaLnBrk="1" hangingPunct="1">
              <a:spcBef>
                <a:spcPct val="0"/>
              </a:spcBef>
            </a:pPr>
            <a:endParaRPr lang="en-US" altLang="en-US" smtClean="0">
              <a:solidFill>
                <a:srgbClr val="89FF16"/>
              </a:solidFill>
              <a:latin typeface="FrutigerNextPro" charset="0"/>
            </a:endParaRPr>
          </a:p>
          <a:p>
            <a:pPr marL="171450" indent="-171450" eaLnBrk="1" hangingPunct="1">
              <a:spcBef>
                <a:spcPct val="0"/>
              </a:spcBef>
            </a:pPr>
            <a:r>
              <a:rPr lang="en-US" altLang="en-US" smtClean="0">
                <a:solidFill>
                  <a:srgbClr val="89FF16"/>
                </a:solidFill>
                <a:latin typeface="FrutigerNextPro" charset="0"/>
              </a:rPr>
              <a:t>The global University –international markets (maintaining and improving reputation) UK reputation, brand, internationalise the curricula, build and develop international strategies. How do universities balance the local and global demands? GROWTH in doctoral students (RISE from overseas – QA benchmarks around the quality of the doctorate), but also shorter completions times than many other countries, English speaking.</a:t>
            </a:r>
          </a:p>
          <a:p>
            <a:pPr marL="171450" indent="-171450" eaLnBrk="1" hangingPunct="1">
              <a:spcBef>
                <a:spcPct val="0"/>
              </a:spcBef>
            </a:pPr>
            <a:endParaRPr lang="en-US" altLang="en-US" smtClean="0">
              <a:solidFill>
                <a:srgbClr val="89FF16"/>
              </a:solidFill>
              <a:latin typeface="FrutigerNextPro" charset="0"/>
            </a:endParaRPr>
          </a:p>
          <a:p>
            <a:pPr marL="171450" indent="-171450" eaLnBrk="1" hangingPunct="1">
              <a:spcBef>
                <a:spcPct val="0"/>
              </a:spcBef>
            </a:pPr>
            <a:r>
              <a:rPr lang="en-US" altLang="en-US" smtClean="0">
                <a:solidFill>
                  <a:srgbClr val="89FF16"/>
                </a:solidFill>
                <a:latin typeface="FrutigerNextPro" charset="0"/>
              </a:rPr>
              <a:t>Costs - </a:t>
            </a:r>
            <a:r>
              <a:rPr lang="en-US" altLang="en-US" smtClean="0"/>
              <a:t>With rising student expectations and intense competition as students take on a larger financial burden for their studies, institutions need to invest in infrastructure, teaching and career support to attract students. Staff, teaching and learning costs are increasing rapidly. Funding sources have shifted from block grants to individual student loans which, with payments at intervals across the academic year, demand greater availability of working capital from institutions than before. </a:t>
            </a:r>
          </a:p>
          <a:p>
            <a:pPr marL="171450" indent="-171450" eaLnBrk="1" hangingPunct="1">
              <a:spcBef>
                <a:spcPct val="0"/>
              </a:spcBef>
            </a:pPr>
            <a:endParaRPr lang="en-US" altLang="en-US" smtClean="0"/>
          </a:p>
          <a:p>
            <a:pPr marL="171450" indent="-171450" eaLnBrk="1" hangingPunct="1">
              <a:spcBef>
                <a:spcPct val="0"/>
              </a:spcBef>
            </a:pPr>
            <a:r>
              <a:rPr lang="en-US" altLang="en-US" smtClean="0"/>
              <a:t>Rising expectations – NSS has become one of the most important barometers for University performance. Shift to from student to customer. Universities are understanding their </a:t>
            </a:r>
            <a:r>
              <a:rPr lang="ja-JP" altLang="en-US" smtClean="0"/>
              <a:t>‘</a:t>
            </a:r>
            <a:r>
              <a:rPr lang="en-US" altLang="ja-JP" smtClean="0"/>
              <a:t>place in the market</a:t>
            </a:r>
            <a:r>
              <a:rPr lang="ja-JP" altLang="en-US" smtClean="0"/>
              <a:t>’</a:t>
            </a:r>
            <a:r>
              <a:rPr lang="en-US" altLang="ja-JP" smtClean="0"/>
              <a:t> the unique selling point </a:t>
            </a:r>
            <a:r>
              <a:rPr lang="ja-JP" altLang="en-US" smtClean="0"/>
              <a:t>‘</a:t>
            </a:r>
            <a:r>
              <a:rPr lang="en-US" altLang="ja-JP" smtClean="0"/>
              <a:t>USP</a:t>
            </a:r>
            <a:r>
              <a:rPr lang="ja-JP" altLang="en-US" smtClean="0"/>
              <a:t>’</a:t>
            </a:r>
            <a:r>
              <a:rPr lang="en-US" altLang="ja-JP" smtClean="0"/>
              <a:t> Divisions between research and teaching.</a:t>
            </a:r>
          </a:p>
          <a:p>
            <a:pPr marL="171450" indent="-171450" eaLnBrk="1" hangingPunct="1">
              <a:spcBef>
                <a:spcPct val="0"/>
              </a:spcBef>
            </a:pPr>
            <a:endParaRPr lang="en-US" altLang="en-US" smtClean="0"/>
          </a:p>
          <a:p>
            <a:pPr marL="171450" indent="-171450" eaLnBrk="1" hangingPunct="1">
              <a:spcBef>
                <a:spcPct val="0"/>
              </a:spcBef>
            </a:pPr>
            <a:r>
              <a:rPr lang="en-US" altLang="en-US" smtClean="0"/>
              <a:t>Linking estates, strategy and student – having the best accommodation, lecture halls, libraries </a:t>
            </a:r>
            <a:r>
              <a:rPr lang="ja-JP" altLang="en-US" smtClean="0"/>
              <a:t>‘</a:t>
            </a:r>
            <a:r>
              <a:rPr lang="en-US" altLang="ja-JP" smtClean="0"/>
              <a:t>standing out in the market</a:t>
            </a:r>
            <a:r>
              <a:rPr lang="ja-JP" altLang="en-US" smtClean="0"/>
              <a:t>’</a:t>
            </a:r>
            <a:r>
              <a:rPr lang="en-US" altLang="ja-JP" smtClean="0"/>
              <a:t> and finding their niche market. Targeting particular markets – to protect income streams. Employability – monitoring and building curricular and curricular opportunites to provide strong career support.</a:t>
            </a:r>
          </a:p>
          <a:p>
            <a:pPr marL="171450" indent="-171450" eaLnBrk="1" hangingPunct="1">
              <a:spcBef>
                <a:spcPct val="0"/>
              </a:spcBef>
            </a:pPr>
            <a:endParaRPr lang="en-US" altLang="en-US" smtClean="0"/>
          </a:p>
          <a:p>
            <a:pPr marL="171450" indent="-171450" eaLnBrk="1" hangingPunct="1">
              <a:spcBef>
                <a:spcPct val="0"/>
              </a:spcBef>
            </a:pPr>
            <a:r>
              <a:rPr lang="en-US" altLang="en-US" smtClean="0"/>
              <a:t>A demand for new technologies – new It platforms, digital learning and teaching, smoother more cost efficient admin. Mass access to digital platforms (e.g. shared management of data to save costs).</a:t>
            </a:r>
          </a:p>
          <a:p>
            <a:pPr marL="171450" indent="-171450" eaLnBrk="1" hangingPunct="1">
              <a:spcBef>
                <a:spcPct val="0"/>
              </a:spcBef>
            </a:pPr>
            <a:endParaRPr lang="en-US" altLang="en-US" smtClean="0"/>
          </a:p>
          <a:p>
            <a:pPr marL="171450" indent="-171450" eaLnBrk="1" hangingPunct="1">
              <a:spcBef>
                <a:spcPct val="0"/>
              </a:spcBef>
            </a:pPr>
            <a:r>
              <a:rPr lang="en-US" altLang="en-US" smtClean="0"/>
              <a:t>Attracting and retaining the best – students and staff – high quality REF</a:t>
            </a:r>
          </a:p>
          <a:p>
            <a:pPr marL="171450" indent="-171450" eaLnBrk="1" hangingPunct="1">
              <a:spcBef>
                <a:spcPct val="0"/>
              </a:spcBef>
            </a:pPr>
            <a:endParaRPr lang="en-US" altLang="en-US" smtClean="0"/>
          </a:p>
          <a:p>
            <a:pPr marL="171450" indent="-171450" eaLnBrk="1" hangingPunct="1">
              <a:spcBef>
                <a:spcPct val="0"/>
              </a:spcBef>
            </a:pPr>
            <a:r>
              <a:rPr lang="en-US" altLang="en-US" smtClean="0"/>
              <a:t>Quote from the report - Incentives in recruitment are all too often skewed towards research and not teaching. Ways to overcome this involves creating specific teaching posts and increasingly standardised teaching courses, as well as use of graduate students</a:t>
            </a:r>
            <a:br>
              <a:rPr lang="en-US" altLang="en-US" smtClean="0"/>
            </a:br>
            <a:r>
              <a:rPr lang="en-US" altLang="en-US" smtClean="0"/>
              <a:t>in teaching. There are also cost‐efficient moves across the sector to </a:t>
            </a:r>
            <a:r>
              <a:rPr lang="ja-JP" altLang="en-US" smtClean="0"/>
              <a:t>‘</a:t>
            </a:r>
            <a:r>
              <a:rPr lang="en-US" altLang="ja-JP" smtClean="0"/>
              <a:t>outsourcing</a:t>
            </a:r>
            <a:r>
              <a:rPr lang="ja-JP" altLang="en-US" smtClean="0"/>
              <a:t>’</a:t>
            </a:r>
            <a:r>
              <a:rPr lang="en-US" altLang="ja-JP" smtClean="0"/>
              <a:t> teaching through staff not affiliated to the university, particularly through e‐learning, though parallel concerns exist about the impact of this on teaching quality. It is important to strike the balance between research and learning – with increasing calls to place learning and the student at the forefront of universities</a:t>
            </a:r>
            <a:r>
              <a:rPr lang="ja-JP" altLang="en-US" smtClean="0"/>
              <a:t>’</a:t>
            </a:r>
            <a:r>
              <a:rPr lang="en-US" altLang="ja-JP" smtClean="0"/>
              <a:t> approaches, it poses the question whether they should employ more teachers, train researchers in teaching skills, or recruit those with skills in both. This is a question that requires analysis from each institution depending on the nature of their own departments, faculty, and the relationships that underpin these. </a:t>
            </a:r>
          </a:p>
          <a:p>
            <a:pPr marL="171450" indent="-171450" eaLnBrk="1" hangingPunct="1">
              <a:spcBef>
                <a:spcPct val="0"/>
              </a:spcBef>
            </a:pPr>
            <a:endParaRPr lang="en-US" altLang="en-US" smtClean="0"/>
          </a:p>
          <a:p>
            <a:pPr marL="171450" indent="-171450" eaLnBrk="1" hangingPunct="1">
              <a:spcBef>
                <a:spcPct val="0"/>
              </a:spcBef>
            </a:pPr>
            <a:r>
              <a:rPr lang="en-US" altLang="en-US" smtClean="0"/>
              <a:t>Implications …</a:t>
            </a:r>
          </a:p>
          <a:p>
            <a:pPr marL="171450" indent="-171450" eaLnBrk="1" hangingPunct="1">
              <a:spcBef>
                <a:spcPct val="0"/>
              </a:spcBef>
              <a:buFontTx/>
              <a:buChar char="•"/>
            </a:pPr>
            <a:r>
              <a:rPr lang="en-GB" altLang="en-US" smtClean="0"/>
              <a:t>Neoliberalism and marketization lead to accountability structures, which in turn lead to pressures on research – to ‘complete’ quickly; to churn out publications; etc. </a:t>
            </a:r>
          </a:p>
          <a:p>
            <a:pPr marL="171450" indent="-171450" eaLnBrk="1" hangingPunct="1">
              <a:spcBef>
                <a:spcPct val="0"/>
              </a:spcBef>
              <a:buFontTx/>
              <a:buChar char="•"/>
            </a:pPr>
            <a:r>
              <a:rPr lang="en-GB" altLang="en-US" smtClean="0"/>
              <a:t>The general trend here is to proceduralisation, speed over time, the measurable over the unmeasurable … and therefore to aspects of research development that are focused on ‘fixing’ visible problems.</a:t>
            </a:r>
          </a:p>
          <a:p>
            <a:pPr marL="171450" indent="-171450" eaLnBrk="1" hangingPunct="1">
              <a:spcBef>
                <a:spcPct val="0"/>
              </a:spcBef>
            </a:pPr>
            <a:r>
              <a:rPr lang="en-US" altLang="en-US" smtClean="0"/>
              <a:t> Making research more sustainable</a:t>
            </a:r>
          </a:p>
        </p:txBody>
      </p:sp>
      <p:sp>
        <p:nvSpPr>
          <p:cNvPr id="1843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fld id="{0A126099-15B5-48CD-AE2F-8BD3A7497577}" type="slidenum">
              <a:rPr lang="en-GB" altLang="en-US" sz="1200"/>
              <a:pPr/>
              <a:t>3</a:t>
            </a:fld>
            <a:endParaRPr lang="en-GB"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Now reframe the forgoing context in terms of </a:t>
            </a:r>
            <a:r>
              <a:rPr lang="ja-JP" altLang="en-US" smtClean="0"/>
              <a:t>‘</a:t>
            </a:r>
            <a:r>
              <a:rPr lang="en-US" altLang="ja-JP" smtClean="0"/>
              <a:t>Re-Search</a:t>
            </a:r>
            <a:r>
              <a:rPr lang="ja-JP" altLang="en-US" smtClean="0"/>
              <a:t>’</a:t>
            </a:r>
            <a:r>
              <a:rPr lang="en-US" altLang="ja-JP" smtClean="0"/>
              <a:t>.</a:t>
            </a:r>
          </a:p>
          <a:p>
            <a:pPr eaLnBrk="1" hangingPunct="1">
              <a:spcBef>
                <a:spcPct val="0"/>
              </a:spcBef>
            </a:pPr>
            <a:r>
              <a:rPr lang="en-US" altLang="en-US" smtClean="0"/>
              <a:t>Research involves </a:t>
            </a:r>
            <a:r>
              <a:rPr lang="ja-JP" altLang="en-US" smtClean="0"/>
              <a:t>‘</a:t>
            </a:r>
            <a:r>
              <a:rPr lang="en-US" altLang="ja-JP" smtClean="0"/>
              <a:t>searching</a:t>
            </a:r>
            <a:r>
              <a:rPr lang="ja-JP" altLang="en-US" smtClean="0"/>
              <a:t>’</a:t>
            </a:r>
            <a:r>
              <a:rPr lang="en-US" altLang="ja-JP" smtClean="0"/>
              <a:t> for better solutions to things that I am currently doing. This implies thinking about research questions and methods for enquiring about these - re-SEARCH.</a:t>
            </a:r>
          </a:p>
          <a:p>
            <a:pPr eaLnBrk="1" hangingPunct="1">
              <a:spcBef>
                <a:spcPct val="0"/>
              </a:spcBef>
            </a:pPr>
            <a:r>
              <a:rPr lang="en-US" altLang="en-US" smtClean="0"/>
              <a:t>But, it also involves repositioning oneself to alter the way I conceive of the world, and hence of the research problem; to see things from a completely new perspective (new paradigm). RE-search (where the focus is on the </a:t>
            </a:r>
            <a:r>
              <a:rPr lang="ja-JP" altLang="en-US" smtClean="0"/>
              <a:t>‘</a:t>
            </a:r>
            <a:r>
              <a:rPr lang="en-US" altLang="ja-JP" smtClean="0"/>
              <a:t>re</a:t>
            </a:r>
            <a:r>
              <a:rPr lang="ja-JP" altLang="en-US" smtClean="0"/>
              <a:t>’</a:t>
            </a:r>
            <a:r>
              <a:rPr lang="en-US" altLang="ja-JP" smtClean="0"/>
              <a:t> positioning of one</a:t>
            </a:r>
            <a:r>
              <a:rPr lang="ja-JP" altLang="en-US" smtClean="0"/>
              <a:t>’</a:t>
            </a:r>
            <a:r>
              <a:rPr lang="en-US" altLang="ja-JP" smtClean="0"/>
              <a:t>s stance towards the world).</a:t>
            </a:r>
          </a:p>
          <a:p>
            <a:pPr eaLnBrk="1" hangingPunct="1">
              <a:spcBef>
                <a:spcPct val="0"/>
              </a:spcBef>
            </a:pPr>
            <a:endParaRPr lang="en-US" altLang="en-US" smtClean="0"/>
          </a:p>
          <a:p>
            <a:pPr eaLnBrk="1" hangingPunct="1">
              <a:spcBef>
                <a:spcPct val="0"/>
              </a:spcBef>
            </a:pPr>
            <a:r>
              <a:rPr lang="en-US" altLang="en-US" smtClean="0"/>
              <a:t>Note that the first of these is easier, more visible, more </a:t>
            </a:r>
            <a:r>
              <a:rPr lang="ja-JP" altLang="en-US" smtClean="0"/>
              <a:t>‘</a:t>
            </a:r>
            <a:r>
              <a:rPr lang="en-US" altLang="ja-JP" smtClean="0"/>
              <a:t>addressable</a:t>
            </a:r>
            <a:r>
              <a:rPr lang="ja-JP" altLang="en-US" smtClean="0"/>
              <a:t>’</a:t>
            </a:r>
            <a:r>
              <a:rPr lang="en-US" altLang="ja-JP" smtClean="0"/>
              <a:t> than the second, which tends to be less foregrounded. However, second is what lifts research up in terms of its quality, and hence it is vital for researchers and doctoral students … and hence for research training.</a:t>
            </a:r>
            <a:endParaRPr lang="en-US" altLang="en-US" smtClean="0"/>
          </a:p>
        </p:txBody>
      </p:sp>
      <p:sp>
        <p:nvSpPr>
          <p:cNvPr id="204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fld id="{7092A50C-0665-412E-9969-8058C374F205}" type="slidenum">
              <a:rPr lang="en-GB" altLang="en-US" sz="1200">
                <a:latin typeface="Arial" panose="020B0604020202020204" pitchFamily="34" charset="0"/>
                <a:cs typeface="Arial" panose="020B0604020202020204" pitchFamily="34" charset="0"/>
              </a:rPr>
              <a:pPr/>
              <a:t>4</a:t>
            </a:fld>
            <a:endParaRPr lang="en-GB" altLang="en-US" sz="1200">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mtClean="0"/>
              <a:t>First three bullets are what we came thinking about; last two are what we focused on…</a:t>
            </a:r>
          </a:p>
          <a:p>
            <a:pPr eaLnBrk="1" hangingPunct="1">
              <a:spcBef>
                <a:spcPct val="0"/>
              </a:spcBef>
            </a:pPr>
            <a:endParaRPr lang="en-GB" altLang="en-US" smtClean="0"/>
          </a:p>
          <a:p>
            <a:pPr eaLnBrk="1" hangingPunct="1">
              <a:spcBef>
                <a:spcPct val="0"/>
              </a:spcBef>
            </a:pPr>
            <a:r>
              <a:rPr lang="en-GB" altLang="en-US" smtClean="0"/>
              <a:t>Turn to our current work – and our experience as PLs on EdDs – to illustrate how we are thinking about these issues and trying to explore them.</a:t>
            </a:r>
          </a:p>
          <a:p>
            <a:pPr eaLnBrk="1" hangingPunct="1">
              <a:spcBef>
                <a:spcPct val="0"/>
              </a:spcBef>
            </a:pPr>
            <a:r>
              <a:rPr lang="en-GB" altLang="en-US" smtClean="0"/>
              <a:t>Do we need to add something about PD’s?</a:t>
            </a:r>
          </a:p>
          <a:p>
            <a:pPr eaLnBrk="1" hangingPunct="1">
              <a:spcBef>
                <a:spcPct val="0"/>
              </a:spcBef>
            </a:pPr>
            <a:endParaRPr lang="en-GB" altLang="en-US" smtClean="0"/>
          </a:p>
          <a:p>
            <a:pPr eaLnBrk="1" hangingPunct="1">
              <a:spcBef>
                <a:spcPct val="0"/>
              </a:spcBef>
            </a:pPr>
            <a:r>
              <a:rPr lang="en-GB" altLang="en-US" smtClean="0"/>
              <a:t>The list of points of this slide shows what we have come to the research with a series of questions - </a:t>
            </a:r>
          </a:p>
          <a:p>
            <a:pPr eaLnBrk="1" hangingPunct="1">
              <a:spcBef>
                <a:spcPct val="0"/>
              </a:spcBef>
            </a:pPr>
            <a:r>
              <a:rPr lang="en-US" altLang="en-US" smtClean="0"/>
              <a:t>Assumptions that are made about engaging with the PD are about ease of transfer and transformation through the doctoral process as being  unproblematic (by that we mean) there will be ease of transfer in problematizing professional practice and that the research process will somehow impact on in an unproblematic way on professional practice /professional (and this will be a good thing). What underpins this assumption? We were interested in how the doctoral process reveals the professional context  - workplace and professional spaces. What do they mean? (Where are there spaces for the student to develop criticality?) What questions this raises for  the doctoral process and what we understand to be doctoral learning – and develop</a:t>
            </a:r>
            <a:r>
              <a:rPr lang="ja-JP" altLang="en-US" smtClean="0"/>
              <a:t>’</a:t>
            </a:r>
            <a:r>
              <a:rPr lang="en-US" altLang="ja-JP" smtClean="0"/>
              <a:t> doctoralness</a:t>
            </a:r>
            <a:r>
              <a:rPr lang="ja-JP" altLang="en-US" smtClean="0"/>
              <a:t>’</a:t>
            </a:r>
            <a:r>
              <a:rPr lang="en-US" altLang="ja-JP" smtClean="0"/>
              <a:t>. As we are focusing on how students develop criticality within the doctoral process ,we decided to focus on the supervisors perspectives (in terms of ) how criticality is developed and revealed over time. </a:t>
            </a:r>
          </a:p>
          <a:p>
            <a:pPr eaLnBrk="1" hangingPunct="1">
              <a:spcBef>
                <a:spcPct val="0"/>
              </a:spcBef>
            </a:pPr>
            <a:r>
              <a:rPr lang="en-US" altLang="en-US" smtClean="0"/>
              <a:t>Supervisors perspectives provide powerful insights into the interplay between professional and academic.</a:t>
            </a:r>
            <a:endParaRPr lang="en-GB" altLang="en-US" smtClean="0"/>
          </a:p>
          <a:p>
            <a:pPr eaLnBrk="1" hangingPunct="1">
              <a:spcBef>
                <a:spcPct val="0"/>
              </a:spcBef>
            </a:pPr>
            <a:endParaRPr lang="en-GB" altLang="en-US" smtClean="0"/>
          </a:p>
        </p:txBody>
      </p:sp>
      <p:sp>
        <p:nvSpPr>
          <p:cNvPr id="2253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fld id="{7563B268-99B5-4CCF-95B6-4D8AB0911286}" type="slidenum">
              <a:rPr lang="en-GB" altLang="en-US" sz="1200"/>
              <a:pPr/>
              <a:t>5</a:t>
            </a:fld>
            <a:endParaRPr lang="en-GB"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mtClean="0"/>
              <a:t>More specifically, we are interested in the way that these things happen on EdD programmes … but they also serve as points of interest for researchers in general.</a:t>
            </a:r>
          </a:p>
          <a:p>
            <a:pPr eaLnBrk="1" hangingPunct="1">
              <a:spcBef>
                <a:spcPct val="0"/>
              </a:spcBef>
            </a:pPr>
            <a:endParaRPr lang="en-GB" altLang="en-US" smtClean="0"/>
          </a:p>
          <a:p>
            <a:pPr eaLnBrk="1" hangingPunct="1">
              <a:spcBef>
                <a:spcPct val="0"/>
              </a:spcBef>
            </a:pPr>
            <a:r>
              <a:rPr lang="en-GB" altLang="en-US" smtClean="0"/>
              <a:t>Pedagogic relations - </a:t>
            </a:r>
            <a:r>
              <a:rPr lang="en-GB" altLang="en-US" b="1" i="1" smtClean="0"/>
              <a:t>How are we trying to frame the research</a:t>
            </a:r>
          </a:p>
          <a:p>
            <a:pPr eaLnBrk="1" hangingPunct="1">
              <a:spcBef>
                <a:spcPct val="0"/>
              </a:spcBef>
            </a:pPr>
            <a:r>
              <a:rPr lang="en-GB" altLang="en-US" smtClean="0"/>
              <a:t>Pedagogic relations (after Bernstein &amp; Solomon, 1999) as an overarching idea – “Adopting this perspective, pedagogy refers, in a more relational sense, to the generation of relationships that ‘shape pedagogical communications and their relevant contexts’ (Bernstein and Solomon, 1999, 267); that is to actions or events that are generated through activity of some sort and which provide the potential to learn.” (Pratt et al, 2014, p. 46)</a:t>
            </a:r>
          </a:p>
          <a:p>
            <a:pPr eaLnBrk="1" hangingPunct="1">
              <a:spcBef>
                <a:spcPct val="0"/>
              </a:spcBef>
            </a:pPr>
            <a:r>
              <a:rPr lang="en-GB" altLang="en-US" smtClean="0"/>
              <a:t>Within these pedagogic relations </a:t>
            </a:r>
            <a:r>
              <a:rPr lang="en-GB" altLang="en-US" i="1" smtClean="0"/>
              <a:t>Critical Decision Making</a:t>
            </a:r>
            <a:r>
              <a:rPr lang="en-GB" altLang="en-US" smtClean="0"/>
              <a:t> and the potential for an </a:t>
            </a:r>
            <a:r>
              <a:rPr lang="en-GB" altLang="en-US" i="1" smtClean="0"/>
              <a:t>Epistemological Shift</a:t>
            </a:r>
            <a:r>
              <a:rPr lang="en-GB" altLang="en-US" smtClean="0"/>
              <a:t> operate alongside each other</a:t>
            </a:r>
          </a:p>
          <a:p>
            <a:pPr eaLnBrk="1" hangingPunct="1">
              <a:spcBef>
                <a:spcPct val="0"/>
              </a:spcBef>
            </a:pPr>
            <a:endParaRPr lang="en-GB" altLang="en-US" smtClean="0"/>
          </a:p>
          <a:p>
            <a:pPr eaLnBrk="1" hangingPunct="1">
              <a:spcBef>
                <a:spcPct val="0"/>
              </a:spcBef>
            </a:pPr>
            <a:r>
              <a:rPr lang="en-GB" altLang="en-US" b="1" i="1" smtClean="0"/>
              <a:t>Methodology</a:t>
            </a:r>
          </a:p>
          <a:p>
            <a:pPr eaLnBrk="1" hangingPunct="1">
              <a:spcBef>
                <a:spcPct val="0"/>
              </a:spcBef>
            </a:pPr>
            <a:r>
              <a:rPr lang="en-GB" altLang="en-US" smtClean="0"/>
              <a:t>A pilot study involving 10 supervisors, 5 from each institution, interviewed by Nick and Julie in our own institutions. </a:t>
            </a:r>
          </a:p>
          <a:p>
            <a:pPr eaLnBrk="1" hangingPunct="1">
              <a:spcBef>
                <a:spcPct val="0"/>
              </a:spcBef>
            </a:pPr>
            <a:r>
              <a:rPr lang="en-GB" altLang="en-US" smtClean="0"/>
              <a:t>Semi-structured interviews, asking supervisors to talk about their practice in supervision, in order to then construct our own understanding of the intention/meaning implied by what they say.</a:t>
            </a:r>
          </a:p>
          <a:p>
            <a:pPr eaLnBrk="1" hangingPunct="1">
              <a:spcBef>
                <a:spcPct val="0"/>
              </a:spcBef>
            </a:pPr>
            <a:r>
              <a:rPr lang="en-GB" altLang="en-US" smtClean="0"/>
              <a:t>Focused on three areas in particular.</a:t>
            </a:r>
          </a:p>
          <a:p>
            <a:pPr lvl="1" eaLnBrk="1" hangingPunct="1">
              <a:spcBef>
                <a:spcPct val="0"/>
              </a:spcBef>
            </a:pPr>
            <a:r>
              <a:rPr lang="en-GB" altLang="en-US" smtClean="0"/>
              <a:t>How the student’s relationship with professional practice affects supervision, if at all; including how supervisors support critiquing of this practice.</a:t>
            </a:r>
          </a:p>
          <a:p>
            <a:pPr lvl="1" eaLnBrk="1" hangingPunct="1">
              <a:spcBef>
                <a:spcPct val="0"/>
              </a:spcBef>
            </a:pPr>
            <a:r>
              <a:rPr lang="en-GB" altLang="en-US" smtClean="0"/>
              <a:t>The role of theory/theorising: what kind of theorising students engage with; what they do with this in terms of their thesis work; how this is supported so that they ‘take ownership’ over it.</a:t>
            </a:r>
          </a:p>
          <a:p>
            <a:pPr lvl="1" eaLnBrk="1" hangingPunct="1">
              <a:spcBef>
                <a:spcPct val="0"/>
              </a:spcBef>
            </a:pPr>
            <a:r>
              <a:rPr lang="en-GB" altLang="en-US" smtClean="0"/>
              <a:t>Students undergoing a shift in their epistemological understanding: moving from a common-sense view of the (workplace) world to a socially constructed view of the world; how this contributes to critiquing practice.</a:t>
            </a:r>
          </a:p>
          <a:p>
            <a:pPr eaLnBrk="1" hangingPunct="1">
              <a:spcBef>
                <a:spcPct val="0"/>
              </a:spcBef>
            </a:pPr>
            <a:r>
              <a:rPr lang="en-GB" altLang="en-US" smtClean="0"/>
              <a:t>Inductive analysis constructing themes; partial transcription; discussion between us.</a:t>
            </a:r>
          </a:p>
          <a:p>
            <a:pPr eaLnBrk="1" hangingPunct="1">
              <a:spcBef>
                <a:spcPct val="0"/>
              </a:spcBef>
            </a:pPr>
            <a:endParaRPr lang="en-GB" altLang="en-US" smtClean="0"/>
          </a:p>
          <a:p>
            <a:pPr eaLnBrk="1" hangingPunct="1">
              <a:spcBef>
                <a:spcPct val="0"/>
              </a:spcBef>
            </a:pPr>
            <a:endParaRPr lang="en-GB" altLang="en-US" smtClean="0"/>
          </a:p>
        </p:txBody>
      </p:sp>
      <p:sp>
        <p:nvSpPr>
          <p:cNvPr id="245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fld id="{06C44A3F-6BAE-4FFE-94D0-51DF8DE98C25}" type="slidenum">
              <a:rPr lang="en-GB" altLang="en-US" sz="1200"/>
              <a:pPr/>
              <a:t>6</a:t>
            </a:fld>
            <a:endParaRPr lang="en-GB"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mtClean="0"/>
              <a:t>Explain the outcome of our pilot study …</a:t>
            </a:r>
          </a:p>
          <a:p>
            <a:pPr eaLnBrk="1" hangingPunct="1">
              <a:spcBef>
                <a:spcPct val="0"/>
              </a:spcBef>
            </a:pPr>
            <a:r>
              <a:rPr lang="en-GB" altLang="en-US" smtClean="0"/>
              <a:t>Note that although this is EdD supervisors talking about their experience of working with EdDs, we think it offers an insight into developing research expertise more generally.</a:t>
            </a:r>
          </a:p>
          <a:p>
            <a:pPr eaLnBrk="1" hangingPunct="1">
              <a:spcBef>
                <a:spcPct val="0"/>
              </a:spcBef>
            </a:pPr>
            <a:r>
              <a:rPr lang="en-GB" altLang="en-US" smtClean="0"/>
              <a:t>I’ve added two text boxes at the top that play at the end of the slide to suggest that the EdD student’s dual role might be mirrored by different ‘spaces’ for university tutors, each with different requirements on them.</a:t>
            </a:r>
          </a:p>
          <a:p>
            <a:pPr eaLnBrk="1" hangingPunct="1">
              <a:spcBef>
                <a:spcPct val="0"/>
              </a:spcBef>
            </a:pPr>
            <a:endParaRPr lang="en-GB" altLang="en-US" smtClean="0"/>
          </a:p>
          <a:p>
            <a:pPr eaLnBrk="1" hangingPunct="1">
              <a:spcBef>
                <a:spcPct val="0"/>
              </a:spcBef>
            </a:pPr>
            <a:r>
              <a:rPr lang="en-GB" altLang="en-US" smtClean="0"/>
              <a:t>From here, briefly illustrate just two of these issues …</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fld id="{46007CC4-76D1-48BB-B5F2-BEE2220DF3F1}" type="slidenum">
              <a:rPr lang="en-GB" altLang="en-US" sz="1200"/>
              <a:pPr/>
              <a:t>7</a:t>
            </a:fld>
            <a:endParaRPr lang="en-GB"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mtClean="0"/>
              <a:t>This next 2 slides  illustrate how the role of theory plays out for supervisors and students. </a:t>
            </a:r>
          </a:p>
          <a:p>
            <a:pPr eaLnBrk="1" hangingPunct="1">
              <a:spcBef>
                <a:spcPct val="0"/>
              </a:spcBef>
            </a:pPr>
            <a:endParaRPr lang="en-GB" altLang="en-US" smtClean="0"/>
          </a:p>
          <a:p>
            <a:pPr eaLnBrk="1" hangingPunct="1">
              <a:spcBef>
                <a:spcPct val="0"/>
              </a:spcBef>
            </a:pPr>
            <a:r>
              <a:rPr lang="en-GB" altLang="en-US" smtClean="0"/>
              <a:t> The process of finding a theoretical lens and  understanding what theory means</a:t>
            </a:r>
          </a:p>
          <a:p>
            <a:pPr eaLnBrk="1" hangingPunct="1">
              <a:spcBef>
                <a:spcPct val="0"/>
              </a:spcBef>
            </a:pPr>
            <a:endParaRPr lang="en-GB" altLang="en-US" smtClean="0"/>
          </a:p>
          <a:p>
            <a:pPr eaLnBrk="1" hangingPunct="1">
              <a:spcBef>
                <a:spcPct val="0"/>
              </a:spcBef>
            </a:pPr>
            <a:r>
              <a:rPr lang="en-GB" altLang="en-US" smtClean="0"/>
              <a:t>Selection of theory – range and use. Making sound choices – theoretical eclecticism – too many theoretical friends.</a:t>
            </a:r>
          </a:p>
          <a:p>
            <a:pPr eaLnBrk="1" hangingPunct="1">
              <a:spcBef>
                <a:spcPct val="0"/>
              </a:spcBef>
            </a:pPr>
            <a:r>
              <a:rPr lang="en-GB" altLang="en-US" smtClean="0"/>
              <a:t>Ownership/selection and seeing their work differently.</a:t>
            </a:r>
          </a:p>
          <a:p>
            <a:pPr eaLnBrk="1" hangingPunct="1">
              <a:spcBef>
                <a:spcPct val="0"/>
              </a:spcBef>
            </a:pPr>
            <a:endParaRPr lang="en-GB" altLang="en-US" smtClean="0"/>
          </a:p>
          <a:p>
            <a:pPr eaLnBrk="1" hangingPunct="1">
              <a:spcBef>
                <a:spcPct val="0"/>
              </a:spcBef>
            </a:pPr>
            <a:r>
              <a:rPr lang="en-GB" altLang="en-US" smtClean="0"/>
              <a:t>Understanding the ideas – and how they might be applied to the work.</a:t>
            </a:r>
          </a:p>
          <a:p>
            <a:pPr eaLnBrk="1" hangingPunct="1">
              <a:spcBef>
                <a:spcPct val="0"/>
              </a:spcBef>
            </a:pPr>
            <a:endParaRPr lang="en-GB" altLang="en-US" smtClean="0"/>
          </a:p>
        </p:txBody>
      </p:sp>
      <p:sp>
        <p:nvSpPr>
          <p:cNvPr id="286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fld id="{69B24576-8F32-4F92-AC63-1CEF6E884B3D}" type="slidenum">
              <a:rPr lang="en-GB" altLang="en-US" sz="1200"/>
              <a:pPr/>
              <a:t>8</a:t>
            </a:fld>
            <a:endParaRPr lang="en-GB"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307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fld id="{87DDBA94-83FE-4DA6-82DC-7E76C00D0417}" type="slidenum">
              <a:rPr lang="en-GB" altLang="en-US" sz="1200"/>
              <a:pPr/>
              <a:t>9</a:t>
            </a:fld>
            <a:endParaRPr lang="en-GB"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mtClean="0"/>
              <a:t>This slide simply illustrates how the emotional and professional challenge intertwine and play out for supervisors and students. </a:t>
            </a:r>
          </a:p>
          <a:p>
            <a:pPr eaLnBrk="1" hangingPunct="1">
              <a:spcBef>
                <a:spcPct val="0"/>
              </a:spcBef>
            </a:pPr>
            <a:r>
              <a:rPr lang="en-GB" altLang="en-US" smtClean="0"/>
              <a:t>Illustrates the complexity, intensity of learning at doctoral level … and for developing researchers in general. An even more general point about being vulnerable as the starting point in any research at whatever level.</a:t>
            </a:r>
          </a:p>
          <a:p>
            <a:pPr eaLnBrk="1" hangingPunct="1">
              <a:spcBef>
                <a:spcPct val="0"/>
              </a:spcBef>
            </a:pPr>
            <a:endParaRPr lang="en-GB" altLang="en-US" smtClean="0"/>
          </a:p>
        </p:txBody>
      </p:sp>
      <p:sp>
        <p:nvSpPr>
          <p:cNvPr id="327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fld id="{CFBAF741-B92B-459D-B680-37F2BC6BFA5E}" type="slidenum">
              <a:rPr lang="en-GB" altLang="en-US" sz="1200"/>
              <a:pPr/>
              <a:t>10</a:t>
            </a:fld>
            <a:endParaRPr lang="en-GB"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3D56D1A7-1D24-464A-8843-9B455EC71B75}" type="datetimeFigureOut">
              <a:rPr lang="en-GB" altLang="en-US"/>
              <a:pPr/>
              <a:t>10/10/2016</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8F1FF80E-ED77-4EC9-9583-EF4F374D0F87}" type="slidenum">
              <a:rPr lang="en-GB" altLang="en-US"/>
              <a:pPr/>
              <a:t>‹#›</a:t>
            </a:fld>
            <a:endParaRPr lang="en-GB" altLang="en-US"/>
          </a:p>
        </p:txBody>
      </p:sp>
    </p:spTree>
    <p:extLst>
      <p:ext uri="{BB962C8B-B14F-4D97-AF65-F5344CB8AC3E}">
        <p14:creationId xmlns:p14="http://schemas.microsoft.com/office/powerpoint/2010/main" val="1456432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254CCC6E-1103-4C1E-81B8-2F3405F177BB}" type="datetimeFigureOut">
              <a:rPr lang="en-GB" altLang="en-US"/>
              <a:pPr/>
              <a:t>10/10/2016</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9561FF4C-35AF-41C1-BAB8-D57E864F9E35}" type="slidenum">
              <a:rPr lang="en-GB" altLang="en-US"/>
              <a:pPr/>
              <a:t>‹#›</a:t>
            </a:fld>
            <a:endParaRPr lang="en-GB" altLang="en-US"/>
          </a:p>
        </p:txBody>
      </p:sp>
    </p:spTree>
    <p:extLst>
      <p:ext uri="{BB962C8B-B14F-4D97-AF65-F5344CB8AC3E}">
        <p14:creationId xmlns:p14="http://schemas.microsoft.com/office/powerpoint/2010/main" val="3977757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9207FE88-D8B7-4185-9509-EFBFE1E45550}" type="datetimeFigureOut">
              <a:rPr lang="en-GB" altLang="en-US"/>
              <a:pPr/>
              <a:t>10/10/2016</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9B930B43-B8E7-444A-8D4B-AAE7709A253E}" type="slidenum">
              <a:rPr lang="en-GB" altLang="en-US"/>
              <a:pPr/>
              <a:t>‹#›</a:t>
            </a:fld>
            <a:endParaRPr lang="en-GB" altLang="en-US"/>
          </a:p>
        </p:txBody>
      </p:sp>
    </p:spTree>
    <p:extLst>
      <p:ext uri="{BB962C8B-B14F-4D97-AF65-F5344CB8AC3E}">
        <p14:creationId xmlns:p14="http://schemas.microsoft.com/office/powerpoint/2010/main" val="2947528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791F3055-BD62-4C68-8E38-F6173130CBEF}" type="datetimeFigureOut">
              <a:rPr lang="en-GB" altLang="en-US"/>
              <a:pPr/>
              <a:t>10/10/2016</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F88EE2AA-9D9A-4F9D-AF49-289AF1FA970B}" type="slidenum">
              <a:rPr lang="en-GB" altLang="en-US"/>
              <a:pPr/>
              <a:t>‹#›</a:t>
            </a:fld>
            <a:endParaRPr lang="en-GB" altLang="en-US"/>
          </a:p>
        </p:txBody>
      </p:sp>
    </p:spTree>
    <p:extLst>
      <p:ext uri="{BB962C8B-B14F-4D97-AF65-F5344CB8AC3E}">
        <p14:creationId xmlns:p14="http://schemas.microsoft.com/office/powerpoint/2010/main" val="6519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fld id="{085A4B16-5DE1-471B-8DBB-5EFB0DD3546F}" type="datetimeFigureOut">
              <a:rPr lang="en-GB" altLang="en-US"/>
              <a:pPr/>
              <a:t>10/10/2016</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8D015BDF-2594-43D2-9A0D-6962A5093026}" type="slidenum">
              <a:rPr lang="en-GB" altLang="en-US"/>
              <a:pPr/>
              <a:t>‹#›</a:t>
            </a:fld>
            <a:endParaRPr lang="en-GB" altLang="en-US"/>
          </a:p>
        </p:txBody>
      </p:sp>
    </p:spTree>
    <p:extLst>
      <p:ext uri="{BB962C8B-B14F-4D97-AF65-F5344CB8AC3E}">
        <p14:creationId xmlns:p14="http://schemas.microsoft.com/office/powerpoint/2010/main" val="1852007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BA6F1E6F-4FF3-4D6D-A54A-FF29B73B4FF5}" type="datetimeFigureOut">
              <a:rPr lang="en-GB" altLang="en-US"/>
              <a:pPr/>
              <a:t>10/10/2016</a:t>
            </a:fld>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5BFCD036-88B2-493A-8FB3-27CCC50CFA59}" type="slidenum">
              <a:rPr lang="en-GB" altLang="en-US"/>
              <a:pPr/>
              <a:t>‹#›</a:t>
            </a:fld>
            <a:endParaRPr lang="en-GB" altLang="en-US"/>
          </a:p>
        </p:txBody>
      </p:sp>
    </p:spTree>
    <p:extLst>
      <p:ext uri="{BB962C8B-B14F-4D97-AF65-F5344CB8AC3E}">
        <p14:creationId xmlns:p14="http://schemas.microsoft.com/office/powerpoint/2010/main" val="1025352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A6FCD117-2CC6-4D85-8E66-3921EB073738}" type="datetimeFigureOut">
              <a:rPr lang="en-GB" altLang="en-US"/>
              <a:pPr/>
              <a:t>10/10/2016</a:t>
            </a:fld>
            <a:endParaRPr lang="en-GB" altLang="en-US"/>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B2BB9E7F-2726-4A83-86F0-A6B8DE15F4B2}" type="slidenum">
              <a:rPr lang="en-GB" altLang="en-US"/>
              <a:pPr/>
              <a:t>‹#›</a:t>
            </a:fld>
            <a:endParaRPr lang="en-GB" altLang="en-US"/>
          </a:p>
        </p:txBody>
      </p:sp>
    </p:spTree>
    <p:extLst>
      <p:ext uri="{BB962C8B-B14F-4D97-AF65-F5344CB8AC3E}">
        <p14:creationId xmlns:p14="http://schemas.microsoft.com/office/powerpoint/2010/main" val="942118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B1107D2A-398E-4F24-99D3-69142048B203}" type="datetimeFigureOut">
              <a:rPr lang="en-GB" altLang="en-US"/>
              <a:pPr/>
              <a:t>10/10/2016</a:t>
            </a:fld>
            <a:endParaRPr lang="en-GB" altLang="en-US"/>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AADB0869-1996-432B-B214-C4E62BF951C1}" type="slidenum">
              <a:rPr lang="en-GB" altLang="en-US"/>
              <a:pPr/>
              <a:t>‹#›</a:t>
            </a:fld>
            <a:endParaRPr lang="en-GB" altLang="en-US"/>
          </a:p>
        </p:txBody>
      </p:sp>
    </p:spTree>
    <p:extLst>
      <p:ext uri="{BB962C8B-B14F-4D97-AF65-F5344CB8AC3E}">
        <p14:creationId xmlns:p14="http://schemas.microsoft.com/office/powerpoint/2010/main" val="3651716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7C1AD298-8AA5-4DB8-996E-128EC322DE95}" type="datetimeFigureOut">
              <a:rPr lang="en-GB" altLang="en-US"/>
              <a:pPr/>
              <a:t>10/10/2016</a:t>
            </a:fld>
            <a:endParaRPr lang="en-GB" altLang="en-US"/>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8CE30561-11CF-468B-BC7E-815CB2A36E65}" type="slidenum">
              <a:rPr lang="en-GB" altLang="en-US"/>
              <a:pPr/>
              <a:t>‹#›</a:t>
            </a:fld>
            <a:endParaRPr lang="en-GB" altLang="en-US"/>
          </a:p>
        </p:txBody>
      </p:sp>
    </p:spTree>
    <p:extLst>
      <p:ext uri="{BB962C8B-B14F-4D97-AF65-F5344CB8AC3E}">
        <p14:creationId xmlns:p14="http://schemas.microsoft.com/office/powerpoint/2010/main" val="2570028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fld id="{F4B71B72-A5BD-47BC-8214-F2FA449BEB23}" type="datetimeFigureOut">
              <a:rPr lang="en-GB" altLang="en-US"/>
              <a:pPr/>
              <a:t>10/10/2016</a:t>
            </a:fld>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94B69DD3-C02B-4D05-809C-C101BE8BF561}" type="slidenum">
              <a:rPr lang="en-GB" altLang="en-US"/>
              <a:pPr/>
              <a:t>‹#›</a:t>
            </a:fld>
            <a:endParaRPr lang="en-GB" altLang="en-US"/>
          </a:p>
        </p:txBody>
      </p:sp>
    </p:spTree>
    <p:extLst>
      <p:ext uri="{BB962C8B-B14F-4D97-AF65-F5344CB8AC3E}">
        <p14:creationId xmlns:p14="http://schemas.microsoft.com/office/powerpoint/2010/main" val="761105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fld id="{63300D89-5942-4DD7-8575-45B5CD9180EA}" type="datetimeFigureOut">
              <a:rPr lang="en-GB" altLang="en-US"/>
              <a:pPr/>
              <a:t>10/10/2016</a:t>
            </a:fld>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3B71AB46-2330-4A84-A153-3F1BA86DA917}" type="slidenum">
              <a:rPr lang="en-GB" altLang="en-US"/>
              <a:pPr/>
              <a:t>‹#›</a:t>
            </a:fld>
            <a:endParaRPr lang="en-GB" altLang="en-US"/>
          </a:p>
        </p:txBody>
      </p:sp>
    </p:spTree>
    <p:extLst>
      <p:ext uri="{BB962C8B-B14F-4D97-AF65-F5344CB8AC3E}">
        <p14:creationId xmlns:p14="http://schemas.microsoft.com/office/powerpoint/2010/main" val="322396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677917"/>
            <a:ext cx="10515600" cy="1012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endParaRPr lang="en-GB" altLang="en-US" dirty="0"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11024CB0-08F4-4F22-A9A9-FC082E95DE7C}" type="datetimeFigureOut">
              <a:rPr lang="en-GB" altLang="en-US"/>
              <a:pPr/>
              <a:t>10/10/2016</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75531319-350C-403C-A03C-FF7FF49604B5}" type="slidenum">
              <a:rPr lang="en-GB" altLang="en-US"/>
              <a:pPr/>
              <a:t>‹#›</a:t>
            </a:fld>
            <a:endParaRPr lang="en-GB" altLang="en-US"/>
          </a:p>
        </p:txBody>
      </p:sp>
      <p:pic>
        <p:nvPicPr>
          <p:cNvPr id="7"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04607" y="185792"/>
            <a:ext cx="1943100" cy="71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3"/>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419340" y="201612"/>
            <a:ext cx="1268053" cy="870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lnSpc>
          <a:spcPct val="90000"/>
        </a:lnSpc>
        <a:spcBef>
          <a:spcPct val="0"/>
        </a:spcBef>
        <a:spcAft>
          <a:spcPct val="0"/>
        </a:spcAft>
        <a:defRPr sz="4400" kern="1200">
          <a:solidFill>
            <a:schemeClr val="accent1">
              <a:lumMod val="75000"/>
            </a:schemeClr>
          </a:solidFill>
          <a:latin typeface="+mj-lt"/>
          <a:ea typeface="MS PGothic" panose="020B0600070205080204" pitchFamily="34" charset="-128"/>
          <a:cs typeface="ＭＳ Ｐゴシック" charset="0"/>
        </a:defRPr>
      </a:lvl1pPr>
      <a:lvl2pPr algn="l" rtl="0" eaLnBrk="0" fontAlgn="base" hangingPunct="0">
        <a:lnSpc>
          <a:spcPct val="90000"/>
        </a:lnSpc>
        <a:spcBef>
          <a:spcPct val="0"/>
        </a:spcBef>
        <a:spcAft>
          <a:spcPct val="0"/>
        </a:spcAft>
        <a:defRPr sz="4400">
          <a:solidFill>
            <a:schemeClr val="tx1"/>
          </a:solidFill>
          <a:latin typeface="Calibri Light" charset="0"/>
          <a:ea typeface="MS PGothic" panose="020B0600070205080204" pitchFamily="34" charset="-128"/>
          <a:cs typeface="ＭＳ Ｐゴシック" charset="0"/>
        </a:defRPr>
      </a:lvl2pPr>
      <a:lvl3pPr algn="l" rtl="0" eaLnBrk="0" fontAlgn="base" hangingPunct="0">
        <a:lnSpc>
          <a:spcPct val="90000"/>
        </a:lnSpc>
        <a:spcBef>
          <a:spcPct val="0"/>
        </a:spcBef>
        <a:spcAft>
          <a:spcPct val="0"/>
        </a:spcAft>
        <a:defRPr sz="4400">
          <a:solidFill>
            <a:schemeClr val="tx1"/>
          </a:solidFill>
          <a:latin typeface="Calibri Light" charset="0"/>
          <a:ea typeface="MS PGothic" panose="020B0600070205080204" pitchFamily="34" charset="-128"/>
          <a:cs typeface="ＭＳ Ｐゴシック" charset="0"/>
        </a:defRPr>
      </a:lvl3pPr>
      <a:lvl4pPr algn="l" rtl="0" eaLnBrk="0" fontAlgn="base" hangingPunct="0">
        <a:lnSpc>
          <a:spcPct val="90000"/>
        </a:lnSpc>
        <a:spcBef>
          <a:spcPct val="0"/>
        </a:spcBef>
        <a:spcAft>
          <a:spcPct val="0"/>
        </a:spcAft>
        <a:defRPr sz="4400">
          <a:solidFill>
            <a:schemeClr val="tx1"/>
          </a:solidFill>
          <a:latin typeface="Calibri Light" charset="0"/>
          <a:ea typeface="MS PGothic" panose="020B0600070205080204" pitchFamily="34" charset="-128"/>
          <a:cs typeface="ＭＳ Ｐゴシック" charset="0"/>
        </a:defRPr>
      </a:lvl4pPr>
      <a:lvl5pPr algn="l" rtl="0" eaLnBrk="0" fontAlgn="base" hangingPunct="0">
        <a:lnSpc>
          <a:spcPct val="90000"/>
        </a:lnSpc>
        <a:spcBef>
          <a:spcPct val="0"/>
        </a:spcBef>
        <a:spcAft>
          <a:spcPct val="0"/>
        </a:spcAft>
        <a:defRPr sz="4400">
          <a:solidFill>
            <a:schemeClr val="tx1"/>
          </a:solidFill>
          <a:latin typeface="Calibri Light" charset="0"/>
          <a:ea typeface="MS PGothic" panose="020B0600070205080204" pitchFamily="34" charset="-128"/>
          <a:cs typeface="ＭＳ Ｐゴシック" charset="0"/>
        </a:defRPr>
      </a:lvl5pPr>
      <a:lvl6pPr marL="457200" algn="l" rtl="0" fontAlgn="base">
        <a:lnSpc>
          <a:spcPct val="90000"/>
        </a:lnSpc>
        <a:spcBef>
          <a:spcPct val="0"/>
        </a:spcBef>
        <a:spcAft>
          <a:spcPct val="0"/>
        </a:spcAft>
        <a:defRPr sz="4400">
          <a:solidFill>
            <a:schemeClr val="tx1"/>
          </a:solidFill>
          <a:latin typeface="Calibri Light" charset="0"/>
          <a:ea typeface="ＭＳ Ｐゴシック" charset="0"/>
        </a:defRPr>
      </a:lvl6pPr>
      <a:lvl7pPr marL="914400" algn="l" rtl="0" fontAlgn="base">
        <a:lnSpc>
          <a:spcPct val="90000"/>
        </a:lnSpc>
        <a:spcBef>
          <a:spcPct val="0"/>
        </a:spcBef>
        <a:spcAft>
          <a:spcPct val="0"/>
        </a:spcAft>
        <a:defRPr sz="4400">
          <a:solidFill>
            <a:schemeClr val="tx1"/>
          </a:solidFill>
          <a:latin typeface="Calibri Light" charset="0"/>
          <a:ea typeface="ＭＳ Ｐゴシック" charset="0"/>
        </a:defRPr>
      </a:lvl7pPr>
      <a:lvl8pPr marL="1371600" algn="l" rtl="0" fontAlgn="base">
        <a:lnSpc>
          <a:spcPct val="90000"/>
        </a:lnSpc>
        <a:spcBef>
          <a:spcPct val="0"/>
        </a:spcBef>
        <a:spcAft>
          <a:spcPct val="0"/>
        </a:spcAft>
        <a:defRPr sz="4400">
          <a:solidFill>
            <a:schemeClr val="tx1"/>
          </a:solidFill>
          <a:latin typeface="Calibri Light" charset="0"/>
          <a:ea typeface="ＭＳ Ｐゴシック" charset="0"/>
        </a:defRPr>
      </a:lvl8pPr>
      <a:lvl9pPr marL="1828800" algn="l" rtl="0" fontAlgn="base">
        <a:lnSpc>
          <a:spcPct val="90000"/>
        </a:lnSpc>
        <a:spcBef>
          <a:spcPct val="0"/>
        </a:spcBef>
        <a:spcAft>
          <a:spcPct val="0"/>
        </a:spcAft>
        <a:defRPr sz="4400">
          <a:solidFill>
            <a:schemeClr val="tx1"/>
          </a:solidFill>
          <a:latin typeface="Calibri Light" charset="0"/>
          <a:ea typeface="ＭＳ Ｐゴシック"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ＭＳ Ｐゴシック"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S PGothic" panose="020B0600070205080204" pitchFamily="34" charset="-128"/>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a:xfrm>
            <a:off x="1524000" y="1270000"/>
            <a:ext cx="9144000" cy="2239963"/>
          </a:xfrm>
        </p:spPr>
        <p:txBody>
          <a:bodyPr/>
          <a:lstStyle/>
          <a:p>
            <a:pPr eaLnBrk="1" hangingPunct="1"/>
            <a:r>
              <a:rPr lang="en-GB" altLang="en-US" sz="3600" smtClean="0"/>
              <a:t>‘Submitting to a different form of interrogation’:  supporting epistemological and methodological shifts in Prof Doc students’ thinking.</a:t>
            </a:r>
            <a:br>
              <a:rPr lang="en-GB" altLang="en-US" sz="3600" smtClean="0"/>
            </a:br>
            <a:endParaRPr lang="en-GB" altLang="en-US" sz="3600" smtClean="0"/>
          </a:p>
        </p:txBody>
      </p:sp>
      <p:sp>
        <p:nvSpPr>
          <p:cNvPr id="14338" name="Subtitle 2"/>
          <p:cNvSpPr>
            <a:spLocks noGrp="1"/>
          </p:cNvSpPr>
          <p:nvPr>
            <p:ph type="subTitle" idx="1"/>
          </p:nvPr>
        </p:nvSpPr>
        <p:spPr/>
        <p:txBody>
          <a:bodyPr/>
          <a:lstStyle/>
          <a:p>
            <a:pPr eaLnBrk="1" hangingPunct="1"/>
            <a:r>
              <a:rPr lang="en-GB" altLang="en-US" smtClean="0"/>
              <a:t>Julie Shaughnessy (University of Roehampton)</a:t>
            </a:r>
          </a:p>
          <a:p>
            <a:pPr eaLnBrk="1" hangingPunct="1"/>
            <a:r>
              <a:rPr lang="en-GB" altLang="en-US" smtClean="0"/>
              <a:t>Nick Pratt (University of Plymouth)</a:t>
            </a:r>
          </a:p>
          <a:p>
            <a:pPr eaLnBrk="1" hangingPunct="1"/>
            <a:endParaRPr lang="en-GB" alt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pPr eaLnBrk="1" hangingPunct="1"/>
            <a:r>
              <a:rPr lang="en-GB" altLang="en-US" smtClean="0"/>
              <a:t>Emotional and Professional Challenge</a:t>
            </a:r>
          </a:p>
        </p:txBody>
      </p:sp>
      <p:sp>
        <p:nvSpPr>
          <p:cNvPr id="31746" name="Content Placeholder 2"/>
          <p:cNvSpPr>
            <a:spLocks noGrp="1"/>
          </p:cNvSpPr>
          <p:nvPr>
            <p:ph idx="1"/>
          </p:nvPr>
        </p:nvSpPr>
        <p:spPr/>
        <p:txBody>
          <a:bodyPr/>
          <a:lstStyle/>
          <a:p>
            <a:pPr marL="0" indent="0" eaLnBrk="1" hangingPunct="1">
              <a:buFont typeface="Arial" panose="020B0604020202020204" pitchFamily="34" charset="0"/>
              <a:buNone/>
            </a:pPr>
            <a:endParaRPr lang="en-GB" altLang="en-US" smtClean="0"/>
          </a:p>
          <a:p>
            <a:pPr marL="0" indent="0" eaLnBrk="1" hangingPunct="1">
              <a:buFont typeface="Arial" panose="020B0604020202020204" pitchFamily="34" charset="0"/>
              <a:buNone/>
            </a:pPr>
            <a:r>
              <a:rPr lang="en-GB" altLang="en-US" smtClean="0"/>
              <a:t>‘</a:t>
            </a:r>
            <a:r>
              <a:rPr lang="en-GB" altLang="ja-JP" i="1" smtClean="0"/>
              <a:t>they have to submit to a different kind of interrogation</a:t>
            </a:r>
            <a:r>
              <a:rPr lang="en-GB" altLang="en-US" smtClean="0"/>
              <a:t>’</a:t>
            </a:r>
            <a:r>
              <a:rPr lang="en-GB" altLang="ja-JP" smtClean="0"/>
              <a:t> and they sometimes </a:t>
            </a:r>
            <a:r>
              <a:rPr lang="en-GB" altLang="en-US" i="1" smtClean="0"/>
              <a:t>‘</a:t>
            </a:r>
            <a:r>
              <a:rPr lang="en-GB" altLang="ja-JP" i="1" smtClean="0"/>
              <a:t>revert back</a:t>
            </a:r>
            <a:r>
              <a:rPr lang="en-GB" altLang="en-US" i="1" smtClean="0"/>
              <a:t>’</a:t>
            </a:r>
            <a:r>
              <a:rPr lang="en-GB" altLang="ja-JP" smtClean="0"/>
              <a:t> to at the end when the thesis demands that they take it back into the world of recommendations for work. (J)</a:t>
            </a:r>
          </a:p>
          <a:p>
            <a:pPr marL="0" indent="0" eaLnBrk="1" hangingPunct="1">
              <a:buFont typeface="Arial" panose="020B0604020202020204" pitchFamily="34" charset="0"/>
              <a:buNone/>
            </a:pPr>
            <a:endParaRPr lang="en-GB" altLang="en-US" smtClean="0"/>
          </a:p>
          <a:p>
            <a:pPr marL="0" indent="0" eaLnBrk="1" hangingPunct="1">
              <a:buFont typeface="Arial" panose="020B0604020202020204" pitchFamily="34" charset="0"/>
              <a:buNone/>
            </a:pPr>
            <a:r>
              <a:rPr lang="en-GB" altLang="en-US" i="1" smtClean="0"/>
              <a:t>‘having the confidence to position themselves alongside the bearded gits [theorists].’</a:t>
            </a:r>
            <a:r>
              <a:rPr lang="en-GB" altLang="ja-JP" smtClean="0"/>
              <a:t> And that </a:t>
            </a:r>
            <a:r>
              <a:rPr lang="en-GB" altLang="en-US" i="1" smtClean="0"/>
              <a:t>‘</a:t>
            </a:r>
            <a:r>
              <a:rPr lang="en-GB" altLang="ja-JP" i="1" smtClean="0"/>
              <a:t>It</a:t>
            </a:r>
            <a:r>
              <a:rPr lang="en-GB" altLang="en-US" i="1" smtClean="0"/>
              <a:t>’</a:t>
            </a:r>
            <a:r>
              <a:rPr lang="en-GB" altLang="ja-JP" i="1" smtClean="0"/>
              <a:t>s the confidence to change their focus as they go, but then that they don</a:t>
            </a:r>
            <a:r>
              <a:rPr lang="en-GB" altLang="en-US" i="1" smtClean="0"/>
              <a:t>’</a:t>
            </a:r>
            <a:r>
              <a:rPr lang="en-GB" altLang="ja-JP" i="1" smtClean="0"/>
              <a:t>t have to include everything. It</a:t>
            </a:r>
            <a:r>
              <a:rPr lang="en-GB" altLang="en-US" i="1" smtClean="0"/>
              <a:t>’</a:t>
            </a:r>
            <a:r>
              <a:rPr lang="en-GB" altLang="ja-JP" i="1" smtClean="0"/>
              <a:t>s the confidence to let go.</a:t>
            </a:r>
            <a:r>
              <a:rPr lang="en-GB" altLang="en-US" i="1" smtClean="0"/>
              <a:t>’</a:t>
            </a:r>
            <a:r>
              <a:rPr lang="en-GB" altLang="ja-JP" i="1" smtClean="0"/>
              <a:t> </a:t>
            </a:r>
            <a:r>
              <a:rPr lang="en-GB" altLang="ja-JP" smtClean="0"/>
              <a:t>(T)</a:t>
            </a:r>
          </a:p>
          <a:p>
            <a:pPr marL="0" indent="0" eaLnBrk="1" hangingPunct="1">
              <a:buFont typeface="Arial" panose="020B0604020202020204" pitchFamily="34" charset="0"/>
              <a:buNone/>
            </a:pPr>
            <a:endParaRPr lang="en-GB" alt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838200" y="851694"/>
            <a:ext cx="10515600" cy="1325563"/>
          </a:xfrm>
        </p:spPr>
        <p:txBody>
          <a:bodyPr/>
          <a:lstStyle/>
          <a:p>
            <a:pPr eaLnBrk="1" hangingPunct="1"/>
            <a:r>
              <a:rPr lang="en-GB" altLang="en-US" dirty="0" smtClean="0"/>
              <a:t>Implications for researcher developers and researchers in universities</a:t>
            </a:r>
          </a:p>
        </p:txBody>
      </p:sp>
      <p:sp>
        <p:nvSpPr>
          <p:cNvPr id="7" name="Text Placeholder 6"/>
          <p:cNvSpPr>
            <a:spLocks noGrp="1"/>
          </p:cNvSpPr>
          <p:nvPr>
            <p:ph type="body" idx="1"/>
          </p:nvPr>
        </p:nvSpPr>
        <p:spPr>
          <a:xfrm>
            <a:off x="838200" y="1941222"/>
            <a:ext cx="5157787" cy="823912"/>
          </a:xfrm>
        </p:spPr>
        <p:txBody>
          <a:bodyPr/>
          <a:lstStyle/>
          <a:p>
            <a:pPr eaLnBrk="1" hangingPunct="1"/>
            <a:r>
              <a:rPr lang="en-GB" altLang="en-US" smtClean="0"/>
              <a:t>Development of ‘Searching’</a:t>
            </a:r>
          </a:p>
        </p:txBody>
      </p:sp>
      <p:sp>
        <p:nvSpPr>
          <p:cNvPr id="8" name="Content Placeholder 7"/>
          <p:cNvSpPr>
            <a:spLocks noGrp="1"/>
          </p:cNvSpPr>
          <p:nvPr>
            <p:ph sz="half" idx="2"/>
          </p:nvPr>
        </p:nvSpPr>
        <p:spPr>
          <a:xfrm>
            <a:off x="838200" y="2765134"/>
            <a:ext cx="5157787" cy="3684588"/>
          </a:xfrm>
        </p:spPr>
        <p:txBody>
          <a:bodyPr>
            <a:normAutofit fontScale="85000" lnSpcReduction="20000"/>
          </a:bodyPr>
          <a:lstStyle/>
          <a:p>
            <a:pPr eaLnBrk="1" hangingPunct="1">
              <a:lnSpc>
                <a:spcPct val="100000"/>
              </a:lnSpc>
            </a:pPr>
            <a:r>
              <a:rPr lang="en-GB" altLang="en-US" sz="2400" dirty="0" smtClean="0"/>
              <a:t>Training; development as acquisition of a skill set</a:t>
            </a:r>
          </a:p>
          <a:p>
            <a:pPr eaLnBrk="1" hangingPunct="1">
              <a:lnSpc>
                <a:spcPct val="100000"/>
              </a:lnSpc>
            </a:pPr>
            <a:r>
              <a:rPr lang="en-GB" altLang="en-US" sz="2400" dirty="0" smtClean="0"/>
              <a:t>Development of skills and techniques for methods</a:t>
            </a:r>
          </a:p>
          <a:p>
            <a:pPr eaLnBrk="1" hangingPunct="1">
              <a:lnSpc>
                <a:spcPct val="100000"/>
              </a:lnSpc>
            </a:pPr>
            <a:r>
              <a:rPr lang="en-GB" altLang="en-US" sz="2400" dirty="0" smtClean="0"/>
              <a:t>Visible, noticeable </a:t>
            </a:r>
          </a:p>
          <a:p>
            <a:pPr eaLnBrk="1" hangingPunct="1">
              <a:lnSpc>
                <a:spcPct val="100000"/>
              </a:lnSpc>
            </a:pPr>
            <a:r>
              <a:rPr lang="en-GB" altLang="en-US" sz="2400" dirty="0" smtClean="0"/>
              <a:t>Emphasis on the individual</a:t>
            </a:r>
          </a:p>
          <a:p>
            <a:pPr eaLnBrk="1" hangingPunct="1">
              <a:lnSpc>
                <a:spcPct val="100000"/>
              </a:lnSpc>
            </a:pPr>
            <a:r>
              <a:rPr lang="en-GB" altLang="en-US" sz="2400" dirty="0" smtClean="0"/>
              <a:t>Immediate</a:t>
            </a:r>
          </a:p>
          <a:p>
            <a:pPr eaLnBrk="1" hangingPunct="1">
              <a:lnSpc>
                <a:spcPct val="100000"/>
              </a:lnSpc>
            </a:pPr>
            <a:r>
              <a:rPr lang="en-GB" altLang="en-US" sz="2400" dirty="0" smtClean="0"/>
              <a:t>Easy to commodify</a:t>
            </a:r>
          </a:p>
          <a:p>
            <a:pPr eaLnBrk="1" hangingPunct="1">
              <a:lnSpc>
                <a:spcPct val="100000"/>
              </a:lnSpc>
            </a:pPr>
            <a:r>
              <a:rPr lang="en-GB" altLang="en-US" sz="2400" dirty="0" smtClean="0"/>
              <a:t>Easy to ‘deliver’ and accredit</a:t>
            </a:r>
          </a:p>
          <a:p>
            <a:pPr eaLnBrk="1" hangingPunct="1">
              <a:lnSpc>
                <a:spcPct val="100000"/>
              </a:lnSpc>
            </a:pPr>
            <a:r>
              <a:rPr lang="en-GB" altLang="en-US" sz="2400" dirty="0" smtClean="0"/>
              <a:t>Easy to manage and control, showing improvement and meeting targets</a:t>
            </a:r>
          </a:p>
        </p:txBody>
      </p:sp>
      <p:sp>
        <p:nvSpPr>
          <p:cNvPr id="9" name="Text Placeholder 8"/>
          <p:cNvSpPr>
            <a:spLocks noGrp="1"/>
          </p:cNvSpPr>
          <p:nvPr>
            <p:ph type="body" sz="quarter" idx="3"/>
          </p:nvPr>
        </p:nvSpPr>
        <p:spPr>
          <a:xfrm>
            <a:off x="6170612" y="1941222"/>
            <a:ext cx="5183188" cy="823912"/>
          </a:xfrm>
        </p:spPr>
        <p:txBody>
          <a:bodyPr/>
          <a:lstStyle/>
          <a:p>
            <a:pPr eaLnBrk="1" hangingPunct="1"/>
            <a:r>
              <a:rPr lang="en-GB" altLang="en-US" smtClean="0"/>
              <a:t>Development of ‘Re-Orientation’</a:t>
            </a:r>
          </a:p>
        </p:txBody>
      </p:sp>
      <p:sp>
        <p:nvSpPr>
          <p:cNvPr id="10" name="Content Placeholder 9"/>
          <p:cNvSpPr>
            <a:spLocks noGrp="1"/>
          </p:cNvSpPr>
          <p:nvPr>
            <p:ph sz="quarter" idx="4"/>
          </p:nvPr>
        </p:nvSpPr>
        <p:spPr>
          <a:xfrm>
            <a:off x="6170612" y="2765134"/>
            <a:ext cx="5183188" cy="3684588"/>
          </a:xfrm>
        </p:spPr>
        <p:txBody>
          <a:bodyPr>
            <a:normAutofit fontScale="85000" lnSpcReduction="20000"/>
          </a:bodyPr>
          <a:lstStyle/>
          <a:p>
            <a:pPr eaLnBrk="1" hangingPunct="1">
              <a:lnSpc>
                <a:spcPct val="100000"/>
              </a:lnSpc>
            </a:pPr>
            <a:r>
              <a:rPr lang="en-GB" altLang="en-US" sz="2400" dirty="0" smtClean="0"/>
              <a:t>Exposure to, and engagement in, dialogue around multiple perspectives on the world</a:t>
            </a:r>
          </a:p>
          <a:p>
            <a:pPr eaLnBrk="1" hangingPunct="1">
              <a:lnSpc>
                <a:spcPct val="100000"/>
              </a:lnSpc>
            </a:pPr>
            <a:r>
              <a:rPr lang="en-GB" altLang="en-US" sz="2400" dirty="0" smtClean="0"/>
              <a:t>Challenging truths</a:t>
            </a:r>
          </a:p>
          <a:p>
            <a:pPr eaLnBrk="1" hangingPunct="1">
              <a:lnSpc>
                <a:spcPct val="100000"/>
              </a:lnSpc>
            </a:pPr>
            <a:r>
              <a:rPr lang="en-GB" altLang="en-US" sz="2400" dirty="0" smtClean="0"/>
              <a:t>Less visible</a:t>
            </a:r>
          </a:p>
          <a:p>
            <a:pPr eaLnBrk="1" hangingPunct="1">
              <a:lnSpc>
                <a:spcPct val="100000"/>
              </a:lnSpc>
            </a:pPr>
            <a:r>
              <a:rPr lang="en-GB" altLang="en-US" sz="2400" dirty="0" smtClean="0"/>
              <a:t>Emphasis on the collaborative</a:t>
            </a:r>
          </a:p>
          <a:p>
            <a:pPr eaLnBrk="1" hangingPunct="1">
              <a:lnSpc>
                <a:spcPct val="100000"/>
              </a:lnSpc>
            </a:pPr>
            <a:r>
              <a:rPr lang="en-GB" altLang="en-US" sz="2400" dirty="0" smtClean="0"/>
              <a:t>Long-term; developing over time</a:t>
            </a:r>
          </a:p>
          <a:p>
            <a:pPr eaLnBrk="1" hangingPunct="1">
              <a:lnSpc>
                <a:spcPct val="100000"/>
              </a:lnSpc>
            </a:pPr>
            <a:r>
              <a:rPr lang="en-GB" altLang="en-US" sz="2400" dirty="0" smtClean="0"/>
              <a:t>Hard to commodify</a:t>
            </a:r>
          </a:p>
          <a:p>
            <a:pPr eaLnBrk="1" hangingPunct="1">
              <a:lnSpc>
                <a:spcPct val="100000"/>
              </a:lnSpc>
            </a:pPr>
            <a:r>
              <a:rPr lang="en-GB" altLang="en-US" sz="2400" dirty="0" smtClean="0"/>
              <a:t>Hard to ‘deliver’ and accredit</a:t>
            </a:r>
          </a:p>
          <a:p>
            <a:pPr eaLnBrk="1" hangingPunct="1">
              <a:lnSpc>
                <a:spcPct val="100000"/>
              </a:lnSpc>
            </a:pPr>
            <a:r>
              <a:rPr lang="en-GB" altLang="en-US" sz="2400" dirty="0" smtClean="0"/>
              <a:t>Hard to manage and control, and to show improvement, meet targets</a:t>
            </a:r>
          </a:p>
        </p:txBody>
      </p:sp>
      <p:sp>
        <p:nvSpPr>
          <p:cNvPr id="33798"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fld id="{96357C92-144F-453B-A30C-4C052ADD7191}" type="datetime1">
              <a:rPr lang="en-GB" altLang="en-US" sz="1200">
                <a:solidFill>
                  <a:srgbClr val="898989"/>
                </a:solidFill>
              </a:rPr>
              <a:pPr/>
              <a:t>10/10/2016</a:t>
            </a:fld>
            <a:endParaRPr lang="en-GB" altLang="en-US" sz="1200">
              <a:solidFill>
                <a:srgbClr val="898989"/>
              </a:solidFill>
            </a:endParaRPr>
          </a:p>
        </p:txBody>
      </p:sp>
      <p:sp>
        <p:nvSpPr>
          <p:cNvPr id="5" name="Footer Placeholder 4"/>
          <p:cNvSpPr>
            <a:spLocks noGrp="1"/>
          </p:cNvSpPr>
          <p:nvPr>
            <p:ph type="ftr" sz="quarter" idx="11"/>
          </p:nvPr>
        </p:nvSpPr>
        <p:spPr/>
        <p:txBody>
          <a:bodyPr/>
          <a:lstStyle/>
          <a:p>
            <a:pPr>
              <a:defRPr/>
            </a:pPr>
            <a:r>
              <a:rPr lang="en-GB" smtClean="0"/>
              <a:t>Nick Pratt - University of Plymouth</a:t>
            </a:r>
            <a:endParaRPr lang="en-GB"/>
          </a:p>
        </p:txBody>
      </p:sp>
      <p:sp>
        <p:nvSpPr>
          <p:cNvPr id="3380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fld id="{097F6148-2910-4BF7-9197-BA62A12D919D}" type="slidenum">
              <a:rPr lang="en-GB" altLang="en-US" sz="1200">
                <a:solidFill>
                  <a:srgbClr val="898989"/>
                </a:solidFill>
              </a:rPr>
              <a:pPr/>
              <a:t>11</a:t>
            </a:fld>
            <a:endParaRPr lang="en-GB" altLang="en-US" sz="120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fade">
                                      <p:cBhvr>
                                        <p:cTn id="17" dur="500"/>
                                        <p:tgtEl>
                                          <p:spTgt spid="8">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fade">
                                      <p:cBhvr>
                                        <p:cTn id="22" dur="500"/>
                                        <p:tgtEl>
                                          <p:spTgt spid="8">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fade">
                                      <p:cBhvr>
                                        <p:cTn id="27" dur="500"/>
                                        <p:tgtEl>
                                          <p:spTgt spid="8">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xEl>
                                              <p:pRg st="4" end="4"/>
                                            </p:txEl>
                                          </p:spTgt>
                                        </p:tgtEl>
                                        <p:attrNameLst>
                                          <p:attrName>style.visibility</p:attrName>
                                        </p:attrNameLst>
                                      </p:cBhvr>
                                      <p:to>
                                        <p:strVal val="visible"/>
                                      </p:to>
                                    </p:set>
                                    <p:animEffect transition="in" filter="fade">
                                      <p:cBhvr>
                                        <p:cTn id="32" dur="500"/>
                                        <p:tgtEl>
                                          <p:spTgt spid="8">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Effect transition="in" filter="fade">
                                      <p:cBhvr>
                                        <p:cTn id="37" dur="500"/>
                                        <p:tgtEl>
                                          <p:spTgt spid="8">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8">
                                            <p:txEl>
                                              <p:pRg st="6" end="6"/>
                                            </p:txEl>
                                          </p:spTgt>
                                        </p:tgtEl>
                                        <p:attrNameLst>
                                          <p:attrName>style.visibility</p:attrName>
                                        </p:attrNameLst>
                                      </p:cBhvr>
                                      <p:to>
                                        <p:strVal val="visible"/>
                                      </p:to>
                                    </p:set>
                                    <p:animEffect transition="in" filter="fade">
                                      <p:cBhvr>
                                        <p:cTn id="42" dur="500"/>
                                        <p:tgtEl>
                                          <p:spTgt spid="8">
                                            <p:txEl>
                                              <p:pRg st="6" end="6"/>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8">
                                            <p:txEl>
                                              <p:pRg st="7" end="7"/>
                                            </p:txEl>
                                          </p:spTgt>
                                        </p:tgtEl>
                                        <p:attrNameLst>
                                          <p:attrName>style.visibility</p:attrName>
                                        </p:attrNameLst>
                                      </p:cBhvr>
                                      <p:to>
                                        <p:strVal val="visible"/>
                                      </p:to>
                                    </p:set>
                                    <p:animEffect transition="in" filter="fade">
                                      <p:cBhvr>
                                        <p:cTn id="47" dur="500"/>
                                        <p:tgtEl>
                                          <p:spTgt spid="8">
                                            <p:txEl>
                                              <p:pRg st="7" end="7"/>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9">
                                            <p:txEl>
                                              <p:pRg st="0" end="0"/>
                                            </p:txEl>
                                          </p:spTgt>
                                        </p:tgtEl>
                                        <p:attrNameLst>
                                          <p:attrName>style.visibility</p:attrName>
                                        </p:attrNameLst>
                                      </p:cBhvr>
                                      <p:to>
                                        <p:strVal val="visible"/>
                                      </p:to>
                                    </p:set>
                                    <p:animEffect transition="in" filter="fade">
                                      <p:cBhvr>
                                        <p:cTn id="52" dur="500"/>
                                        <p:tgtEl>
                                          <p:spTgt spid="9">
                                            <p:txEl>
                                              <p:pRg st="0" end="0"/>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0">
                                            <p:txEl>
                                              <p:pRg st="0" end="0"/>
                                            </p:txEl>
                                          </p:spTgt>
                                        </p:tgtEl>
                                        <p:attrNameLst>
                                          <p:attrName>style.visibility</p:attrName>
                                        </p:attrNameLst>
                                      </p:cBhvr>
                                      <p:to>
                                        <p:strVal val="visible"/>
                                      </p:to>
                                    </p:set>
                                    <p:animEffect transition="in" filter="fade">
                                      <p:cBhvr>
                                        <p:cTn id="57" dur="500"/>
                                        <p:tgtEl>
                                          <p:spTgt spid="10">
                                            <p:txEl>
                                              <p:pRg st="0" end="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0">
                                            <p:txEl>
                                              <p:pRg st="1" end="1"/>
                                            </p:txEl>
                                          </p:spTgt>
                                        </p:tgtEl>
                                        <p:attrNameLst>
                                          <p:attrName>style.visibility</p:attrName>
                                        </p:attrNameLst>
                                      </p:cBhvr>
                                      <p:to>
                                        <p:strVal val="visible"/>
                                      </p:to>
                                    </p:set>
                                    <p:animEffect transition="in" filter="fade">
                                      <p:cBhvr>
                                        <p:cTn id="62" dur="500"/>
                                        <p:tgtEl>
                                          <p:spTgt spid="10">
                                            <p:txEl>
                                              <p:pRg st="1" end="1"/>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0">
                                            <p:txEl>
                                              <p:pRg st="2" end="2"/>
                                            </p:txEl>
                                          </p:spTgt>
                                        </p:tgtEl>
                                        <p:attrNameLst>
                                          <p:attrName>style.visibility</p:attrName>
                                        </p:attrNameLst>
                                      </p:cBhvr>
                                      <p:to>
                                        <p:strVal val="visible"/>
                                      </p:to>
                                    </p:set>
                                    <p:animEffect transition="in" filter="fade">
                                      <p:cBhvr>
                                        <p:cTn id="67" dur="500"/>
                                        <p:tgtEl>
                                          <p:spTgt spid="10">
                                            <p:txEl>
                                              <p:pRg st="2" end="2"/>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0">
                                            <p:txEl>
                                              <p:pRg st="3" end="3"/>
                                            </p:txEl>
                                          </p:spTgt>
                                        </p:tgtEl>
                                        <p:attrNameLst>
                                          <p:attrName>style.visibility</p:attrName>
                                        </p:attrNameLst>
                                      </p:cBhvr>
                                      <p:to>
                                        <p:strVal val="visible"/>
                                      </p:to>
                                    </p:set>
                                    <p:animEffect transition="in" filter="fade">
                                      <p:cBhvr>
                                        <p:cTn id="72" dur="500"/>
                                        <p:tgtEl>
                                          <p:spTgt spid="10">
                                            <p:txEl>
                                              <p:pRg st="3" end="3"/>
                                            </p:txEl>
                                          </p:spTgt>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0">
                                            <p:txEl>
                                              <p:pRg st="4" end="4"/>
                                            </p:txEl>
                                          </p:spTgt>
                                        </p:tgtEl>
                                        <p:attrNameLst>
                                          <p:attrName>style.visibility</p:attrName>
                                        </p:attrNameLst>
                                      </p:cBhvr>
                                      <p:to>
                                        <p:strVal val="visible"/>
                                      </p:to>
                                    </p:set>
                                    <p:animEffect transition="in" filter="fade">
                                      <p:cBhvr>
                                        <p:cTn id="77" dur="500"/>
                                        <p:tgtEl>
                                          <p:spTgt spid="10">
                                            <p:txEl>
                                              <p:pRg st="4" end="4"/>
                                            </p:txEl>
                                          </p:spTgt>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0">
                                            <p:txEl>
                                              <p:pRg st="5" end="5"/>
                                            </p:txEl>
                                          </p:spTgt>
                                        </p:tgtEl>
                                        <p:attrNameLst>
                                          <p:attrName>style.visibility</p:attrName>
                                        </p:attrNameLst>
                                      </p:cBhvr>
                                      <p:to>
                                        <p:strVal val="visible"/>
                                      </p:to>
                                    </p:set>
                                    <p:animEffect transition="in" filter="fade">
                                      <p:cBhvr>
                                        <p:cTn id="82" dur="500"/>
                                        <p:tgtEl>
                                          <p:spTgt spid="10">
                                            <p:txEl>
                                              <p:pRg st="5" end="5"/>
                                            </p:txEl>
                                          </p:spTgt>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0">
                                            <p:txEl>
                                              <p:pRg st="6" end="6"/>
                                            </p:txEl>
                                          </p:spTgt>
                                        </p:tgtEl>
                                        <p:attrNameLst>
                                          <p:attrName>style.visibility</p:attrName>
                                        </p:attrNameLst>
                                      </p:cBhvr>
                                      <p:to>
                                        <p:strVal val="visible"/>
                                      </p:to>
                                    </p:set>
                                    <p:animEffect transition="in" filter="fade">
                                      <p:cBhvr>
                                        <p:cTn id="87" dur="500"/>
                                        <p:tgtEl>
                                          <p:spTgt spid="10">
                                            <p:txEl>
                                              <p:pRg st="6" end="6"/>
                                            </p:txEl>
                                          </p:spTgt>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0">
                                            <p:txEl>
                                              <p:pRg st="7" end="7"/>
                                            </p:txEl>
                                          </p:spTgt>
                                        </p:tgtEl>
                                        <p:attrNameLst>
                                          <p:attrName>style.visibility</p:attrName>
                                        </p:attrNameLst>
                                      </p:cBhvr>
                                      <p:to>
                                        <p:strVal val="visible"/>
                                      </p:to>
                                    </p:set>
                                    <p:animEffect transition="in" filter="fade">
                                      <p:cBhvr>
                                        <p:cTn id="92" dur="500"/>
                                        <p:tgtEl>
                                          <p:spTgt spid="1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8" grpId="0" build="p"/>
      <p:bldP spid="9" grpId="0" build="p"/>
      <p:bldP spid="10"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pPr eaLnBrk="1" hangingPunct="1"/>
            <a:r>
              <a:rPr lang="en-GB" altLang="en-US" smtClean="0"/>
              <a:t>Conclusions and implications</a:t>
            </a:r>
          </a:p>
        </p:txBody>
      </p:sp>
      <p:sp>
        <p:nvSpPr>
          <p:cNvPr id="35842" name="Content Placeholder 6"/>
          <p:cNvSpPr>
            <a:spLocks noGrp="1"/>
          </p:cNvSpPr>
          <p:nvPr>
            <p:ph idx="1"/>
          </p:nvPr>
        </p:nvSpPr>
        <p:spPr/>
        <p:txBody>
          <a:bodyPr/>
          <a:lstStyle/>
          <a:p>
            <a:pPr eaLnBrk="1" hangingPunct="1">
              <a:lnSpc>
                <a:spcPct val="80000"/>
              </a:lnSpc>
            </a:pPr>
            <a:r>
              <a:rPr lang="en-GB" altLang="en-US" smtClean="0"/>
              <a:t>Re-Search … how does separating this word alter the way one might think about the role of research development?</a:t>
            </a:r>
          </a:p>
          <a:p>
            <a:pPr eaLnBrk="1" hangingPunct="1">
              <a:lnSpc>
                <a:spcPct val="80000"/>
              </a:lnSpc>
            </a:pPr>
            <a:r>
              <a:rPr lang="en-GB" altLang="en-US" smtClean="0"/>
              <a:t>To what extent do university research development programmes focus on each side? Equally? … and if not, why?</a:t>
            </a:r>
          </a:p>
          <a:p>
            <a:pPr eaLnBrk="1" hangingPunct="1">
              <a:lnSpc>
                <a:spcPct val="80000"/>
              </a:lnSpc>
            </a:pPr>
            <a:r>
              <a:rPr lang="en-GB" altLang="en-US" smtClean="0"/>
              <a:t>What implications does this have for your work? </a:t>
            </a:r>
          </a:p>
          <a:p>
            <a:pPr lvl="1" eaLnBrk="1" hangingPunct="1">
              <a:lnSpc>
                <a:spcPct val="80000"/>
              </a:lnSpc>
            </a:pPr>
            <a:r>
              <a:rPr lang="en-GB" altLang="en-US" sz="2800" smtClean="0"/>
              <a:t>What challenges?</a:t>
            </a:r>
          </a:p>
          <a:p>
            <a:pPr lvl="1" eaLnBrk="1" hangingPunct="1">
              <a:lnSpc>
                <a:spcPct val="80000"/>
              </a:lnSpc>
            </a:pPr>
            <a:r>
              <a:rPr lang="en-GB" altLang="en-US" sz="2800" smtClean="0"/>
              <a:t>What opportunities?</a:t>
            </a:r>
            <a:endParaRPr lang="en-GB" altLang="en-US" smtClean="0"/>
          </a:p>
          <a:p>
            <a:pPr eaLnBrk="1" hangingPunct="1">
              <a:lnSpc>
                <a:spcPct val="80000"/>
              </a:lnSpc>
              <a:buFont typeface="Arial" panose="020B0604020202020204" pitchFamily="34" charset="0"/>
              <a:buNone/>
            </a:pPr>
            <a:r>
              <a:rPr lang="en-GB" altLang="en-US" smtClean="0"/>
              <a:t>And finally,</a:t>
            </a:r>
          </a:p>
          <a:p>
            <a:pPr eaLnBrk="1" hangingPunct="1">
              <a:lnSpc>
                <a:spcPct val="80000"/>
              </a:lnSpc>
            </a:pPr>
            <a:r>
              <a:rPr lang="en-GB" altLang="en-US" smtClean="0"/>
              <a:t>What implications does it have for the practice of researching ‘research development’?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pPr algn="ctr"/>
            <a:r>
              <a:rPr lang="en-US" altLang="en-US" smtClean="0"/>
              <a:t>References</a:t>
            </a:r>
          </a:p>
        </p:txBody>
      </p:sp>
      <p:sp>
        <p:nvSpPr>
          <p:cNvPr id="37890" name="Content Placeholder 2"/>
          <p:cNvSpPr>
            <a:spLocks noGrp="1"/>
          </p:cNvSpPr>
          <p:nvPr>
            <p:ph idx="1"/>
          </p:nvPr>
        </p:nvSpPr>
        <p:spPr>
          <a:xfrm>
            <a:off x="838200" y="1471613"/>
            <a:ext cx="10515600" cy="4938712"/>
          </a:xfrm>
        </p:spPr>
        <p:txBody>
          <a:bodyPr/>
          <a:lstStyle/>
          <a:p>
            <a:pPr marL="180975" indent="-180975">
              <a:buFont typeface="Arial" panose="020B0604020202020204" pitchFamily="34" charset="0"/>
              <a:buNone/>
            </a:pPr>
            <a:r>
              <a:rPr lang="en-GB" altLang="en-US" sz="1800" dirty="0" smtClean="0"/>
              <a:t>Bernstein, B. B. (2000). Pedagogy, symbolic control and identity: theory, research, critique (Rev. ed.). Lanham, Maryland: </a:t>
            </a:r>
            <a:r>
              <a:rPr lang="en-GB" altLang="en-US" sz="1800" dirty="0" err="1" smtClean="0"/>
              <a:t>Rowman</a:t>
            </a:r>
            <a:r>
              <a:rPr lang="en-GB" altLang="en-US" sz="1800" dirty="0" smtClean="0"/>
              <a:t> &amp; Littlefield.</a:t>
            </a:r>
          </a:p>
          <a:p>
            <a:pPr marL="180975" indent="-180975">
              <a:buFont typeface="Arial" panose="020B0604020202020204" pitchFamily="34" charset="0"/>
              <a:buNone/>
            </a:pPr>
            <a:r>
              <a:rPr lang="en-GB" altLang="en-US" sz="1800" dirty="0" smtClean="0"/>
              <a:t>Bernstein, B. B., &amp; Solomon, J. (1999). 'Pedagogy, Identity and the Construction of a Theory of Symbolic Control': Basil Bernstein questioned by Joseph Solomon. British Journal of Sociology of Education, 20(2), 265-279.</a:t>
            </a:r>
          </a:p>
          <a:p>
            <a:pPr marL="180975" indent="-180975">
              <a:buFont typeface="Arial" panose="020B0604020202020204" pitchFamily="34" charset="0"/>
              <a:buNone/>
            </a:pPr>
            <a:r>
              <a:rPr lang="en-GB" altLang="en-US" sz="1800" dirty="0" err="1" smtClean="0"/>
              <a:t>Boud</a:t>
            </a:r>
            <a:r>
              <a:rPr lang="en-GB" altLang="en-US" sz="1800" dirty="0" smtClean="0"/>
              <a:t>, D., &amp; Lee, A. (2009). Changing Practices of Doctoral Education: Taylor &amp; Francis.</a:t>
            </a:r>
          </a:p>
          <a:p>
            <a:pPr marL="180975" indent="-180975">
              <a:buFont typeface="Arial" panose="020B0604020202020204" pitchFamily="34" charset="0"/>
              <a:buNone/>
            </a:pPr>
            <a:r>
              <a:rPr lang="en-GB" altLang="en-US" sz="1800" dirty="0" err="1" smtClean="0"/>
              <a:t>Mellors</a:t>
            </a:r>
            <a:r>
              <a:rPr lang="en-GB" altLang="en-US" sz="1800" dirty="0" smtClean="0"/>
              <a:t>-Bourne, R. a. R., Carol and Metcalfe, Janet, Higher Education Funding Council for England (HEFCE), &amp; Careers Research and Advisory Centre Ltd, c. c. (2016). </a:t>
            </a:r>
            <a:r>
              <a:rPr lang="en-GB" altLang="en-US" sz="1800" i="1" dirty="0" smtClean="0"/>
              <a:t>Provision of professional doctorates in English HE institutions : report for HEFCE by the Careers Research and Advisory Centre (CRAC), supported by the University of Brighton</a:t>
            </a:r>
            <a:r>
              <a:rPr lang="en-GB" altLang="en-US" sz="1800" dirty="0" smtClean="0"/>
              <a:t>. </a:t>
            </a:r>
          </a:p>
          <a:p>
            <a:pPr marL="180975" indent="-180975">
              <a:buFont typeface="Arial" panose="020B0604020202020204" pitchFamily="34" charset="0"/>
              <a:buNone/>
            </a:pPr>
            <a:r>
              <a:rPr lang="en-GB" altLang="en-US" sz="1800" dirty="0" smtClean="0"/>
              <a:t>Pratt, N., </a:t>
            </a:r>
            <a:r>
              <a:rPr lang="en-GB" altLang="en-US" sz="1800" dirty="0" err="1" smtClean="0"/>
              <a:t>Tedder</a:t>
            </a:r>
            <a:r>
              <a:rPr lang="en-GB" altLang="en-US" sz="1800" dirty="0" smtClean="0"/>
              <a:t>, M., Boyask, R., &amp; Kelly, P. (2014). Pedagogic relations and professional change: a sociocultural analysis of students' learning in a professional doctorate. Studies in Higher Education, 40(1), 43-59. </a:t>
            </a:r>
          </a:p>
          <a:p>
            <a:pPr marL="180975" indent="-180975">
              <a:buFont typeface="Arial" panose="020B0604020202020204" pitchFamily="34" charset="0"/>
              <a:buNone/>
            </a:pPr>
            <a:r>
              <a:rPr lang="en-GB" altLang="en-US" sz="1800" dirty="0" smtClean="0"/>
              <a:t>Shaughnessy, J. &amp; Pratt, N. (2016). Pedagogical questions for the Professional Doctorate in Education: understanding the epistemological shift as part of the </a:t>
            </a:r>
            <a:r>
              <a:rPr lang="en-GB" altLang="en-US" sz="1800" dirty="0" err="1" smtClean="0"/>
              <a:t>EdD</a:t>
            </a:r>
            <a:r>
              <a:rPr lang="en-GB" altLang="en-US" sz="1800" dirty="0" smtClean="0"/>
              <a:t> doctoral journey. Society for Research in Higher Education. Exploring Doctoral Pedagogy on the Professional Doctorate in Education (</a:t>
            </a:r>
            <a:r>
              <a:rPr lang="en-GB" altLang="en-US" sz="1800" dirty="0" err="1" smtClean="0"/>
              <a:t>EdD</a:t>
            </a:r>
            <a:r>
              <a:rPr lang="en-GB" altLang="en-US" sz="1800" dirty="0" smtClean="0"/>
              <a:t>). Society for Research in Higher Education, 18 March: SRHE London.</a:t>
            </a:r>
            <a:endParaRPr lang="en-US" alt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eaLnBrk="1" hangingPunct="1"/>
            <a:r>
              <a:rPr lang="en-GB" altLang="en-US" smtClean="0"/>
              <a:t>Overview</a:t>
            </a:r>
          </a:p>
        </p:txBody>
      </p:sp>
      <p:sp>
        <p:nvSpPr>
          <p:cNvPr id="16386" name="Content Placeholder 2"/>
          <p:cNvSpPr>
            <a:spLocks noGrp="1"/>
          </p:cNvSpPr>
          <p:nvPr>
            <p:ph idx="1"/>
          </p:nvPr>
        </p:nvSpPr>
        <p:spPr/>
        <p:txBody>
          <a:bodyPr/>
          <a:lstStyle/>
          <a:p>
            <a:pPr marL="514350" indent="-514350" eaLnBrk="1" hangingPunct="1">
              <a:buFont typeface="Calibri Light" panose="020F0302020204030204" pitchFamily="34" charset="0"/>
              <a:buAutoNum type="arabicPeriod"/>
            </a:pPr>
            <a:r>
              <a:rPr lang="en-GB" altLang="en-US" smtClean="0"/>
              <a:t>Setting the context – current pressures in HE</a:t>
            </a:r>
          </a:p>
          <a:p>
            <a:pPr marL="514350" indent="-514350" eaLnBrk="1" hangingPunct="1">
              <a:buFont typeface="Calibri Light" panose="020F0302020204030204" pitchFamily="34" charset="0"/>
              <a:buAutoNum type="arabicPeriod"/>
            </a:pPr>
            <a:r>
              <a:rPr lang="en-GB" altLang="en-US" smtClean="0"/>
              <a:t>Appreciating the nature and demands of research</a:t>
            </a:r>
          </a:p>
          <a:p>
            <a:pPr marL="514350" indent="-514350" eaLnBrk="1" hangingPunct="1">
              <a:buFont typeface="Calibri Light" panose="020F0302020204030204" pitchFamily="34" charset="0"/>
              <a:buAutoNum type="arabicPeriod"/>
            </a:pPr>
            <a:r>
              <a:rPr lang="en-GB" altLang="en-US" smtClean="0"/>
              <a:t>An illustration in the context of doctoral education</a:t>
            </a:r>
          </a:p>
          <a:p>
            <a:pPr marL="514350" indent="-514350" eaLnBrk="1" hangingPunct="1">
              <a:buFont typeface="Calibri Light" panose="020F0302020204030204" pitchFamily="34" charset="0"/>
              <a:buAutoNum type="arabicPeriod"/>
            </a:pPr>
            <a:r>
              <a:rPr lang="en-GB" altLang="en-US" smtClean="0"/>
              <a:t>Tentative implications for your practice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58929"/>
            <a:ext cx="10515600" cy="1012771"/>
          </a:xfrm>
        </p:spPr>
        <p:txBody>
          <a:bodyPr>
            <a:noAutofit/>
          </a:bodyPr>
          <a:lstStyle/>
          <a:p>
            <a:pPr eaLnBrk="1" hangingPunct="1"/>
            <a:r>
              <a:rPr lang="en-US" altLang="en-US" dirty="0" smtClean="0"/>
              <a:t>Seven key issues facing the higher education sector in 2015 and beyond</a:t>
            </a:r>
          </a:p>
        </p:txBody>
      </p:sp>
      <p:sp>
        <p:nvSpPr>
          <p:cNvPr id="3" name="Content Placeholder 2"/>
          <p:cNvSpPr>
            <a:spLocks noGrp="1"/>
          </p:cNvSpPr>
          <p:nvPr>
            <p:ph idx="1"/>
          </p:nvPr>
        </p:nvSpPr>
        <p:spPr>
          <a:xfrm>
            <a:off x="838200" y="2423369"/>
            <a:ext cx="10515600" cy="4351338"/>
          </a:xfrm>
        </p:spPr>
        <p:txBody>
          <a:bodyPr rtlCol="0">
            <a:normAutofit fontScale="92500" lnSpcReduction="10000"/>
          </a:bodyPr>
          <a:lstStyle/>
          <a:p>
            <a:pPr eaLnBrk="1" fontAlgn="auto" hangingPunct="1">
              <a:spcAft>
                <a:spcPts val="0"/>
              </a:spcAft>
              <a:defRPr/>
            </a:pPr>
            <a:r>
              <a:rPr lang="en-US" dirty="0" smtClean="0">
                <a:ea typeface="+mn-ea"/>
                <a:cs typeface="+mn-cs"/>
              </a:rPr>
              <a:t>Operating in a global market </a:t>
            </a:r>
          </a:p>
          <a:p>
            <a:pPr eaLnBrk="1" fontAlgn="auto" hangingPunct="1">
              <a:spcAft>
                <a:spcPts val="0"/>
              </a:spcAft>
              <a:defRPr/>
            </a:pPr>
            <a:r>
              <a:rPr lang="en-US" dirty="0" smtClean="0">
                <a:ea typeface="+mn-ea"/>
                <a:cs typeface="+mn-cs"/>
              </a:rPr>
              <a:t>Increasing </a:t>
            </a:r>
            <a:r>
              <a:rPr lang="en-US" dirty="0">
                <a:ea typeface="+mn-ea"/>
                <a:cs typeface="+mn-cs"/>
              </a:rPr>
              <a:t>costs and shifting funding </a:t>
            </a:r>
            <a:endParaRPr lang="en-US" dirty="0" smtClean="0">
              <a:ea typeface="+mn-ea"/>
              <a:cs typeface="+mn-cs"/>
            </a:endParaRPr>
          </a:p>
          <a:p>
            <a:pPr eaLnBrk="1" fontAlgn="auto" hangingPunct="1">
              <a:spcAft>
                <a:spcPts val="0"/>
              </a:spcAft>
              <a:defRPr/>
            </a:pPr>
            <a:r>
              <a:rPr lang="en-US" dirty="0">
                <a:ea typeface="+mn-ea"/>
                <a:cs typeface="+mn-cs"/>
              </a:rPr>
              <a:t>Rising student expectations </a:t>
            </a:r>
          </a:p>
          <a:p>
            <a:pPr eaLnBrk="1" fontAlgn="auto" hangingPunct="1">
              <a:spcAft>
                <a:spcPts val="0"/>
              </a:spcAft>
              <a:defRPr/>
            </a:pPr>
            <a:r>
              <a:rPr lang="en-US" dirty="0">
                <a:ea typeface="+mn-ea"/>
                <a:cs typeface="+mn-cs"/>
              </a:rPr>
              <a:t>Linking estates, strategy and the student </a:t>
            </a:r>
            <a:r>
              <a:rPr lang="en-US" dirty="0" smtClean="0">
                <a:ea typeface="+mn-ea"/>
                <a:cs typeface="+mn-cs"/>
              </a:rPr>
              <a:t>  </a:t>
            </a:r>
            <a:endParaRPr lang="en-US" dirty="0">
              <a:ea typeface="+mn-ea"/>
              <a:cs typeface="+mn-cs"/>
            </a:endParaRPr>
          </a:p>
          <a:p>
            <a:pPr eaLnBrk="1" fontAlgn="auto" hangingPunct="1">
              <a:spcAft>
                <a:spcPts val="0"/>
              </a:spcAft>
              <a:defRPr/>
            </a:pPr>
            <a:r>
              <a:rPr lang="en-US" dirty="0">
                <a:ea typeface="+mn-ea"/>
                <a:cs typeface="+mn-cs"/>
              </a:rPr>
              <a:t>A demand and need for new technologies </a:t>
            </a:r>
          </a:p>
          <a:p>
            <a:pPr eaLnBrk="1" fontAlgn="auto" hangingPunct="1">
              <a:spcAft>
                <a:spcPts val="0"/>
              </a:spcAft>
              <a:defRPr/>
            </a:pPr>
            <a:r>
              <a:rPr lang="en-US" dirty="0">
                <a:ea typeface="+mn-ea"/>
                <a:cs typeface="+mn-cs"/>
              </a:rPr>
              <a:t>Attracting and retaining the best talent </a:t>
            </a:r>
          </a:p>
          <a:p>
            <a:pPr eaLnBrk="1" fontAlgn="auto" hangingPunct="1">
              <a:spcAft>
                <a:spcPts val="0"/>
              </a:spcAft>
              <a:defRPr/>
            </a:pPr>
            <a:r>
              <a:rPr lang="en-US" dirty="0">
                <a:ea typeface="+mn-ea"/>
                <a:cs typeface="+mn-cs"/>
              </a:rPr>
              <a:t>Making research sustainable </a:t>
            </a:r>
          </a:p>
          <a:p>
            <a:pPr marL="0" indent="0" eaLnBrk="1" fontAlgn="auto" hangingPunct="1">
              <a:spcAft>
                <a:spcPts val="0"/>
              </a:spcAft>
              <a:buFont typeface="Arial" panose="020B0604020202020204" pitchFamily="34" charset="0"/>
              <a:buNone/>
              <a:defRPr/>
            </a:pPr>
            <a:endParaRPr lang="en-US" dirty="0" smtClean="0">
              <a:ea typeface="+mn-ea"/>
              <a:cs typeface="+mn-cs"/>
            </a:endParaRPr>
          </a:p>
          <a:p>
            <a:pPr marL="0" indent="0" eaLnBrk="1" fontAlgn="auto" hangingPunct="1">
              <a:spcAft>
                <a:spcPts val="0"/>
              </a:spcAft>
              <a:buFont typeface="Arial" panose="020B0604020202020204" pitchFamily="34" charset="0"/>
              <a:buNone/>
              <a:defRPr/>
            </a:pPr>
            <a:r>
              <a:rPr lang="en-US" dirty="0" smtClean="0">
                <a:ea typeface="+mn-ea"/>
                <a:cs typeface="+mn-cs"/>
              </a:rPr>
              <a:t>Deloitte (2015) </a:t>
            </a:r>
            <a:r>
              <a:rPr lang="en-US" i="1" dirty="0" smtClean="0">
                <a:ea typeface="+mn-ea"/>
                <a:cs typeface="+mn-cs"/>
              </a:rPr>
              <a:t>Making </a:t>
            </a:r>
            <a:r>
              <a:rPr lang="en-US" i="1" dirty="0">
                <a:ea typeface="+mn-ea"/>
                <a:cs typeface="+mn-cs"/>
              </a:rPr>
              <a:t>the </a:t>
            </a:r>
            <a:r>
              <a:rPr lang="en-US" i="1" dirty="0" smtClean="0">
                <a:ea typeface="+mn-ea"/>
                <a:cs typeface="+mn-cs"/>
              </a:rPr>
              <a:t>Grade: The </a:t>
            </a:r>
            <a:r>
              <a:rPr lang="en-US" i="1" dirty="0">
                <a:ea typeface="+mn-ea"/>
                <a:cs typeface="+mn-cs"/>
              </a:rPr>
              <a:t>key issues facing the UK higher education </a:t>
            </a:r>
            <a:r>
              <a:rPr lang="en-US" i="1" dirty="0" smtClean="0">
                <a:ea typeface="+mn-ea"/>
                <a:cs typeface="+mn-cs"/>
              </a:rPr>
              <a:t>sector</a:t>
            </a:r>
            <a:r>
              <a:rPr lang="en-US" dirty="0" smtClean="0">
                <a:ea typeface="+mn-ea"/>
                <a:cs typeface="+mn-cs"/>
              </a:rPr>
              <a:t>.</a:t>
            </a:r>
            <a:endParaRPr lang="en-US" dirty="0">
              <a:ea typeface="+mn-ea"/>
              <a:cs typeface="+mn-cs"/>
            </a:endParaRPr>
          </a:p>
          <a:p>
            <a:pPr marL="0" indent="0" eaLnBrk="1" fontAlgn="auto" hangingPunct="1">
              <a:spcAft>
                <a:spcPts val="0"/>
              </a:spcAft>
              <a:buFont typeface="Arial" panose="020B0604020202020204" pitchFamily="34" charset="0"/>
              <a:buNone/>
              <a:defRPr/>
            </a:pPr>
            <a:endParaRPr lang="en-US" dirty="0">
              <a:ea typeface="+mn-ea"/>
              <a:cs typeface="+mn-cs"/>
            </a:endParaRPr>
          </a:p>
          <a:p>
            <a:pPr eaLnBrk="1" fontAlgn="auto" hangingPunct="1">
              <a:spcAft>
                <a:spcPts val="0"/>
              </a:spcAft>
              <a:defRPr/>
            </a:pPr>
            <a:endParaRPr lang="en-US" dirty="0">
              <a:ea typeface="+mn-ea"/>
              <a:cs typeface="+mn-cs"/>
            </a:endParaRPr>
          </a:p>
        </p:txBody>
      </p:sp>
      <p:pic>
        <p:nvPicPr>
          <p:cNvPr id="17411" name="Picture 3" descr="Why-are-universities-increasingly-taking-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554214" y="2540816"/>
            <a:ext cx="4267200" cy="2297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6"/>
          <p:cNvSpPr>
            <a:spLocks noGrp="1"/>
          </p:cNvSpPr>
          <p:nvPr>
            <p:ph type="title"/>
          </p:nvPr>
        </p:nvSpPr>
        <p:spPr/>
        <p:txBody>
          <a:bodyPr/>
          <a:lstStyle/>
          <a:p>
            <a:pPr eaLnBrk="1" hangingPunct="1"/>
            <a:r>
              <a:rPr lang="en-GB" altLang="en-US" dirty="0" smtClean="0"/>
              <a:t>Research – what’s involved?</a:t>
            </a:r>
          </a:p>
        </p:txBody>
      </p:sp>
      <p:sp>
        <p:nvSpPr>
          <p:cNvPr id="8" name="Text Placeholder 7"/>
          <p:cNvSpPr>
            <a:spLocks noGrp="1"/>
          </p:cNvSpPr>
          <p:nvPr>
            <p:ph type="body" idx="1"/>
          </p:nvPr>
        </p:nvSpPr>
        <p:spPr>
          <a:xfrm>
            <a:off x="1952625" y="857250"/>
            <a:ext cx="4040188" cy="965200"/>
          </a:xfrm>
        </p:spPr>
        <p:txBody>
          <a:bodyPr/>
          <a:lstStyle/>
          <a:p>
            <a:pPr algn="ctr" eaLnBrk="1" hangingPunct="1"/>
            <a:r>
              <a:rPr lang="en-GB" altLang="en-US" smtClean="0"/>
              <a:t>Re-SEARCH</a:t>
            </a:r>
          </a:p>
        </p:txBody>
      </p:sp>
      <p:sp>
        <p:nvSpPr>
          <p:cNvPr id="9" name="Content Placeholder 8"/>
          <p:cNvSpPr>
            <a:spLocks noGrp="1"/>
          </p:cNvSpPr>
          <p:nvPr>
            <p:ph sz="half" idx="2"/>
          </p:nvPr>
        </p:nvSpPr>
        <p:spPr>
          <a:xfrm>
            <a:off x="1979613" y="2000250"/>
            <a:ext cx="4040187" cy="2071688"/>
          </a:xfrm>
        </p:spPr>
        <p:txBody>
          <a:bodyPr/>
          <a:lstStyle/>
          <a:p>
            <a:pPr eaLnBrk="1" hangingPunct="1">
              <a:buFontTx/>
              <a:buNone/>
            </a:pPr>
            <a:r>
              <a:rPr lang="en-GB" altLang="en-US" i="1" dirty="0" smtClean="0"/>
              <a:t>‘the systematic investigation into and critical study of materials and sources’</a:t>
            </a:r>
          </a:p>
        </p:txBody>
      </p:sp>
      <p:sp>
        <p:nvSpPr>
          <p:cNvPr id="10" name="Text Placeholder 9"/>
          <p:cNvSpPr>
            <a:spLocks noGrp="1"/>
          </p:cNvSpPr>
          <p:nvPr>
            <p:ph type="body" sz="quarter" idx="3"/>
          </p:nvPr>
        </p:nvSpPr>
        <p:spPr>
          <a:xfrm>
            <a:off x="6140450" y="857250"/>
            <a:ext cx="4041775" cy="965200"/>
          </a:xfrm>
        </p:spPr>
        <p:txBody>
          <a:bodyPr/>
          <a:lstStyle/>
          <a:p>
            <a:pPr algn="ctr" eaLnBrk="1" hangingPunct="1"/>
            <a:r>
              <a:rPr lang="en-GB" altLang="en-US" smtClean="0"/>
              <a:t>RE-search</a:t>
            </a:r>
          </a:p>
        </p:txBody>
      </p:sp>
      <p:sp>
        <p:nvSpPr>
          <p:cNvPr id="11" name="Content Placeholder 10"/>
          <p:cNvSpPr>
            <a:spLocks noGrp="1"/>
          </p:cNvSpPr>
          <p:nvPr>
            <p:ph sz="quarter" idx="4"/>
          </p:nvPr>
        </p:nvSpPr>
        <p:spPr>
          <a:xfrm>
            <a:off x="6096000" y="2000250"/>
            <a:ext cx="4248150" cy="1571625"/>
          </a:xfrm>
        </p:spPr>
        <p:txBody>
          <a:bodyPr/>
          <a:lstStyle/>
          <a:p>
            <a:pPr eaLnBrk="1" hangingPunct="1">
              <a:lnSpc>
                <a:spcPct val="80000"/>
              </a:lnSpc>
              <a:buFontTx/>
              <a:buNone/>
            </a:pPr>
            <a:r>
              <a:rPr lang="en-GB" altLang="en-US" sz="2600" i="1" dirty="0" smtClean="0"/>
              <a:t>‘in order to establish facts and reach new conclusions’</a:t>
            </a:r>
          </a:p>
          <a:p>
            <a:pPr eaLnBrk="1" hangingPunct="1">
              <a:lnSpc>
                <a:spcPct val="80000"/>
              </a:lnSpc>
              <a:buFontTx/>
              <a:buNone/>
            </a:pPr>
            <a:r>
              <a:rPr lang="en-GB" altLang="en-US" sz="2600" i="1" dirty="0" smtClean="0"/>
              <a:t>‘paying appropriate attention to context’</a:t>
            </a:r>
          </a:p>
        </p:txBody>
      </p:sp>
      <p:sp>
        <p:nvSpPr>
          <p:cNvPr id="19462"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endParaRPr lang="en-GB" altLang="en-US" sz="1200">
              <a:latin typeface="Arial" panose="020B0604020202020204" pitchFamily="34" charset="0"/>
              <a:cs typeface="Arial" panose="020B0604020202020204" pitchFamily="34" charset="0"/>
            </a:endParaRPr>
          </a:p>
        </p:txBody>
      </p:sp>
      <p:sp>
        <p:nvSpPr>
          <p:cNvPr id="12" name="TextBox 11"/>
          <p:cNvSpPr txBox="1">
            <a:spLocks noChangeArrowheads="1"/>
          </p:cNvSpPr>
          <p:nvPr/>
        </p:nvSpPr>
        <p:spPr bwMode="auto">
          <a:xfrm>
            <a:off x="1952625" y="3575050"/>
            <a:ext cx="3998913"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en-US">
                <a:latin typeface="Arial" panose="020B0604020202020204" pitchFamily="34" charset="0"/>
                <a:cs typeface="Arial" panose="020B0604020202020204" pitchFamily="34" charset="0"/>
              </a:rPr>
              <a:t>Something searchable</a:t>
            </a:r>
          </a:p>
          <a:p>
            <a:pPr eaLnBrk="1" hangingPunct="1">
              <a:buFont typeface="Arial" panose="020B0604020202020204" pitchFamily="34" charset="0"/>
              <a:buChar char="•"/>
            </a:pPr>
            <a:r>
              <a:rPr lang="en-GB" altLang="en-US">
                <a:latin typeface="Arial" panose="020B0604020202020204" pitchFamily="34" charset="0"/>
                <a:cs typeface="Arial" panose="020B0604020202020204" pitchFamily="34" charset="0"/>
              </a:rPr>
              <a:t> What can I search for (and what not)?</a:t>
            </a:r>
          </a:p>
          <a:p>
            <a:pPr eaLnBrk="1" hangingPunct="1">
              <a:buFont typeface="Arial" panose="020B0604020202020204" pitchFamily="34" charset="0"/>
              <a:buChar char="•"/>
            </a:pPr>
            <a:r>
              <a:rPr lang="en-GB" altLang="en-US">
                <a:latin typeface="Arial" panose="020B0604020202020204" pitchFamily="34" charset="0"/>
                <a:cs typeface="Arial" panose="020B0604020202020204" pitchFamily="34" charset="0"/>
              </a:rPr>
              <a:t> How can I search for it?</a:t>
            </a:r>
          </a:p>
          <a:p>
            <a:pPr eaLnBrk="1" hangingPunct="1">
              <a:buFont typeface="Arial" panose="020B0604020202020204" pitchFamily="34" charset="0"/>
              <a:buChar char="•"/>
            </a:pPr>
            <a:r>
              <a:rPr lang="en-GB" altLang="en-US">
                <a:latin typeface="Arial" panose="020B0604020202020204" pitchFamily="34" charset="0"/>
                <a:cs typeface="Arial" panose="020B0604020202020204" pitchFamily="34" charset="0"/>
              </a:rPr>
              <a:t> Can I search in enough detail / rigorously?</a:t>
            </a:r>
            <a:endParaRPr lang="en-GB" altLang="en-US" sz="1800">
              <a:latin typeface="Arial" panose="020B0604020202020204" pitchFamily="34" charset="0"/>
              <a:cs typeface="Arial" panose="020B0604020202020204" pitchFamily="34" charset="0"/>
            </a:endParaRPr>
          </a:p>
        </p:txBody>
      </p:sp>
      <p:sp>
        <p:nvSpPr>
          <p:cNvPr id="13" name="TextBox 12"/>
          <p:cNvSpPr txBox="1">
            <a:spLocks noChangeArrowheads="1"/>
          </p:cNvSpPr>
          <p:nvPr/>
        </p:nvSpPr>
        <p:spPr bwMode="auto">
          <a:xfrm>
            <a:off x="6238875" y="3571875"/>
            <a:ext cx="4105275"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en-US">
                <a:latin typeface="Arial" panose="020B0604020202020204" pitchFamily="34" charset="0"/>
                <a:cs typeface="Arial" panose="020B0604020202020204" pitchFamily="34" charset="0"/>
              </a:rPr>
              <a:t>Re-position yourself … Re-describe the area of interest</a:t>
            </a:r>
          </a:p>
          <a:p>
            <a:pPr eaLnBrk="1" hangingPunct="1">
              <a:buFont typeface="Arial" panose="020B0604020202020204" pitchFamily="34" charset="0"/>
              <a:buChar char="•"/>
            </a:pPr>
            <a:r>
              <a:rPr lang="en-GB" altLang="en-US">
                <a:latin typeface="Arial" panose="020B0604020202020204" pitchFamily="34" charset="0"/>
                <a:cs typeface="Arial" panose="020B0604020202020204" pitchFamily="34" charset="0"/>
              </a:rPr>
              <a:t> How do I think about this?</a:t>
            </a:r>
          </a:p>
          <a:p>
            <a:pPr eaLnBrk="1" hangingPunct="1">
              <a:buFont typeface="Arial" panose="020B0604020202020204" pitchFamily="34" charset="0"/>
              <a:buChar char="•"/>
            </a:pPr>
            <a:r>
              <a:rPr lang="en-GB" altLang="en-US">
                <a:latin typeface="Arial" panose="020B0604020202020204" pitchFamily="34" charset="0"/>
                <a:cs typeface="Arial" panose="020B0604020202020204" pitchFamily="34" charset="0"/>
              </a:rPr>
              <a:t> How could I think about it differently?</a:t>
            </a:r>
          </a:p>
          <a:p>
            <a:pPr eaLnBrk="1" hangingPunct="1">
              <a:buFont typeface="Arial" panose="020B0604020202020204" pitchFamily="34" charset="0"/>
              <a:buChar char="•"/>
            </a:pPr>
            <a:r>
              <a:rPr lang="en-GB" altLang="en-US">
                <a:latin typeface="Arial" panose="020B0604020202020204" pitchFamily="34" charset="0"/>
                <a:cs typeface="Arial" panose="020B0604020202020204" pitchFamily="34" charset="0"/>
              </a:rPr>
              <a:t> In what sense can I ever discover ‘facts’?</a:t>
            </a:r>
            <a:endParaRPr lang="en-GB" altLang="en-US" sz="180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build="p"/>
      <p:bldP spid="10" grpId="0" build="p"/>
      <p:bldP spid="11" grpId="0" build="p"/>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41983"/>
            <a:ext cx="10515600" cy="1012771"/>
          </a:xfrm>
        </p:spPr>
        <p:txBody>
          <a:bodyPr>
            <a:noAutofit/>
          </a:bodyPr>
          <a:lstStyle/>
          <a:p>
            <a:pPr eaLnBrk="1" hangingPunct="1"/>
            <a:r>
              <a:rPr lang="en-GB" altLang="en-US" dirty="0" smtClean="0"/>
              <a:t>Pressures on the Doctorate….. Questions for the Professional Doctorate in Education?</a:t>
            </a:r>
            <a:br>
              <a:rPr lang="en-GB" altLang="en-US" dirty="0" smtClean="0"/>
            </a:br>
            <a:endParaRPr lang="en-GB" altLang="en-US" dirty="0" smtClean="0"/>
          </a:p>
        </p:txBody>
      </p:sp>
      <p:sp>
        <p:nvSpPr>
          <p:cNvPr id="21506" name="Content Placeholder 2"/>
          <p:cNvSpPr>
            <a:spLocks noGrp="1"/>
          </p:cNvSpPr>
          <p:nvPr>
            <p:ph idx="1"/>
          </p:nvPr>
        </p:nvSpPr>
        <p:spPr>
          <a:xfrm>
            <a:off x="838200" y="2672913"/>
            <a:ext cx="10515600" cy="4351338"/>
          </a:xfrm>
        </p:spPr>
        <p:txBody>
          <a:bodyPr/>
          <a:lstStyle/>
          <a:p>
            <a:pPr eaLnBrk="1" hangingPunct="1"/>
            <a:r>
              <a:rPr lang="en-US" altLang="en-US" dirty="0" smtClean="0"/>
              <a:t>Assumptions about ease of transfer and transformation</a:t>
            </a:r>
          </a:p>
          <a:p>
            <a:pPr eaLnBrk="1" hangingPunct="1"/>
            <a:r>
              <a:rPr lang="en-US" altLang="en-US" dirty="0" smtClean="0"/>
              <a:t>Simplification and </a:t>
            </a:r>
            <a:r>
              <a:rPr lang="en-US" altLang="en-US" dirty="0" err="1" smtClean="0"/>
              <a:t>routinization</a:t>
            </a:r>
            <a:r>
              <a:rPr lang="en-US" altLang="en-US" dirty="0" smtClean="0"/>
              <a:t> of doctoral awards – PD vs PhD</a:t>
            </a:r>
          </a:p>
          <a:p>
            <a:pPr eaLnBrk="1" hangingPunct="1"/>
            <a:r>
              <a:rPr lang="en-US" altLang="en-US" dirty="0" smtClean="0"/>
              <a:t>Navigating spaces (workplace and university; teaching and research)</a:t>
            </a:r>
            <a:endParaRPr lang="en-GB" altLang="en-US" dirty="0" smtClean="0"/>
          </a:p>
          <a:p>
            <a:pPr eaLnBrk="1" hangingPunct="1"/>
            <a:endParaRPr lang="en-GB" altLang="en-US" dirty="0" smtClean="0"/>
          </a:p>
          <a:p>
            <a:pPr eaLnBrk="1" hangingPunct="1"/>
            <a:r>
              <a:rPr lang="en-GB" altLang="en-US" dirty="0" smtClean="0">
                <a:solidFill>
                  <a:schemeClr val="accent1">
                    <a:lumMod val="75000"/>
                  </a:schemeClr>
                </a:solidFill>
              </a:rPr>
              <a:t>How is criticality developed through the (doctoral) research process? </a:t>
            </a:r>
          </a:p>
          <a:p>
            <a:pPr eaLnBrk="1" hangingPunct="1"/>
            <a:r>
              <a:rPr lang="en-GB" altLang="en-US" dirty="0" smtClean="0">
                <a:solidFill>
                  <a:schemeClr val="accent1">
                    <a:lumMod val="75000"/>
                  </a:schemeClr>
                </a:solidFill>
              </a:rPr>
              <a:t>What are the pedagogic relations involved in the doctoral process?</a:t>
            </a:r>
          </a:p>
          <a:p>
            <a:pPr eaLnBrk="1" hangingPunct="1"/>
            <a:endParaRPr lang="en-GB" altLang="en-US" dirty="0" smtClean="0"/>
          </a:p>
          <a:p>
            <a:pPr eaLnBrk="1" hangingPunct="1"/>
            <a:endParaRPr lang="en-GB" alt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eaLnBrk="1" hangingPunct="1"/>
            <a:r>
              <a:rPr lang="en-GB" altLang="en-US" smtClean="0"/>
              <a:t>Pilot project </a:t>
            </a:r>
          </a:p>
        </p:txBody>
      </p:sp>
      <p:sp>
        <p:nvSpPr>
          <p:cNvPr id="23554" name="Content Placeholder 2"/>
          <p:cNvSpPr>
            <a:spLocks noGrp="1"/>
          </p:cNvSpPr>
          <p:nvPr>
            <p:ph idx="1"/>
          </p:nvPr>
        </p:nvSpPr>
        <p:spPr/>
        <p:txBody>
          <a:bodyPr/>
          <a:lstStyle/>
          <a:p>
            <a:pPr eaLnBrk="1" hangingPunct="1"/>
            <a:r>
              <a:rPr lang="en-GB" altLang="en-US" dirty="0" smtClean="0"/>
              <a:t>Three areas of interest:</a:t>
            </a:r>
          </a:p>
          <a:p>
            <a:pPr marL="971550" lvl="1" indent="-514350" eaLnBrk="1" hangingPunct="1">
              <a:buFont typeface="+mj-lt"/>
              <a:buAutoNum type="arabicPeriod"/>
            </a:pPr>
            <a:r>
              <a:rPr lang="en-GB" altLang="en-US" sz="2800" dirty="0" smtClean="0"/>
              <a:t>Students’ relationship with professional practice; including how supervisors support critique of this practice.</a:t>
            </a:r>
          </a:p>
          <a:p>
            <a:pPr marL="971550" lvl="1" indent="-514350" eaLnBrk="1" hangingPunct="1">
              <a:buFont typeface="+mj-lt"/>
              <a:buAutoNum type="arabicPeriod"/>
            </a:pPr>
            <a:r>
              <a:rPr lang="en-GB" altLang="en-US" sz="2800" dirty="0" smtClean="0"/>
              <a:t>The role of theory/theorising.</a:t>
            </a:r>
          </a:p>
          <a:p>
            <a:pPr marL="971550" lvl="1" indent="-514350" eaLnBrk="1" hangingPunct="1">
              <a:buFont typeface="+mj-lt"/>
              <a:buAutoNum type="arabicPeriod"/>
            </a:pPr>
            <a:r>
              <a:rPr lang="en-GB" altLang="en-US" sz="2800" dirty="0" smtClean="0"/>
              <a:t>Students’ shifts in understanding.</a:t>
            </a:r>
          </a:p>
          <a:p>
            <a:pPr eaLnBrk="1" hangingPunct="1"/>
            <a:endParaRPr lang="en-GB" alt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838200" y="365125"/>
            <a:ext cx="10515600" cy="944563"/>
          </a:xfrm>
        </p:spPr>
        <p:txBody>
          <a:bodyPr/>
          <a:lstStyle/>
          <a:p>
            <a:pPr algn="ctr" eaLnBrk="1" hangingPunct="1"/>
            <a:r>
              <a:rPr lang="en-GB" altLang="en-US" sz="2800" smtClean="0"/>
              <a:t>Overview</a:t>
            </a:r>
            <a:br>
              <a:rPr lang="en-GB" altLang="en-US" sz="2800" smtClean="0"/>
            </a:br>
            <a:r>
              <a:rPr lang="en-GB" altLang="en-US" sz="2800" smtClean="0"/>
              <a:t>(Shaughnessy &amp; Pratt, 2016)</a:t>
            </a:r>
          </a:p>
        </p:txBody>
      </p:sp>
      <p:sp>
        <p:nvSpPr>
          <p:cNvPr id="4" name="TextBox 3"/>
          <p:cNvSpPr txBox="1">
            <a:spLocks noChangeArrowheads="1"/>
          </p:cNvSpPr>
          <p:nvPr/>
        </p:nvSpPr>
        <p:spPr bwMode="auto">
          <a:xfrm>
            <a:off x="1703388" y="1989138"/>
            <a:ext cx="25209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en-US" sz="1800" b="1"/>
              <a:t>Workplace</a:t>
            </a:r>
          </a:p>
        </p:txBody>
      </p:sp>
      <p:sp>
        <p:nvSpPr>
          <p:cNvPr id="5" name="TextBox 4"/>
          <p:cNvSpPr txBox="1">
            <a:spLocks noChangeArrowheads="1"/>
          </p:cNvSpPr>
          <p:nvPr/>
        </p:nvSpPr>
        <p:spPr bwMode="auto">
          <a:xfrm>
            <a:off x="7680325" y="1989138"/>
            <a:ext cx="25193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en-US" sz="1800" b="1"/>
              <a:t>University</a:t>
            </a:r>
          </a:p>
        </p:txBody>
      </p:sp>
      <p:sp>
        <p:nvSpPr>
          <p:cNvPr id="6" name="TextBox 5"/>
          <p:cNvSpPr txBox="1">
            <a:spLocks noChangeArrowheads="1"/>
          </p:cNvSpPr>
          <p:nvPr/>
        </p:nvSpPr>
        <p:spPr bwMode="auto">
          <a:xfrm>
            <a:off x="1703388" y="2908300"/>
            <a:ext cx="25209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en-US" sz="1800"/>
              <a:t>Common-sense discourse</a:t>
            </a:r>
          </a:p>
        </p:txBody>
      </p:sp>
      <p:sp>
        <p:nvSpPr>
          <p:cNvPr id="7" name="TextBox 6"/>
          <p:cNvSpPr txBox="1">
            <a:spLocks noChangeArrowheads="1"/>
          </p:cNvSpPr>
          <p:nvPr/>
        </p:nvSpPr>
        <p:spPr bwMode="auto">
          <a:xfrm>
            <a:off x="7680325" y="2908300"/>
            <a:ext cx="25193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en-US" sz="1800"/>
              <a:t>Critical, social-constructionist discourse</a:t>
            </a:r>
          </a:p>
        </p:txBody>
      </p:sp>
      <p:sp>
        <p:nvSpPr>
          <p:cNvPr id="8" name="TextBox 7"/>
          <p:cNvSpPr txBox="1">
            <a:spLocks noChangeArrowheads="1"/>
          </p:cNvSpPr>
          <p:nvPr/>
        </p:nvSpPr>
        <p:spPr bwMode="auto">
          <a:xfrm>
            <a:off x="1703388" y="3943350"/>
            <a:ext cx="25209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en-US" sz="1800"/>
              <a:t>Evaluative research frame</a:t>
            </a:r>
          </a:p>
        </p:txBody>
      </p:sp>
      <p:sp>
        <p:nvSpPr>
          <p:cNvPr id="9" name="TextBox 8"/>
          <p:cNvSpPr txBox="1">
            <a:spLocks noChangeArrowheads="1"/>
          </p:cNvSpPr>
          <p:nvPr/>
        </p:nvSpPr>
        <p:spPr bwMode="auto">
          <a:xfrm>
            <a:off x="7689850" y="3940175"/>
            <a:ext cx="25193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en-US" sz="1800"/>
              <a:t>Explanatory research frame</a:t>
            </a:r>
          </a:p>
        </p:txBody>
      </p:sp>
      <p:cxnSp>
        <p:nvCxnSpPr>
          <p:cNvPr id="11" name="Straight Arrow Connector 10"/>
          <p:cNvCxnSpPr/>
          <p:nvPr/>
        </p:nvCxnSpPr>
        <p:spPr>
          <a:xfrm>
            <a:off x="2963863" y="2395538"/>
            <a:ext cx="0" cy="5492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6" idx="2"/>
            <a:endCxn id="8" idx="0"/>
          </p:cNvCxnSpPr>
          <p:nvPr/>
        </p:nvCxnSpPr>
        <p:spPr>
          <a:xfrm>
            <a:off x="2963863" y="3554413"/>
            <a:ext cx="0" cy="3889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5" idx="2"/>
            <a:endCxn id="7" idx="0"/>
          </p:cNvCxnSpPr>
          <p:nvPr/>
        </p:nvCxnSpPr>
        <p:spPr>
          <a:xfrm>
            <a:off x="8940800" y="2357438"/>
            <a:ext cx="0" cy="5508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7" idx="2"/>
            <a:endCxn id="9" idx="0"/>
          </p:cNvCxnSpPr>
          <p:nvPr/>
        </p:nvCxnSpPr>
        <p:spPr>
          <a:xfrm>
            <a:off x="8940800" y="3554413"/>
            <a:ext cx="9525" cy="3857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4" idx="3"/>
            <a:endCxn id="5" idx="1"/>
          </p:cNvCxnSpPr>
          <p:nvPr/>
        </p:nvCxnSpPr>
        <p:spPr>
          <a:xfrm>
            <a:off x="4224338" y="2173288"/>
            <a:ext cx="3455987"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6" idx="3"/>
            <a:endCxn id="7" idx="1"/>
          </p:cNvCxnSpPr>
          <p:nvPr/>
        </p:nvCxnSpPr>
        <p:spPr>
          <a:xfrm flipV="1">
            <a:off x="4224338" y="3230563"/>
            <a:ext cx="3455987" cy="0"/>
          </a:xfrm>
          <a:prstGeom prst="straightConnector1">
            <a:avLst/>
          </a:prstGeom>
          <a:ln>
            <a:headEnd type="none"/>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8" idx="3"/>
            <a:endCxn id="9" idx="1"/>
          </p:cNvCxnSpPr>
          <p:nvPr/>
        </p:nvCxnSpPr>
        <p:spPr>
          <a:xfrm flipV="1">
            <a:off x="4224338" y="4264025"/>
            <a:ext cx="3465512" cy="3175"/>
          </a:xfrm>
          <a:prstGeom prst="straightConnector1">
            <a:avLst/>
          </a:prstGeom>
          <a:ln>
            <a:headEnd type="none"/>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4224338" y="3357563"/>
            <a:ext cx="3375025" cy="0"/>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a:off x="4224338" y="4392613"/>
            <a:ext cx="3455987" cy="0"/>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3719513" y="5119688"/>
            <a:ext cx="4464050" cy="1200150"/>
          </a:xfrm>
          <a:prstGeom prst="rect">
            <a:avLst/>
          </a:prstGeom>
          <a:noFill/>
        </p:spPr>
        <p:txBody>
          <a:bodyPr>
            <a:spAutoFit/>
          </a:bodyPr>
          <a:lstStyle/>
          <a:p>
            <a:pPr algn="ctr" eaLnBrk="1" fontAlgn="auto" hangingPunct="1">
              <a:spcBef>
                <a:spcPts val="0"/>
              </a:spcBef>
              <a:spcAft>
                <a:spcPts val="0"/>
              </a:spcAft>
              <a:defRPr/>
            </a:pPr>
            <a:r>
              <a:rPr lang="en-GB" b="1" dirty="0">
                <a:solidFill>
                  <a:schemeClr val="accent4"/>
                </a:solidFill>
                <a:latin typeface="+mn-lt"/>
                <a:ea typeface="+mn-ea"/>
              </a:rPr>
              <a:t>Student challenges:</a:t>
            </a:r>
          </a:p>
          <a:p>
            <a:pPr marL="285750" indent="-285750" algn="ctr" eaLnBrk="1" fontAlgn="auto" hangingPunct="1">
              <a:spcBef>
                <a:spcPts val="0"/>
              </a:spcBef>
              <a:spcAft>
                <a:spcPts val="0"/>
              </a:spcAft>
              <a:buFont typeface="Arial" panose="020B0604020202020204" pitchFamily="34" charset="0"/>
              <a:buChar char="•"/>
              <a:defRPr/>
            </a:pPr>
            <a:r>
              <a:rPr lang="en-GB" dirty="0">
                <a:solidFill>
                  <a:schemeClr val="accent4"/>
                </a:solidFill>
                <a:latin typeface="+mn-lt"/>
                <a:ea typeface="+mn-ea"/>
              </a:rPr>
              <a:t>Epistemological and methodological shift</a:t>
            </a:r>
          </a:p>
          <a:p>
            <a:pPr marL="285750" indent="-285750" algn="ctr" eaLnBrk="1" fontAlgn="auto" hangingPunct="1">
              <a:spcBef>
                <a:spcPts val="0"/>
              </a:spcBef>
              <a:spcAft>
                <a:spcPts val="0"/>
              </a:spcAft>
              <a:buFont typeface="Arial" panose="020B0604020202020204" pitchFamily="34" charset="0"/>
              <a:buChar char="•"/>
              <a:defRPr/>
            </a:pPr>
            <a:r>
              <a:rPr lang="en-GB" dirty="0">
                <a:solidFill>
                  <a:schemeClr val="accent4"/>
                </a:solidFill>
                <a:latin typeface="+mn-lt"/>
                <a:ea typeface="+mn-ea"/>
              </a:rPr>
              <a:t>Developing sound judgement</a:t>
            </a:r>
          </a:p>
          <a:p>
            <a:pPr marL="285750" indent="-285750" algn="ctr" eaLnBrk="1" fontAlgn="auto" hangingPunct="1">
              <a:spcBef>
                <a:spcPts val="0"/>
              </a:spcBef>
              <a:spcAft>
                <a:spcPts val="0"/>
              </a:spcAft>
              <a:buFont typeface="Arial" panose="020B0604020202020204" pitchFamily="34" charset="0"/>
              <a:buChar char="•"/>
              <a:defRPr/>
            </a:pPr>
            <a:r>
              <a:rPr lang="en-GB" dirty="0">
                <a:solidFill>
                  <a:schemeClr val="accent4"/>
                </a:solidFill>
                <a:latin typeface="+mn-lt"/>
                <a:ea typeface="+mn-ea"/>
              </a:rPr>
              <a:t>Emotional and professional challenge</a:t>
            </a:r>
          </a:p>
        </p:txBody>
      </p:sp>
      <p:sp>
        <p:nvSpPr>
          <p:cNvPr id="56" name="Oval 55"/>
          <p:cNvSpPr/>
          <p:nvPr/>
        </p:nvSpPr>
        <p:spPr>
          <a:xfrm>
            <a:off x="4070350" y="2576513"/>
            <a:ext cx="3609975" cy="2341562"/>
          </a:xfrm>
          <a:prstGeom prst="ellipse">
            <a:avLst/>
          </a:prstGeom>
          <a:solidFill>
            <a:schemeClr val="bg1">
              <a:alpha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b="1" dirty="0">
              <a:solidFill>
                <a:schemeClr val="tx2"/>
              </a:solidFill>
            </a:endParaRPr>
          </a:p>
          <a:p>
            <a:pPr algn="ctr" eaLnBrk="1" fontAlgn="auto" hangingPunct="1">
              <a:spcBef>
                <a:spcPts val="0"/>
              </a:spcBef>
              <a:spcAft>
                <a:spcPts val="0"/>
              </a:spcAft>
              <a:defRPr/>
            </a:pPr>
            <a:r>
              <a:rPr lang="en-GB" b="1" dirty="0">
                <a:solidFill>
                  <a:schemeClr val="tx2"/>
                </a:solidFill>
              </a:rPr>
              <a:t>Pedagogical relations:</a:t>
            </a:r>
          </a:p>
          <a:p>
            <a:pPr marL="285750" indent="-285750" eaLnBrk="1" fontAlgn="auto" hangingPunct="1">
              <a:spcBef>
                <a:spcPts val="0"/>
              </a:spcBef>
              <a:spcAft>
                <a:spcPts val="0"/>
              </a:spcAft>
              <a:buFont typeface="Arial" panose="020B0604020202020204" pitchFamily="34" charset="0"/>
              <a:buChar char="•"/>
              <a:defRPr/>
            </a:pPr>
            <a:r>
              <a:rPr lang="en-GB" dirty="0">
                <a:solidFill>
                  <a:schemeClr val="tx2"/>
                </a:solidFill>
              </a:rPr>
              <a:t>Making critical discourse visible</a:t>
            </a:r>
          </a:p>
          <a:p>
            <a:pPr marL="285750" indent="-285750" eaLnBrk="1" fontAlgn="auto" hangingPunct="1">
              <a:spcBef>
                <a:spcPts val="0"/>
              </a:spcBef>
              <a:spcAft>
                <a:spcPts val="0"/>
              </a:spcAft>
              <a:buFont typeface="Arial" panose="020B0604020202020204" pitchFamily="34" charset="0"/>
              <a:buChar char="•"/>
              <a:defRPr/>
            </a:pPr>
            <a:r>
              <a:rPr lang="en-GB" dirty="0">
                <a:solidFill>
                  <a:schemeClr val="tx2"/>
                </a:solidFill>
              </a:rPr>
              <a:t>The role of theory</a:t>
            </a:r>
          </a:p>
          <a:p>
            <a:pPr marL="285750" indent="-285750" eaLnBrk="1" fontAlgn="auto" hangingPunct="1">
              <a:spcBef>
                <a:spcPts val="0"/>
              </a:spcBef>
              <a:spcAft>
                <a:spcPts val="0"/>
              </a:spcAft>
              <a:buFont typeface="Arial" panose="020B0604020202020204" pitchFamily="34" charset="0"/>
              <a:buChar char="•"/>
              <a:defRPr/>
            </a:pPr>
            <a:r>
              <a:rPr lang="en-GB" dirty="0">
                <a:solidFill>
                  <a:schemeClr val="tx2"/>
                </a:solidFill>
              </a:rPr>
              <a:t>Reading</a:t>
            </a:r>
          </a:p>
          <a:p>
            <a:pPr marL="285750" indent="-285750" eaLnBrk="1" fontAlgn="auto" hangingPunct="1">
              <a:spcBef>
                <a:spcPts val="0"/>
              </a:spcBef>
              <a:spcAft>
                <a:spcPts val="0"/>
              </a:spcAft>
              <a:buFont typeface="Arial" panose="020B0604020202020204" pitchFamily="34" charset="0"/>
              <a:buChar char="•"/>
              <a:defRPr/>
            </a:pPr>
            <a:r>
              <a:rPr lang="en-GB" dirty="0">
                <a:solidFill>
                  <a:schemeClr val="tx2"/>
                </a:solidFill>
              </a:rPr>
              <a:t>Writing and critiquing</a:t>
            </a:r>
          </a:p>
          <a:p>
            <a:pPr marL="285750" indent="-285750" eaLnBrk="1" fontAlgn="auto" hangingPunct="1">
              <a:spcBef>
                <a:spcPts val="0"/>
              </a:spcBef>
              <a:spcAft>
                <a:spcPts val="0"/>
              </a:spcAft>
              <a:buFont typeface="Arial" panose="020B0604020202020204" pitchFamily="34" charset="0"/>
              <a:buChar char="•"/>
              <a:defRPr/>
            </a:pPr>
            <a:endParaRPr lang="en-GB" dirty="0">
              <a:solidFill>
                <a:schemeClr val="tx2"/>
              </a:solidFill>
            </a:endParaRPr>
          </a:p>
        </p:txBody>
      </p:sp>
      <p:sp>
        <p:nvSpPr>
          <p:cNvPr id="21" name="TextBox 20"/>
          <p:cNvSpPr txBox="1">
            <a:spLocks noChangeArrowheads="1"/>
          </p:cNvSpPr>
          <p:nvPr/>
        </p:nvSpPr>
        <p:spPr bwMode="auto">
          <a:xfrm>
            <a:off x="1703388" y="1323975"/>
            <a:ext cx="25209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en-US" sz="1800" b="1"/>
              <a:t>University as </a:t>
            </a:r>
            <a:r>
              <a:rPr lang="en-GB" altLang="en-US" sz="1800" b="1">
                <a:solidFill>
                  <a:srgbClr val="FF0000"/>
                </a:solidFill>
              </a:rPr>
              <a:t>Teaching / Admin </a:t>
            </a:r>
            <a:r>
              <a:rPr lang="en-GB" altLang="en-US" sz="1800" b="1"/>
              <a:t> space</a:t>
            </a:r>
          </a:p>
        </p:txBody>
      </p:sp>
      <p:sp>
        <p:nvSpPr>
          <p:cNvPr id="23" name="TextBox 22"/>
          <p:cNvSpPr txBox="1">
            <a:spLocks noChangeArrowheads="1"/>
          </p:cNvSpPr>
          <p:nvPr/>
        </p:nvSpPr>
        <p:spPr bwMode="auto">
          <a:xfrm>
            <a:off x="7689850" y="1327150"/>
            <a:ext cx="25193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en-US" sz="1800" b="1"/>
              <a:t>University as </a:t>
            </a:r>
            <a:r>
              <a:rPr lang="en-GB" altLang="en-US" sz="1800" b="1">
                <a:solidFill>
                  <a:srgbClr val="FF0000"/>
                </a:solidFill>
              </a:rPr>
              <a:t>Research</a:t>
            </a:r>
            <a:r>
              <a:rPr lang="en-GB" altLang="en-US" sz="1800" b="1"/>
              <a:t> space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fade">
                                      <p:cBhvr>
                                        <p:cTn id="10" dur="500"/>
                                        <p:tgtEl>
                                          <p:spTgt spid="2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par>
                                <p:cTn id="22" presetID="10" presetClass="entr" presetSubtype="0" fill="hold" nodeType="with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fade">
                                      <p:cBhvr>
                                        <p:cTn id="24" dur="500"/>
                                        <p:tgtEl>
                                          <p:spTgt spid="24"/>
                                        </p:tgtEl>
                                      </p:cBhvr>
                                    </p:animEffect>
                                  </p:childTnLst>
                                </p:cTn>
                              </p:par>
                              <p:par>
                                <p:cTn id="25" presetID="10" presetClass="entr" presetSubtype="0" fill="hold" nodeType="with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fade">
                                      <p:cBhvr>
                                        <p:cTn id="27" dur="500"/>
                                        <p:tgtEl>
                                          <p:spTgt spid="30"/>
                                        </p:tgtEl>
                                      </p:cBhvr>
                                    </p:animEffect>
                                  </p:childTnLst>
                                </p:cTn>
                              </p:par>
                              <p:par>
                                <p:cTn id="28" presetID="10" presetClass="entr" presetSubtype="0" fill="hold"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fade">
                                      <p:cBhvr>
                                        <p:cTn id="30" dur="500"/>
                                        <p:tgtEl>
                                          <p:spTgt spid="18"/>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500"/>
                                        <p:tgtEl>
                                          <p:spTgt spid="7"/>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ntr" presetSubtype="0" fill="hold" nodeType="clickEffect">
                                  <p:stCondLst>
                                    <p:cond delay="0"/>
                                  </p:stCondLst>
                                  <p:childTnLst>
                                    <p:set>
                                      <p:cBhvr>
                                        <p:cTn id="37" dur="1" fill="hold">
                                          <p:stCondLst>
                                            <p:cond delay="0"/>
                                          </p:stCondLst>
                                        </p:cTn>
                                        <p:tgtEl>
                                          <p:spTgt spid="26"/>
                                        </p:tgtEl>
                                        <p:attrNameLst>
                                          <p:attrName>style.visibility</p:attrName>
                                        </p:attrNameLst>
                                      </p:cBhvr>
                                      <p:to>
                                        <p:strVal val="visible"/>
                                      </p:to>
                                    </p:set>
                                    <p:animEffect transition="in" filter="fade">
                                      <p:cBhvr>
                                        <p:cTn id="38" dur="500"/>
                                        <p:tgtEl>
                                          <p:spTgt spid="26"/>
                                        </p:tgtEl>
                                      </p:cBhvr>
                                    </p:animEffect>
                                  </p:childTnLst>
                                </p:cTn>
                              </p:par>
                              <p:par>
                                <p:cTn id="39" presetID="10" presetClass="entr" presetSubtype="0" fill="hold" nodeType="withEffect">
                                  <p:stCondLst>
                                    <p:cond delay="0"/>
                                  </p:stCondLst>
                                  <p:childTnLst>
                                    <p:set>
                                      <p:cBhvr>
                                        <p:cTn id="40" dur="1" fill="hold">
                                          <p:stCondLst>
                                            <p:cond delay="0"/>
                                          </p:stCondLst>
                                        </p:cTn>
                                        <p:tgtEl>
                                          <p:spTgt spid="33"/>
                                        </p:tgtEl>
                                        <p:attrNameLst>
                                          <p:attrName>style.visibility</p:attrName>
                                        </p:attrNameLst>
                                      </p:cBhvr>
                                      <p:to>
                                        <p:strVal val="visible"/>
                                      </p:to>
                                    </p:set>
                                    <p:animEffect transition="in" filter="fade">
                                      <p:cBhvr>
                                        <p:cTn id="41" dur="500"/>
                                        <p:tgtEl>
                                          <p:spTgt spid="33"/>
                                        </p:tgtEl>
                                      </p:cBhvr>
                                    </p:animEffect>
                                  </p:childTnLst>
                                </p:cTn>
                              </p:par>
                              <p:par>
                                <p:cTn id="42" presetID="10" presetClass="entr" presetSubtype="0" fill="hold" nodeType="with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fade">
                                      <p:cBhvr>
                                        <p:cTn id="44" dur="500"/>
                                        <p:tgtEl>
                                          <p:spTgt spid="13"/>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fade">
                                      <p:cBhvr>
                                        <p:cTn id="47" dur="500"/>
                                        <p:tgtEl>
                                          <p:spTgt spid="8"/>
                                        </p:tgtEl>
                                      </p:cBhvr>
                                    </p:animEffect>
                                  </p:childTnLst>
                                </p:cTn>
                              </p:par>
                              <p:par>
                                <p:cTn id="48" presetID="10" presetClass="entr" presetSubtype="0" fill="hold" nodeType="withEffect">
                                  <p:stCondLst>
                                    <p:cond delay="0"/>
                                  </p:stCondLst>
                                  <p:childTnLst>
                                    <p:set>
                                      <p:cBhvr>
                                        <p:cTn id="49" dur="1" fill="hold">
                                          <p:stCondLst>
                                            <p:cond delay="0"/>
                                          </p:stCondLst>
                                        </p:cTn>
                                        <p:tgtEl>
                                          <p:spTgt spid="20"/>
                                        </p:tgtEl>
                                        <p:attrNameLst>
                                          <p:attrName>style.visibility</p:attrName>
                                        </p:attrNameLst>
                                      </p:cBhvr>
                                      <p:to>
                                        <p:strVal val="visible"/>
                                      </p:to>
                                    </p:set>
                                    <p:animEffect transition="in" filter="fade">
                                      <p:cBhvr>
                                        <p:cTn id="50" dur="500"/>
                                        <p:tgtEl>
                                          <p:spTgt spid="20"/>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9"/>
                                        </p:tgtEl>
                                        <p:attrNameLst>
                                          <p:attrName>style.visibility</p:attrName>
                                        </p:attrNameLst>
                                      </p:cBhvr>
                                      <p:to>
                                        <p:strVal val="visible"/>
                                      </p:to>
                                    </p:set>
                                    <p:animEffect transition="in" filter="fade">
                                      <p:cBhvr>
                                        <p:cTn id="53" dur="500"/>
                                        <p:tgtEl>
                                          <p:spTgt spid="9"/>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55"/>
                                        </p:tgtEl>
                                        <p:attrNameLst>
                                          <p:attrName>style.visibility</p:attrName>
                                        </p:attrNameLst>
                                      </p:cBhvr>
                                      <p:to>
                                        <p:strVal val="visible"/>
                                      </p:to>
                                    </p:set>
                                    <p:animEffect transition="in" filter="fade">
                                      <p:cBhvr>
                                        <p:cTn id="58" dur="500"/>
                                        <p:tgtEl>
                                          <p:spTgt spid="55"/>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56"/>
                                        </p:tgtEl>
                                        <p:attrNameLst>
                                          <p:attrName>style.visibility</p:attrName>
                                        </p:attrNameLst>
                                      </p:cBhvr>
                                      <p:to>
                                        <p:strVal val="visible"/>
                                      </p:to>
                                    </p:set>
                                    <p:animEffect transition="in" filter="fade">
                                      <p:cBhvr>
                                        <p:cTn id="63" dur="500"/>
                                        <p:tgtEl>
                                          <p:spTgt spid="56"/>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21"/>
                                        </p:tgtEl>
                                        <p:attrNameLst>
                                          <p:attrName>style.visibility</p:attrName>
                                        </p:attrNameLst>
                                      </p:cBhvr>
                                      <p:to>
                                        <p:strVal val="visible"/>
                                      </p:to>
                                    </p:set>
                                    <p:animEffect transition="in" filter="fade">
                                      <p:cBhvr>
                                        <p:cTn id="68" dur="500"/>
                                        <p:tgtEl>
                                          <p:spTgt spid="21"/>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23"/>
                                        </p:tgtEl>
                                        <p:attrNameLst>
                                          <p:attrName>style.visibility</p:attrName>
                                        </p:attrNameLst>
                                      </p:cBhvr>
                                      <p:to>
                                        <p:strVal val="visible"/>
                                      </p:to>
                                    </p:set>
                                    <p:animEffect transition="in" filter="fade">
                                      <p:cBhvr>
                                        <p:cTn id="73"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55" grpId="0"/>
      <p:bldP spid="56" grpId="0" animBg="1"/>
      <p:bldP spid="21" grpId="0"/>
      <p:bldP spid="2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r>
              <a:rPr lang="en-GB" altLang="en-US" smtClean="0"/>
              <a:t>Developing Theory</a:t>
            </a:r>
          </a:p>
        </p:txBody>
      </p:sp>
      <p:sp>
        <p:nvSpPr>
          <p:cNvPr id="27650" name="Content Placeholder 2"/>
          <p:cNvSpPr>
            <a:spLocks noGrp="1"/>
          </p:cNvSpPr>
          <p:nvPr>
            <p:ph idx="1"/>
          </p:nvPr>
        </p:nvSpPr>
        <p:spPr/>
        <p:txBody>
          <a:bodyPr/>
          <a:lstStyle/>
          <a:p>
            <a:pPr marL="0" indent="0" eaLnBrk="1" hangingPunct="1">
              <a:lnSpc>
                <a:spcPct val="80000"/>
              </a:lnSpc>
              <a:buFont typeface="Arial" panose="020B0604020202020204" pitchFamily="34" charset="0"/>
              <a:buNone/>
            </a:pPr>
            <a:r>
              <a:rPr lang="en-GB" altLang="en-US" smtClean="0"/>
              <a:t>Talking about how other people have used the theory to analyse problems. Testing the analysis of data, using theory to help, then writing  to see if it works. ‘</a:t>
            </a:r>
            <a:r>
              <a:rPr lang="en-GB" altLang="ja-JP" i="1" smtClean="0"/>
              <a:t>How can the theory steer me through?</a:t>
            </a:r>
            <a:r>
              <a:rPr lang="en-GB" altLang="en-US" smtClean="0"/>
              <a:t>’</a:t>
            </a:r>
            <a:r>
              <a:rPr lang="en-GB" altLang="ja-JP" smtClean="0"/>
              <a:t>, </a:t>
            </a:r>
            <a:r>
              <a:rPr lang="en-GB" altLang="en-US" smtClean="0"/>
              <a:t>‘</a:t>
            </a:r>
            <a:r>
              <a:rPr lang="en-GB" altLang="ja-JP" i="1" smtClean="0"/>
              <a:t>Data analysis grounds the theoretical conversation</a:t>
            </a:r>
            <a:r>
              <a:rPr lang="en-GB" altLang="en-US" smtClean="0"/>
              <a:t>’</a:t>
            </a:r>
            <a:r>
              <a:rPr lang="en-GB" altLang="ja-JP" smtClean="0"/>
              <a:t> (A)</a:t>
            </a:r>
          </a:p>
          <a:p>
            <a:pPr marL="0" indent="0" eaLnBrk="1" hangingPunct="1">
              <a:lnSpc>
                <a:spcPct val="80000"/>
              </a:lnSpc>
              <a:buFont typeface="Arial" panose="020B0604020202020204" pitchFamily="34" charset="0"/>
              <a:buNone/>
            </a:pPr>
            <a:endParaRPr lang="en-GB" altLang="en-US" smtClean="0"/>
          </a:p>
          <a:p>
            <a:pPr marL="0" indent="0" eaLnBrk="1" hangingPunct="1">
              <a:lnSpc>
                <a:spcPct val="80000"/>
              </a:lnSpc>
              <a:buFont typeface="Arial" panose="020B0604020202020204" pitchFamily="34" charset="0"/>
              <a:buNone/>
            </a:pPr>
            <a:r>
              <a:rPr lang="en-GB" altLang="en-US" i="1" smtClean="0"/>
              <a:t>There are stages of resistance, or repulsion [laughs] and then they put their toe in the water to try to start to engage. And then there can be real excitement, particularly if they can find a theory which helps them with their research question. And that’s the thing that I try to tie the theory to. What is it you want to find out? What theory is going to help you? (J)</a:t>
            </a:r>
            <a:endParaRPr lang="en-GB" alt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eaLnBrk="1" hangingPunct="1"/>
            <a:r>
              <a:rPr lang="en-US" altLang="en-US" smtClean="0"/>
              <a:t>Developing Theory</a:t>
            </a:r>
          </a:p>
        </p:txBody>
      </p:sp>
      <p:sp>
        <p:nvSpPr>
          <p:cNvPr id="29698" name="Content Placeholder 2"/>
          <p:cNvSpPr>
            <a:spLocks noGrp="1"/>
          </p:cNvSpPr>
          <p:nvPr>
            <p:ph idx="1"/>
          </p:nvPr>
        </p:nvSpPr>
        <p:spPr/>
        <p:txBody>
          <a:bodyPr/>
          <a:lstStyle/>
          <a:p>
            <a:pPr marL="0" indent="0" eaLnBrk="1" hangingPunct="1">
              <a:lnSpc>
                <a:spcPct val="80000"/>
              </a:lnSpc>
              <a:buFont typeface="Arial" panose="020B0604020202020204" pitchFamily="34" charset="0"/>
              <a:buNone/>
            </a:pPr>
            <a:r>
              <a:rPr lang="en-GB" altLang="en-US" i="1" smtClean="0"/>
              <a:t>I think you have to present in a different form the question that I have been asked …… what is your theoretical framework? One of the things I have tried to do is unpack that and say you are in the realm of social theory how do you understand not just your particular belief but the relationships. How do you understand those? So for example, if people are trying to find out the relationship between what people are doing and the wider context there are a number of people like Bourdieu, or Giddens that they might use to understand the relationship between structure and agency for example. If they are working in an area that relies on notions of self perception and self esteem they have got to find some area of psychology where people have discussed those concepts…… I think. You cannot just write, I think. X or Y  (P)</a:t>
            </a:r>
          </a:p>
          <a:p>
            <a:pPr marL="0" indent="0" eaLnBrk="1" hangingPunct="1">
              <a:lnSpc>
                <a:spcPct val="80000"/>
              </a:lnSpc>
            </a:pPr>
            <a:endParaRPr lang="en-US" alt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2801</TotalTime>
  <Words>2683</Words>
  <Application>Microsoft Office PowerPoint</Application>
  <PresentationFormat>Widescreen</PresentationFormat>
  <Paragraphs>193</Paragraphs>
  <Slides>13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MS PGothic</vt:lpstr>
      <vt:lpstr>MS PGothic</vt:lpstr>
      <vt:lpstr>Arial</vt:lpstr>
      <vt:lpstr>Calibri</vt:lpstr>
      <vt:lpstr>Calibri Light</vt:lpstr>
      <vt:lpstr>FrutigerNextPro</vt:lpstr>
      <vt:lpstr>Office Theme</vt:lpstr>
      <vt:lpstr>‘Submitting to a different form of interrogation’:  supporting epistemological and methodological shifts in Prof Doc students’ thinking. </vt:lpstr>
      <vt:lpstr>Overview</vt:lpstr>
      <vt:lpstr>Seven key issues facing the higher education sector in 2015 and beyond</vt:lpstr>
      <vt:lpstr>Research – what’s involved?</vt:lpstr>
      <vt:lpstr>Pressures on the Doctorate….. Questions for the Professional Doctorate in Education? </vt:lpstr>
      <vt:lpstr>Pilot project </vt:lpstr>
      <vt:lpstr>Overview (Shaughnessy &amp; Pratt, 2016)</vt:lpstr>
      <vt:lpstr>Developing Theory</vt:lpstr>
      <vt:lpstr>Developing Theory</vt:lpstr>
      <vt:lpstr>Emotional and Professional Challenge</vt:lpstr>
      <vt:lpstr>Implications for researcher developers and researchers in universities</vt:lpstr>
      <vt:lpstr>Conclusions and implications</vt:lpstr>
      <vt:lpstr>References</vt:lpstr>
    </vt:vector>
  </TitlesOfParts>
  <Company>Plymouth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 Pratt</dc:creator>
  <cp:lastModifiedBy>Nick Pratt</cp:lastModifiedBy>
  <cp:revision>49</cp:revision>
  <cp:lastPrinted>2016-10-05T09:57:58Z</cp:lastPrinted>
  <dcterms:created xsi:type="dcterms:W3CDTF">2016-09-30T12:27:45Z</dcterms:created>
  <dcterms:modified xsi:type="dcterms:W3CDTF">2016-10-10T12:52:58Z</dcterms:modified>
</cp:coreProperties>
</file>