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7" r:id="rId2"/>
    <p:sldId id="262" r:id="rId3"/>
    <p:sldId id="275" r:id="rId4"/>
    <p:sldId id="263" r:id="rId5"/>
    <p:sldId id="264" r:id="rId6"/>
    <p:sldId id="265" r:id="rId7"/>
    <p:sldId id="266" r:id="rId8"/>
    <p:sldId id="267" r:id="rId9"/>
    <p:sldId id="268" r:id="rId10"/>
    <p:sldId id="269" r:id="rId11"/>
    <p:sldId id="270" r:id="rId12"/>
    <p:sldId id="271" r:id="rId13"/>
    <p:sldId id="272" r:id="rId14"/>
    <p:sldId id="273" r:id="rId15"/>
    <p:sldId id="27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6666"/>
    <a:srgbClr val="FFCC6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05"/>
    <p:restoredTop sz="94700"/>
  </p:normalViewPr>
  <p:slideViewPr>
    <p:cSldViewPr snapToGrid="0" snapToObjects="1">
      <p:cViewPr>
        <p:scale>
          <a:sx n="94" d="100"/>
          <a:sy n="94" d="100"/>
        </p:scale>
        <p:origin x="1352" y="7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F94079-E28F-AE4A-8F6D-75883A5182B3}" type="datetimeFigureOut">
              <a:rPr lang="en-US" smtClean="0"/>
              <a:t>10/13/16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51EFAF-8626-CA4E-A298-B7E845822B58}" type="slidenum">
              <a:rPr lang="en-US" smtClean="0"/>
              <a:t>‹#›</a:t>
            </a:fld>
            <a:endParaRPr lang="en-US"/>
          </a:p>
        </p:txBody>
      </p:sp>
    </p:spTree>
    <p:extLst>
      <p:ext uri="{BB962C8B-B14F-4D97-AF65-F5344CB8AC3E}">
        <p14:creationId xmlns:p14="http://schemas.microsoft.com/office/powerpoint/2010/main" val="1758067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98FB92-072A-F649-8E5B-528F21C13037}" type="datetimeFigureOut">
              <a:rPr lang="en-US" smtClean="0"/>
              <a:t>10/13/16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1157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98FB92-072A-F649-8E5B-528F21C13037}" type="datetimeFigureOut">
              <a:rPr lang="en-US" smtClean="0"/>
              <a:t>10/13/16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797482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98FB92-072A-F649-8E5B-528F21C13037}" type="datetimeFigureOut">
              <a:rPr lang="en-US" smtClean="0"/>
              <a:t>10/13/16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94074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98FB92-072A-F649-8E5B-528F21C13037}" type="datetimeFigureOut">
              <a:rPr lang="en-US" smtClean="0"/>
              <a:t>10/13/16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278836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98FB92-072A-F649-8E5B-528F21C13037}" type="datetimeFigureOut">
              <a:rPr lang="en-US" smtClean="0"/>
              <a:t>10/13/16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23469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98FB92-072A-F649-8E5B-528F21C13037}" type="datetimeFigureOut">
              <a:rPr lang="en-US" smtClean="0"/>
              <a:t>10/13/16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919119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98FB92-072A-F649-8E5B-528F21C13037}" type="datetimeFigureOut">
              <a:rPr lang="en-US" smtClean="0"/>
              <a:t>10/13/16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816851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98FB92-072A-F649-8E5B-528F21C13037}" type="datetimeFigureOut">
              <a:rPr lang="en-US" smtClean="0"/>
              <a:t>10/13/16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368204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98FB92-072A-F649-8E5B-528F21C13037}" type="datetimeFigureOut">
              <a:rPr lang="en-US" smtClean="0"/>
              <a:t>10/13/16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944449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98FB92-072A-F649-8E5B-528F21C13037}" type="datetimeFigureOut">
              <a:rPr lang="en-US" smtClean="0"/>
              <a:t>10/13/16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178708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98FB92-072A-F649-8E5B-528F21C13037}" type="datetimeFigureOut">
              <a:rPr lang="en-US" smtClean="0"/>
              <a:t>10/13/16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5D110-59C2-8246-8DD2-91CBAAC8E468}" type="slidenum">
              <a:rPr lang="en-US" smtClean="0"/>
              <a:t>‹#›</a:t>
            </a:fld>
            <a:endParaRPr lang="en-US"/>
          </a:p>
        </p:txBody>
      </p:sp>
    </p:spTree>
    <p:extLst>
      <p:ext uri="{BB962C8B-B14F-4D97-AF65-F5344CB8AC3E}">
        <p14:creationId xmlns:p14="http://schemas.microsoft.com/office/powerpoint/2010/main" val="19672878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98FB92-072A-F649-8E5B-528F21C13037}" type="datetimeFigureOut">
              <a:rPr lang="en-US" smtClean="0"/>
              <a:t>10/13/16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5D110-59C2-8246-8DD2-91CBAAC8E468}" type="slidenum">
              <a:rPr lang="en-US" smtClean="0"/>
              <a:t>‹#›</a:t>
            </a:fld>
            <a:endParaRPr lang="en-US"/>
          </a:p>
        </p:txBody>
      </p:sp>
    </p:spTree>
    <p:extLst>
      <p:ext uri="{BB962C8B-B14F-4D97-AF65-F5344CB8AC3E}">
        <p14:creationId xmlns:p14="http://schemas.microsoft.com/office/powerpoint/2010/main" val="175071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01" y="943593"/>
            <a:ext cx="8437915" cy="3619501"/>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6732" y="4212936"/>
            <a:ext cx="3816096" cy="1682496"/>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8572" y="5414404"/>
            <a:ext cx="4334256" cy="1072896"/>
          </a:xfrm>
          <a:prstGeom prst="rect">
            <a:avLst/>
          </a:prstGeom>
        </p:spPr>
      </p:pic>
    </p:spTree>
    <p:extLst>
      <p:ext uri="{BB962C8B-B14F-4D97-AF65-F5344CB8AC3E}">
        <p14:creationId xmlns:p14="http://schemas.microsoft.com/office/powerpoint/2010/main" val="292765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156360" y="419099"/>
            <a:ext cx="4572000" cy="1477328"/>
          </a:xfrm>
          <a:prstGeom prst="rect">
            <a:avLst/>
          </a:prstGeom>
          <a:noFill/>
        </p:spPr>
        <p:txBody>
          <a:bodyPr>
            <a:spAutoFit/>
          </a:bodyPr>
          <a:lstStyle/>
          <a:p>
            <a:r>
              <a:rPr lang="en-GB" b="1" dirty="0"/>
              <a:t>2.3 </a:t>
            </a:r>
            <a:r>
              <a:rPr lang="en-GB" dirty="0"/>
              <a:t>Practising Logics: A Qualitative Evaluation of an Early Career Interdisciplinary Training Programme. </a:t>
            </a:r>
            <a:r>
              <a:rPr lang="en-GB" i="1" dirty="0"/>
              <a:t>Robert </a:t>
            </a:r>
            <a:r>
              <a:rPr lang="en-GB" i="1" dirty="0" err="1"/>
              <a:t>Meckin</a:t>
            </a:r>
            <a:r>
              <a:rPr lang="en-GB" i="1" dirty="0"/>
              <a:t>, Sandrine </a:t>
            </a:r>
            <a:r>
              <a:rPr lang="en-GB" i="1" dirty="0" err="1"/>
              <a:t>Soubes</a:t>
            </a:r>
            <a:r>
              <a:rPr lang="en-GB" i="1" dirty="0"/>
              <a:t>, Susan </a:t>
            </a:r>
            <a:r>
              <a:rPr lang="en-GB" i="1" dirty="0" err="1"/>
              <a:t>Molyneux</a:t>
            </a:r>
            <a:r>
              <a:rPr lang="en-GB" i="1" dirty="0"/>
              <a:t>-Hodgson, University of Sheffield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313295" y="2203529"/>
            <a:ext cx="4572000" cy="3970318"/>
          </a:xfrm>
          <a:prstGeom prst="rect">
            <a:avLst/>
          </a:prstGeom>
        </p:spPr>
        <p:txBody>
          <a:bodyPr>
            <a:spAutoFit/>
          </a:bodyPr>
          <a:lstStyle/>
          <a:p>
            <a:pPr algn="ctr"/>
            <a:r>
              <a:rPr lang="en-GB" b="1" dirty="0"/>
              <a:t>Logics of </a:t>
            </a:r>
            <a:r>
              <a:rPr lang="en-GB" b="1" dirty="0" err="1"/>
              <a:t>interdisciplinarity</a:t>
            </a:r>
            <a:r>
              <a:rPr lang="en-GB" b="1" dirty="0"/>
              <a:t>:</a:t>
            </a:r>
            <a:r>
              <a:rPr lang="en-GB" dirty="0"/>
              <a:t> </a:t>
            </a:r>
            <a:r>
              <a:rPr lang="en-GB" dirty="0" smtClean="0"/>
              <a:t>three </a:t>
            </a:r>
            <a:r>
              <a:rPr lang="en-GB" dirty="0"/>
              <a:t>different rationalities for engaging in interdisciplinary collaboration. The logic of accountability is to increase the groups to whom the research is relevant, or who may evaluate it. The logic of innovation is to bring about novelty: e.g. products or methods, especially for the economy. The logic of ontology can challenge the way that people think about the world, and so the objects of the world are reconceptualised and research problems posed in different ways. The logics are not exclusive, and multiple ones can co-exist.  </a:t>
            </a:r>
            <a:endParaRPr lang="en-US" dirty="0"/>
          </a:p>
        </p:txBody>
      </p:sp>
    </p:spTree>
    <p:extLst>
      <p:ext uri="{BB962C8B-B14F-4D97-AF65-F5344CB8AC3E}">
        <p14:creationId xmlns:p14="http://schemas.microsoft.com/office/powerpoint/2010/main" val="1910295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225635" y="557598"/>
            <a:ext cx="4572000" cy="1200329"/>
          </a:xfrm>
          <a:prstGeom prst="rect">
            <a:avLst/>
          </a:prstGeom>
          <a:noFill/>
        </p:spPr>
        <p:txBody>
          <a:bodyPr>
            <a:spAutoFit/>
          </a:bodyPr>
          <a:lstStyle/>
          <a:p>
            <a:r>
              <a:rPr lang="en-GB" b="1" dirty="0"/>
              <a:t>2.4 </a:t>
            </a:r>
            <a:r>
              <a:rPr lang="en-GB" dirty="0"/>
              <a:t>Trust me! Behaviours that build and break trust in doctoral supervision relationships. </a:t>
            </a:r>
            <a:r>
              <a:rPr lang="en-GB" i="1" dirty="0"/>
              <a:t>Kay </a:t>
            </a:r>
            <a:r>
              <a:rPr lang="en-GB" i="1" dirty="0" err="1"/>
              <a:t>Guccione</a:t>
            </a:r>
            <a:r>
              <a:rPr lang="en-GB" i="1" dirty="0"/>
              <a:t>, University of Sheffield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2214901"/>
            <a:ext cx="4572000" cy="4093428"/>
          </a:xfrm>
          <a:prstGeom prst="rect">
            <a:avLst/>
          </a:prstGeom>
        </p:spPr>
        <p:txBody>
          <a:bodyPr>
            <a:spAutoFit/>
          </a:bodyPr>
          <a:lstStyle/>
          <a:p>
            <a:pPr algn="ctr"/>
            <a:r>
              <a:rPr lang="en-GB" sz="2000" b="1" dirty="0"/>
              <a:t>Trust and workplace supervision</a:t>
            </a:r>
            <a:r>
              <a:rPr lang="en-GB" sz="2000" dirty="0"/>
              <a:t>: Trust is a complex requirement of effective workplace learning and there is tension between ‘learning trust’ (revealing a learning need) and ‘workplace trust’ (being seen to be competent) that blurs role boundaries.</a:t>
            </a:r>
          </a:p>
          <a:p>
            <a:pPr algn="ctr"/>
            <a:r>
              <a:rPr lang="en-GB" sz="2000" dirty="0"/>
              <a:t> </a:t>
            </a:r>
          </a:p>
          <a:p>
            <a:pPr algn="ctr"/>
            <a:r>
              <a:rPr lang="en-GB" sz="2000" b="1" dirty="0"/>
              <a:t>Professional Trust:</a:t>
            </a:r>
            <a:r>
              <a:rPr lang="en-GB" sz="2000" dirty="0"/>
              <a:t> Trust as an essential component of what it means to be a ‘professional’ – speaks to the ideas of expert/novice and guardianship of the academy.</a:t>
            </a:r>
          </a:p>
        </p:txBody>
      </p:sp>
    </p:spTree>
    <p:extLst>
      <p:ext uri="{BB962C8B-B14F-4D97-AF65-F5344CB8AC3E}">
        <p14:creationId xmlns:p14="http://schemas.microsoft.com/office/powerpoint/2010/main" val="1462769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225635" y="656140"/>
            <a:ext cx="4572000" cy="923330"/>
          </a:xfrm>
          <a:prstGeom prst="rect">
            <a:avLst/>
          </a:prstGeom>
          <a:noFill/>
        </p:spPr>
        <p:txBody>
          <a:bodyPr>
            <a:spAutoFit/>
          </a:bodyPr>
          <a:lstStyle/>
          <a:p>
            <a:r>
              <a:rPr lang="en-GB" b="1" dirty="0"/>
              <a:t>3.1 </a:t>
            </a:r>
            <a:r>
              <a:rPr lang="en-GB" dirty="0"/>
              <a:t>What metrics for environments that nurture researcher development? </a:t>
            </a:r>
            <a:r>
              <a:rPr lang="en-GB" i="1" dirty="0"/>
              <a:t>Gavin Boyce, University of Sheffield</a:t>
            </a:r>
            <a:r>
              <a:rPr lang="en-GB" dirty="0"/>
              <a:t>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Rectangle 1"/>
          <p:cNvSpPr/>
          <p:nvPr/>
        </p:nvSpPr>
        <p:spPr>
          <a:xfrm>
            <a:off x="2367886" y="2005611"/>
            <a:ext cx="4572000" cy="4539704"/>
          </a:xfrm>
          <a:prstGeom prst="rect">
            <a:avLst/>
          </a:prstGeom>
        </p:spPr>
        <p:txBody>
          <a:bodyPr>
            <a:spAutoFit/>
          </a:bodyPr>
          <a:lstStyle/>
          <a:p>
            <a:pPr algn="ctr"/>
            <a:r>
              <a:rPr lang="en-GB" sz="1700" dirty="0" err="1">
                <a:latin typeface="Arial" charset="0"/>
                <a:ea typeface="Calibri" charset="0"/>
                <a:cs typeface="Times New Roman" charset="0"/>
              </a:rPr>
              <a:t>Sghrm</a:t>
            </a:r>
            <a:r>
              <a:rPr lang="en-GB" sz="1700" dirty="0">
                <a:latin typeface="Arial" charset="0"/>
                <a:ea typeface="Calibri" charset="0"/>
                <a:cs typeface="Times New Roman" charset="0"/>
              </a:rPr>
              <a:t>, E.(2014), Using the Principles for Innovative Doctoral Training as a Tool for Guiding Reforms of Doctoral Education in Europe.  </a:t>
            </a:r>
            <a:endParaRPr lang="en-GB" sz="1700" dirty="0" smtClean="0">
              <a:latin typeface="Arial" charset="0"/>
              <a:ea typeface="Calibri" charset="0"/>
              <a:cs typeface="Times New Roman" charset="0"/>
            </a:endParaRPr>
          </a:p>
          <a:p>
            <a:pPr algn="ctr"/>
            <a:endParaRPr lang="en-GB" sz="1700" dirty="0">
              <a:latin typeface="Calibri" charset="0"/>
              <a:ea typeface="Calibri" charset="0"/>
              <a:cs typeface="Times New Roman" charset="0"/>
            </a:endParaRPr>
          </a:p>
          <a:p>
            <a:pPr algn="ctr"/>
            <a:r>
              <a:rPr lang="en-GB" sz="1700" dirty="0" err="1">
                <a:latin typeface="Arial" charset="0"/>
                <a:ea typeface="Calibri" charset="0"/>
                <a:cs typeface="Times New Roman" charset="0"/>
              </a:rPr>
              <a:t>Kehm</a:t>
            </a:r>
            <a:r>
              <a:rPr lang="en-GB" sz="1700" dirty="0">
                <a:latin typeface="Arial" charset="0"/>
                <a:ea typeface="Calibri" charset="0"/>
                <a:cs typeface="Times New Roman" charset="0"/>
              </a:rPr>
              <a:t>, B. (2007) Quo Vadis Doctoral Education? New European Approaches in the Context of Global Changes</a:t>
            </a:r>
            <a:r>
              <a:rPr lang="en-GB" sz="1700" i="1" dirty="0">
                <a:latin typeface="Arial" charset="0"/>
                <a:ea typeface="Calibri" charset="0"/>
                <a:cs typeface="Times New Roman" charset="0"/>
              </a:rPr>
              <a:t>. European Journal of Education,</a:t>
            </a:r>
            <a:r>
              <a:rPr lang="en-GB" sz="1700" dirty="0">
                <a:latin typeface="Arial" charset="0"/>
                <a:ea typeface="Calibri" charset="0"/>
                <a:cs typeface="Times New Roman" charset="0"/>
              </a:rPr>
              <a:t> 42 (3): 307-19</a:t>
            </a:r>
            <a:endParaRPr lang="en-GB" sz="1700" dirty="0">
              <a:latin typeface="Calibri" charset="0"/>
              <a:ea typeface="Calibri" charset="0"/>
              <a:cs typeface="Times New Roman" charset="0"/>
            </a:endParaRPr>
          </a:p>
          <a:p>
            <a:pPr algn="ctr"/>
            <a:r>
              <a:rPr lang="en-GB" sz="1700" dirty="0">
                <a:latin typeface="Arial" charset="0"/>
                <a:ea typeface="Calibri" charset="0"/>
                <a:cs typeface="Times New Roman" charset="0"/>
              </a:rPr>
              <a:t> </a:t>
            </a:r>
            <a:endParaRPr lang="en-GB" sz="1700" dirty="0">
              <a:latin typeface="Calibri" charset="0"/>
              <a:ea typeface="Calibri" charset="0"/>
              <a:cs typeface="Times New Roman" charset="0"/>
            </a:endParaRPr>
          </a:p>
          <a:p>
            <a:pPr algn="ctr"/>
            <a:r>
              <a:rPr lang="en-GB" sz="1700" dirty="0">
                <a:latin typeface="Arial" charset="0"/>
                <a:ea typeface="Calibri" charset="0"/>
                <a:cs typeface="Times New Roman" charset="0"/>
              </a:rPr>
              <a:t>UUK (2014b),</a:t>
            </a:r>
            <a:r>
              <a:rPr lang="en-GB" sz="1700" baseline="30000" dirty="0">
                <a:latin typeface="Arial" charset="0"/>
                <a:ea typeface="Calibri" charset="0"/>
                <a:cs typeface="Times New Roman" charset="0"/>
              </a:rPr>
              <a:t> </a:t>
            </a:r>
            <a:r>
              <a:rPr lang="en-GB" sz="1700" dirty="0">
                <a:latin typeface="Arial" charset="0"/>
                <a:ea typeface="Calibri" charset="0"/>
                <a:cs typeface="Times New Roman" charset="0"/>
              </a:rPr>
              <a:t>Joint declaration on Doctoral Training in Europe.  </a:t>
            </a:r>
            <a:endParaRPr lang="en-GB" sz="1700" dirty="0" smtClean="0">
              <a:latin typeface="Arial" charset="0"/>
              <a:ea typeface="Calibri" charset="0"/>
              <a:cs typeface="Times New Roman" charset="0"/>
            </a:endParaRPr>
          </a:p>
          <a:p>
            <a:pPr algn="ctr"/>
            <a:endParaRPr lang="en-GB" sz="1700" dirty="0">
              <a:latin typeface="Calibri" charset="0"/>
              <a:ea typeface="Calibri" charset="0"/>
              <a:cs typeface="Times New Roman" charset="0"/>
            </a:endParaRPr>
          </a:p>
          <a:p>
            <a:pPr algn="ctr"/>
            <a:r>
              <a:rPr lang="en-GB" sz="1700" dirty="0" err="1">
                <a:latin typeface="Arial" charset="0"/>
                <a:ea typeface="Calibri" charset="0"/>
              </a:rPr>
              <a:t>Wilsdon</a:t>
            </a:r>
            <a:r>
              <a:rPr lang="en-GB" sz="1700" dirty="0">
                <a:latin typeface="Arial" charset="0"/>
                <a:ea typeface="Calibri" charset="0"/>
              </a:rPr>
              <a:t>, J., </a:t>
            </a:r>
            <a:r>
              <a:rPr lang="en-GB" sz="1700" i="1" dirty="0">
                <a:latin typeface="Arial" charset="0"/>
                <a:ea typeface="Calibri" charset="0"/>
              </a:rPr>
              <a:t>et al</a:t>
            </a:r>
            <a:r>
              <a:rPr lang="en-GB" sz="1700" dirty="0">
                <a:latin typeface="Arial" charset="0"/>
                <a:ea typeface="Calibri" charset="0"/>
              </a:rPr>
              <a:t>. (2015). The Metric Tide: Report of the Independent Review of the Role of</a:t>
            </a:r>
            <a:r>
              <a:rPr lang="en-GB" sz="1700" dirty="0">
                <a:latin typeface="MS Mincho" charset="-128"/>
                <a:cs typeface="MS Mincho" charset="-128"/>
              </a:rPr>
              <a:t> </a:t>
            </a:r>
            <a:r>
              <a:rPr lang="en-GB" sz="1700" dirty="0">
                <a:latin typeface="Arial" charset="0"/>
                <a:ea typeface="Calibri" charset="0"/>
              </a:rPr>
              <a:t>Metrics in Research Assessment and Management.</a:t>
            </a:r>
            <a:r>
              <a:rPr lang="en-GB" sz="1700" i="1" dirty="0">
                <a:latin typeface="Arial" charset="0"/>
                <a:ea typeface="Calibri" charset="0"/>
              </a:rPr>
              <a:t> </a:t>
            </a:r>
            <a:endParaRPr lang="en-US" sz="1700" dirty="0"/>
          </a:p>
        </p:txBody>
      </p:sp>
    </p:spTree>
    <p:extLst>
      <p:ext uri="{BB962C8B-B14F-4D97-AF65-F5344CB8AC3E}">
        <p14:creationId xmlns:p14="http://schemas.microsoft.com/office/powerpoint/2010/main" val="374061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225635" y="557598"/>
            <a:ext cx="4572000" cy="1200329"/>
          </a:xfrm>
          <a:prstGeom prst="rect">
            <a:avLst/>
          </a:prstGeom>
          <a:noFill/>
        </p:spPr>
        <p:txBody>
          <a:bodyPr>
            <a:spAutoFit/>
          </a:bodyPr>
          <a:lstStyle/>
          <a:p>
            <a:r>
              <a:rPr lang="en-GB" b="1" dirty="0"/>
              <a:t>3.2 </a:t>
            </a:r>
            <a:r>
              <a:rPr lang="en-GB" dirty="0"/>
              <a:t>Presenting in a Personal Capacity; Reflections on Developing Research Independence as a Part-time PhD. </a:t>
            </a:r>
            <a:r>
              <a:rPr lang="en-GB" i="1" dirty="0"/>
              <a:t>Samuel Dent, Sheffield Hallam University</a:t>
            </a:r>
            <a:r>
              <a:rPr lang="en-GB" dirty="0"/>
              <a:t>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2120608"/>
            <a:ext cx="4572000" cy="4154984"/>
          </a:xfrm>
          <a:prstGeom prst="rect">
            <a:avLst/>
          </a:prstGeom>
        </p:spPr>
        <p:txBody>
          <a:bodyPr>
            <a:spAutoFit/>
          </a:bodyPr>
          <a:lstStyle/>
          <a:p>
            <a:pPr algn="ctr"/>
            <a:r>
              <a:rPr lang="en-GB" sz="2400" b="1" dirty="0"/>
              <a:t>R</a:t>
            </a:r>
            <a:r>
              <a:rPr lang="en-GB" sz="2400" b="1" dirty="0" smtClean="0"/>
              <a:t>eflective </a:t>
            </a:r>
            <a:r>
              <a:rPr lang="en-GB" sz="2400" b="1" dirty="0"/>
              <a:t>practices, and the PhD </a:t>
            </a:r>
            <a:r>
              <a:rPr lang="en-GB" sz="2400" b="1" dirty="0" smtClean="0"/>
              <a:t>journey: </a:t>
            </a:r>
            <a:r>
              <a:rPr lang="en-GB" sz="2400" dirty="0"/>
              <a:t>T</a:t>
            </a:r>
            <a:r>
              <a:rPr lang="en-GB" sz="2400" dirty="0" smtClean="0"/>
              <a:t>race </a:t>
            </a:r>
            <a:r>
              <a:rPr lang="en-GB" sz="2400" dirty="0"/>
              <a:t>the personal autobiography of the </a:t>
            </a:r>
            <a:r>
              <a:rPr lang="en-GB" sz="2400" dirty="0" smtClean="0"/>
              <a:t>research questions students </a:t>
            </a:r>
            <a:r>
              <a:rPr lang="en-GB" sz="2400" dirty="0"/>
              <a:t>pursue, as part of their engagement in reflexively. T</a:t>
            </a:r>
            <a:r>
              <a:rPr lang="en-GB" sz="2400" dirty="0" smtClean="0"/>
              <a:t>he </a:t>
            </a:r>
            <a:r>
              <a:rPr lang="en-GB" sz="2400" dirty="0"/>
              <a:t>complexity of this process if studying </a:t>
            </a:r>
            <a:r>
              <a:rPr lang="en-GB" sz="2400" dirty="0" smtClean="0"/>
              <a:t>part-time, </a:t>
            </a:r>
            <a:r>
              <a:rPr lang="en-GB" sz="2400" dirty="0"/>
              <a:t>and the potential challenges of </a:t>
            </a:r>
            <a:r>
              <a:rPr lang="en-GB" sz="2400" dirty="0" smtClean="0"/>
              <a:t>working both within </a:t>
            </a:r>
            <a:r>
              <a:rPr lang="en-GB" sz="2400" dirty="0"/>
              <a:t>and against </a:t>
            </a:r>
            <a:r>
              <a:rPr lang="en-GB" sz="2400" dirty="0" smtClean="0"/>
              <a:t>systems, creates new identities</a:t>
            </a:r>
            <a:endParaRPr lang="en-US" sz="2400" dirty="0"/>
          </a:p>
        </p:txBody>
      </p:sp>
    </p:spTree>
    <p:extLst>
      <p:ext uri="{BB962C8B-B14F-4D97-AF65-F5344CB8AC3E}">
        <p14:creationId xmlns:p14="http://schemas.microsoft.com/office/powerpoint/2010/main" val="1161751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066308" y="419099"/>
            <a:ext cx="4572000" cy="1477328"/>
          </a:xfrm>
          <a:prstGeom prst="rect">
            <a:avLst/>
          </a:prstGeom>
          <a:noFill/>
        </p:spPr>
        <p:txBody>
          <a:bodyPr>
            <a:spAutoFit/>
          </a:bodyPr>
          <a:lstStyle/>
          <a:p>
            <a:r>
              <a:rPr lang="en-GB" b="1" dirty="0"/>
              <a:t>3.3 </a:t>
            </a:r>
            <a:r>
              <a:rPr lang="en-GB" dirty="0"/>
              <a:t>What is the value of a doctoral degree? Exploring perceptions of personal value gained from doctoral study in the context of the UK knowledge economy. </a:t>
            </a:r>
            <a:r>
              <a:rPr lang="en-GB" i="1" dirty="0"/>
              <a:t>Billy Bryan, University of Sheffield</a:t>
            </a:r>
            <a:r>
              <a:rPr lang="en-GB" dirty="0"/>
              <a:t>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2214901"/>
            <a:ext cx="4572000" cy="4154984"/>
          </a:xfrm>
          <a:prstGeom prst="rect">
            <a:avLst/>
          </a:prstGeom>
        </p:spPr>
        <p:txBody>
          <a:bodyPr>
            <a:spAutoFit/>
          </a:bodyPr>
          <a:lstStyle/>
          <a:p>
            <a:pPr algn="ctr"/>
            <a:r>
              <a:rPr lang="en-GB" sz="2400" b="1" smtClean="0"/>
              <a:t>Concepts</a:t>
            </a:r>
            <a:r>
              <a:rPr lang="en-GB" sz="2400" smtClean="0"/>
              <a:t> </a:t>
            </a:r>
            <a:r>
              <a:rPr lang="en-GB" sz="2400" b="1" dirty="0" smtClean="0"/>
              <a:t>of </a:t>
            </a:r>
            <a:r>
              <a:rPr lang="en-GB" sz="2400" b="1" dirty="0"/>
              <a:t>doctoral value</a:t>
            </a:r>
            <a:r>
              <a:rPr lang="en-GB" sz="2400" dirty="0"/>
              <a:t> through the lens of the individual's perspective. W</a:t>
            </a:r>
            <a:r>
              <a:rPr lang="en-GB" sz="2400" dirty="0" smtClean="0"/>
              <a:t>e </a:t>
            </a:r>
            <a:r>
              <a:rPr lang="en-GB" sz="2400" dirty="0"/>
              <a:t>draw upon work which has explored doctoral value from the </a:t>
            </a:r>
            <a:r>
              <a:rPr lang="en-GB" sz="2400" dirty="0" smtClean="0"/>
              <a:t>economic, skills and employer perspectives</a:t>
            </a:r>
            <a:r>
              <a:rPr lang="en-GB" sz="2400" dirty="0"/>
              <a:t>. The best representation of the concept under study </a:t>
            </a:r>
            <a:r>
              <a:rPr lang="en-GB" sz="2400" dirty="0" smtClean="0"/>
              <a:t>is individual's </a:t>
            </a:r>
            <a:r>
              <a:rPr lang="en-GB" sz="2400" dirty="0"/>
              <a:t>perceptions of educational value. </a:t>
            </a:r>
          </a:p>
        </p:txBody>
      </p:sp>
    </p:spTree>
    <p:extLst>
      <p:ext uri="{BB962C8B-B14F-4D97-AF65-F5344CB8AC3E}">
        <p14:creationId xmlns:p14="http://schemas.microsoft.com/office/powerpoint/2010/main" val="643654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197926" y="656140"/>
            <a:ext cx="4572000" cy="923330"/>
          </a:xfrm>
          <a:prstGeom prst="rect">
            <a:avLst/>
          </a:prstGeom>
          <a:noFill/>
        </p:spPr>
        <p:txBody>
          <a:bodyPr>
            <a:spAutoFit/>
          </a:bodyPr>
          <a:lstStyle/>
          <a:p>
            <a:r>
              <a:rPr lang="en-GB" b="1"/>
              <a:t>3.4 </a:t>
            </a:r>
            <a:r>
              <a:rPr lang="en-GB"/>
              <a:t>Doctoral internships - fun times but was it a good learning experience? </a:t>
            </a:r>
            <a:r>
              <a:rPr lang="en-GB" i="1" dirty="0"/>
              <a:t>Caroline Pope, University of Edinburgh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1996534"/>
            <a:ext cx="4572000" cy="4493538"/>
          </a:xfrm>
          <a:prstGeom prst="rect">
            <a:avLst/>
          </a:prstGeom>
        </p:spPr>
        <p:txBody>
          <a:bodyPr>
            <a:spAutoFit/>
          </a:bodyPr>
          <a:lstStyle/>
          <a:p>
            <a:pPr algn="ctr"/>
            <a:r>
              <a:rPr lang="en-GB" sz="2200" b="1" dirty="0"/>
              <a:t>Impact framework:</a:t>
            </a:r>
            <a:r>
              <a:rPr lang="en-GB" sz="2200" dirty="0"/>
              <a:t> This</a:t>
            </a:r>
            <a:r>
              <a:rPr lang="en-GB" sz="2200" i="1" dirty="0"/>
              <a:t> </a:t>
            </a:r>
            <a:r>
              <a:rPr lang="en-GB" sz="2200" dirty="0"/>
              <a:t>makes a connection between activity and ‘behaviour, action or change’ which occur as a result of a training activity. It also distinguishes </a:t>
            </a:r>
            <a:r>
              <a:rPr lang="en-GB" sz="2200" dirty="0" smtClean="0"/>
              <a:t>evaluation from impact. </a:t>
            </a:r>
            <a:r>
              <a:rPr lang="en-GB" sz="2200" b="1" dirty="0"/>
              <a:t> </a:t>
            </a:r>
            <a:endParaRPr lang="en-GB" sz="2200" b="1" dirty="0" smtClean="0"/>
          </a:p>
          <a:p>
            <a:pPr algn="ctr"/>
            <a:endParaRPr lang="en-GB" sz="2200" dirty="0"/>
          </a:p>
          <a:p>
            <a:pPr algn="ctr"/>
            <a:r>
              <a:rPr lang="en-GB" sz="2200" b="1" dirty="0"/>
              <a:t>Vitae Researcher Development Framework</a:t>
            </a:r>
            <a:r>
              <a:rPr lang="en-GB" sz="2200" dirty="0"/>
              <a:t> </a:t>
            </a:r>
            <a:r>
              <a:rPr lang="en-GB" sz="2200" dirty="0" smtClean="0"/>
              <a:t>This </a:t>
            </a:r>
            <a:r>
              <a:rPr lang="en-GB" sz="2200" dirty="0"/>
              <a:t>was designed to help early career professionals plan and support their personal, professional and career development. </a:t>
            </a:r>
          </a:p>
        </p:txBody>
      </p:sp>
    </p:spTree>
    <p:extLst>
      <p:ext uri="{BB962C8B-B14F-4D97-AF65-F5344CB8AC3E}">
        <p14:creationId xmlns:p14="http://schemas.microsoft.com/office/powerpoint/2010/main" val="1029496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104900"/>
            <a:ext cx="8211312" cy="4645152"/>
          </a:xfrm>
          <a:prstGeom prst="rect">
            <a:avLst/>
          </a:prstGeom>
        </p:spPr>
      </p:pic>
    </p:spTree>
    <p:extLst>
      <p:ext uri="{BB962C8B-B14F-4D97-AF65-F5344CB8AC3E}">
        <p14:creationId xmlns:p14="http://schemas.microsoft.com/office/powerpoint/2010/main" val="3085785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000" y="1117600"/>
            <a:ext cx="6589776" cy="4620768"/>
          </a:xfrm>
          <a:prstGeom prst="rect">
            <a:avLst/>
          </a:prstGeom>
        </p:spPr>
      </p:pic>
    </p:spTree>
    <p:extLst>
      <p:ext uri="{BB962C8B-B14F-4D97-AF65-F5344CB8AC3E}">
        <p14:creationId xmlns:p14="http://schemas.microsoft.com/office/powerpoint/2010/main" val="741170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agon 6"/>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225635" y="419099"/>
            <a:ext cx="4572000" cy="1477328"/>
          </a:xfrm>
          <a:prstGeom prst="rect">
            <a:avLst/>
          </a:prstGeom>
          <a:noFill/>
        </p:spPr>
        <p:txBody>
          <a:bodyPr>
            <a:spAutoFit/>
          </a:bodyPr>
          <a:lstStyle/>
          <a:p>
            <a:r>
              <a:rPr lang="en-GB" b="1" dirty="0">
                <a:latin typeface="HelveticaNeue" charset="0"/>
                <a:ea typeface="Calibri" charset="0"/>
                <a:cs typeface="Times New Roman" charset="0"/>
              </a:rPr>
              <a:t>1.1 </a:t>
            </a:r>
            <a:r>
              <a:rPr lang="en-GB" dirty="0">
                <a:latin typeface="HelveticaNeue" charset="0"/>
                <a:ea typeface="Calibri" charset="0"/>
                <a:cs typeface="Times New Roman" charset="0"/>
              </a:rPr>
              <a:t>Researcher Developer: An Evolving Third Space Profession in Higher Education. </a:t>
            </a:r>
            <a:r>
              <a:rPr lang="en-GB" i="1" dirty="0">
                <a:latin typeface="HelveticaNeue" charset="0"/>
                <a:ea typeface="Calibri" charset="0"/>
                <a:cs typeface="Times New Roman" charset="0"/>
              </a:rPr>
              <a:t>Richard Freeman, UCL Institute of Education, Anna Price, Queen Mary University of London.</a:t>
            </a:r>
            <a:r>
              <a:rPr lang="en-GB" dirty="0"/>
              <a:t> </a:t>
            </a:r>
            <a:endParaRPr lang="en-US" dirty="0"/>
          </a:p>
        </p:txBody>
      </p:sp>
      <p:sp>
        <p:nvSpPr>
          <p:cNvPr id="5" name="Rectangle 4"/>
          <p:cNvSpPr/>
          <p:nvPr/>
        </p:nvSpPr>
        <p:spPr>
          <a:xfrm>
            <a:off x="2286001" y="2385627"/>
            <a:ext cx="4572000" cy="3785652"/>
          </a:xfrm>
          <a:prstGeom prst="rect">
            <a:avLst/>
          </a:prstGeom>
        </p:spPr>
        <p:txBody>
          <a:bodyPr>
            <a:spAutoFit/>
          </a:bodyPr>
          <a:lstStyle/>
          <a:p>
            <a:pPr algn="ctr"/>
            <a:r>
              <a:rPr lang="en-GB" sz="2400" b="1" dirty="0">
                <a:latin typeface="Arial" charset="0"/>
                <a:ea typeface="Calibri" charset="0"/>
              </a:rPr>
              <a:t>Third Space Professionals</a:t>
            </a:r>
            <a:r>
              <a:rPr lang="en-GB" sz="2400" dirty="0">
                <a:latin typeface="Arial" charset="0"/>
                <a:ea typeface="Calibri" charset="0"/>
              </a:rPr>
              <a:t>: looks at the roles in universities which fall between the traditional classifications of ‘academic’ and ‘professional services’ and which combine elements of both of these classifications, which is the case for the roles of many </a:t>
            </a:r>
            <a:endParaRPr lang="en-GB" sz="2400" dirty="0" smtClean="0">
              <a:latin typeface="Arial" charset="0"/>
              <a:ea typeface="Calibri" charset="0"/>
            </a:endParaRPr>
          </a:p>
          <a:p>
            <a:pPr algn="ctr"/>
            <a:r>
              <a:rPr lang="en-GB" sz="2400" dirty="0" smtClean="0">
                <a:latin typeface="Arial" charset="0"/>
                <a:ea typeface="Calibri" charset="0"/>
              </a:rPr>
              <a:t>researcher </a:t>
            </a:r>
            <a:r>
              <a:rPr lang="en-GB" sz="2400" dirty="0">
                <a:latin typeface="Arial" charset="0"/>
                <a:ea typeface="Calibri" charset="0"/>
              </a:rPr>
              <a:t>developers.</a:t>
            </a:r>
            <a:r>
              <a:rPr lang="en-GB" sz="2400" dirty="0"/>
              <a:t> </a:t>
            </a:r>
            <a:endParaRPr lang="en-US" sz="2400" dirty="0"/>
          </a:p>
        </p:txBody>
      </p:sp>
    </p:spTree>
    <p:extLst>
      <p:ext uri="{BB962C8B-B14F-4D97-AF65-F5344CB8AC3E}">
        <p14:creationId xmlns:p14="http://schemas.microsoft.com/office/powerpoint/2010/main" val="607780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exagon 9"/>
          <p:cNvSpPr/>
          <p:nvPr/>
        </p:nvSpPr>
        <p:spPr>
          <a:xfrm>
            <a:off x="4162567" y="1968577"/>
            <a:ext cx="5476862" cy="452776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225635" y="419099"/>
            <a:ext cx="4572000" cy="1477328"/>
          </a:xfrm>
          <a:prstGeom prst="rect">
            <a:avLst/>
          </a:prstGeom>
          <a:noFill/>
        </p:spPr>
        <p:txBody>
          <a:bodyPr>
            <a:spAutoFit/>
          </a:bodyPr>
          <a:lstStyle/>
          <a:p>
            <a:r>
              <a:rPr lang="en-GB" b="1" dirty="0"/>
              <a:t>1.2 </a:t>
            </a:r>
            <a:r>
              <a:rPr lang="en-GB" dirty="0"/>
              <a:t>Finding our Feet: Establishing a Theoretical Base for Developing Research Capability. </a:t>
            </a:r>
            <a:r>
              <a:rPr lang="en-GB" i="1" dirty="0"/>
              <a:t>Kieran </a:t>
            </a:r>
            <a:r>
              <a:rPr lang="en-GB" i="1" dirty="0" err="1"/>
              <a:t>Fenby-Hulse</a:t>
            </a:r>
            <a:r>
              <a:rPr lang="en-GB" i="1" dirty="0"/>
              <a:t>, Heather Sears, Rebekah Smith </a:t>
            </a:r>
            <a:r>
              <a:rPr lang="en-GB" i="1" dirty="0" err="1"/>
              <a:t>McGloin</a:t>
            </a:r>
            <a:r>
              <a:rPr lang="en-GB" i="1" dirty="0"/>
              <a:t>, Coventry University.</a:t>
            </a:r>
            <a:r>
              <a:rPr lang="en-GB" dirty="0"/>
              <a:t> </a:t>
            </a:r>
            <a:endParaRPr lang="en-US" dirty="0"/>
          </a:p>
        </p:txBody>
      </p:sp>
      <p:sp>
        <p:nvSpPr>
          <p:cNvPr id="5" name="Hexagon 4"/>
          <p:cNvSpPr/>
          <p:nvPr/>
        </p:nvSpPr>
        <p:spPr>
          <a:xfrm>
            <a:off x="-504970" y="2074593"/>
            <a:ext cx="5072199" cy="4244323"/>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84443" y="2627226"/>
            <a:ext cx="3699164" cy="3539430"/>
          </a:xfrm>
          <a:prstGeom prst="rect">
            <a:avLst/>
          </a:prstGeom>
        </p:spPr>
        <p:txBody>
          <a:bodyPr wrap="square">
            <a:spAutoFit/>
          </a:bodyPr>
          <a:lstStyle/>
          <a:p>
            <a:pPr algn="ctr"/>
            <a:r>
              <a:rPr lang="en-GB" sz="1600" b="1" dirty="0"/>
              <a:t>The Working As Learning Framework:</a:t>
            </a:r>
            <a:r>
              <a:rPr lang="en-GB" sz="1600" dirty="0"/>
              <a:t> positioned as a valuable, valid and reliable tool for researching policy and practice for improving learning at work</a:t>
            </a:r>
            <a:r>
              <a:rPr lang="en-GB" sz="1600" dirty="0" smtClean="0"/>
              <a:t>.</a:t>
            </a:r>
          </a:p>
          <a:p>
            <a:endParaRPr lang="en-GB" sz="1600" dirty="0" smtClean="0"/>
          </a:p>
          <a:p>
            <a:pPr algn="ctr"/>
            <a:r>
              <a:rPr lang="en-GB" sz="1600" b="1" dirty="0"/>
              <a:t>Planning Theory Of Acting Together:</a:t>
            </a:r>
            <a:r>
              <a:rPr lang="en-GB" sz="1600" dirty="0"/>
              <a:t> Establishes a framework for understanding basic forms of sociality. </a:t>
            </a:r>
            <a:r>
              <a:rPr lang="en-GB" sz="1600" dirty="0" err="1"/>
              <a:t>Bratman</a:t>
            </a:r>
            <a:r>
              <a:rPr lang="en-GB" sz="1600" dirty="0"/>
              <a:t> proposes that a rich account of individual planning agency facilitates the step to the basic </a:t>
            </a:r>
            <a:endParaRPr lang="en-GB" sz="1600" dirty="0" smtClean="0"/>
          </a:p>
          <a:p>
            <a:pPr algn="ctr"/>
            <a:r>
              <a:rPr lang="en-GB" sz="1600" dirty="0" smtClean="0"/>
              <a:t>forms </a:t>
            </a:r>
            <a:r>
              <a:rPr lang="en-GB" sz="1600" dirty="0"/>
              <a:t>of sociality.</a:t>
            </a:r>
          </a:p>
          <a:p>
            <a:endParaRPr lang="en-GB" sz="1600" dirty="0"/>
          </a:p>
        </p:txBody>
      </p:sp>
      <p:sp>
        <p:nvSpPr>
          <p:cNvPr id="9" name="Rectangle 8"/>
          <p:cNvSpPr/>
          <p:nvPr/>
        </p:nvSpPr>
        <p:spPr>
          <a:xfrm>
            <a:off x="4662766" y="2339631"/>
            <a:ext cx="4572000" cy="3785652"/>
          </a:xfrm>
          <a:prstGeom prst="rect">
            <a:avLst/>
          </a:prstGeom>
        </p:spPr>
        <p:txBody>
          <a:bodyPr>
            <a:spAutoFit/>
          </a:bodyPr>
          <a:lstStyle/>
          <a:p>
            <a:pPr algn="ctr"/>
            <a:r>
              <a:rPr lang="en-GB" sz="1600" b="1" dirty="0"/>
              <a:t>Organization Theory: Critical and Philosophical Engagements:</a:t>
            </a:r>
            <a:r>
              <a:rPr lang="en-GB" sz="1600" dirty="0"/>
              <a:t> </a:t>
            </a:r>
            <a:r>
              <a:rPr lang="en-GB" sz="1600" dirty="0" err="1"/>
              <a:t>Peltonen</a:t>
            </a:r>
            <a:r>
              <a:rPr lang="en-GB" sz="1600" dirty="0"/>
              <a:t> analyses the history and evolution of organization theory schools and their meaning for the contemporary debates in organizational theorizing, as well as to taking a critical approach to the succession of paradigms.</a:t>
            </a:r>
          </a:p>
          <a:p>
            <a:pPr algn="ctr"/>
            <a:endParaRPr lang="en-GB" sz="1600" dirty="0" smtClean="0"/>
          </a:p>
          <a:p>
            <a:pPr algn="ctr"/>
            <a:r>
              <a:rPr lang="en-GB" sz="1600" b="1" dirty="0"/>
              <a:t>The Problem of Agency:</a:t>
            </a:r>
            <a:r>
              <a:rPr lang="en-GB" sz="1600" dirty="0"/>
              <a:t> Reclaims the notion of common humanity. Archer argues that being human depends on an interaction with the real world in which practice takes primacy over language in the emergence of human self-consciousness, thought, emotionality and personal identity</a:t>
            </a:r>
            <a:r>
              <a:rPr lang="en-GB" sz="1600" b="1" i="1" dirty="0"/>
              <a:t>.</a:t>
            </a:r>
            <a:r>
              <a:rPr lang="en-GB" sz="1600" dirty="0"/>
              <a:t> </a:t>
            </a:r>
          </a:p>
        </p:txBody>
      </p:sp>
    </p:spTree>
    <p:extLst>
      <p:ext uri="{BB962C8B-B14F-4D97-AF65-F5344CB8AC3E}">
        <p14:creationId xmlns:p14="http://schemas.microsoft.com/office/powerpoint/2010/main" val="212156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170216" y="557598"/>
            <a:ext cx="4572000" cy="1200329"/>
          </a:xfrm>
          <a:prstGeom prst="rect">
            <a:avLst/>
          </a:prstGeom>
          <a:noFill/>
        </p:spPr>
        <p:txBody>
          <a:bodyPr>
            <a:spAutoFit/>
          </a:bodyPr>
          <a:lstStyle/>
          <a:p>
            <a:r>
              <a:rPr lang="en-GB" b="1" dirty="0"/>
              <a:t>1.3 </a:t>
            </a:r>
            <a:r>
              <a:rPr lang="en-GB" dirty="0"/>
              <a:t>Perceptions of Early Career Researcher roles in teaching Postgraduate Taught students. </a:t>
            </a:r>
            <a:r>
              <a:rPr lang="en-GB" i="1" dirty="0"/>
              <a:t>Peter Grabowski, University of Sheffield</a:t>
            </a:r>
            <a:r>
              <a:rPr lang="en-GB" dirty="0"/>
              <a:t>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6001" y="2385627"/>
            <a:ext cx="4572000" cy="3785652"/>
          </a:xfrm>
          <a:prstGeom prst="rect">
            <a:avLst/>
          </a:prstGeom>
        </p:spPr>
        <p:txBody>
          <a:bodyPr>
            <a:spAutoFit/>
          </a:bodyPr>
          <a:lstStyle/>
          <a:p>
            <a:pPr algn="ctr"/>
            <a:r>
              <a:rPr lang="en-GB" sz="2400" b="1" dirty="0"/>
              <a:t>The teaching-research nexus:</a:t>
            </a:r>
            <a:r>
              <a:rPr lang="en-GB" sz="2400" dirty="0"/>
              <a:t> T</a:t>
            </a:r>
            <a:r>
              <a:rPr lang="en-GB" sz="2400" dirty="0" smtClean="0"/>
              <a:t>he </a:t>
            </a:r>
            <a:r>
              <a:rPr lang="en-GB" sz="2400" dirty="0"/>
              <a:t>perceived benefits and problems of employing Graduate Teaching Assistants in Undergraduate teaching in exploring benefits and problems of employing early career researchers for teaching and for research skills training for Postgraduate taught students</a:t>
            </a:r>
            <a:r>
              <a:rPr lang="en-GB" sz="2400"/>
              <a:t>. </a:t>
            </a:r>
            <a:endParaRPr lang="en-US" sz="2400" dirty="0"/>
          </a:p>
        </p:txBody>
      </p:sp>
    </p:spTree>
    <p:extLst>
      <p:ext uri="{BB962C8B-B14F-4D97-AF65-F5344CB8AC3E}">
        <p14:creationId xmlns:p14="http://schemas.microsoft.com/office/powerpoint/2010/main" val="896819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124200" y="333418"/>
            <a:ext cx="59228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3477493" y="419099"/>
            <a:ext cx="5500253" cy="1477328"/>
          </a:xfrm>
          <a:prstGeom prst="rect">
            <a:avLst/>
          </a:prstGeom>
          <a:noFill/>
        </p:spPr>
        <p:txBody>
          <a:bodyPr wrap="square">
            <a:spAutoFit/>
          </a:bodyPr>
          <a:lstStyle/>
          <a:p>
            <a:r>
              <a:rPr lang="en-GB" b="1" dirty="0"/>
              <a:t>1.4 </a:t>
            </a:r>
            <a:r>
              <a:rPr lang="en-GB" dirty="0"/>
              <a:t>Interpreting Researcher Development across international locations: a </a:t>
            </a:r>
            <a:r>
              <a:rPr lang="en-GB" dirty="0" smtClean="0"/>
              <a:t>tri-institutional </a:t>
            </a:r>
            <a:r>
              <a:rPr lang="en-GB" dirty="0"/>
              <a:t>perspective. </a:t>
            </a:r>
            <a:r>
              <a:rPr lang="en-GB" i="1" dirty="0"/>
              <a:t>Jane </a:t>
            </a:r>
            <a:r>
              <a:rPr lang="en-GB" i="1" dirty="0" err="1"/>
              <a:t>Wellens</a:t>
            </a:r>
            <a:r>
              <a:rPr lang="en-GB" i="1" dirty="0"/>
              <a:t>, University of Nottingham, Jennie </a:t>
            </a:r>
            <a:r>
              <a:rPr lang="en-GB" i="1" dirty="0" err="1"/>
              <a:t>Billot</a:t>
            </a:r>
            <a:r>
              <a:rPr lang="en-GB" i="1" dirty="0"/>
              <a:t>, Auckland University of Technology, Cecilia </a:t>
            </a:r>
            <a:r>
              <a:rPr lang="en-GB" i="1" dirty="0" err="1"/>
              <a:t>Stenstrom</a:t>
            </a:r>
            <a:r>
              <a:rPr lang="en-GB" i="1" dirty="0"/>
              <a:t>, University of New South Wales</a:t>
            </a:r>
            <a:r>
              <a:rPr lang="en-GB" dirty="0"/>
              <a:t> </a:t>
            </a:r>
            <a:endParaRPr lang="en-US" dirty="0"/>
          </a:p>
        </p:txBody>
      </p:sp>
      <p:sp>
        <p:nvSpPr>
          <p:cNvPr id="7" name="Hexagon 6"/>
          <p:cNvSpPr/>
          <p:nvPr/>
        </p:nvSpPr>
        <p:spPr>
          <a:xfrm>
            <a:off x="900752" y="1896426"/>
            <a:ext cx="7342496" cy="4886995"/>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978926" y="1954812"/>
            <a:ext cx="5199796" cy="4770537"/>
          </a:xfrm>
          <a:prstGeom prst="rect">
            <a:avLst/>
          </a:prstGeom>
        </p:spPr>
        <p:txBody>
          <a:bodyPr wrap="square">
            <a:spAutoFit/>
          </a:bodyPr>
          <a:lstStyle/>
          <a:p>
            <a:pPr algn="ctr"/>
            <a:r>
              <a:rPr lang="en-GB" sz="1900" b="1" dirty="0"/>
              <a:t>The ‘componential model’ of </a:t>
            </a:r>
            <a:endParaRPr lang="en-GB" sz="1900" b="1" dirty="0" smtClean="0"/>
          </a:p>
          <a:p>
            <a:pPr algn="ctr"/>
            <a:r>
              <a:rPr lang="en-GB" sz="1900" b="1" dirty="0" smtClean="0"/>
              <a:t>researcher </a:t>
            </a:r>
            <a:r>
              <a:rPr lang="en-GB" sz="1900" b="1" dirty="0"/>
              <a:t>development:</a:t>
            </a:r>
            <a:r>
              <a:rPr lang="en-GB" sz="1900" dirty="0"/>
              <a:t> Provides a conceptual and holistic framework for considering different dimensions of Researcher Development and categorises them into three key components: behavioural, attitudinal and intellectual. Evans later applies this model in the context of a qualitative study of research leadership in </a:t>
            </a:r>
            <a:r>
              <a:rPr lang="en-GB" sz="1900" dirty="0" smtClean="0"/>
              <a:t>HE</a:t>
            </a:r>
          </a:p>
          <a:p>
            <a:pPr algn="ctr"/>
            <a:endParaRPr lang="en-GB" sz="1900" dirty="0"/>
          </a:p>
          <a:p>
            <a:pPr algn="ctr"/>
            <a:r>
              <a:rPr lang="en-GB" sz="1900" b="1" dirty="0"/>
              <a:t>Collective reflective practice:</a:t>
            </a:r>
            <a:r>
              <a:rPr lang="en-GB" sz="1900" dirty="0"/>
              <a:t> Explores and reviews the literature in relation to the collective (cf. individual) dimension of reflective practice and presents a conceptual model which identifies the importance of both inter- and intra-personal components. </a:t>
            </a:r>
            <a:endParaRPr lang="en-US" sz="1900" dirty="0"/>
          </a:p>
        </p:txBody>
      </p:sp>
    </p:spTree>
    <p:extLst>
      <p:ext uri="{BB962C8B-B14F-4D97-AF65-F5344CB8AC3E}">
        <p14:creationId xmlns:p14="http://schemas.microsoft.com/office/powerpoint/2010/main" val="18087993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170217" y="557598"/>
            <a:ext cx="4572000" cy="1200329"/>
          </a:xfrm>
          <a:prstGeom prst="rect">
            <a:avLst/>
          </a:prstGeom>
          <a:noFill/>
        </p:spPr>
        <p:txBody>
          <a:bodyPr>
            <a:spAutoFit/>
          </a:bodyPr>
          <a:lstStyle/>
          <a:p>
            <a:r>
              <a:rPr lang="en-GB" b="1" dirty="0"/>
              <a:t>2.1 </a:t>
            </a:r>
            <a:r>
              <a:rPr lang="en-GB" dirty="0"/>
              <a:t>Journeying into the Unknown: enabling the development of emerging researchers</a:t>
            </a:r>
            <a:r>
              <a:rPr lang="en-GB" i="1" dirty="0"/>
              <a:t>. Anne </a:t>
            </a:r>
            <a:r>
              <a:rPr lang="en-GB" i="1" dirty="0" err="1"/>
              <a:t>Boultwood</a:t>
            </a:r>
            <a:r>
              <a:rPr lang="en-GB" i="1" dirty="0"/>
              <a:t>, Birmingham City University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2368789"/>
            <a:ext cx="4572000" cy="3785652"/>
          </a:xfrm>
          <a:prstGeom prst="rect">
            <a:avLst/>
          </a:prstGeom>
        </p:spPr>
        <p:txBody>
          <a:bodyPr>
            <a:spAutoFit/>
          </a:bodyPr>
          <a:lstStyle/>
          <a:p>
            <a:pPr algn="ctr"/>
            <a:r>
              <a:rPr lang="en-GB" sz="2400" b="1" dirty="0"/>
              <a:t>E</a:t>
            </a:r>
            <a:r>
              <a:rPr lang="en-GB" sz="2400" b="1" dirty="0" smtClean="0"/>
              <a:t>xperiential </a:t>
            </a:r>
            <a:r>
              <a:rPr lang="en-GB" sz="2400" b="1" dirty="0"/>
              <a:t>learning</a:t>
            </a:r>
            <a:r>
              <a:rPr lang="en-GB" sz="2400" dirty="0"/>
              <a:t>, </a:t>
            </a:r>
            <a:r>
              <a:rPr lang="en-GB" sz="2400" dirty="0" smtClean="0"/>
              <a:t>employed recently</a:t>
            </a:r>
            <a:r>
              <a:rPr lang="en-GB" sz="2400" dirty="0"/>
              <a:t>, in a number of studies as an approach to doctoral </a:t>
            </a:r>
            <a:r>
              <a:rPr lang="en-GB" sz="2400" dirty="0" smtClean="0"/>
              <a:t>education. This </a:t>
            </a:r>
            <a:r>
              <a:rPr lang="en-GB" sz="2400" dirty="0"/>
              <a:t>project builds on </a:t>
            </a:r>
            <a:r>
              <a:rPr lang="en-GB" sz="2400" dirty="0" smtClean="0"/>
              <a:t>previous </a:t>
            </a:r>
            <a:r>
              <a:rPr lang="en-GB" sz="2400" dirty="0"/>
              <a:t>work in doctoral education, and applies some of the same principles, for example, the use of peer mentoring, and the adoption of a collaborative </a:t>
            </a:r>
            <a:r>
              <a:rPr lang="en-GB" sz="2400" dirty="0" smtClean="0"/>
              <a:t>approach.</a:t>
            </a:r>
            <a:endParaRPr lang="en-US" sz="2400" dirty="0"/>
          </a:p>
        </p:txBody>
      </p:sp>
    </p:spTree>
    <p:extLst>
      <p:ext uri="{BB962C8B-B14F-4D97-AF65-F5344CB8AC3E}">
        <p14:creationId xmlns:p14="http://schemas.microsoft.com/office/powerpoint/2010/main" val="712908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p:cNvSpPr/>
          <p:nvPr/>
        </p:nvSpPr>
        <p:spPr>
          <a:xfrm>
            <a:off x="3657600" y="333418"/>
            <a:ext cx="5389417" cy="1648690"/>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100" y="419099"/>
            <a:ext cx="2705100" cy="1160371"/>
          </a:xfrm>
          <a:prstGeom prst="rect">
            <a:avLst/>
          </a:prstGeom>
        </p:spPr>
      </p:pic>
      <p:sp>
        <p:nvSpPr>
          <p:cNvPr id="3" name="Rectangle 2"/>
          <p:cNvSpPr/>
          <p:nvPr/>
        </p:nvSpPr>
        <p:spPr>
          <a:xfrm>
            <a:off x="4197925" y="668388"/>
            <a:ext cx="4572000" cy="923330"/>
          </a:xfrm>
          <a:prstGeom prst="rect">
            <a:avLst/>
          </a:prstGeom>
          <a:noFill/>
        </p:spPr>
        <p:txBody>
          <a:bodyPr>
            <a:spAutoFit/>
          </a:bodyPr>
          <a:lstStyle/>
          <a:p>
            <a:r>
              <a:rPr lang="en-GB" b="1" dirty="0"/>
              <a:t>2.2 </a:t>
            </a:r>
            <a:r>
              <a:rPr lang="en-GB" dirty="0"/>
              <a:t>Horses for courses - are researchers just not that enterprising? </a:t>
            </a:r>
            <a:r>
              <a:rPr lang="en-GB" i="1" dirty="0"/>
              <a:t>Eunice Lawton, Anita Kenny, University of Sheffield</a:t>
            </a:r>
            <a:r>
              <a:rPr lang="en-GB" dirty="0"/>
              <a:t> </a:t>
            </a:r>
            <a:endParaRPr lang="en-US" dirty="0"/>
          </a:p>
        </p:txBody>
      </p:sp>
      <p:sp>
        <p:nvSpPr>
          <p:cNvPr id="5" name="Hexagon 4"/>
          <p:cNvSpPr/>
          <p:nvPr/>
        </p:nvSpPr>
        <p:spPr>
          <a:xfrm>
            <a:off x="1316182" y="1896427"/>
            <a:ext cx="6511635" cy="4644696"/>
          </a:xfrm>
          <a:prstGeom prst="hexagon">
            <a:avLst/>
          </a:prstGeom>
          <a:solidFill>
            <a:srgbClr val="FF66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285999" y="2368789"/>
            <a:ext cx="4572000" cy="3785652"/>
          </a:xfrm>
          <a:prstGeom prst="rect">
            <a:avLst/>
          </a:prstGeom>
        </p:spPr>
        <p:txBody>
          <a:bodyPr>
            <a:spAutoFit/>
          </a:bodyPr>
          <a:lstStyle/>
          <a:p>
            <a:pPr algn="ctr"/>
            <a:r>
              <a:rPr lang="en-GB" sz="2400" b="1" dirty="0"/>
              <a:t>Knowledge construction</a:t>
            </a:r>
            <a:r>
              <a:rPr lang="en-GB" sz="2400" dirty="0"/>
              <a:t>: Whilst holding a Critical Realist ontology we </a:t>
            </a:r>
            <a:r>
              <a:rPr lang="en-GB" sz="2400" dirty="0" smtClean="0"/>
              <a:t>seek </a:t>
            </a:r>
            <a:r>
              <a:rPr lang="en-GB" sz="2400" dirty="0"/>
              <a:t>to contribute to </a:t>
            </a:r>
            <a:r>
              <a:rPr lang="en-GB" sz="2400" i="1" dirty="0"/>
              <a:t>“the development of an approach to social theory that combines elements of realism and social constructionism” </a:t>
            </a:r>
            <a:r>
              <a:rPr lang="en-GB" sz="2400" dirty="0" smtClean="0"/>
              <a:t>knowledge </a:t>
            </a:r>
            <a:r>
              <a:rPr lang="en-GB" sz="2400" dirty="0"/>
              <a:t>is created in a </a:t>
            </a:r>
            <a:r>
              <a:rPr lang="en-GB" sz="2400" dirty="0" err="1"/>
              <a:t>rhizomatic</a:t>
            </a:r>
            <a:r>
              <a:rPr lang="en-GB" sz="2400" dirty="0"/>
              <a:t> nature that cuts across </a:t>
            </a:r>
            <a:r>
              <a:rPr lang="en-GB" sz="2400" dirty="0" smtClean="0"/>
              <a:t>structures. </a:t>
            </a:r>
            <a:endParaRPr lang="en-US" sz="2400" dirty="0"/>
          </a:p>
        </p:txBody>
      </p:sp>
    </p:spTree>
    <p:extLst>
      <p:ext uri="{BB962C8B-B14F-4D97-AF65-F5344CB8AC3E}">
        <p14:creationId xmlns:p14="http://schemas.microsoft.com/office/powerpoint/2010/main" val="103392636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Theme.thmx</Template>
  <TotalTime>149</TotalTime>
  <Words>964</Words>
  <Application>Microsoft Macintosh PowerPoint</Application>
  <PresentationFormat>On-screen Show (4:3)</PresentationFormat>
  <Paragraphs>44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HelveticaNeue</vt:lpstr>
      <vt:lpstr>MS Mincho</vt:lpstr>
      <vt:lpstr>Times New Roman</vt:lpstr>
      <vt:lpstr>Arial</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Sheffield</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Guccione</dc:creator>
  <cp:lastModifiedBy>Kay Guccione</cp:lastModifiedBy>
  <cp:revision>40</cp:revision>
  <cp:lastPrinted>2015-04-28T08:43:35Z</cp:lastPrinted>
  <dcterms:created xsi:type="dcterms:W3CDTF">2015-04-28T07:09:57Z</dcterms:created>
  <dcterms:modified xsi:type="dcterms:W3CDTF">2016-10-13T16:03:16Z</dcterms:modified>
</cp:coreProperties>
</file>