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Lst>
  <p:notesMasterIdLst>
    <p:notesMasterId r:id="rId11"/>
  </p:notesMasterIdLst>
  <p:handoutMasterIdLst>
    <p:handoutMasterId r:id="rId12"/>
  </p:handoutMasterIdLst>
  <p:sldIdLst>
    <p:sldId id="308" r:id="rId2"/>
    <p:sldId id="334" r:id="rId3"/>
    <p:sldId id="332" r:id="rId4"/>
    <p:sldId id="309" r:id="rId5"/>
    <p:sldId id="337" r:id="rId6"/>
    <p:sldId id="331" r:id="rId7"/>
    <p:sldId id="318" r:id="rId8"/>
    <p:sldId id="327" r:id="rId9"/>
    <p:sldId id="329" r:id="rId10"/>
  </p:sldIdLst>
  <p:sldSz cx="9144000" cy="6858000" type="screen4x3"/>
  <p:notesSz cx="6834188" cy="9979025"/>
  <p:defaultTextStyle>
    <a:defPPr>
      <a:defRPr lang="en-GB"/>
    </a:defPPr>
    <a:lvl1pPr algn="l" rtl="0" fontAlgn="base">
      <a:spcBef>
        <a:spcPct val="0"/>
      </a:spcBef>
      <a:spcAft>
        <a:spcPct val="0"/>
      </a:spcAft>
      <a:defRPr sz="2000" kern="1200">
        <a:solidFill>
          <a:schemeClr val="tx1"/>
        </a:solidFill>
        <a:latin typeface="Arial" charset="0"/>
        <a:ea typeface="+mn-ea"/>
        <a:cs typeface="+mn-cs"/>
      </a:defRPr>
    </a:lvl1pPr>
    <a:lvl2pPr marL="457200" algn="l" rtl="0" fontAlgn="base">
      <a:spcBef>
        <a:spcPct val="0"/>
      </a:spcBef>
      <a:spcAft>
        <a:spcPct val="0"/>
      </a:spcAft>
      <a:defRPr sz="2000" kern="1200">
        <a:solidFill>
          <a:schemeClr val="tx1"/>
        </a:solidFill>
        <a:latin typeface="Arial" charset="0"/>
        <a:ea typeface="+mn-ea"/>
        <a:cs typeface="+mn-cs"/>
      </a:defRPr>
    </a:lvl2pPr>
    <a:lvl3pPr marL="914400" algn="l" rtl="0" fontAlgn="base">
      <a:spcBef>
        <a:spcPct val="0"/>
      </a:spcBef>
      <a:spcAft>
        <a:spcPct val="0"/>
      </a:spcAft>
      <a:defRPr sz="2000" kern="1200">
        <a:solidFill>
          <a:schemeClr val="tx1"/>
        </a:solidFill>
        <a:latin typeface="Arial" charset="0"/>
        <a:ea typeface="+mn-ea"/>
        <a:cs typeface="+mn-cs"/>
      </a:defRPr>
    </a:lvl3pPr>
    <a:lvl4pPr marL="1371600" algn="l" rtl="0" fontAlgn="base">
      <a:spcBef>
        <a:spcPct val="0"/>
      </a:spcBef>
      <a:spcAft>
        <a:spcPct val="0"/>
      </a:spcAft>
      <a:defRPr sz="2000" kern="1200">
        <a:solidFill>
          <a:schemeClr val="tx1"/>
        </a:solidFill>
        <a:latin typeface="Arial" charset="0"/>
        <a:ea typeface="+mn-ea"/>
        <a:cs typeface="+mn-cs"/>
      </a:defRPr>
    </a:lvl4pPr>
    <a:lvl5pPr marL="1828800" algn="l" rtl="0" fontAlgn="base">
      <a:spcBef>
        <a:spcPct val="0"/>
      </a:spcBef>
      <a:spcAft>
        <a:spcPct val="0"/>
      </a:spcAft>
      <a:defRPr sz="2000" kern="1200">
        <a:solidFill>
          <a:schemeClr val="tx1"/>
        </a:solidFill>
        <a:latin typeface="Arial" charset="0"/>
        <a:ea typeface="+mn-ea"/>
        <a:cs typeface="+mn-cs"/>
      </a:defRPr>
    </a:lvl5pPr>
    <a:lvl6pPr marL="2286000" algn="l" defTabSz="914400" rtl="0" eaLnBrk="1" latinLnBrk="0" hangingPunct="1">
      <a:defRPr sz="2000" kern="1200">
        <a:solidFill>
          <a:schemeClr val="tx1"/>
        </a:solidFill>
        <a:latin typeface="Arial" charset="0"/>
        <a:ea typeface="+mn-ea"/>
        <a:cs typeface="+mn-cs"/>
      </a:defRPr>
    </a:lvl6pPr>
    <a:lvl7pPr marL="2743200" algn="l" defTabSz="914400" rtl="0" eaLnBrk="1" latinLnBrk="0" hangingPunct="1">
      <a:defRPr sz="2000" kern="1200">
        <a:solidFill>
          <a:schemeClr val="tx1"/>
        </a:solidFill>
        <a:latin typeface="Arial" charset="0"/>
        <a:ea typeface="+mn-ea"/>
        <a:cs typeface="+mn-cs"/>
      </a:defRPr>
    </a:lvl7pPr>
    <a:lvl8pPr marL="3200400" algn="l" defTabSz="914400" rtl="0" eaLnBrk="1" latinLnBrk="0" hangingPunct="1">
      <a:defRPr sz="2000" kern="1200">
        <a:solidFill>
          <a:schemeClr val="tx1"/>
        </a:solidFill>
        <a:latin typeface="Arial" charset="0"/>
        <a:ea typeface="+mn-ea"/>
        <a:cs typeface="+mn-cs"/>
      </a:defRPr>
    </a:lvl8pPr>
    <a:lvl9pPr marL="3657600" algn="l" defTabSz="914400" rtl="0" eaLnBrk="1" latinLnBrk="0" hangingPunct="1">
      <a:defRPr sz="2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004832"/>
    <a:srgbClr val="FFCC00"/>
    <a:srgbClr val="F2E9D5"/>
    <a:srgbClr val="B0001A"/>
    <a:srgbClr val="003626"/>
    <a:srgbClr val="004731"/>
    <a:srgbClr val="0A3023"/>
    <a:srgbClr val="00286B"/>
    <a:srgbClr val="0000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12" autoAdjust="0"/>
    <p:restoredTop sz="89681" autoAdjust="0"/>
  </p:normalViewPr>
  <p:slideViewPr>
    <p:cSldViewPr snapToObjects="1">
      <p:cViewPr>
        <p:scale>
          <a:sx n="108" d="100"/>
          <a:sy n="108" d="100"/>
        </p:scale>
        <p:origin x="-1272" y="-42"/>
      </p:cViewPr>
      <p:guideLst>
        <p:guide orient="horz" pos="845"/>
        <p:guide orient="horz" pos="2364"/>
        <p:guide orient="horz" pos="51"/>
        <p:guide orient="horz" pos="1049"/>
        <p:guide orient="horz" pos="4269"/>
        <p:guide orient="horz" pos="3793"/>
        <p:guide orient="horz" pos="686"/>
        <p:guide orient="horz" pos="2478"/>
        <p:guide pos="2931"/>
        <p:guide pos="2829"/>
        <p:guide pos="228"/>
        <p:guide pos="51"/>
        <p:guide pos="5532"/>
        <p:guide pos="5709"/>
        <p:guide pos="45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3" d="100"/>
          <a:sy n="73" d="100"/>
        </p:scale>
        <p:origin x="-2196" y="-96"/>
      </p:cViewPr>
      <p:guideLst>
        <p:guide orient="horz" pos="3144"/>
        <p:guide pos="2153"/>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2"/>
            <a:ext cx="2961882" cy="49871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eaLnBrk="0" hangingPunct="0">
              <a:spcBef>
                <a:spcPct val="0"/>
              </a:spcBef>
              <a:defRPr sz="1200"/>
            </a:lvl1pPr>
          </a:lstStyle>
          <a:p>
            <a:pPr>
              <a:defRPr/>
            </a:pPr>
            <a:endParaRPr lang="en-GB"/>
          </a:p>
        </p:txBody>
      </p:sp>
      <p:sp>
        <p:nvSpPr>
          <p:cNvPr id="135171" name="Rectangle 3"/>
          <p:cNvSpPr>
            <a:spLocks noGrp="1" noChangeArrowheads="1"/>
          </p:cNvSpPr>
          <p:nvPr>
            <p:ph type="dt" sz="quarter" idx="1"/>
          </p:nvPr>
        </p:nvSpPr>
        <p:spPr bwMode="auto">
          <a:xfrm>
            <a:off x="3870120" y="2"/>
            <a:ext cx="2962974" cy="49871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algn="r" eaLnBrk="0" hangingPunct="0">
              <a:spcBef>
                <a:spcPct val="0"/>
              </a:spcBef>
              <a:defRPr sz="1200"/>
            </a:lvl1pPr>
          </a:lstStyle>
          <a:p>
            <a:pPr>
              <a:defRPr/>
            </a:pPr>
            <a:endParaRPr lang="en-GB"/>
          </a:p>
        </p:txBody>
      </p:sp>
      <p:sp>
        <p:nvSpPr>
          <p:cNvPr id="135172" name="Rectangle 4"/>
          <p:cNvSpPr>
            <a:spLocks noGrp="1" noChangeArrowheads="1"/>
          </p:cNvSpPr>
          <p:nvPr>
            <p:ph type="ftr" sz="quarter" idx="2"/>
          </p:nvPr>
        </p:nvSpPr>
        <p:spPr bwMode="auto">
          <a:xfrm>
            <a:off x="0" y="9477978"/>
            <a:ext cx="2961882" cy="498718"/>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eaLnBrk="0" hangingPunct="0">
              <a:spcBef>
                <a:spcPct val="0"/>
              </a:spcBef>
              <a:defRPr sz="1200"/>
            </a:lvl1pPr>
          </a:lstStyle>
          <a:p>
            <a:pPr>
              <a:defRPr/>
            </a:pPr>
            <a:endParaRPr lang="en-GB"/>
          </a:p>
        </p:txBody>
      </p:sp>
      <p:sp>
        <p:nvSpPr>
          <p:cNvPr id="135173" name="Rectangle 5"/>
          <p:cNvSpPr>
            <a:spLocks noGrp="1" noChangeArrowheads="1"/>
          </p:cNvSpPr>
          <p:nvPr>
            <p:ph type="sldNum" sz="quarter" idx="3"/>
          </p:nvPr>
        </p:nvSpPr>
        <p:spPr bwMode="auto">
          <a:xfrm>
            <a:off x="3870120" y="9477978"/>
            <a:ext cx="2962974" cy="498718"/>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algn="r" eaLnBrk="0" hangingPunct="0">
              <a:spcBef>
                <a:spcPct val="0"/>
              </a:spcBef>
              <a:defRPr sz="1200"/>
            </a:lvl1pPr>
          </a:lstStyle>
          <a:p>
            <a:pPr>
              <a:defRPr/>
            </a:pPr>
            <a:fld id="{C3761A43-D40B-4CB4-BEBC-D1EE24FFADB8}" type="slidenum">
              <a:rPr lang="en-GB"/>
              <a:pPr>
                <a:defRPr/>
              </a:pPr>
              <a:t>‹#›</a:t>
            </a:fld>
            <a:endParaRPr lang="en-GB"/>
          </a:p>
        </p:txBody>
      </p:sp>
    </p:spTree>
    <p:extLst>
      <p:ext uri="{BB962C8B-B14F-4D97-AF65-F5344CB8AC3E}">
        <p14:creationId xmlns:p14="http://schemas.microsoft.com/office/powerpoint/2010/main" val="3876698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2"/>
          <p:cNvSpPr>
            <a:spLocks noGrp="1" noChangeArrowheads="1"/>
          </p:cNvSpPr>
          <p:nvPr>
            <p:ph type="hdr" sz="quarter"/>
          </p:nvPr>
        </p:nvSpPr>
        <p:spPr bwMode="auto">
          <a:xfrm>
            <a:off x="0" y="2"/>
            <a:ext cx="2961882" cy="49871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eaLnBrk="0" hangingPunct="0">
              <a:spcBef>
                <a:spcPct val="0"/>
              </a:spcBef>
              <a:defRPr sz="1200"/>
            </a:lvl1pPr>
          </a:lstStyle>
          <a:p>
            <a:pPr>
              <a:defRPr/>
            </a:pPr>
            <a:endParaRPr lang="en-GB"/>
          </a:p>
        </p:txBody>
      </p:sp>
      <p:sp>
        <p:nvSpPr>
          <p:cNvPr id="137219" name="Rectangle 3"/>
          <p:cNvSpPr>
            <a:spLocks noGrp="1" noChangeArrowheads="1"/>
          </p:cNvSpPr>
          <p:nvPr>
            <p:ph type="dt" idx="1"/>
          </p:nvPr>
        </p:nvSpPr>
        <p:spPr bwMode="auto">
          <a:xfrm>
            <a:off x="3870120" y="2"/>
            <a:ext cx="2962974" cy="498718"/>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lvl1pPr algn="r" eaLnBrk="0" hangingPunct="0">
              <a:spcBef>
                <a:spcPct val="0"/>
              </a:spcBef>
              <a:defRPr sz="1200"/>
            </a:lvl1pPr>
          </a:lstStyle>
          <a:p>
            <a:pPr>
              <a:defRPr/>
            </a:pPr>
            <a:endParaRPr lang="en-GB"/>
          </a:p>
        </p:txBody>
      </p:sp>
      <p:sp>
        <p:nvSpPr>
          <p:cNvPr id="117764" name="Rectangle 4"/>
          <p:cNvSpPr>
            <a:spLocks noGrp="1" noRot="1" noChangeAspect="1" noChangeArrowheads="1" noTextEdit="1"/>
          </p:cNvSpPr>
          <p:nvPr>
            <p:ph type="sldImg" idx="2"/>
          </p:nvPr>
        </p:nvSpPr>
        <p:spPr bwMode="auto">
          <a:xfrm>
            <a:off x="922338" y="747713"/>
            <a:ext cx="4989512" cy="3743325"/>
          </a:xfrm>
          <a:prstGeom prst="rect">
            <a:avLst/>
          </a:prstGeom>
          <a:noFill/>
          <a:ln w="9525">
            <a:solidFill>
              <a:srgbClr val="000000"/>
            </a:solidFill>
            <a:miter lim="800000"/>
            <a:headEnd/>
            <a:tailEnd/>
          </a:ln>
        </p:spPr>
      </p:sp>
      <p:sp>
        <p:nvSpPr>
          <p:cNvPr id="137221" name="Rectangle 5"/>
          <p:cNvSpPr>
            <a:spLocks noGrp="1" noChangeArrowheads="1"/>
          </p:cNvSpPr>
          <p:nvPr>
            <p:ph type="body" sz="quarter" idx="3"/>
          </p:nvPr>
        </p:nvSpPr>
        <p:spPr bwMode="auto">
          <a:xfrm>
            <a:off x="683092" y="4740158"/>
            <a:ext cx="5468006" cy="4490795"/>
          </a:xfrm>
          <a:prstGeom prst="rect">
            <a:avLst/>
          </a:prstGeom>
          <a:noFill/>
          <a:ln w="9525">
            <a:noFill/>
            <a:miter lim="800000"/>
            <a:headEnd/>
            <a:tailEnd/>
          </a:ln>
          <a:effectLst/>
        </p:spPr>
        <p:txBody>
          <a:bodyPr vert="horz" wrap="square" lIns="91923" tIns="45960" rIns="91923" bIns="4596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37222" name="Rectangle 6"/>
          <p:cNvSpPr>
            <a:spLocks noGrp="1" noChangeArrowheads="1"/>
          </p:cNvSpPr>
          <p:nvPr>
            <p:ph type="ftr" sz="quarter" idx="4"/>
          </p:nvPr>
        </p:nvSpPr>
        <p:spPr bwMode="auto">
          <a:xfrm>
            <a:off x="0" y="9477978"/>
            <a:ext cx="2961882" cy="498718"/>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eaLnBrk="0" hangingPunct="0">
              <a:spcBef>
                <a:spcPct val="0"/>
              </a:spcBef>
              <a:defRPr sz="1200"/>
            </a:lvl1pPr>
          </a:lstStyle>
          <a:p>
            <a:pPr>
              <a:defRPr/>
            </a:pPr>
            <a:endParaRPr lang="en-GB"/>
          </a:p>
        </p:txBody>
      </p:sp>
      <p:sp>
        <p:nvSpPr>
          <p:cNvPr id="137223" name="Rectangle 7"/>
          <p:cNvSpPr>
            <a:spLocks noGrp="1" noChangeArrowheads="1"/>
          </p:cNvSpPr>
          <p:nvPr>
            <p:ph type="sldNum" sz="quarter" idx="5"/>
          </p:nvPr>
        </p:nvSpPr>
        <p:spPr bwMode="auto">
          <a:xfrm>
            <a:off x="3870120" y="9477978"/>
            <a:ext cx="2962974" cy="498718"/>
          </a:xfrm>
          <a:prstGeom prst="rect">
            <a:avLst/>
          </a:prstGeom>
          <a:noFill/>
          <a:ln w="9525">
            <a:noFill/>
            <a:miter lim="800000"/>
            <a:headEnd/>
            <a:tailEnd/>
          </a:ln>
          <a:effectLst/>
        </p:spPr>
        <p:txBody>
          <a:bodyPr vert="horz" wrap="square" lIns="91923" tIns="45960" rIns="91923" bIns="45960" numCol="1" anchor="b" anchorCtr="0" compatLnSpc="1">
            <a:prstTxWarp prst="textNoShape">
              <a:avLst/>
            </a:prstTxWarp>
          </a:bodyPr>
          <a:lstStyle>
            <a:lvl1pPr algn="r" eaLnBrk="0" hangingPunct="0">
              <a:spcBef>
                <a:spcPct val="0"/>
              </a:spcBef>
              <a:defRPr sz="1200"/>
            </a:lvl1pPr>
          </a:lstStyle>
          <a:p>
            <a:pPr>
              <a:defRPr/>
            </a:pPr>
            <a:fld id="{72284EAC-D222-4417-855C-4346108D9F09}" type="slidenum">
              <a:rPr lang="en-GB"/>
              <a:pPr>
                <a:defRPr/>
              </a:pPr>
              <a:t>‹#›</a:t>
            </a:fld>
            <a:endParaRPr lang="en-GB"/>
          </a:p>
        </p:txBody>
      </p:sp>
    </p:spTree>
    <p:extLst>
      <p:ext uri="{BB962C8B-B14F-4D97-AF65-F5344CB8AC3E}">
        <p14:creationId xmlns:p14="http://schemas.microsoft.com/office/powerpoint/2010/main" val="35615936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1</a:t>
            </a:fld>
            <a:endParaRPr lang="en-GB"/>
          </a:p>
        </p:txBody>
      </p:sp>
    </p:spTree>
    <p:extLst>
      <p:ext uri="{BB962C8B-B14F-4D97-AF65-F5344CB8AC3E}">
        <p14:creationId xmlns:p14="http://schemas.microsoft.com/office/powerpoint/2010/main" val="3490611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75"/>
            <a:r>
              <a:rPr lang="en-GB" dirty="0" smtClean="0"/>
              <a:t>Japanese analogy:</a:t>
            </a:r>
            <a:r>
              <a:rPr lang="en-GB" baseline="0" dirty="0" smtClean="0"/>
              <a:t> Business grew through exploitation of existing patents. Plateau reached when all existing patents had been exploited. To progress further they needed to invest in their own creation of ideas. Have we reached that plateau? We need to create more of our own ideas to progress. We have implemented: Belbin, MBTI, experiential learning, Blooms taxonomy, but how much have we created?   We have laid foundations – RDF, IF, IJRD Mention Davina </a:t>
            </a:r>
            <a:r>
              <a:rPr lang="en-GB" baseline="0" dirty="0" err="1" smtClean="0"/>
              <a:t>Whitnall</a:t>
            </a:r>
            <a:r>
              <a:rPr lang="en-GB" baseline="0" dirty="0" smtClean="0"/>
              <a:t> at Manchester and her </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3</a:t>
            </a:fld>
            <a:endParaRPr lang="en-GB"/>
          </a:p>
        </p:txBody>
      </p:sp>
    </p:spTree>
    <p:extLst>
      <p:ext uri="{BB962C8B-B14F-4D97-AF65-F5344CB8AC3E}">
        <p14:creationId xmlns:p14="http://schemas.microsoft.com/office/powerpoint/2010/main" val="4100409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2338" y="747713"/>
            <a:ext cx="4989512" cy="3743325"/>
          </a:xfrm>
        </p:spPr>
      </p:sp>
      <p:sp>
        <p:nvSpPr>
          <p:cNvPr id="3" name="Notes Placeholder 2"/>
          <p:cNvSpPr>
            <a:spLocks noGrp="1"/>
          </p:cNvSpPr>
          <p:nvPr>
            <p:ph type="body" idx="1"/>
          </p:nvPr>
        </p:nvSpPr>
        <p:spPr/>
        <p:txBody>
          <a:bodyPr>
            <a:normAutofit/>
          </a:bodyPr>
          <a:lstStyle/>
          <a:p>
            <a:r>
              <a:rPr lang="en-GB" dirty="0" smtClean="0"/>
              <a:t>This</a:t>
            </a:r>
            <a:r>
              <a:rPr lang="en-GB" baseline="0" dirty="0" smtClean="0"/>
              <a:t> is what a University is for. I strongly believe in this and don’t see that the development of researchers is exempt from this</a:t>
            </a:r>
            <a:endParaRPr lang="en-GB" dirty="0"/>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2338" y="747713"/>
            <a:ext cx="4989512" cy="3743325"/>
          </a:xfrm>
        </p:spPr>
      </p:sp>
      <p:sp>
        <p:nvSpPr>
          <p:cNvPr id="3" name="Notes Placeholder 2"/>
          <p:cNvSpPr>
            <a:spLocks noGrp="1"/>
          </p:cNvSpPr>
          <p:nvPr>
            <p:ph type="body" idx="1"/>
          </p:nvPr>
        </p:nvSpPr>
        <p:spPr/>
        <p:txBody>
          <a:bodyPr/>
          <a:lstStyle/>
          <a:p>
            <a:r>
              <a:rPr lang="en-GB" dirty="0" smtClean="0"/>
              <a:t>Professor</a:t>
            </a:r>
            <a:r>
              <a:rPr lang="en-GB" baseline="0" dirty="0" smtClean="0"/>
              <a:t> Paul Emery: </a:t>
            </a:r>
            <a:r>
              <a:rPr lang="en-GB" dirty="0" smtClean="0"/>
              <a:t>Leeds academic elected Fellow of the Academy of Medical Sciences</a:t>
            </a:r>
            <a:r>
              <a:rPr lang="en-GB" baseline="0" dirty="0" smtClean="0"/>
              <a:t> – 900 peer reviewed publications. What are we missing from knowledge by not having even one individual doing this. What would we know if there was a group of people doing the research and publishing even a fraction of that volume? What are our researchers missing out on terms of their development because we are not researching to any significant level of volume? What if everybody in this room over the period of our careers researched and published ten papers each? What would we collectively know?</a:t>
            </a:r>
            <a:endParaRPr lang="en-GB" dirty="0"/>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5</a:t>
            </a:fld>
            <a:endParaRPr lang="en-GB"/>
          </a:p>
        </p:txBody>
      </p:sp>
    </p:spTree>
    <p:extLst>
      <p:ext uri="{BB962C8B-B14F-4D97-AF65-F5344CB8AC3E}">
        <p14:creationId xmlns:p14="http://schemas.microsoft.com/office/powerpoint/2010/main" val="4122028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2338" y="747713"/>
            <a:ext cx="4989512" cy="3743325"/>
          </a:xfrm>
        </p:spPr>
      </p:sp>
      <p:sp>
        <p:nvSpPr>
          <p:cNvPr id="3" name="Notes Placeholder 2"/>
          <p:cNvSpPr>
            <a:spLocks noGrp="1"/>
          </p:cNvSpPr>
          <p:nvPr>
            <p:ph type="body" idx="1"/>
          </p:nvPr>
        </p:nvSpPr>
        <p:spPr/>
        <p:txBody>
          <a:bodyPr/>
          <a:lstStyle/>
          <a:p>
            <a:r>
              <a:rPr lang="en-GB" dirty="0" smtClean="0"/>
              <a:t>Professor</a:t>
            </a:r>
            <a:r>
              <a:rPr lang="en-GB" baseline="0" dirty="0" smtClean="0"/>
              <a:t> Paul Emery: </a:t>
            </a:r>
            <a:r>
              <a:rPr lang="en-GB" dirty="0" smtClean="0"/>
              <a:t>Leeds academic elected Fellow of the Academy of Medical Sciences</a:t>
            </a:r>
            <a:r>
              <a:rPr lang="en-GB" baseline="0" dirty="0" smtClean="0"/>
              <a:t> – 900 peer reviewed publications. What are we missing from knowledge by not having even one individual doing this. What would we know if there was a group of people doing the research and publishing even a fraction of that volume? What are our researchers missing out on terms of their development because we are not researching to any significant level of volume? What if everybody in this room over the period of our careers researched and published ten papers each? What would we collectively know?</a:t>
            </a:r>
            <a:endParaRPr lang="en-GB" dirty="0"/>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6</a:t>
            </a:fld>
            <a:endParaRPr lang="en-GB"/>
          </a:p>
        </p:txBody>
      </p:sp>
    </p:spTree>
    <p:extLst>
      <p:ext uri="{BB962C8B-B14F-4D97-AF65-F5344CB8AC3E}">
        <p14:creationId xmlns:p14="http://schemas.microsoft.com/office/powerpoint/2010/main" val="4122028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7</a:t>
            </a:fld>
            <a:endParaRPr lang="en-GB"/>
          </a:p>
        </p:txBody>
      </p:sp>
    </p:spTree>
    <p:extLst>
      <p:ext uri="{BB962C8B-B14F-4D97-AF65-F5344CB8AC3E}">
        <p14:creationId xmlns:p14="http://schemas.microsoft.com/office/powerpoint/2010/main" val="696550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8</a:t>
            </a:fld>
            <a:endParaRPr lang="en-GB"/>
          </a:p>
        </p:txBody>
      </p:sp>
    </p:spTree>
    <p:extLst>
      <p:ext uri="{BB962C8B-B14F-4D97-AF65-F5344CB8AC3E}">
        <p14:creationId xmlns:p14="http://schemas.microsoft.com/office/powerpoint/2010/main" val="111989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72284EAC-D222-4417-855C-4346108D9F09}" type="slidenum">
              <a:rPr lang="en-GB" smtClean="0"/>
              <a:pPr>
                <a:defRPr/>
              </a:pPr>
              <a:t>9</a:t>
            </a:fld>
            <a:endParaRPr lang="en-GB"/>
          </a:p>
        </p:txBody>
      </p:sp>
    </p:spTree>
    <p:extLst>
      <p:ext uri="{BB962C8B-B14F-4D97-AF65-F5344CB8AC3E}">
        <p14:creationId xmlns:p14="http://schemas.microsoft.com/office/powerpoint/2010/main" val="38255684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userDrawn="1"/>
        </p:nvSpPr>
        <p:spPr bwMode="ltGray">
          <a:xfrm>
            <a:off x="76200" y="76200"/>
            <a:ext cx="8991600" cy="6705600"/>
          </a:xfrm>
          <a:prstGeom prst="rect">
            <a:avLst/>
          </a:prstGeom>
          <a:solidFill>
            <a:schemeClr val="accent1"/>
          </a:solidFill>
          <a:ln w="9525">
            <a:noFill/>
            <a:miter lim="800000"/>
            <a:headEnd/>
            <a:tailEnd/>
          </a:ln>
          <a:effectLst/>
        </p:spPr>
        <p:txBody>
          <a:bodyPr wrap="none" anchor="ctr"/>
          <a:lstStyle/>
          <a:p>
            <a:pPr algn="ctr" eaLnBrk="0" hangingPunct="0">
              <a:defRPr/>
            </a:pPr>
            <a:endParaRPr lang="en-US" sz="2400">
              <a:solidFill>
                <a:srgbClr val="8D010F"/>
              </a:solidFill>
              <a:latin typeface="Times" pitchFamily="18" charset="0"/>
            </a:endParaRPr>
          </a:p>
        </p:txBody>
      </p:sp>
      <p:pic>
        <p:nvPicPr>
          <p:cNvPr id="5" name="Picture 11" descr="LeedsUniWhite"/>
          <p:cNvPicPr>
            <a:picLocks noChangeAspect="1" noChangeArrowheads="1"/>
          </p:cNvPicPr>
          <p:nvPr userDrawn="1"/>
        </p:nvPicPr>
        <p:blipFill>
          <a:blip r:embed="rId2" cstate="print"/>
          <a:srcRect/>
          <a:stretch>
            <a:fillRect/>
          </a:stretch>
        </p:blipFill>
        <p:spPr bwMode="auto">
          <a:xfrm>
            <a:off x="6511925" y="441325"/>
            <a:ext cx="2274888" cy="647700"/>
          </a:xfrm>
          <a:prstGeom prst="rect">
            <a:avLst/>
          </a:prstGeom>
          <a:noFill/>
          <a:ln w="9525">
            <a:noFill/>
            <a:miter lim="800000"/>
            <a:headEnd/>
            <a:tailEnd/>
          </a:ln>
        </p:spPr>
      </p:pic>
      <p:sp>
        <p:nvSpPr>
          <p:cNvPr id="6" name="Line 9"/>
          <p:cNvSpPr>
            <a:spLocks noChangeShapeType="1"/>
          </p:cNvSpPr>
          <p:nvPr/>
        </p:nvSpPr>
        <p:spPr bwMode="white">
          <a:xfrm>
            <a:off x="201613" y="1341438"/>
            <a:ext cx="8713787" cy="0"/>
          </a:xfrm>
          <a:prstGeom prst="line">
            <a:avLst/>
          </a:prstGeom>
          <a:noFill/>
          <a:ln w="9525">
            <a:solidFill>
              <a:schemeClr val="bg1"/>
            </a:solidFill>
            <a:round/>
            <a:headEnd/>
            <a:tailEnd/>
          </a:ln>
          <a:effectLst/>
        </p:spPr>
        <p:txBody>
          <a:bodyPr wrap="none" anchor="ctr"/>
          <a:lstStyle/>
          <a:p>
            <a:pPr>
              <a:spcBef>
                <a:spcPct val="20000"/>
              </a:spcBef>
              <a:defRPr/>
            </a:pPr>
            <a:endParaRPr lang="en-GB"/>
          </a:p>
        </p:txBody>
      </p:sp>
      <p:sp>
        <p:nvSpPr>
          <p:cNvPr id="7" name="Text Box 13"/>
          <p:cNvSpPr txBox="1">
            <a:spLocks noChangeArrowheads="1"/>
          </p:cNvSpPr>
          <p:nvPr userDrawn="1"/>
        </p:nvSpPr>
        <p:spPr bwMode="ltGray">
          <a:xfrm>
            <a:off x="355600" y="420690"/>
            <a:ext cx="4876800" cy="738187"/>
          </a:xfrm>
          <a:prstGeom prst="rect">
            <a:avLst/>
          </a:prstGeom>
          <a:noFill/>
          <a:ln w="9525">
            <a:noFill/>
            <a:miter lim="800000"/>
            <a:headEnd/>
            <a:tailEnd/>
          </a:ln>
          <a:effectLst/>
        </p:spPr>
        <p:txBody>
          <a:bodyPr lIns="0" tIns="0" rIns="0" bIns="36000" anchor="b"/>
          <a:lstStyle/>
          <a:p>
            <a:pPr eaLnBrk="0" hangingPunct="0">
              <a:defRPr/>
            </a:pPr>
            <a:r>
              <a:rPr lang="en-GB" sz="2800">
                <a:solidFill>
                  <a:schemeClr val="bg1"/>
                </a:solidFill>
              </a:rPr>
              <a:t>Staff and Departmental Development Unit</a:t>
            </a:r>
            <a:endParaRPr lang="en-GB" sz="1400">
              <a:solidFill>
                <a:schemeClr val="bg1"/>
              </a:solidFill>
            </a:endParaRPr>
          </a:p>
        </p:txBody>
      </p:sp>
      <p:sp>
        <p:nvSpPr>
          <p:cNvPr id="43011" name="Rectangle 3"/>
          <p:cNvSpPr>
            <a:spLocks noGrp="1" noChangeArrowheads="1"/>
          </p:cNvSpPr>
          <p:nvPr>
            <p:ph type="ctrTitle"/>
          </p:nvPr>
        </p:nvSpPr>
        <p:spPr>
          <a:xfrm>
            <a:off x="349251" y="2565400"/>
            <a:ext cx="7772400" cy="553998"/>
          </a:xfrm>
        </p:spPr>
        <p:txBody>
          <a:bodyPr anchor="t">
            <a:spAutoFit/>
          </a:bodyPr>
          <a:lstStyle>
            <a:lvl1pPr>
              <a:defRPr sz="3600">
                <a:solidFill>
                  <a:schemeClr val="bg1"/>
                </a:solidFill>
              </a:defRPr>
            </a:lvl1pPr>
          </a:lstStyle>
          <a:p>
            <a:r>
              <a:rPr lang="en-GB"/>
              <a:t>Click to edit Master title style</a:t>
            </a:r>
          </a:p>
        </p:txBody>
      </p:sp>
      <p:sp>
        <p:nvSpPr>
          <p:cNvPr id="43012" name="Rectangle 4"/>
          <p:cNvSpPr>
            <a:spLocks noGrp="1" noChangeArrowheads="1"/>
          </p:cNvSpPr>
          <p:nvPr>
            <p:ph type="subTitle" idx="1"/>
          </p:nvPr>
        </p:nvSpPr>
        <p:spPr bwMode="ltGray">
          <a:xfrm>
            <a:off x="352427" y="3990977"/>
            <a:ext cx="5394325" cy="519113"/>
          </a:xfrm>
        </p:spPr>
        <p:txBody>
          <a:bodyPr/>
          <a:lstStyle>
            <a:lvl1pPr>
              <a:defRPr sz="2000">
                <a:solidFill>
                  <a:schemeClr val="bg1"/>
                </a:solidFill>
              </a:defRPr>
            </a:lvl1pPr>
          </a:lstStyle>
          <a:p>
            <a:r>
              <a:rPr lang="en-GB"/>
              <a:t>Click to edit Master subtitle style</a:t>
            </a:r>
          </a:p>
        </p:txBody>
      </p:sp>
      <p:sp>
        <p:nvSpPr>
          <p:cNvPr id="8" name="Rectangle 5"/>
          <p:cNvSpPr>
            <a:spLocks noGrp="1" noChangeArrowheads="1"/>
          </p:cNvSpPr>
          <p:nvPr>
            <p:ph type="dt" sz="half" idx="10"/>
          </p:nvPr>
        </p:nvSpPr>
        <p:spPr>
          <a:xfrm>
            <a:off x="457200" y="6927850"/>
            <a:ext cx="2133600" cy="476250"/>
          </a:xfrm>
        </p:spPr>
        <p:txBody>
          <a:bodyPr/>
          <a:lstStyle>
            <a:lvl1pPr>
              <a:defRPr/>
            </a:lvl1pPr>
          </a:lstStyle>
          <a:p>
            <a:pPr>
              <a:defRPr/>
            </a:pPr>
            <a:endParaRPr lang="en-GB"/>
          </a:p>
        </p:txBody>
      </p:sp>
      <p:sp>
        <p:nvSpPr>
          <p:cNvPr id="9" name="Rectangle 6"/>
          <p:cNvSpPr>
            <a:spLocks noGrp="1" noChangeArrowheads="1"/>
          </p:cNvSpPr>
          <p:nvPr>
            <p:ph type="ftr" sz="quarter" idx="11"/>
          </p:nvPr>
        </p:nvSpPr>
        <p:spPr>
          <a:xfrm>
            <a:off x="3124200" y="6927850"/>
            <a:ext cx="2895600" cy="476250"/>
          </a:xfrm>
        </p:spPr>
        <p:txBody>
          <a:bodyPr/>
          <a:lstStyle>
            <a:lvl1pPr>
              <a:defRPr/>
            </a:lvl1pPr>
          </a:lstStyle>
          <a:p>
            <a:pPr>
              <a:defRPr/>
            </a:pPr>
            <a:endParaRPr lang="en-GB"/>
          </a:p>
        </p:txBody>
      </p:sp>
      <p:sp>
        <p:nvSpPr>
          <p:cNvPr id="10" name="Rectangle 7"/>
          <p:cNvSpPr>
            <a:spLocks noGrp="1" noChangeArrowheads="1"/>
          </p:cNvSpPr>
          <p:nvPr>
            <p:ph type="sldNum" sz="quarter" idx="12"/>
          </p:nvPr>
        </p:nvSpPr>
        <p:spPr>
          <a:xfrm>
            <a:off x="6553200" y="6927850"/>
            <a:ext cx="2133600" cy="476250"/>
          </a:xfrm>
        </p:spPr>
        <p:txBody>
          <a:bodyPr/>
          <a:lstStyle>
            <a:lvl1pPr>
              <a:defRPr/>
            </a:lvl1pPr>
          </a:lstStyle>
          <a:p>
            <a:pPr>
              <a:defRPr/>
            </a:pPr>
            <a:fld id="{8926887C-67B4-4CEC-A456-D07CB69B01B0}"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40CE56A4-D379-47E0-AFCF-7612BA240F86}"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8615" y="422277"/>
            <a:ext cx="2106612" cy="55927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55600" y="422277"/>
            <a:ext cx="6170613" cy="5592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BC006A34-AFCE-41DE-8EB4-FC171912D3FC}"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0" y="1665288"/>
            <a:ext cx="4138613"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5" y="1665288"/>
            <a:ext cx="4138612" cy="4349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CB7D1127-3EC0-4CD6-9DBA-DBA4231F9183}"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55602" y="1665290"/>
            <a:ext cx="8429625" cy="2098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55602" y="3916365"/>
            <a:ext cx="8429625" cy="20986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612F4587-BB81-47A8-A6CC-56C051E609F5}"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4876800" cy="738188"/>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355602" y="1665288"/>
            <a:ext cx="8429625" cy="4349750"/>
          </a:xfrm>
        </p:spPr>
        <p:txBody>
          <a:bodyPr/>
          <a:lstStyle/>
          <a:p>
            <a:pPr lvl="0"/>
            <a:endParaRPr lang="en-GB"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F5B968B2-EB5A-4EA2-B413-86B33E7BB62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938390E2-3963-4324-BFF9-AC236B19E115}"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p>
        </p:txBody>
      </p:sp>
      <p:sp>
        <p:nvSpPr>
          <p:cNvPr id="5" name="Rectangle 6"/>
          <p:cNvSpPr>
            <a:spLocks noGrp="1" noChangeArrowheads="1"/>
          </p:cNvSpPr>
          <p:nvPr>
            <p:ph type="ftr" sz="quarter" idx="11"/>
          </p:nvPr>
        </p:nvSpPr>
        <p:spPr>
          <a:ln/>
        </p:spPr>
        <p:txBody>
          <a:bodyPr/>
          <a:lstStyle>
            <a:lvl1pPr>
              <a:defRPr/>
            </a:lvl1pPr>
          </a:lstStyle>
          <a:p>
            <a:pPr>
              <a:defRPr/>
            </a:pPr>
            <a:endParaRPr lang="en-GB"/>
          </a:p>
        </p:txBody>
      </p:sp>
      <p:sp>
        <p:nvSpPr>
          <p:cNvPr id="6" name="Rectangle 7"/>
          <p:cNvSpPr>
            <a:spLocks noGrp="1" noChangeArrowheads="1"/>
          </p:cNvSpPr>
          <p:nvPr>
            <p:ph type="sldNum" sz="quarter" idx="12"/>
          </p:nvPr>
        </p:nvSpPr>
        <p:spPr>
          <a:ln/>
        </p:spPr>
        <p:txBody>
          <a:bodyPr/>
          <a:lstStyle>
            <a:lvl1pPr>
              <a:defRPr/>
            </a:lvl1pPr>
          </a:lstStyle>
          <a:p>
            <a:pPr>
              <a:defRPr/>
            </a:pPr>
            <a:fld id="{B374D46E-BFD3-4167-A7F8-9D8AD35DC19E}"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5600" y="1665288"/>
            <a:ext cx="4138613"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5" y="1665288"/>
            <a:ext cx="4138612" cy="4349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D4BAFCCE-1989-4567-B399-EA1CE347F31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p>
        </p:txBody>
      </p:sp>
      <p:sp>
        <p:nvSpPr>
          <p:cNvPr id="8" name="Rectangle 6"/>
          <p:cNvSpPr>
            <a:spLocks noGrp="1" noChangeArrowheads="1"/>
          </p:cNvSpPr>
          <p:nvPr>
            <p:ph type="ftr" sz="quarter" idx="11"/>
          </p:nvPr>
        </p:nvSpPr>
        <p:spPr>
          <a:ln/>
        </p:spPr>
        <p:txBody>
          <a:bodyPr/>
          <a:lstStyle>
            <a:lvl1pPr>
              <a:defRPr/>
            </a:lvl1pPr>
          </a:lstStyle>
          <a:p>
            <a:pPr>
              <a:defRPr/>
            </a:pPr>
            <a:endParaRPr lang="en-GB"/>
          </a:p>
        </p:txBody>
      </p:sp>
      <p:sp>
        <p:nvSpPr>
          <p:cNvPr id="9" name="Rectangle 7"/>
          <p:cNvSpPr>
            <a:spLocks noGrp="1" noChangeArrowheads="1"/>
          </p:cNvSpPr>
          <p:nvPr>
            <p:ph type="sldNum" sz="quarter" idx="12"/>
          </p:nvPr>
        </p:nvSpPr>
        <p:spPr>
          <a:ln/>
        </p:spPr>
        <p:txBody>
          <a:bodyPr/>
          <a:lstStyle>
            <a:lvl1pPr>
              <a:defRPr/>
            </a:lvl1pPr>
          </a:lstStyle>
          <a:p>
            <a:pPr>
              <a:defRPr/>
            </a:pPr>
            <a:fld id="{4D50BF81-2886-4FCC-AA4A-D9581BCE617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p>
        </p:txBody>
      </p:sp>
      <p:sp>
        <p:nvSpPr>
          <p:cNvPr id="4" name="Rectangle 6"/>
          <p:cNvSpPr>
            <a:spLocks noGrp="1" noChangeArrowheads="1"/>
          </p:cNvSpPr>
          <p:nvPr>
            <p:ph type="ftr" sz="quarter" idx="11"/>
          </p:nvPr>
        </p:nvSpPr>
        <p:spPr>
          <a:ln/>
        </p:spPr>
        <p:txBody>
          <a:bodyPr/>
          <a:lstStyle>
            <a:lvl1pPr>
              <a:defRPr/>
            </a:lvl1pPr>
          </a:lstStyle>
          <a:p>
            <a:pPr>
              <a:defRPr/>
            </a:pPr>
            <a:endParaRPr lang="en-GB"/>
          </a:p>
        </p:txBody>
      </p:sp>
      <p:sp>
        <p:nvSpPr>
          <p:cNvPr id="5" name="Rectangle 7"/>
          <p:cNvSpPr>
            <a:spLocks noGrp="1" noChangeArrowheads="1"/>
          </p:cNvSpPr>
          <p:nvPr>
            <p:ph type="sldNum" sz="quarter" idx="12"/>
          </p:nvPr>
        </p:nvSpPr>
        <p:spPr>
          <a:ln/>
        </p:spPr>
        <p:txBody>
          <a:bodyPr/>
          <a:lstStyle>
            <a:lvl1pPr>
              <a:defRPr/>
            </a:lvl1pPr>
          </a:lstStyle>
          <a:p>
            <a:pPr>
              <a:defRPr/>
            </a:pPr>
            <a:fld id="{CF4E175F-23EB-4F9E-9568-5A7699F220E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p>
        </p:txBody>
      </p:sp>
      <p:sp>
        <p:nvSpPr>
          <p:cNvPr id="3" name="Rectangle 6"/>
          <p:cNvSpPr>
            <a:spLocks noGrp="1" noChangeArrowheads="1"/>
          </p:cNvSpPr>
          <p:nvPr>
            <p:ph type="ftr" sz="quarter" idx="11"/>
          </p:nvPr>
        </p:nvSpPr>
        <p:spPr>
          <a:ln/>
        </p:spPr>
        <p:txBody>
          <a:bodyPr/>
          <a:lstStyle>
            <a:lvl1pPr>
              <a:defRPr/>
            </a:lvl1pPr>
          </a:lstStyle>
          <a:p>
            <a:pPr>
              <a:defRPr/>
            </a:pPr>
            <a:endParaRPr lang="en-GB"/>
          </a:p>
        </p:txBody>
      </p:sp>
      <p:sp>
        <p:nvSpPr>
          <p:cNvPr id="4" name="Rectangle 7"/>
          <p:cNvSpPr>
            <a:spLocks noGrp="1" noChangeArrowheads="1"/>
          </p:cNvSpPr>
          <p:nvPr>
            <p:ph type="sldNum" sz="quarter" idx="12"/>
          </p:nvPr>
        </p:nvSpPr>
        <p:spPr>
          <a:ln/>
        </p:spPr>
        <p:txBody>
          <a:bodyPr/>
          <a:lstStyle>
            <a:lvl1pPr>
              <a:defRPr/>
            </a:lvl1pPr>
          </a:lstStyle>
          <a:p>
            <a:pPr>
              <a:defRPr/>
            </a:pPr>
            <a:fld id="{9D9EDEE3-1FF8-425D-937A-E577EAFF5BF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38EB14D7-BF5A-49C3-82AE-93BD7FC9441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p>
        </p:txBody>
      </p:sp>
      <p:sp>
        <p:nvSpPr>
          <p:cNvPr id="6" name="Rectangle 6"/>
          <p:cNvSpPr>
            <a:spLocks noGrp="1" noChangeArrowheads="1"/>
          </p:cNvSpPr>
          <p:nvPr>
            <p:ph type="ftr" sz="quarter" idx="11"/>
          </p:nvPr>
        </p:nvSpPr>
        <p:spPr>
          <a:ln/>
        </p:spPr>
        <p:txBody>
          <a:bodyPr/>
          <a:lstStyle>
            <a:lvl1pPr>
              <a:defRPr/>
            </a:lvl1pPr>
          </a:lstStyle>
          <a:p>
            <a:pPr>
              <a:defRPr/>
            </a:pPr>
            <a:endParaRPr lang="en-GB"/>
          </a:p>
        </p:txBody>
      </p:sp>
      <p:sp>
        <p:nvSpPr>
          <p:cNvPr id="7" name="Rectangle 7"/>
          <p:cNvSpPr>
            <a:spLocks noGrp="1" noChangeArrowheads="1"/>
          </p:cNvSpPr>
          <p:nvPr>
            <p:ph type="sldNum" sz="quarter" idx="12"/>
          </p:nvPr>
        </p:nvSpPr>
        <p:spPr>
          <a:ln/>
        </p:spPr>
        <p:txBody>
          <a:bodyPr/>
          <a:lstStyle>
            <a:lvl1pPr>
              <a:defRPr/>
            </a:lvl1pPr>
          </a:lstStyle>
          <a:p>
            <a:pPr>
              <a:defRPr/>
            </a:pPr>
            <a:fld id="{932A3F6D-9AAF-4CC0-97AD-5384E90F4BAD}"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7" name="Rectangle 3"/>
          <p:cNvSpPr>
            <a:spLocks noChangeArrowheads="1"/>
          </p:cNvSpPr>
          <p:nvPr/>
        </p:nvSpPr>
        <p:spPr bwMode="ltGray">
          <a:xfrm>
            <a:off x="76200" y="76200"/>
            <a:ext cx="8991600" cy="1258888"/>
          </a:xfrm>
          <a:prstGeom prst="rect">
            <a:avLst/>
          </a:prstGeom>
          <a:solidFill>
            <a:schemeClr val="accent1"/>
          </a:solidFill>
          <a:ln w="9525">
            <a:noFill/>
            <a:miter lim="800000"/>
            <a:headEnd/>
            <a:tailEnd/>
          </a:ln>
          <a:effectLst/>
        </p:spPr>
        <p:txBody>
          <a:bodyPr wrap="none" anchor="ctr"/>
          <a:lstStyle/>
          <a:p>
            <a:pPr algn="ctr" eaLnBrk="0" hangingPunct="0">
              <a:defRPr/>
            </a:pPr>
            <a:endParaRPr lang="en-US" sz="2400">
              <a:solidFill>
                <a:srgbClr val="8D010F"/>
              </a:solidFill>
              <a:latin typeface="Times" pitchFamily="18" charset="0"/>
            </a:endParaRPr>
          </a:p>
        </p:txBody>
      </p:sp>
      <p:pic>
        <p:nvPicPr>
          <p:cNvPr id="3075" name="Picture 11" descr="LeedsUniWhite"/>
          <p:cNvPicPr>
            <a:picLocks noChangeAspect="1" noChangeArrowheads="1"/>
          </p:cNvPicPr>
          <p:nvPr/>
        </p:nvPicPr>
        <p:blipFill>
          <a:blip r:embed="rId16" cstate="print"/>
          <a:srcRect/>
          <a:stretch>
            <a:fillRect/>
          </a:stretch>
        </p:blipFill>
        <p:spPr bwMode="auto">
          <a:xfrm>
            <a:off x="6511925" y="441325"/>
            <a:ext cx="2274888" cy="647700"/>
          </a:xfrm>
          <a:prstGeom prst="rect">
            <a:avLst/>
          </a:prstGeom>
          <a:noFill/>
          <a:ln w="9525">
            <a:noFill/>
            <a:miter lim="800000"/>
            <a:headEnd/>
            <a:tailEnd/>
          </a:ln>
        </p:spPr>
      </p:pic>
      <p:sp>
        <p:nvSpPr>
          <p:cNvPr id="3076" name="Rectangle 2"/>
          <p:cNvSpPr>
            <a:spLocks noGrp="1" noChangeArrowheads="1"/>
          </p:cNvSpPr>
          <p:nvPr>
            <p:ph type="body" idx="1"/>
          </p:nvPr>
        </p:nvSpPr>
        <p:spPr bwMode="auto">
          <a:xfrm>
            <a:off x="355602" y="1665288"/>
            <a:ext cx="8429625" cy="4349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077" name="Rectangle 4"/>
          <p:cNvSpPr>
            <a:spLocks noGrp="1" noChangeArrowheads="1"/>
          </p:cNvSpPr>
          <p:nvPr>
            <p:ph type="title"/>
          </p:nvPr>
        </p:nvSpPr>
        <p:spPr bwMode="ltGray">
          <a:xfrm>
            <a:off x="355600" y="422275"/>
            <a:ext cx="4876800" cy="738188"/>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GB" smtClean="0"/>
              <a:t>Click to edit Master title style</a:t>
            </a:r>
          </a:p>
        </p:txBody>
      </p:sp>
      <p:sp>
        <p:nvSpPr>
          <p:cNvPr id="41989" name="Rectangle 5"/>
          <p:cNvSpPr>
            <a:spLocks noGrp="1" noChangeArrowheads="1"/>
          </p:cNvSpPr>
          <p:nvPr>
            <p:ph type="dt" sz="half" idx="2"/>
          </p:nvPr>
        </p:nvSpPr>
        <p:spPr bwMode="auto">
          <a:xfrm>
            <a:off x="685800" y="69484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defRPr sz="1400">
                <a:latin typeface="Times" pitchFamily="18" charset="0"/>
              </a:defRPr>
            </a:lvl1pPr>
          </a:lstStyle>
          <a:p>
            <a:pPr>
              <a:defRPr/>
            </a:pPr>
            <a:endParaRPr lang="en-GB"/>
          </a:p>
        </p:txBody>
      </p:sp>
      <p:sp>
        <p:nvSpPr>
          <p:cNvPr id="41990" name="Rectangle 6"/>
          <p:cNvSpPr>
            <a:spLocks noGrp="1" noChangeArrowheads="1"/>
          </p:cNvSpPr>
          <p:nvPr>
            <p:ph type="ftr" sz="quarter" idx="3"/>
          </p:nvPr>
        </p:nvSpPr>
        <p:spPr bwMode="auto">
          <a:xfrm>
            <a:off x="3124200" y="6948488"/>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spcBef>
                <a:spcPct val="0"/>
              </a:spcBef>
              <a:defRPr sz="1400">
                <a:latin typeface="Times" pitchFamily="18" charset="0"/>
              </a:defRPr>
            </a:lvl1pPr>
          </a:lstStyle>
          <a:p>
            <a:pPr>
              <a:defRPr/>
            </a:pPr>
            <a:endParaRPr lang="en-GB"/>
          </a:p>
        </p:txBody>
      </p:sp>
      <p:sp>
        <p:nvSpPr>
          <p:cNvPr id="41991" name="Rectangle 7"/>
          <p:cNvSpPr>
            <a:spLocks noGrp="1" noChangeArrowheads="1"/>
          </p:cNvSpPr>
          <p:nvPr>
            <p:ph type="sldNum" sz="quarter" idx="4"/>
          </p:nvPr>
        </p:nvSpPr>
        <p:spPr bwMode="auto">
          <a:xfrm>
            <a:off x="6553200" y="6948488"/>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defRPr sz="1400">
                <a:latin typeface="Times" pitchFamily="18" charset="0"/>
              </a:defRPr>
            </a:lvl1pPr>
          </a:lstStyle>
          <a:p>
            <a:pPr>
              <a:defRPr/>
            </a:pPr>
            <a:fld id="{E066EE9A-9D73-450F-8232-BB2FE9E02CF4}" type="slidenum">
              <a:rPr lang="en-GB"/>
              <a:pPr>
                <a:defRPr/>
              </a:pPr>
              <a:t>‹#›</a:t>
            </a:fld>
            <a:endParaRPr lang="en-GB"/>
          </a:p>
        </p:txBody>
      </p:sp>
      <p:sp>
        <p:nvSpPr>
          <p:cNvPr id="41994" name="Line 10"/>
          <p:cNvSpPr>
            <a:spLocks noChangeShapeType="1"/>
          </p:cNvSpPr>
          <p:nvPr/>
        </p:nvSpPr>
        <p:spPr bwMode="white">
          <a:xfrm>
            <a:off x="201613" y="1600200"/>
            <a:ext cx="8713787" cy="0"/>
          </a:xfrm>
          <a:prstGeom prst="line">
            <a:avLst/>
          </a:prstGeom>
          <a:noFill/>
          <a:ln w="9525">
            <a:solidFill>
              <a:schemeClr val="bg1"/>
            </a:solidFill>
            <a:round/>
            <a:headEnd/>
            <a:tailEnd/>
          </a:ln>
          <a:effectLst/>
        </p:spPr>
        <p:txBody>
          <a:bodyPr wrap="none" anchor="ctr"/>
          <a:lstStyle/>
          <a:p>
            <a:pPr>
              <a:spcBef>
                <a:spcPct val="20000"/>
              </a:spcBef>
              <a:defRPr/>
            </a:pPr>
            <a:endParaRPr lang="en-GB"/>
          </a:p>
        </p:txBody>
      </p:sp>
    </p:spTree>
  </p:cSld>
  <p:clrMap bg1="lt1" tx1="dk1" bg2="lt2" tx2="dk2" accent1="accent1" accent2="accent2" accent3="accent3" accent4="accent4" accent5="accent5" accent6="accent6" hlink="hlink" folHlink="folHlink"/>
  <p:sldLayoutIdLst>
    <p:sldLayoutId id="2147483919"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Lst>
  <p:txStyles>
    <p:titleStyle>
      <a:lvl1pPr algn="l" rtl="0" eaLnBrk="0" fontAlgn="base" hangingPunct="0">
        <a:spcBef>
          <a:spcPct val="0"/>
        </a:spcBef>
        <a:spcAft>
          <a:spcPct val="0"/>
        </a:spcAft>
        <a:defRPr sz="2800">
          <a:solidFill>
            <a:schemeClr val="tx2"/>
          </a:solidFill>
          <a:latin typeface="+mj-lt"/>
          <a:ea typeface="+mj-ea"/>
          <a:cs typeface="+mj-cs"/>
        </a:defRPr>
      </a:lvl1pPr>
      <a:lvl2pPr algn="l" rtl="0" eaLnBrk="0" fontAlgn="base" hangingPunct="0">
        <a:spcBef>
          <a:spcPct val="0"/>
        </a:spcBef>
        <a:spcAft>
          <a:spcPct val="0"/>
        </a:spcAft>
        <a:defRPr sz="2800">
          <a:solidFill>
            <a:schemeClr val="tx2"/>
          </a:solidFill>
          <a:latin typeface="Arial" charset="0"/>
        </a:defRPr>
      </a:lvl2pPr>
      <a:lvl3pPr algn="l" rtl="0" eaLnBrk="0" fontAlgn="base" hangingPunct="0">
        <a:spcBef>
          <a:spcPct val="0"/>
        </a:spcBef>
        <a:spcAft>
          <a:spcPct val="0"/>
        </a:spcAft>
        <a:defRPr sz="2800">
          <a:solidFill>
            <a:schemeClr val="tx2"/>
          </a:solidFill>
          <a:latin typeface="Arial" charset="0"/>
        </a:defRPr>
      </a:lvl3pPr>
      <a:lvl4pPr algn="l" rtl="0" eaLnBrk="0" fontAlgn="base" hangingPunct="0">
        <a:spcBef>
          <a:spcPct val="0"/>
        </a:spcBef>
        <a:spcAft>
          <a:spcPct val="0"/>
        </a:spcAft>
        <a:defRPr sz="2800">
          <a:solidFill>
            <a:schemeClr val="tx2"/>
          </a:solidFill>
          <a:latin typeface="Arial" charset="0"/>
        </a:defRPr>
      </a:lvl4pPr>
      <a:lvl5pPr algn="l" rtl="0" eaLnBrk="0" fontAlgn="base" hangingPunct="0">
        <a:spcBef>
          <a:spcPct val="0"/>
        </a:spcBef>
        <a:spcAft>
          <a:spcPct val="0"/>
        </a:spcAft>
        <a:defRPr sz="2800">
          <a:solidFill>
            <a:schemeClr val="tx2"/>
          </a:solidFill>
          <a:latin typeface="Arial" charset="0"/>
        </a:defRPr>
      </a:lvl5pPr>
      <a:lvl6pPr marL="457200" algn="l" rtl="0" fontAlgn="base">
        <a:spcBef>
          <a:spcPct val="0"/>
        </a:spcBef>
        <a:spcAft>
          <a:spcPct val="0"/>
        </a:spcAft>
        <a:defRPr sz="2800">
          <a:solidFill>
            <a:schemeClr val="tx2"/>
          </a:solidFill>
          <a:latin typeface="Arial" charset="0"/>
        </a:defRPr>
      </a:lvl6pPr>
      <a:lvl7pPr marL="914400" algn="l" rtl="0" fontAlgn="base">
        <a:spcBef>
          <a:spcPct val="0"/>
        </a:spcBef>
        <a:spcAft>
          <a:spcPct val="0"/>
        </a:spcAft>
        <a:defRPr sz="2800">
          <a:solidFill>
            <a:schemeClr val="tx2"/>
          </a:solidFill>
          <a:latin typeface="Arial" charset="0"/>
        </a:defRPr>
      </a:lvl7pPr>
      <a:lvl8pPr marL="1371600" algn="l" rtl="0" fontAlgn="base">
        <a:spcBef>
          <a:spcPct val="0"/>
        </a:spcBef>
        <a:spcAft>
          <a:spcPct val="0"/>
        </a:spcAft>
        <a:defRPr sz="2800">
          <a:solidFill>
            <a:schemeClr val="tx2"/>
          </a:solidFill>
          <a:latin typeface="Arial" charset="0"/>
        </a:defRPr>
      </a:lvl8pPr>
      <a:lvl9pPr marL="1828800" algn="l" rtl="0" fontAlgn="base">
        <a:spcBef>
          <a:spcPct val="0"/>
        </a:spcBef>
        <a:spcAft>
          <a:spcPct val="0"/>
        </a:spcAft>
        <a:defRPr sz="2800">
          <a:solidFill>
            <a:schemeClr val="tx2"/>
          </a:solidFill>
          <a:latin typeface="Arial" charset="0"/>
        </a:defRPr>
      </a:lvl9pPr>
    </p:titleStyle>
    <p:bodyStyle>
      <a:lvl1pPr marL="342900" indent="-342900" algn="l" rtl="0" eaLnBrk="0" fontAlgn="base" hangingPunct="0">
        <a:spcBef>
          <a:spcPct val="0"/>
        </a:spcBef>
        <a:spcAft>
          <a:spcPct val="40000"/>
        </a:spcAft>
        <a:defRPr sz="2400">
          <a:solidFill>
            <a:schemeClr val="tx1"/>
          </a:solidFill>
          <a:latin typeface="+mn-lt"/>
          <a:ea typeface="+mn-ea"/>
          <a:cs typeface="+mn-cs"/>
        </a:defRPr>
      </a:lvl1pPr>
      <a:lvl2pPr marL="271463" indent="-269875" algn="l" rtl="0" eaLnBrk="0" fontAlgn="base" hangingPunct="0">
        <a:spcBef>
          <a:spcPct val="0"/>
        </a:spcBef>
        <a:spcAft>
          <a:spcPct val="40000"/>
        </a:spcAft>
        <a:buChar char="•"/>
        <a:defRPr sz="2000">
          <a:solidFill>
            <a:schemeClr val="tx1"/>
          </a:solidFill>
          <a:latin typeface="+mn-lt"/>
        </a:defRPr>
      </a:lvl2pPr>
      <a:lvl3pPr marL="542925" indent="-269875" algn="l" rtl="0" eaLnBrk="0" fontAlgn="base" hangingPunct="0">
        <a:spcBef>
          <a:spcPct val="0"/>
        </a:spcBef>
        <a:spcAft>
          <a:spcPct val="40000"/>
        </a:spcAft>
        <a:buChar char="•"/>
        <a:defRPr sz="2000">
          <a:solidFill>
            <a:schemeClr val="tx1"/>
          </a:solidFill>
          <a:latin typeface="+mn-lt"/>
        </a:defRPr>
      </a:lvl3pPr>
      <a:lvl4pPr marL="809625" indent="-265113" algn="l" rtl="0" eaLnBrk="0" fontAlgn="base" hangingPunct="0">
        <a:spcBef>
          <a:spcPct val="0"/>
        </a:spcBef>
        <a:spcAft>
          <a:spcPct val="40000"/>
        </a:spcAft>
        <a:buChar char="•"/>
        <a:defRPr sz="2000">
          <a:solidFill>
            <a:schemeClr val="tx1"/>
          </a:solidFill>
          <a:latin typeface="+mn-lt"/>
        </a:defRPr>
      </a:lvl4pPr>
      <a:lvl5pPr marL="1081088" indent="-269875" algn="l" rtl="0" eaLnBrk="0" fontAlgn="base" hangingPunct="0">
        <a:spcBef>
          <a:spcPct val="0"/>
        </a:spcBef>
        <a:spcAft>
          <a:spcPct val="40000"/>
        </a:spcAft>
        <a:buChar char="•"/>
        <a:defRPr sz="2000">
          <a:solidFill>
            <a:schemeClr val="tx1"/>
          </a:solidFill>
          <a:latin typeface="+mn-lt"/>
        </a:defRPr>
      </a:lvl5pPr>
      <a:lvl6pPr marL="1538288" indent="-269875" algn="l" rtl="0" fontAlgn="base">
        <a:spcBef>
          <a:spcPct val="0"/>
        </a:spcBef>
        <a:spcAft>
          <a:spcPct val="40000"/>
        </a:spcAft>
        <a:buChar char="•"/>
        <a:defRPr sz="2000">
          <a:solidFill>
            <a:schemeClr val="tx1"/>
          </a:solidFill>
          <a:latin typeface="+mn-lt"/>
        </a:defRPr>
      </a:lvl6pPr>
      <a:lvl7pPr marL="1995488" indent="-269875" algn="l" rtl="0" fontAlgn="base">
        <a:spcBef>
          <a:spcPct val="0"/>
        </a:spcBef>
        <a:spcAft>
          <a:spcPct val="40000"/>
        </a:spcAft>
        <a:buChar char="•"/>
        <a:defRPr sz="2000">
          <a:solidFill>
            <a:schemeClr val="tx1"/>
          </a:solidFill>
          <a:latin typeface="+mn-lt"/>
        </a:defRPr>
      </a:lvl7pPr>
      <a:lvl8pPr marL="2452688" indent="-269875" algn="l" rtl="0" fontAlgn="base">
        <a:spcBef>
          <a:spcPct val="0"/>
        </a:spcBef>
        <a:spcAft>
          <a:spcPct val="40000"/>
        </a:spcAft>
        <a:buChar char="•"/>
        <a:defRPr sz="2000">
          <a:solidFill>
            <a:schemeClr val="tx1"/>
          </a:solidFill>
          <a:latin typeface="+mn-lt"/>
        </a:defRPr>
      </a:lvl8pPr>
      <a:lvl9pPr marL="2909888" indent="-269875" algn="l" rtl="0" fontAlgn="base">
        <a:spcBef>
          <a:spcPct val="0"/>
        </a:spcBef>
        <a:spcAft>
          <a:spcPct val="4000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dirty="0" smtClean="0"/>
              <a:t>The Development of Researchers:</a:t>
            </a:r>
            <a:br>
              <a:rPr lang="en-GB" dirty="0" smtClean="0"/>
            </a:br>
            <a:endParaRPr lang="en-GB" dirty="0"/>
          </a:p>
        </p:txBody>
      </p:sp>
      <p:sp>
        <p:nvSpPr>
          <p:cNvPr id="6" name="TextBox 5"/>
          <p:cNvSpPr txBox="1"/>
          <p:nvPr/>
        </p:nvSpPr>
        <p:spPr>
          <a:xfrm>
            <a:off x="215518" y="5043083"/>
            <a:ext cx="4284476" cy="707886"/>
          </a:xfrm>
          <a:prstGeom prst="rect">
            <a:avLst/>
          </a:prstGeom>
          <a:noFill/>
        </p:spPr>
        <p:txBody>
          <a:bodyPr wrap="square" rtlCol="0">
            <a:spAutoFit/>
          </a:bodyPr>
          <a:lstStyle/>
          <a:p>
            <a:r>
              <a:rPr lang="en-GB" dirty="0" smtClean="0">
                <a:solidFill>
                  <a:schemeClr val="bg1"/>
                </a:solidFill>
              </a:rPr>
              <a:t>Dr Tony Bromley </a:t>
            </a:r>
          </a:p>
          <a:p>
            <a:r>
              <a:rPr lang="en-GB" dirty="0" smtClean="0">
                <a:solidFill>
                  <a:schemeClr val="bg1"/>
                </a:solidFill>
              </a:rPr>
              <a:t>University of Leeds</a:t>
            </a:r>
            <a:endParaRPr lang="en-GB" dirty="0">
              <a:solidFill>
                <a:schemeClr val="bg1"/>
              </a:solidFill>
            </a:endParaRPr>
          </a:p>
        </p:txBody>
      </p:sp>
      <p:sp>
        <p:nvSpPr>
          <p:cNvPr id="7" name="Subtitle 6"/>
          <p:cNvSpPr>
            <a:spLocks noGrp="1"/>
          </p:cNvSpPr>
          <p:nvPr>
            <p:ph type="subTitle" idx="1"/>
          </p:nvPr>
        </p:nvSpPr>
        <p:spPr>
          <a:xfrm>
            <a:off x="352427" y="3248980"/>
            <a:ext cx="5394325" cy="519113"/>
          </a:xfrm>
        </p:spPr>
        <p:txBody>
          <a:bodyPr/>
          <a:lstStyle/>
          <a:p>
            <a:r>
              <a:rPr lang="en-GB" sz="2800" i="1" dirty="0" smtClean="0"/>
              <a:t>A bright new future?</a:t>
            </a:r>
            <a:endParaRPr lang="en-GB" sz="280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 ordinary day...?</a:t>
            </a:r>
            <a:endParaRPr lang="en-GB" dirty="0"/>
          </a:p>
        </p:txBody>
      </p:sp>
      <p:pic>
        <p:nvPicPr>
          <p:cNvPr id="1028" name="Picture 4" descr="https://upload.wikimedia.org/wikipedia/commons/6/6c/Newton-IMG_0320_cleanup.JPG"/>
          <p:cNvPicPr>
            <a:picLocks noChangeAspect="1" noChangeArrowheads="1"/>
          </p:cNvPicPr>
          <p:nvPr/>
        </p:nvPicPr>
        <p:blipFill>
          <a:blip r:embed="rId2" cstate="print"/>
          <a:srcRect/>
          <a:stretch>
            <a:fillRect/>
          </a:stretch>
        </p:blipFill>
        <p:spPr bwMode="auto">
          <a:xfrm>
            <a:off x="93255" y="4366669"/>
            <a:ext cx="2066607" cy="1776830"/>
          </a:xfrm>
          <a:prstGeom prst="rect">
            <a:avLst/>
          </a:prstGeom>
          <a:noFill/>
          <a:ln>
            <a:solidFill>
              <a:schemeClr val="tx1"/>
            </a:solidFill>
          </a:ln>
        </p:spPr>
      </p:pic>
      <p:pic>
        <p:nvPicPr>
          <p:cNvPr id="1032" name="Picture 8" descr="http://blog-content.glassdoor.com/app/uploads/sites/13/steve.jpg"/>
          <p:cNvPicPr>
            <a:picLocks noChangeAspect="1" noChangeArrowheads="1"/>
          </p:cNvPicPr>
          <p:nvPr/>
        </p:nvPicPr>
        <p:blipFill>
          <a:blip r:embed="rId3" cstate="print"/>
          <a:srcRect l="6891" r="19635"/>
          <a:stretch>
            <a:fillRect/>
          </a:stretch>
        </p:blipFill>
        <p:spPr bwMode="auto">
          <a:xfrm>
            <a:off x="4857308" y="2530465"/>
            <a:ext cx="2303507" cy="2541154"/>
          </a:xfrm>
          <a:prstGeom prst="rect">
            <a:avLst/>
          </a:prstGeom>
          <a:noFill/>
        </p:spPr>
      </p:pic>
      <p:sp>
        <p:nvSpPr>
          <p:cNvPr id="8" name="TextBox 7"/>
          <p:cNvSpPr txBox="1"/>
          <p:nvPr/>
        </p:nvSpPr>
        <p:spPr>
          <a:xfrm>
            <a:off x="93255" y="4366669"/>
            <a:ext cx="755335" cy="400110"/>
          </a:xfrm>
          <a:prstGeom prst="rect">
            <a:avLst/>
          </a:prstGeom>
          <a:noFill/>
        </p:spPr>
        <p:txBody>
          <a:bodyPr wrap="none" rtlCol="0">
            <a:spAutoFit/>
          </a:bodyPr>
          <a:lstStyle/>
          <a:p>
            <a:r>
              <a:rPr lang="en-GB" dirty="0" smtClean="0"/>
              <a:t>1993</a:t>
            </a:r>
            <a:endParaRPr lang="en-GB" dirty="0"/>
          </a:p>
        </p:txBody>
      </p:sp>
      <p:grpSp>
        <p:nvGrpSpPr>
          <p:cNvPr id="12" name="Group 11"/>
          <p:cNvGrpSpPr/>
          <p:nvPr/>
        </p:nvGrpSpPr>
        <p:grpSpPr>
          <a:xfrm>
            <a:off x="2307352" y="3230808"/>
            <a:ext cx="2402466" cy="2687505"/>
            <a:chOff x="3317136" y="3981855"/>
            <a:chExt cx="2402466" cy="2687505"/>
          </a:xfrm>
        </p:grpSpPr>
        <p:pic>
          <p:nvPicPr>
            <p:cNvPr id="1030" name="Picture 6" descr="http://media.idownloadblog.com/wp-content/uploads/2011/10/steve-jobs-original-iphone.jpg"/>
            <p:cNvPicPr>
              <a:picLocks noChangeAspect="1" noChangeArrowheads="1"/>
            </p:cNvPicPr>
            <p:nvPr/>
          </p:nvPicPr>
          <p:blipFill>
            <a:blip r:embed="rId4" cstate="print"/>
            <a:srcRect/>
            <a:stretch>
              <a:fillRect/>
            </a:stretch>
          </p:blipFill>
          <p:spPr bwMode="auto">
            <a:xfrm>
              <a:off x="3317136" y="3981855"/>
              <a:ext cx="2402466" cy="2687505"/>
            </a:xfrm>
            <a:prstGeom prst="rect">
              <a:avLst/>
            </a:prstGeom>
            <a:noFill/>
          </p:spPr>
        </p:pic>
        <p:sp>
          <p:nvSpPr>
            <p:cNvPr id="9" name="TextBox 8"/>
            <p:cNvSpPr txBox="1"/>
            <p:nvPr/>
          </p:nvSpPr>
          <p:spPr>
            <a:xfrm>
              <a:off x="3317136" y="3981855"/>
              <a:ext cx="755335" cy="400110"/>
            </a:xfrm>
            <a:prstGeom prst="rect">
              <a:avLst/>
            </a:prstGeom>
            <a:noFill/>
          </p:spPr>
          <p:txBody>
            <a:bodyPr wrap="none" rtlCol="0">
              <a:spAutoFit/>
            </a:bodyPr>
            <a:lstStyle/>
            <a:p>
              <a:r>
                <a:rPr lang="en-GB" dirty="0" smtClean="0">
                  <a:solidFill>
                    <a:schemeClr val="bg1"/>
                  </a:solidFill>
                </a:rPr>
                <a:t>2007</a:t>
              </a:r>
              <a:endParaRPr lang="en-GB" dirty="0">
                <a:solidFill>
                  <a:schemeClr val="bg1"/>
                </a:solidFill>
              </a:endParaRPr>
            </a:p>
          </p:txBody>
        </p:sp>
      </p:grpSp>
      <p:sp>
        <p:nvSpPr>
          <p:cNvPr id="10" name="TextBox 9"/>
          <p:cNvSpPr txBox="1"/>
          <p:nvPr/>
        </p:nvSpPr>
        <p:spPr>
          <a:xfrm>
            <a:off x="4854732" y="2638477"/>
            <a:ext cx="755335" cy="400110"/>
          </a:xfrm>
          <a:prstGeom prst="rect">
            <a:avLst/>
          </a:prstGeom>
          <a:noFill/>
        </p:spPr>
        <p:txBody>
          <a:bodyPr wrap="none" rtlCol="0">
            <a:spAutoFit/>
          </a:bodyPr>
          <a:lstStyle/>
          <a:p>
            <a:r>
              <a:rPr lang="en-GB" dirty="0" smtClean="0">
                <a:solidFill>
                  <a:schemeClr val="bg1"/>
                </a:solidFill>
              </a:rPr>
              <a:t>2010</a:t>
            </a:r>
            <a:endParaRPr lang="en-GB" dirty="0">
              <a:solidFill>
                <a:schemeClr val="bg1"/>
              </a:solidFill>
            </a:endParaRPr>
          </a:p>
        </p:txBody>
      </p:sp>
      <p:sp>
        <p:nvSpPr>
          <p:cNvPr id="11" name="TextBox 10"/>
          <p:cNvSpPr txBox="1"/>
          <p:nvPr/>
        </p:nvSpPr>
        <p:spPr>
          <a:xfrm>
            <a:off x="-508" y="6126799"/>
            <a:ext cx="1681871" cy="400110"/>
          </a:xfrm>
          <a:prstGeom prst="rect">
            <a:avLst/>
          </a:prstGeom>
          <a:noFill/>
        </p:spPr>
        <p:txBody>
          <a:bodyPr wrap="none" rtlCol="0">
            <a:spAutoFit/>
          </a:bodyPr>
          <a:lstStyle/>
          <a:p>
            <a:r>
              <a:rPr lang="en-GB" dirty="0" err="1" smtClean="0"/>
              <a:t>MessagePad</a:t>
            </a:r>
            <a:endParaRPr lang="en-GB" dirty="0"/>
          </a:p>
        </p:txBody>
      </p:sp>
      <p:sp>
        <p:nvSpPr>
          <p:cNvPr id="13" name="TextBox 12"/>
          <p:cNvSpPr txBox="1"/>
          <p:nvPr/>
        </p:nvSpPr>
        <p:spPr>
          <a:xfrm>
            <a:off x="2231740" y="5950845"/>
            <a:ext cx="984565" cy="400110"/>
          </a:xfrm>
          <a:prstGeom prst="rect">
            <a:avLst/>
          </a:prstGeom>
          <a:noFill/>
        </p:spPr>
        <p:txBody>
          <a:bodyPr wrap="none" rtlCol="0">
            <a:spAutoFit/>
          </a:bodyPr>
          <a:lstStyle/>
          <a:p>
            <a:r>
              <a:rPr lang="en-GB" dirty="0" err="1" smtClean="0"/>
              <a:t>iPhone</a:t>
            </a:r>
            <a:endParaRPr lang="en-GB" dirty="0"/>
          </a:p>
        </p:txBody>
      </p:sp>
      <p:sp>
        <p:nvSpPr>
          <p:cNvPr id="14" name="TextBox 13"/>
          <p:cNvSpPr txBox="1"/>
          <p:nvPr/>
        </p:nvSpPr>
        <p:spPr>
          <a:xfrm>
            <a:off x="4772870" y="5086749"/>
            <a:ext cx="699230" cy="400110"/>
          </a:xfrm>
          <a:prstGeom prst="rect">
            <a:avLst/>
          </a:prstGeom>
          <a:noFill/>
        </p:spPr>
        <p:txBody>
          <a:bodyPr wrap="none" rtlCol="0">
            <a:spAutoFit/>
          </a:bodyPr>
          <a:lstStyle/>
          <a:p>
            <a:r>
              <a:rPr lang="en-GB" dirty="0" err="1" smtClean="0"/>
              <a:t>iPad</a:t>
            </a:r>
            <a:endParaRPr lang="en-GB" dirty="0"/>
          </a:p>
        </p:txBody>
      </p:sp>
      <p:pic>
        <p:nvPicPr>
          <p:cNvPr id="1034" name="Picture 10" descr="https://c1.staticflickr.com/1/553/19753589005_d90ac986ae_b.jpg"/>
          <p:cNvPicPr>
            <a:picLocks noChangeAspect="1" noChangeArrowheads="1"/>
          </p:cNvPicPr>
          <p:nvPr/>
        </p:nvPicPr>
        <p:blipFill>
          <a:blip r:embed="rId5" cstate="print"/>
          <a:srcRect l="3952" r="32820" b="40262"/>
          <a:stretch>
            <a:fillRect/>
          </a:stretch>
        </p:blipFill>
        <p:spPr bwMode="auto">
          <a:xfrm>
            <a:off x="7308304" y="1808820"/>
            <a:ext cx="1728192" cy="2484673"/>
          </a:xfrm>
          <a:prstGeom prst="rect">
            <a:avLst/>
          </a:prstGeom>
          <a:noFill/>
        </p:spPr>
      </p:pic>
      <p:sp>
        <p:nvSpPr>
          <p:cNvPr id="16" name="TextBox 15"/>
          <p:cNvSpPr txBox="1"/>
          <p:nvPr/>
        </p:nvSpPr>
        <p:spPr>
          <a:xfrm>
            <a:off x="7236296" y="4258657"/>
            <a:ext cx="901337" cy="400110"/>
          </a:xfrm>
          <a:prstGeom prst="rect">
            <a:avLst/>
          </a:prstGeom>
          <a:noFill/>
        </p:spPr>
        <p:txBody>
          <a:bodyPr wrap="none" rtlCol="0">
            <a:spAutoFit/>
          </a:bodyPr>
          <a:lstStyle/>
          <a:p>
            <a:r>
              <a:rPr lang="en-GB" dirty="0" smtClean="0"/>
              <a:t>Watch</a:t>
            </a:r>
            <a:endParaRPr lang="en-GB" dirty="0"/>
          </a:p>
        </p:txBody>
      </p:sp>
      <p:sp>
        <p:nvSpPr>
          <p:cNvPr id="17" name="TextBox 16"/>
          <p:cNvSpPr txBox="1"/>
          <p:nvPr/>
        </p:nvSpPr>
        <p:spPr>
          <a:xfrm>
            <a:off x="7308304" y="1808820"/>
            <a:ext cx="755335" cy="400110"/>
          </a:xfrm>
          <a:prstGeom prst="rect">
            <a:avLst/>
          </a:prstGeom>
          <a:noFill/>
        </p:spPr>
        <p:txBody>
          <a:bodyPr wrap="none" rtlCol="0">
            <a:spAutoFit/>
          </a:bodyPr>
          <a:lstStyle/>
          <a:p>
            <a:r>
              <a:rPr lang="en-GB" dirty="0" smtClean="0">
                <a:solidFill>
                  <a:schemeClr val="bg1"/>
                </a:solidFill>
              </a:rPr>
              <a:t>2015</a:t>
            </a:r>
            <a:endParaRPr lang="en-GB"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48287" y="4531610"/>
            <a:ext cx="4647426" cy="369332"/>
          </a:xfrm>
          <a:prstGeom prst="rect">
            <a:avLst/>
          </a:prstGeom>
          <a:noFill/>
        </p:spPr>
        <p:txBody>
          <a:bodyPr wrap="none" rtlCol="0">
            <a:spAutoFit/>
          </a:bodyPr>
          <a:lstStyle/>
          <a:p>
            <a:r>
              <a:rPr lang="en-GB" sz="1800" dirty="0" smtClean="0"/>
              <a:t>The change in volume of activity with time?</a:t>
            </a:r>
            <a:endParaRPr lang="en-GB" sz="1800" dirty="0"/>
          </a:p>
        </p:txBody>
      </p:sp>
      <p:sp>
        <p:nvSpPr>
          <p:cNvPr id="13" name="TextBox 12"/>
          <p:cNvSpPr txBox="1"/>
          <p:nvPr/>
        </p:nvSpPr>
        <p:spPr>
          <a:xfrm>
            <a:off x="2072758" y="5100997"/>
            <a:ext cx="4998484" cy="400110"/>
          </a:xfrm>
          <a:prstGeom prst="rect">
            <a:avLst/>
          </a:prstGeom>
          <a:noFill/>
        </p:spPr>
        <p:txBody>
          <a:bodyPr wrap="none" rtlCol="0">
            <a:spAutoFit/>
          </a:bodyPr>
          <a:lstStyle/>
          <a:p>
            <a:r>
              <a:rPr lang="en-GB" dirty="0" smtClean="0"/>
              <a:t>The change in impact of activity with time?</a:t>
            </a:r>
            <a:endParaRPr lang="en-GB" dirty="0"/>
          </a:p>
        </p:txBody>
      </p:sp>
      <p:sp>
        <p:nvSpPr>
          <p:cNvPr id="18" name="TextBox 17"/>
          <p:cNvSpPr txBox="1"/>
          <p:nvPr/>
        </p:nvSpPr>
        <p:spPr>
          <a:xfrm>
            <a:off x="1115617" y="5601434"/>
            <a:ext cx="6912767" cy="707886"/>
          </a:xfrm>
          <a:prstGeom prst="rect">
            <a:avLst/>
          </a:prstGeom>
          <a:noFill/>
        </p:spPr>
        <p:txBody>
          <a:bodyPr wrap="square" rtlCol="0">
            <a:spAutoFit/>
          </a:bodyPr>
          <a:lstStyle/>
          <a:p>
            <a:pPr algn="ctr"/>
            <a:r>
              <a:rPr lang="en-GB" dirty="0" smtClean="0"/>
              <a:t>The change in creation of knowledge and understanding of how to develop researchers with time?</a:t>
            </a:r>
            <a:endParaRPr lang="en-GB" dirty="0"/>
          </a:p>
        </p:txBody>
      </p:sp>
      <p:grpSp>
        <p:nvGrpSpPr>
          <p:cNvPr id="33" name="Group 32"/>
          <p:cNvGrpSpPr/>
          <p:nvPr/>
        </p:nvGrpSpPr>
        <p:grpSpPr>
          <a:xfrm>
            <a:off x="1007603" y="2179608"/>
            <a:ext cx="7128795" cy="1969472"/>
            <a:chOff x="1043607" y="2179608"/>
            <a:chExt cx="7128795" cy="1969472"/>
          </a:xfrm>
        </p:grpSpPr>
        <p:sp>
          <p:nvSpPr>
            <p:cNvPr id="4" name="Rectangle 3"/>
            <p:cNvSpPr/>
            <p:nvPr/>
          </p:nvSpPr>
          <p:spPr>
            <a:xfrm>
              <a:off x="1043607" y="3460900"/>
              <a:ext cx="180020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t>c1900-1975</a:t>
              </a:r>
              <a:endParaRPr lang="en-GB" sz="1800" dirty="0"/>
            </a:p>
          </p:txBody>
        </p:sp>
        <p:sp>
          <p:nvSpPr>
            <p:cNvPr id="5" name="Flowchart: Manual Operation 4"/>
            <p:cNvSpPr/>
            <p:nvPr/>
          </p:nvSpPr>
          <p:spPr>
            <a:xfrm rot="5400000">
              <a:off x="3243935" y="2896610"/>
              <a:ext cx="600365" cy="1479701"/>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800" dirty="0" smtClean="0"/>
                <a:t>c1975 - 2003</a:t>
              </a:r>
              <a:endParaRPr lang="en-GB" sz="1800" dirty="0"/>
            </a:p>
          </p:txBody>
        </p:sp>
        <p:sp>
          <p:nvSpPr>
            <p:cNvPr id="6" name="Flowchart: Manual Operation 5"/>
            <p:cNvSpPr/>
            <p:nvPr/>
          </p:nvSpPr>
          <p:spPr>
            <a:xfrm rot="5400000">
              <a:off x="4073593" y="3351340"/>
              <a:ext cx="1008112" cy="564767"/>
            </a:xfrm>
            <a:prstGeom prst="flowChartManualOperation">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200" dirty="0" smtClean="0">
                  <a:solidFill>
                    <a:schemeClr val="tx1"/>
                  </a:solidFill>
                </a:rPr>
                <a:t>2003-2011</a:t>
              </a:r>
              <a:endParaRPr lang="en-GB" sz="1200" dirty="0">
                <a:solidFill>
                  <a:schemeClr val="tx1"/>
                </a:solidFill>
              </a:endParaRPr>
            </a:p>
          </p:txBody>
        </p:sp>
        <p:sp>
          <p:nvSpPr>
            <p:cNvPr id="7" name="Flowchart: Manual Operation 6"/>
            <p:cNvSpPr/>
            <p:nvPr/>
          </p:nvSpPr>
          <p:spPr>
            <a:xfrm rot="16200000">
              <a:off x="6014807" y="1991485"/>
              <a:ext cx="1025237" cy="3289953"/>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GB" sz="1800" dirty="0" smtClean="0"/>
                <a:t>2011-</a:t>
              </a:r>
              <a:endParaRPr lang="en-GB" sz="1800" dirty="0"/>
            </a:p>
          </p:txBody>
        </p:sp>
        <p:sp>
          <p:nvSpPr>
            <p:cNvPr id="20" name="TextBox 19"/>
            <p:cNvSpPr txBox="1"/>
            <p:nvPr/>
          </p:nvSpPr>
          <p:spPr>
            <a:xfrm>
              <a:off x="1501253" y="3039638"/>
              <a:ext cx="901209" cy="400110"/>
            </a:xfrm>
            <a:prstGeom prst="rect">
              <a:avLst/>
            </a:prstGeom>
            <a:noFill/>
          </p:spPr>
          <p:txBody>
            <a:bodyPr wrap="none" rtlCol="0">
              <a:spAutoFit/>
            </a:bodyPr>
            <a:lstStyle/>
            <a:p>
              <a:r>
                <a:rPr lang="en-GB" dirty="0" smtClean="0"/>
                <a:t>1</a:t>
              </a:r>
              <a:r>
                <a:rPr lang="en-GB" baseline="30000" dirty="0" smtClean="0"/>
                <a:t>st</a:t>
              </a:r>
              <a:r>
                <a:rPr lang="en-GB" dirty="0" smtClean="0"/>
                <a:t> era</a:t>
              </a:r>
              <a:endParaRPr lang="en-GB" dirty="0"/>
            </a:p>
          </p:txBody>
        </p:sp>
        <p:sp>
          <p:nvSpPr>
            <p:cNvPr id="21" name="TextBox 20"/>
            <p:cNvSpPr txBox="1"/>
            <p:nvPr/>
          </p:nvSpPr>
          <p:spPr>
            <a:xfrm>
              <a:off x="2807804" y="2679598"/>
              <a:ext cx="957313" cy="400110"/>
            </a:xfrm>
            <a:prstGeom prst="rect">
              <a:avLst/>
            </a:prstGeom>
            <a:noFill/>
          </p:spPr>
          <p:txBody>
            <a:bodyPr wrap="none" rtlCol="0">
              <a:spAutoFit/>
            </a:bodyPr>
            <a:lstStyle/>
            <a:p>
              <a:r>
                <a:rPr lang="en-GB" dirty="0" smtClean="0"/>
                <a:t>2</a:t>
              </a:r>
              <a:r>
                <a:rPr lang="en-GB" baseline="30000" dirty="0" smtClean="0"/>
                <a:t>nd</a:t>
              </a:r>
              <a:r>
                <a:rPr lang="en-GB" dirty="0" smtClean="0"/>
                <a:t> era</a:t>
              </a:r>
              <a:endParaRPr lang="en-GB" dirty="0"/>
            </a:p>
          </p:txBody>
        </p:sp>
        <p:sp>
          <p:nvSpPr>
            <p:cNvPr id="23" name="TextBox 22"/>
            <p:cNvSpPr txBox="1"/>
            <p:nvPr/>
          </p:nvSpPr>
          <p:spPr>
            <a:xfrm>
              <a:off x="6156175" y="2723733"/>
              <a:ext cx="1053494" cy="400110"/>
            </a:xfrm>
            <a:prstGeom prst="rect">
              <a:avLst/>
            </a:prstGeom>
            <a:noFill/>
          </p:spPr>
          <p:txBody>
            <a:bodyPr wrap="none" rtlCol="0">
              <a:spAutoFit/>
            </a:bodyPr>
            <a:lstStyle/>
            <a:p>
              <a:r>
                <a:rPr lang="en-GB" dirty="0" smtClean="0">
                  <a:solidFill>
                    <a:schemeClr val="accent3">
                      <a:lumMod val="50000"/>
                    </a:schemeClr>
                  </a:solidFill>
                </a:rPr>
                <a:t>4</a:t>
              </a:r>
              <a:r>
                <a:rPr lang="en-GB" baseline="30000" dirty="0" smtClean="0">
                  <a:solidFill>
                    <a:schemeClr val="accent3">
                      <a:lumMod val="50000"/>
                    </a:schemeClr>
                  </a:solidFill>
                </a:rPr>
                <a:t>th</a:t>
              </a:r>
              <a:r>
                <a:rPr lang="en-GB" dirty="0" smtClean="0">
                  <a:solidFill>
                    <a:schemeClr val="accent3">
                      <a:lumMod val="50000"/>
                    </a:schemeClr>
                  </a:solidFill>
                </a:rPr>
                <a:t> era?</a:t>
              </a:r>
              <a:endParaRPr lang="en-GB" dirty="0">
                <a:solidFill>
                  <a:schemeClr val="accent3">
                    <a:lumMod val="50000"/>
                  </a:schemeClr>
                </a:solidFill>
              </a:endParaRPr>
            </a:p>
          </p:txBody>
        </p:sp>
        <p:grpSp>
          <p:nvGrpSpPr>
            <p:cNvPr id="28" name="Group 27"/>
            <p:cNvGrpSpPr/>
            <p:nvPr/>
          </p:nvGrpSpPr>
          <p:grpSpPr>
            <a:xfrm>
              <a:off x="4121949" y="2179608"/>
              <a:ext cx="954107" cy="944235"/>
              <a:chOff x="4121949" y="584684"/>
              <a:chExt cx="954107" cy="944235"/>
            </a:xfrm>
          </p:grpSpPr>
          <p:sp>
            <p:nvSpPr>
              <p:cNvPr id="22" name="TextBox 21"/>
              <p:cNvSpPr txBox="1"/>
              <p:nvPr/>
            </p:nvSpPr>
            <p:spPr>
              <a:xfrm>
                <a:off x="4121949" y="584684"/>
                <a:ext cx="954107" cy="400110"/>
              </a:xfrm>
              <a:prstGeom prst="rect">
                <a:avLst/>
              </a:prstGeom>
              <a:noFill/>
              <a:ln>
                <a:noFill/>
              </a:ln>
            </p:spPr>
            <p:txBody>
              <a:bodyPr wrap="none" rtlCol="0">
                <a:spAutoFit/>
              </a:bodyPr>
              <a:lstStyle/>
              <a:p>
                <a:r>
                  <a:rPr lang="en-GB" b="1" dirty="0" smtClean="0"/>
                  <a:t>3</a:t>
                </a:r>
                <a:r>
                  <a:rPr lang="en-GB" b="1" baseline="30000" dirty="0" smtClean="0"/>
                  <a:t>rd</a:t>
                </a:r>
                <a:r>
                  <a:rPr lang="en-GB" b="1" dirty="0" smtClean="0"/>
                  <a:t> era</a:t>
                </a:r>
                <a:endParaRPr lang="en-GB" b="1" dirty="0"/>
              </a:p>
            </p:txBody>
          </p:sp>
          <p:pic>
            <p:nvPicPr>
              <p:cNvPr id="30722" name="Picture 2" descr="C:\Users\acdtpb\AppData\Local\Microsoft\Windows\Temporary Internet Files\Content.IE5\MFYBJLG5\Medal-thumbnail[1].jpg"/>
              <p:cNvPicPr>
                <a:picLocks noChangeAspect="1" noChangeArrowheads="1"/>
              </p:cNvPicPr>
              <p:nvPr/>
            </p:nvPicPr>
            <p:blipFill>
              <a:blip r:embed="rId3" cstate="print"/>
              <a:srcRect/>
              <a:stretch>
                <a:fillRect/>
              </a:stretch>
            </p:blipFill>
            <p:spPr bwMode="auto">
              <a:xfrm>
                <a:off x="4240786" y="953273"/>
                <a:ext cx="575646" cy="575646"/>
              </a:xfrm>
              <a:prstGeom prst="rect">
                <a:avLst/>
              </a:prstGeom>
              <a:noFill/>
            </p:spPr>
          </p:pic>
        </p:grpSp>
      </p:grpSp>
      <p:sp>
        <p:nvSpPr>
          <p:cNvPr id="31" name="Title 30"/>
          <p:cNvSpPr>
            <a:spLocks noGrp="1"/>
          </p:cNvSpPr>
          <p:nvPr>
            <p:ph type="title"/>
          </p:nvPr>
        </p:nvSpPr>
        <p:spPr/>
        <p:txBody>
          <a:bodyPr/>
          <a:lstStyle/>
          <a:p>
            <a:r>
              <a:rPr lang="en-GB" dirty="0" smtClean="0"/>
              <a:t>Where are we headed?</a:t>
            </a:r>
            <a:endParaRPr lang="en-GB" dirty="0"/>
          </a:p>
        </p:txBody>
      </p:sp>
      <p:sp>
        <p:nvSpPr>
          <p:cNvPr id="32" name="TextBox 31"/>
          <p:cNvSpPr txBox="1"/>
          <p:nvPr/>
        </p:nvSpPr>
        <p:spPr>
          <a:xfrm>
            <a:off x="2449464" y="1448780"/>
            <a:ext cx="4245073" cy="400110"/>
          </a:xfrm>
          <a:prstGeom prst="rect">
            <a:avLst/>
          </a:prstGeom>
          <a:noFill/>
          <a:ln>
            <a:solidFill>
              <a:schemeClr val="tx1"/>
            </a:solidFill>
          </a:ln>
        </p:spPr>
        <p:txBody>
          <a:bodyPr wrap="none" rtlCol="0">
            <a:spAutoFit/>
          </a:bodyPr>
          <a:lstStyle/>
          <a:p>
            <a:r>
              <a:rPr lang="en-GB" dirty="0" smtClean="0"/>
              <a:t>Researcher development in the UK</a:t>
            </a:r>
            <a:endParaRPr lang="en-GB" dirty="0"/>
          </a:p>
        </p:txBody>
      </p:sp>
    </p:spTree>
    <p:extLst>
      <p:ext uri="{BB962C8B-B14F-4D97-AF65-F5344CB8AC3E}">
        <p14:creationId xmlns:p14="http://schemas.microsoft.com/office/powerpoint/2010/main" val="3595039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childTnLst>
                                  <p:subTnLst>
                                    <p:animClr clrSpc="rgb" dir="cw">
                                      <p:cBhvr override="childStyle">
                                        <p:cTn dur="1" fill="hold" display="0" masterRel="nextClick" afterEffect="1"/>
                                        <p:tgtEl>
                                          <p:spTgt spid="8"/>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subTnLst>
                                    <p:animClr clrSpc="rgb" dir="cw">
                                      <p:cBhvr override="childStyle">
                                        <p:cTn dur="1" fill="hold" display="0" masterRel="nextClick" afterEffect="1"/>
                                        <p:tgtEl>
                                          <p:spTgt spid="13"/>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5600" y="422275"/>
            <a:ext cx="5080496" cy="738188"/>
          </a:xfrm>
        </p:spPr>
        <p:txBody>
          <a:bodyPr>
            <a:normAutofit fontScale="90000"/>
          </a:bodyPr>
          <a:lstStyle/>
          <a:p>
            <a:pPr algn="l"/>
            <a:r>
              <a:rPr lang="en-GB" sz="2400" dirty="0" smtClean="0">
                <a:solidFill>
                  <a:schemeClr val="bg1"/>
                </a:solidFill>
              </a:rPr>
              <a:t>Researcher Education and Development Conference: A new beginning?</a:t>
            </a:r>
            <a:endParaRPr lang="en-GB" sz="2400" dirty="0">
              <a:solidFill>
                <a:schemeClr val="bg1"/>
              </a:solidFill>
            </a:endParaRPr>
          </a:p>
        </p:txBody>
      </p:sp>
      <p:sp>
        <p:nvSpPr>
          <p:cNvPr id="4" name="Rectangle 3"/>
          <p:cNvSpPr/>
          <p:nvPr/>
        </p:nvSpPr>
        <p:spPr>
          <a:xfrm>
            <a:off x="1916832" y="2096852"/>
            <a:ext cx="5310336" cy="2062103"/>
          </a:xfrm>
          <a:prstGeom prst="rect">
            <a:avLst/>
          </a:prstGeom>
        </p:spPr>
        <p:txBody>
          <a:bodyPr wrap="square">
            <a:spAutoFit/>
          </a:bodyPr>
          <a:lstStyle/>
          <a:p>
            <a:r>
              <a:rPr lang="en-GB" sz="3200" i="1" dirty="0" smtClean="0"/>
              <a:t>‘The </a:t>
            </a:r>
            <a:r>
              <a:rPr lang="en-GB" sz="3200" i="1" dirty="0"/>
              <a:t>creation, dissemination and application of knowledge remains at </a:t>
            </a:r>
            <a:r>
              <a:rPr lang="en-GB" sz="3200" i="1" dirty="0" smtClean="0"/>
              <a:t>the heart </a:t>
            </a:r>
            <a:r>
              <a:rPr lang="en-GB" sz="3200" i="1" dirty="0"/>
              <a:t>of all that we </a:t>
            </a:r>
            <a:r>
              <a:rPr lang="en-GB" sz="3200" i="1" dirty="0" smtClean="0"/>
              <a:t>do...’</a:t>
            </a:r>
            <a:endParaRPr lang="en-GB" sz="3200" i="1" dirty="0"/>
          </a:p>
        </p:txBody>
      </p:sp>
      <p:sp>
        <p:nvSpPr>
          <p:cNvPr id="6" name="Rectangle 5"/>
          <p:cNvSpPr/>
          <p:nvPr/>
        </p:nvSpPr>
        <p:spPr>
          <a:xfrm>
            <a:off x="3563888" y="5796766"/>
            <a:ext cx="4572000" cy="1015663"/>
          </a:xfrm>
          <a:prstGeom prst="rect">
            <a:avLst/>
          </a:prstGeom>
        </p:spPr>
        <p:txBody>
          <a:bodyPr>
            <a:spAutoFit/>
          </a:bodyPr>
          <a:lstStyle/>
          <a:p>
            <a:r>
              <a:rPr lang="en-GB" dirty="0" smtClean="0"/>
              <a:t>Sir Alan </a:t>
            </a:r>
            <a:r>
              <a:rPr lang="en-GB" dirty="0" err="1" smtClean="0"/>
              <a:t>Langlands</a:t>
            </a:r>
            <a:r>
              <a:rPr lang="en-GB" dirty="0" smtClean="0"/>
              <a:t> VC</a:t>
            </a:r>
            <a:br>
              <a:rPr lang="en-GB" dirty="0" smtClean="0"/>
            </a:br>
            <a:r>
              <a:rPr lang="en-GB" dirty="0" smtClean="0"/>
              <a:t>University of Leeds </a:t>
            </a:r>
          </a:p>
          <a:p>
            <a:r>
              <a:rPr lang="en-GB" dirty="0" smtClean="0"/>
              <a:t>Strategic Plan 2014:2020</a:t>
            </a:r>
            <a:endParaRPr lang="en-GB" dirty="0"/>
          </a:p>
        </p:txBody>
      </p:sp>
      <p:sp>
        <p:nvSpPr>
          <p:cNvPr id="7" name="Rectangle 6"/>
          <p:cNvSpPr/>
          <p:nvPr/>
        </p:nvSpPr>
        <p:spPr>
          <a:xfrm>
            <a:off x="278682" y="1376772"/>
            <a:ext cx="2565126" cy="461665"/>
          </a:xfrm>
          <a:prstGeom prst="rect">
            <a:avLst/>
          </a:prstGeom>
        </p:spPr>
        <p:txBody>
          <a:bodyPr wrap="none">
            <a:spAutoFit/>
          </a:bodyPr>
          <a:lstStyle/>
          <a:p>
            <a:r>
              <a:rPr lang="en-GB" sz="2400" dirty="0" smtClean="0"/>
              <a:t>An opening line...</a:t>
            </a:r>
            <a:endParaRPr lang="en-GB" sz="2400" dirty="0"/>
          </a:p>
        </p:txBody>
      </p:sp>
      <p:pic>
        <p:nvPicPr>
          <p:cNvPr id="36865" name="Picture 1"/>
          <p:cNvPicPr>
            <a:picLocks noChangeAspect="1" noChangeArrowheads="1"/>
          </p:cNvPicPr>
          <p:nvPr/>
        </p:nvPicPr>
        <p:blipFill>
          <a:blip r:embed="rId3" cstate="print"/>
          <a:srcRect l="12237"/>
          <a:stretch>
            <a:fillRect/>
          </a:stretch>
        </p:blipFill>
        <p:spPr bwMode="auto">
          <a:xfrm>
            <a:off x="36004" y="4617132"/>
            <a:ext cx="3347864" cy="2195297"/>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do?</a:t>
            </a:r>
            <a:endParaRPr lang="en-GB" dirty="0"/>
          </a:p>
        </p:txBody>
      </p:sp>
      <p:sp>
        <p:nvSpPr>
          <p:cNvPr id="3" name="Content Placeholder 2"/>
          <p:cNvSpPr>
            <a:spLocks noGrp="1"/>
          </p:cNvSpPr>
          <p:nvPr>
            <p:ph idx="1"/>
          </p:nvPr>
        </p:nvSpPr>
        <p:spPr>
          <a:xfrm>
            <a:off x="355600" y="3068960"/>
            <a:ext cx="8429625" cy="432048"/>
          </a:xfrm>
        </p:spPr>
        <p:txBody>
          <a:bodyPr/>
          <a:lstStyle/>
          <a:p>
            <a:r>
              <a:rPr lang="en-GB" i="1" dirty="0" smtClean="0"/>
              <a:t>‘The creation, dissemination and application of knowledge...’</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do we do?</a:t>
            </a:r>
            <a:endParaRPr lang="en-GB" dirty="0"/>
          </a:p>
        </p:txBody>
      </p:sp>
      <p:sp>
        <p:nvSpPr>
          <p:cNvPr id="3" name="Content Placeholder 2"/>
          <p:cNvSpPr>
            <a:spLocks noGrp="1"/>
          </p:cNvSpPr>
          <p:nvPr>
            <p:ph idx="1"/>
          </p:nvPr>
        </p:nvSpPr>
        <p:spPr>
          <a:xfrm>
            <a:off x="355600" y="3068960"/>
            <a:ext cx="8429625" cy="432048"/>
          </a:xfrm>
        </p:spPr>
        <p:txBody>
          <a:bodyPr/>
          <a:lstStyle/>
          <a:p>
            <a:r>
              <a:rPr lang="en-GB" i="1" dirty="0" smtClean="0"/>
              <a:t>‘The creation, dissemination and </a:t>
            </a:r>
            <a:r>
              <a:rPr lang="en-GB" i="1" dirty="0" smtClean="0">
                <a:solidFill>
                  <a:srgbClr val="C00000"/>
                </a:solidFill>
              </a:rPr>
              <a:t>application of knowledge</a:t>
            </a:r>
            <a:r>
              <a:rPr lang="en-GB" i="1" dirty="0" smtClean="0"/>
              <a:t>...’</a:t>
            </a:r>
            <a:endParaRPr lang="en-GB" dirty="0"/>
          </a:p>
        </p:txBody>
      </p:sp>
      <p:cxnSp>
        <p:nvCxnSpPr>
          <p:cNvPr id="5" name="Straight Arrow Connector 4"/>
          <p:cNvCxnSpPr/>
          <p:nvPr/>
        </p:nvCxnSpPr>
        <p:spPr bwMode="auto">
          <a:xfrm flipV="1">
            <a:off x="4355976" y="3501009"/>
            <a:ext cx="1902538" cy="1188131"/>
          </a:xfrm>
          <a:prstGeom prst="straightConnector1">
            <a:avLst/>
          </a:prstGeom>
          <a:ln>
            <a:solidFill>
              <a:schemeClr val="accent1"/>
            </a:solidFill>
            <a:headEnd type="none" w="med" len="med"/>
            <a:tailEnd type="arrow"/>
          </a:ln>
        </p:spPr>
        <p:style>
          <a:lnRef idx="2">
            <a:schemeClr val="dk1"/>
          </a:lnRef>
          <a:fillRef idx="0">
            <a:schemeClr val="dk1"/>
          </a:fillRef>
          <a:effectRef idx="1">
            <a:schemeClr val="dk1"/>
          </a:effectRef>
          <a:fontRef idx="minor">
            <a:schemeClr val="tx1"/>
          </a:fontRef>
        </p:style>
      </p:cxnSp>
      <p:sp>
        <p:nvSpPr>
          <p:cNvPr id="7" name="TextBox 6"/>
          <p:cNvSpPr txBox="1"/>
          <p:nvPr/>
        </p:nvSpPr>
        <p:spPr>
          <a:xfrm>
            <a:off x="1078944" y="4725144"/>
            <a:ext cx="6553396" cy="1323439"/>
          </a:xfrm>
          <a:prstGeom prst="rect">
            <a:avLst/>
          </a:prstGeom>
          <a:noFill/>
        </p:spPr>
        <p:txBody>
          <a:bodyPr wrap="none" rtlCol="0">
            <a:spAutoFit/>
          </a:bodyPr>
          <a:lstStyle/>
          <a:p>
            <a:pPr algn="ctr"/>
            <a:r>
              <a:rPr lang="en-GB" dirty="0" smtClean="0">
                <a:solidFill>
                  <a:srgbClr val="004832"/>
                </a:solidFill>
              </a:rPr>
              <a:t>Has the emphasis in our profession been here?</a:t>
            </a:r>
          </a:p>
          <a:p>
            <a:pPr algn="ctr"/>
            <a:endParaRPr lang="en-GB" sz="1000" dirty="0" smtClean="0">
              <a:solidFill>
                <a:srgbClr val="004832"/>
              </a:solidFill>
            </a:endParaRPr>
          </a:p>
          <a:p>
            <a:pPr algn="ctr"/>
            <a:r>
              <a:rPr lang="en-GB" dirty="0" smtClean="0">
                <a:solidFill>
                  <a:srgbClr val="004832"/>
                </a:solidFill>
              </a:rPr>
              <a:t>Are we </a:t>
            </a:r>
            <a:r>
              <a:rPr lang="en-GB" u="sng" dirty="0" smtClean="0">
                <a:solidFill>
                  <a:srgbClr val="004832"/>
                </a:solidFill>
              </a:rPr>
              <a:t>creators</a:t>
            </a:r>
            <a:r>
              <a:rPr lang="en-GB" dirty="0" smtClean="0">
                <a:solidFill>
                  <a:srgbClr val="004832"/>
                </a:solidFill>
              </a:rPr>
              <a:t> of knowledge </a:t>
            </a:r>
            <a:r>
              <a:rPr lang="en-GB" dirty="0" smtClean="0">
                <a:solidFill>
                  <a:srgbClr val="FF0000"/>
                </a:solidFill>
              </a:rPr>
              <a:t>or</a:t>
            </a:r>
            <a:r>
              <a:rPr lang="en-GB" dirty="0" smtClean="0">
                <a:solidFill>
                  <a:srgbClr val="004832"/>
                </a:solidFill>
              </a:rPr>
              <a:t> </a:t>
            </a:r>
            <a:r>
              <a:rPr lang="en-GB" u="sng" dirty="0" smtClean="0">
                <a:solidFill>
                  <a:srgbClr val="004832"/>
                </a:solidFill>
              </a:rPr>
              <a:t>appliers</a:t>
            </a:r>
            <a:r>
              <a:rPr lang="en-GB" dirty="0" smtClean="0">
                <a:solidFill>
                  <a:srgbClr val="004832"/>
                </a:solidFill>
              </a:rPr>
              <a:t> of knowledge?</a:t>
            </a:r>
          </a:p>
          <a:p>
            <a:pPr algn="ctr"/>
            <a:endParaRPr lang="en-GB" sz="1000" dirty="0">
              <a:solidFill>
                <a:srgbClr val="004832"/>
              </a:solidFill>
            </a:endParaRPr>
          </a:p>
          <a:p>
            <a:pPr algn="ctr"/>
            <a:r>
              <a:rPr lang="en-GB" dirty="0" smtClean="0">
                <a:solidFill>
                  <a:srgbClr val="004832"/>
                </a:solidFill>
              </a:rPr>
              <a:t>What do we have to </a:t>
            </a:r>
            <a:r>
              <a:rPr lang="en-GB" u="sng" dirty="0" smtClean="0">
                <a:solidFill>
                  <a:srgbClr val="004832"/>
                </a:solidFill>
              </a:rPr>
              <a:t>disseminate</a:t>
            </a:r>
            <a:r>
              <a:rPr lang="en-GB" dirty="0" smtClean="0">
                <a:solidFill>
                  <a:srgbClr val="004832"/>
                </a:solidFill>
              </a:rPr>
              <a:t>? </a:t>
            </a:r>
            <a:endParaRPr lang="en-GB" dirty="0">
              <a:solidFill>
                <a:srgbClr val="00483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far can we go?</a:t>
            </a:r>
            <a:endParaRPr lang="en-GB" dirty="0"/>
          </a:p>
        </p:txBody>
      </p:sp>
      <p:sp>
        <p:nvSpPr>
          <p:cNvPr id="3" name="Content Placeholder 2"/>
          <p:cNvSpPr>
            <a:spLocks noGrp="1"/>
          </p:cNvSpPr>
          <p:nvPr>
            <p:ph idx="1"/>
          </p:nvPr>
        </p:nvSpPr>
        <p:spPr>
          <a:xfrm>
            <a:off x="355602" y="1665288"/>
            <a:ext cx="8429625" cy="1655700"/>
          </a:xfrm>
        </p:spPr>
        <p:txBody>
          <a:bodyPr>
            <a:normAutofit fontScale="92500" lnSpcReduction="10000"/>
          </a:bodyPr>
          <a:lstStyle/>
          <a:p>
            <a:r>
              <a:rPr lang="en-GB" dirty="0" smtClean="0"/>
              <a:t>Without changing how we operate?</a:t>
            </a:r>
          </a:p>
          <a:p>
            <a:r>
              <a:rPr lang="en-GB" dirty="0" smtClean="0"/>
              <a:t>Without research?</a:t>
            </a:r>
          </a:p>
          <a:p>
            <a:r>
              <a:rPr lang="en-GB" dirty="0" smtClean="0"/>
              <a:t>And</a:t>
            </a:r>
          </a:p>
          <a:p>
            <a:r>
              <a:rPr lang="en-GB" dirty="0" smtClean="0"/>
              <a:t>Are we near or at a plateau of knowledge and understanding?</a:t>
            </a:r>
          </a:p>
        </p:txBody>
      </p:sp>
      <p:sp>
        <p:nvSpPr>
          <p:cNvPr id="4" name="TextBox 3"/>
          <p:cNvSpPr txBox="1"/>
          <p:nvPr/>
        </p:nvSpPr>
        <p:spPr>
          <a:xfrm>
            <a:off x="107504" y="6381328"/>
            <a:ext cx="6694974" cy="400110"/>
          </a:xfrm>
          <a:prstGeom prst="rect">
            <a:avLst/>
          </a:prstGeom>
          <a:noFill/>
        </p:spPr>
        <p:txBody>
          <a:bodyPr wrap="none" rtlCol="0">
            <a:spAutoFit/>
          </a:bodyPr>
          <a:lstStyle/>
          <a:p>
            <a:r>
              <a:rPr lang="en-GB" dirty="0" smtClean="0"/>
              <a:t>*IJRD paper Volume 6, 2015 </a:t>
            </a:r>
            <a:r>
              <a:rPr lang="en-GB" dirty="0" smtClean="0">
                <a:solidFill>
                  <a:srgbClr val="00B050"/>
                </a:solidFill>
              </a:rPr>
              <a:t>University of South Australia</a:t>
            </a:r>
            <a:endParaRPr lang="en-GB" dirty="0">
              <a:solidFill>
                <a:srgbClr val="00B050"/>
              </a:solidFill>
            </a:endParaRPr>
          </a:p>
        </p:txBody>
      </p:sp>
      <p:sp>
        <p:nvSpPr>
          <p:cNvPr id="5" name="Rectangle 4"/>
          <p:cNvSpPr/>
          <p:nvPr/>
        </p:nvSpPr>
        <p:spPr>
          <a:xfrm>
            <a:off x="354846" y="3573016"/>
            <a:ext cx="8429625" cy="2462213"/>
          </a:xfrm>
          <a:prstGeom prst="rect">
            <a:avLst/>
          </a:prstGeom>
          <a:ln w="28575">
            <a:solidFill>
              <a:schemeClr val="accent1">
                <a:lumMod val="90000"/>
                <a:lumOff val="10000"/>
              </a:schemeClr>
            </a:solidFill>
          </a:ln>
        </p:spPr>
        <p:txBody>
          <a:bodyPr wrap="square">
            <a:spAutoFit/>
          </a:bodyPr>
          <a:lstStyle/>
          <a:p>
            <a:r>
              <a:rPr lang="en-GB" sz="2200" dirty="0"/>
              <a:t>What is likely to be better:</a:t>
            </a:r>
          </a:p>
          <a:p>
            <a:pPr marL="971550" lvl="1" indent="-514350">
              <a:buFont typeface="+mj-lt"/>
              <a:buAutoNum type="alphaLcParenR"/>
            </a:pPr>
            <a:r>
              <a:rPr lang="en-GB" sz="2200" dirty="0"/>
              <a:t>A presentations workshop based on knowledge and experience of presenting</a:t>
            </a:r>
          </a:p>
          <a:p>
            <a:pPr marL="971550" lvl="1" indent="-514350">
              <a:buFont typeface="+mj-lt"/>
              <a:buAutoNum type="alphaLcParenR"/>
            </a:pPr>
            <a:r>
              <a:rPr lang="en-GB" sz="2200" dirty="0"/>
              <a:t>A presentations workshop based on knowledge, experience </a:t>
            </a:r>
            <a:r>
              <a:rPr lang="en-GB" sz="2200" dirty="0">
                <a:solidFill>
                  <a:srgbClr val="00B050"/>
                </a:solidFill>
              </a:rPr>
              <a:t>and a six year longitudinal study of the development of presentation skills in nearly 100 researchers?*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0" presetClass="exit" presetSubtype="0" fill="hold" grpId="0" nodeType="withEffect">
                                  <p:stCondLst>
                                    <p:cond delay="0"/>
                                  </p:stCondLst>
                                  <p:childTnLst>
                                    <p:animEffect transition="out" filter="fade">
                                      <p:cBhvr>
                                        <p:cTn id="10" dur="500"/>
                                        <p:tgtEl>
                                          <p:spTgt spid="3">
                                            <p:txEl>
                                              <p:pRg st="0" end="0"/>
                                            </p:txEl>
                                          </p:spTgt>
                                        </p:tgtEl>
                                      </p:cBhvr>
                                    </p:animEffect>
                                    <p:set>
                                      <p:cBhvr>
                                        <p:cTn id="11" dur="1" fill="hold">
                                          <p:stCondLst>
                                            <p:cond delay="499"/>
                                          </p:stCondLst>
                                        </p:cTn>
                                        <p:tgtEl>
                                          <p:spTgt spid="3">
                                            <p:txEl>
                                              <p:pRg st="0" end="0"/>
                                            </p:txEl>
                                          </p:spTgt>
                                        </p:tgtEl>
                                        <p:attrNameLst>
                                          <p:attrName>style.visibility</p:attrName>
                                        </p:attrNameLst>
                                      </p:cBhvr>
                                      <p:to>
                                        <p:strVal val="hidden"/>
                                      </p:to>
                                    </p:set>
                                  </p:childTnLst>
                                </p:cTn>
                              </p:par>
                              <p:par>
                                <p:cTn id="12" presetID="10" presetClass="exit" presetSubtype="0" fill="hold" grpId="0" nodeType="withEffect">
                                  <p:stCondLst>
                                    <p:cond delay="0"/>
                                  </p:stCondLst>
                                  <p:childTnLst>
                                    <p:animEffect transition="out" filter="fade">
                                      <p:cBhvr>
                                        <p:cTn id="13" dur="500"/>
                                        <p:tgtEl>
                                          <p:spTgt spid="3">
                                            <p:txEl>
                                              <p:pRg st="1" end="1"/>
                                            </p:txEl>
                                          </p:spTgt>
                                        </p:tgtEl>
                                      </p:cBhvr>
                                    </p:animEffect>
                                    <p:set>
                                      <p:cBhvr>
                                        <p:cTn id="14" dur="1" fill="hold">
                                          <p:stCondLst>
                                            <p:cond delay="499"/>
                                          </p:stCondLst>
                                        </p:cTn>
                                        <p:tgtEl>
                                          <p:spTgt spid="3">
                                            <p:txEl>
                                              <p:pRg st="1" end="1"/>
                                            </p:txEl>
                                          </p:spTgt>
                                        </p:tgtEl>
                                        <p:attrNameLst>
                                          <p:attrName>style.visibility</p:attrName>
                                        </p:attrNameLst>
                                      </p:cBhvr>
                                      <p:to>
                                        <p:strVal val="hidden"/>
                                      </p:to>
                                    </p:set>
                                  </p:childTnLst>
                                </p:cTn>
                              </p:par>
                              <p:par>
                                <p:cTn id="15" presetID="10" presetClass="exit" presetSubtype="0" fill="hold" grpId="0" nodeType="withEffect">
                                  <p:stCondLst>
                                    <p:cond delay="0"/>
                                  </p:stCondLst>
                                  <p:childTnLst>
                                    <p:animEffect transition="out" filter="fade">
                                      <p:cBhvr>
                                        <p:cTn id="16" dur="500"/>
                                        <p:tgtEl>
                                          <p:spTgt spid="3">
                                            <p:txEl>
                                              <p:pRg st="2" end="2"/>
                                            </p:txEl>
                                          </p:spTgt>
                                        </p:tgtEl>
                                      </p:cBhvr>
                                    </p:animEffect>
                                    <p:set>
                                      <p:cBhvr>
                                        <p:cTn id="17" dur="1" fill="hold">
                                          <p:stCondLst>
                                            <p:cond delay="499"/>
                                          </p:stCondLst>
                                        </p:cTn>
                                        <p:tgtEl>
                                          <p:spTgt spid="3">
                                            <p:txEl>
                                              <p:pRg st="2" end="2"/>
                                            </p:txEl>
                                          </p:spTgt>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500"/>
                                        <p:tgtEl>
                                          <p:spTgt spid="3">
                                            <p:txEl>
                                              <p:pRg st="3" end="3"/>
                                            </p:txEl>
                                          </p:spTgt>
                                        </p:tgtEl>
                                      </p:cBhvr>
                                    </p:animEffect>
                                    <p:set>
                                      <p:cBhvr>
                                        <p:cTn id="20"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future of researcher development</a:t>
            </a:r>
            <a:endParaRPr lang="en-GB" dirty="0"/>
          </a:p>
        </p:txBody>
      </p:sp>
      <p:sp>
        <p:nvSpPr>
          <p:cNvPr id="3" name="Content Placeholder 2"/>
          <p:cNvSpPr>
            <a:spLocks noGrp="1"/>
          </p:cNvSpPr>
          <p:nvPr>
            <p:ph idx="1"/>
          </p:nvPr>
        </p:nvSpPr>
        <p:spPr>
          <a:xfrm>
            <a:off x="355602" y="1665288"/>
            <a:ext cx="8429625" cy="4752044"/>
          </a:xfrm>
        </p:spPr>
        <p:txBody>
          <a:bodyPr/>
          <a:lstStyle/>
          <a:p>
            <a:pPr algn="ctr"/>
            <a:r>
              <a:rPr lang="en-GB" b="1" dirty="0" smtClean="0"/>
              <a:t>One that includes research…</a:t>
            </a:r>
          </a:p>
          <a:p>
            <a:endParaRPr lang="en-GB" dirty="0"/>
          </a:p>
          <a:p>
            <a:pPr marL="457200" indent="-457200">
              <a:buFont typeface="+mj-lt"/>
              <a:buAutoNum type="arabicPeriod"/>
            </a:pPr>
            <a:r>
              <a:rPr lang="en-GB" dirty="0" smtClean="0"/>
              <a:t>We need people who believe in the capability of research to create knowledge and understanding</a:t>
            </a:r>
          </a:p>
          <a:p>
            <a:pPr marL="457200" indent="-457200">
              <a:buFont typeface="+mj-lt"/>
              <a:buAutoNum type="arabicPeriod"/>
            </a:pPr>
            <a:r>
              <a:rPr lang="en-GB" dirty="0" smtClean="0"/>
              <a:t>We need people with determination</a:t>
            </a:r>
          </a:p>
          <a:p>
            <a:pPr marL="457200" indent="-457200">
              <a:buFont typeface="+mj-lt"/>
              <a:buAutoNum type="arabicPeriod"/>
            </a:pPr>
            <a:r>
              <a:rPr lang="en-GB" dirty="0" smtClean="0"/>
              <a:t>We need people willing to challenge themselves and their development</a:t>
            </a:r>
          </a:p>
          <a:p>
            <a:pPr marL="457200" indent="-457200">
              <a:buFont typeface="+mj-lt"/>
              <a:buAutoNum type="arabicPeriod"/>
            </a:pPr>
            <a:r>
              <a:rPr lang="en-GB" dirty="0" smtClean="0"/>
              <a:t>We need pioneers</a:t>
            </a:r>
          </a:p>
          <a:p>
            <a:pPr marL="457200" indent="-457200">
              <a:buFont typeface="+mj-lt"/>
              <a:buAutoNum type="arabicPeriod"/>
            </a:pPr>
            <a:r>
              <a:rPr lang="en-GB" dirty="0" smtClean="0"/>
              <a:t>We need to create, disseminate and apply knowledge with demonstrable impact</a:t>
            </a:r>
          </a:p>
          <a:p>
            <a:pPr marL="457200" indent="-457200">
              <a:buFont typeface="+mj-lt"/>
              <a:buAutoNum type="arabicPeriod"/>
            </a:pPr>
            <a:endParaRPr lang="en-GB"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future of researcher development</a:t>
            </a:r>
            <a:endParaRPr lang="en-GB" dirty="0"/>
          </a:p>
        </p:txBody>
      </p:sp>
      <p:sp>
        <p:nvSpPr>
          <p:cNvPr id="3" name="Content Placeholder 2"/>
          <p:cNvSpPr>
            <a:spLocks noGrp="1"/>
          </p:cNvSpPr>
          <p:nvPr>
            <p:ph idx="1"/>
          </p:nvPr>
        </p:nvSpPr>
        <p:spPr>
          <a:xfrm>
            <a:off x="143508" y="1880828"/>
            <a:ext cx="8712968" cy="792088"/>
          </a:xfrm>
        </p:spPr>
        <p:txBody>
          <a:bodyPr/>
          <a:lstStyle/>
          <a:p>
            <a:pPr algn="ctr"/>
            <a:r>
              <a:rPr lang="en-GB" sz="3600" dirty="0" smtClean="0"/>
              <a:t>Make this an extraordinary day</a:t>
            </a:r>
          </a:p>
          <a:p>
            <a:pPr algn="ctr">
              <a:spcAft>
                <a:spcPts val="0"/>
              </a:spcAft>
            </a:pPr>
            <a:endParaRPr lang="en-GB" sz="1000" dirty="0" smtClean="0"/>
          </a:p>
        </p:txBody>
      </p:sp>
      <p:grpSp>
        <p:nvGrpSpPr>
          <p:cNvPr id="23" name="Group 22"/>
          <p:cNvGrpSpPr/>
          <p:nvPr/>
        </p:nvGrpSpPr>
        <p:grpSpPr>
          <a:xfrm>
            <a:off x="1007603" y="2926798"/>
            <a:ext cx="7128795" cy="1643856"/>
            <a:chOff x="935596" y="4977173"/>
            <a:chExt cx="7128795" cy="1643856"/>
          </a:xfrm>
        </p:grpSpPr>
        <p:sp>
          <p:nvSpPr>
            <p:cNvPr id="9" name="Flowchart: Manual Operation 8"/>
            <p:cNvSpPr/>
            <p:nvPr/>
          </p:nvSpPr>
          <p:spPr bwMode="auto">
            <a:xfrm rot="5400000">
              <a:off x="5580628" y="4137269"/>
              <a:ext cx="1643856" cy="3323663"/>
            </a:xfrm>
            <a:prstGeom prst="flowChartManualOperation">
              <a:avLst/>
            </a:prstGeom>
            <a:solidFill>
              <a:srgbClr val="FFC000"/>
            </a:solidFill>
            <a:ln w="3175" cap="flat" cmpd="sng" algn="ctr">
              <a:solidFill>
                <a:schemeClr val="tx1"/>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Tx/>
                <a:buSzTx/>
                <a:buFontTx/>
                <a:buNone/>
                <a:tabLst/>
              </a:pPr>
              <a:endParaRPr kumimoji="0" lang="en-GB" sz="2000" b="0" i="0" u="none" strike="noStrike" cap="none" normalizeH="0" baseline="0" dirty="0" smtClean="0">
                <a:ln>
                  <a:noFill/>
                </a:ln>
                <a:solidFill>
                  <a:schemeClr val="tx1"/>
                </a:solidFill>
                <a:effectLst/>
                <a:latin typeface="Arial" charset="0"/>
              </a:endParaRPr>
            </a:p>
          </p:txBody>
        </p:sp>
        <p:sp>
          <p:nvSpPr>
            <p:cNvPr id="5" name="Rectangle 4"/>
            <p:cNvSpPr/>
            <p:nvPr/>
          </p:nvSpPr>
          <p:spPr>
            <a:xfrm>
              <a:off x="935596" y="5621139"/>
              <a:ext cx="1800200" cy="360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t>c1900-1975</a:t>
              </a:r>
              <a:endParaRPr lang="en-GB" sz="1800" dirty="0"/>
            </a:p>
          </p:txBody>
        </p:sp>
        <p:sp>
          <p:nvSpPr>
            <p:cNvPr id="6" name="Flowchart: Manual Operation 5"/>
            <p:cNvSpPr/>
            <p:nvPr/>
          </p:nvSpPr>
          <p:spPr>
            <a:xfrm rot="5400000">
              <a:off x="3135924" y="5056852"/>
              <a:ext cx="600365" cy="1479701"/>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800" dirty="0" smtClean="0"/>
                <a:t>c1975 - 2003</a:t>
              </a:r>
              <a:endParaRPr lang="en-GB" sz="1800" dirty="0"/>
            </a:p>
          </p:txBody>
        </p:sp>
        <p:sp>
          <p:nvSpPr>
            <p:cNvPr id="7" name="Flowchart: Manual Operation 6"/>
            <p:cNvSpPr/>
            <p:nvPr/>
          </p:nvSpPr>
          <p:spPr>
            <a:xfrm rot="16200000">
              <a:off x="5906796" y="4151725"/>
              <a:ext cx="1025237" cy="3289953"/>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GB" sz="1800" dirty="0" smtClean="0"/>
                <a:t>2011-</a:t>
              </a:r>
              <a:endParaRPr lang="en-GB" sz="1800" dirty="0"/>
            </a:p>
          </p:txBody>
        </p:sp>
        <p:sp>
          <p:nvSpPr>
            <p:cNvPr id="8" name="Flowchart: Manual Operation 7"/>
            <p:cNvSpPr/>
            <p:nvPr/>
          </p:nvSpPr>
          <p:spPr>
            <a:xfrm rot="5400000">
              <a:off x="3954286" y="5515046"/>
              <a:ext cx="1008112" cy="564767"/>
            </a:xfrm>
            <a:prstGeom prst="flowChartManualOperation">
              <a:avLst/>
            </a:prstGeom>
            <a:solidFill>
              <a:srgbClr val="FFCC00"/>
            </a:solidFill>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GB" sz="1200" dirty="0" smtClean="0">
                  <a:solidFill>
                    <a:schemeClr val="tx1"/>
                  </a:solidFill>
                </a:rPr>
                <a:t>2003-2011</a:t>
              </a:r>
              <a:endParaRPr lang="en-GB" sz="1200" dirty="0">
                <a:solidFill>
                  <a:schemeClr val="tx1"/>
                </a:solidFill>
              </a:endParaRPr>
            </a:p>
          </p:txBody>
        </p:sp>
      </p:grpSp>
      <p:grpSp>
        <p:nvGrpSpPr>
          <p:cNvPr id="25" name="Group 24"/>
          <p:cNvGrpSpPr/>
          <p:nvPr/>
        </p:nvGrpSpPr>
        <p:grpSpPr>
          <a:xfrm>
            <a:off x="935596" y="4824536"/>
            <a:ext cx="7236804" cy="1376772"/>
            <a:chOff x="935596" y="5040560"/>
            <a:chExt cx="7236804" cy="1376772"/>
          </a:xfrm>
        </p:grpSpPr>
        <p:pic>
          <p:nvPicPr>
            <p:cNvPr id="20" name="Picture 4" descr="https://upload.wikimedia.org/wikipedia/commons/6/6c/Newton-IMG_0320_cleanup.JPG"/>
            <p:cNvPicPr>
              <a:picLocks noChangeAspect="1" noChangeArrowheads="1"/>
            </p:cNvPicPr>
            <p:nvPr/>
          </p:nvPicPr>
          <p:blipFill>
            <a:blip r:embed="rId3" cstate="print"/>
            <a:srcRect/>
            <a:stretch>
              <a:fillRect/>
            </a:stretch>
          </p:blipFill>
          <p:spPr bwMode="auto">
            <a:xfrm>
              <a:off x="935596" y="5492993"/>
              <a:ext cx="907583" cy="780323"/>
            </a:xfrm>
            <a:prstGeom prst="rect">
              <a:avLst/>
            </a:prstGeom>
            <a:noFill/>
            <a:ln>
              <a:solidFill>
                <a:schemeClr val="tx1"/>
              </a:solidFill>
            </a:ln>
          </p:spPr>
        </p:pic>
        <p:pic>
          <p:nvPicPr>
            <p:cNvPr id="21" name="Picture 8" descr="http://blog-content.glassdoor.com/app/uploads/sites/13/steve.jpg"/>
            <p:cNvPicPr>
              <a:picLocks noChangeAspect="1" noChangeArrowheads="1"/>
            </p:cNvPicPr>
            <p:nvPr/>
          </p:nvPicPr>
          <p:blipFill>
            <a:blip r:embed="rId4" cstate="print"/>
            <a:srcRect r="9275"/>
            <a:stretch>
              <a:fillRect/>
            </a:stretch>
          </p:blipFill>
          <p:spPr bwMode="auto">
            <a:xfrm>
              <a:off x="3768482" y="5256584"/>
              <a:ext cx="1166522" cy="1042188"/>
            </a:xfrm>
            <a:prstGeom prst="rect">
              <a:avLst/>
            </a:prstGeom>
            <a:noFill/>
          </p:spPr>
        </p:pic>
        <p:pic>
          <p:nvPicPr>
            <p:cNvPr id="22" name="Picture 6" descr="http://media.idownloadblog.com/wp-content/uploads/2011/10/steve-jobs-original-iphone.jpg"/>
            <p:cNvPicPr>
              <a:picLocks noChangeAspect="1" noChangeArrowheads="1"/>
            </p:cNvPicPr>
            <p:nvPr/>
          </p:nvPicPr>
          <p:blipFill>
            <a:blip r:embed="rId5" cstate="print"/>
            <a:srcRect/>
            <a:stretch>
              <a:fillRect/>
            </a:stretch>
          </p:blipFill>
          <p:spPr bwMode="auto">
            <a:xfrm>
              <a:off x="2386625" y="5360888"/>
              <a:ext cx="838411" cy="937884"/>
            </a:xfrm>
            <a:prstGeom prst="rect">
              <a:avLst/>
            </a:prstGeom>
            <a:noFill/>
          </p:spPr>
        </p:pic>
        <p:pic>
          <p:nvPicPr>
            <p:cNvPr id="6145" name="Picture 1" descr="C:\Users\acdtpb\AppData\Local\Microsoft\Windows\Temporary Internet Files\Content.IE5\MFYBJLG5\question_mark_by_norbert79[1].png"/>
            <p:cNvPicPr>
              <a:picLocks noChangeAspect="1" noChangeArrowheads="1"/>
            </p:cNvPicPr>
            <p:nvPr/>
          </p:nvPicPr>
          <p:blipFill>
            <a:blip r:embed="rId6" cstate="print"/>
            <a:srcRect/>
            <a:stretch>
              <a:fillRect/>
            </a:stretch>
          </p:blipFill>
          <p:spPr bwMode="auto">
            <a:xfrm>
              <a:off x="6795628" y="5040560"/>
              <a:ext cx="1376772" cy="1376772"/>
            </a:xfrm>
            <a:prstGeom prst="rect">
              <a:avLst/>
            </a:prstGeom>
            <a:noFill/>
          </p:spPr>
        </p:pic>
        <p:pic>
          <p:nvPicPr>
            <p:cNvPr id="24" name="Picture 10" descr="https://c1.staticflickr.com/1/553/19753589005_d90ac986ae_b.jpg"/>
            <p:cNvPicPr>
              <a:picLocks noChangeAspect="1" noChangeArrowheads="1"/>
            </p:cNvPicPr>
            <p:nvPr/>
          </p:nvPicPr>
          <p:blipFill>
            <a:blip r:embed="rId7" cstate="print"/>
            <a:srcRect l="3952" r="32820" b="40262"/>
            <a:stretch>
              <a:fillRect/>
            </a:stretch>
          </p:blipFill>
          <p:spPr bwMode="auto">
            <a:xfrm>
              <a:off x="5478450" y="5186357"/>
              <a:ext cx="773730" cy="1112415"/>
            </a:xfrm>
            <a:prstGeom prst="rect">
              <a:avLst/>
            </a:prstGeom>
            <a:noFill/>
          </p:spPr>
        </p:pic>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990000"/>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hlink"/>
        </a:solidFill>
        <a:ln w="3175" cap="flat" cmpd="sng" algn="ctr">
          <a:solidFill>
            <a:schemeClr val="tx1"/>
          </a:solid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GB" sz="20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E9E2D3"/>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5"/>
        </a:dk1>
        <a:lt1>
          <a:srgbClr val="FFFFFF"/>
        </a:lt1>
        <a:dk2>
          <a:srgbClr val="FFFFFF"/>
        </a:dk2>
        <a:lt2>
          <a:srgbClr val="808080"/>
        </a:lt2>
        <a:accent1>
          <a:srgbClr val="00502F"/>
        </a:accent1>
        <a:accent2>
          <a:srgbClr val="C41230"/>
        </a:accent2>
        <a:accent3>
          <a:srgbClr val="FFFFFF"/>
        </a:accent3>
        <a:accent4>
          <a:srgbClr val="000003"/>
        </a:accent4>
        <a:accent5>
          <a:srgbClr val="AAB3AD"/>
        </a:accent5>
        <a:accent6>
          <a:srgbClr val="B10F2A"/>
        </a:accent6>
        <a:hlink>
          <a:srgbClr val="990000"/>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13245</TotalTime>
  <Words>668</Words>
  <Application>Microsoft Office PowerPoint</Application>
  <PresentationFormat>On-screen Show (4:3)</PresentationFormat>
  <Paragraphs>75</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Default Design</vt:lpstr>
      <vt:lpstr>The Development of Researchers: </vt:lpstr>
      <vt:lpstr>An ordinary day...?</vt:lpstr>
      <vt:lpstr>Where are we headed?</vt:lpstr>
      <vt:lpstr>Researcher Education and Development Conference: A new beginning?</vt:lpstr>
      <vt:lpstr>What do we do?</vt:lpstr>
      <vt:lpstr>What do we do?</vt:lpstr>
      <vt:lpstr>How far can we go?</vt:lpstr>
      <vt:lpstr>The future of researcher development</vt:lpstr>
      <vt:lpstr>The future of researcher development</vt:lpstr>
    </vt:vector>
  </TitlesOfParts>
  <Company>Meta One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Clements</dc:creator>
  <cp:lastModifiedBy>Helen Cowen</cp:lastModifiedBy>
  <cp:revision>710</cp:revision>
  <cp:lastPrinted>2015-05-29T14:16:23Z</cp:lastPrinted>
  <dcterms:created xsi:type="dcterms:W3CDTF">2006-02-09T16:01:47Z</dcterms:created>
  <dcterms:modified xsi:type="dcterms:W3CDTF">2015-09-17T13:24:46Z</dcterms:modified>
</cp:coreProperties>
</file>