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309" r:id="rId3"/>
    <p:sldId id="317" r:id="rId4"/>
    <p:sldId id="310" r:id="rId5"/>
    <p:sldId id="318" r:id="rId6"/>
    <p:sldId id="319" r:id="rId7"/>
    <p:sldId id="277" r:id="rId8"/>
    <p:sldId id="312" r:id="rId9"/>
    <p:sldId id="313" r:id="rId10"/>
    <p:sldId id="315" r:id="rId11"/>
    <p:sldId id="314" r:id="rId12"/>
    <p:sldId id="311" r:id="rId13"/>
    <p:sldId id="31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FF80"/>
    <a:srgbClr val="008040"/>
    <a:srgbClr val="66FFCC"/>
    <a:srgbClr val="FF00FF"/>
    <a:srgbClr val="1CC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510" autoAdjust="0"/>
  </p:normalViewPr>
  <p:slideViewPr>
    <p:cSldViewPr snapToGrid="0" snapToObjects="1">
      <p:cViewPr>
        <p:scale>
          <a:sx n="99" d="100"/>
          <a:sy n="99" d="100"/>
        </p:scale>
        <p:origin x="-1648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5A1AB-A9F5-9E47-BBC3-72A9409C3ED9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AAE88-9EAA-F541-A560-9CDAFFB40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80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9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1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1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5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4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2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9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7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4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B001C-C2F7-EE48-9139-945864029F1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3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39" y="191382"/>
            <a:ext cx="3053347" cy="3056135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44310" y="2823078"/>
            <a:ext cx="8408697" cy="2591091"/>
            <a:chOff x="-293228" y="-5586796"/>
            <a:chExt cx="9654859" cy="4358986"/>
          </a:xfrm>
        </p:grpSpPr>
        <p:sp>
          <p:nvSpPr>
            <p:cNvPr id="4" name="Hexagon 3"/>
            <p:cNvSpPr/>
            <p:nvPr/>
          </p:nvSpPr>
          <p:spPr>
            <a:xfrm>
              <a:off x="-293228" y="-5586796"/>
              <a:ext cx="9654859" cy="4358986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194447" y="-5553137"/>
              <a:ext cx="9090803" cy="3611830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2309253" y="5025440"/>
            <a:ext cx="5945423" cy="1141207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r"/>
            <a:r>
              <a:rPr lang="en-US" sz="1600" b="1" dirty="0" smtClean="0">
                <a:latin typeface="Helvetica"/>
                <a:cs typeface="Helvetica"/>
              </a:rPr>
              <a:t>Dr Kay Guccione</a:t>
            </a:r>
          </a:p>
          <a:p>
            <a:pPr algn="r"/>
            <a:r>
              <a:rPr lang="en-US" sz="1600" b="1" dirty="0" smtClean="0">
                <a:latin typeface="Helvetica"/>
                <a:cs typeface="Helvetica"/>
              </a:rPr>
              <a:t>Researcher Mentoring &amp; Coaching</a:t>
            </a:r>
          </a:p>
          <a:p>
            <a:pPr algn="r"/>
            <a:r>
              <a:rPr lang="en-US" sz="1600" b="1" dirty="0" smtClean="0">
                <a:latin typeface="Helvetica"/>
                <a:cs typeface="Helvetica"/>
              </a:rPr>
              <a:t>@</a:t>
            </a:r>
            <a:r>
              <a:rPr lang="en-US" sz="1600" b="1" dirty="0" err="1" smtClean="0">
                <a:latin typeface="Helvetica"/>
                <a:cs typeface="Helvetica"/>
              </a:rPr>
              <a:t>fellowshipahoy</a:t>
            </a:r>
            <a:r>
              <a:rPr lang="en-US" sz="1600" b="1" dirty="0" smtClean="0">
                <a:latin typeface="Helvetica"/>
                <a:cs typeface="Helvetica"/>
              </a:rPr>
              <a:t>  | </a:t>
            </a:r>
            <a:r>
              <a:rPr lang="en-US" sz="1600" b="1" dirty="0" err="1" smtClean="0">
                <a:latin typeface="Helvetica"/>
                <a:cs typeface="Helvetica"/>
              </a:rPr>
              <a:t>k.guccione@shef.ac.uk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6219" y="3318258"/>
            <a:ext cx="72156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lang="en-US" sz="2800" b="1" dirty="0">
                <a:latin typeface="Arial"/>
                <a:cs typeface="Arial"/>
              </a:rPr>
              <a:t>More than Lucky: Exploring how post-doc professional networks are activated in gaining research fellowship awards.</a:t>
            </a:r>
            <a:r>
              <a:rPr lang="en-GB" sz="2800" dirty="0">
                <a:latin typeface="Arial"/>
                <a:cs typeface="Arial"/>
              </a:rPr>
              <a:t> </a:t>
            </a:r>
            <a:endParaRPr lang="en-US" sz="2800" dirty="0">
              <a:latin typeface="Arial"/>
              <a:cs typeface="Arial"/>
            </a:endParaRPr>
          </a:p>
        </p:txBody>
      </p:sp>
      <p:pic>
        <p:nvPicPr>
          <p:cNvPr id="6" name="Picture 5" descr="LFHE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90" y="5414168"/>
            <a:ext cx="1811063" cy="97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911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1234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235658" y="2347179"/>
            <a:ext cx="4930341" cy="3771056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92405" y="687817"/>
            <a:ext cx="53916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</a:t>
            </a:r>
            <a:r>
              <a:rPr lang="en-US" sz="2800" b="1" dirty="0">
                <a:solidFill>
                  <a:srgbClr val="1CCC76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essential components of the network?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6418" y="2621238"/>
            <a:ext cx="30881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b="1" dirty="0" smtClean="0">
                <a:latin typeface="Arial"/>
                <a:cs typeface="Arial"/>
              </a:rPr>
              <a:t>Career </a:t>
            </a:r>
          </a:p>
          <a:p>
            <a:pPr algn="ctr">
              <a:spcBef>
                <a:spcPts val="0"/>
              </a:spcBef>
            </a:pPr>
            <a:r>
              <a:rPr lang="en-GB" b="1" dirty="0" smtClean="0">
                <a:latin typeface="Arial"/>
                <a:cs typeface="Arial"/>
              </a:rPr>
              <a:t>Champion </a:t>
            </a:r>
          </a:p>
          <a:p>
            <a:pPr algn="ctr">
              <a:spcBef>
                <a:spcPts val="0"/>
              </a:spcBef>
            </a:pPr>
            <a:r>
              <a:rPr lang="en-US" dirty="0" smtClean="0">
                <a:latin typeface="Arial"/>
                <a:cs typeface="Arial"/>
              </a:rPr>
              <a:t>facilitates </a:t>
            </a:r>
            <a:r>
              <a:rPr lang="en-US" dirty="0">
                <a:latin typeface="Arial"/>
                <a:cs typeface="Arial"/>
              </a:rPr>
              <a:t>access to the resources needed to develop and write the </a:t>
            </a:r>
            <a:r>
              <a:rPr lang="en-US" dirty="0" smtClean="0">
                <a:latin typeface="Arial"/>
                <a:cs typeface="Arial"/>
              </a:rPr>
              <a:t>application. </a:t>
            </a:r>
            <a:r>
              <a:rPr lang="en-US" dirty="0">
                <a:latin typeface="Arial"/>
                <a:cs typeface="Arial"/>
              </a:rPr>
              <a:t>They </a:t>
            </a:r>
            <a:r>
              <a:rPr lang="en-US" dirty="0" smtClean="0">
                <a:latin typeface="Arial"/>
                <a:cs typeface="Arial"/>
              </a:rPr>
              <a:t>contribute to fellow’s academic </a:t>
            </a:r>
            <a:r>
              <a:rPr lang="en-US" dirty="0">
                <a:latin typeface="Arial"/>
                <a:cs typeface="Arial"/>
              </a:rPr>
              <a:t>development, and </a:t>
            </a:r>
            <a:r>
              <a:rPr lang="en-US" dirty="0" smtClean="0">
                <a:latin typeface="Arial"/>
                <a:cs typeface="Arial"/>
              </a:rPr>
              <a:t>expand </a:t>
            </a:r>
            <a:r>
              <a:rPr lang="en-US" dirty="0">
                <a:latin typeface="Arial"/>
                <a:cs typeface="Arial"/>
              </a:rPr>
              <a:t>the applicant’s network outside their current </a:t>
            </a:r>
            <a:r>
              <a:rPr lang="en-US" dirty="0" smtClean="0">
                <a:latin typeface="Arial"/>
                <a:cs typeface="Arial"/>
              </a:rPr>
              <a:t>organisation.</a:t>
            </a:r>
            <a:r>
              <a:rPr lang="en-GB" dirty="0" smtClean="0">
                <a:latin typeface="Arial"/>
                <a:cs typeface="Arial"/>
              </a:rPr>
              <a:t> </a:t>
            </a:r>
            <a:endParaRPr lang="en-GB" dirty="0"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98451" y="2666706"/>
            <a:ext cx="3271443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b="1" dirty="0" smtClean="0">
                <a:latin typeface="Arial"/>
                <a:cs typeface="Arial"/>
              </a:rPr>
              <a:t>Tour </a:t>
            </a:r>
          </a:p>
          <a:p>
            <a:pPr algn="ctr">
              <a:spcBef>
                <a:spcPts val="0"/>
              </a:spcBef>
            </a:pPr>
            <a:r>
              <a:rPr lang="en-GB" b="1" dirty="0" smtClean="0">
                <a:latin typeface="Arial"/>
                <a:cs typeface="Arial"/>
              </a:rPr>
              <a:t>Guide</a:t>
            </a:r>
            <a:endParaRPr lang="en-GB" b="1" dirty="0">
              <a:latin typeface="Arial"/>
              <a:cs typeface="Arial"/>
            </a:endParaRPr>
          </a:p>
          <a:p>
            <a:pPr algn="ctr">
              <a:spcBef>
                <a:spcPts val="0"/>
              </a:spcBef>
            </a:pPr>
            <a:r>
              <a:rPr lang="en-US" dirty="0">
                <a:latin typeface="Arial"/>
                <a:cs typeface="Arial"/>
              </a:rPr>
              <a:t>insider knowledge of </a:t>
            </a:r>
            <a:r>
              <a:rPr lang="en-US" dirty="0" smtClean="0">
                <a:latin typeface="Arial"/>
                <a:cs typeface="Arial"/>
              </a:rPr>
              <a:t>call, processes, logistics </a:t>
            </a:r>
            <a:r>
              <a:rPr lang="en-US" dirty="0">
                <a:latin typeface="Arial"/>
                <a:cs typeface="Arial"/>
              </a:rPr>
              <a:t>and how to navigate the internal application </a:t>
            </a:r>
            <a:r>
              <a:rPr lang="en-US" dirty="0" smtClean="0">
                <a:latin typeface="Arial"/>
                <a:cs typeface="Arial"/>
              </a:rPr>
              <a:t>systems</a:t>
            </a:r>
            <a:r>
              <a:rPr lang="en-GB" dirty="0" smtClean="0">
                <a:latin typeface="Arial"/>
                <a:cs typeface="Arial"/>
              </a:rPr>
              <a:t>. </a:t>
            </a:r>
            <a:r>
              <a:rPr lang="en-US" dirty="0">
                <a:latin typeface="Arial"/>
                <a:cs typeface="Arial"/>
              </a:rPr>
              <a:t>the ‘go to guy’ </a:t>
            </a:r>
            <a:r>
              <a:rPr lang="en-US" dirty="0" smtClean="0">
                <a:latin typeface="Arial"/>
                <a:cs typeface="Arial"/>
              </a:rPr>
              <a:t>with a </a:t>
            </a:r>
            <a:r>
              <a:rPr lang="en-US" dirty="0">
                <a:latin typeface="Arial"/>
                <a:cs typeface="Arial"/>
              </a:rPr>
              <a:t>good network within academic support services at the researcher’s current </a:t>
            </a:r>
            <a:r>
              <a:rPr lang="en-US" dirty="0" smtClean="0">
                <a:latin typeface="Arial"/>
                <a:cs typeface="Arial"/>
              </a:rPr>
              <a:t>organisation</a:t>
            </a:r>
            <a:r>
              <a:rPr lang="en-GB" dirty="0" smtClean="0">
                <a:latin typeface="Arial"/>
                <a:cs typeface="Arial"/>
              </a:rPr>
              <a:t>.</a:t>
            </a:r>
            <a:r>
              <a:rPr lang="en-GB" b="1" dirty="0" smtClean="0">
                <a:latin typeface="Arial"/>
                <a:cs typeface="Arial"/>
              </a:rPr>
              <a:t> </a:t>
            </a:r>
            <a:endParaRPr lang="en-GB" dirty="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forthcoming</a:t>
            </a:r>
          </a:p>
          <a:p>
            <a:pPr algn="ctr"/>
            <a:r>
              <a:rPr lang="en-US" sz="1600" b="1" dirty="0" smtClean="0">
                <a:latin typeface="Helvetica"/>
                <a:cs typeface="Helvetica"/>
              </a:rPr>
              <a:t>further analysis</a:t>
            </a:r>
            <a:endParaRPr lang="en-US" sz="1600" b="1" dirty="0" smtClean="0">
              <a:latin typeface="Helvetica"/>
              <a:cs typeface="Helvetica"/>
            </a:endParaRPr>
          </a:p>
        </p:txBody>
      </p:sp>
      <p:pic>
        <p:nvPicPr>
          <p:cNvPr id="23" name="Picture 22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707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1234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318608" y="2310957"/>
            <a:ext cx="4930341" cy="3771056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77652" y="626965"/>
            <a:ext cx="5868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</a:t>
            </a:r>
            <a:r>
              <a:rPr lang="en-US" sz="2800" b="1" dirty="0">
                <a:solidFill>
                  <a:srgbClr val="1CCC76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Arial"/>
                <a:cs typeface="Arial"/>
              </a:rPr>
              <a:t>Summary &amp;</a:t>
            </a:r>
            <a:endParaRPr lang="en-US" sz="2800" b="1" dirty="0" smtClean="0">
              <a:solidFill>
                <a:srgbClr val="1CCC76"/>
              </a:solidFill>
              <a:latin typeface="Arial"/>
              <a:cs typeface="Arial"/>
            </a:endParaRPr>
          </a:p>
          <a:p>
            <a:pPr algn="ctr"/>
            <a:r>
              <a:rPr lang="en-US" sz="2800" b="1" dirty="0" smtClean="0">
                <a:latin typeface="Arial"/>
                <a:cs typeface="Arial"/>
              </a:rPr>
              <a:t>Recommendations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how can we support?</a:t>
            </a:r>
          </a:p>
        </p:txBody>
      </p:sp>
      <p:pic>
        <p:nvPicPr>
          <p:cNvPr id="23" name="Picture 22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65866" y="2765786"/>
            <a:ext cx="2578666" cy="2739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Arial"/>
                <a:cs typeface="Arial"/>
              </a:rPr>
              <a:t>All fellows </a:t>
            </a:r>
            <a:r>
              <a:rPr lang="en-GB" dirty="0" smtClean="0">
                <a:latin typeface="Arial"/>
                <a:cs typeface="Arial"/>
              </a:rPr>
              <a:t>sought </a:t>
            </a:r>
            <a:r>
              <a:rPr lang="en-GB" dirty="0">
                <a:latin typeface="Arial"/>
                <a:cs typeface="Arial"/>
              </a:rPr>
              <a:t>to actively recruit appropriate contacts to support or enhance their </a:t>
            </a:r>
            <a:r>
              <a:rPr lang="en-GB" dirty="0" smtClean="0">
                <a:latin typeface="Arial"/>
                <a:cs typeface="Arial"/>
              </a:rPr>
              <a:t>applications.</a:t>
            </a:r>
          </a:p>
          <a:p>
            <a:pPr algn="ctr"/>
            <a:endParaRPr lang="en-GB" sz="1000" dirty="0">
              <a:latin typeface="Arial"/>
              <a:cs typeface="Arial"/>
            </a:endParaRPr>
          </a:p>
          <a:p>
            <a:pPr algn="ctr"/>
            <a:r>
              <a:rPr lang="en-GB" dirty="0" smtClean="0">
                <a:solidFill>
                  <a:srgbClr val="1CCC76"/>
                </a:solidFill>
                <a:latin typeface="Arial"/>
                <a:cs typeface="Arial"/>
              </a:rPr>
              <a:t>How can we broker wider institutional and cross institutional networking?</a:t>
            </a:r>
            <a:endParaRPr lang="en-US" dirty="0">
              <a:solidFill>
                <a:srgbClr val="1CCC76"/>
              </a:solidFill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65232" y="2451283"/>
            <a:ext cx="28865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/>
                <a:cs typeface="Arial"/>
              </a:rPr>
              <a:t>Applicants who felt </a:t>
            </a:r>
            <a:endParaRPr lang="en-US" dirty="0" smtClean="0">
              <a:latin typeface="Arial"/>
              <a:cs typeface="Arial"/>
            </a:endParaRPr>
          </a:p>
          <a:p>
            <a:pPr algn="ctr"/>
            <a:r>
              <a:rPr lang="en-US" dirty="0" smtClean="0">
                <a:latin typeface="Arial"/>
                <a:cs typeface="Arial"/>
              </a:rPr>
              <a:t>‘</a:t>
            </a:r>
            <a:r>
              <a:rPr lang="en-US" dirty="0">
                <a:latin typeface="Arial"/>
                <a:cs typeface="Arial"/>
              </a:rPr>
              <a:t>ready’ to </a:t>
            </a:r>
            <a:r>
              <a:rPr lang="en-US" dirty="0" smtClean="0">
                <a:latin typeface="Arial"/>
                <a:cs typeface="Arial"/>
              </a:rPr>
              <a:t>apply </a:t>
            </a:r>
            <a:r>
              <a:rPr lang="en-US" dirty="0">
                <a:latin typeface="Arial"/>
                <a:cs typeface="Arial"/>
              </a:rPr>
              <a:t>had </a:t>
            </a:r>
            <a:endParaRPr lang="en-US" dirty="0" smtClean="0">
              <a:latin typeface="Arial"/>
              <a:cs typeface="Arial"/>
            </a:endParaRPr>
          </a:p>
          <a:p>
            <a:pPr algn="ctr"/>
            <a:r>
              <a:rPr lang="en-US" dirty="0" smtClean="0">
                <a:latin typeface="Arial"/>
                <a:cs typeface="Arial"/>
              </a:rPr>
              <a:t>been </a:t>
            </a:r>
            <a:r>
              <a:rPr lang="en-US" dirty="0">
                <a:latin typeface="Arial"/>
                <a:cs typeface="Arial"/>
              </a:rPr>
              <a:t>given some time to ‘practice’ at acting independently, leading projects and pursuing their own ideas. </a:t>
            </a:r>
            <a:endParaRPr lang="en-US" dirty="0" smtClean="0">
              <a:latin typeface="Arial"/>
              <a:cs typeface="Arial"/>
            </a:endParaRPr>
          </a:p>
          <a:p>
            <a:pPr algn="ctr"/>
            <a:endParaRPr lang="en-US" sz="1000" dirty="0">
              <a:latin typeface="Arial"/>
              <a:cs typeface="Arial"/>
            </a:endParaRPr>
          </a:p>
          <a:p>
            <a:pPr algn="ctr"/>
            <a:r>
              <a:rPr lang="en-US" dirty="0" smtClean="0">
                <a:solidFill>
                  <a:srgbClr val="1CCC76"/>
                </a:solidFill>
                <a:latin typeface="Arial"/>
                <a:cs typeface="Arial"/>
              </a:rPr>
              <a:t>How can we take researchers seriously and value their ability to </a:t>
            </a:r>
            <a:r>
              <a:rPr lang="en-US" b="1" dirty="0" smtClean="0">
                <a:solidFill>
                  <a:srgbClr val="1CCC76"/>
                </a:solidFill>
                <a:latin typeface="Arial"/>
                <a:cs typeface="Arial"/>
              </a:rPr>
              <a:t>lead</a:t>
            </a:r>
            <a:r>
              <a:rPr lang="en-US" dirty="0" smtClean="0">
                <a:solidFill>
                  <a:srgbClr val="1CCC76"/>
                </a:solidFill>
                <a:latin typeface="Arial"/>
                <a:cs typeface="Arial"/>
              </a:rPr>
              <a:t> projects?</a:t>
            </a:r>
            <a:endParaRPr lang="en-US" dirty="0">
              <a:solidFill>
                <a:srgbClr val="1CCC7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6862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 rot="422598">
            <a:off x="2048480" y="2093863"/>
            <a:ext cx="5901526" cy="4526829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7" y="2519274"/>
              <a:ext cx="4011776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thanks to…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2011" y="905893"/>
            <a:ext cx="5391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</a:t>
            </a:r>
            <a:r>
              <a:rPr lang="en-US" sz="2800" b="1" dirty="0">
                <a:solidFill>
                  <a:srgbClr val="1CCC76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acknowledgements</a:t>
            </a:r>
            <a:endParaRPr lang="en-US" sz="2800" dirty="0">
              <a:latin typeface="Arial"/>
              <a:cs typeface="Arial"/>
            </a:endParaRPr>
          </a:p>
        </p:txBody>
      </p:sp>
      <p:pic>
        <p:nvPicPr>
          <p:cNvPr id="24" name="Picture 23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705605" y="2634076"/>
            <a:ext cx="5984219" cy="369332"/>
          </a:xfrm>
          <a:prstGeom prst="rect">
            <a:avLst/>
          </a:prstGeom>
          <a:solidFill>
            <a:srgbClr val="1CCC76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GB" b="1" dirty="0" smtClean="0">
                <a:latin typeface="Arial"/>
                <a:cs typeface="Arial"/>
              </a:rPr>
              <a:t>The Leadership Foundation for Higher Education</a:t>
            </a:r>
            <a:endParaRPr lang="en-GB" b="1" dirty="0">
              <a:latin typeface="Arial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2046" y="3286756"/>
            <a:ext cx="8076495" cy="923330"/>
          </a:xfrm>
          <a:prstGeom prst="rect">
            <a:avLst/>
          </a:prstGeom>
          <a:solidFill>
            <a:srgbClr val="1CCC76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latin typeface="Arial"/>
                <a:cs typeface="Arial"/>
              </a:rPr>
              <a:t>RPD Colleagues: </a:t>
            </a:r>
            <a:r>
              <a:rPr lang="en-GB" b="1" dirty="0" smtClean="0">
                <a:latin typeface="Arial"/>
                <a:cs typeface="Arial"/>
              </a:rPr>
              <a:t>Dr Katie Hewitt, Dr Victoria </a:t>
            </a:r>
            <a:r>
              <a:rPr lang="en-GB" b="1" dirty="0" err="1" smtClean="0">
                <a:latin typeface="Arial"/>
                <a:cs typeface="Arial"/>
              </a:rPr>
              <a:t>Sedman</a:t>
            </a:r>
            <a:r>
              <a:rPr lang="en-GB" b="1" dirty="0" smtClean="0">
                <a:latin typeface="Arial"/>
                <a:cs typeface="Arial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Arial"/>
                <a:ea typeface="Lucida Grande"/>
                <a:cs typeface="Arial"/>
              </a:rPr>
              <a:t>Lesley 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Lucida Grande"/>
                <a:cs typeface="Arial"/>
              </a:rPr>
              <a:t>Heseltine, Dr Elizabeth Adams, Dr Karen </a:t>
            </a:r>
            <a:r>
              <a:rPr lang="en-US" b="1" dirty="0" err="1" smtClean="0">
                <a:solidFill>
                  <a:srgbClr val="000000"/>
                </a:solidFill>
                <a:latin typeface="Arial"/>
                <a:ea typeface="Lucida Grande"/>
                <a:cs typeface="Arial"/>
              </a:rPr>
              <a:t>Hinxman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Lucida Grande"/>
                <a:cs typeface="Arial"/>
              </a:rPr>
              <a:t>, Dr Liz </a:t>
            </a:r>
            <a:r>
              <a:rPr lang="en-US" b="1" dirty="0" err="1" smtClean="0">
                <a:solidFill>
                  <a:srgbClr val="000000"/>
                </a:solidFill>
                <a:latin typeface="Arial"/>
                <a:ea typeface="Lucida Grande"/>
                <a:cs typeface="Arial"/>
              </a:rPr>
              <a:t>Elvidge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Lucida Grande"/>
                <a:cs typeface="Arial"/>
              </a:rPr>
              <a:t>, </a:t>
            </a:r>
            <a:r>
              <a:rPr lang="en-GB" b="1" dirty="0" smtClean="0">
                <a:latin typeface="Arial"/>
                <a:cs typeface="Arial"/>
              </a:rPr>
              <a:t>Dr Lizzie </a:t>
            </a:r>
            <a:r>
              <a:rPr lang="en-GB" b="1" dirty="0" err="1" smtClean="0">
                <a:latin typeface="Arial"/>
                <a:cs typeface="Arial"/>
              </a:rPr>
              <a:t>Reather</a:t>
            </a:r>
            <a:r>
              <a:rPr lang="en-GB" b="1" dirty="0" smtClean="0">
                <a:latin typeface="Arial"/>
                <a:cs typeface="Arial"/>
              </a:rPr>
              <a:t>, Dr Laura </a:t>
            </a:r>
            <a:r>
              <a:rPr lang="en-GB" b="1" dirty="0" err="1" smtClean="0">
                <a:latin typeface="Arial"/>
                <a:cs typeface="Arial"/>
              </a:rPr>
              <a:t>Hodson</a:t>
            </a:r>
            <a:endParaRPr lang="en-GB" b="1" dirty="0"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72046" y="4491024"/>
            <a:ext cx="8076495" cy="1200329"/>
          </a:xfrm>
          <a:prstGeom prst="rect">
            <a:avLst/>
          </a:prstGeom>
          <a:solidFill>
            <a:srgbClr val="1CCC76"/>
          </a:solidFill>
        </p:spPr>
        <p:txBody>
          <a:bodyPr wrap="square">
            <a:spAutoFit/>
          </a:bodyPr>
          <a:lstStyle/>
          <a:p>
            <a:r>
              <a:rPr lang="en-GB" b="1" dirty="0" smtClean="0">
                <a:latin typeface="Arial"/>
                <a:cs typeface="Arial"/>
              </a:rPr>
              <a:t>Dr Heather </a:t>
            </a:r>
            <a:r>
              <a:rPr lang="en-GB" b="1" dirty="0">
                <a:latin typeface="Arial"/>
                <a:cs typeface="Arial"/>
              </a:rPr>
              <a:t>Mortiboys, </a:t>
            </a:r>
            <a:r>
              <a:rPr lang="en-GB" dirty="0">
                <a:latin typeface="Arial"/>
                <a:cs typeface="Arial"/>
              </a:rPr>
              <a:t>Parkinson’s UK Fellow </a:t>
            </a:r>
          </a:p>
          <a:p>
            <a:pPr>
              <a:spcBef>
                <a:spcPts val="0"/>
              </a:spcBef>
            </a:pPr>
            <a:r>
              <a:rPr lang="en-GB" b="1" dirty="0" smtClean="0">
                <a:latin typeface="Arial"/>
                <a:cs typeface="Arial"/>
              </a:rPr>
              <a:t>Prof Duncan </a:t>
            </a:r>
            <a:r>
              <a:rPr lang="en-GB" b="1" dirty="0">
                <a:latin typeface="Arial"/>
                <a:cs typeface="Arial"/>
              </a:rPr>
              <a:t>Cameron</a:t>
            </a:r>
            <a:r>
              <a:rPr lang="en-GB" dirty="0">
                <a:latin typeface="Arial"/>
                <a:cs typeface="Arial"/>
              </a:rPr>
              <a:t>, </a:t>
            </a:r>
            <a:r>
              <a:rPr lang="en-US" dirty="0">
                <a:latin typeface="Arial"/>
                <a:cs typeface="Arial"/>
              </a:rPr>
              <a:t>Royal Society University Research </a:t>
            </a:r>
            <a:r>
              <a:rPr lang="en-US" dirty="0" smtClean="0">
                <a:latin typeface="Arial"/>
                <a:cs typeface="Arial"/>
              </a:rPr>
              <a:t>Fellow</a:t>
            </a:r>
          </a:p>
          <a:p>
            <a:pPr>
              <a:spcBef>
                <a:spcPts val="0"/>
              </a:spcBef>
            </a:pPr>
            <a:r>
              <a:rPr lang="en-GB" b="1" dirty="0" smtClean="0">
                <a:latin typeface="Arial"/>
                <a:cs typeface="Arial"/>
              </a:rPr>
              <a:t>Dr Robin </a:t>
            </a:r>
            <a:r>
              <a:rPr lang="en-GB" b="1" dirty="0" err="1">
                <a:latin typeface="Arial"/>
                <a:cs typeface="Arial"/>
              </a:rPr>
              <a:t>Purshouse</a:t>
            </a:r>
            <a:r>
              <a:rPr lang="en-GB" dirty="0">
                <a:latin typeface="Arial"/>
                <a:cs typeface="Arial"/>
              </a:rPr>
              <a:t>, Senior Lecturer in Automatic &amp; Control Systems Engineering &amp; holder of ESRC Future Research Leaders Scheme </a:t>
            </a:r>
            <a:r>
              <a:rPr lang="en-GB" dirty="0" smtClean="0">
                <a:latin typeface="Arial"/>
                <a:cs typeface="Arial"/>
              </a:rPr>
              <a:t>Award</a:t>
            </a:r>
            <a:endParaRPr lang="en-GB" dirty="0"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05605" y="5948983"/>
            <a:ext cx="5984219" cy="369332"/>
          </a:xfrm>
          <a:prstGeom prst="rect">
            <a:avLst/>
          </a:prstGeom>
          <a:solidFill>
            <a:srgbClr val="1CCC76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latin typeface="Arial"/>
                <a:cs typeface="Arial"/>
              </a:rPr>
              <a:t>Project steer and development: </a:t>
            </a:r>
            <a:r>
              <a:rPr lang="en-GB" b="1" dirty="0" smtClean="0">
                <a:latin typeface="Arial"/>
                <a:cs typeface="Arial"/>
              </a:rPr>
              <a:t>Bryony Portsmouth </a:t>
            </a:r>
            <a:endParaRPr lang="en-GB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6735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 rot="422598">
            <a:off x="2048480" y="2093863"/>
            <a:ext cx="5901526" cy="4526829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7" y="2519274"/>
              <a:ext cx="4011776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credit to…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2011" y="905893"/>
            <a:ext cx="5391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</a:t>
            </a:r>
            <a:r>
              <a:rPr lang="en-US" sz="2800" b="1" dirty="0">
                <a:solidFill>
                  <a:srgbClr val="1CCC76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references</a:t>
            </a:r>
            <a:endParaRPr lang="en-US" sz="2800" dirty="0">
              <a:latin typeface="Arial"/>
              <a:cs typeface="Arial"/>
            </a:endParaRPr>
          </a:p>
        </p:txBody>
      </p:sp>
      <p:pic>
        <p:nvPicPr>
          <p:cNvPr id="24" name="Picture 23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72045" y="2345263"/>
            <a:ext cx="8236337" cy="3970318"/>
          </a:xfrm>
          <a:prstGeom prst="rect">
            <a:avLst/>
          </a:prstGeom>
          <a:solidFill>
            <a:srgbClr val="1CCC76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endParaRPr lang="en-GB" dirty="0" smtClean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 smtClean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 smtClean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 smtClean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 smtClean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 smtClean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 smtClean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3558" y="2456824"/>
            <a:ext cx="8338969" cy="3747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50" dirty="0" err="1">
                <a:latin typeface="Arial"/>
                <a:cs typeface="Arial"/>
              </a:rPr>
              <a:t>Åkerlind</a:t>
            </a:r>
            <a:r>
              <a:rPr lang="en-US" sz="1250" dirty="0">
                <a:latin typeface="Arial"/>
                <a:cs typeface="Arial"/>
              </a:rPr>
              <a:t>, G. S. (2005). Postdoctoral researchers: Roles, functions and career prospects.</a:t>
            </a:r>
            <a:r>
              <a:rPr lang="en-US" sz="1250" i="1" dirty="0">
                <a:latin typeface="Arial"/>
                <a:cs typeface="Arial"/>
              </a:rPr>
              <a:t> Higher Education Research &amp; Developmen</a:t>
            </a:r>
            <a:r>
              <a:rPr lang="en-US" sz="1250" dirty="0">
                <a:latin typeface="Arial"/>
                <a:cs typeface="Arial"/>
              </a:rPr>
              <a:t>t.24(1), 20-</a:t>
            </a:r>
            <a:r>
              <a:rPr lang="en-US" sz="1250" dirty="0" smtClean="0">
                <a:latin typeface="Arial"/>
                <a:cs typeface="Arial"/>
              </a:rPr>
              <a:t>40</a:t>
            </a:r>
          </a:p>
          <a:p>
            <a:r>
              <a:rPr lang="en-US" sz="1250" dirty="0">
                <a:latin typeface="Arial"/>
                <a:cs typeface="Arial"/>
              </a:rPr>
              <a:t>Bazeley, P. (2003). Defining “early career” in research. High Education, 45(3), 257–279.</a:t>
            </a:r>
            <a:endParaRPr lang="en-GB" sz="1250" dirty="0">
              <a:latin typeface="Arial"/>
              <a:cs typeface="Arial"/>
            </a:endParaRPr>
          </a:p>
          <a:p>
            <a:r>
              <a:rPr lang="en-US" sz="1250" dirty="0">
                <a:latin typeface="Arial"/>
                <a:cs typeface="Arial"/>
              </a:rPr>
              <a:t>Bolden, R., Gosling, J., O'Brien, A., Peters, K., Ryan, M., &amp; </a:t>
            </a:r>
            <a:r>
              <a:rPr lang="en-US" sz="1250" dirty="0" err="1">
                <a:latin typeface="Arial"/>
                <a:cs typeface="Arial"/>
              </a:rPr>
              <a:t>Haslam</a:t>
            </a:r>
            <a:r>
              <a:rPr lang="en-US" sz="1250" dirty="0">
                <a:latin typeface="Arial"/>
                <a:cs typeface="Arial"/>
              </a:rPr>
              <a:t>, A. (2012). Academic Leadership: Changing conceptions, identities and experiences in UK higher education. </a:t>
            </a:r>
            <a:r>
              <a:rPr lang="en-US" sz="1250" i="1" dirty="0">
                <a:latin typeface="Arial"/>
                <a:cs typeface="Arial"/>
              </a:rPr>
              <a:t>Leadership Foundation for Higher Education</a:t>
            </a:r>
            <a:r>
              <a:rPr lang="en-US" sz="1250" dirty="0">
                <a:latin typeface="Arial"/>
                <a:cs typeface="Arial"/>
              </a:rPr>
              <a:t>, 1–64</a:t>
            </a:r>
            <a:r>
              <a:rPr lang="en-US" sz="1250" dirty="0" smtClean="0">
                <a:latin typeface="Arial"/>
                <a:cs typeface="Arial"/>
              </a:rPr>
              <a:t>.</a:t>
            </a:r>
          </a:p>
          <a:p>
            <a:r>
              <a:rPr lang="en-US" sz="1250" dirty="0" err="1" smtClean="0">
                <a:latin typeface="Arial"/>
                <a:cs typeface="Arial"/>
              </a:rPr>
              <a:t>Bryman</a:t>
            </a:r>
            <a:r>
              <a:rPr lang="en-US" sz="1250" dirty="0">
                <a:latin typeface="Arial"/>
                <a:cs typeface="Arial"/>
              </a:rPr>
              <a:t>, A. (2012). </a:t>
            </a:r>
            <a:r>
              <a:rPr lang="en-US" sz="1250" i="1" dirty="0">
                <a:latin typeface="Arial"/>
                <a:cs typeface="Arial"/>
              </a:rPr>
              <a:t>Social Research Methods</a:t>
            </a:r>
            <a:r>
              <a:rPr lang="en-US" sz="1250" dirty="0">
                <a:latin typeface="Arial"/>
                <a:cs typeface="Arial"/>
              </a:rPr>
              <a:t>. Oxford University Press</a:t>
            </a:r>
            <a:r>
              <a:rPr lang="en-US" sz="1250" dirty="0" smtClean="0">
                <a:latin typeface="Arial"/>
                <a:cs typeface="Arial"/>
              </a:rPr>
              <a:t>.</a:t>
            </a:r>
            <a:endParaRPr lang="en-GB" sz="1250" dirty="0">
              <a:latin typeface="Arial"/>
              <a:cs typeface="Arial"/>
            </a:endParaRPr>
          </a:p>
          <a:p>
            <a:r>
              <a:rPr lang="en-US" sz="1250" dirty="0">
                <a:latin typeface="Arial"/>
                <a:cs typeface="Arial"/>
              </a:rPr>
              <a:t>Clegg, S. (2008) Academic identities under threat?, </a:t>
            </a:r>
            <a:r>
              <a:rPr lang="en-US" sz="1250" i="1" dirty="0">
                <a:latin typeface="Arial"/>
                <a:cs typeface="Arial"/>
              </a:rPr>
              <a:t>British Educational Research Journal</a:t>
            </a:r>
            <a:r>
              <a:rPr lang="en-US" sz="1250" dirty="0">
                <a:latin typeface="Arial"/>
                <a:cs typeface="Arial"/>
              </a:rPr>
              <a:t>, 34(3), 329–345. </a:t>
            </a:r>
            <a:endParaRPr lang="en-GB" sz="1250" dirty="0">
              <a:latin typeface="Arial"/>
              <a:cs typeface="Arial"/>
            </a:endParaRPr>
          </a:p>
          <a:p>
            <a:r>
              <a:rPr lang="en-US" sz="1250" dirty="0">
                <a:latin typeface="Arial"/>
                <a:cs typeface="Arial"/>
              </a:rPr>
              <a:t>Harris, S., and Nolan, T. (2014). Starting from the discipline: the development of early career academic leadership. </a:t>
            </a:r>
            <a:r>
              <a:rPr lang="en-US" sz="1250" i="1" dirty="0">
                <a:latin typeface="Arial"/>
                <a:cs typeface="Arial"/>
              </a:rPr>
              <a:t>Leadership Foundation for Higher Education</a:t>
            </a:r>
            <a:r>
              <a:rPr lang="en-US" sz="1250" dirty="0">
                <a:latin typeface="Arial"/>
                <a:cs typeface="Arial"/>
              </a:rPr>
              <a:t>, 1–44.</a:t>
            </a:r>
            <a:endParaRPr lang="en-GB" sz="1250" dirty="0">
              <a:latin typeface="Arial"/>
              <a:cs typeface="Arial"/>
            </a:endParaRPr>
          </a:p>
          <a:p>
            <a:r>
              <a:rPr lang="en-US" sz="1250" dirty="0" err="1">
                <a:latin typeface="Arial"/>
                <a:cs typeface="Arial"/>
              </a:rPr>
              <a:t>McAlpine</a:t>
            </a:r>
            <a:r>
              <a:rPr lang="en-US" sz="1250" dirty="0">
                <a:latin typeface="Arial"/>
                <a:cs typeface="Arial"/>
              </a:rPr>
              <a:t>, L. (2014). the next-generation of university teachers: Over time, how do post-Ph.D. scientists locate teaching and supervision within their academic practice? </a:t>
            </a:r>
            <a:r>
              <a:rPr lang="en-US" sz="1250" i="1" dirty="0">
                <a:latin typeface="Arial"/>
                <a:cs typeface="Arial"/>
              </a:rPr>
              <a:t>Teaching in Higher Education</a:t>
            </a:r>
            <a:r>
              <a:rPr lang="en-US" sz="1250" dirty="0">
                <a:latin typeface="Arial"/>
                <a:cs typeface="Arial"/>
              </a:rPr>
              <a:t>. 19(8) 835-</a:t>
            </a:r>
            <a:r>
              <a:rPr lang="en-US" sz="1250" dirty="0" smtClean="0">
                <a:latin typeface="Arial"/>
                <a:cs typeface="Arial"/>
              </a:rPr>
              <a:t>846</a:t>
            </a:r>
            <a:endParaRPr lang="en-GB" sz="1250" dirty="0">
              <a:latin typeface="Arial"/>
              <a:cs typeface="Arial"/>
            </a:endParaRPr>
          </a:p>
          <a:p>
            <a:r>
              <a:rPr lang="en-US" sz="1250" dirty="0" err="1">
                <a:latin typeface="Arial"/>
                <a:cs typeface="Arial"/>
              </a:rPr>
              <a:t>McAlpine</a:t>
            </a:r>
            <a:r>
              <a:rPr lang="en-US" sz="1250" dirty="0">
                <a:latin typeface="Arial"/>
                <a:cs typeface="Arial"/>
              </a:rPr>
              <a:t>, L., Amundsen, C., &amp; Turner, G. (2014). Identity-trajectory: Reframing early career academic experience. British Educational Research Journal, 40(6), 952–969</a:t>
            </a:r>
            <a:endParaRPr lang="en-GB" sz="1250" dirty="0">
              <a:latin typeface="Arial"/>
              <a:cs typeface="Arial"/>
            </a:endParaRPr>
          </a:p>
          <a:p>
            <a:r>
              <a:rPr lang="en-US" sz="1250" dirty="0">
                <a:latin typeface="Arial"/>
                <a:cs typeface="Arial"/>
              </a:rPr>
              <a:t>Orleans, M. 2008. Phenomenology. </a:t>
            </a:r>
            <a:r>
              <a:rPr lang="en-US" sz="1250" dirty="0" err="1">
                <a:latin typeface="Arial"/>
                <a:cs typeface="Arial"/>
              </a:rPr>
              <a:t>Encyclopaedia</a:t>
            </a:r>
            <a:r>
              <a:rPr lang="en-US" sz="1250" dirty="0">
                <a:latin typeface="Arial"/>
                <a:cs typeface="Arial"/>
              </a:rPr>
              <a:t> of Sociology. http.//</a:t>
            </a:r>
            <a:r>
              <a:rPr lang="en-US" sz="1250" dirty="0" err="1">
                <a:latin typeface="Arial"/>
                <a:cs typeface="Arial"/>
              </a:rPr>
              <a:t>hss.fullerton.edu</a:t>
            </a:r>
            <a:r>
              <a:rPr lang="en-US" sz="1250" dirty="0">
                <a:latin typeface="Arial"/>
                <a:cs typeface="Arial"/>
              </a:rPr>
              <a:t>/sociology/</a:t>
            </a:r>
            <a:r>
              <a:rPr lang="en-US" sz="1250" dirty="0" err="1">
                <a:latin typeface="Arial"/>
                <a:cs typeface="Arial"/>
              </a:rPr>
              <a:t>orleans</a:t>
            </a:r>
            <a:r>
              <a:rPr lang="en-US" sz="1250" dirty="0">
                <a:latin typeface="Arial"/>
                <a:cs typeface="Arial"/>
              </a:rPr>
              <a:t>/ </a:t>
            </a:r>
            <a:r>
              <a:rPr lang="en-US" sz="1250" dirty="0" err="1">
                <a:latin typeface="Arial"/>
                <a:cs typeface="Arial"/>
              </a:rPr>
              <a:t>phenomenology.htm</a:t>
            </a:r>
            <a:r>
              <a:rPr lang="en-US" sz="1250" dirty="0">
                <a:latin typeface="Arial"/>
                <a:cs typeface="Arial"/>
              </a:rPr>
              <a:t>. </a:t>
            </a:r>
            <a:endParaRPr lang="en-GB" sz="1250" dirty="0">
              <a:latin typeface="Arial"/>
              <a:cs typeface="Arial"/>
            </a:endParaRPr>
          </a:p>
          <a:p>
            <a:r>
              <a:rPr lang="en-US" sz="1250" dirty="0" smtClean="0">
                <a:latin typeface="Arial"/>
                <a:cs typeface="Arial"/>
              </a:rPr>
              <a:t>Porter</a:t>
            </a:r>
            <a:r>
              <a:rPr lang="en-US" sz="1250" dirty="0">
                <a:latin typeface="Arial"/>
                <a:cs typeface="Arial"/>
              </a:rPr>
              <a:t>, R. E. (2005). What Do Grant Reviewers Really Want, Anyway? </a:t>
            </a:r>
            <a:r>
              <a:rPr lang="en-US" sz="1250" i="1" dirty="0">
                <a:latin typeface="Arial"/>
                <a:cs typeface="Arial"/>
              </a:rPr>
              <a:t>Journal of Research Administration</a:t>
            </a:r>
            <a:r>
              <a:rPr lang="en-US" sz="1250" dirty="0">
                <a:latin typeface="Arial"/>
                <a:cs typeface="Arial"/>
              </a:rPr>
              <a:t> 36(2) 47-55</a:t>
            </a:r>
            <a:endParaRPr lang="en-GB" sz="1250" dirty="0">
              <a:latin typeface="Arial"/>
              <a:cs typeface="Arial"/>
            </a:endParaRPr>
          </a:p>
          <a:p>
            <a:r>
              <a:rPr lang="en-US" sz="1250" dirty="0">
                <a:latin typeface="Arial"/>
                <a:cs typeface="Arial"/>
              </a:rPr>
              <a:t>van </a:t>
            </a:r>
            <a:r>
              <a:rPr lang="en-US" sz="1250" dirty="0" err="1">
                <a:latin typeface="Arial"/>
                <a:cs typeface="Arial"/>
              </a:rPr>
              <a:t>Arensbergen</a:t>
            </a:r>
            <a:r>
              <a:rPr lang="en-US" sz="1250" dirty="0">
                <a:latin typeface="Arial"/>
                <a:cs typeface="Arial"/>
              </a:rPr>
              <a:t>, P., &amp; van den </a:t>
            </a:r>
            <a:r>
              <a:rPr lang="en-US" sz="1250" dirty="0" err="1">
                <a:latin typeface="Arial"/>
                <a:cs typeface="Arial"/>
              </a:rPr>
              <a:t>Besselaar</a:t>
            </a:r>
            <a:r>
              <a:rPr lang="en-US" sz="1250" dirty="0">
                <a:latin typeface="Arial"/>
                <a:cs typeface="Arial"/>
              </a:rPr>
              <a:t>, P. (2012). The Selection of Scientific Talent in the Allocation of Research Grants. </a:t>
            </a:r>
            <a:r>
              <a:rPr lang="en-US" sz="1250" i="1" dirty="0">
                <a:latin typeface="Arial"/>
                <a:cs typeface="Arial"/>
              </a:rPr>
              <a:t>Higher Education Policy.</a:t>
            </a:r>
            <a:r>
              <a:rPr lang="en-US" sz="1250" dirty="0">
                <a:latin typeface="Arial"/>
                <a:cs typeface="Arial"/>
              </a:rPr>
              <a:t> 25(3), 381–405. </a:t>
            </a:r>
            <a:endParaRPr lang="en-GB" sz="12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1726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 rot="422598">
            <a:off x="1996363" y="2232122"/>
            <a:ext cx="4930341" cy="3771056"/>
            <a:chOff x="-4041752" y="2319036"/>
            <a:chExt cx="4645809" cy="3829961"/>
          </a:xfrm>
        </p:grpSpPr>
        <p:sp>
          <p:nvSpPr>
            <p:cNvPr id="16" name="Hexagon 15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Hexagon 16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36419" y="585211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 </a:t>
            </a:r>
            <a:r>
              <a:rPr lang="en-US" sz="2800" b="1" dirty="0" smtClean="0">
                <a:latin typeface="Arial"/>
                <a:cs typeface="Arial"/>
              </a:rPr>
              <a:t>what they talk about when they talk about their fellowship…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3697" y="2691455"/>
            <a:ext cx="3816424" cy="2736304"/>
          </a:xfrm>
          <a:prstGeom prst="rect">
            <a:avLst/>
          </a:prstGeom>
          <a:solidFill>
            <a:srgbClr val="1CCC76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lang="en-GB" sz="2400" i="1" dirty="0" smtClean="0">
                <a:solidFill>
                  <a:srgbClr val="FFFFFF"/>
                </a:solidFill>
                <a:latin typeface="Arial"/>
                <a:cs typeface="Arial"/>
              </a:rPr>
              <a:t>I was just really lucky</a:t>
            </a:r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”</a:t>
            </a:r>
            <a:endParaRPr lang="en-GB" sz="2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00555" y="2691455"/>
            <a:ext cx="3816424" cy="2736304"/>
          </a:xfrm>
          <a:prstGeom prst="rect">
            <a:avLst/>
          </a:prstGeom>
          <a:solidFill>
            <a:srgbClr val="1CCC76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right place right time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lucky to get a good PI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lucky to be on papers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lucky light bulb idea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chance meeting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why did I do this work?</a:t>
            </a:r>
          </a:p>
        </p:txBody>
      </p:sp>
      <p:pic>
        <p:nvPicPr>
          <p:cNvPr id="12" name="Picture 11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236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 rot="422598">
            <a:off x="1996363" y="2232122"/>
            <a:ext cx="4930341" cy="3771056"/>
            <a:chOff x="-4041752" y="2319036"/>
            <a:chExt cx="4645809" cy="3829961"/>
          </a:xfrm>
        </p:grpSpPr>
        <p:sp>
          <p:nvSpPr>
            <p:cNvPr id="16" name="Hexagon 15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Hexagon 16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36419" y="585211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 </a:t>
            </a:r>
            <a:r>
              <a:rPr lang="en-US" sz="2800" b="1" dirty="0" smtClean="0">
                <a:latin typeface="Arial"/>
                <a:cs typeface="Arial"/>
              </a:rPr>
              <a:t>what they talk about when thinking about fellowships…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3697" y="2691455"/>
            <a:ext cx="3816424" cy="2736304"/>
          </a:xfrm>
          <a:prstGeom prst="rect">
            <a:avLst/>
          </a:prstGeom>
          <a:solidFill>
            <a:srgbClr val="1CCC76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lang="en-GB" sz="2400" i="1" dirty="0" smtClean="0">
                <a:solidFill>
                  <a:srgbClr val="FFFFFF"/>
                </a:solidFill>
                <a:latin typeface="Arial"/>
                <a:cs typeface="Arial"/>
              </a:rPr>
              <a:t>I’m not that lucky</a:t>
            </a:r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”</a:t>
            </a:r>
            <a:endParaRPr lang="en-GB" sz="2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00555" y="2691455"/>
            <a:ext cx="3816424" cy="2736304"/>
          </a:xfrm>
          <a:prstGeom prst="rect">
            <a:avLst/>
          </a:prstGeom>
          <a:solidFill>
            <a:srgbClr val="1CCC76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not independent yet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not an ideas person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not enough papers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not confident enough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not a good writer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why did I do this work?</a:t>
            </a:r>
          </a:p>
        </p:txBody>
      </p:sp>
      <p:pic>
        <p:nvPicPr>
          <p:cNvPr id="12" name="Picture 11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22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 rot="422598">
            <a:off x="1841785" y="2395329"/>
            <a:ext cx="4930341" cy="3771056"/>
            <a:chOff x="-4041752" y="2319036"/>
            <a:chExt cx="4645809" cy="3829961"/>
          </a:xfrm>
        </p:grpSpPr>
        <p:sp>
          <p:nvSpPr>
            <p:cNvPr id="17" name="Hexagon 16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Hexagon 17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1CCC7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36419" y="790453"/>
            <a:ext cx="593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development framework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4335756"/>
            <a:ext cx="3816424" cy="1168969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but individual 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agency is a driver for academic career development (</a:t>
            </a:r>
            <a:r>
              <a:rPr lang="en-US" dirty="0" err="1">
                <a:solidFill>
                  <a:srgbClr val="000000"/>
                </a:solidFill>
                <a:latin typeface="Arial"/>
                <a:cs typeface="Arial"/>
              </a:rPr>
              <a:t>McAlpine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/>
                <a:cs typeface="Arial"/>
              </a:rPr>
              <a:t>et al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, 2014; Clegg 2008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).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9552" y="4335756"/>
            <a:ext cx="3816424" cy="1168969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Luck is a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component 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in gaining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funding (van </a:t>
            </a:r>
            <a:r>
              <a:rPr lang="en-US" dirty="0" err="1">
                <a:solidFill>
                  <a:schemeClr val="tx1"/>
                </a:solidFill>
                <a:latin typeface="Arial"/>
                <a:cs typeface="Arial"/>
              </a:rPr>
              <a:t>Arensburgen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&amp; van den </a:t>
            </a:r>
            <a:r>
              <a:rPr lang="en-US" dirty="0" err="1">
                <a:solidFill>
                  <a:schemeClr val="tx1"/>
                </a:solidFill>
                <a:latin typeface="Arial"/>
                <a:cs typeface="Arial"/>
              </a:rPr>
              <a:t>Besselaar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, 2012; </a:t>
            </a:r>
            <a:endParaRPr lang="en-US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Porter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, 2005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)…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situating the study</a:t>
            </a:r>
          </a:p>
        </p:txBody>
      </p:sp>
      <p:pic>
        <p:nvPicPr>
          <p:cNvPr id="12" name="Picture 11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572000" y="2897524"/>
            <a:ext cx="3816424" cy="1168969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and is viewed as a key aspiration by many researchers during their post-doctoral career stage (</a:t>
            </a:r>
            <a:r>
              <a:rPr lang="en-US" dirty="0" err="1">
                <a:solidFill>
                  <a:srgbClr val="000000"/>
                </a:solidFill>
                <a:latin typeface="Arial"/>
                <a:cs typeface="Arial"/>
              </a:rPr>
              <a:t>Akerlind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, 2005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9552" y="2897524"/>
            <a:ext cx="3816424" cy="1168969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S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ecuring independent funding 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can be viewed as a significant career transition (Bazeley, 2003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)…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4156656" y="3617407"/>
            <a:ext cx="628630" cy="205243"/>
          </a:xfrm>
          <a:prstGeom prst="rightArrow">
            <a:avLst/>
          </a:prstGeom>
          <a:solidFill>
            <a:srgbClr val="1CCC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4148638" y="4847333"/>
            <a:ext cx="628630" cy="205243"/>
          </a:xfrm>
          <a:prstGeom prst="rightArrow">
            <a:avLst/>
          </a:prstGeom>
          <a:solidFill>
            <a:srgbClr val="1CCC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21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 rot="422598">
            <a:off x="1841785" y="2395329"/>
            <a:ext cx="4930341" cy="3771056"/>
            <a:chOff x="-4041752" y="2319036"/>
            <a:chExt cx="4645809" cy="3829961"/>
          </a:xfrm>
        </p:grpSpPr>
        <p:sp>
          <p:nvSpPr>
            <p:cNvPr id="17" name="Hexagon 16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Hexagon 17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1CCC7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36419" y="764797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what do successful research leaders do?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situating the study</a:t>
            </a:r>
          </a:p>
        </p:txBody>
      </p:sp>
      <p:pic>
        <p:nvPicPr>
          <p:cNvPr id="12" name="Picture 11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572000" y="2897524"/>
            <a:ext cx="3816424" cy="2669690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Recent, socially situated models of academic and researcher development.</a:t>
            </a:r>
          </a:p>
          <a:p>
            <a:pPr algn="ctr"/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Arial"/>
                <a:cs typeface="Arial"/>
              </a:rPr>
              <a:t>McAlpine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/>
                <a:cs typeface="Arial"/>
              </a:rPr>
              <a:t>et al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, 2014; Bolden </a:t>
            </a:r>
            <a:r>
              <a:rPr lang="en-US" i="1" dirty="0">
                <a:solidFill>
                  <a:srgbClr val="000000"/>
                </a:solidFill>
                <a:latin typeface="Arial"/>
                <a:cs typeface="Arial"/>
              </a:rPr>
              <a:t>et al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 2012; Harris &amp; Nolan,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2014)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9552" y="2897524"/>
            <a:ext cx="3816424" cy="2669690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Craft a </a:t>
            </a:r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distinctive high-profile researcher identity</a:t>
            </a:r>
            <a:r>
              <a:rPr lang="en-GB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GB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endParaRPr lang="en-GB" b="1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  Connect </a:t>
            </a:r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with others in their global research field</a:t>
            </a:r>
            <a:r>
              <a:rPr lang="en-GB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GB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endParaRPr lang="en-GB" b="1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G</a:t>
            </a:r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arner </a:t>
            </a:r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valuable social capital through high value peer and collaborative networks </a:t>
            </a:r>
          </a:p>
        </p:txBody>
      </p:sp>
    </p:spTree>
    <p:extLst>
      <p:ext uri="{BB962C8B-B14F-4D97-AF65-F5344CB8AC3E}">
        <p14:creationId xmlns:p14="http://schemas.microsoft.com/office/powerpoint/2010/main" val="2475409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1234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235658" y="2347179"/>
            <a:ext cx="4930341" cy="3771056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472011" y="905893"/>
            <a:ext cx="5391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</a:t>
            </a:r>
            <a:r>
              <a:rPr lang="en-US" sz="2800" b="1" dirty="0">
                <a:solidFill>
                  <a:srgbClr val="1CCC76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research questions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3589" y="3102858"/>
            <a:ext cx="3088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 smtClean="0">
                <a:latin typeface="Arial"/>
                <a:cs typeface="Arial"/>
              </a:rPr>
              <a:t>what agentive behaviours do researchers demonstrate </a:t>
            </a:r>
            <a:r>
              <a:rPr lang="en-US" sz="2400" dirty="0">
                <a:latin typeface="Arial"/>
                <a:cs typeface="Arial"/>
              </a:rPr>
              <a:t>in the pursuit of a research fellowship </a:t>
            </a:r>
            <a:endParaRPr lang="en-US" sz="2400" dirty="0" smtClean="0">
              <a:latin typeface="Arial"/>
              <a:cs typeface="Arial"/>
            </a:endParaRP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latin typeface="Arial"/>
                <a:cs typeface="Arial"/>
              </a:rPr>
              <a:t>award?</a:t>
            </a:r>
            <a:r>
              <a:rPr lang="en-GB" sz="2400" dirty="0" smtClean="0">
                <a:latin typeface="Arial"/>
                <a:cs typeface="Arial"/>
              </a:rPr>
              <a:t> </a:t>
            </a:r>
            <a:endParaRPr lang="en-GB" sz="2400" dirty="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FSA study</a:t>
            </a:r>
          </a:p>
        </p:txBody>
      </p:sp>
      <p:pic>
        <p:nvPicPr>
          <p:cNvPr id="23" name="Picture 22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5396508" y="3218310"/>
            <a:ext cx="3088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 smtClean="0">
                <a:latin typeface="Arial"/>
                <a:cs typeface="Arial"/>
              </a:rPr>
              <a:t>who is in the professional </a:t>
            </a:r>
            <a:r>
              <a:rPr lang="en-US" sz="2400" dirty="0">
                <a:latin typeface="Arial"/>
                <a:cs typeface="Arial"/>
              </a:rPr>
              <a:t>social networks of research fellowship applicants </a:t>
            </a:r>
            <a:r>
              <a:rPr lang="en-US" sz="2400" dirty="0" smtClean="0">
                <a:latin typeface="Arial"/>
                <a:cs typeface="Arial"/>
              </a:rPr>
              <a:t>and enhance </a:t>
            </a:r>
            <a:r>
              <a:rPr lang="en-US" sz="2400" dirty="0" smtClean="0">
                <a:latin typeface="Arial"/>
                <a:cs typeface="Arial"/>
              </a:rPr>
              <a:t>their success</a:t>
            </a:r>
            <a:r>
              <a:rPr lang="en-GB" sz="2400" dirty="0" smtClean="0">
                <a:latin typeface="Arial"/>
                <a:cs typeface="Arial"/>
              </a:rPr>
              <a:t>?</a:t>
            </a:r>
            <a:endParaRPr lang="en-GB" sz="2400" dirty="0"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39840" y="2496435"/>
            <a:ext cx="4699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41466" y="2522091"/>
            <a:ext cx="4699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Arial"/>
                <a:cs typeface="Arial"/>
              </a:rPr>
              <a:t>2</a:t>
            </a:r>
            <a:endParaRPr lang="en-US" sz="4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4027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1234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235658" y="2347179"/>
            <a:ext cx="4930341" cy="3771056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472011" y="905893"/>
            <a:ext cx="5391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++</a:t>
            </a:r>
            <a:r>
              <a:rPr lang="en-US" sz="2800" b="1" dirty="0">
                <a:solidFill>
                  <a:srgbClr val="1CCC76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research study design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931" y="3243831"/>
            <a:ext cx="30881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dirty="0" smtClean="0">
                <a:latin typeface="Arial"/>
                <a:cs typeface="Arial"/>
              </a:rPr>
              <a:t>allows us to look at the </a:t>
            </a:r>
            <a:r>
              <a:rPr lang="en-US" dirty="0">
                <a:latin typeface="Arial"/>
                <a:cs typeface="Arial"/>
              </a:rPr>
              <a:t>interplay between each research fellow’s social situation, their actions, and their understanding of their </a:t>
            </a:r>
            <a:r>
              <a:rPr lang="en-US" dirty="0" smtClean="0">
                <a:latin typeface="Arial"/>
                <a:cs typeface="Arial"/>
              </a:rPr>
              <a:t>success (</a:t>
            </a:r>
            <a:r>
              <a:rPr lang="en-US" dirty="0">
                <a:latin typeface="Arial"/>
                <a:cs typeface="Arial"/>
              </a:rPr>
              <a:t>Orleans, 2008; </a:t>
            </a:r>
            <a:r>
              <a:rPr lang="en-US" dirty="0" err="1">
                <a:latin typeface="Arial"/>
                <a:cs typeface="Arial"/>
              </a:rPr>
              <a:t>Bryman</a:t>
            </a:r>
            <a:r>
              <a:rPr lang="en-US" dirty="0">
                <a:latin typeface="Arial"/>
                <a:cs typeface="Arial"/>
              </a:rPr>
              <a:t>, 2012). </a:t>
            </a:r>
            <a:endParaRPr lang="en-GB" dirty="0"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79206" y="3114962"/>
            <a:ext cx="327144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dirty="0" smtClean="0">
                <a:latin typeface="Arial"/>
                <a:cs typeface="Arial"/>
              </a:rPr>
              <a:t>Semi-structured interviews </a:t>
            </a:r>
            <a:r>
              <a:rPr lang="en-US" dirty="0" smtClean="0">
                <a:latin typeface="Arial"/>
                <a:cs typeface="Arial"/>
              </a:rPr>
              <a:t>with 25 </a:t>
            </a:r>
            <a:r>
              <a:rPr lang="en-US" dirty="0" smtClean="0">
                <a:latin typeface="Arial"/>
                <a:cs typeface="Arial"/>
              </a:rPr>
              <a:t>research </a:t>
            </a:r>
            <a:r>
              <a:rPr lang="en-US" dirty="0">
                <a:latin typeface="Arial"/>
                <a:cs typeface="Arial"/>
              </a:rPr>
              <a:t>fellows (13 </a:t>
            </a:r>
            <a:r>
              <a:rPr lang="en-US" dirty="0" smtClean="0">
                <a:latin typeface="Arial"/>
                <a:cs typeface="Arial"/>
              </a:rPr>
              <a:t>F /12 M) </a:t>
            </a:r>
            <a:r>
              <a:rPr lang="en-US" dirty="0">
                <a:latin typeface="Arial"/>
                <a:cs typeface="Arial"/>
              </a:rPr>
              <a:t>across </a:t>
            </a:r>
            <a:r>
              <a:rPr lang="en-US" dirty="0" smtClean="0">
                <a:latin typeface="Arial"/>
                <a:cs typeface="Arial"/>
              </a:rPr>
              <a:t>8 Russell </a:t>
            </a:r>
            <a:r>
              <a:rPr lang="en-US" dirty="0">
                <a:latin typeface="Arial"/>
                <a:cs typeface="Arial"/>
              </a:rPr>
              <a:t>Group Universities. </a:t>
            </a:r>
            <a:endParaRPr lang="en-US" dirty="0" smtClean="0">
              <a:latin typeface="Arial"/>
              <a:cs typeface="Arial"/>
            </a:endParaRPr>
          </a:p>
          <a:p>
            <a:pPr algn="ctr">
              <a:spcBef>
                <a:spcPts val="0"/>
              </a:spcBef>
            </a:pPr>
            <a:r>
              <a:rPr lang="en-US" dirty="0" smtClean="0">
                <a:latin typeface="Arial"/>
                <a:cs typeface="Arial"/>
              </a:rPr>
              <a:t>18 STEM / 7 </a:t>
            </a:r>
            <a:r>
              <a:rPr lang="en-US" dirty="0">
                <a:latin typeface="Arial"/>
                <a:cs typeface="Arial"/>
              </a:rPr>
              <a:t>non-</a:t>
            </a:r>
            <a:r>
              <a:rPr lang="en-US" dirty="0" smtClean="0">
                <a:latin typeface="Arial"/>
                <a:cs typeface="Arial"/>
              </a:rPr>
              <a:t>STEM.</a:t>
            </a:r>
          </a:p>
          <a:p>
            <a:pPr algn="ctr">
              <a:spcBef>
                <a:spcPts val="0"/>
              </a:spcBef>
            </a:pPr>
            <a:r>
              <a:rPr lang="en-US" dirty="0" smtClean="0">
                <a:latin typeface="Arial"/>
                <a:cs typeface="Arial"/>
              </a:rPr>
              <a:t>17 UK / 8 non</a:t>
            </a:r>
            <a:r>
              <a:rPr lang="en-US" dirty="0">
                <a:latin typeface="Arial"/>
                <a:cs typeface="Arial"/>
              </a:rPr>
              <a:t>-</a:t>
            </a:r>
            <a:r>
              <a:rPr lang="en-US" dirty="0" smtClean="0">
                <a:latin typeface="Arial"/>
                <a:cs typeface="Arial"/>
              </a:rPr>
              <a:t>UK</a:t>
            </a:r>
          </a:p>
          <a:p>
            <a:pPr algn="ctr">
              <a:spcBef>
                <a:spcPts val="0"/>
              </a:spcBef>
            </a:pPr>
            <a:endParaRPr lang="en-US" dirty="0">
              <a:latin typeface="Arial"/>
              <a:cs typeface="Arial"/>
            </a:endParaRPr>
          </a:p>
          <a:p>
            <a:pPr algn="ctr">
              <a:spcBef>
                <a:spcPts val="0"/>
              </a:spcBef>
            </a:pPr>
            <a:r>
              <a:rPr lang="en-US" dirty="0" smtClean="0">
                <a:latin typeface="Arial"/>
                <a:cs typeface="Arial"/>
              </a:rPr>
              <a:t>PLUS: network </a:t>
            </a:r>
          </a:p>
          <a:p>
            <a:pPr algn="ctr">
              <a:spcBef>
                <a:spcPts val="0"/>
              </a:spcBef>
            </a:pPr>
            <a:r>
              <a:rPr lang="en-US" dirty="0" smtClean="0">
                <a:latin typeface="Arial"/>
                <a:cs typeface="Arial"/>
              </a:rPr>
              <a:t>analysis form</a:t>
            </a:r>
            <a:endParaRPr lang="en-GB" dirty="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participants</a:t>
            </a:r>
          </a:p>
        </p:txBody>
      </p:sp>
      <p:pic>
        <p:nvPicPr>
          <p:cNvPr id="23" name="Picture 22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67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1234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235658" y="2347179"/>
            <a:ext cx="4930341" cy="3771056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18774" y="652104"/>
            <a:ext cx="53916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</a:t>
            </a:r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 researchers actively develop in 5 (+1) ways</a:t>
            </a:r>
            <a:endParaRPr lang="en-GB" sz="2800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931" y="2916282"/>
            <a:ext cx="30881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>
                <a:latin typeface="Arial"/>
                <a:cs typeface="Arial"/>
              </a:rPr>
              <a:t>what agentive behaviours do researchers demonstrate in the pursuit of a research fellowship </a:t>
            </a:r>
          </a:p>
          <a:p>
            <a:pPr algn="ctr">
              <a:spcBef>
                <a:spcPts val="0"/>
              </a:spcBef>
            </a:pPr>
            <a:r>
              <a:rPr lang="en-US" sz="2400" dirty="0">
                <a:latin typeface="Arial"/>
                <a:cs typeface="Arial"/>
              </a:rPr>
              <a:t>award?</a:t>
            </a:r>
            <a:r>
              <a:rPr lang="en-GB" sz="2400" dirty="0">
                <a:latin typeface="Arial"/>
                <a:cs typeface="Arial"/>
              </a:rPr>
              <a:t> </a:t>
            </a:r>
          </a:p>
          <a:p>
            <a:pPr algn="ctr">
              <a:spcBef>
                <a:spcPts val="0"/>
              </a:spcBef>
            </a:pPr>
            <a:endParaRPr lang="en-GB" sz="2400" dirty="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data on your handout</a:t>
            </a:r>
            <a:endParaRPr lang="en-US" sz="1600" b="1" dirty="0" smtClean="0">
              <a:latin typeface="Helvetica"/>
              <a:cs typeface="Helvetica"/>
            </a:endParaRPr>
          </a:p>
        </p:txBody>
      </p:sp>
      <p:pic>
        <p:nvPicPr>
          <p:cNvPr id="23" name="Picture 22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5170160" y="2775174"/>
            <a:ext cx="3378344" cy="2677656"/>
          </a:xfrm>
          <a:prstGeom prst="rect">
            <a:avLst/>
          </a:prstGeom>
          <a:solidFill>
            <a:srgbClr val="1CCC76"/>
          </a:solidFill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2400" b="1" dirty="0" smtClean="0">
                <a:latin typeface="Arial"/>
                <a:cs typeface="Arial"/>
              </a:rPr>
              <a:t>Awareness</a:t>
            </a:r>
            <a:endParaRPr lang="en-GB" sz="2400" b="1" dirty="0">
              <a:latin typeface="Arial"/>
              <a:cs typeface="Arial"/>
            </a:endParaRPr>
          </a:p>
          <a:p>
            <a:pPr algn="ctr">
              <a:spcBef>
                <a:spcPts val="0"/>
              </a:spcBef>
            </a:pPr>
            <a:r>
              <a:rPr lang="en-GB" sz="2400" b="1" dirty="0" smtClean="0">
                <a:latin typeface="Arial"/>
                <a:cs typeface="Arial"/>
              </a:rPr>
              <a:t>Ideas</a:t>
            </a:r>
          </a:p>
          <a:p>
            <a:pPr algn="ctr">
              <a:spcBef>
                <a:spcPts val="0"/>
              </a:spcBef>
            </a:pPr>
            <a:r>
              <a:rPr lang="en-GB" sz="2400" b="1" dirty="0" smtClean="0">
                <a:latin typeface="Arial"/>
                <a:cs typeface="Arial"/>
              </a:rPr>
              <a:t>Application gameplay</a:t>
            </a:r>
          </a:p>
          <a:p>
            <a:pPr algn="ctr">
              <a:spcBef>
                <a:spcPts val="0"/>
              </a:spcBef>
            </a:pPr>
            <a:r>
              <a:rPr lang="en-GB" sz="2400" b="1" dirty="0" smtClean="0">
                <a:latin typeface="Arial"/>
                <a:cs typeface="Arial"/>
              </a:rPr>
              <a:t>Confidence</a:t>
            </a:r>
          </a:p>
          <a:p>
            <a:pPr algn="ctr">
              <a:spcBef>
                <a:spcPts val="0"/>
              </a:spcBef>
            </a:pPr>
            <a:r>
              <a:rPr lang="en-GB" sz="2400" b="1" dirty="0" smtClean="0">
                <a:latin typeface="Arial"/>
                <a:cs typeface="Arial"/>
              </a:rPr>
              <a:t>Resilience</a:t>
            </a:r>
          </a:p>
          <a:p>
            <a:pPr algn="ctr">
              <a:spcBef>
                <a:spcPts val="0"/>
              </a:spcBef>
            </a:pPr>
            <a:endParaRPr lang="en-GB" sz="2400" dirty="0">
              <a:latin typeface="Arial"/>
              <a:cs typeface="Arial"/>
            </a:endParaRPr>
          </a:p>
          <a:p>
            <a:pPr algn="ctr">
              <a:spcBef>
                <a:spcPts val="0"/>
              </a:spcBef>
            </a:pPr>
            <a:r>
              <a:rPr lang="en-GB" sz="2400" dirty="0" smtClean="0">
                <a:latin typeface="Arial"/>
                <a:cs typeface="Arial"/>
              </a:rPr>
              <a:t>+ </a:t>
            </a:r>
            <a:r>
              <a:rPr lang="en-GB" sz="2400" b="1" dirty="0" smtClean="0">
                <a:latin typeface="Arial"/>
                <a:cs typeface="Arial"/>
              </a:rPr>
              <a:t>Networking</a:t>
            </a:r>
            <a:r>
              <a:rPr lang="en-GB" sz="2400" dirty="0" smtClean="0">
                <a:latin typeface="Arial"/>
                <a:cs typeface="Arial"/>
              </a:rPr>
              <a:t>…</a:t>
            </a:r>
            <a:endParaRPr lang="en-GB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0423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1234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235658" y="2347179"/>
            <a:ext cx="4930341" cy="3771056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BFBFB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7F7F7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69377" y="677485"/>
            <a:ext cx="53916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</a:t>
            </a:r>
            <a:r>
              <a:rPr lang="en-US" sz="2800" b="1" dirty="0" smtClean="0">
                <a:solidFill>
                  <a:srgbClr val="1CCC76"/>
                </a:solidFill>
                <a:latin typeface="Arial"/>
                <a:cs typeface="Arial"/>
              </a:rPr>
              <a:t>+ 12 contact types actively collected by applicants</a:t>
            </a:r>
            <a:endParaRPr lang="en-GB" sz="2800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931" y="3095874"/>
            <a:ext cx="3088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/>
                <a:cs typeface="Arial"/>
              </a:rPr>
              <a:t>who is in the </a:t>
            </a:r>
            <a:r>
              <a:rPr lang="en-US" sz="2400" dirty="0">
                <a:latin typeface="Arial"/>
                <a:cs typeface="Arial"/>
              </a:rPr>
              <a:t>professional social networks of research fellowship applicants </a:t>
            </a:r>
            <a:r>
              <a:rPr lang="en-US" sz="2400" dirty="0" smtClean="0">
                <a:latin typeface="Arial"/>
                <a:cs typeface="Arial"/>
              </a:rPr>
              <a:t>an enhance </a:t>
            </a:r>
            <a:r>
              <a:rPr lang="en-US" sz="2400" dirty="0">
                <a:latin typeface="Arial"/>
                <a:cs typeface="Arial"/>
              </a:rPr>
              <a:t>their success</a:t>
            </a:r>
            <a:r>
              <a:rPr lang="en-GB" sz="2400" dirty="0">
                <a:latin typeface="Arial"/>
                <a:cs typeface="Arial"/>
              </a:rPr>
              <a:t>?</a:t>
            </a:r>
          </a:p>
          <a:p>
            <a:pPr algn="ctr">
              <a:spcBef>
                <a:spcPts val="0"/>
              </a:spcBef>
            </a:pPr>
            <a:endParaRPr lang="en-GB" sz="2400" dirty="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1CCC76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data</a:t>
            </a:r>
          </a:p>
        </p:txBody>
      </p:sp>
      <p:pic>
        <p:nvPicPr>
          <p:cNvPr id="23" name="Picture 22" descr="FSA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2" y="178554"/>
            <a:ext cx="1051992" cy="105295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72118" y="2496399"/>
            <a:ext cx="4726224" cy="3416320"/>
          </a:xfrm>
          <a:prstGeom prst="rect">
            <a:avLst/>
          </a:prstGeom>
          <a:solidFill>
            <a:srgbClr val="1CCC7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Arial"/>
                <a:cs typeface="Arial"/>
              </a:rPr>
              <a:t>Principle </a:t>
            </a:r>
            <a:r>
              <a:rPr lang="en-US" b="1" dirty="0" smtClean="0">
                <a:latin typeface="Arial"/>
                <a:cs typeface="Arial"/>
              </a:rPr>
              <a:t>Investigator</a:t>
            </a:r>
            <a:r>
              <a:rPr lang="en-US" dirty="0" smtClean="0">
                <a:latin typeface="Arial"/>
                <a:cs typeface="Arial"/>
              </a:rPr>
              <a:t> at </a:t>
            </a:r>
            <a:r>
              <a:rPr lang="en-US" dirty="0">
                <a:latin typeface="Arial"/>
                <a:cs typeface="Arial"/>
              </a:rPr>
              <a:t>time of </a:t>
            </a:r>
            <a:r>
              <a:rPr lang="en-US" dirty="0" smtClean="0">
                <a:latin typeface="Arial"/>
                <a:cs typeface="Arial"/>
              </a:rPr>
              <a:t>application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dirty="0">
                <a:latin typeface="Arial"/>
                <a:cs typeface="Arial"/>
              </a:rPr>
              <a:t>Another </a:t>
            </a:r>
            <a:r>
              <a:rPr lang="en-US" b="1" dirty="0">
                <a:latin typeface="Arial"/>
                <a:cs typeface="Arial"/>
              </a:rPr>
              <a:t>senior academic</a:t>
            </a:r>
            <a:r>
              <a:rPr lang="en-US" dirty="0">
                <a:latin typeface="Arial"/>
                <a:cs typeface="Arial"/>
              </a:rPr>
              <a:t> colleague 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b="1" dirty="0">
                <a:latin typeface="Arial"/>
                <a:cs typeface="Arial"/>
              </a:rPr>
              <a:t>Head</a:t>
            </a:r>
            <a:r>
              <a:rPr lang="en-US" dirty="0">
                <a:latin typeface="Arial"/>
                <a:cs typeface="Arial"/>
              </a:rPr>
              <a:t> of </a:t>
            </a:r>
            <a:r>
              <a:rPr lang="en-US" dirty="0" err="1">
                <a:latin typeface="Arial"/>
                <a:cs typeface="Arial"/>
              </a:rPr>
              <a:t>Dept</a:t>
            </a:r>
            <a:r>
              <a:rPr lang="en-US" dirty="0">
                <a:latin typeface="Arial"/>
                <a:cs typeface="Arial"/>
              </a:rPr>
              <a:t>/School/Discipline 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b="1" dirty="0" smtClean="0">
                <a:latin typeface="Arial"/>
                <a:cs typeface="Arial"/>
              </a:rPr>
              <a:t>Host </a:t>
            </a:r>
            <a:r>
              <a:rPr lang="en-US" b="1" dirty="0">
                <a:latin typeface="Arial"/>
                <a:cs typeface="Arial"/>
              </a:rPr>
              <a:t>or Mentor</a:t>
            </a:r>
            <a:r>
              <a:rPr lang="en-US" dirty="0">
                <a:latin typeface="Arial"/>
                <a:cs typeface="Arial"/>
              </a:rPr>
              <a:t> for the Fellowship award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dirty="0">
                <a:latin typeface="Arial"/>
                <a:cs typeface="Arial"/>
              </a:rPr>
              <a:t>A </a:t>
            </a:r>
            <a:r>
              <a:rPr lang="en-US" b="1" dirty="0">
                <a:latin typeface="Arial"/>
                <a:cs typeface="Arial"/>
              </a:rPr>
              <a:t>Current Research Fellow</a:t>
            </a:r>
            <a:r>
              <a:rPr lang="en-US" dirty="0">
                <a:latin typeface="Arial"/>
                <a:cs typeface="Arial"/>
              </a:rPr>
              <a:t> 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b="1" dirty="0" smtClean="0">
                <a:latin typeface="Arial"/>
                <a:cs typeface="Arial"/>
              </a:rPr>
              <a:t>Peer Applicant</a:t>
            </a:r>
            <a:endParaRPr lang="en-US" dirty="0">
              <a:latin typeface="Arial"/>
              <a:cs typeface="Arial"/>
            </a:endParaRPr>
          </a:p>
          <a:p>
            <a:pPr algn="ctr"/>
            <a:r>
              <a:rPr lang="en-US" b="1" dirty="0" smtClean="0">
                <a:latin typeface="Arial"/>
                <a:cs typeface="Arial"/>
              </a:rPr>
              <a:t>Collaborator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on the </a:t>
            </a:r>
            <a:r>
              <a:rPr lang="en-US" dirty="0">
                <a:latin typeface="Arial"/>
                <a:cs typeface="Arial"/>
              </a:rPr>
              <a:t>application 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b="1" dirty="0">
                <a:latin typeface="Arial"/>
                <a:cs typeface="Arial"/>
              </a:rPr>
              <a:t>Referee</a:t>
            </a:r>
            <a:r>
              <a:rPr lang="en-US" dirty="0">
                <a:latin typeface="Arial"/>
                <a:cs typeface="Arial"/>
              </a:rPr>
              <a:t> for the </a:t>
            </a:r>
            <a:r>
              <a:rPr lang="en-US" dirty="0" smtClean="0">
                <a:latin typeface="Arial"/>
                <a:cs typeface="Arial"/>
              </a:rPr>
              <a:t>application 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b="1" dirty="0" smtClean="0">
                <a:latin typeface="Arial"/>
                <a:cs typeface="Arial"/>
              </a:rPr>
              <a:t>Career Mentor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(formal or informal</a:t>
            </a:r>
            <a:r>
              <a:rPr lang="en-US" dirty="0" smtClean="0">
                <a:latin typeface="Arial"/>
                <a:cs typeface="Arial"/>
              </a:rPr>
              <a:t>)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b="1" dirty="0">
                <a:latin typeface="Arial"/>
                <a:cs typeface="Arial"/>
              </a:rPr>
              <a:t>Grant Capture Manager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within </a:t>
            </a:r>
            <a:r>
              <a:rPr lang="en-US" dirty="0">
                <a:latin typeface="Arial"/>
                <a:cs typeface="Arial"/>
              </a:rPr>
              <a:t>the HEI 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b="1" dirty="0">
                <a:latin typeface="Arial"/>
                <a:cs typeface="Arial"/>
              </a:rPr>
              <a:t>Researcher Development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>
                <a:latin typeface="Arial"/>
                <a:cs typeface="Arial"/>
              </a:rPr>
              <a:t>Professional 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US" b="1" dirty="0">
                <a:latin typeface="Arial"/>
                <a:cs typeface="Arial"/>
              </a:rPr>
              <a:t>Spouse / Partner</a:t>
            </a:r>
            <a:r>
              <a:rPr lang="en-US" dirty="0">
                <a:latin typeface="Arial"/>
                <a:cs typeface="Arial"/>
              </a:rPr>
              <a:t> </a:t>
            </a:r>
            <a:endParaRPr lang="en-GB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2455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</TotalTime>
  <Words>879</Words>
  <Application>Microsoft Macintosh PowerPoint</Application>
  <PresentationFormat>On-screen Show (4:3)</PresentationFormat>
  <Paragraphs>132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Sheffield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Guccione</dc:creator>
  <cp:lastModifiedBy>Kay Guccione</cp:lastModifiedBy>
  <cp:revision>187</cp:revision>
  <cp:lastPrinted>2015-09-02T08:44:21Z</cp:lastPrinted>
  <dcterms:created xsi:type="dcterms:W3CDTF">2014-06-18T08:27:36Z</dcterms:created>
  <dcterms:modified xsi:type="dcterms:W3CDTF">2015-09-17T18:26:23Z</dcterms:modified>
</cp:coreProperties>
</file>