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69" r:id="rId4"/>
    <p:sldId id="263" r:id="rId5"/>
    <p:sldId id="265" r:id="rId6"/>
    <p:sldId id="268" r:id="rId7"/>
    <p:sldId id="259" r:id="rId8"/>
    <p:sldId id="266" r:id="rId9"/>
    <p:sldId id="267" r:id="rId10"/>
    <p:sldId id="270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337" autoAdjust="0"/>
  </p:normalViewPr>
  <p:slideViewPr>
    <p:cSldViewPr>
      <p:cViewPr varScale="1">
        <p:scale>
          <a:sx n="36" d="100"/>
          <a:sy n="36" d="100"/>
        </p:scale>
        <p:origin x="-159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1229" y="-8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621992-A2E5-4008-ADDD-F3FA75BAFFFD}" type="doc">
      <dgm:prSet loTypeId="urn:microsoft.com/office/officeart/2005/8/layout/matrix3" loCatId="matrix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35217A4A-EFC6-4C71-B716-ECF221AE8DB7}">
      <dgm:prSet phldrT="[Text]" custT="1"/>
      <dgm:spPr/>
      <dgm:t>
        <a:bodyPr/>
        <a:lstStyle/>
        <a:p>
          <a:r>
            <a:rPr lang="en-GB" sz="2400" b="0" dirty="0" smtClean="0"/>
            <a:t>Mentoring Entrepreneurs</a:t>
          </a:r>
          <a:endParaRPr lang="en-GB" sz="2400" b="0" dirty="0"/>
        </a:p>
      </dgm:t>
    </dgm:pt>
    <dgm:pt modelId="{B796ECC3-EC9A-4E25-B303-6D95DE5C7778}" type="parTrans" cxnId="{1B0CCF30-27C3-4593-886B-46118816B6C7}">
      <dgm:prSet/>
      <dgm:spPr/>
      <dgm:t>
        <a:bodyPr/>
        <a:lstStyle/>
        <a:p>
          <a:endParaRPr lang="en-GB"/>
        </a:p>
      </dgm:t>
    </dgm:pt>
    <dgm:pt modelId="{36572FC3-6065-4C7E-B7EE-5D1BF4697813}" type="sibTrans" cxnId="{1B0CCF30-27C3-4593-886B-46118816B6C7}">
      <dgm:prSet/>
      <dgm:spPr/>
      <dgm:t>
        <a:bodyPr/>
        <a:lstStyle/>
        <a:p>
          <a:endParaRPr lang="en-GB"/>
        </a:p>
      </dgm:t>
    </dgm:pt>
    <dgm:pt modelId="{3E8E86CB-F51A-4B3A-BE83-8656FCE675B9}">
      <dgm:prSet phldrT="[Text]" custT="1"/>
      <dgm:spPr/>
      <dgm:t>
        <a:bodyPr/>
        <a:lstStyle/>
        <a:p>
          <a:r>
            <a:rPr lang="en-GB" sz="2800" b="1" dirty="0" smtClean="0"/>
            <a:t>Start-up experience </a:t>
          </a:r>
          <a:endParaRPr lang="en-GB" sz="2800" b="1" dirty="0"/>
        </a:p>
      </dgm:t>
    </dgm:pt>
    <dgm:pt modelId="{06B34E5C-4018-4E2D-AEAA-C26219003D3D}" type="parTrans" cxnId="{CD55B15B-96B9-4C81-86D2-7BAECC69D8D6}">
      <dgm:prSet/>
      <dgm:spPr/>
      <dgm:t>
        <a:bodyPr/>
        <a:lstStyle/>
        <a:p>
          <a:endParaRPr lang="en-GB"/>
        </a:p>
      </dgm:t>
    </dgm:pt>
    <dgm:pt modelId="{C5534CE5-FCCE-49B6-9576-335033A300E0}" type="sibTrans" cxnId="{CD55B15B-96B9-4C81-86D2-7BAECC69D8D6}">
      <dgm:prSet/>
      <dgm:spPr/>
      <dgm:t>
        <a:bodyPr/>
        <a:lstStyle/>
        <a:p>
          <a:endParaRPr lang="en-GB"/>
        </a:p>
      </dgm:t>
    </dgm:pt>
    <dgm:pt modelId="{82B8FF2A-4221-473C-A941-716C3FD11BFE}">
      <dgm:prSet phldrT="[Text]" custT="1"/>
      <dgm:spPr/>
      <dgm:t>
        <a:bodyPr/>
        <a:lstStyle/>
        <a:p>
          <a:r>
            <a:rPr lang="en-GB" sz="2000" b="1" dirty="0" smtClean="0"/>
            <a:t>Research in entrepreneurial leadership education</a:t>
          </a:r>
          <a:endParaRPr lang="en-GB" sz="2000" b="1" dirty="0"/>
        </a:p>
      </dgm:t>
    </dgm:pt>
    <dgm:pt modelId="{C6EB730C-22CF-4A62-B49D-AEA4A8C80A6D}" type="parTrans" cxnId="{08725AEC-1A88-4917-9F4A-E64C80518E26}">
      <dgm:prSet/>
      <dgm:spPr/>
      <dgm:t>
        <a:bodyPr/>
        <a:lstStyle/>
        <a:p>
          <a:endParaRPr lang="en-GB"/>
        </a:p>
      </dgm:t>
    </dgm:pt>
    <dgm:pt modelId="{7BAE1333-D34C-4A5A-BEEE-24A72D5FD872}" type="sibTrans" cxnId="{08725AEC-1A88-4917-9F4A-E64C80518E26}">
      <dgm:prSet/>
      <dgm:spPr/>
      <dgm:t>
        <a:bodyPr/>
        <a:lstStyle/>
        <a:p>
          <a:endParaRPr lang="en-GB"/>
        </a:p>
      </dgm:t>
    </dgm:pt>
    <dgm:pt modelId="{53C93ACB-F4EB-49E0-845E-3DC55B8DB6B8}">
      <dgm:prSet phldrT="[Text]" custT="1"/>
      <dgm:spPr/>
      <dgm:t>
        <a:bodyPr/>
        <a:lstStyle/>
        <a:p>
          <a:r>
            <a:rPr lang="en-GB" sz="2400" b="1" dirty="0" smtClean="0"/>
            <a:t>“Navigating the hairpin”</a:t>
          </a:r>
        </a:p>
        <a:p>
          <a:r>
            <a:rPr lang="en-GB" sz="2400" b="1" dirty="0" smtClean="0"/>
            <a:t>Research Project University of Cambridge  </a:t>
          </a:r>
          <a:endParaRPr lang="en-GB" sz="2400" b="1" dirty="0"/>
        </a:p>
      </dgm:t>
    </dgm:pt>
    <dgm:pt modelId="{57E6C062-F2E2-4B2F-95A8-E863DD4B5E71}" type="sibTrans" cxnId="{A3FFA3FE-B38A-49E7-84BC-AFC05C0C8664}">
      <dgm:prSet/>
      <dgm:spPr/>
      <dgm:t>
        <a:bodyPr/>
        <a:lstStyle/>
        <a:p>
          <a:endParaRPr lang="en-GB"/>
        </a:p>
      </dgm:t>
    </dgm:pt>
    <dgm:pt modelId="{09107EA4-57CE-4ABB-9581-7C3AC4124B2A}" type="parTrans" cxnId="{A3FFA3FE-B38A-49E7-84BC-AFC05C0C8664}">
      <dgm:prSet/>
      <dgm:spPr/>
      <dgm:t>
        <a:bodyPr/>
        <a:lstStyle/>
        <a:p>
          <a:endParaRPr lang="en-GB"/>
        </a:p>
      </dgm:t>
    </dgm:pt>
    <dgm:pt modelId="{F2FD005F-772C-46BD-8037-B737ECADA9D6}" type="pres">
      <dgm:prSet presAssocID="{D0621992-A2E5-4008-ADDD-F3FA75BAFFFD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CA9AD6-52A6-43C6-8B6B-4B2E17257948}" type="pres">
      <dgm:prSet presAssocID="{D0621992-A2E5-4008-ADDD-F3FA75BAFFFD}" presName="diamond" presStyleLbl="bgShp" presStyleIdx="0" presStyleCnt="1"/>
      <dgm:spPr/>
    </dgm:pt>
    <dgm:pt modelId="{B06A1C54-47F0-4420-B1BB-4DED79F83445}" type="pres">
      <dgm:prSet presAssocID="{D0621992-A2E5-4008-ADDD-F3FA75BAFFFD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51B9DC-D516-4847-BC5B-ED1542067469}" type="pres">
      <dgm:prSet presAssocID="{D0621992-A2E5-4008-ADDD-F3FA75BAFFFD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403CF8-3C42-43A1-849B-BC2F99597583}" type="pres">
      <dgm:prSet presAssocID="{D0621992-A2E5-4008-ADDD-F3FA75BAFFFD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F578B81-6FCE-429F-8EEF-21EF4B432228}" type="pres">
      <dgm:prSet presAssocID="{D0621992-A2E5-4008-ADDD-F3FA75BAFFFD}" presName="quad4" presStyleLbl="node1" presStyleIdx="3" presStyleCnt="4" custLinFactNeighborX="724" custLinFactNeighborY="6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5E7AA6F-C34C-44FC-9AEA-04EB0F0C1D6D}" type="presOf" srcId="{82B8FF2A-4221-473C-A941-716C3FD11BFE}" destId="{1F578B81-6FCE-429F-8EEF-21EF4B432228}" srcOrd="0" destOrd="0" presId="urn:microsoft.com/office/officeart/2005/8/layout/matrix3"/>
    <dgm:cxn modelId="{406B698F-ED35-4D35-9160-8ACE658FEC34}" type="presOf" srcId="{D0621992-A2E5-4008-ADDD-F3FA75BAFFFD}" destId="{F2FD005F-772C-46BD-8037-B737ECADA9D6}" srcOrd="0" destOrd="0" presId="urn:microsoft.com/office/officeart/2005/8/layout/matrix3"/>
    <dgm:cxn modelId="{CD55B15B-96B9-4C81-86D2-7BAECC69D8D6}" srcId="{D0621992-A2E5-4008-ADDD-F3FA75BAFFFD}" destId="{3E8E86CB-F51A-4B3A-BE83-8656FCE675B9}" srcOrd="2" destOrd="0" parTransId="{06B34E5C-4018-4E2D-AEAA-C26219003D3D}" sibTransId="{C5534CE5-FCCE-49B6-9576-335033A300E0}"/>
    <dgm:cxn modelId="{08725AEC-1A88-4917-9F4A-E64C80518E26}" srcId="{D0621992-A2E5-4008-ADDD-F3FA75BAFFFD}" destId="{82B8FF2A-4221-473C-A941-716C3FD11BFE}" srcOrd="3" destOrd="0" parTransId="{C6EB730C-22CF-4A62-B49D-AEA4A8C80A6D}" sibTransId="{7BAE1333-D34C-4A5A-BEEE-24A72D5FD872}"/>
    <dgm:cxn modelId="{CC9D5EFB-CBC1-4915-8566-4F47581FA9BA}" type="presOf" srcId="{53C93ACB-F4EB-49E0-845E-3DC55B8DB6B8}" destId="{B06A1C54-47F0-4420-B1BB-4DED79F83445}" srcOrd="0" destOrd="0" presId="urn:microsoft.com/office/officeart/2005/8/layout/matrix3"/>
    <dgm:cxn modelId="{944EFE7A-0DFB-480E-98F4-39B1B22BA905}" type="presOf" srcId="{35217A4A-EFC6-4C71-B716-ECF221AE8DB7}" destId="{8751B9DC-D516-4847-BC5B-ED1542067469}" srcOrd="0" destOrd="0" presId="urn:microsoft.com/office/officeart/2005/8/layout/matrix3"/>
    <dgm:cxn modelId="{E5BC8638-F4CB-442A-BC28-B083C3112EFA}" type="presOf" srcId="{3E8E86CB-F51A-4B3A-BE83-8656FCE675B9}" destId="{5E403CF8-3C42-43A1-849B-BC2F99597583}" srcOrd="0" destOrd="0" presId="urn:microsoft.com/office/officeart/2005/8/layout/matrix3"/>
    <dgm:cxn modelId="{A3FFA3FE-B38A-49E7-84BC-AFC05C0C8664}" srcId="{D0621992-A2E5-4008-ADDD-F3FA75BAFFFD}" destId="{53C93ACB-F4EB-49E0-845E-3DC55B8DB6B8}" srcOrd="0" destOrd="0" parTransId="{09107EA4-57CE-4ABB-9581-7C3AC4124B2A}" sibTransId="{57E6C062-F2E2-4B2F-95A8-E863DD4B5E71}"/>
    <dgm:cxn modelId="{1B0CCF30-27C3-4593-886B-46118816B6C7}" srcId="{D0621992-A2E5-4008-ADDD-F3FA75BAFFFD}" destId="{35217A4A-EFC6-4C71-B716-ECF221AE8DB7}" srcOrd="1" destOrd="0" parTransId="{B796ECC3-EC9A-4E25-B303-6D95DE5C7778}" sibTransId="{36572FC3-6065-4C7E-B7EE-5D1BF4697813}"/>
    <dgm:cxn modelId="{4FED5395-749C-47F9-ADF4-16A083960F70}" type="presParOf" srcId="{F2FD005F-772C-46BD-8037-B737ECADA9D6}" destId="{94CA9AD6-52A6-43C6-8B6B-4B2E17257948}" srcOrd="0" destOrd="0" presId="urn:microsoft.com/office/officeart/2005/8/layout/matrix3"/>
    <dgm:cxn modelId="{6B050DB5-B407-47D1-BEFA-B33347CF829B}" type="presParOf" srcId="{F2FD005F-772C-46BD-8037-B737ECADA9D6}" destId="{B06A1C54-47F0-4420-B1BB-4DED79F83445}" srcOrd="1" destOrd="0" presId="urn:microsoft.com/office/officeart/2005/8/layout/matrix3"/>
    <dgm:cxn modelId="{EC694DF1-2065-48A8-AD07-D59AE563C68C}" type="presParOf" srcId="{F2FD005F-772C-46BD-8037-B737ECADA9D6}" destId="{8751B9DC-D516-4847-BC5B-ED1542067469}" srcOrd="2" destOrd="0" presId="urn:microsoft.com/office/officeart/2005/8/layout/matrix3"/>
    <dgm:cxn modelId="{37C5A9C6-BD37-4CFC-9F45-6E3B9CCCFDE5}" type="presParOf" srcId="{F2FD005F-772C-46BD-8037-B737ECADA9D6}" destId="{5E403CF8-3C42-43A1-849B-BC2F99597583}" srcOrd="3" destOrd="0" presId="urn:microsoft.com/office/officeart/2005/8/layout/matrix3"/>
    <dgm:cxn modelId="{35758A8D-4CA4-45FF-9D7A-805DF868873A}" type="presParOf" srcId="{F2FD005F-772C-46BD-8037-B737ECADA9D6}" destId="{1F578B81-6FCE-429F-8EEF-21EF4B43222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2AF3EB-7DE5-4F9C-A26C-16383BF14B4B}" type="doc">
      <dgm:prSet loTypeId="urn:microsoft.com/office/officeart/2005/8/layout/pyramid3" loCatId="pyramid" qsTypeId="urn:microsoft.com/office/officeart/2005/8/quickstyle/simple5" qsCatId="simple" csTypeId="urn:microsoft.com/office/officeart/2005/8/colors/colorful4" csCatId="colorful" phldr="1"/>
      <dgm:spPr/>
    </dgm:pt>
    <dgm:pt modelId="{399BD946-7227-400E-8678-4EB8E5FCBA15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GB" sz="2800" b="1" dirty="0" smtClean="0"/>
            <a:t>Develop vision for research</a:t>
          </a:r>
          <a:endParaRPr lang="en-GB" sz="2800" b="1" dirty="0"/>
        </a:p>
      </dgm:t>
    </dgm:pt>
    <dgm:pt modelId="{B9C58466-CE16-4EDF-A8C2-597F7C51A2EC}" type="parTrans" cxnId="{946F2154-37D8-4CC7-93B0-F506C9F82D6E}">
      <dgm:prSet/>
      <dgm:spPr/>
      <dgm:t>
        <a:bodyPr/>
        <a:lstStyle/>
        <a:p>
          <a:endParaRPr lang="en-GB"/>
        </a:p>
      </dgm:t>
    </dgm:pt>
    <dgm:pt modelId="{0A317F06-1561-43BE-A5C9-BBBEA01C1AED}" type="sibTrans" cxnId="{946F2154-37D8-4CC7-93B0-F506C9F82D6E}">
      <dgm:prSet/>
      <dgm:spPr/>
      <dgm:t>
        <a:bodyPr/>
        <a:lstStyle/>
        <a:p>
          <a:endParaRPr lang="en-GB"/>
        </a:p>
      </dgm:t>
    </dgm:pt>
    <dgm:pt modelId="{3DC9786B-E0A5-449F-8200-0C0E1ABABB4A}">
      <dgm:prSet phldrT="[Text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GB" sz="2800" b="1" dirty="0" smtClean="0"/>
            <a:t>Plan</a:t>
          </a:r>
          <a:endParaRPr lang="en-GB" sz="2800" b="1" dirty="0"/>
        </a:p>
      </dgm:t>
    </dgm:pt>
    <dgm:pt modelId="{F9EDC524-2B45-4382-90EB-96F14B39C5AC}" type="parTrans" cxnId="{72BFC865-393D-4495-8A65-46C6BBE3853C}">
      <dgm:prSet/>
      <dgm:spPr/>
      <dgm:t>
        <a:bodyPr/>
        <a:lstStyle/>
        <a:p>
          <a:endParaRPr lang="en-GB"/>
        </a:p>
      </dgm:t>
    </dgm:pt>
    <dgm:pt modelId="{92C6EB5A-AA49-4507-9F6B-0A3F1DD7665A}" type="sibTrans" cxnId="{72BFC865-393D-4495-8A65-46C6BBE3853C}">
      <dgm:prSet/>
      <dgm:spPr/>
      <dgm:t>
        <a:bodyPr/>
        <a:lstStyle/>
        <a:p>
          <a:endParaRPr lang="en-GB"/>
        </a:p>
      </dgm:t>
    </dgm:pt>
    <dgm:pt modelId="{DC2FC3B0-2495-49F3-B170-79843B46754E}">
      <dgm:prSet phldrT="[Text]" custT="1"/>
      <dgm:spPr/>
      <dgm:t>
        <a:bodyPr/>
        <a:lstStyle/>
        <a:p>
          <a:r>
            <a:rPr lang="en-GB" sz="2400" b="1" dirty="0" smtClean="0"/>
            <a:t>Seek             funding</a:t>
          </a:r>
          <a:endParaRPr lang="en-GB" sz="2400" b="1" dirty="0"/>
        </a:p>
      </dgm:t>
    </dgm:pt>
    <dgm:pt modelId="{5551AF5A-3FE4-4342-B1E1-FD941A48FD61}" type="parTrans" cxnId="{05A289AE-6BFD-483F-B282-FF8ED2F80C15}">
      <dgm:prSet/>
      <dgm:spPr/>
      <dgm:t>
        <a:bodyPr/>
        <a:lstStyle/>
        <a:p>
          <a:endParaRPr lang="en-GB"/>
        </a:p>
      </dgm:t>
    </dgm:pt>
    <dgm:pt modelId="{C77C44A2-0AF9-4BFD-847B-7F8AB5DD719C}" type="sibTrans" cxnId="{05A289AE-6BFD-483F-B282-FF8ED2F80C15}">
      <dgm:prSet/>
      <dgm:spPr/>
      <dgm:t>
        <a:bodyPr/>
        <a:lstStyle/>
        <a:p>
          <a:endParaRPr lang="en-GB"/>
        </a:p>
      </dgm:t>
    </dgm:pt>
    <dgm:pt modelId="{F5CC0E8B-1C13-435A-A36B-7B5CA9A2C8C2}" type="pres">
      <dgm:prSet presAssocID="{832AF3EB-7DE5-4F9C-A26C-16383BF14B4B}" presName="Name0" presStyleCnt="0">
        <dgm:presLayoutVars>
          <dgm:dir/>
          <dgm:animLvl val="lvl"/>
          <dgm:resizeHandles val="exact"/>
        </dgm:presLayoutVars>
      </dgm:prSet>
      <dgm:spPr/>
    </dgm:pt>
    <dgm:pt modelId="{9B2D98D5-DCF0-4137-BCE3-9C5919B6DB9B}" type="pres">
      <dgm:prSet presAssocID="{399BD946-7227-400E-8678-4EB8E5FCBA15}" presName="Name8" presStyleCnt="0"/>
      <dgm:spPr/>
    </dgm:pt>
    <dgm:pt modelId="{B5808717-9B87-4A5D-9C35-29FA7C1A8EFE}" type="pres">
      <dgm:prSet presAssocID="{399BD946-7227-400E-8678-4EB8E5FCBA15}" presName="level" presStyleLbl="node1" presStyleIdx="0" presStyleCnt="3" custLinFactNeighborY="-394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D5D92E8-D434-4FAE-AE42-8E16206B0BE9}" type="pres">
      <dgm:prSet presAssocID="{399BD946-7227-400E-8678-4EB8E5FCBA1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205758-E7E6-4F46-ABEF-FA49B5C238DE}" type="pres">
      <dgm:prSet presAssocID="{3DC9786B-E0A5-449F-8200-0C0E1ABABB4A}" presName="Name8" presStyleCnt="0"/>
      <dgm:spPr/>
    </dgm:pt>
    <dgm:pt modelId="{EACA975B-F0BB-49B6-94D8-309179613EA4}" type="pres">
      <dgm:prSet presAssocID="{3DC9786B-E0A5-449F-8200-0C0E1ABABB4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FDDEE1-5A25-40B2-992F-976B1DA709DA}" type="pres">
      <dgm:prSet presAssocID="{3DC9786B-E0A5-449F-8200-0C0E1ABABB4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C6A822-58CE-480D-9648-85591B679406}" type="pres">
      <dgm:prSet presAssocID="{DC2FC3B0-2495-49F3-B170-79843B46754E}" presName="Name8" presStyleCnt="0"/>
      <dgm:spPr/>
    </dgm:pt>
    <dgm:pt modelId="{C8514587-C0D0-4908-8027-22031672CEA6}" type="pres">
      <dgm:prSet presAssocID="{DC2FC3B0-2495-49F3-B170-79843B46754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E4194F-3092-4AB5-8467-1A52CAAA6D3E}" type="pres">
      <dgm:prSet presAssocID="{DC2FC3B0-2495-49F3-B170-79843B46754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BA9443D-1BE4-4EDC-8FEB-1F7FB191AB74}" type="presOf" srcId="{399BD946-7227-400E-8678-4EB8E5FCBA15}" destId="{B5808717-9B87-4A5D-9C35-29FA7C1A8EFE}" srcOrd="0" destOrd="0" presId="urn:microsoft.com/office/officeart/2005/8/layout/pyramid3"/>
    <dgm:cxn modelId="{6DA5B742-FBD5-41B1-9F0C-668F795EC99D}" type="presOf" srcId="{3DC9786B-E0A5-449F-8200-0C0E1ABABB4A}" destId="{A7FDDEE1-5A25-40B2-992F-976B1DA709DA}" srcOrd="1" destOrd="0" presId="urn:microsoft.com/office/officeart/2005/8/layout/pyramid3"/>
    <dgm:cxn modelId="{946F2154-37D8-4CC7-93B0-F506C9F82D6E}" srcId="{832AF3EB-7DE5-4F9C-A26C-16383BF14B4B}" destId="{399BD946-7227-400E-8678-4EB8E5FCBA15}" srcOrd="0" destOrd="0" parTransId="{B9C58466-CE16-4EDF-A8C2-597F7C51A2EC}" sibTransId="{0A317F06-1561-43BE-A5C9-BBBEA01C1AED}"/>
    <dgm:cxn modelId="{1B8B9B17-D203-4F2F-94EF-2FD6AE637C19}" type="presOf" srcId="{832AF3EB-7DE5-4F9C-A26C-16383BF14B4B}" destId="{F5CC0E8B-1C13-435A-A36B-7B5CA9A2C8C2}" srcOrd="0" destOrd="0" presId="urn:microsoft.com/office/officeart/2005/8/layout/pyramid3"/>
    <dgm:cxn modelId="{F0C65A48-8619-4964-856F-301D26AD55F7}" type="presOf" srcId="{3DC9786B-E0A5-449F-8200-0C0E1ABABB4A}" destId="{EACA975B-F0BB-49B6-94D8-309179613EA4}" srcOrd="0" destOrd="0" presId="urn:microsoft.com/office/officeart/2005/8/layout/pyramid3"/>
    <dgm:cxn modelId="{CEE4AA90-87CF-49B2-B798-377F66FC4E25}" type="presOf" srcId="{DC2FC3B0-2495-49F3-B170-79843B46754E}" destId="{2FE4194F-3092-4AB5-8467-1A52CAAA6D3E}" srcOrd="1" destOrd="0" presId="urn:microsoft.com/office/officeart/2005/8/layout/pyramid3"/>
    <dgm:cxn modelId="{72BFC865-393D-4495-8A65-46C6BBE3853C}" srcId="{832AF3EB-7DE5-4F9C-A26C-16383BF14B4B}" destId="{3DC9786B-E0A5-449F-8200-0C0E1ABABB4A}" srcOrd="1" destOrd="0" parTransId="{F9EDC524-2B45-4382-90EB-96F14B39C5AC}" sibTransId="{92C6EB5A-AA49-4507-9F6B-0A3F1DD7665A}"/>
    <dgm:cxn modelId="{05A289AE-6BFD-483F-B282-FF8ED2F80C15}" srcId="{832AF3EB-7DE5-4F9C-A26C-16383BF14B4B}" destId="{DC2FC3B0-2495-49F3-B170-79843B46754E}" srcOrd="2" destOrd="0" parTransId="{5551AF5A-3FE4-4342-B1E1-FD941A48FD61}" sibTransId="{C77C44A2-0AF9-4BFD-847B-7F8AB5DD719C}"/>
    <dgm:cxn modelId="{37926332-EB1C-4465-8EDE-642DBB14BD6F}" type="presOf" srcId="{DC2FC3B0-2495-49F3-B170-79843B46754E}" destId="{C8514587-C0D0-4908-8027-22031672CEA6}" srcOrd="0" destOrd="0" presId="urn:microsoft.com/office/officeart/2005/8/layout/pyramid3"/>
    <dgm:cxn modelId="{A8E439C7-E58A-4FFF-BBC3-50CDC97E613E}" type="presOf" srcId="{399BD946-7227-400E-8678-4EB8E5FCBA15}" destId="{CD5D92E8-D434-4FAE-AE42-8E16206B0BE9}" srcOrd="1" destOrd="0" presId="urn:microsoft.com/office/officeart/2005/8/layout/pyramid3"/>
    <dgm:cxn modelId="{DDAF7094-85F3-494E-A198-008D548C00B3}" type="presParOf" srcId="{F5CC0E8B-1C13-435A-A36B-7B5CA9A2C8C2}" destId="{9B2D98D5-DCF0-4137-BCE3-9C5919B6DB9B}" srcOrd="0" destOrd="0" presId="urn:microsoft.com/office/officeart/2005/8/layout/pyramid3"/>
    <dgm:cxn modelId="{25DEAE1A-49E5-4E69-A3AF-EFDCAA6F311E}" type="presParOf" srcId="{9B2D98D5-DCF0-4137-BCE3-9C5919B6DB9B}" destId="{B5808717-9B87-4A5D-9C35-29FA7C1A8EFE}" srcOrd="0" destOrd="0" presId="urn:microsoft.com/office/officeart/2005/8/layout/pyramid3"/>
    <dgm:cxn modelId="{58ED8DFA-9206-499E-A3F1-444C545688F6}" type="presParOf" srcId="{9B2D98D5-DCF0-4137-BCE3-9C5919B6DB9B}" destId="{CD5D92E8-D434-4FAE-AE42-8E16206B0BE9}" srcOrd="1" destOrd="0" presId="urn:microsoft.com/office/officeart/2005/8/layout/pyramid3"/>
    <dgm:cxn modelId="{8B9BEAF3-081A-4FB4-B388-11CADF5C4C70}" type="presParOf" srcId="{F5CC0E8B-1C13-435A-A36B-7B5CA9A2C8C2}" destId="{D3205758-E7E6-4F46-ABEF-FA49B5C238DE}" srcOrd="1" destOrd="0" presId="urn:microsoft.com/office/officeart/2005/8/layout/pyramid3"/>
    <dgm:cxn modelId="{BB53CE40-296D-46C6-AE10-08749B09970D}" type="presParOf" srcId="{D3205758-E7E6-4F46-ABEF-FA49B5C238DE}" destId="{EACA975B-F0BB-49B6-94D8-309179613EA4}" srcOrd="0" destOrd="0" presId="urn:microsoft.com/office/officeart/2005/8/layout/pyramid3"/>
    <dgm:cxn modelId="{C6645C69-BE00-44AD-AE6F-53F1F04C65C5}" type="presParOf" srcId="{D3205758-E7E6-4F46-ABEF-FA49B5C238DE}" destId="{A7FDDEE1-5A25-40B2-992F-976B1DA709DA}" srcOrd="1" destOrd="0" presId="urn:microsoft.com/office/officeart/2005/8/layout/pyramid3"/>
    <dgm:cxn modelId="{8DB6FBAA-63F0-469E-BC1D-B9BD3A18A7F1}" type="presParOf" srcId="{F5CC0E8B-1C13-435A-A36B-7B5CA9A2C8C2}" destId="{6CC6A822-58CE-480D-9648-85591B679406}" srcOrd="2" destOrd="0" presId="urn:microsoft.com/office/officeart/2005/8/layout/pyramid3"/>
    <dgm:cxn modelId="{16D07537-66A6-44A2-BED4-983BE48D9D6B}" type="presParOf" srcId="{6CC6A822-58CE-480D-9648-85591B679406}" destId="{C8514587-C0D0-4908-8027-22031672CEA6}" srcOrd="0" destOrd="0" presId="urn:microsoft.com/office/officeart/2005/8/layout/pyramid3"/>
    <dgm:cxn modelId="{B92B858D-C94B-47D6-BDE8-C371940D4031}" type="presParOf" srcId="{6CC6A822-58CE-480D-9648-85591B679406}" destId="{2FE4194F-3092-4AB5-8467-1A52CAAA6D3E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2AF3EB-7DE5-4F9C-A26C-16383BF14B4B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</dgm:pt>
    <dgm:pt modelId="{399BD946-7227-400E-8678-4EB8E5FCBA15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GB" sz="3200" b="1" dirty="0" smtClean="0"/>
            <a:t>Develop vision for research</a:t>
          </a:r>
          <a:endParaRPr lang="en-GB" sz="3200" b="1" dirty="0"/>
        </a:p>
      </dgm:t>
    </dgm:pt>
    <dgm:pt modelId="{B9C58466-CE16-4EDF-A8C2-597F7C51A2EC}" type="parTrans" cxnId="{946F2154-37D8-4CC7-93B0-F506C9F82D6E}">
      <dgm:prSet/>
      <dgm:spPr/>
      <dgm:t>
        <a:bodyPr/>
        <a:lstStyle/>
        <a:p>
          <a:endParaRPr lang="en-GB"/>
        </a:p>
      </dgm:t>
    </dgm:pt>
    <dgm:pt modelId="{0A317F06-1561-43BE-A5C9-BBBEA01C1AED}" type="sibTrans" cxnId="{946F2154-37D8-4CC7-93B0-F506C9F82D6E}">
      <dgm:prSet/>
      <dgm:spPr/>
      <dgm:t>
        <a:bodyPr/>
        <a:lstStyle/>
        <a:p>
          <a:endParaRPr lang="en-GB"/>
        </a:p>
      </dgm:t>
    </dgm:pt>
    <dgm:pt modelId="{3DC9786B-E0A5-449F-8200-0C0E1ABABB4A}">
      <dgm:prSet phldrT="[Text]" custT="1"/>
      <dgm:spPr>
        <a:solidFill>
          <a:schemeClr val="bg2">
            <a:lumMod val="50000"/>
            <a:alpha val="50000"/>
          </a:schemeClr>
        </a:solidFill>
      </dgm:spPr>
      <dgm:t>
        <a:bodyPr/>
        <a:lstStyle/>
        <a:p>
          <a:r>
            <a:rPr lang="en-GB" sz="3200" b="1" dirty="0" smtClean="0"/>
            <a:t>Plan</a:t>
          </a:r>
          <a:endParaRPr lang="en-GB" sz="3200" b="1" dirty="0"/>
        </a:p>
      </dgm:t>
    </dgm:pt>
    <dgm:pt modelId="{F9EDC524-2B45-4382-90EB-96F14B39C5AC}" type="parTrans" cxnId="{72BFC865-393D-4495-8A65-46C6BBE3853C}">
      <dgm:prSet/>
      <dgm:spPr/>
      <dgm:t>
        <a:bodyPr/>
        <a:lstStyle/>
        <a:p>
          <a:endParaRPr lang="en-GB"/>
        </a:p>
      </dgm:t>
    </dgm:pt>
    <dgm:pt modelId="{92C6EB5A-AA49-4507-9F6B-0A3F1DD7665A}" type="sibTrans" cxnId="{72BFC865-393D-4495-8A65-46C6BBE3853C}">
      <dgm:prSet/>
      <dgm:spPr/>
      <dgm:t>
        <a:bodyPr/>
        <a:lstStyle/>
        <a:p>
          <a:endParaRPr lang="en-GB"/>
        </a:p>
      </dgm:t>
    </dgm:pt>
    <dgm:pt modelId="{DC2FC3B0-2495-49F3-B170-79843B46754E}">
      <dgm:prSet phldrT="[Text]" custT="1"/>
      <dgm:spPr/>
      <dgm:t>
        <a:bodyPr/>
        <a:lstStyle/>
        <a:p>
          <a:r>
            <a:rPr lang="en-GB" sz="3200" b="1" dirty="0" smtClean="0"/>
            <a:t>Seek funding</a:t>
          </a:r>
          <a:endParaRPr lang="en-GB" sz="3200" b="1" dirty="0"/>
        </a:p>
      </dgm:t>
    </dgm:pt>
    <dgm:pt modelId="{5551AF5A-3FE4-4342-B1E1-FD941A48FD61}" type="parTrans" cxnId="{05A289AE-6BFD-483F-B282-FF8ED2F80C15}">
      <dgm:prSet/>
      <dgm:spPr/>
      <dgm:t>
        <a:bodyPr/>
        <a:lstStyle/>
        <a:p>
          <a:endParaRPr lang="en-GB"/>
        </a:p>
      </dgm:t>
    </dgm:pt>
    <dgm:pt modelId="{C77C44A2-0AF9-4BFD-847B-7F8AB5DD719C}" type="sibTrans" cxnId="{05A289AE-6BFD-483F-B282-FF8ED2F80C15}">
      <dgm:prSet/>
      <dgm:spPr/>
      <dgm:t>
        <a:bodyPr/>
        <a:lstStyle/>
        <a:p>
          <a:endParaRPr lang="en-GB"/>
        </a:p>
      </dgm:t>
    </dgm:pt>
    <dgm:pt modelId="{14B4A468-E42B-4038-8E30-100A6204538A}" type="pres">
      <dgm:prSet presAssocID="{832AF3EB-7DE5-4F9C-A26C-16383BF14B4B}" presName="compositeShape" presStyleCnt="0">
        <dgm:presLayoutVars>
          <dgm:chMax val="7"/>
          <dgm:dir/>
          <dgm:resizeHandles val="exact"/>
        </dgm:presLayoutVars>
      </dgm:prSet>
      <dgm:spPr/>
    </dgm:pt>
    <dgm:pt modelId="{D6DC80B4-A9B3-476F-8033-9DD5FDB5A806}" type="pres">
      <dgm:prSet presAssocID="{399BD946-7227-400E-8678-4EB8E5FCBA15}" presName="circ1" presStyleLbl="vennNode1" presStyleIdx="0" presStyleCnt="3"/>
      <dgm:spPr/>
      <dgm:t>
        <a:bodyPr/>
        <a:lstStyle/>
        <a:p>
          <a:endParaRPr lang="en-GB"/>
        </a:p>
      </dgm:t>
    </dgm:pt>
    <dgm:pt modelId="{B5448FE3-8560-46C7-9DDA-67731DEE93A6}" type="pres">
      <dgm:prSet presAssocID="{399BD946-7227-400E-8678-4EB8E5FCBA1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C3BC49-4BE8-498D-8C2C-93C9F013883A}" type="pres">
      <dgm:prSet presAssocID="{3DC9786B-E0A5-449F-8200-0C0E1ABABB4A}" presName="circ2" presStyleLbl="vennNode1" presStyleIdx="1" presStyleCnt="3" custLinFactNeighborX="2458" custLinFactNeighborY="4168"/>
      <dgm:spPr/>
      <dgm:t>
        <a:bodyPr/>
        <a:lstStyle/>
        <a:p>
          <a:endParaRPr lang="en-GB"/>
        </a:p>
      </dgm:t>
    </dgm:pt>
    <dgm:pt modelId="{C50AB71D-E5BD-4D71-A68B-40854944F65C}" type="pres">
      <dgm:prSet presAssocID="{3DC9786B-E0A5-449F-8200-0C0E1ABABB4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888D602-CED4-4A3F-B1A0-626217430B18}" type="pres">
      <dgm:prSet presAssocID="{DC2FC3B0-2495-49F3-B170-79843B46754E}" presName="circ3" presStyleLbl="vennNode1" presStyleIdx="2" presStyleCnt="3"/>
      <dgm:spPr/>
      <dgm:t>
        <a:bodyPr/>
        <a:lstStyle/>
        <a:p>
          <a:endParaRPr lang="en-GB"/>
        </a:p>
      </dgm:t>
    </dgm:pt>
    <dgm:pt modelId="{49B62A75-1041-464C-87D1-F9925E94D216}" type="pres">
      <dgm:prSet presAssocID="{DC2FC3B0-2495-49F3-B170-79843B46754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42EF2F2-C972-4D14-8605-7A13DE459C9C}" type="presOf" srcId="{399BD946-7227-400E-8678-4EB8E5FCBA15}" destId="{D6DC80B4-A9B3-476F-8033-9DD5FDB5A806}" srcOrd="0" destOrd="0" presId="urn:microsoft.com/office/officeart/2005/8/layout/venn1"/>
    <dgm:cxn modelId="{946F2154-37D8-4CC7-93B0-F506C9F82D6E}" srcId="{832AF3EB-7DE5-4F9C-A26C-16383BF14B4B}" destId="{399BD946-7227-400E-8678-4EB8E5FCBA15}" srcOrd="0" destOrd="0" parTransId="{B9C58466-CE16-4EDF-A8C2-597F7C51A2EC}" sibTransId="{0A317F06-1561-43BE-A5C9-BBBEA01C1AED}"/>
    <dgm:cxn modelId="{70205D16-1C2E-4059-A0FB-B948978AD7BB}" type="presOf" srcId="{832AF3EB-7DE5-4F9C-A26C-16383BF14B4B}" destId="{14B4A468-E42B-4038-8E30-100A6204538A}" srcOrd="0" destOrd="0" presId="urn:microsoft.com/office/officeart/2005/8/layout/venn1"/>
    <dgm:cxn modelId="{E3D05BCA-4BFC-47EE-9653-6BB77A02ED90}" type="presOf" srcId="{3DC9786B-E0A5-449F-8200-0C0E1ABABB4A}" destId="{45C3BC49-4BE8-498D-8C2C-93C9F013883A}" srcOrd="0" destOrd="0" presId="urn:microsoft.com/office/officeart/2005/8/layout/venn1"/>
    <dgm:cxn modelId="{72BFC865-393D-4495-8A65-46C6BBE3853C}" srcId="{832AF3EB-7DE5-4F9C-A26C-16383BF14B4B}" destId="{3DC9786B-E0A5-449F-8200-0C0E1ABABB4A}" srcOrd="1" destOrd="0" parTransId="{F9EDC524-2B45-4382-90EB-96F14B39C5AC}" sibTransId="{92C6EB5A-AA49-4507-9F6B-0A3F1DD7665A}"/>
    <dgm:cxn modelId="{85596325-19A8-4C3D-B666-8E326DAE4B5D}" type="presOf" srcId="{399BD946-7227-400E-8678-4EB8E5FCBA15}" destId="{B5448FE3-8560-46C7-9DDA-67731DEE93A6}" srcOrd="1" destOrd="0" presId="urn:microsoft.com/office/officeart/2005/8/layout/venn1"/>
    <dgm:cxn modelId="{05A289AE-6BFD-483F-B282-FF8ED2F80C15}" srcId="{832AF3EB-7DE5-4F9C-A26C-16383BF14B4B}" destId="{DC2FC3B0-2495-49F3-B170-79843B46754E}" srcOrd="2" destOrd="0" parTransId="{5551AF5A-3FE4-4342-B1E1-FD941A48FD61}" sibTransId="{C77C44A2-0AF9-4BFD-847B-7F8AB5DD719C}"/>
    <dgm:cxn modelId="{AA52888B-E98E-47E8-B579-8C7E27398068}" type="presOf" srcId="{3DC9786B-E0A5-449F-8200-0C0E1ABABB4A}" destId="{C50AB71D-E5BD-4D71-A68B-40854944F65C}" srcOrd="1" destOrd="0" presId="urn:microsoft.com/office/officeart/2005/8/layout/venn1"/>
    <dgm:cxn modelId="{F2DA742E-F184-43E8-A393-746810859BCA}" type="presOf" srcId="{DC2FC3B0-2495-49F3-B170-79843B46754E}" destId="{5888D602-CED4-4A3F-B1A0-626217430B18}" srcOrd="0" destOrd="0" presId="urn:microsoft.com/office/officeart/2005/8/layout/venn1"/>
    <dgm:cxn modelId="{AF5E41A3-19D6-45B7-B030-733E65B9582F}" type="presOf" srcId="{DC2FC3B0-2495-49F3-B170-79843B46754E}" destId="{49B62A75-1041-464C-87D1-F9925E94D216}" srcOrd="1" destOrd="0" presId="urn:microsoft.com/office/officeart/2005/8/layout/venn1"/>
    <dgm:cxn modelId="{91F2D124-608D-4E28-A209-BAD79AC347C7}" type="presParOf" srcId="{14B4A468-E42B-4038-8E30-100A6204538A}" destId="{D6DC80B4-A9B3-476F-8033-9DD5FDB5A806}" srcOrd="0" destOrd="0" presId="urn:microsoft.com/office/officeart/2005/8/layout/venn1"/>
    <dgm:cxn modelId="{EFB400A0-4284-49D2-866A-76C15A9A3B9F}" type="presParOf" srcId="{14B4A468-E42B-4038-8E30-100A6204538A}" destId="{B5448FE3-8560-46C7-9DDA-67731DEE93A6}" srcOrd="1" destOrd="0" presId="urn:microsoft.com/office/officeart/2005/8/layout/venn1"/>
    <dgm:cxn modelId="{21F6F02C-5314-4190-A2C4-999903FA75A6}" type="presParOf" srcId="{14B4A468-E42B-4038-8E30-100A6204538A}" destId="{45C3BC49-4BE8-498D-8C2C-93C9F013883A}" srcOrd="2" destOrd="0" presId="urn:microsoft.com/office/officeart/2005/8/layout/venn1"/>
    <dgm:cxn modelId="{283703DE-1EF7-4C83-8858-D74C5BF1B0CC}" type="presParOf" srcId="{14B4A468-E42B-4038-8E30-100A6204538A}" destId="{C50AB71D-E5BD-4D71-A68B-40854944F65C}" srcOrd="3" destOrd="0" presId="urn:microsoft.com/office/officeart/2005/8/layout/venn1"/>
    <dgm:cxn modelId="{5E25C003-EC32-428C-9207-9A807734BF47}" type="presParOf" srcId="{14B4A468-E42B-4038-8E30-100A6204538A}" destId="{5888D602-CED4-4A3F-B1A0-626217430B18}" srcOrd="4" destOrd="0" presId="urn:microsoft.com/office/officeart/2005/8/layout/venn1"/>
    <dgm:cxn modelId="{C705906A-AD2C-4CA9-8D4E-A36094F5B87C}" type="presParOf" srcId="{14B4A468-E42B-4038-8E30-100A6204538A}" destId="{49B62A75-1041-464C-87D1-F9925E94D21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A9AD6-52A6-43C6-8B6B-4B2E17257948}">
      <dsp:nvSpPr>
        <dsp:cNvPr id="0" name=""/>
        <dsp:cNvSpPr/>
      </dsp:nvSpPr>
      <dsp:spPr>
        <a:xfrm>
          <a:off x="1974457" y="0"/>
          <a:ext cx="6060198" cy="6060198"/>
        </a:xfrm>
        <a:prstGeom prst="diamond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4">
                <a:tint val="40000"/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06A1C54-47F0-4420-B1BB-4DED79F83445}">
      <dsp:nvSpPr>
        <dsp:cNvPr id="0" name=""/>
        <dsp:cNvSpPr/>
      </dsp:nvSpPr>
      <dsp:spPr>
        <a:xfrm>
          <a:off x="2550175" y="575718"/>
          <a:ext cx="2363477" cy="236347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“Navigating the hairpin”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Research Project University of Cambridge  </a:t>
          </a:r>
          <a:endParaRPr lang="en-GB" sz="2400" b="1" kern="1200" dirty="0"/>
        </a:p>
      </dsp:txBody>
      <dsp:txXfrm>
        <a:off x="2665550" y="691093"/>
        <a:ext cx="2132727" cy="2132727"/>
      </dsp:txXfrm>
    </dsp:sp>
    <dsp:sp modelId="{8751B9DC-D516-4847-BC5B-ED1542067469}">
      <dsp:nvSpPr>
        <dsp:cNvPr id="0" name=""/>
        <dsp:cNvSpPr/>
      </dsp:nvSpPr>
      <dsp:spPr>
        <a:xfrm>
          <a:off x="5095458" y="575718"/>
          <a:ext cx="2363477" cy="2363477"/>
        </a:xfrm>
        <a:prstGeom prst="roundRect">
          <a:avLst/>
        </a:prstGeom>
        <a:gradFill rotWithShape="0">
          <a:gsLst>
            <a:gs pos="0">
              <a:schemeClr val="accent4">
                <a:hueOff val="-685719"/>
                <a:satOff val="-1897"/>
                <a:lumOff val="1177"/>
                <a:alphaOff val="0"/>
                <a:shade val="70000"/>
                <a:satMod val="150000"/>
              </a:schemeClr>
            </a:gs>
            <a:gs pos="34000">
              <a:schemeClr val="accent4">
                <a:hueOff val="-685719"/>
                <a:satOff val="-1897"/>
                <a:lumOff val="1177"/>
                <a:alphaOff val="0"/>
                <a:shade val="70000"/>
                <a:satMod val="140000"/>
              </a:schemeClr>
            </a:gs>
            <a:gs pos="70000">
              <a:schemeClr val="accent4">
                <a:hueOff val="-685719"/>
                <a:satOff val="-1897"/>
                <a:lumOff val="1177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-685719"/>
                <a:satOff val="-1897"/>
                <a:lumOff val="1177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0" kern="1200" dirty="0" smtClean="0"/>
            <a:t>Mentoring Entrepreneurs</a:t>
          </a:r>
          <a:endParaRPr lang="en-GB" sz="2400" b="0" kern="1200" dirty="0"/>
        </a:p>
      </dsp:txBody>
      <dsp:txXfrm>
        <a:off x="5210833" y="691093"/>
        <a:ext cx="2132727" cy="2132727"/>
      </dsp:txXfrm>
    </dsp:sp>
    <dsp:sp modelId="{5E403CF8-3C42-43A1-849B-BC2F99597583}">
      <dsp:nvSpPr>
        <dsp:cNvPr id="0" name=""/>
        <dsp:cNvSpPr/>
      </dsp:nvSpPr>
      <dsp:spPr>
        <a:xfrm>
          <a:off x="2550175" y="3121001"/>
          <a:ext cx="2363477" cy="2363477"/>
        </a:xfrm>
        <a:prstGeom prst="roundRect">
          <a:avLst/>
        </a:prstGeom>
        <a:gradFill rotWithShape="0">
          <a:gsLst>
            <a:gs pos="0">
              <a:schemeClr val="accent4">
                <a:hueOff val="-1371437"/>
                <a:satOff val="-3793"/>
                <a:lumOff val="2353"/>
                <a:alphaOff val="0"/>
                <a:shade val="70000"/>
                <a:satMod val="150000"/>
              </a:schemeClr>
            </a:gs>
            <a:gs pos="34000">
              <a:schemeClr val="accent4">
                <a:hueOff val="-1371437"/>
                <a:satOff val="-3793"/>
                <a:lumOff val="2353"/>
                <a:alphaOff val="0"/>
                <a:shade val="70000"/>
                <a:satMod val="140000"/>
              </a:schemeClr>
            </a:gs>
            <a:gs pos="70000">
              <a:schemeClr val="accent4">
                <a:hueOff val="-1371437"/>
                <a:satOff val="-3793"/>
                <a:lumOff val="2353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-1371437"/>
                <a:satOff val="-3793"/>
                <a:lumOff val="2353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Start-up experience </a:t>
          </a:r>
          <a:endParaRPr lang="en-GB" sz="2800" b="1" kern="1200" dirty="0"/>
        </a:p>
      </dsp:txBody>
      <dsp:txXfrm>
        <a:off x="2665550" y="3236376"/>
        <a:ext cx="2132727" cy="2132727"/>
      </dsp:txXfrm>
    </dsp:sp>
    <dsp:sp modelId="{1F578B81-6FCE-429F-8EEF-21EF4B432228}">
      <dsp:nvSpPr>
        <dsp:cNvPr id="0" name=""/>
        <dsp:cNvSpPr/>
      </dsp:nvSpPr>
      <dsp:spPr>
        <a:xfrm>
          <a:off x="5112570" y="3135253"/>
          <a:ext cx="2363477" cy="2363477"/>
        </a:xfrm>
        <a:prstGeom prst="roundRect">
          <a:avLst/>
        </a:prstGeom>
        <a:gradFill rotWithShape="0">
          <a:gsLst>
            <a:gs pos="0">
              <a:schemeClr val="accent4">
                <a:hueOff val="-2057156"/>
                <a:satOff val="-5690"/>
                <a:lumOff val="3530"/>
                <a:alphaOff val="0"/>
                <a:shade val="70000"/>
                <a:satMod val="150000"/>
              </a:schemeClr>
            </a:gs>
            <a:gs pos="34000">
              <a:schemeClr val="accent4">
                <a:hueOff val="-2057156"/>
                <a:satOff val="-5690"/>
                <a:lumOff val="3530"/>
                <a:alphaOff val="0"/>
                <a:shade val="70000"/>
                <a:satMod val="140000"/>
              </a:schemeClr>
            </a:gs>
            <a:gs pos="70000">
              <a:schemeClr val="accent4">
                <a:hueOff val="-2057156"/>
                <a:satOff val="-5690"/>
                <a:lumOff val="353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-2057156"/>
                <a:satOff val="-5690"/>
                <a:lumOff val="353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Research in entrepreneurial leadership education</a:t>
          </a:r>
          <a:endParaRPr lang="en-GB" sz="2000" b="1" kern="1200" dirty="0"/>
        </a:p>
      </dsp:txBody>
      <dsp:txXfrm>
        <a:off x="5227945" y="3250628"/>
        <a:ext cx="2132727" cy="21327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08717-9B87-4A5D-9C35-29FA7C1A8EFE}">
      <dsp:nvSpPr>
        <dsp:cNvPr id="0" name=""/>
        <dsp:cNvSpPr/>
      </dsp:nvSpPr>
      <dsp:spPr>
        <a:xfrm rot="10800000">
          <a:off x="0" y="0"/>
          <a:ext cx="8496944" cy="1728192"/>
        </a:xfrm>
        <a:prstGeom prst="trapezoid">
          <a:avLst>
            <a:gd name="adj" fmla="val 81944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4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Develop vision for research</a:t>
          </a:r>
          <a:endParaRPr lang="en-GB" sz="2800" b="1" kern="1200" dirty="0"/>
        </a:p>
      </dsp:txBody>
      <dsp:txXfrm rot="-10800000">
        <a:off x="1486965" y="0"/>
        <a:ext cx="5523013" cy="1728192"/>
      </dsp:txXfrm>
    </dsp:sp>
    <dsp:sp modelId="{EACA975B-F0BB-49B6-94D8-309179613EA4}">
      <dsp:nvSpPr>
        <dsp:cNvPr id="0" name=""/>
        <dsp:cNvSpPr/>
      </dsp:nvSpPr>
      <dsp:spPr>
        <a:xfrm rot="10800000">
          <a:off x="1416157" y="1728191"/>
          <a:ext cx="5664629" cy="1728192"/>
        </a:xfrm>
        <a:prstGeom prst="trapezoid">
          <a:avLst>
            <a:gd name="adj" fmla="val 81944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4">
              <a:hueOff val="-1028578"/>
              <a:satOff val="-2845"/>
              <a:lumOff val="1765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Plan</a:t>
          </a:r>
          <a:endParaRPr lang="en-GB" sz="2800" b="1" kern="1200" dirty="0"/>
        </a:p>
      </dsp:txBody>
      <dsp:txXfrm rot="-10800000">
        <a:off x="2407467" y="1728191"/>
        <a:ext cx="3682009" cy="1728192"/>
      </dsp:txXfrm>
    </dsp:sp>
    <dsp:sp modelId="{C8514587-C0D0-4908-8027-22031672CEA6}">
      <dsp:nvSpPr>
        <dsp:cNvPr id="0" name=""/>
        <dsp:cNvSpPr/>
      </dsp:nvSpPr>
      <dsp:spPr>
        <a:xfrm rot="10800000">
          <a:off x="2832314" y="3456383"/>
          <a:ext cx="2832314" cy="1728192"/>
        </a:xfrm>
        <a:prstGeom prst="trapezoid">
          <a:avLst>
            <a:gd name="adj" fmla="val 81944"/>
          </a:avLst>
        </a:prstGeom>
        <a:gradFill rotWithShape="0">
          <a:gsLst>
            <a:gs pos="0">
              <a:schemeClr val="accent4">
                <a:hueOff val="-2057156"/>
                <a:satOff val="-5690"/>
                <a:lumOff val="3530"/>
                <a:alphaOff val="0"/>
                <a:shade val="70000"/>
                <a:satMod val="150000"/>
              </a:schemeClr>
            </a:gs>
            <a:gs pos="34000">
              <a:schemeClr val="accent4">
                <a:hueOff val="-2057156"/>
                <a:satOff val="-5690"/>
                <a:lumOff val="3530"/>
                <a:alphaOff val="0"/>
                <a:shade val="70000"/>
                <a:satMod val="140000"/>
              </a:schemeClr>
            </a:gs>
            <a:gs pos="70000">
              <a:schemeClr val="accent4">
                <a:hueOff val="-2057156"/>
                <a:satOff val="-5690"/>
                <a:lumOff val="353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-2057156"/>
                <a:satOff val="-5690"/>
                <a:lumOff val="353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4">
              <a:hueOff val="-2057156"/>
              <a:satOff val="-5690"/>
              <a:lumOff val="353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Seek             funding</a:t>
          </a:r>
          <a:endParaRPr lang="en-GB" sz="2400" b="1" kern="1200" dirty="0"/>
        </a:p>
      </dsp:txBody>
      <dsp:txXfrm rot="-10800000">
        <a:off x="2832314" y="3456383"/>
        <a:ext cx="2832314" cy="17281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C80B4-A9B3-476F-8033-9DD5FDB5A806}">
      <dsp:nvSpPr>
        <dsp:cNvPr id="0" name=""/>
        <dsp:cNvSpPr/>
      </dsp:nvSpPr>
      <dsp:spPr>
        <a:xfrm>
          <a:off x="2893443" y="65460"/>
          <a:ext cx="3142104" cy="3142104"/>
        </a:xfrm>
        <a:prstGeom prst="ellipse">
          <a:avLst/>
        </a:prstGeom>
        <a:solidFill>
          <a:schemeClr val="bg2">
            <a:lumMod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Develop vision for research</a:t>
          </a:r>
          <a:endParaRPr lang="en-GB" sz="3200" b="1" kern="1200" dirty="0"/>
        </a:p>
      </dsp:txBody>
      <dsp:txXfrm>
        <a:off x="3312391" y="615328"/>
        <a:ext cx="2304209" cy="1413946"/>
      </dsp:txXfrm>
    </dsp:sp>
    <dsp:sp modelId="{45C3BC49-4BE8-498D-8C2C-93C9F013883A}">
      <dsp:nvSpPr>
        <dsp:cNvPr id="0" name=""/>
        <dsp:cNvSpPr/>
      </dsp:nvSpPr>
      <dsp:spPr>
        <a:xfrm>
          <a:off x="4104452" y="2094735"/>
          <a:ext cx="3142104" cy="3142104"/>
        </a:xfrm>
        <a:prstGeom prst="ellipse">
          <a:avLst/>
        </a:prstGeom>
        <a:solidFill>
          <a:schemeClr val="bg2">
            <a:lumMod val="5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Plan</a:t>
          </a:r>
          <a:endParaRPr lang="en-GB" sz="3200" b="1" kern="1200" dirty="0"/>
        </a:p>
      </dsp:txBody>
      <dsp:txXfrm>
        <a:off x="5065412" y="2906446"/>
        <a:ext cx="1885262" cy="1728157"/>
      </dsp:txXfrm>
    </dsp:sp>
    <dsp:sp modelId="{5888D602-CED4-4A3F-B1A0-626217430B18}">
      <dsp:nvSpPr>
        <dsp:cNvPr id="0" name=""/>
        <dsp:cNvSpPr/>
      </dsp:nvSpPr>
      <dsp:spPr>
        <a:xfrm>
          <a:off x="1759668" y="2029275"/>
          <a:ext cx="3142104" cy="3142104"/>
        </a:xfrm>
        <a:prstGeom prst="ellipse">
          <a:avLst/>
        </a:prstGeom>
        <a:solidFill>
          <a:schemeClr val="accent4">
            <a:alpha val="50000"/>
            <a:hueOff val="-2057156"/>
            <a:satOff val="-5690"/>
            <a:lumOff val="353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Seek funding</a:t>
          </a:r>
          <a:endParaRPr lang="en-GB" sz="3200" b="1" kern="1200" dirty="0"/>
        </a:p>
      </dsp:txBody>
      <dsp:txXfrm>
        <a:off x="2055549" y="2840985"/>
        <a:ext cx="1885262" cy="1728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0C3FA-0E21-4608-8BE1-4026B13E6128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3AF13-92AD-48D6-A86A-27E488AFF2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9472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B9DF7-1393-41F6-B0AC-DC77D7336096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3F72-A744-415C-93DB-08F44E8BEF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92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95456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060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74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5649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817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21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787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6764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910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B3F72-A744-415C-93DB-08F44E8BEF93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8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6660232" y="616530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b="1" dirty="0">
              <a:solidFill>
                <a:schemeClr val="bg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021288"/>
            <a:ext cx="25479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C92DD48-E59E-4561-945F-E5F4011B5F7C}" type="datetimeFigureOut">
              <a:rPr lang="en-GB" smtClean="0"/>
              <a:t>22/09/2015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6F91312-72CE-4A32-AB93-D0F484B1CC47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atacha.wilson@cambridgeinsights.co.uk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sharon.saunders@admin.cam.ac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Research leader or entrepreneur?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645024"/>
            <a:ext cx="8568951" cy="2588096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Researcher Education and Development Conference 2015</a:t>
            </a:r>
          </a:p>
          <a:p>
            <a:pPr algn="ctr"/>
            <a:r>
              <a:rPr lang="en-GB" b="1" dirty="0" smtClean="0"/>
              <a:t>The University of Sheffield</a:t>
            </a:r>
          </a:p>
          <a:p>
            <a:pPr algn="ctr"/>
            <a:r>
              <a:rPr lang="en-GB" dirty="0" smtClean="0"/>
              <a:t>Friday 18</a:t>
            </a:r>
            <a:r>
              <a:rPr lang="en-GB" baseline="30000" dirty="0" smtClean="0"/>
              <a:t>th</a:t>
            </a:r>
            <a:r>
              <a:rPr lang="en-GB" dirty="0" smtClean="0"/>
              <a:t> September 2015</a:t>
            </a:r>
            <a:endParaRPr lang="en-GB" dirty="0"/>
          </a:p>
          <a:p>
            <a:endParaRPr lang="en-GB" sz="2000" dirty="0" smtClean="0"/>
          </a:p>
          <a:p>
            <a:r>
              <a:rPr lang="en-GB" sz="2000" b="1" dirty="0" smtClean="0"/>
              <a:t>Natacha Wilson </a:t>
            </a:r>
            <a:r>
              <a:rPr lang="en-GB" sz="2000" dirty="0" smtClean="0"/>
              <a:t>Research and Education Consultant</a:t>
            </a:r>
          </a:p>
          <a:p>
            <a:r>
              <a:rPr lang="en-GB" sz="2000" dirty="0" smtClean="0"/>
              <a:t>		  Director Cambridge Insights Ltd</a:t>
            </a:r>
            <a:endParaRPr lang="en-GB" sz="2000" dirty="0"/>
          </a:p>
          <a:p>
            <a:endParaRPr lang="en-GB" sz="2000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9552" y="4797152"/>
            <a:ext cx="8219693" cy="129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411720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96552" y="1600200"/>
            <a:ext cx="972108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200" b="1" dirty="0" smtClean="0"/>
              <a:t>Thank you</a:t>
            </a:r>
          </a:p>
          <a:p>
            <a:pPr marL="0" indent="0" algn="ctr">
              <a:buNone/>
            </a:pPr>
            <a:endParaRPr lang="en-GB" sz="3200" b="1" dirty="0"/>
          </a:p>
          <a:p>
            <a:pPr marL="0" indent="0" algn="ctr">
              <a:buNone/>
            </a:pPr>
            <a:r>
              <a:rPr lang="en-GB" sz="3200" b="1" dirty="0" smtClean="0"/>
              <a:t>Feedback and questions to </a:t>
            </a:r>
          </a:p>
          <a:p>
            <a:pPr marL="0" indent="0" algn="ctr">
              <a:buNone/>
            </a:pPr>
            <a:r>
              <a:rPr lang="en-GB" sz="3200" b="1" dirty="0">
                <a:hlinkClick r:id="rId3"/>
              </a:rPr>
              <a:t>n</a:t>
            </a:r>
            <a:r>
              <a:rPr lang="en-GB" sz="3200" b="1" dirty="0" smtClean="0">
                <a:hlinkClick r:id="rId3"/>
              </a:rPr>
              <a:t>atacha.wilson@cambridgeinsights.co.uk</a:t>
            </a:r>
            <a:endParaRPr lang="en-GB" sz="3200" b="1" dirty="0" smtClean="0"/>
          </a:p>
          <a:p>
            <a:pPr marL="0" indent="0" algn="ctr">
              <a:buNone/>
            </a:pPr>
            <a:endParaRPr lang="en-GB" sz="2800" b="1" dirty="0" smtClean="0"/>
          </a:p>
          <a:p>
            <a:pPr marL="0" indent="0" algn="ctr">
              <a:buNone/>
            </a:pPr>
            <a:r>
              <a:rPr lang="en-GB" sz="3200" b="1" dirty="0" smtClean="0">
                <a:hlinkClick r:id="rId4"/>
              </a:rPr>
              <a:t>sharon.saunders@admin.cam.ac.uk</a:t>
            </a:r>
            <a:endParaRPr lang="en-GB" sz="3200" b="1" dirty="0" smtClean="0"/>
          </a:p>
          <a:p>
            <a:pPr marL="0" indent="0" algn="ctr">
              <a:buNone/>
            </a:pPr>
            <a:endParaRPr lang="en-GB" sz="3200" b="1" dirty="0" smtClean="0"/>
          </a:p>
          <a:p>
            <a:pPr marL="0" indent="0" algn="ctr">
              <a:buNone/>
            </a:pPr>
            <a:endParaRPr lang="en-GB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561856"/>
            <a:ext cx="129614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695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539189"/>
              </p:ext>
            </p:extLst>
          </p:nvPr>
        </p:nvGraphicFramePr>
        <p:xfrm>
          <a:off x="-1188640" y="797802"/>
          <a:ext cx="10009112" cy="606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259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527448"/>
          </a:xfrm>
        </p:spPr>
        <p:txBody>
          <a:bodyPr>
            <a:normAutofit fontScale="90000"/>
          </a:bodyPr>
          <a:lstStyle/>
          <a:p>
            <a:r>
              <a:rPr lang="en-CA" sz="4400" dirty="0" smtClean="0">
                <a:latin typeface="+mn-lt"/>
              </a:rPr>
              <a:t>Becoming </a:t>
            </a:r>
            <a:r>
              <a:rPr lang="en-CA" sz="4400" dirty="0">
                <a:latin typeface="+mn-lt"/>
              </a:rPr>
              <a:t>a Principal </a:t>
            </a:r>
            <a:r>
              <a:rPr lang="en-CA" sz="4400" dirty="0" smtClean="0">
                <a:latin typeface="+mn-lt"/>
              </a:rPr>
              <a:t>Investigator</a:t>
            </a:r>
            <a:r>
              <a:rPr lang="en-CA" sz="3600" dirty="0" smtClean="0"/>
              <a:t>(PI</a:t>
            </a:r>
            <a:r>
              <a:rPr lang="en-CA" sz="3600" dirty="0"/>
              <a:t>): </a:t>
            </a:r>
            <a:r>
              <a:rPr lang="en-CA" sz="3100" i="1" dirty="0"/>
              <a:t>the transition from doing to leading research</a:t>
            </a:r>
            <a:r>
              <a:rPr lang="en-CA" sz="3100" dirty="0"/>
              <a:t> </a:t>
            </a:r>
            <a:br>
              <a:rPr lang="en-CA" sz="3100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060848"/>
            <a:ext cx="8640960" cy="50691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Researching how researchers </a:t>
            </a:r>
          </a:p>
          <a:p>
            <a:r>
              <a:rPr lang="en-GB" dirty="0" smtClean="0"/>
              <a:t> prepare </a:t>
            </a:r>
            <a:r>
              <a:rPr lang="en-GB" dirty="0"/>
              <a:t>for </a:t>
            </a:r>
            <a:r>
              <a:rPr lang="en-GB" dirty="0" smtClean="0"/>
              <a:t>the transition and </a:t>
            </a:r>
          </a:p>
          <a:p>
            <a:r>
              <a:rPr lang="en-GB" dirty="0" smtClean="0"/>
              <a:t> deal </a:t>
            </a:r>
            <a:r>
              <a:rPr lang="en-GB" dirty="0"/>
              <a:t>with the significant ‘leadership transition’ to becoming a Principal Investigator and gain research </a:t>
            </a:r>
            <a:r>
              <a:rPr lang="en-GB" dirty="0" smtClean="0"/>
              <a:t>independence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dirty="0" smtClean="0"/>
              <a:t>Interviews with 46 PIs from the </a:t>
            </a:r>
            <a:r>
              <a:rPr lang="en-GB" dirty="0"/>
              <a:t> </a:t>
            </a:r>
            <a:r>
              <a:rPr lang="en-GB" dirty="0" smtClean="0"/>
              <a:t>University of Cambridge and Leiden University – across disciplines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dirty="0" smtClean="0"/>
              <a:t>Research team</a:t>
            </a:r>
          </a:p>
          <a:p>
            <a:pPr marL="0" indent="0">
              <a:buNone/>
            </a:pPr>
            <a:r>
              <a:rPr lang="en-GB" dirty="0" smtClean="0"/>
              <a:t>Dr Sharon Saunders - University of Cambridge </a:t>
            </a:r>
          </a:p>
          <a:p>
            <a:pPr marL="0" indent="0">
              <a:buNone/>
            </a:pPr>
            <a:r>
              <a:rPr lang="en-GB" dirty="0"/>
              <a:t>Professor Lynn </a:t>
            </a:r>
            <a:r>
              <a:rPr lang="en-GB" dirty="0" smtClean="0"/>
              <a:t>McAlpine – University of Oxford </a:t>
            </a:r>
          </a:p>
          <a:p>
            <a:pPr marL="0" indent="0">
              <a:buNone/>
            </a:pPr>
            <a:r>
              <a:rPr lang="en-GB" dirty="0" smtClean="0"/>
              <a:t>Natacha Wilson – Cambridge Insights</a:t>
            </a:r>
          </a:p>
          <a:p>
            <a:pPr marL="0" indent="0">
              <a:buNone/>
            </a:pPr>
            <a:endParaRPr lang="en-GB" dirty="0" smtClean="0"/>
          </a:p>
          <a:p>
            <a:pPr marL="457200" indent="-457200">
              <a:buFont typeface="+mj-lt"/>
              <a:buAutoNum type="arabicPeriod" startAt="2"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020" y="1268760"/>
            <a:ext cx="129614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8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698878"/>
              </p:ext>
            </p:extLst>
          </p:nvPr>
        </p:nvGraphicFramePr>
        <p:xfrm>
          <a:off x="395536" y="1412776"/>
          <a:ext cx="849694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251520" y="548680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/>
              <a:t>Research leaders’ focus (I)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1116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Research leaders’ </a:t>
            </a:r>
            <a:r>
              <a:rPr lang="en-GB" dirty="0" smtClean="0"/>
              <a:t>focus (II)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244042"/>
              </p:ext>
            </p:extLst>
          </p:nvPr>
        </p:nvGraphicFramePr>
        <p:xfrm>
          <a:off x="-900608" y="1052736"/>
          <a:ext cx="8928992" cy="5236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146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journey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7776864" cy="5252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67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684568" cy="990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Successful research leaders and entrepreneurs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 smtClean="0"/>
              <a:t>Nature or nurture</a:t>
            </a:r>
          </a:p>
          <a:p>
            <a:r>
              <a:rPr lang="en-GB" sz="3200" dirty="0" smtClean="0"/>
              <a:t>Luck factor</a:t>
            </a:r>
          </a:p>
          <a:p>
            <a:r>
              <a:rPr lang="en-GB" sz="3200" dirty="0" smtClean="0"/>
              <a:t>Hard work</a:t>
            </a:r>
          </a:p>
          <a:p>
            <a:r>
              <a:rPr lang="en-GB" sz="3200" dirty="0" smtClean="0"/>
              <a:t>Taking risks</a:t>
            </a:r>
          </a:p>
          <a:p>
            <a:r>
              <a:rPr lang="en-GB" sz="3200" dirty="0" smtClean="0"/>
              <a:t>Other (traits and skills)</a:t>
            </a:r>
          </a:p>
          <a:p>
            <a:pPr lvl="1"/>
            <a:r>
              <a:rPr lang="en-GB" sz="2800" dirty="0" smtClean="0"/>
              <a:t>Resilience (overcoming challenges) and self-efficacy</a:t>
            </a:r>
          </a:p>
          <a:p>
            <a:pPr lvl="1"/>
            <a:r>
              <a:rPr lang="en-GB" sz="2800" dirty="0" smtClean="0"/>
              <a:t>Drive – willingness to succeed</a:t>
            </a:r>
          </a:p>
          <a:p>
            <a:pPr lvl="1"/>
            <a:r>
              <a:rPr lang="en-GB" sz="2800" dirty="0"/>
              <a:t>Building networks </a:t>
            </a:r>
          </a:p>
          <a:p>
            <a:pPr lvl="1"/>
            <a:r>
              <a:rPr lang="en-GB" sz="2800" dirty="0" smtClean="0"/>
              <a:t>Understanding research environment</a:t>
            </a:r>
          </a:p>
          <a:p>
            <a:pPr marL="274320" lvl="1" indent="0">
              <a:buNone/>
            </a:pPr>
            <a:endParaRPr lang="en-GB" sz="2400" dirty="0" smtClean="0"/>
          </a:p>
          <a:p>
            <a:endParaRPr lang="en-GB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761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Entrepreneurial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51723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Conceptual overlap between entrepreneurship and leadership:</a:t>
            </a:r>
          </a:p>
          <a:p>
            <a:pPr lvl="1"/>
            <a:r>
              <a:rPr lang="en-GB" sz="2400" dirty="0" smtClean="0"/>
              <a:t>Cogliser and Brigham (2004) identified 4 common areas:</a:t>
            </a:r>
          </a:p>
          <a:p>
            <a:pPr lvl="2"/>
            <a:r>
              <a:rPr lang="en-GB" sz="2000" dirty="0" smtClean="0"/>
              <a:t>Vision</a:t>
            </a:r>
          </a:p>
          <a:p>
            <a:pPr lvl="2"/>
            <a:r>
              <a:rPr lang="en-GB" sz="2000" dirty="0" smtClean="0"/>
              <a:t>Influence</a:t>
            </a:r>
          </a:p>
          <a:p>
            <a:pPr lvl="2"/>
            <a:r>
              <a:rPr lang="en-GB" sz="2000" dirty="0" smtClean="0"/>
              <a:t>Leadership of innovative/creative people</a:t>
            </a:r>
          </a:p>
          <a:p>
            <a:pPr lvl="2"/>
            <a:r>
              <a:rPr lang="en-GB" sz="2000" dirty="0" smtClean="0"/>
              <a:t>Planning </a:t>
            </a:r>
          </a:p>
          <a:p>
            <a:pPr lvl="1"/>
            <a:r>
              <a:rPr lang="en-GB" sz="2400" dirty="0" smtClean="0"/>
              <a:t>Fernald et al. (2005) identified key characteristics for entrepreneurial leadership</a:t>
            </a:r>
          </a:p>
          <a:p>
            <a:pPr lvl="2"/>
            <a:r>
              <a:rPr lang="en-GB" sz="2000" dirty="0" smtClean="0"/>
              <a:t>Vision</a:t>
            </a:r>
          </a:p>
          <a:p>
            <a:pPr lvl="2"/>
            <a:r>
              <a:rPr lang="en-GB" sz="2000" dirty="0" smtClean="0"/>
              <a:t>Problem-solving</a:t>
            </a:r>
          </a:p>
          <a:p>
            <a:pPr lvl="2"/>
            <a:r>
              <a:rPr lang="en-GB" sz="2000" dirty="0" smtClean="0"/>
              <a:t>Decision –making</a:t>
            </a:r>
          </a:p>
          <a:p>
            <a:pPr lvl="2"/>
            <a:r>
              <a:rPr lang="en-GB" sz="2000" dirty="0" smtClean="0"/>
              <a:t>Risk-taking</a:t>
            </a:r>
          </a:p>
          <a:p>
            <a:pPr lvl="2"/>
            <a:r>
              <a:rPr lang="en-GB" sz="2000" dirty="0" smtClean="0"/>
              <a:t>Strategic initiatives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3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Implications for Researcher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507288" cy="4776192"/>
          </a:xfrm>
        </p:spPr>
        <p:txBody>
          <a:bodyPr>
            <a:noAutofit/>
          </a:bodyPr>
          <a:lstStyle/>
          <a:p>
            <a:r>
              <a:rPr lang="en-GB" sz="3200" dirty="0" smtClean="0"/>
              <a:t>Where does entrepreneurial(leadership) learning fit in? (RD focus vs add-on)</a:t>
            </a:r>
          </a:p>
          <a:p>
            <a:r>
              <a:rPr lang="en-GB" sz="3200" dirty="0" smtClean="0"/>
              <a:t>When should this start? (PhD, Postdoc, PI)</a:t>
            </a:r>
          </a:p>
          <a:p>
            <a:r>
              <a:rPr lang="en-GB" sz="3200" dirty="0" smtClean="0"/>
              <a:t>What should be covered? </a:t>
            </a:r>
          </a:p>
          <a:p>
            <a:r>
              <a:rPr lang="en-GB" sz="3200" dirty="0" smtClean="0"/>
              <a:t>Where does this fit with the current RD provision?</a:t>
            </a:r>
          </a:p>
          <a:p>
            <a:r>
              <a:rPr lang="en-GB" sz="3200" dirty="0" smtClean="0"/>
              <a:t>Which approach and methods should be offered to develop entrepreneurship skills? </a:t>
            </a:r>
          </a:p>
          <a:p>
            <a:r>
              <a:rPr lang="en-GB" sz="3200" dirty="0" smtClean="0"/>
              <a:t>How do we evaluate this?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3573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265</TotalTime>
  <Words>316</Words>
  <Application>Microsoft Office PowerPoint</Application>
  <PresentationFormat>On-screen Show (4:3)</PresentationFormat>
  <Paragraphs>80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Research leader or entrepreneur? </vt:lpstr>
      <vt:lpstr>Approach</vt:lpstr>
      <vt:lpstr>Becoming a Principal Investigator(PI): the transition from doing to leading research  </vt:lpstr>
      <vt:lpstr>PowerPoint Presentation</vt:lpstr>
      <vt:lpstr>Research leaders’ focus (II)  </vt:lpstr>
      <vt:lpstr>The journey</vt:lpstr>
      <vt:lpstr>Successful research leaders and entrepreneurs</vt:lpstr>
      <vt:lpstr>Entrepreneurial skills</vt:lpstr>
      <vt:lpstr>Implications for Researcher Development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sunnyhouse</dc:creator>
  <cp:lastModifiedBy>sunnyhouse</cp:lastModifiedBy>
  <cp:revision>24</cp:revision>
  <cp:lastPrinted>2015-09-17T11:12:04Z</cp:lastPrinted>
  <dcterms:created xsi:type="dcterms:W3CDTF">2015-08-27T14:46:42Z</dcterms:created>
  <dcterms:modified xsi:type="dcterms:W3CDTF">2015-09-22T10:21:20Z</dcterms:modified>
</cp:coreProperties>
</file>