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334" r:id="rId3"/>
    <p:sldId id="338" r:id="rId4"/>
    <p:sldId id="350" r:id="rId5"/>
    <p:sldId id="342" r:id="rId6"/>
    <p:sldId id="339" r:id="rId7"/>
    <p:sldId id="340" r:id="rId8"/>
    <p:sldId id="335" r:id="rId9"/>
    <p:sldId id="343" r:id="rId10"/>
    <p:sldId id="344" r:id="rId11"/>
    <p:sldId id="349" r:id="rId12"/>
    <p:sldId id="347" r:id="rId13"/>
    <p:sldId id="348" r:id="rId14"/>
    <p:sldId id="345" r:id="rId15"/>
    <p:sldId id="346" r:id="rId16"/>
    <p:sldId id="336" r:id="rId17"/>
    <p:sldId id="341" r:id="rId18"/>
    <p:sldId id="337" r:id="rId19"/>
  </p:sldIdLst>
  <p:sldSz cx="9144000" cy="6858000" type="screen4x3"/>
  <p:notesSz cx="6797675" cy="9926638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>
      <p:cViewPr>
        <p:scale>
          <a:sx n="70" d="100"/>
          <a:sy n="70" d="100"/>
        </p:scale>
        <p:origin x="-217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andrine:Users:sandrine:Google%20Drive:SRDS%20review:SRDS%202014%20Survey-5th%20J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thgow\AppData\Local\Microsoft\Windows\Temporary%20Internet%20Files\Content.IE5\ZR41JLMB\Copy%20of%20SRDS%202014%20Survey-5th%20Ja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andrine:Users:sandrine:Google%20Drive:SRDS%20review:SRDS%202014%20Survey-5th%20Ja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thgow\AppData\Local\Microsoft\Windows\Temporary%20Internet%20Files\Content.IE5\ZR41JLMB\Copy%20of%20SRDS%202014%20Survey-5th%20J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  <a:alpha val="84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'use of SRDS form'!$E$108:$E$112</c:f>
              <c:strCache>
                <c:ptCount val="5"/>
                <c:pt idx="0">
                  <c:v>yes- for my own SRDS</c:v>
                </c:pt>
                <c:pt idx="1">
                  <c:v>yes- my reviewee used it</c:v>
                </c:pt>
                <c:pt idx="2">
                  <c:v>No- I was not aware of it</c:v>
                </c:pt>
                <c:pt idx="3">
                  <c:v>No- but I was aware of it</c:v>
                </c:pt>
                <c:pt idx="4">
                  <c:v>yes- my reviewee used it/ for my own SRDS</c:v>
                </c:pt>
              </c:strCache>
            </c:strRef>
          </c:cat>
          <c:val>
            <c:numRef>
              <c:f>'use of SRDS form'!$J$108:$J$112</c:f>
              <c:numCache>
                <c:formatCode>0.00</c:formatCode>
                <c:ptCount val="5"/>
                <c:pt idx="0">
                  <c:v>64.024390243902445</c:v>
                </c:pt>
                <c:pt idx="1">
                  <c:v>23.170731707317071</c:v>
                </c:pt>
                <c:pt idx="2">
                  <c:v>4.2682926829268304</c:v>
                </c:pt>
                <c:pt idx="3">
                  <c:v>8.5365853658536608</c:v>
                </c:pt>
                <c:pt idx="4">
                  <c:v>4.2682926829268304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819200"/>
        <c:axId val="22821888"/>
      </c:barChart>
      <c:catAx>
        <c:axId val="22819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821888"/>
        <c:crosses val="autoZero"/>
        <c:auto val="1"/>
        <c:lblAlgn val="ctr"/>
        <c:lblOffset val="100"/>
        <c:noMultiLvlLbl val="0"/>
      </c:catAx>
      <c:valAx>
        <c:axId val="2282188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81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SRDS 2014 Survey-5th Jan.xlsx]Usefulness of SRDS form to set '!$J$114</c:f>
              <c:strCache>
                <c:ptCount val="1"/>
                <c:pt idx="0">
                  <c:v>Useful</c:v>
                </c:pt>
              </c:strCache>
            </c:strRef>
          </c:tx>
          <c:invertIfNegative val="0"/>
          <c:cat>
            <c:strRef>
              <c:f>'[Copy of SRDS 2014 Survey-5th Jan.xlsx]Usefulness of SRDS form to set '!$H$116:$I$119</c:f>
              <c:strCache>
                <c:ptCount val="4"/>
                <c:pt idx="0">
                  <c:v>All respondent</c:v>
                </c:pt>
                <c:pt idx="1">
                  <c:v>Respondents who use form for own SRDS</c:v>
                </c:pt>
                <c:pt idx="2">
                  <c:v>Respondents who used form with reviewee</c:v>
                </c:pt>
                <c:pt idx="3">
                  <c:v>Respondents who used form for reviewee and own SRDS</c:v>
                </c:pt>
              </c:strCache>
            </c:strRef>
          </c:cat>
          <c:val>
            <c:numRef>
              <c:f>'[Copy of SRDS 2014 Survey-5th Jan.xlsx]Usefulness of SRDS form to set '!$J$116:$J$119</c:f>
              <c:numCache>
                <c:formatCode>General</c:formatCode>
                <c:ptCount val="4"/>
                <c:pt idx="0">
                  <c:v>88.7</c:v>
                </c:pt>
                <c:pt idx="1">
                  <c:v>88.5</c:v>
                </c:pt>
                <c:pt idx="2">
                  <c:v>89.7</c:v>
                </c:pt>
                <c:pt idx="3">
                  <c:v>85.7</c:v>
                </c:pt>
              </c:numCache>
            </c:numRef>
          </c:val>
        </c:ser>
        <c:ser>
          <c:idx val="1"/>
          <c:order val="1"/>
          <c:tx>
            <c:strRef>
              <c:f>'[Copy of SRDS 2014 Survey-5th Jan.xlsx]Usefulness of SRDS form to set '!$K$114</c:f>
              <c:strCache>
                <c:ptCount val="1"/>
                <c:pt idx="0">
                  <c:v>Not useful</c:v>
                </c:pt>
              </c:strCache>
            </c:strRef>
          </c:tx>
          <c:invertIfNegative val="0"/>
          <c:cat>
            <c:strRef>
              <c:f>'[Copy of SRDS 2014 Survey-5th Jan.xlsx]Usefulness of SRDS form to set '!$H$116:$I$119</c:f>
              <c:strCache>
                <c:ptCount val="4"/>
                <c:pt idx="0">
                  <c:v>All respondent</c:v>
                </c:pt>
                <c:pt idx="1">
                  <c:v>Respondents who use form for own SRDS</c:v>
                </c:pt>
                <c:pt idx="2">
                  <c:v>Respondents who used form with reviewee</c:v>
                </c:pt>
                <c:pt idx="3">
                  <c:v>Respondents who used form for reviewee and own SRDS</c:v>
                </c:pt>
              </c:strCache>
            </c:strRef>
          </c:cat>
          <c:val>
            <c:numRef>
              <c:f>'[Copy of SRDS 2014 Survey-5th Jan.xlsx]Usefulness of SRDS form to set '!$K$116:$K$119</c:f>
              <c:numCache>
                <c:formatCode>General</c:formatCode>
                <c:ptCount val="4"/>
                <c:pt idx="0">
                  <c:v>11.3</c:v>
                </c:pt>
                <c:pt idx="1">
                  <c:v>11.5</c:v>
                </c:pt>
                <c:pt idx="2">
                  <c:v>10.3</c:v>
                </c:pt>
                <c:pt idx="3">
                  <c:v>14.3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024832"/>
        <c:axId val="34030720"/>
      </c:barChart>
      <c:catAx>
        <c:axId val="3402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030720"/>
        <c:crosses val="autoZero"/>
        <c:auto val="1"/>
        <c:lblAlgn val="ctr"/>
        <c:lblOffset val="100"/>
        <c:noMultiLvlLbl val="0"/>
      </c:catAx>
      <c:valAx>
        <c:axId val="34030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024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'Use of reflection document'!$I$3:$I$7</c:f>
              <c:strCache>
                <c:ptCount val="5"/>
                <c:pt idx="0">
                  <c:v>Yes - for my own SRDS</c:v>
                </c:pt>
                <c:pt idx="1">
                  <c:v>Yes - I used it with my reviewee for their SRDS</c:v>
                </c:pt>
                <c:pt idx="2">
                  <c:v>Was not aware of it</c:v>
                </c:pt>
                <c:pt idx="3">
                  <c:v>Not used but aware of it</c:v>
                </c:pt>
                <c:pt idx="4">
                  <c:v>Used for both</c:v>
                </c:pt>
              </c:strCache>
            </c:strRef>
          </c:cat>
          <c:val>
            <c:numRef>
              <c:f>'Use of reflection document'!$M$3:$M$7</c:f>
              <c:numCache>
                <c:formatCode>0.00</c:formatCode>
                <c:ptCount val="5"/>
                <c:pt idx="0">
                  <c:v>54.268292682926848</c:v>
                </c:pt>
                <c:pt idx="1">
                  <c:v>18.292682926829251</c:v>
                </c:pt>
                <c:pt idx="2">
                  <c:v>12.195121951219511</c:v>
                </c:pt>
                <c:pt idx="3">
                  <c:v>17.073170731707322</c:v>
                </c:pt>
                <c:pt idx="4">
                  <c:v>1.8292682926829269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308864"/>
        <c:axId val="60332288"/>
      </c:barChart>
      <c:catAx>
        <c:axId val="60308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0332288"/>
        <c:crosses val="autoZero"/>
        <c:auto val="1"/>
        <c:lblAlgn val="ctr"/>
        <c:lblOffset val="100"/>
        <c:noMultiLvlLbl val="0"/>
      </c:catAx>
      <c:valAx>
        <c:axId val="6033228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6030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000" dirty="0"/>
              <a:t>Would you like to continue using the ECR tailored SRDS?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Would you like to continue using the ECR tailored SRDS?</c:v>
          </c:tx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559554110968687"/>
                  <c:y val="-0.104132430666150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0525292986632485"/>
                  <c:y val="-5.51805440113700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5853781358725507E-2"/>
                  <c:y val="5.17136929197307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587014740889947"/>
                  <c:y val="0.15617529678250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'[Copy of SRDS 2014 Survey-5th Jan.xlsx]Future'!$B$1:$B$4</c:f>
              <c:strCache>
                <c:ptCount val="4"/>
                <c:pt idx="0">
                  <c:v>Yes- just as it is</c:v>
                </c:pt>
                <c:pt idx="1">
                  <c:v>Yes-if it is modified</c:v>
                </c:pt>
                <c:pt idx="2">
                  <c:v>No</c:v>
                </c:pt>
                <c:pt idx="3">
                  <c:v>No responses</c:v>
                </c:pt>
              </c:strCache>
            </c:strRef>
          </c:cat>
          <c:val>
            <c:numRef>
              <c:f>'[Copy of SRDS 2014 Survey-5th Jan.xlsx]Future'!$D$1:$D$4</c:f>
              <c:numCache>
                <c:formatCode>0.00</c:formatCode>
                <c:ptCount val="4"/>
                <c:pt idx="0">
                  <c:v>58.536585365853654</c:v>
                </c:pt>
                <c:pt idx="1">
                  <c:v>21.341463414634145</c:v>
                </c:pt>
                <c:pt idx="2">
                  <c:v>5.4878048780487809</c:v>
                </c:pt>
                <c:pt idx="3">
                  <c:v>14.634146341463413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A0409-AA27-4FD5-8899-B519752F6DFD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18F46-B341-4AD4-8B9E-2F397927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7B316-108D-4472-B96A-6E1AE7C279C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CEAE0-0557-49FB-A67D-23EA3364F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56533-CABE-457C-BB6B-D9619F2E4C3F}" type="slidenum">
              <a:rPr lang="en-GB"/>
              <a:pPr/>
              <a:t>1</a:t>
            </a:fld>
            <a:endParaRPr lang="en-GB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39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10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25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11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9818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12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251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13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251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14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251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15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825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16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825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17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6326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18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77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2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553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3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510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4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96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5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96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6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439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7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051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8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‘Other’ category including researchers who may or may not describe themselves as ECR and have other types of job titles (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eg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 Experimental scientists/Facility manager/ Theme manager-G8), but also Research Assistants-G6, Core facility technician</a:t>
            </a:r>
            <a:endParaRPr lang="en-GB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It is important to note that some individuals employed as PDRA/ fellows at grade 7 may not describe themselves as Early Career Researchers</a:t>
            </a:r>
            <a:endParaRPr lang="en-GB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25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3EFFB-DFFE-4D24-81D0-B5562B1735BF}" type="slidenum">
              <a:rPr lang="en-GB"/>
              <a:pPr/>
              <a:t>9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25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B0A0-D9ED-46C5-BF2B-293FF911EB4E}" type="datetimeFigureOut">
              <a:rPr lang="en-US" smtClean="0"/>
              <a:pPr/>
              <a:t>9/17/2015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4196-DC39-4149-91A8-0BC2C1A3F70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068960"/>
            <a:ext cx="88725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  <a:latin typeface="TUOS Blake" pitchFamily="34" charset="0"/>
                <a:cs typeface="Arial" pitchFamily="34" charset="0"/>
              </a:rPr>
              <a:t> 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latin typeface="TUOS Blake" pitchFamily="34" charset="0"/>
                <a:cs typeface="Arial" pitchFamily="34" charset="0"/>
              </a:rPr>
              <a:t>Dr Lucy Lee</a:t>
            </a:r>
          </a:p>
          <a:p>
            <a:pPr algn="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UOS Blake" pitchFamily="34" charset="0"/>
                <a:cs typeface="Arial" pitchFamily="34" charset="0"/>
              </a:rPr>
              <a:t>Researcher Development Manager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UOS Blake" pitchFamily="34" charset="0"/>
              <a:cs typeface="Arial" pitchFamily="34" charset="0"/>
            </a:endParaRPr>
          </a:p>
          <a:p>
            <a:pPr algn="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UOS Blake" pitchFamily="34" charset="0"/>
                <a:cs typeface="Arial" pitchFamily="34" charset="0"/>
              </a:rPr>
              <a:t>Faculty of Medicine, Dentistry and Health</a:t>
            </a:r>
          </a:p>
          <a:p>
            <a:pPr algn="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UOS Blake" pitchFamily="34" charset="0"/>
                <a:cs typeface="Arial" pitchFamily="34" charset="0"/>
              </a:rPr>
              <a:t>University of Sheffield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TUOS Blake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292494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Evaluating the impact of tailoring annual appraisal processes specifically for Early Career Research staff</a:t>
            </a:r>
            <a:endParaRPr lang="en-GB" sz="4000" b="1" dirty="0">
              <a:solidFill>
                <a:schemeClr val="bg1"/>
              </a:solidFill>
              <a:latin typeface="TUOS Stephenson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37" y="5373216"/>
            <a:ext cx="1272528" cy="12979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700" t="12239" r="77500" b="79704"/>
          <a:stretch/>
        </p:blipFill>
        <p:spPr>
          <a:xfrm>
            <a:off x="179512" y="5873861"/>
            <a:ext cx="1728192" cy="80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Results from the survey: Use of new form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3" y="5157192"/>
            <a:ext cx="8363272" cy="20162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b="1" dirty="0" smtClean="0"/>
          </a:p>
          <a:p>
            <a:pPr lvl="0"/>
            <a:r>
              <a:rPr lang="en-US" sz="2400" b="1" dirty="0" smtClean="0"/>
              <a:t>100</a:t>
            </a:r>
            <a:r>
              <a:rPr lang="en-US" sz="2400" b="1" dirty="0"/>
              <a:t>% of postdoctoral respondents </a:t>
            </a:r>
            <a:r>
              <a:rPr lang="en-US" sz="2400" b="1" dirty="0" smtClean="0"/>
              <a:t>used </a:t>
            </a:r>
            <a:r>
              <a:rPr lang="en-US" sz="2400" b="1" dirty="0"/>
              <a:t>the new SRDS </a:t>
            </a:r>
            <a:r>
              <a:rPr lang="en-US" sz="2400" b="1" dirty="0" smtClean="0"/>
              <a:t>form</a:t>
            </a:r>
            <a:endParaRPr lang="en-GB" sz="2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61387317"/>
              </p:ext>
            </p:extLst>
          </p:nvPr>
        </p:nvGraphicFramePr>
        <p:xfrm>
          <a:off x="395536" y="1628800"/>
          <a:ext cx="812013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539552" y="1628800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364008" y="2680057"/>
            <a:ext cx="1432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Percentage (%)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56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How useful did the users find the new form?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885770"/>
              </p:ext>
            </p:extLst>
          </p:nvPr>
        </p:nvGraphicFramePr>
        <p:xfrm>
          <a:off x="467544" y="1700808"/>
          <a:ext cx="856367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61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Academic opinion on reviewing ECRs with the new form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184576"/>
          </a:xfrm>
        </p:spPr>
        <p:txBody>
          <a:bodyPr>
            <a:normAutofit fontScale="92500" lnSpcReduction="10000"/>
          </a:bodyPr>
          <a:lstStyle/>
          <a:p>
            <a:r>
              <a:rPr lang="en-GB" sz="2400" i="1" dirty="0" smtClean="0"/>
              <a:t>“the </a:t>
            </a:r>
            <a:r>
              <a:rPr lang="en-GB" sz="2400" i="1" dirty="0"/>
              <a:t>categorisation of activities actually meant that the reviewees </a:t>
            </a:r>
            <a:r>
              <a:rPr lang="en-GB" sz="2400" b="1" i="1" dirty="0">
                <a:solidFill>
                  <a:srgbClr val="FF0000"/>
                </a:solidFill>
              </a:rPr>
              <a:t>considered achievements over the previous year more broadly </a:t>
            </a:r>
            <a:r>
              <a:rPr lang="en-GB" sz="2400" i="1" dirty="0"/>
              <a:t>and that they highlighted these as a result</a:t>
            </a:r>
            <a:r>
              <a:rPr lang="en-GB" sz="2400" i="1" dirty="0" smtClean="0"/>
              <a:t>.”</a:t>
            </a:r>
          </a:p>
          <a:p>
            <a:endParaRPr lang="en-GB" sz="2400" i="1" dirty="0"/>
          </a:p>
          <a:p>
            <a:r>
              <a:rPr lang="en-GB" sz="2400" i="1" dirty="0" smtClean="0"/>
              <a:t>“the </a:t>
            </a:r>
            <a:r>
              <a:rPr lang="en-GB" sz="2400" i="1" dirty="0"/>
              <a:t>reviewees were </a:t>
            </a:r>
            <a:r>
              <a:rPr lang="en-GB" sz="2400" b="1" i="1" dirty="0">
                <a:solidFill>
                  <a:srgbClr val="FF0000"/>
                </a:solidFill>
              </a:rPr>
              <a:t>better prepared </a:t>
            </a:r>
            <a:r>
              <a:rPr lang="en-GB" sz="2400" i="1" dirty="0"/>
              <a:t>for the meetings since they had been prompted to consider their wider contributions </a:t>
            </a:r>
            <a:r>
              <a:rPr lang="en-GB" sz="2400" i="1" dirty="0" smtClean="0"/>
              <a:t>more” </a:t>
            </a:r>
          </a:p>
          <a:p>
            <a:endParaRPr lang="en-GB" sz="2400" i="1" dirty="0"/>
          </a:p>
          <a:p>
            <a:r>
              <a:rPr lang="en-GB" sz="2400" i="1" dirty="0" smtClean="0"/>
              <a:t>“The </a:t>
            </a:r>
            <a:r>
              <a:rPr lang="en-GB" sz="2400" i="1" dirty="0"/>
              <a:t>integration of the questions into the main form on career pathway </a:t>
            </a:r>
            <a:r>
              <a:rPr lang="en-GB" sz="2400" i="1" dirty="0" smtClean="0"/>
              <a:t>meant </a:t>
            </a:r>
            <a:r>
              <a:rPr lang="en-GB" sz="2400" i="1" dirty="0"/>
              <a:t>that this was </a:t>
            </a:r>
            <a:r>
              <a:rPr lang="en-GB" sz="2400" b="1" i="1" dirty="0">
                <a:solidFill>
                  <a:srgbClr val="FF0000"/>
                </a:solidFill>
              </a:rPr>
              <a:t>considered by the reviewees beforehand as opposed to an afterthought </a:t>
            </a:r>
            <a:r>
              <a:rPr lang="en-GB" sz="2400" i="1" dirty="0"/>
              <a:t>and add-on as it had been in the past</a:t>
            </a:r>
            <a:r>
              <a:rPr lang="en-GB" sz="2400" i="1" dirty="0" smtClean="0"/>
              <a:t>.”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 smtClean="0"/>
              <a:t>“the </a:t>
            </a:r>
            <a:r>
              <a:rPr lang="en-GB" sz="2400" i="1" dirty="0"/>
              <a:t>new form was a helpful tool that allowed the SRDS process and the discussion during the meeting to be </a:t>
            </a:r>
            <a:r>
              <a:rPr lang="en-GB" sz="2400" b="1" i="1" dirty="0">
                <a:solidFill>
                  <a:srgbClr val="FF0000"/>
                </a:solidFill>
              </a:rPr>
              <a:t>more meaningful </a:t>
            </a:r>
            <a:r>
              <a:rPr lang="en-GB" sz="2400" i="1" dirty="0"/>
              <a:t>for the reviewee</a:t>
            </a:r>
            <a:r>
              <a:rPr lang="en-GB" sz="2400" i="1" dirty="0" smtClean="0"/>
              <a:t>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57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ECR opinions of the new form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184576"/>
          </a:xfrm>
        </p:spPr>
        <p:txBody>
          <a:bodyPr>
            <a:normAutofit fontScale="92500" lnSpcReduction="20000"/>
          </a:bodyPr>
          <a:lstStyle/>
          <a:p>
            <a:r>
              <a:rPr lang="en-GB" sz="2400" i="1" dirty="0" smtClean="0"/>
              <a:t>“</a:t>
            </a:r>
            <a:r>
              <a:rPr lang="en-GB" sz="2400" b="1" i="1" dirty="0">
                <a:solidFill>
                  <a:srgbClr val="FF0000"/>
                </a:solidFill>
              </a:rPr>
              <a:t>more relevant </a:t>
            </a:r>
            <a:r>
              <a:rPr lang="en-GB" sz="2400" i="1" dirty="0"/>
              <a:t>sections for Postdocs and really </a:t>
            </a:r>
            <a:r>
              <a:rPr lang="en-GB" sz="2400" b="1" i="1" dirty="0">
                <a:solidFill>
                  <a:srgbClr val="FF0000"/>
                </a:solidFill>
              </a:rPr>
              <a:t>help to facilitate </a:t>
            </a:r>
            <a:r>
              <a:rPr lang="en-GB" sz="2400" i="1" dirty="0"/>
              <a:t>the discussion with PI around my career development rather than simply on my project”.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>
                <a:solidFill>
                  <a:srgbClr val="FF0000"/>
                </a:solidFill>
              </a:rPr>
              <a:t>“</a:t>
            </a:r>
            <a:r>
              <a:rPr lang="en-GB" sz="2400" b="1" i="1" dirty="0">
                <a:solidFill>
                  <a:srgbClr val="FF0000"/>
                </a:solidFill>
              </a:rPr>
              <a:t>it focused the mind</a:t>
            </a:r>
            <a:r>
              <a:rPr lang="en-GB" sz="2400" i="1" dirty="0">
                <a:solidFill>
                  <a:srgbClr val="FF0000"/>
                </a:solidFill>
              </a:rPr>
              <a:t>”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“</a:t>
            </a:r>
            <a:r>
              <a:rPr lang="en-GB" sz="2400" b="1" i="1" dirty="0">
                <a:solidFill>
                  <a:srgbClr val="FF0000"/>
                </a:solidFill>
              </a:rPr>
              <a:t>more friendly and more supportive </a:t>
            </a:r>
            <a:r>
              <a:rPr lang="en-GB" sz="2400" i="1" dirty="0"/>
              <a:t>to the ECR”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“</a:t>
            </a:r>
            <a:r>
              <a:rPr lang="en-GB" sz="2400" b="1" i="1" dirty="0">
                <a:solidFill>
                  <a:srgbClr val="FF0000"/>
                </a:solidFill>
              </a:rPr>
              <a:t>better tailored for the needs of researchers</a:t>
            </a:r>
            <a:r>
              <a:rPr lang="en-GB" sz="2400" i="1" dirty="0" smtClean="0">
                <a:solidFill>
                  <a:srgbClr val="FF0000"/>
                </a:solidFill>
              </a:rPr>
              <a:t>”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“ found the </a:t>
            </a:r>
            <a:r>
              <a:rPr lang="en-GB" sz="2400" b="1" i="1" dirty="0">
                <a:solidFill>
                  <a:srgbClr val="FF0000"/>
                </a:solidFill>
              </a:rPr>
              <a:t>clearly defined headings really helpful </a:t>
            </a:r>
            <a:r>
              <a:rPr lang="en-GB" sz="2400" i="1" dirty="0"/>
              <a:t>to identify all the different aspects of my job and points to discuss”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“The big improvement with the new form was to </a:t>
            </a:r>
            <a:r>
              <a:rPr lang="en-GB" sz="2400" b="1" i="1" dirty="0">
                <a:solidFill>
                  <a:srgbClr val="FF0000"/>
                </a:solidFill>
              </a:rPr>
              <a:t>make my role far more proactive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/>
              <a:t>in the SRDS and to approach it with a clear idea of my achievements thus far and objectives”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02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Results from the survey: Use of the supporting document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2" y="4653136"/>
            <a:ext cx="8574126" cy="208823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2800" dirty="0"/>
          </a:p>
          <a:p>
            <a:pPr lvl="0"/>
            <a:r>
              <a:rPr lang="en-US" sz="2800" dirty="0"/>
              <a:t>74.4% </a:t>
            </a:r>
            <a:r>
              <a:rPr lang="en-US" sz="2800" dirty="0" smtClean="0"/>
              <a:t>used </a:t>
            </a:r>
            <a:r>
              <a:rPr lang="en-US" sz="2800" dirty="0"/>
              <a:t>the associated </a:t>
            </a:r>
            <a:r>
              <a:rPr lang="en-US" sz="2800" dirty="0" smtClean="0"/>
              <a:t>document</a:t>
            </a:r>
          </a:p>
          <a:p>
            <a:pPr lvl="1"/>
            <a:r>
              <a:rPr lang="en-US" sz="2400" dirty="0" smtClean="0"/>
              <a:t>84</a:t>
            </a:r>
            <a:r>
              <a:rPr lang="en-US" sz="2400" dirty="0"/>
              <a:t>% </a:t>
            </a:r>
            <a:r>
              <a:rPr lang="en-US" sz="2400" dirty="0" smtClean="0"/>
              <a:t>found it </a:t>
            </a:r>
            <a:r>
              <a:rPr lang="en-US" sz="2400" b="1" dirty="0" smtClean="0"/>
              <a:t>useful </a:t>
            </a:r>
            <a:r>
              <a:rPr lang="en-US" sz="2400" b="1" dirty="0"/>
              <a:t>to review the previous year</a:t>
            </a:r>
            <a:endParaRPr lang="en-GB" sz="2400" dirty="0"/>
          </a:p>
          <a:p>
            <a:pPr lvl="1"/>
            <a:r>
              <a:rPr lang="en-US" sz="2400" dirty="0"/>
              <a:t>81.6% </a:t>
            </a:r>
            <a:r>
              <a:rPr lang="en-US" sz="2400" dirty="0" smtClean="0"/>
              <a:t>found it </a:t>
            </a:r>
            <a:r>
              <a:rPr lang="en-US" sz="2400" b="1" dirty="0" smtClean="0"/>
              <a:t>useful </a:t>
            </a:r>
            <a:r>
              <a:rPr lang="en-US" sz="2400" b="1" dirty="0"/>
              <a:t>to set objectives</a:t>
            </a:r>
            <a:endParaRPr lang="en-GB" sz="2400" dirty="0"/>
          </a:p>
          <a:p>
            <a:pPr marL="0" lvl="0" indent="0">
              <a:buNone/>
            </a:pPr>
            <a:endParaRPr lang="en-GB" sz="2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27579942"/>
              </p:ext>
            </p:extLst>
          </p:nvPr>
        </p:nvGraphicFramePr>
        <p:xfrm>
          <a:off x="1187624" y="1484784"/>
          <a:ext cx="69127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351949" y="2443160"/>
            <a:ext cx="159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Percentage (%)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31640" y="1628800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Additional concerns raised: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12568"/>
          </a:xfrm>
        </p:spPr>
        <p:txBody>
          <a:bodyPr>
            <a:noAutofit/>
          </a:bodyPr>
          <a:lstStyle/>
          <a:p>
            <a:pPr lvl="0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Improved perception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of documents after attending  workshop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GB" sz="10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Negative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feelings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when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reviewers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had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not read documents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prior to meetings or do not provide written feedback</a:t>
            </a:r>
            <a:endParaRPr lang="en-GB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10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Mixed feelings from non PDRA staff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who were asked to use the form in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some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departments</a:t>
            </a:r>
          </a:p>
          <a:p>
            <a:pPr marL="0" lvl="0" indent="0">
              <a:buNone/>
            </a:pPr>
            <a:endParaRPr lang="en-GB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Extremely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positive comments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in departments where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reviewer is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not the PI/line manager, or having a 2</a:t>
            </a:r>
            <a:r>
              <a:rPr lang="en-US" sz="2200" b="1" baseline="30000" dirty="0">
                <a:solidFill>
                  <a:schemeClr val="accent5">
                    <a:lumMod val="50000"/>
                  </a:schemeClr>
                </a:solidFill>
              </a:rPr>
              <a:t>nd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reviewer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in addition to PI/line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manager</a:t>
            </a:r>
          </a:p>
          <a:p>
            <a:pPr marL="0" lvl="0" indent="0">
              <a:buNone/>
            </a:pPr>
            <a:endParaRPr lang="en-US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timings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of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SRDS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reviews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to align with contract start/end date instead of the generic summer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deadlines</a:t>
            </a:r>
          </a:p>
          <a:p>
            <a:pPr marL="0" lvl="0" indent="0">
              <a:buNone/>
            </a:pPr>
            <a:endParaRPr lang="en-GB" sz="10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Large number of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participants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recommended changes in the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scoring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system</a:t>
            </a:r>
            <a:endParaRPr lang="en-GB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Future recommendations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4834880" cy="506916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131 respondents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(80%) would like to continue using the tailored ECR- SRDS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document</a:t>
            </a:r>
          </a:p>
          <a:p>
            <a:pPr lvl="0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9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respondents said they would not like to use the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form</a:t>
            </a:r>
          </a:p>
          <a:p>
            <a:pPr marL="0" lvl="0" indent="0">
              <a:buNone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Clearer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guidelines about using the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supporting documents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ensure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ECR are clear that this is not a list of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requirements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318265"/>
              </p:ext>
            </p:extLst>
          </p:nvPr>
        </p:nvGraphicFramePr>
        <p:xfrm>
          <a:off x="4932040" y="1484784"/>
          <a:ext cx="4368800" cy="394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25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Further development to SRDS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550" t="11086" r="48700" b="13212"/>
          <a:stretch/>
        </p:blipFill>
        <p:spPr>
          <a:xfrm>
            <a:off x="683568" y="1364183"/>
            <a:ext cx="2427159" cy="3402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323" t="6863" r="14462" b="3782"/>
          <a:stretch/>
        </p:blipFill>
        <p:spPr>
          <a:xfrm>
            <a:off x="3275856" y="1364183"/>
            <a:ext cx="4818903" cy="372661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363272" cy="13247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Form name changed to ‘Researcher’ SRDS form</a:t>
            </a:r>
          </a:p>
          <a:p>
            <a:pPr lvl="0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Change to reviewer pairing communication</a:t>
            </a:r>
          </a:p>
          <a:p>
            <a:pPr lvl="0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Removal to the 1-3 scoring system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Summary of key findings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06916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Evidence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of widespread use of the new SRDS documents across the 2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faculties</a:t>
            </a:r>
          </a:p>
          <a:p>
            <a:pPr marL="0" lvl="0" indent="0">
              <a:buNone/>
            </a:pP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Majority of users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identified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both document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useful</a:t>
            </a:r>
          </a:p>
          <a:p>
            <a:pPr lvl="0"/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Majority of survey respondents and all focus groups participants recommend that the tailored ECR-SRDS documents continue to be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used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Background to </a:t>
            </a:r>
            <a:r>
              <a:rPr lang="en-GB" sz="3600" b="1" dirty="0" err="1" smtClean="0">
                <a:solidFill>
                  <a:schemeClr val="bg1"/>
                </a:solidFill>
                <a:cs typeface="Arial" pitchFamily="34" charset="0"/>
              </a:rPr>
              <a:t>TUoS</a:t>
            </a:r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 Annual Appraisal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691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SRDS  (Staff review and development scheme)</a:t>
            </a:r>
          </a:p>
          <a:p>
            <a:pPr marL="0" indent="0">
              <a:buNone/>
            </a:pP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Drivers for change:</a:t>
            </a:r>
          </a:p>
          <a:p>
            <a:pPr lvl="1"/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</a:rPr>
              <a:t>UoS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staff survey</a:t>
            </a:r>
          </a:p>
          <a:p>
            <a:pPr lvl="2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Subsequent RSA questionnaire</a:t>
            </a:r>
          </a:p>
          <a:p>
            <a:pPr lvl="2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Departmental focus groups</a:t>
            </a: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Focus groups during Athena Swan applications</a:t>
            </a: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CROS 2013/2011</a:t>
            </a:r>
          </a:p>
          <a:p>
            <a:pPr marL="457200" lvl="1" indent="0">
              <a:buNone/>
            </a:pPr>
            <a:endParaRPr lang="en-GB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Key concerns:</a:t>
            </a:r>
          </a:p>
          <a:p>
            <a:pPr lvl="1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Experience by ECRs not satisfactory and  needed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improvement</a:t>
            </a: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Focus often only on research project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Previous additional career development page often not seen as compulsory</a:t>
            </a:r>
          </a:p>
        </p:txBody>
      </p:sp>
      <p:pic>
        <p:nvPicPr>
          <p:cNvPr id="1026" name="Picture 2" descr="Mentoring 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34555"/>
            <a:ext cx="3085305" cy="14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1. Change to ECR SRDS forms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484784"/>
            <a:ext cx="8363272" cy="5069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Aim: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formally acknowledge 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range of contributions and achievements beyond research output</a:t>
            </a:r>
          </a:p>
          <a:p>
            <a:pPr lv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Improve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structure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of SRDS conversations to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balance research focus with career development</a:t>
            </a:r>
          </a:p>
          <a:p>
            <a:pPr marL="0" lv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Process: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2 years from development to gaining approval for change:</a:t>
            </a:r>
          </a:p>
          <a:p>
            <a:pPr marL="1612900"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Faculties management</a:t>
            </a:r>
          </a:p>
          <a:p>
            <a:pPr marL="1612900" lvl="1"/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</a:rPr>
              <a:t>UoS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HR</a:t>
            </a:r>
          </a:p>
          <a:p>
            <a:pPr marL="1612900"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Joint unions committee</a:t>
            </a:r>
          </a:p>
          <a:p>
            <a:pPr marL="355600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Work with each department to ensure documents were appropriately communicated</a:t>
            </a:r>
          </a:p>
          <a:p>
            <a:pPr marL="355600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Workshop ‘Getting the most from your SRDS’</a:t>
            </a:r>
          </a:p>
          <a:p>
            <a:pPr marL="12700" indent="0">
              <a:buNone/>
            </a:pP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612900" lvl="1"/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1. Change to ECR SRDS forms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20930" r="34397" b="6996"/>
          <a:stretch/>
        </p:blipFill>
        <p:spPr bwMode="auto">
          <a:xfrm>
            <a:off x="541038" y="1340768"/>
            <a:ext cx="8061921" cy="541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3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1. Change to ECR SRDS forms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2" t="14906" r="18579" b="10320"/>
          <a:stretch/>
        </p:blipFill>
        <p:spPr bwMode="auto">
          <a:xfrm>
            <a:off x="104263" y="1505629"/>
            <a:ext cx="5960126" cy="42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t="15224" r="48401" b="8935"/>
          <a:stretch/>
        </p:blipFill>
        <p:spPr bwMode="auto">
          <a:xfrm>
            <a:off x="5940152" y="1505629"/>
            <a:ext cx="3024336" cy="428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2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353423"/>
            <a:ext cx="7488832" cy="540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2. Additional support materials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396" t="9929" r="48971" b="12136"/>
          <a:stretch/>
        </p:blipFill>
        <p:spPr>
          <a:xfrm>
            <a:off x="755576" y="1461436"/>
            <a:ext cx="3608990" cy="5226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683" t="8445" r="48130" b="12336"/>
          <a:stretch/>
        </p:blipFill>
        <p:spPr>
          <a:xfrm>
            <a:off x="4343582" y="1474091"/>
            <a:ext cx="3591513" cy="52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3. Recommendations to change reviewer pairings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374441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Normally reviewer is the line manager which is often the Principle Investigator</a:t>
            </a: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Focuses mainly on research project development</a:t>
            </a: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Conflict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of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interest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Recommendation to departments:</a:t>
            </a: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Ideally reviewer is not the PI</a:t>
            </a: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Include a second academic reviewer with career development agenda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0491" y="5253007"/>
            <a:ext cx="8136904" cy="1384995"/>
            <a:chOff x="420491" y="5253007"/>
            <a:chExt cx="8136904" cy="1384995"/>
          </a:xfrm>
        </p:grpSpPr>
        <p:sp>
          <p:nvSpPr>
            <p:cNvPr id="2" name="Rounded Rectangle 1"/>
            <p:cNvSpPr/>
            <p:nvPr/>
          </p:nvSpPr>
          <p:spPr>
            <a:xfrm>
              <a:off x="420491" y="5301208"/>
              <a:ext cx="8136904" cy="133679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1560" y="5253007"/>
              <a:ext cx="777686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800" dirty="0">
                  <a:solidFill>
                    <a:schemeClr val="bg1"/>
                  </a:solidFill>
                </a:rPr>
                <a:t>Aim: </a:t>
              </a:r>
              <a:r>
                <a:rPr lang="en-US" sz="2800" dirty="0">
                  <a:solidFill>
                    <a:schemeClr val="bg1"/>
                  </a:solidFill>
                </a:rPr>
                <a:t>Alleviate possible conflicts of interest between PI’s needs for research output and ECR’s needs for career development activities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87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Research Methodology 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19442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Mixed methods approach: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Part 1: Online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survey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(December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2014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-January 2015)</a:t>
            </a: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Qualitative and quantitative data</a:t>
            </a: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164 respondents (ECRs and reviewers of ECRs)</a:t>
            </a:r>
          </a:p>
          <a:p>
            <a:pPr lvl="1"/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626867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Ethics approval was obtained from the University Ethics Committee. 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TUOS Blake" panose="020B05030400000200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7" t="32496" r="41510" b="43813"/>
          <a:stretch/>
        </p:blipFill>
        <p:spPr bwMode="auto">
          <a:xfrm>
            <a:off x="6695706" y="3467764"/>
            <a:ext cx="2052758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3203195"/>
            <a:ext cx="6624736" cy="3250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3400" b="1" u="sng" dirty="0" smtClean="0">
                <a:solidFill>
                  <a:schemeClr val="accent5">
                    <a:lumMod val="50000"/>
                  </a:schemeClr>
                </a:solidFill>
              </a:rPr>
              <a:t>Survey respondents</a:t>
            </a:r>
            <a:r>
              <a:rPr lang="en-GB" sz="3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lvl="1"/>
            <a:r>
              <a:rPr lang="en-GB" sz="3400" dirty="0" smtClean="0">
                <a:solidFill>
                  <a:schemeClr val="accent5">
                    <a:lumMod val="50000"/>
                  </a:schemeClr>
                </a:solidFill>
              </a:rPr>
              <a:t>33.5% (n=55) academics (grade 8 upwards)</a:t>
            </a:r>
          </a:p>
          <a:p>
            <a:pPr lvl="1"/>
            <a:r>
              <a:rPr lang="en-GB" sz="3400" dirty="0" smtClean="0">
                <a:solidFill>
                  <a:schemeClr val="accent5">
                    <a:lumMod val="50000"/>
                  </a:schemeClr>
                </a:solidFill>
              </a:rPr>
              <a:t>49.4% (n=81) Postdoctoral Research Associates/fellows (grade 7)</a:t>
            </a:r>
          </a:p>
          <a:p>
            <a:pPr lvl="1"/>
            <a:r>
              <a:rPr lang="en-GB" sz="3400" dirty="0" smtClean="0">
                <a:solidFill>
                  <a:schemeClr val="accent5">
                    <a:lumMod val="50000"/>
                  </a:schemeClr>
                </a:solidFill>
              </a:rPr>
              <a:t> 17% (n=28) of ‘other’ staff</a:t>
            </a:r>
          </a:p>
          <a:p>
            <a:pPr lvl="1"/>
            <a:r>
              <a:rPr lang="en-GB" sz="3400" dirty="0" smtClean="0">
                <a:solidFill>
                  <a:schemeClr val="accent5">
                    <a:lumMod val="50000"/>
                  </a:schemeClr>
                </a:solidFill>
              </a:rPr>
              <a:t>From all departments with postdoctoral researchers.</a:t>
            </a:r>
          </a:p>
          <a:p>
            <a:pPr marL="457200" lvl="1" indent="0">
              <a:buFont typeface="Arial" pitchFamily="34" charset="0"/>
              <a:buNone/>
            </a:pP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126875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Research Methodology </a:t>
            </a:r>
            <a:endParaRPr lang="en-GB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Mixed methods approach: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Part 2: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hematic focus groups</a:t>
            </a: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2 x 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academics focus groups (n=7) </a:t>
            </a: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2 x 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ECR focus groups (n=10) </a:t>
            </a: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participants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from both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faculties</a:t>
            </a:r>
          </a:p>
          <a:p>
            <a:pPr lvl="1"/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37203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Ethics approval was obtained from the University Ethics Committee. 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TUOS Blake" panose="020B0503040000020004" pitchFamily="34" charset="0"/>
            </a:endParaRPr>
          </a:p>
        </p:txBody>
      </p:sp>
      <p:sp>
        <p:nvSpPr>
          <p:cNvPr id="5" name="AutoShape 2" descr="Image result for focus group imag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focus group imag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45" y="4265605"/>
            <a:ext cx="2959708" cy="19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2.24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993</Words>
  <Application>Microsoft Office PowerPoint</Application>
  <PresentationFormat>On-screen Show (4:3)</PresentationFormat>
  <Paragraphs>151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Helen Cowen</cp:lastModifiedBy>
  <cp:revision>229</cp:revision>
  <cp:lastPrinted>2015-09-14T10:17:04Z</cp:lastPrinted>
  <dcterms:created xsi:type="dcterms:W3CDTF">2010-01-08T11:06:15Z</dcterms:created>
  <dcterms:modified xsi:type="dcterms:W3CDTF">2015-09-17T13:05:01Z</dcterms:modified>
</cp:coreProperties>
</file>