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304" r:id="rId8"/>
    <p:sldId id="264" r:id="rId9"/>
    <p:sldId id="266" r:id="rId10"/>
    <p:sldId id="276" r:id="rId11"/>
    <p:sldId id="265" r:id="rId12"/>
    <p:sldId id="273" r:id="rId13"/>
    <p:sldId id="274" r:id="rId14"/>
    <p:sldId id="270" r:id="rId15"/>
    <p:sldId id="277" r:id="rId16"/>
    <p:sldId id="272" r:id="rId17"/>
    <p:sldId id="278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120" d="100"/>
          <a:sy n="120" d="100"/>
        </p:scale>
        <p:origin x="-65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8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1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9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3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6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5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4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1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4A52-BD52-47F3-B503-3662F66A3133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BF3A-DA89-4ECE-B7E6-DD3360935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63706"/>
            <a:ext cx="9144000" cy="179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442" y="1122363"/>
            <a:ext cx="8367622" cy="2387600"/>
          </a:xfrm>
        </p:spPr>
        <p:txBody>
          <a:bodyPr>
            <a:noAutofit/>
          </a:bodyPr>
          <a:lstStyle/>
          <a:p>
            <a:r>
              <a:rPr lang="en-GB" sz="4400" b="1" dirty="0"/>
              <a:t>Discovering the professional identities of researcher developers: roles, responsibilities and </a:t>
            </a:r>
            <a:r>
              <a:rPr lang="en-GB" sz="4400" b="1" dirty="0" smtClean="0"/>
              <a:t>representations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96132"/>
            <a:ext cx="6858000" cy="1006604"/>
          </a:xfrm>
        </p:spPr>
        <p:txBody>
          <a:bodyPr/>
          <a:lstStyle/>
          <a:p>
            <a:r>
              <a:rPr lang="en-GB" dirty="0"/>
              <a:t>Dr Richard Freeman (UCL Institute of Education)</a:t>
            </a:r>
          </a:p>
          <a:p>
            <a:r>
              <a:rPr lang="en-GB" dirty="0" smtClean="0"/>
              <a:t>Dr Anna Price (Queen Mary University of London)</a:t>
            </a:r>
          </a:p>
        </p:txBody>
      </p:sp>
      <p:pic>
        <p:nvPicPr>
          <p:cNvPr id="1032" name="Picture 8" descr="https://media.licdn.com/mpr/mpr/shrink_200_200/p/1/005/0a2/3ea/201a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" y="5311448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tr.kcl.ac.uk/MPR/images/KC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59" y="5290457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avsa.org/wp-content/uploads/2014/11/qmul-logo1-290x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22" y="5349875"/>
            <a:ext cx="2512462" cy="13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vitae.ac.uk/++resource++vitae.theme.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26" y="5349875"/>
            <a:ext cx="2981231" cy="13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248" t="7327" r="28473" b="20347"/>
          <a:stretch/>
        </p:blipFill>
        <p:spPr bwMode="auto">
          <a:xfrm>
            <a:off x="0" y="0"/>
            <a:ext cx="5767070" cy="359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6382" t="7801" r="29803" b="21055"/>
          <a:stretch/>
        </p:blipFill>
        <p:spPr bwMode="auto">
          <a:xfrm>
            <a:off x="3448318" y="3279140"/>
            <a:ext cx="5707380" cy="3578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4702" y="407963"/>
            <a:ext cx="258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we think we spend our time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761" y="6032698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How we think we’re perceived as spending our time</a:t>
            </a:r>
            <a:endParaRPr lang="en-GB" dirty="0"/>
          </a:p>
        </p:txBody>
      </p:sp>
      <p:sp>
        <p:nvSpPr>
          <p:cNvPr id="2" name="Down Arrow 1"/>
          <p:cNvSpPr/>
          <p:nvPr/>
        </p:nvSpPr>
        <p:spPr>
          <a:xfrm>
            <a:off x="7650866" y="2465408"/>
            <a:ext cx="520327" cy="9203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64" y="382488"/>
            <a:ext cx="7886700" cy="1325563"/>
          </a:xfrm>
        </p:spPr>
        <p:txBody>
          <a:bodyPr/>
          <a:lstStyle/>
          <a:p>
            <a:r>
              <a:rPr lang="en-GB" b="1" dirty="0" smtClean="0"/>
              <a:t>Actual and perceived use of time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64" y="1623067"/>
            <a:ext cx="8254920" cy="496292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Types of courses listed varied between actual and perceived (more basic for the ‘perceived’ responses)</a:t>
            </a:r>
          </a:p>
          <a:p>
            <a:r>
              <a:rPr lang="en-GB" dirty="0" smtClean="0"/>
              <a:t>Frequently respondents listed more than three activities in actual, and fewer than three in perceived.  Narrower range of activities</a:t>
            </a:r>
          </a:p>
          <a:p>
            <a:r>
              <a:rPr lang="en-GB" dirty="0" smtClean="0"/>
              <a:t>The need to tell others in the institution was stressed for the ‘perceived’ responses</a:t>
            </a:r>
          </a:p>
          <a:p>
            <a:r>
              <a:rPr lang="en-GB" dirty="0" smtClean="0"/>
              <a:t>Several derogatory comments from academics given under perceived – “peddling soft skills”, “knitting yoghurt”</a:t>
            </a:r>
          </a:p>
          <a:p>
            <a:r>
              <a:rPr lang="en-GB" dirty="0" smtClean="0"/>
              <a:t>Comments indicating </a:t>
            </a:r>
            <a:r>
              <a:rPr lang="en-GB" dirty="0" err="1" smtClean="0"/>
              <a:t>underappreciation</a:t>
            </a:r>
            <a:endParaRPr lang="en-GB" dirty="0" smtClean="0"/>
          </a:p>
          <a:p>
            <a:pPr lvl="1"/>
            <a:r>
              <a:rPr lang="en-GB" dirty="0" smtClean="0"/>
              <a:t>Education level is higher than they believe is recognised</a:t>
            </a:r>
          </a:p>
          <a:p>
            <a:pPr lvl="1"/>
            <a:r>
              <a:rPr lang="en-GB" dirty="0" smtClean="0"/>
              <a:t>Time spent on admin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Compared to CROS &amp; PIRLS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b="1" dirty="0" smtClean="0"/>
              <a:t>well-being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84669"/>
              </p:ext>
            </p:extLst>
          </p:nvPr>
        </p:nvGraphicFramePr>
        <p:xfrm>
          <a:off x="628650" y="1825625"/>
          <a:ext cx="7886700" cy="339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818"/>
                <a:gridCol w="1083212"/>
                <a:gridCol w="1026942"/>
                <a:gridCol w="90472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ResDev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PIRLS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Satisfied with work-life balance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46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Institution promotes better health and well-being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Institution committed to E&amp;D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 to participate in decision-making processes (e.g. committees)?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 for promotion and progression?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Requests for flexible working?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Terms and conditions of employment (excluding any fixed-term nature of contract)?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Compared to CROS &amp; PIRLS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b="1" dirty="0" smtClean="0"/>
              <a:t>training and development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61106"/>
              </p:ext>
            </p:extLst>
          </p:nvPr>
        </p:nvGraphicFramePr>
        <p:xfrm>
          <a:off x="628650" y="1825625"/>
          <a:ext cx="7886700" cy="449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111"/>
                <a:gridCol w="1223575"/>
                <a:gridCol w="116001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ResDev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CROS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training and development opportunities?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 to attend conferences and external meetings?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Appraised in last two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encouraged to engage in personal and career development?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 ownership of your career development?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clear career development plan?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 formal record of your continuing professional development activities?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the Vitae Careers Framework for Researcher Developers (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CFReD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{CROS RDF} to support your continuing professional development activity?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 smtClean="0"/>
              <a:t>Career aspirations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825234"/>
              </p:ext>
            </p:extLst>
          </p:nvPr>
        </p:nvGraphicFramePr>
        <p:xfrm>
          <a:off x="628650" y="1055559"/>
          <a:ext cx="78867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770"/>
                <a:gridCol w="2262851"/>
                <a:gridCol w="1964079"/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Next step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Long term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Not sure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16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17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None/ no response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6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20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Increase seniority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19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Continue to develop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Freelance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Retire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Academic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Personal fulfilment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Sideways 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Leave HE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Study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Travel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Create</a:t>
                      </a:r>
                      <a:r>
                        <a:rPr lang="en-GB" sz="2000" baseline="0" dirty="0" smtClean="0"/>
                        <a:t> new role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2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Qualifications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25934"/>
              </p:ext>
            </p:extLst>
          </p:nvPr>
        </p:nvGraphicFramePr>
        <p:xfrm>
          <a:off x="4035199" y="1810684"/>
          <a:ext cx="433182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056"/>
                <a:gridCol w="1030944"/>
                <a:gridCol w="10608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r>
                        <a:rPr lang="en-US" baseline="0" dirty="0" smtClean="0"/>
                        <a:t> distinctions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towards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HEA/ PGCAP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Teaching/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Psychometrics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294" y="4900701"/>
            <a:ext cx="772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professional distinctions:</a:t>
            </a:r>
          </a:p>
          <a:p>
            <a:r>
              <a:rPr lang="en-US" dirty="0" smtClean="0"/>
              <a:t>HR qualifications, Chartered status, NLP practitioner, careers qualifications, communication qualifications, MBA, counseling qualifications, project management qualifications, FRSA, ARMA, languages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93919"/>
              </p:ext>
            </p:extLst>
          </p:nvPr>
        </p:nvGraphicFramePr>
        <p:xfrm>
          <a:off x="627540" y="1815348"/>
          <a:ext cx="301810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519"/>
                <a:gridCol w="6125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evel</a:t>
                      </a:r>
                      <a:r>
                        <a:rPr lang="en-US" baseline="0" dirty="0" smtClean="0"/>
                        <a:t>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Undergraduate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PG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Masters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Doctoral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(Postdoc/</a:t>
                      </a:r>
                      <a:r>
                        <a:rPr lang="en-US" baseline="0" dirty="0" smtClean="0"/>
                        <a:t>academic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Waiting for jobs to be advertised/ opportunities to become available</a:t>
            </a:r>
          </a:p>
          <a:p>
            <a:r>
              <a:rPr lang="en-GB" dirty="0" smtClean="0"/>
              <a:t>Scarcity of promotion opportunities</a:t>
            </a:r>
          </a:p>
          <a:p>
            <a:r>
              <a:rPr lang="en-GB" dirty="0" smtClean="0"/>
              <a:t>Lack of clarity on career progression options and what is needed to pursue them</a:t>
            </a:r>
          </a:p>
          <a:p>
            <a:r>
              <a:rPr lang="en-GB" dirty="0" smtClean="0"/>
              <a:t>Need to move between institutions to advance</a:t>
            </a:r>
          </a:p>
          <a:p>
            <a:r>
              <a:rPr lang="en-GB" dirty="0" smtClean="0"/>
              <a:t>Wish to research/ publish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2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7090"/>
            <a:ext cx="7886700" cy="1325563"/>
          </a:xfrm>
        </p:spPr>
        <p:txBody>
          <a:bodyPr/>
          <a:lstStyle/>
          <a:p>
            <a:r>
              <a:rPr lang="en-GB" b="1" dirty="0" smtClean="0"/>
              <a:t>Good news! </a:t>
            </a:r>
            <a:r>
              <a:rPr lang="en-GB" b="1" dirty="0" smtClean="0">
                <a:sym typeface="Wingdings" panose="05000000000000000000" pitchFamily="2" charset="2"/>
              </a:rPr>
              <a:t>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69929"/>
          </a:xfrm>
        </p:spPr>
        <p:txBody>
          <a:bodyPr/>
          <a:lstStyle/>
          <a:p>
            <a:r>
              <a:rPr lang="en-GB" dirty="0" smtClean="0"/>
              <a:t>Enthusiastic, emerging profession</a:t>
            </a:r>
          </a:p>
          <a:p>
            <a:r>
              <a:rPr lang="en-GB" dirty="0" smtClean="0"/>
              <a:t>Keen to develop themselves and others</a:t>
            </a:r>
          </a:p>
          <a:p>
            <a:r>
              <a:rPr lang="en-GB" dirty="0" smtClean="0"/>
              <a:t>Freedom within the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2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7090"/>
            <a:ext cx="7886700" cy="1325563"/>
          </a:xfrm>
        </p:spPr>
        <p:txBody>
          <a:bodyPr/>
          <a:lstStyle/>
          <a:p>
            <a:r>
              <a:rPr lang="en-GB" b="1" dirty="0" smtClean="0"/>
              <a:t>Good news! </a:t>
            </a:r>
            <a:r>
              <a:rPr lang="en-GB" b="1" dirty="0" smtClean="0">
                <a:sym typeface="Wingdings" panose="05000000000000000000" pitchFamily="2" charset="2"/>
              </a:rPr>
              <a:t>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69929"/>
          </a:xfrm>
        </p:spPr>
        <p:txBody>
          <a:bodyPr/>
          <a:lstStyle/>
          <a:p>
            <a:r>
              <a:rPr lang="en-GB" dirty="0" smtClean="0"/>
              <a:t>Enthusiastic, emerging profession</a:t>
            </a:r>
          </a:p>
          <a:p>
            <a:r>
              <a:rPr lang="en-GB" dirty="0" smtClean="0"/>
              <a:t>Keen to develop themselves and others</a:t>
            </a:r>
          </a:p>
          <a:p>
            <a:r>
              <a:rPr lang="en-GB" dirty="0" smtClean="0"/>
              <a:t>Freedom within the role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6878" y="38278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Not so good news! </a:t>
            </a:r>
            <a:r>
              <a:rPr lang="en-GB" b="1" dirty="0" smtClean="0">
                <a:sym typeface="Wingdings" panose="05000000000000000000" pitchFamily="2" charset="2"/>
              </a:rPr>
              <a:t></a:t>
            </a: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5034827"/>
            <a:ext cx="7886700" cy="166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Freedom within the </a:t>
            </a:r>
            <a:r>
              <a:rPr lang="en-GB" dirty="0" smtClean="0"/>
              <a:t>role… ignored/misunderstood</a:t>
            </a:r>
            <a:endParaRPr lang="en-GB" dirty="0"/>
          </a:p>
          <a:p>
            <a:r>
              <a:rPr lang="en-GB" dirty="0" smtClean="0"/>
              <a:t>Unclear progression/promotion paths</a:t>
            </a:r>
          </a:p>
        </p:txBody>
      </p:sp>
    </p:spTree>
    <p:extLst>
      <p:ext uri="{BB962C8B-B14F-4D97-AF65-F5344CB8AC3E}">
        <p14:creationId xmlns:p14="http://schemas.microsoft.com/office/powerpoint/2010/main" val="2637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Session 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Survey background</a:t>
            </a:r>
          </a:p>
          <a:p>
            <a:r>
              <a:rPr lang="en-GB" sz="3200" dirty="0" smtClean="0"/>
              <a:t>Theoretical background</a:t>
            </a:r>
          </a:p>
          <a:p>
            <a:r>
              <a:rPr lang="en-GB" sz="3200" dirty="0" smtClean="0"/>
              <a:t>Results:</a:t>
            </a:r>
          </a:p>
          <a:p>
            <a:pPr lvl="1"/>
            <a:r>
              <a:rPr lang="en-GB" sz="2800" dirty="0" smtClean="0"/>
              <a:t>Who is the typical researcher developer?</a:t>
            </a:r>
          </a:p>
          <a:p>
            <a:pPr lvl="1"/>
            <a:r>
              <a:rPr lang="en-GB" sz="2800" dirty="0" smtClean="0"/>
              <a:t>What do they do?</a:t>
            </a:r>
          </a:p>
          <a:p>
            <a:pPr lvl="1"/>
            <a:r>
              <a:rPr lang="en-GB" sz="2800" dirty="0" smtClean="0"/>
              <a:t>What do they want to do?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4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Survey: Background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33385" cy="4806669"/>
          </a:xfrm>
        </p:spPr>
        <p:txBody>
          <a:bodyPr>
            <a:normAutofit/>
          </a:bodyPr>
          <a:lstStyle/>
          <a:p>
            <a:r>
              <a:rPr lang="en-GB" dirty="0" smtClean="0"/>
              <a:t>Vitae London Hub Steering Group</a:t>
            </a:r>
          </a:p>
          <a:p>
            <a:r>
              <a:rPr lang="en-GB" dirty="0" smtClean="0"/>
              <a:t>PTES, PRES, </a:t>
            </a:r>
            <a:r>
              <a:rPr lang="en-GB" dirty="0" err="1" smtClean="0"/>
              <a:t>CROS</a:t>
            </a:r>
            <a:r>
              <a:rPr lang="en-GB" dirty="0" smtClean="0"/>
              <a:t> &amp; </a:t>
            </a:r>
            <a:r>
              <a:rPr lang="en-GB" dirty="0" err="1" smtClean="0"/>
              <a:t>PIRLS</a:t>
            </a:r>
            <a:r>
              <a:rPr lang="en-GB" dirty="0" smtClean="0"/>
              <a:t> – but what about researcher developers?</a:t>
            </a:r>
          </a:p>
          <a:p>
            <a:r>
              <a:rPr lang="en-GB" dirty="0" smtClean="0"/>
              <a:t>Decided to create survey specifically for researcher developers augmented with a selection of targeted interviews</a:t>
            </a:r>
          </a:p>
          <a:p>
            <a:r>
              <a:rPr lang="en-GB" dirty="0" smtClean="0"/>
              <a:t>Survey would need to have more open-ended questions than usual to attempt to capture the variety of experiences (but not perfect!)</a:t>
            </a:r>
          </a:p>
          <a:p>
            <a:r>
              <a:rPr lang="en-GB" dirty="0" smtClean="0"/>
              <a:t>Used some CROS questions to allow comparison</a:t>
            </a:r>
          </a:p>
        </p:txBody>
      </p:sp>
    </p:spTree>
    <p:extLst>
      <p:ext uri="{BB962C8B-B14F-4D97-AF65-F5344CB8AC3E}">
        <p14:creationId xmlns:p14="http://schemas.microsoft.com/office/powerpoint/2010/main" val="9986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81" y="365126"/>
            <a:ext cx="7886700" cy="1325563"/>
          </a:xfrm>
        </p:spPr>
        <p:txBody>
          <a:bodyPr/>
          <a:lstStyle/>
          <a:p>
            <a:r>
              <a:rPr lang="en-GB" b="1" dirty="0" smtClean="0"/>
              <a:t>Survey: Relevant Theory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81" y="1420183"/>
            <a:ext cx="8739637" cy="52566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Whitchurch, C. (2008), Shifting Identities and Blurring Boundaries: the Emergence of </a:t>
            </a:r>
            <a:r>
              <a:rPr lang="en-GB" i="1" dirty="0">
                <a:solidFill>
                  <a:srgbClr val="7030A0"/>
                </a:solidFill>
              </a:rPr>
              <a:t>Third Space</a:t>
            </a:r>
            <a:r>
              <a:rPr lang="en-GB" dirty="0">
                <a:solidFill>
                  <a:srgbClr val="7030A0"/>
                </a:solidFill>
              </a:rPr>
              <a:t> Professionals in UK Higher Education. Higher Education Quarterly, 62: 377–396. </a:t>
            </a: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/>
              <a:t>From the abstract: </a:t>
            </a:r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paper </a:t>
            </a:r>
            <a:r>
              <a:rPr lang="en-GB" dirty="0" smtClean="0"/>
              <a:t>… builds </a:t>
            </a:r>
            <a:r>
              <a:rPr lang="en-GB" dirty="0"/>
              <a:t>on a categorisation of professional staff identities as having </a:t>
            </a:r>
            <a:r>
              <a:rPr lang="en-GB" i="1" dirty="0"/>
              <a:t>bounded</a:t>
            </a:r>
            <a:r>
              <a:rPr lang="en-GB" dirty="0"/>
              <a:t>, </a:t>
            </a:r>
            <a:r>
              <a:rPr lang="en-GB" i="1" dirty="0"/>
              <a:t>cross-boundary</a:t>
            </a:r>
            <a:r>
              <a:rPr lang="en-GB" dirty="0"/>
              <a:t> and </a:t>
            </a:r>
            <a:r>
              <a:rPr lang="en-GB" i="1" dirty="0"/>
              <a:t>unbounded</a:t>
            </a:r>
            <a:r>
              <a:rPr lang="en-GB" dirty="0"/>
              <a:t> characteristics.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[I]t </a:t>
            </a:r>
            <a:r>
              <a:rPr lang="en-GB" dirty="0"/>
              <a:t>describes a further category of </a:t>
            </a:r>
            <a:r>
              <a:rPr lang="en-GB" i="1" dirty="0"/>
              <a:t>blended professionals</a:t>
            </a:r>
            <a:r>
              <a:rPr lang="en-GB" dirty="0"/>
              <a:t>, who have mixed backgrounds and portfolios, comprising elements of both professional and academic activity.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paper goes on to introduce the concept of </a:t>
            </a:r>
            <a:r>
              <a:rPr lang="en-GB" i="1" dirty="0"/>
              <a:t>third space</a:t>
            </a:r>
            <a:r>
              <a:rPr lang="en-GB" dirty="0"/>
              <a:t> as an emergent territory between academic and professional domains, which is colonised primarily by less </a:t>
            </a:r>
            <a:r>
              <a:rPr lang="en-GB" i="1" dirty="0"/>
              <a:t>bounded</a:t>
            </a:r>
            <a:r>
              <a:rPr lang="en-GB" dirty="0"/>
              <a:t> forms of professional. </a:t>
            </a:r>
            <a:r>
              <a:rPr lang="en-GB" dirty="0" smtClean="0"/>
              <a:t>... </a:t>
            </a:r>
          </a:p>
          <a:p>
            <a:pPr marL="0" indent="0">
              <a:buNone/>
            </a:pPr>
            <a:r>
              <a:rPr lang="en-GB" dirty="0" smtClean="0"/>
              <a:t>Finally</a:t>
            </a:r>
            <a:r>
              <a:rPr lang="en-GB" dirty="0"/>
              <a:t>, it is suggested that </a:t>
            </a:r>
            <a:r>
              <a:rPr lang="en-GB" i="1" dirty="0"/>
              <a:t>third space</a:t>
            </a:r>
            <a:r>
              <a:rPr lang="en-GB" dirty="0"/>
              <a:t> working may be indicative of future trends in professional identities, which may increasingly coalesce with those of academic colleagues who undertake project- and management-oriented roles, so that new forms of </a:t>
            </a:r>
            <a:r>
              <a:rPr lang="en-GB" i="1" dirty="0"/>
              <a:t>third space</a:t>
            </a:r>
            <a:r>
              <a:rPr lang="en-GB" dirty="0"/>
              <a:t> professional are likely to continue to emerge.</a:t>
            </a:r>
          </a:p>
        </p:txBody>
      </p:sp>
    </p:spTree>
    <p:extLst>
      <p:ext uri="{BB962C8B-B14F-4D97-AF65-F5344CB8AC3E}">
        <p14:creationId xmlns:p14="http://schemas.microsoft.com/office/powerpoint/2010/main" val="3520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Survey: practical matters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similar window to PTES/PRES/</a:t>
            </a:r>
            <a:r>
              <a:rPr lang="en-GB" dirty="0" err="1" smtClean="0"/>
              <a:t>CROS</a:t>
            </a:r>
            <a:r>
              <a:rPr lang="en-GB" dirty="0" smtClean="0"/>
              <a:t>/</a:t>
            </a:r>
            <a:r>
              <a:rPr lang="en-GB" dirty="0" err="1" smtClean="0"/>
              <a:t>PIRLS</a:t>
            </a:r>
            <a:endParaRPr lang="en-GB" dirty="0" smtClean="0"/>
          </a:p>
          <a:p>
            <a:r>
              <a:rPr lang="en-GB" dirty="0" smtClean="0"/>
              <a:t>Used BOS</a:t>
            </a:r>
          </a:p>
          <a:p>
            <a:r>
              <a:rPr lang="en-GB" dirty="0" smtClean="0"/>
              <a:t>Total of 102 respondents from across the sector</a:t>
            </a:r>
          </a:p>
          <a:p>
            <a:r>
              <a:rPr lang="en-GB" dirty="0" smtClean="0"/>
              <a:t>Twelve respondents explicitly thanked us for creating the survey</a:t>
            </a:r>
          </a:p>
          <a:p>
            <a:r>
              <a:rPr lang="en-GB" dirty="0" smtClean="0"/>
              <a:t>“</a:t>
            </a:r>
            <a:r>
              <a:rPr lang="en-GB" i="1" dirty="0" smtClean="0"/>
              <a:t>Thanks </a:t>
            </a:r>
            <a:r>
              <a:rPr lang="en-GB" i="1" dirty="0"/>
              <a:t>for </a:t>
            </a:r>
            <a:r>
              <a:rPr lang="en-GB" i="1" dirty="0" smtClean="0"/>
              <a:t>creating </a:t>
            </a:r>
            <a:r>
              <a:rPr lang="en-GB" i="1" dirty="0"/>
              <a:t>this survey.  I look forward to finding out the results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We focused on researcher developers based within institutions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7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30789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Survey: Results – who is the typical RD?</a:t>
            </a:r>
            <a:endParaRPr lang="en-GB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707000"/>
              </p:ext>
            </p:extLst>
          </p:nvPr>
        </p:nvGraphicFramePr>
        <p:xfrm>
          <a:off x="628262" y="1777426"/>
          <a:ext cx="8131176" cy="366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847"/>
                <a:gridCol w="2743200"/>
                <a:gridCol w="3597129"/>
              </a:tblGrid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Category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Typical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Data</a:t>
                      </a:r>
                      <a:endParaRPr lang="en-GB" sz="2400" dirty="0"/>
                    </a:p>
                  </a:txBody>
                  <a:tcPr/>
                </a:tc>
              </a:tr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Gender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Woman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77% female</a:t>
                      </a:r>
                      <a:endParaRPr lang="en-GB" sz="2400" dirty="0"/>
                    </a:p>
                  </a:txBody>
                  <a:tcPr/>
                </a:tc>
              </a:tr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Nationality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British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90% UK</a:t>
                      </a:r>
                      <a:endParaRPr lang="en-GB" sz="2400" dirty="0"/>
                    </a:p>
                  </a:txBody>
                  <a:tcPr/>
                </a:tc>
              </a:tr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30s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53% 30s</a:t>
                      </a:r>
                      <a:endParaRPr lang="en-GB" sz="2400" dirty="0"/>
                    </a:p>
                  </a:txBody>
                  <a:tcPr/>
                </a:tc>
              </a:tr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Ethnicity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White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8% BAME</a:t>
                      </a:r>
                      <a:endParaRPr lang="en-GB" sz="2400" dirty="0"/>
                    </a:p>
                  </a:txBody>
                  <a:tcPr/>
                </a:tc>
              </a:tr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Qualification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PhD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68% have doctorate</a:t>
                      </a:r>
                      <a:endParaRPr lang="en-GB" sz="2400" dirty="0"/>
                    </a:p>
                  </a:txBody>
                  <a:tcPr/>
                </a:tc>
              </a:tr>
              <a:tr h="47402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Background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Science background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46% Science; 29% </a:t>
                      </a:r>
                      <a:r>
                        <a:rPr lang="en-GB" sz="2400" dirty="0" err="1" smtClean="0"/>
                        <a:t>SocSci</a:t>
                      </a:r>
                      <a:r>
                        <a:rPr lang="en-GB" sz="2400" dirty="0" smtClean="0"/>
                        <a:t>; 25% A&amp;H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036" y="307253"/>
            <a:ext cx="8130789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Survey: Results – who is the typical RD?</a:t>
            </a:r>
            <a:endParaRPr lang="en-GB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4681"/>
              </p:ext>
            </p:extLst>
          </p:nvPr>
        </p:nvGraphicFramePr>
        <p:xfrm>
          <a:off x="633039" y="1505420"/>
          <a:ext cx="81311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632"/>
                <a:gridCol w="4323144"/>
                <a:gridCol w="1913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Salary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Earn £40,000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52% £35k-£45k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Open-ended contract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in</a:t>
                      </a:r>
                      <a:r>
                        <a:rPr lang="en-GB" baseline="0" dirty="0" smtClean="0"/>
                        <a:t> post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</a:t>
                      </a:r>
                      <a:r>
                        <a:rPr lang="en-GB" b="1" baseline="0" dirty="0" smtClean="0"/>
                        <a:t> years at c</a:t>
                      </a:r>
                      <a:r>
                        <a:rPr lang="en-GB" b="1" dirty="0" smtClean="0"/>
                        <a:t>urrent</a:t>
                      </a:r>
                      <a:r>
                        <a:rPr lang="en-GB" b="1" baseline="0" dirty="0" smtClean="0"/>
                        <a:t> institution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r>
                        <a:rPr lang="en-GB" baseline="0" dirty="0" smtClean="0"/>
                        <a:t> 4.7 years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RD</a:t>
                      </a:r>
                      <a:r>
                        <a:rPr lang="en-GB" baseline="0" dirty="0" smtClean="0"/>
                        <a:t> Posts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One institution</a:t>
                      </a:r>
                      <a:r>
                        <a:rPr lang="en-GB" b="1" baseline="0" dirty="0" smtClean="0"/>
                        <a:t> as 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77%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categorized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Role categorized as “Professional services”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Line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No formal line</a:t>
                      </a:r>
                      <a:r>
                        <a:rPr lang="en-GB" b="1" baseline="0" dirty="0" smtClean="0"/>
                        <a:t> management responsibilities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Budget responsibilities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b="1" i="1" dirty="0" smtClean="0"/>
              <a:t>Please </a:t>
            </a:r>
            <a:r>
              <a:rPr lang="en-GB" sz="3100" b="1" i="1" dirty="0"/>
              <a:t>indicate the groups for which you are responsible (please select all that apply</a:t>
            </a:r>
            <a:r>
              <a:rPr lang="en-GB" sz="3100" b="1" i="1" dirty="0" smtClean="0"/>
              <a:t>). N stated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06916"/>
              </p:ext>
            </p:extLst>
          </p:nvPr>
        </p:nvGraphicFramePr>
        <p:xfrm>
          <a:off x="628650" y="1825625"/>
          <a:ext cx="7886700" cy="355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211"/>
                <a:gridCol w="1429473"/>
                <a:gridCol w="1993016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Also support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Postgraduate research students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staff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Postgraduate research supervisors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 staff with responsibility for research staff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Masters students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Undergraduate students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staff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students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248" t="7327" r="28473" b="20347"/>
          <a:stretch/>
        </p:blipFill>
        <p:spPr bwMode="auto">
          <a:xfrm>
            <a:off x="0" y="0"/>
            <a:ext cx="5767070" cy="359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6382" t="7801" r="29803" b="21055"/>
          <a:stretch/>
        </p:blipFill>
        <p:spPr bwMode="auto">
          <a:xfrm>
            <a:off x="3448318" y="3279140"/>
            <a:ext cx="5707380" cy="3578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4702" y="407963"/>
            <a:ext cx="258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we think we spend our time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761" y="6032698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How we think we’re perceived as spending our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5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</TotalTime>
  <Words>935</Words>
  <Application>Microsoft Office PowerPoint</Application>
  <PresentationFormat>On-screen Show (4:3)</PresentationFormat>
  <Paragraphs>262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Discovering the professional identities of researcher developers: roles, responsibilities and representations</vt:lpstr>
      <vt:lpstr>Session overview</vt:lpstr>
      <vt:lpstr>Survey: Background</vt:lpstr>
      <vt:lpstr>Survey: Relevant Theory</vt:lpstr>
      <vt:lpstr>Survey: practical matters</vt:lpstr>
      <vt:lpstr>Survey: Results – who is the typical RD?</vt:lpstr>
      <vt:lpstr>Survey: Results – who is the typical RD?</vt:lpstr>
      <vt:lpstr>Please indicate the groups for which you are responsible (please select all that apply). N stated</vt:lpstr>
      <vt:lpstr>PowerPoint Presentation</vt:lpstr>
      <vt:lpstr>PowerPoint Presentation</vt:lpstr>
      <vt:lpstr>Actual and perceived use of time</vt:lpstr>
      <vt:lpstr>Compared to CROS &amp; PIRLS  well-being</vt:lpstr>
      <vt:lpstr>Compared to CROS &amp; PIRLS  training and development</vt:lpstr>
      <vt:lpstr>Career aspirations</vt:lpstr>
      <vt:lpstr>Qualifications</vt:lpstr>
      <vt:lpstr>Challenges</vt:lpstr>
      <vt:lpstr>Good news! </vt:lpstr>
      <vt:lpstr>Good news! 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the professional identities of researcher developers: roles, responsibilities and representations</dc:title>
  <dc:creator>Richard Freeman</dc:creator>
  <cp:lastModifiedBy>Helen Cowen</cp:lastModifiedBy>
  <cp:revision>34</cp:revision>
  <dcterms:created xsi:type="dcterms:W3CDTF">2015-08-27T06:18:56Z</dcterms:created>
  <dcterms:modified xsi:type="dcterms:W3CDTF">2015-09-17T12:54:21Z</dcterms:modified>
</cp:coreProperties>
</file>