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0" r:id="rId1"/>
    <p:sldMasterId id="2147484344" r:id="rId2"/>
    <p:sldMasterId id="2147484356" r:id="rId3"/>
  </p:sldMasterIdLst>
  <p:notesMasterIdLst>
    <p:notesMasterId r:id="rId19"/>
  </p:notesMasterIdLst>
  <p:handoutMasterIdLst>
    <p:handoutMasterId r:id="rId20"/>
  </p:handoutMasterIdLst>
  <p:sldIdLst>
    <p:sldId id="429" r:id="rId4"/>
    <p:sldId id="885" r:id="rId5"/>
    <p:sldId id="895" r:id="rId6"/>
    <p:sldId id="922" r:id="rId7"/>
    <p:sldId id="897" r:id="rId8"/>
    <p:sldId id="926" r:id="rId9"/>
    <p:sldId id="930" r:id="rId10"/>
    <p:sldId id="927" r:id="rId11"/>
    <p:sldId id="920" r:id="rId12"/>
    <p:sldId id="924" r:id="rId13"/>
    <p:sldId id="923" r:id="rId14"/>
    <p:sldId id="909" r:id="rId15"/>
    <p:sldId id="931" r:id="rId16"/>
    <p:sldId id="925" r:id="rId17"/>
    <p:sldId id="932" r:id="rId18"/>
  </p:sldIdLst>
  <p:sldSz cx="9144000" cy="6858000" type="screen4x3"/>
  <p:notesSz cx="6834188" cy="9979025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626"/>
    <a:srgbClr val="00502F"/>
    <a:srgbClr val="004731"/>
    <a:srgbClr val="004832"/>
    <a:srgbClr val="F2E9D5"/>
    <a:srgbClr val="B0001A"/>
    <a:srgbClr val="0A3023"/>
    <a:srgbClr val="0028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602" autoAdjust="0"/>
    <p:restoredTop sz="89612" autoAdjust="0"/>
  </p:normalViewPr>
  <p:slideViewPr>
    <p:cSldViewPr snapToObjects="1">
      <p:cViewPr>
        <p:scale>
          <a:sx n="108" d="100"/>
          <a:sy n="108" d="100"/>
        </p:scale>
        <p:origin x="-984" y="-42"/>
      </p:cViewPr>
      <p:guideLst>
        <p:guide orient="horz" pos="845"/>
        <p:guide orient="horz" pos="2364"/>
        <p:guide orient="horz" pos="51"/>
        <p:guide orient="horz" pos="1049"/>
        <p:guide orient="horz" pos="4269"/>
        <p:guide orient="horz" pos="3793"/>
        <p:guide orient="horz" pos="686"/>
        <p:guide orient="horz" pos="2478"/>
        <p:guide pos="2931"/>
        <p:guide pos="2829"/>
        <p:guide pos="228"/>
        <p:guide pos="50"/>
        <p:guide pos="5532"/>
        <p:guide pos="5709"/>
        <p:guide pos="4532"/>
      </p:guideLst>
    </p:cSldViewPr>
  </p:slideViewPr>
  <p:outlineViewPr>
    <p:cViewPr>
      <p:scale>
        <a:sx n="33" d="100"/>
        <a:sy n="33" d="100"/>
      </p:scale>
      <p:origin x="0" y="159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9" d="100"/>
        <a:sy n="119" d="100"/>
      </p:scale>
      <p:origin x="0" y="408"/>
    </p:cViewPr>
  </p:sorterViewPr>
  <p:notesViewPr>
    <p:cSldViewPr snapToObjects="1">
      <p:cViewPr varScale="1">
        <p:scale>
          <a:sx n="77" d="100"/>
          <a:sy n="77" d="100"/>
        </p:scale>
        <p:origin x="-2142" y="-84"/>
      </p:cViewPr>
      <p:guideLst>
        <p:guide orient="horz" pos="3144"/>
        <p:guide pos="2153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62226" cy="499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25" tIns="45962" rIns="91925" bIns="45962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200">
                <a:latin typeface="Arial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35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70366" y="0"/>
            <a:ext cx="2962226" cy="499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25" tIns="45962" rIns="91925" bIns="45962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200">
                <a:latin typeface="Arial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35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77920"/>
            <a:ext cx="2962226" cy="4995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25" tIns="45962" rIns="91925" bIns="45962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200">
                <a:latin typeface="Arial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35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70366" y="9477920"/>
            <a:ext cx="2962226" cy="4995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25" tIns="45962" rIns="91925" bIns="45962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A0D01312-06D6-4DD3-8E8E-13EDD5F371D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11977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62226" cy="499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25" tIns="45962" rIns="91925" bIns="45962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200">
                <a:latin typeface="Arial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37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70366" y="0"/>
            <a:ext cx="2962226" cy="499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25" tIns="45962" rIns="91925" bIns="45962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200">
                <a:latin typeface="Arial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76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2338" y="747713"/>
            <a:ext cx="4989512" cy="37433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7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3100" y="4741354"/>
            <a:ext cx="5467989" cy="4489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25" tIns="45962" rIns="91925" bIns="4596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137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77920"/>
            <a:ext cx="2962226" cy="4995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25" tIns="45962" rIns="91925" bIns="45962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200">
                <a:latin typeface="Arial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37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70366" y="9477920"/>
            <a:ext cx="2962226" cy="4995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25" tIns="45962" rIns="91925" bIns="45962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D1060EA0-0966-4B9C-B6FE-DA2FB240F366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138454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What do we understand about the development of people? What knowledge do we have? What do</a:t>
            </a:r>
            <a:r>
              <a:rPr lang="en-GB" baseline="0" dirty="0" smtClean="0"/>
              <a:t> </a:t>
            </a:r>
            <a:r>
              <a:rPr lang="en-GB" baseline="0" smtClean="0"/>
              <a:t>we know? </a:t>
            </a:r>
            <a:r>
              <a:rPr lang="en-GB" smtClean="0"/>
              <a:t>This </a:t>
            </a:r>
            <a:r>
              <a:rPr lang="en-GB" dirty="0" smtClean="0"/>
              <a:t>comes from me applying a realist evaluation approach to the development of people and seeing where that takes us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1060EA0-0966-4B9C-B6FE-DA2FB240F366}" type="slidenum">
              <a:rPr lang="en-GB" smtClean="0"/>
              <a:pPr>
                <a:defRPr/>
              </a:pPr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189566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There</a:t>
            </a:r>
            <a:r>
              <a:rPr lang="en-GB" baseline="0" dirty="0" smtClean="0"/>
              <a:t> will also be environmental factors and mechanisms that dominate – e.g. related to culture – Dominant mechanism, Dominant Environment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1060EA0-0966-4B9C-B6FE-DA2FB240F366}" type="slidenum">
              <a:rPr lang="en-GB" smtClean="0"/>
              <a:pPr>
                <a:defRPr/>
              </a:pPr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746861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This is hypothesis creation and testing. The mechanism arrived at is a hypothesis. We don’t know that</a:t>
            </a:r>
            <a:r>
              <a:rPr lang="en-GB" baseline="0" dirty="0" smtClean="0"/>
              <a:t> is the mechanism but it is our best logical suggestion based on our knowledge at the time.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1060EA0-0966-4B9C-B6FE-DA2FB240F366}" type="slidenum">
              <a:rPr lang="en-GB" smtClean="0"/>
              <a:pPr>
                <a:defRPr/>
              </a:pPr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684851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6888" indent="-287264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9058" indent="-229812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8681" indent="-229812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68304" indent="-229812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27927" indent="-229812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87551" indent="-229812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47174" indent="-229812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906797" indent="-229812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>
              <a:defRPr/>
            </a:pPr>
            <a:fld id="{AF37A364-5DE3-489C-8F36-484E24918E83}" type="slidenum">
              <a:rPr lang="en-GB" altLang="en-US" sz="1200">
                <a:solidFill>
                  <a:prstClr val="black"/>
                </a:solidFill>
              </a:rPr>
              <a:pPr>
                <a:defRPr/>
              </a:pPr>
              <a:t>8</a:t>
            </a:fld>
            <a:endParaRPr lang="en-GB" altLang="en-US"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1060EA0-0966-4B9C-B6FE-DA2FB240F366}" type="slidenum">
              <a:rPr lang="en-GB" smtClean="0"/>
              <a:pPr>
                <a:defRPr/>
              </a:pPr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136163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I’ve suggested two ‘Fundamental Mechanisms’.</a:t>
            </a:r>
            <a:r>
              <a:rPr lang="en-GB" baseline="0" dirty="0" smtClean="0"/>
              <a:t> There will be others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1060EA0-0966-4B9C-B6FE-DA2FB240F366}" type="slidenum">
              <a:rPr lang="en-GB" smtClean="0"/>
              <a:pPr>
                <a:defRPr/>
              </a:pPr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629387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 userDrawn="1"/>
        </p:nvSpPr>
        <p:spPr bwMode="ltGray">
          <a:xfrm>
            <a:off x="76200" y="76200"/>
            <a:ext cx="8991600" cy="67056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defRPr/>
            </a:pPr>
            <a:endParaRPr lang="en-US" sz="2400" dirty="0">
              <a:solidFill>
                <a:srgbClr val="8D010F"/>
              </a:solidFill>
              <a:latin typeface="Times" pitchFamily="1" charset="0"/>
              <a:cs typeface="+mn-cs"/>
            </a:endParaRPr>
          </a:p>
        </p:txBody>
      </p:sp>
      <p:pic>
        <p:nvPicPr>
          <p:cNvPr id="5" name="Picture 11" descr="LeedsUniWhite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1925" y="441325"/>
            <a:ext cx="2274888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Line 9"/>
          <p:cNvSpPr>
            <a:spLocks noChangeShapeType="1"/>
          </p:cNvSpPr>
          <p:nvPr/>
        </p:nvSpPr>
        <p:spPr bwMode="white">
          <a:xfrm>
            <a:off x="201613" y="1341438"/>
            <a:ext cx="8713787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ct val="20000"/>
              </a:spcBef>
              <a:defRPr/>
            </a:pPr>
            <a:endParaRPr lang="en-GB" dirty="0">
              <a:latin typeface="Arial" pitchFamily="34" charset="0"/>
              <a:cs typeface="+mn-cs"/>
            </a:endParaRP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49250" y="2565400"/>
            <a:ext cx="7772400" cy="549275"/>
          </a:xfrm>
        </p:spPr>
        <p:txBody>
          <a:bodyPr anchor="t">
            <a:sp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subTitle" idx="1"/>
          </p:nvPr>
        </p:nvSpPr>
        <p:spPr bwMode="ltGray">
          <a:xfrm>
            <a:off x="352425" y="3990975"/>
            <a:ext cx="5394325" cy="519113"/>
          </a:xfrm>
        </p:spPr>
        <p:txBody>
          <a:bodyPr/>
          <a:lstStyle>
            <a:lvl1pPr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9278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927850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9278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E6D1AF-F431-474F-962F-47C6F8A4BD2D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349957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EEE640-7412-4144-8E61-245C70A97D57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281785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78613" y="422275"/>
            <a:ext cx="2106612" cy="5592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5600" y="422275"/>
            <a:ext cx="6170613" cy="5592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906979-FE88-44E1-ACCF-97CD5BC4BBDF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810037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5600" y="422275"/>
            <a:ext cx="4876800" cy="7381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55600" y="1665288"/>
            <a:ext cx="8429625" cy="4349750"/>
          </a:xfrm>
        </p:spPr>
        <p:txBody>
          <a:bodyPr/>
          <a:lstStyle/>
          <a:p>
            <a:pPr lvl="0"/>
            <a:endParaRPr lang="en-GB" noProof="0" dirty="0" smtClean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2A228B-447E-4CA3-8D43-6120BA788258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080171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5600" y="422275"/>
            <a:ext cx="4876800" cy="7381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55600" y="1665288"/>
            <a:ext cx="4138613" cy="4349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65288"/>
            <a:ext cx="4138612" cy="4349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7CEA3F-D3DC-462C-A548-419A394B9D4B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771049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5600" y="422275"/>
            <a:ext cx="4876800" cy="7381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5600" y="1665288"/>
            <a:ext cx="4138613" cy="4349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6613" y="1665288"/>
            <a:ext cx="4138612" cy="4349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7E3721-A452-4629-9E8A-B667E230F414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837291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8496D7-5A38-474E-BDDB-BB6484B78BFC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72993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48D5C-3F46-4BD2-86B9-5C7E88CF4BE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17/09/2015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E2E83-107D-4EBE-B4BB-ED8ACDAA5ABD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70849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48D5C-3F46-4BD2-86B9-5C7E88CF4BE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17/09/2015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E2E83-107D-4EBE-B4BB-ED8ACDAA5ABD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9104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48D5C-3F46-4BD2-86B9-5C7E88CF4BE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17/09/2015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E2E83-107D-4EBE-B4BB-ED8ACDAA5ABD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521796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48D5C-3F46-4BD2-86B9-5C7E88CF4BE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17/09/2015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E2E83-107D-4EBE-B4BB-ED8ACDAA5ABD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2213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263FDA-9FEE-40D7-9BAF-86A6CF3DB2DB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5304494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48D5C-3F46-4BD2-86B9-5C7E88CF4BE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17/09/2015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E2E83-107D-4EBE-B4BB-ED8ACDAA5ABD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602141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48D5C-3F46-4BD2-86B9-5C7E88CF4BE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17/09/2015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E2E83-107D-4EBE-B4BB-ED8ACDAA5ABD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28921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48D5C-3F46-4BD2-86B9-5C7E88CF4BE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17/09/2015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E2E83-107D-4EBE-B4BB-ED8ACDAA5ABD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811748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48D5C-3F46-4BD2-86B9-5C7E88CF4BE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17/09/2015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E2E83-107D-4EBE-B4BB-ED8ACDAA5ABD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245545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48D5C-3F46-4BD2-86B9-5C7E88CF4BE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17/09/2015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E2E83-107D-4EBE-B4BB-ED8ACDAA5ABD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041088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48D5C-3F46-4BD2-86B9-5C7E88CF4BE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17/09/2015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E2E83-107D-4EBE-B4BB-ED8ACDAA5ABD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145300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48D5C-3F46-4BD2-86B9-5C7E88CF4BE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17/09/2015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E2E83-107D-4EBE-B4BB-ED8ACDAA5ABD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427286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 userDrawn="1"/>
        </p:nvSpPr>
        <p:spPr bwMode="ltGray">
          <a:xfrm>
            <a:off x="76200" y="76200"/>
            <a:ext cx="8991600" cy="67056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>
              <a:defRPr/>
            </a:pPr>
            <a:endParaRPr lang="en-US" altLang="en-US" sz="2400" smtClean="0">
              <a:solidFill>
                <a:srgbClr val="8D010F"/>
              </a:solidFill>
              <a:latin typeface="Times" pitchFamily="18" charset="0"/>
            </a:endParaRPr>
          </a:p>
        </p:txBody>
      </p:sp>
      <p:pic>
        <p:nvPicPr>
          <p:cNvPr id="5" name="Picture 11" descr="LeedsUniWhite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1925" y="441325"/>
            <a:ext cx="2274888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Line 9"/>
          <p:cNvSpPr>
            <a:spLocks noChangeShapeType="1"/>
          </p:cNvSpPr>
          <p:nvPr/>
        </p:nvSpPr>
        <p:spPr bwMode="white">
          <a:xfrm>
            <a:off x="201613" y="1341438"/>
            <a:ext cx="8713787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 smtClean="0">
              <a:solidFill>
                <a:srgbClr val="000005"/>
              </a:solidFill>
              <a:cs typeface="+mn-cs"/>
            </a:endParaRP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49250" y="2565400"/>
            <a:ext cx="7772400" cy="549275"/>
          </a:xfrm>
        </p:spPr>
        <p:txBody>
          <a:bodyPr anchor="t">
            <a:sp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subTitle" idx="1"/>
          </p:nvPr>
        </p:nvSpPr>
        <p:spPr bwMode="ltGray">
          <a:xfrm>
            <a:off x="352425" y="3990975"/>
            <a:ext cx="5394325" cy="519113"/>
          </a:xfrm>
        </p:spPr>
        <p:txBody>
          <a:bodyPr/>
          <a:lstStyle>
            <a:lvl1pPr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9278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5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927850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5"/>
              </a:solidFill>
            </a:endParaRPr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9278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B58A72-06BB-4787-802C-D510E161D83F}" type="slidenum">
              <a:rPr lang="en-GB">
                <a:solidFill>
                  <a:srgbClr val="000005"/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srgbClr val="00000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992061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5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5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BBBC3D-0313-4581-93AD-2DEE6D60A5D6}" type="slidenum">
              <a:rPr lang="en-GB">
                <a:solidFill>
                  <a:srgbClr val="000005"/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srgbClr val="00000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733172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5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5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BACA56-1533-4EEF-9EC5-4AC905936B65}" type="slidenum">
              <a:rPr lang="en-GB">
                <a:solidFill>
                  <a:srgbClr val="000005"/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srgbClr val="00000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1464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98C0E0-EDAF-4640-9305-FF12087778A0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808233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5600" y="1665288"/>
            <a:ext cx="4138613" cy="43497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65288"/>
            <a:ext cx="4138612" cy="43497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5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5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AD4F06-A7B7-41AB-864A-8EB4D4E10274}" type="slidenum">
              <a:rPr lang="en-GB">
                <a:solidFill>
                  <a:srgbClr val="000005"/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srgbClr val="00000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82595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5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5"/>
              </a:solidFill>
            </a:endParaRPr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C8DBC-8FEB-443F-AE62-3630C75ABBB9}" type="slidenum">
              <a:rPr lang="en-GB">
                <a:solidFill>
                  <a:srgbClr val="000005"/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srgbClr val="00000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806174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5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5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642810-D48A-497B-B761-B0FE719E4EDC}" type="slidenum">
              <a:rPr lang="en-GB">
                <a:solidFill>
                  <a:srgbClr val="000005"/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srgbClr val="00000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905137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5"/>
              </a:solidFill>
            </a:endParaRPr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5"/>
              </a:solidFill>
            </a:endParaRP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2EFCEF-2E02-401E-B1C1-B38C4C6CB98E}" type="slidenum">
              <a:rPr lang="en-GB">
                <a:solidFill>
                  <a:srgbClr val="000005"/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srgbClr val="00000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73818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5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5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D02261-B015-4E49-ACE3-8936CEF69F75}" type="slidenum">
              <a:rPr lang="en-GB">
                <a:solidFill>
                  <a:srgbClr val="000005"/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srgbClr val="00000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260869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5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5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35F954-D015-4A68-A3BE-1EADCD33AC70}" type="slidenum">
              <a:rPr lang="en-GB">
                <a:solidFill>
                  <a:srgbClr val="000005"/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srgbClr val="00000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358654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5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5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260192-DBDD-4957-9221-32E4B5B246E6}" type="slidenum">
              <a:rPr lang="en-GB">
                <a:solidFill>
                  <a:srgbClr val="000005"/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srgbClr val="00000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731066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78613" y="422275"/>
            <a:ext cx="2106612" cy="5592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5600" y="422275"/>
            <a:ext cx="6170613" cy="5592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5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5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3139BE-640D-4CD0-9638-7380ED50B4CE}" type="slidenum">
              <a:rPr lang="en-GB">
                <a:solidFill>
                  <a:srgbClr val="000005"/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srgbClr val="00000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277065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5600" y="422275"/>
            <a:ext cx="4876800" cy="7381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55600" y="1665288"/>
            <a:ext cx="8429625" cy="4349750"/>
          </a:xfrm>
        </p:spPr>
        <p:txBody>
          <a:bodyPr/>
          <a:lstStyle/>
          <a:p>
            <a:pPr lvl="0"/>
            <a:endParaRPr lang="en-GB" noProof="0" dirty="0" smtClean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5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5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159001-9BF8-42A9-9913-5886ACE1F162}" type="slidenum">
              <a:rPr lang="en-GB">
                <a:solidFill>
                  <a:srgbClr val="000005"/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srgbClr val="00000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796701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5600" y="422275"/>
            <a:ext cx="4876800" cy="7381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55600" y="1665288"/>
            <a:ext cx="4138613" cy="4349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65288"/>
            <a:ext cx="4138612" cy="4349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5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5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09D5DE-6B4F-486A-A510-FC333CF60F1D}" type="slidenum">
              <a:rPr lang="en-GB">
                <a:solidFill>
                  <a:srgbClr val="000005"/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srgbClr val="00000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85151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5600" y="1665288"/>
            <a:ext cx="4138613" cy="43497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65288"/>
            <a:ext cx="4138612" cy="43497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33C1E0-9680-4D64-A1E7-0428FD3E8B06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231547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5600" y="422275"/>
            <a:ext cx="4876800" cy="7381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5600" y="1665288"/>
            <a:ext cx="4138613" cy="4349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6613" y="1665288"/>
            <a:ext cx="4138612" cy="4349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5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5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0F460E-7F9F-42AB-A9CF-9F92AEFA63CF}" type="slidenum">
              <a:rPr lang="en-GB">
                <a:solidFill>
                  <a:srgbClr val="000005"/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srgbClr val="00000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809883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5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5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8E1E9D-BF65-4E99-945E-5B40D9F2A39D}" type="slidenum">
              <a:rPr lang="en-GB">
                <a:solidFill>
                  <a:srgbClr val="000005"/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srgbClr val="00000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02786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32C8DB-5CD6-4C78-A152-5B9ADBCB00D2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32596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5983DE-C229-46AD-8247-07D82A2A0334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46450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ACB593-BCF1-409A-A398-16C4C73F43BE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63122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0FA25A-79D4-4441-A03D-76F28F5E2A0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50954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905142-9F42-4DA8-B2B9-6FB23B654940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56819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13" Type="http://schemas.openxmlformats.org/officeDocument/2006/relationships/slideLayout" Target="../slideLayouts/slideLayout39.xml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8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8.xml"/><Relationship Id="rId16" Type="http://schemas.openxmlformats.org/officeDocument/2006/relationships/theme" Target="../theme/theme3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Relationship Id="rId14" Type="http://schemas.openxmlformats.org/officeDocument/2006/relationships/slideLayout" Target="../slideLayouts/slideLayout4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ChangeArrowheads="1"/>
          </p:cNvSpPr>
          <p:nvPr userDrawn="1"/>
        </p:nvSpPr>
        <p:spPr bwMode="ltGray">
          <a:xfrm>
            <a:off x="76200" y="76200"/>
            <a:ext cx="8991600" cy="1258888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defRPr/>
            </a:pPr>
            <a:endParaRPr lang="en-US" sz="2400" dirty="0">
              <a:solidFill>
                <a:srgbClr val="8D010F"/>
              </a:solidFill>
              <a:latin typeface="Times" pitchFamily="1" charset="0"/>
              <a:cs typeface="+mn-cs"/>
            </a:endParaRPr>
          </a:p>
        </p:txBody>
      </p:sp>
      <p:pic>
        <p:nvPicPr>
          <p:cNvPr id="1027" name="Picture 11" descr="LeedsUniWhite"/>
          <p:cNvPicPr>
            <a:picLocks noChangeAspect="1" noChangeArrowheads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1925" y="441325"/>
            <a:ext cx="2274888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5600" y="1665288"/>
            <a:ext cx="8429625" cy="434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1029" name="Rectangle 4"/>
          <p:cNvSpPr>
            <a:spLocks noGrp="1" noChangeArrowheads="1"/>
          </p:cNvSpPr>
          <p:nvPr>
            <p:ph type="title"/>
          </p:nvPr>
        </p:nvSpPr>
        <p:spPr bwMode="ltGray">
          <a:xfrm>
            <a:off x="355600" y="422275"/>
            <a:ext cx="4876800" cy="738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4198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94848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400">
                <a:latin typeface="Times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99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94848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spcBef>
                <a:spcPct val="0"/>
              </a:spcBef>
              <a:defRPr sz="1400">
                <a:latin typeface="Times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99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94848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400">
                <a:latin typeface="Times" pitchFamily="1" charset="0"/>
                <a:cs typeface="+mn-cs"/>
              </a:defRPr>
            </a:lvl1pPr>
          </a:lstStyle>
          <a:p>
            <a:pPr>
              <a:defRPr/>
            </a:pPr>
            <a:fld id="{EE74BB86-991D-4D04-849C-59B23D295ECA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1033" name="Line 10"/>
          <p:cNvSpPr>
            <a:spLocks noChangeShapeType="1"/>
          </p:cNvSpPr>
          <p:nvPr/>
        </p:nvSpPr>
        <p:spPr bwMode="white">
          <a:xfrm>
            <a:off x="201613" y="1600200"/>
            <a:ext cx="8713787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ct val="20000"/>
              </a:spcBef>
              <a:defRPr/>
            </a:pPr>
            <a:endParaRPr lang="en-GB" dirty="0">
              <a:latin typeface="Arial" pitchFamily="34" charset="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42" r:id="rId1"/>
    <p:sldLayoutId id="2147484329" r:id="rId2"/>
    <p:sldLayoutId id="2147484330" r:id="rId3"/>
    <p:sldLayoutId id="2147484331" r:id="rId4"/>
    <p:sldLayoutId id="2147484332" r:id="rId5"/>
    <p:sldLayoutId id="2147484333" r:id="rId6"/>
    <p:sldLayoutId id="2147484334" r:id="rId7"/>
    <p:sldLayoutId id="2147484335" r:id="rId8"/>
    <p:sldLayoutId id="2147484336" r:id="rId9"/>
    <p:sldLayoutId id="2147484337" r:id="rId10"/>
    <p:sldLayoutId id="2147484338" r:id="rId11"/>
    <p:sldLayoutId id="2147484339" r:id="rId12"/>
    <p:sldLayoutId id="2147484340" r:id="rId13"/>
    <p:sldLayoutId id="2147484341" r:id="rId14"/>
    <p:sldLayoutId id="2147484343" r:id="rId15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ＭＳ Ｐゴシック" charset="0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34" charset="0"/>
          <a:ea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34" charset="0"/>
          <a:ea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34" charset="0"/>
          <a:ea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34" charset="0"/>
          <a:ea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40000"/>
        </a:spcAft>
        <a:defRPr sz="24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271463" indent="-269875" algn="l" rtl="0" eaLnBrk="0" fontAlgn="base" hangingPunct="0">
        <a:spcBef>
          <a:spcPct val="0"/>
        </a:spcBef>
        <a:spcAft>
          <a:spcPct val="40000"/>
        </a:spcAft>
        <a:buChar char="•"/>
        <a:defRPr sz="2000">
          <a:solidFill>
            <a:schemeClr val="tx1"/>
          </a:solidFill>
          <a:latin typeface="+mn-lt"/>
          <a:ea typeface="ＭＳ Ｐゴシック" charset="0"/>
        </a:defRPr>
      </a:lvl2pPr>
      <a:lvl3pPr marL="542925" indent="-269875" algn="l" rtl="0" eaLnBrk="0" fontAlgn="base" hangingPunct="0">
        <a:spcBef>
          <a:spcPct val="0"/>
        </a:spcBef>
        <a:spcAft>
          <a:spcPct val="40000"/>
        </a:spcAft>
        <a:buChar char="•"/>
        <a:defRPr sz="2000">
          <a:solidFill>
            <a:schemeClr val="tx1"/>
          </a:solidFill>
          <a:latin typeface="+mn-lt"/>
          <a:ea typeface="ＭＳ Ｐゴシック" charset="0"/>
        </a:defRPr>
      </a:lvl3pPr>
      <a:lvl4pPr marL="809625" indent="-265113" algn="l" rtl="0" eaLnBrk="0" fontAlgn="base" hangingPunct="0">
        <a:spcBef>
          <a:spcPct val="0"/>
        </a:spcBef>
        <a:spcAft>
          <a:spcPct val="40000"/>
        </a:spcAft>
        <a:buChar char="•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1081088" indent="-269875" algn="l" rtl="0" eaLnBrk="0" fontAlgn="base" hangingPunct="0">
        <a:spcBef>
          <a:spcPct val="0"/>
        </a:spcBef>
        <a:spcAft>
          <a:spcPct val="40000"/>
        </a:spcAft>
        <a:buChar char="•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1538288" indent="-269875" algn="l" rtl="0" fontAlgn="base">
        <a:spcBef>
          <a:spcPct val="0"/>
        </a:spcBef>
        <a:spcAft>
          <a:spcPct val="40000"/>
        </a:spcAft>
        <a:buChar char="•"/>
        <a:defRPr sz="2000">
          <a:solidFill>
            <a:schemeClr val="tx1"/>
          </a:solidFill>
          <a:latin typeface="+mn-lt"/>
        </a:defRPr>
      </a:lvl6pPr>
      <a:lvl7pPr marL="1995488" indent="-269875" algn="l" rtl="0" fontAlgn="base">
        <a:spcBef>
          <a:spcPct val="0"/>
        </a:spcBef>
        <a:spcAft>
          <a:spcPct val="40000"/>
        </a:spcAft>
        <a:buChar char="•"/>
        <a:defRPr sz="2000">
          <a:solidFill>
            <a:schemeClr val="tx1"/>
          </a:solidFill>
          <a:latin typeface="+mn-lt"/>
        </a:defRPr>
      </a:lvl7pPr>
      <a:lvl8pPr marL="2452688" indent="-269875" algn="l" rtl="0" fontAlgn="base">
        <a:spcBef>
          <a:spcPct val="0"/>
        </a:spcBef>
        <a:spcAft>
          <a:spcPct val="40000"/>
        </a:spcAft>
        <a:buChar char="•"/>
        <a:defRPr sz="2000">
          <a:solidFill>
            <a:schemeClr val="tx1"/>
          </a:solidFill>
          <a:latin typeface="+mn-lt"/>
        </a:defRPr>
      </a:lvl8pPr>
      <a:lvl9pPr marL="2909888" indent="-269875" algn="l" rtl="0" fontAlgn="base">
        <a:spcBef>
          <a:spcPct val="0"/>
        </a:spcBef>
        <a:spcAft>
          <a:spcPct val="4000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31D48D5C-3F46-4BD2-86B9-5C7E88CF4BE8}" type="datetimeFigureOut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17/09/2015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GB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407E2E83-107D-4EBE-B4BB-ED8ACDAA5ABD}" type="slidenum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66305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5" r:id="rId1"/>
    <p:sldLayoutId id="2147484346" r:id="rId2"/>
    <p:sldLayoutId id="2147484347" r:id="rId3"/>
    <p:sldLayoutId id="2147484348" r:id="rId4"/>
    <p:sldLayoutId id="2147484349" r:id="rId5"/>
    <p:sldLayoutId id="2147484350" r:id="rId6"/>
    <p:sldLayoutId id="2147484351" r:id="rId7"/>
    <p:sldLayoutId id="2147484352" r:id="rId8"/>
    <p:sldLayoutId id="2147484353" r:id="rId9"/>
    <p:sldLayoutId id="2147484354" r:id="rId10"/>
    <p:sldLayoutId id="21474843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ChangeArrowheads="1"/>
          </p:cNvSpPr>
          <p:nvPr userDrawn="1"/>
        </p:nvSpPr>
        <p:spPr bwMode="ltGray">
          <a:xfrm>
            <a:off x="76200" y="76200"/>
            <a:ext cx="8991600" cy="1258888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>
              <a:defRPr/>
            </a:pPr>
            <a:endParaRPr lang="en-US" altLang="en-US" sz="2400" smtClean="0">
              <a:solidFill>
                <a:srgbClr val="8D010F"/>
              </a:solidFill>
              <a:latin typeface="Times" pitchFamily="18" charset="0"/>
            </a:endParaRPr>
          </a:p>
        </p:txBody>
      </p:sp>
      <p:pic>
        <p:nvPicPr>
          <p:cNvPr id="1027" name="Picture 11" descr="LeedsUniWhite"/>
          <p:cNvPicPr>
            <a:picLocks noChangeAspect="1" noChangeArrowheads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1925" y="441325"/>
            <a:ext cx="2274888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5600" y="1665288"/>
            <a:ext cx="8429625" cy="434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1029" name="Rectangle 4"/>
          <p:cNvSpPr>
            <a:spLocks noGrp="1" noChangeArrowheads="1"/>
          </p:cNvSpPr>
          <p:nvPr>
            <p:ph type="title"/>
          </p:nvPr>
        </p:nvSpPr>
        <p:spPr bwMode="ltGray">
          <a:xfrm>
            <a:off x="355600" y="422275"/>
            <a:ext cx="4876800" cy="738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4198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94848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400">
                <a:latin typeface="Times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>
              <a:solidFill>
                <a:srgbClr val="000005"/>
              </a:solidFill>
            </a:endParaRPr>
          </a:p>
        </p:txBody>
      </p:sp>
      <p:sp>
        <p:nvSpPr>
          <p:cNvPr id="4199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94848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spcBef>
                <a:spcPct val="0"/>
              </a:spcBef>
              <a:defRPr sz="1400">
                <a:latin typeface="Times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>
              <a:solidFill>
                <a:srgbClr val="000005"/>
              </a:solidFill>
            </a:endParaRPr>
          </a:p>
        </p:txBody>
      </p:sp>
      <p:sp>
        <p:nvSpPr>
          <p:cNvPr id="4199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94848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400">
                <a:latin typeface="Times" pitchFamily="1" charset="0"/>
                <a:cs typeface="+mn-cs"/>
              </a:defRPr>
            </a:lvl1pPr>
          </a:lstStyle>
          <a:p>
            <a:pPr>
              <a:defRPr/>
            </a:pPr>
            <a:fld id="{50934BD2-1D84-4386-8B26-1EE8B57331CA}" type="slidenum">
              <a:rPr lang="en-GB">
                <a:solidFill>
                  <a:srgbClr val="000005"/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srgbClr val="000005"/>
              </a:solidFill>
            </a:endParaRPr>
          </a:p>
        </p:txBody>
      </p:sp>
      <p:sp>
        <p:nvSpPr>
          <p:cNvPr id="1033" name="Line 10"/>
          <p:cNvSpPr>
            <a:spLocks noChangeShapeType="1"/>
          </p:cNvSpPr>
          <p:nvPr/>
        </p:nvSpPr>
        <p:spPr bwMode="white">
          <a:xfrm>
            <a:off x="201613" y="1600200"/>
            <a:ext cx="8713787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 smtClean="0">
              <a:solidFill>
                <a:srgbClr val="000005"/>
              </a:solidFill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820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57" r:id="rId1"/>
    <p:sldLayoutId id="2147484358" r:id="rId2"/>
    <p:sldLayoutId id="2147484359" r:id="rId3"/>
    <p:sldLayoutId id="2147484360" r:id="rId4"/>
    <p:sldLayoutId id="2147484361" r:id="rId5"/>
    <p:sldLayoutId id="2147484362" r:id="rId6"/>
    <p:sldLayoutId id="2147484363" r:id="rId7"/>
    <p:sldLayoutId id="2147484364" r:id="rId8"/>
    <p:sldLayoutId id="2147484365" r:id="rId9"/>
    <p:sldLayoutId id="2147484366" r:id="rId10"/>
    <p:sldLayoutId id="2147484367" r:id="rId11"/>
    <p:sldLayoutId id="2147484368" r:id="rId12"/>
    <p:sldLayoutId id="2147484369" r:id="rId13"/>
    <p:sldLayoutId id="2147484370" r:id="rId14"/>
    <p:sldLayoutId id="2147484371" r:id="rId15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ＭＳ Ｐゴシック" charset="0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34" charset="0"/>
          <a:ea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34" charset="0"/>
          <a:ea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34" charset="0"/>
          <a:ea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34" charset="0"/>
          <a:ea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40000"/>
        </a:spcAft>
        <a:defRPr sz="24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271463" indent="-269875" algn="l" rtl="0" eaLnBrk="0" fontAlgn="base" hangingPunct="0">
        <a:spcBef>
          <a:spcPct val="0"/>
        </a:spcBef>
        <a:spcAft>
          <a:spcPct val="40000"/>
        </a:spcAft>
        <a:buChar char="•"/>
        <a:defRPr sz="2000">
          <a:solidFill>
            <a:schemeClr val="tx1"/>
          </a:solidFill>
          <a:latin typeface="+mn-lt"/>
          <a:ea typeface="ＭＳ Ｐゴシック" charset="0"/>
        </a:defRPr>
      </a:lvl2pPr>
      <a:lvl3pPr marL="542925" indent="-269875" algn="l" rtl="0" eaLnBrk="0" fontAlgn="base" hangingPunct="0">
        <a:spcBef>
          <a:spcPct val="0"/>
        </a:spcBef>
        <a:spcAft>
          <a:spcPct val="40000"/>
        </a:spcAft>
        <a:buChar char="•"/>
        <a:defRPr sz="2000">
          <a:solidFill>
            <a:schemeClr val="tx1"/>
          </a:solidFill>
          <a:latin typeface="+mn-lt"/>
          <a:ea typeface="ＭＳ Ｐゴシック" charset="0"/>
        </a:defRPr>
      </a:lvl3pPr>
      <a:lvl4pPr marL="809625" indent="-265113" algn="l" rtl="0" eaLnBrk="0" fontAlgn="base" hangingPunct="0">
        <a:spcBef>
          <a:spcPct val="0"/>
        </a:spcBef>
        <a:spcAft>
          <a:spcPct val="40000"/>
        </a:spcAft>
        <a:buChar char="•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1081088" indent="-269875" algn="l" rtl="0" eaLnBrk="0" fontAlgn="base" hangingPunct="0">
        <a:spcBef>
          <a:spcPct val="0"/>
        </a:spcBef>
        <a:spcAft>
          <a:spcPct val="40000"/>
        </a:spcAft>
        <a:buChar char="•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1538288" indent="-269875" algn="l" rtl="0" fontAlgn="base">
        <a:spcBef>
          <a:spcPct val="0"/>
        </a:spcBef>
        <a:spcAft>
          <a:spcPct val="40000"/>
        </a:spcAft>
        <a:buChar char="•"/>
        <a:defRPr sz="2000">
          <a:solidFill>
            <a:schemeClr val="tx1"/>
          </a:solidFill>
          <a:latin typeface="+mn-lt"/>
        </a:defRPr>
      </a:lvl6pPr>
      <a:lvl7pPr marL="1995488" indent="-269875" algn="l" rtl="0" fontAlgn="base">
        <a:spcBef>
          <a:spcPct val="0"/>
        </a:spcBef>
        <a:spcAft>
          <a:spcPct val="40000"/>
        </a:spcAft>
        <a:buChar char="•"/>
        <a:defRPr sz="2000">
          <a:solidFill>
            <a:schemeClr val="tx1"/>
          </a:solidFill>
          <a:latin typeface="+mn-lt"/>
        </a:defRPr>
      </a:lvl7pPr>
      <a:lvl8pPr marL="2452688" indent="-269875" algn="l" rtl="0" fontAlgn="base">
        <a:spcBef>
          <a:spcPct val="0"/>
        </a:spcBef>
        <a:spcAft>
          <a:spcPct val="40000"/>
        </a:spcAft>
        <a:buChar char="•"/>
        <a:defRPr sz="2000">
          <a:solidFill>
            <a:schemeClr val="tx1"/>
          </a:solidFill>
          <a:latin typeface="+mn-lt"/>
        </a:defRPr>
      </a:lvl8pPr>
      <a:lvl9pPr marL="2909888" indent="-269875" algn="l" rtl="0" fontAlgn="base">
        <a:spcBef>
          <a:spcPct val="0"/>
        </a:spcBef>
        <a:spcAft>
          <a:spcPct val="4000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9250" y="2565400"/>
            <a:ext cx="7772400" cy="1107996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ea typeface="ＭＳ Ｐゴシック" pitchFamily="34" charset="-128"/>
              </a:rPr>
              <a:t>In theory: A realist approach to the development of researchers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52425" y="3990975"/>
            <a:ext cx="6775859" cy="519113"/>
          </a:xfrm>
        </p:spPr>
        <p:txBody>
          <a:bodyPr/>
          <a:lstStyle/>
          <a:p>
            <a:r>
              <a:rPr lang="en-GB" altLang="en-US" dirty="0" smtClean="0">
                <a:ea typeface="ＭＳ Ｐゴシック" pitchFamily="34" charset="-128"/>
              </a:rPr>
              <a:t>Dr Tony Bromley</a:t>
            </a:r>
          </a:p>
          <a:p>
            <a:r>
              <a:rPr lang="en-GB" altLang="en-US" dirty="0" smtClean="0">
                <a:ea typeface="ＭＳ Ｐゴシック" pitchFamily="34" charset="-128"/>
              </a:rPr>
              <a:t>University of Leeds</a:t>
            </a:r>
          </a:p>
          <a:p>
            <a:endParaRPr lang="en-GB" altLang="en-US" dirty="0">
              <a:ea typeface="ＭＳ Ｐゴシック" pitchFamily="34" charset="-128"/>
            </a:endParaRPr>
          </a:p>
          <a:p>
            <a:r>
              <a:rPr lang="en-GB" altLang="en-US" dirty="0">
                <a:ea typeface="ＭＳ Ｐゴシック" pitchFamily="34" charset="-128"/>
              </a:rPr>
              <a:t>http://www.sddu.leeds.ac.uk/people/tony-bromley/</a:t>
            </a:r>
            <a:endParaRPr lang="en-GB" altLang="en-US" dirty="0" smtClean="0">
              <a:ea typeface="ＭＳ Ｐゴシック" pitchFamily="34" charset="-128"/>
            </a:endParaRPr>
          </a:p>
          <a:p>
            <a:r>
              <a:rPr lang="en-GB" altLang="en-US" dirty="0" smtClean="0">
                <a:ea typeface="ＭＳ Ｐゴシック" pitchFamily="34" charset="-128"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ea typeface="ＭＳ Ｐゴシック" pitchFamily="34" charset="-128"/>
              </a:rPr>
              <a:t>3. Application to the individual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development </a:t>
            </a:r>
            <a:r>
              <a:rPr lang="en-GB" strike="sngStrike" dirty="0" smtClean="0">
                <a:solidFill>
                  <a:srgbClr val="FF0000"/>
                </a:solidFill>
              </a:rPr>
              <a:t>mechanism</a:t>
            </a:r>
            <a:r>
              <a:rPr lang="en-GB" dirty="0" smtClean="0">
                <a:solidFill>
                  <a:srgbClr val="FF0000"/>
                </a:solidFill>
              </a:rPr>
              <a:t> process</a:t>
            </a:r>
            <a:r>
              <a:rPr lang="en-GB" dirty="0" smtClean="0"/>
              <a:t> comprises: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Reaction – ‘Fight or flight’ mechanism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Learning - mechanism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Behavioural change – an outcome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Outcome – ultimate achievement of objectives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303560" y="4473116"/>
            <a:ext cx="853688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Mechanism re an individual: </a:t>
            </a:r>
            <a:r>
              <a:rPr lang="en-GB" sz="3200" i="1" dirty="0" smtClean="0"/>
              <a:t>an attribute fundamental to an individual that has magnitude and direction and independent momentum</a:t>
            </a:r>
            <a:endParaRPr lang="en-GB" sz="3200" i="1" dirty="0"/>
          </a:p>
        </p:txBody>
      </p:sp>
    </p:spTree>
    <p:extLst>
      <p:ext uri="{BB962C8B-B14F-4D97-AF65-F5344CB8AC3E}">
        <p14:creationId xmlns:p14="http://schemas.microsoft.com/office/powerpoint/2010/main" val="1771423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3. Application to the individual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5600" y="2421372"/>
            <a:ext cx="8429625" cy="2987848"/>
          </a:xfrm>
        </p:spPr>
        <p:txBody>
          <a:bodyPr/>
          <a:lstStyle/>
          <a:p>
            <a:r>
              <a:rPr lang="en-GB" dirty="0" smtClean="0"/>
              <a:t>Questions: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What is the unique environment of the individual now?</a:t>
            </a:r>
          </a:p>
          <a:p>
            <a:pPr marL="200025" lvl="2" indent="0">
              <a:buNone/>
            </a:pPr>
            <a:r>
              <a:rPr lang="en-GB" dirty="0" smtClean="0"/>
              <a:t>Skills, attributes, strengths, weaknesses, personality traits, motivations, learning preferences, ambition, personal circumstances etc…</a:t>
            </a:r>
          </a:p>
          <a:p>
            <a:pPr marL="200025" lvl="2" indent="0">
              <a:buNone/>
            </a:pPr>
            <a:r>
              <a:rPr lang="en-GB" dirty="0" smtClean="0"/>
              <a:t>Tools: Self reflection, MBTI, Training Needs Analysis, Belbin etc… 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So what can we do to minimise the flight mechanism and maximise the learning mechanism? </a:t>
            </a:r>
          </a:p>
          <a:p>
            <a:pPr marL="0" indent="0"/>
            <a:endParaRPr lang="en-GB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5436096" y="1532835"/>
            <a:ext cx="3079689" cy="400110"/>
          </a:xfrm>
          <a:prstGeom prst="rect">
            <a:avLst/>
          </a:prstGeom>
          <a:solidFill>
            <a:srgbClr val="FF0000"/>
          </a:solidFill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bg1"/>
                </a:solidFill>
              </a:rPr>
              <a:t>Understand the individual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39652" y="5985284"/>
            <a:ext cx="3618748" cy="400110"/>
          </a:xfrm>
          <a:prstGeom prst="rect">
            <a:avLst/>
          </a:prstGeom>
          <a:solidFill>
            <a:srgbClr val="FF0000"/>
          </a:solidFill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bg1"/>
                </a:solidFill>
              </a:rPr>
              <a:t>Tailor the development activity</a:t>
            </a:r>
            <a:endParaRPr lang="en-GB" dirty="0">
              <a:solidFill>
                <a:schemeClr val="bg1"/>
              </a:solidFill>
            </a:endParaRPr>
          </a:p>
        </p:txBody>
      </p:sp>
      <p:cxnSp>
        <p:nvCxnSpPr>
          <p:cNvPr id="8" name="Straight Arrow Connector 7"/>
          <p:cNvCxnSpPr>
            <a:stCxn id="6" idx="0"/>
            <a:endCxn id="3" idx="2"/>
          </p:cNvCxnSpPr>
          <p:nvPr/>
        </p:nvCxnSpPr>
        <p:spPr bwMode="auto">
          <a:xfrm flipV="1">
            <a:off x="3249026" y="5409220"/>
            <a:ext cx="1321387" cy="576064"/>
          </a:xfrm>
          <a:prstGeom prst="straightConnector1">
            <a:avLst/>
          </a:prstGeom>
          <a:solidFill>
            <a:schemeClr val="hlink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" name="Straight Arrow Connector 9"/>
          <p:cNvCxnSpPr>
            <a:stCxn id="5" idx="2"/>
          </p:cNvCxnSpPr>
          <p:nvPr/>
        </p:nvCxnSpPr>
        <p:spPr bwMode="auto">
          <a:xfrm flipH="1">
            <a:off x="4570413" y="1932945"/>
            <a:ext cx="2405528" cy="991999"/>
          </a:xfrm>
          <a:prstGeom prst="straightConnector1">
            <a:avLst/>
          </a:prstGeom>
          <a:solidFill>
            <a:schemeClr val="hlink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819451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355600" y="438150"/>
            <a:ext cx="6016625" cy="738188"/>
          </a:xfrm>
        </p:spPr>
        <p:txBody>
          <a:bodyPr/>
          <a:lstStyle/>
          <a:p>
            <a:r>
              <a:rPr lang="en-US" altLang="en-US" dirty="0" smtClean="0">
                <a:ea typeface="ＭＳ Ｐゴシック" pitchFamily="34" charset="-128"/>
              </a:rPr>
              <a:t>4. A realist future</a:t>
            </a:r>
            <a:endParaRPr lang="en-US" altLang="en-US" sz="1600" dirty="0" smtClean="0">
              <a:ea typeface="ＭＳ Ｐゴシック" pitchFamily="34" charset="-128"/>
            </a:endParaRPr>
          </a:p>
        </p:txBody>
      </p:sp>
      <p:sp>
        <p:nvSpPr>
          <p:cNvPr id="16387" name="Content Placeholder 3"/>
          <p:cNvSpPr>
            <a:spLocks noGrp="1"/>
          </p:cNvSpPr>
          <p:nvPr>
            <p:ph idx="1"/>
          </p:nvPr>
        </p:nvSpPr>
        <p:spPr>
          <a:xfrm>
            <a:off x="361950" y="1592263"/>
            <a:ext cx="8429625" cy="4710112"/>
          </a:xfrm>
        </p:spPr>
        <p:txBody>
          <a:bodyPr/>
          <a:lstStyle/>
          <a:p>
            <a:pPr marL="514350" indent="-514350">
              <a:buFont typeface="+mj-lt"/>
              <a:buAutoNum type="arabicPeriod"/>
              <a:defRPr/>
            </a:pPr>
            <a:r>
              <a:rPr lang="en-GB" sz="2800" dirty="0" smtClean="0"/>
              <a:t>A realist approach providers a reference framework for the development of people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GB" sz="2800" dirty="0" smtClean="0"/>
              <a:t>A realist approach to design engenders the creation of understanding 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GB" sz="2800" dirty="0" smtClean="0"/>
              <a:t>Putting a realist approach into our ‘environment’ for creating development activity supports the development of our understanding and the creation of knowledge</a:t>
            </a:r>
            <a:endParaRPr lang="en-GB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931" t="-4573" r="34138" b="1"/>
          <a:stretch/>
        </p:blipFill>
        <p:spPr>
          <a:xfrm>
            <a:off x="1358643" y="1195988"/>
            <a:ext cx="6426714" cy="525734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43508" y="1412776"/>
            <a:ext cx="39782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We are all in this together…</a:t>
            </a:r>
            <a:endParaRPr lang="en-GB" sz="2400" dirty="0"/>
          </a:p>
        </p:txBody>
      </p:sp>
      <p:pic>
        <p:nvPicPr>
          <p:cNvPr id="1027" name="Picture 3" descr="C:\Users\acdtpb\AppData\Local\Microsoft\Windows\Temporary Internet Files\Content.IE5\TJ1VZ8OD\business-people-group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3681028"/>
            <a:ext cx="1276324" cy="1096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0" y="6485274"/>
            <a:ext cx="9144000" cy="400110"/>
          </a:xfrm>
          <a:prstGeom prst="rect">
            <a:avLst/>
          </a:prstGeom>
          <a:solidFill>
            <a:srgbClr val="003626"/>
          </a:solidFill>
        </p:spPr>
        <p:txBody>
          <a:bodyPr wrap="square">
            <a:spAutoFit/>
          </a:bodyPr>
          <a:lstStyle/>
          <a:p>
            <a:pPr algn="ctr"/>
            <a:r>
              <a:rPr lang="en-GB" altLang="en-US" dirty="0">
                <a:solidFill>
                  <a:schemeClr val="bg1"/>
                </a:solidFill>
              </a:rPr>
              <a:t>http://www.sddu.leeds.ac.uk/people/tony-bromley/</a:t>
            </a:r>
          </a:p>
        </p:txBody>
      </p:sp>
      <p:sp>
        <p:nvSpPr>
          <p:cNvPr id="3" name="Rectangle 2"/>
          <p:cNvSpPr/>
          <p:nvPr/>
        </p:nvSpPr>
        <p:spPr bwMode="auto">
          <a:xfrm>
            <a:off x="1403648" y="5301208"/>
            <a:ext cx="972108" cy="936104"/>
          </a:xfrm>
          <a:prstGeom prst="rect">
            <a:avLst/>
          </a:prstGeom>
          <a:solidFill>
            <a:schemeClr val="bg1"/>
          </a:solidFill>
          <a:ln w="31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5983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620" r="34621"/>
          <a:stretch/>
        </p:blipFill>
        <p:spPr>
          <a:xfrm>
            <a:off x="575556" y="1376772"/>
            <a:ext cx="7611510" cy="6374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5600" y="422275"/>
            <a:ext cx="5713664" cy="738188"/>
          </a:xfrm>
        </p:spPr>
        <p:txBody>
          <a:bodyPr/>
          <a:lstStyle/>
          <a:p>
            <a:r>
              <a:rPr lang="en-GB" dirty="0" smtClean="0"/>
              <a:t>A diagram to </a:t>
            </a:r>
            <a:r>
              <a:rPr lang="en-GB" i="1" dirty="0" smtClean="0"/>
              <a:t>‘finish you off’ </a:t>
            </a:r>
            <a:r>
              <a:rPr lang="en-GB" dirty="0" smtClean="0"/>
              <a:t>Complexity of developing people</a:t>
            </a:r>
            <a:endParaRPr lang="en-GB" dirty="0"/>
          </a:p>
        </p:txBody>
      </p:sp>
      <p:grpSp>
        <p:nvGrpSpPr>
          <p:cNvPr id="12" name="Group 11"/>
          <p:cNvGrpSpPr/>
          <p:nvPr/>
        </p:nvGrpSpPr>
        <p:grpSpPr>
          <a:xfrm>
            <a:off x="863588" y="4041068"/>
            <a:ext cx="1260140" cy="828092"/>
            <a:chOff x="6012160" y="4113076"/>
            <a:chExt cx="1260140" cy="828092"/>
          </a:xfrm>
        </p:grpSpPr>
        <p:sp>
          <p:nvSpPr>
            <p:cNvPr id="6" name="Oval 5"/>
            <p:cNvSpPr/>
            <p:nvPr/>
          </p:nvSpPr>
          <p:spPr bwMode="auto">
            <a:xfrm>
              <a:off x="6012160" y="4113076"/>
              <a:ext cx="1260140" cy="828092"/>
            </a:xfrm>
            <a:prstGeom prst="ellipse">
              <a:avLst/>
            </a:prstGeom>
            <a:noFill/>
            <a:ln w="31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cxnSp>
          <p:nvCxnSpPr>
            <p:cNvPr id="8" name="Straight Arrow Connector 7"/>
            <p:cNvCxnSpPr/>
            <p:nvPr/>
          </p:nvCxnSpPr>
          <p:spPr bwMode="auto">
            <a:xfrm>
              <a:off x="6696236" y="4185084"/>
              <a:ext cx="0" cy="432048"/>
            </a:xfrm>
            <a:prstGeom prst="straightConnector1">
              <a:avLst/>
            </a:prstGeom>
            <a:ln>
              <a:headEnd type="none" w="med" len="med"/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 bwMode="auto">
            <a:xfrm>
              <a:off x="6516216" y="4617133"/>
              <a:ext cx="648072" cy="0"/>
            </a:xfrm>
            <a:prstGeom prst="straightConnector1">
              <a:avLst/>
            </a:prstGeom>
            <a:ln>
              <a:headEnd type="none" w="med" len="med"/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3" name="Group 12"/>
          <p:cNvGrpSpPr/>
          <p:nvPr/>
        </p:nvGrpSpPr>
        <p:grpSpPr>
          <a:xfrm>
            <a:off x="1907704" y="5013176"/>
            <a:ext cx="1260140" cy="828092"/>
            <a:chOff x="6012160" y="4113076"/>
            <a:chExt cx="1260140" cy="828092"/>
          </a:xfrm>
        </p:grpSpPr>
        <p:sp>
          <p:nvSpPr>
            <p:cNvPr id="14" name="Oval 13"/>
            <p:cNvSpPr/>
            <p:nvPr/>
          </p:nvSpPr>
          <p:spPr bwMode="auto">
            <a:xfrm>
              <a:off x="6012160" y="4113076"/>
              <a:ext cx="1260140" cy="828092"/>
            </a:xfrm>
            <a:prstGeom prst="ellipse">
              <a:avLst/>
            </a:prstGeom>
            <a:noFill/>
            <a:ln w="31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cxnSp>
          <p:nvCxnSpPr>
            <p:cNvPr id="15" name="Straight Arrow Connector 14"/>
            <p:cNvCxnSpPr/>
            <p:nvPr/>
          </p:nvCxnSpPr>
          <p:spPr bwMode="auto">
            <a:xfrm>
              <a:off x="6696236" y="4185084"/>
              <a:ext cx="0" cy="432048"/>
            </a:xfrm>
            <a:prstGeom prst="straightConnector1">
              <a:avLst/>
            </a:prstGeom>
            <a:ln>
              <a:headEnd type="none" w="med" len="med"/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6" name="Straight Arrow Connector 15"/>
            <p:cNvCxnSpPr/>
            <p:nvPr/>
          </p:nvCxnSpPr>
          <p:spPr bwMode="auto">
            <a:xfrm>
              <a:off x="6516216" y="4617133"/>
              <a:ext cx="648072" cy="0"/>
            </a:xfrm>
            <a:prstGeom prst="straightConnector1">
              <a:avLst/>
            </a:prstGeom>
            <a:ln>
              <a:headEnd type="none" w="med" len="med"/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7" name="Group 16"/>
          <p:cNvGrpSpPr/>
          <p:nvPr/>
        </p:nvGrpSpPr>
        <p:grpSpPr>
          <a:xfrm>
            <a:off x="2483768" y="3933056"/>
            <a:ext cx="1260140" cy="828092"/>
            <a:chOff x="6012160" y="4113076"/>
            <a:chExt cx="1260140" cy="828092"/>
          </a:xfrm>
        </p:grpSpPr>
        <p:sp>
          <p:nvSpPr>
            <p:cNvPr id="18" name="Oval 17"/>
            <p:cNvSpPr/>
            <p:nvPr/>
          </p:nvSpPr>
          <p:spPr bwMode="auto">
            <a:xfrm>
              <a:off x="6012160" y="4113076"/>
              <a:ext cx="1260140" cy="828092"/>
            </a:xfrm>
            <a:prstGeom prst="ellipse">
              <a:avLst/>
            </a:prstGeom>
            <a:noFill/>
            <a:ln w="31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cxnSp>
          <p:nvCxnSpPr>
            <p:cNvPr id="19" name="Straight Arrow Connector 18"/>
            <p:cNvCxnSpPr/>
            <p:nvPr/>
          </p:nvCxnSpPr>
          <p:spPr bwMode="auto">
            <a:xfrm>
              <a:off x="6696236" y="4185084"/>
              <a:ext cx="0" cy="432048"/>
            </a:xfrm>
            <a:prstGeom prst="straightConnector1">
              <a:avLst/>
            </a:prstGeom>
            <a:ln>
              <a:headEnd type="none" w="med" len="med"/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/>
            <p:nvPr/>
          </p:nvCxnSpPr>
          <p:spPr bwMode="auto">
            <a:xfrm>
              <a:off x="6516216" y="4617133"/>
              <a:ext cx="648072" cy="0"/>
            </a:xfrm>
            <a:prstGeom prst="straightConnector1">
              <a:avLst/>
            </a:prstGeom>
            <a:ln>
              <a:headEnd type="none" w="med" len="med"/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1" name="Group 20"/>
          <p:cNvGrpSpPr/>
          <p:nvPr/>
        </p:nvGrpSpPr>
        <p:grpSpPr>
          <a:xfrm>
            <a:off x="1763688" y="2672916"/>
            <a:ext cx="1260140" cy="828092"/>
            <a:chOff x="6012160" y="4113076"/>
            <a:chExt cx="1260140" cy="828092"/>
          </a:xfrm>
        </p:grpSpPr>
        <p:sp>
          <p:nvSpPr>
            <p:cNvPr id="22" name="Oval 21"/>
            <p:cNvSpPr/>
            <p:nvPr/>
          </p:nvSpPr>
          <p:spPr bwMode="auto">
            <a:xfrm>
              <a:off x="6012160" y="4113076"/>
              <a:ext cx="1260140" cy="828092"/>
            </a:xfrm>
            <a:prstGeom prst="ellipse">
              <a:avLst/>
            </a:prstGeom>
            <a:noFill/>
            <a:ln w="31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cxnSp>
          <p:nvCxnSpPr>
            <p:cNvPr id="23" name="Straight Arrow Connector 22"/>
            <p:cNvCxnSpPr/>
            <p:nvPr/>
          </p:nvCxnSpPr>
          <p:spPr bwMode="auto">
            <a:xfrm>
              <a:off x="6696236" y="4185084"/>
              <a:ext cx="0" cy="432048"/>
            </a:xfrm>
            <a:prstGeom prst="straightConnector1">
              <a:avLst/>
            </a:prstGeom>
            <a:ln>
              <a:headEnd type="none" w="med" len="med"/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/>
            <p:nvPr/>
          </p:nvCxnSpPr>
          <p:spPr bwMode="auto">
            <a:xfrm>
              <a:off x="6516216" y="4617133"/>
              <a:ext cx="648072" cy="0"/>
            </a:xfrm>
            <a:prstGeom prst="straightConnector1">
              <a:avLst/>
            </a:prstGeom>
            <a:ln>
              <a:headEnd type="none" w="med" len="med"/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5" name="Group 24"/>
          <p:cNvGrpSpPr/>
          <p:nvPr/>
        </p:nvGrpSpPr>
        <p:grpSpPr>
          <a:xfrm>
            <a:off x="5273576" y="2456892"/>
            <a:ext cx="1260140" cy="828092"/>
            <a:chOff x="6012160" y="4113076"/>
            <a:chExt cx="1260140" cy="828092"/>
          </a:xfrm>
        </p:grpSpPr>
        <p:sp>
          <p:nvSpPr>
            <p:cNvPr id="26" name="Oval 25"/>
            <p:cNvSpPr/>
            <p:nvPr/>
          </p:nvSpPr>
          <p:spPr bwMode="auto">
            <a:xfrm>
              <a:off x="6012160" y="4113076"/>
              <a:ext cx="1260140" cy="828092"/>
            </a:xfrm>
            <a:prstGeom prst="ellipse">
              <a:avLst/>
            </a:prstGeom>
            <a:noFill/>
            <a:ln w="31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cxnSp>
          <p:nvCxnSpPr>
            <p:cNvPr id="27" name="Straight Arrow Connector 26"/>
            <p:cNvCxnSpPr/>
            <p:nvPr/>
          </p:nvCxnSpPr>
          <p:spPr bwMode="auto">
            <a:xfrm>
              <a:off x="6696236" y="4185084"/>
              <a:ext cx="0" cy="432048"/>
            </a:xfrm>
            <a:prstGeom prst="straightConnector1">
              <a:avLst/>
            </a:prstGeom>
            <a:ln>
              <a:headEnd type="none" w="med" len="med"/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/>
            <p:nvPr/>
          </p:nvCxnSpPr>
          <p:spPr bwMode="auto">
            <a:xfrm>
              <a:off x="6516216" y="4617133"/>
              <a:ext cx="648072" cy="0"/>
            </a:xfrm>
            <a:prstGeom prst="straightConnector1">
              <a:avLst/>
            </a:prstGeom>
            <a:ln>
              <a:headEnd type="none" w="med" len="med"/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9" name="Group 28"/>
          <p:cNvGrpSpPr/>
          <p:nvPr/>
        </p:nvGrpSpPr>
        <p:grpSpPr>
          <a:xfrm>
            <a:off x="3635896" y="5517232"/>
            <a:ext cx="1260140" cy="828092"/>
            <a:chOff x="6012160" y="4113076"/>
            <a:chExt cx="1260140" cy="828092"/>
          </a:xfrm>
        </p:grpSpPr>
        <p:sp>
          <p:nvSpPr>
            <p:cNvPr id="30" name="Oval 29"/>
            <p:cNvSpPr/>
            <p:nvPr/>
          </p:nvSpPr>
          <p:spPr bwMode="auto">
            <a:xfrm>
              <a:off x="6012160" y="4113076"/>
              <a:ext cx="1260140" cy="828092"/>
            </a:xfrm>
            <a:prstGeom prst="ellipse">
              <a:avLst/>
            </a:prstGeom>
            <a:noFill/>
            <a:ln w="31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cxnSp>
          <p:nvCxnSpPr>
            <p:cNvPr id="31" name="Straight Arrow Connector 30"/>
            <p:cNvCxnSpPr/>
            <p:nvPr/>
          </p:nvCxnSpPr>
          <p:spPr bwMode="auto">
            <a:xfrm>
              <a:off x="6696236" y="4185084"/>
              <a:ext cx="0" cy="432048"/>
            </a:xfrm>
            <a:prstGeom prst="straightConnector1">
              <a:avLst/>
            </a:prstGeom>
            <a:ln>
              <a:headEnd type="none" w="med" len="med"/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/>
            <p:nvPr/>
          </p:nvCxnSpPr>
          <p:spPr bwMode="auto">
            <a:xfrm>
              <a:off x="6516216" y="4617133"/>
              <a:ext cx="648072" cy="0"/>
            </a:xfrm>
            <a:prstGeom prst="straightConnector1">
              <a:avLst/>
            </a:prstGeom>
            <a:ln>
              <a:headEnd type="none" w="med" len="med"/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3" name="Group 32"/>
          <p:cNvGrpSpPr/>
          <p:nvPr/>
        </p:nvGrpSpPr>
        <p:grpSpPr>
          <a:xfrm>
            <a:off x="3419872" y="2435731"/>
            <a:ext cx="1260140" cy="828092"/>
            <a:chOff x="6012160" y="4113076"/>
            <a:chExt cx="1260140" cy="828092"/>
          </a:xfrm>
        </p:grpSpPr>
        <p:sp>
          <p:nvSpPr>
            <p:cNvPr id="34" name="Oval 33"/>
            <p:cNvSpPr/>
            <p:nvPr/>
          </p:nvSpPr>
          <p:spPr bwMode="auto">
            <a:xfrm>
              <a:off x="6012160" y="4113076"/>
              <a:ext cx="1260140" cy="828092"/>
            </a:xfrm>
            <a:prstGeom prst="ellipse">
              <a:avLst/>
            </a:prstGeom>
            <a:noFill/>
            <a:ln w="31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cxnSp>
          <p:nvCxnSpPr>
            <p:cNvPr id="35" name="Straight Arrow Connector 34"/>
            <p:cNvCxnSpPr/>
            <p:nvPr/>
          </p:nvCxnSpPr>
          <p:spPr bwMode="auto">
            <a:xfrm>
              <a:off x="6696236" y="4185084"/>
              <a:ext cx="0" cy="432048"/>
            </a:xfrm>
            <a:prstGeom prst="straightConnector1">
              <a:avLst/>
            </a:prstGeom>
            <a:ln>
              <a:headEnd type="none" w="med" len="med"/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Arrow Connector 35"/>
            <p:cNvCxnSpPr/>
            <p:nvPr/>
          </p:nvCxnSpPr>
          <p:spPr bwMode="auto">
            <a:xfrm>
              <a:off x="6516216" y="4617133"/>
              <a:ext cx="648072" cy="0"/>
            </a:xfrm>
            <a:prstGeom prst="straightConnector1">
              <a:avLst/>
            </a:prstGeom>
            <a:ln>
              <a:headEnd type="none" w="med" len="med"/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7" name="Group 36"/>
          <p:cNvGrpSpPr/>
          <p:nvPr/>
        </p:nvGrpSpPr>
        <p:grpSpPr>
          <a:xfrm>
            <a:off x="5446396" y="2672916"/>
            <a:ext cx="331236" cy="210218"/>
            <a:chOff x="6012160" y="4113076"/>
            <a:chExt cx="1260140" cy="828092"/>
          </a:xfrm>
        </p:grpSpPr>
        <p:sp>
          <p:nvSpPr>
            <p:cNvPr id="38" name="Oval 37"/>
            <p:cNvSpPr/>
            <p:nvPr/>
          </p:nvSpPr>
          <p:spPr bwMode="auto">
            <a:xfrm>
              <a:off x="6012160" y="4113076"/>
              <a:ext cx="1260140" cy="828092"/>
            </a:xfrm>
            <a:prstGeom prst="ellipse">
              <a:avLst/>
            </a:prstGeom>
            <a:noFill/>
            <a:ln w="31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cxnSp>
          <p:nvCxnSpPr>
            <p:cNvPr id="39" name="Straight Arrow Connector 38"/>
            <p:cNvCxnSpPr/>
            <p:nvPr/>
          </p:nvCxnSpPr>
          <p:spPr bwMode="auto">
            <a:xfrm>
              <a:off x="6696236" y="4185084"/>
              <a:ext cx="0" cy="432048"/>
            </a:xfrm>
            <a:prstGeom prst="straightConnector1">
              <a:avLst/>
            </a:prstGeom>
            <a:ln>
              <a:headEnd type="none" w="med" len="med"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/>
            <p:nvPr/>
          </p:nvCxnSpPr>
          <p:spPr bwMode="auto">
            <a:xfrm>
              <a:off x="6516216" y="4617133"/>
              <a:ext cx="648072" cy="0"/>
            </a:xfrm>
            <a:prstGeom prst="straightConnector1">
              <a:avLst/>
            </a:prstGeom>
            <a:ln>
              <a:headEnd type="none" w="med" len="med"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41" name="Group 40"/>
          <p:cNvGrpSpPr/>
          <p:nvPr/>
        </p:nvGrpSpPr>
        <p:grpSpPr>
          <a:xfrm>
            <a:off x="5460592" y="2981853"/>
            <a:ext cx="331236" cy="210218"/>
            <a:chOff x="6012160" y="4113076"/>
            <a:chExt cx="1260140" cy="828092"/>
          </a:xfrm>
        </p:grpSpPr>
        <p:sp>
          <p:nvSpPr>
            <p:cNvPr id="42" name="Oval 41"/>
            <p:cNvSpPr/>
            <p:nvPr/>
          </p:nvSpPr>
          <p:spPr bwMode="auto">
            <a:xfrm>
              <a:off x="6012160" y="4113076"/>
              <a:ext cx="1260140" cy="828092"/>
            </a:xfrm>
            <a:prstGeom prst="ellipse">
              <a:avLst/>
            </a:prstGeom>
            <a:noFill/>
            <a:ln w="31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cxnSp>
          <p:nvCxnSpPr>
            <p:cNvPr id="43" name="Straight Arrow Connector 42"/>
            <p:cNvCxnSpPr/>
            <p:nvPr/>
          </p:nvCxnSpPr>
          <p:spPr bwMode="auto">
            <a:xfrm>
              <a:off x="6696236" y="4185084"/>
              <a:ext cx="0" cy="432048"/>
            </a:xfrm>
            <a:prstGeom prst="straightConnector1">
              <a:avLst/>
            </a:prstGeom>
            <a:ln>
              <a:headEnd type="none" w="med" len="med"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Arrow Connector 43"/>
            <p:cNvCxnSpPr/>
            <p:nvPr/>
          </p:nvCxnSpPr>
          <p:spPr bwMode="auto">
            <a:xfrm>
              <a:off x="6516216" y="4617133"/>
              <a:ext cx="648072" cy="0"/>
            </a:xfrm>
            <a:prstGeom prst="straightConnector1">
              <a:avLst/>
            </a:prstGeom>
            <a:ln>
              <a:headEnd type="none" w="med" len="med"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45" name="Group 44"/>
          <p:cNvGrpSpPr/>
          <p:nvPr/>
        </p:nvGrpSpPr>
        <p:grpSpPr>
          <a:xfrm>
            <a:off x="6094468" y="2633277"/>
            <a:ext cx="331236" cy="210218"/>
            <a:chOff x="6012160" y="4113076"/>
            <a:chExt cx="1260140" cy="828092"/>
          </a:xfrm>
        </p:grpSpPr>
        <p:sp>
          <p:nvSpPr>
            <p:cNvPr id="46" name="Oval 45"/>
            <p:cNvSpPr/>
            <p:nvPr/>
          </p:nvSpPr>
          <p:spPr bwMode="auto">
            <a:xfrm>
              <a:off x="6012160" y="4113076"/>
              <a:ext cx="1260140" cy="828092"/>
            </a:xfrm>
            <a:prstGeom prst="ellipse">
              <a:avLst/>
            </a:prstGeom>
            <a:noFill/>
            <a:ln w="31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cxnSp>
          <p:nvCxnSpPr>
            <p:cNvPr id="47" name="Straight Arrow Connector 46"/>
            <p:cNvCxnSpPr/>
            <p:nvPr/>
          </p:nvCxnSpPr>
          <p:spPr bwMode="auto">
            <a:xfrm>
              <a:off x="6696236" y="4185084"/>
              <a:ext cx="0" cy="432048"/>
            </a:xfrm>
            <a:prstGeom prst="straightConnector1">
              <a:avLst/>
            </a:prstGeom>
            <a:ln>
              <a:headEnd type="none" w="med" len="med"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Arrow Connector 47"/>
            <p:cNvCxnSpPr/>
            <p:nvPr/>
          </p:nvCxnSpPr>
          <p:spPr bwMode="auto">
            <a:xfrm>
              <a:off x="6516216" y="4617133"/>
              <a:ext cx="648072" cy="0"/>
            </a:xfrm>
            <a:prstGeom prst="straightConnector1">
              <a:avLst/>
            </a:prstGeom>
            <a:ln>
              <a:headEnd type="none" w="med" len="med"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49" name="Group 48"/>
          <p:cNvGrpSpPr/>
          <p:nvPr/>
        </p:nvGrpSpPr>
        <p:grpSpPr>
          <a:xfrm>
            <a:off x="3470278" y="2651557"/>
            <a:ext cx="331236" cy="210218"/>
            <a:chOff x="6012160" y="4113076"/>
            <a:chExt cx="1260140" cy="828092"/>
          </a:xfrm>
        </p:grpSpPr>
        <p:sp>
          <p:nvSpPr>
            <p:cNvPr id="50" name="Oval 49"/>
            <p:cNvSpPr/>
            <p:nvPr/>
          </p:nvSpPr>
          <p:spPr bwMode="auto">
            <a:xfrm>
              <a:off x="6012160" y="4113076"/>
              <a:ext cx="1260140" cy="828092"/>
            </a:xfrm>
            <a:prstGeom prst="ellipse">
              <a:avLst/>
            </a:prstGeom>
            <a:noFill/>
            <a:ln w="31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cxnSp>
          <p:nvCxnSpPr>
            <p:cNvPr id="51" name="Straight Arrow Connector 50"/>
            <p:cNvCxnSpPr/>
            <p:nvPr/>
          </p:nvCxnSpPr>
          <p:spPr bwMode="auto">
            <a:xfrm>
              <a:off x="6696236" y="4185084"/>
              <a:ext cx="0" cy="432048"/>
            </a:xfrm>
            <a:prstGeom prst="straightConnector1">
              <a:avLst/>
            </a:prstGeom>
            <a:ln>
              <a:headEnd type="none" w="med" len="med"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2" name="Straight Arrow Connector 51"/>
            <p:cNvCxnSpPr/>
            <p:nvPr/>
          </p:nvCxnSpPr>
          <p:spPr bwMode="auto">
            <a:xfrm>
              <a:off x="6516216" y="4617133"/>
              <a:ext cx="648072" cy="0"/>
            </a:xfrm>
            <a:prstGeom prst="straightConnector1">
              <a:avLst/>
            </a:prstGeom>
            <a:ln>
              <a:headEnd type="none" w="med" len="med"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53" name="Group 52"/>
          <p:cNvGrpSpPr/>
          <p:nvPr/>
        </p:nvGrpSpPr>
        <p:grpSpPr>
          <a:xfrm>
            <a:off x="3792228" y="2981042"/>
            <a:ext cx="331236" cy="210218"/>
            <a:chOff x="6012160" y="4113076"/>
            <a:chExt cx="1260140" cy="828092"/>
          </a:xfrm>
        </p:grpSpPr>
        <p:sp>
          <p:nvSpPr>
            <p:cNvPr id="54" name="Oval 53"/>
            <p:cNvSpPr/>
            <p:nvPr/>
          </p:nvSpPr>
          <p:spPr bwMode="auto">
            <a:xfrm>
              <a:off x="6012160" y="4113076"/>
              <a:ext cx="1260140" cy="828092"/>
            </a:xfrm>
            <a:prstGeom prst="ellipse">
              <a:avLst/>
            </a:prstGeom>
            <a:noFill/>
            <a:ln w="31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cxnSp>
          <p:nvCxnSpPr>
            <p:cNvPr id="55" name="Straight Arrow Connector 54"/>
            <p:cNvCxnSpPr/>
            <p:nvPr/>
          </p:nvCxnSpPr>
          <p:spPr bwMode="auto">
            <a:xfrm>
              <a:off x="6696236" y="4185084"/>
              <a:ext cx="0" cy="432048"/>
            </a:xfrm>
            <a:prstGeom prst="straightConnector1">
              <a:avLst/>
            </a:prstGeom>
            <a:ln>
              <a:headEnd type="none" w="med" len="med"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Straight Arrow Connector 55"/>
            <p:cNvCxnSpPr/>
            <p:nvPr/>
          </p:nvCxnSpPr>
          <p:spPr bwMode="auto">
            <a:xfrm>
              <a:off x="6516216" y="4617133"/>
              <a:ext cx="648072" cy="0"/>
            </a:xfrm>
            <a:prstGeom prst="straightConnector1">
              <a:avLst/>
            </a:prstGeom>
            <a:ln>
              <a:headEnd type="none" w="med" len="med"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57" name="Group 56"/>
          <p:cNvGrpSpPr/>
          <p:nvPr/>
        </p:nvGrpSpPr>
        <p:grpSpPr>
          <a:xfrm>
            <a:off x="4154354" y="2619924"/>
            <a:ext cx="331236" cy="210218"/>
            <a:chOff x="6012160" y="4113076"/>
            <a:chExt cx="1260140" cy="828092"/>
          </a:xfrm>
        </p:grpSpPr>
        <p:sp>
          <p:nvSpPr>
            <p:cNvPr id="58" name="Oval 57"/>
            <p:cNvSpPr/>
            <p:nvPr/>
          </p:nvSpPr>
          <p:spPr bwMode="auto">
            <a:xfrm>
              <a:off x="6012160" y="4113076"/>
              <a:ext cx="1260140" cy="828092"/>
            </a:xfrm>
            <a:prstGeom prst="ellipse">
              <a:avLst/>
            </a:prstGeom>
            <a:noFill/>
            <a:ln w="31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cxnSp>
          <p:nvCxnSpPr>
            <p:cNvPr id="59" name="Straight Arrow Connector 58"/>
            <p:cNvCxnSpPr/>
            <p:nvPr/>
          </p:nvCxnSpPr>
          <p:spPr bwMode="auto">
            <a:xfrm>
              <a:off x="6696236" y="4185084"/>
              <a:ext cx="0" cy="432048"/>
            </a:xfrm>
            <a:prstGeom prst="straightConnector1">
              <a:avLst/>
            </a:prstGeom>
            <a:ln>
              <a:headEnd type="none" w="med" len="med"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0" name="Straight Arrow Connector 59"/>
            <p:cNvCxnSpPr/>
            <p:nvPr/>
          </p:nvCxnSpPr>
          <p:spPr bwMode="auto">
            <a:xfrm>
              <a:off x="6516216" y="4617133"/>
              <a:ext cx="648072" cy="0"/>
            </a:xfrm>
            <a:prstGeom prst="straightConnector1">
              <a:avLst/>
            </a:prstGeom>
            <a:ln>
              <a:headEnd type="none" w="med" len="med"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61" name="Group 60"/>
          <p:cNvGrpSpPr/>
          <p:nvPr/>
        </p:nvGrpSpPr>
        <p:grpSpPr>
          <a:xfrm>
            <a:off x="2015716" y="2789915"/>
            <a:ext cx="331236" cy="210218"/>
            <a:chOff x="6012160" y="4113076"/>
            <a:chExt cx="1260140" cy="828092"/>
          </a:xfrm>
        </p:grpSpPr>
        <p:sp>
          <p:nvSpPr>
            <p:cNvPr id="62" name="Oval 61"/>
            <p:cNvSpPr/>
            <p:nvPr/>
          </p:nvSpPr>
          <p:spPr bwMode="auto">
            <a:xfrm>
              <a:off x="6012160" y="4113076"/>
              <a:ext cx="1260140" cy="828092"/>
            </a:xfrm>
            <a:prstGeom prst="ellipse">
              <a:avLst/>
            </a:prstGeom>
            <a:noFill/>
            <a:ln w="31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cxnSp>
          <p:nvCxnSpPr>
            <p:cNvPr id="63" name="Straight Arrow Connector 62"/>
            <p:cNvCxnSpPr/>
            <p:nvPr/>
          </p:nvCxnSpPr>
          <p:spPr bwMode="auto">
            <a:xfrm>
              <a:off x="6696236" y="4185084"/>
              <a:ext cx="0" cy="432048"/>
            </a:xfrm>
            <a:prstGeom prst="straightConnector1">
              <a:avLst/>
            </a:prstGeom>
            <a:ln>
              <a:headEnd type="none" w="med" len="med"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4" name="Straight Arrow Connector 63"/>
            <p:cNvCxnSpPr/>
            <p:nvPr/>
          </p:nvCxnSpPr>
          <p:spPr bwMode="auto">
            <a:xfrm>
              <a:off x="6516216" y="4617133"/>
              <a:ext cx="648072" cy="0"/>
            </a:xfrm>
            <a:prstGeom prst="straightConnector1">
              <a:avLst/>
            </a:prstGeom>
            <a:ln>
              <a:headEnd type="none" w="med" len="med"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65" name="Group 64"/>
          <p:cNvGrpSpPr/>
          <p:nvPr/>
        </p:nvGrpSpPr>
        <p:grpSpPr>
          <a:xfrm>
            <a:off x="2536326" y="2834679"/>
            <a:ext cx="331236" cy="210218"/>
            <a:chOff x="6012160" y="4113076"/>
            <a:chExt cx="1260140" cy="828092"/>
          </a:xfrm>
        </p:grpSpPr>
        <p:sp>
          <p:nvSpPr>
            <p:cNvPr id="66" name="Oval 65"/>
            <p:cNvSpPr/>
            <p:nvPr/>
          </p:nvSpPr>
          <p:spPr bwMode="auto">
            <a:xfrm>
              <a:off x="6012160" y="4113076"/>
              <a:ext cx="1260140" cy="828092"/>
            </a:xfrm>
            <a:prstGeom prst="ellipse">
              <a:avLst/>
            </a:prstGeom>
            <a:noFill/>
            <a:ln w="31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cxnSp>
          <p:nvCxnSpPr>
            <p:cNvPr id="67" name="Straight Arrow Connector 66"/>
            <p:cNvCxnSpPr/>
            <p:nvPr/>
          </p:nvCxnSpPr>
          <p:spPr bwMode="auto">
            <a:xfrm>
              <a:off x="6696236" y="4185084"/>
              <a:ext cx="0" cy="432048"/>
            </a:xfrm>
            <a:prstGeom prst="straightConnector1">
              <a:avLst/>
            </a:prstGeom>
            <a:ln>
              <a:headEnd type="none" w="med" len="med"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8" name="Straight Arrow Connector 67"/>
            <p:cNvCxnSpPr/>
            <p:nvPr/>
          </p:nvCxnSpPr>
          <p:spPr bwMode="auto">
            <a:xfrm>
              <a:off x="6516216" y="4617133"/>
              <a:ext cx="648072" cy="0"/>
            </a:xfrm>
            <a:prstGeom prst="straightConnector1">
              <a:avLst/>
            </a:prstGeom>
            <a:ln>
              <a:headEnd type="none" w="med" len="med"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69" name="Group 68"/>
          <p:cNvGrpSpPr/>
          <p:nvPr/>
        </p:nvGrpSpPr>
        <p:grpSpPr>
          <a:xfrm>
            <a:off x="3254254" y="4111958"/>
            <a:ext cx="331236" cy="210218"/>
            <a:chOff x="6012160" y="4113076"/>
            <a:chExt cx="1260140" cy="828092"/>
          </a:xfrm>
        </p:grpSpPr>
        <p:sp>
          <p:nvSpPr>
            <p:cNvPr id="70" name="Oval 69"/>
            <p:cNvSpPr/>
            <p:nvPr/>
          </p:nvSpPr>
          <p:spPr bwMode="auto">
            <a:xfrm>
              <a:off x="6012160" y="4113076"/>
              <a:ext cx="1260140" cy="828092"/>
            </a:xfrm>
            <a:prstGeom prst="ellipse">
              <a:avLst/>
            </a:prstGeom>
            <a:noFill/>
            <a:ln w="31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cxnSp>
          <p:nvCxnSpPr>
            <p:cNvPr id="71" name="Straight Arrow Connector 70"/>
            <p:cNvCxnSpPr/>
            <p:nvPr/>
          </p:nvCxnSpPr>
          <p:spPr bwMode="auto">
            <a:xfrm>
              <a:off x="6696236" y="4185084"/>
              <a:ext cx="0" cy="432048"/>
            </a:xfrm>
            <a:prstGeom prst="straightConnector1">
              <a:avLst/>
            </a:prstGeom>
            <a:ln>
              <a:headEnd type="none" w="med" len="med"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2" name="Straight Arrow Connector 71"/>
            <p:cNvCxnSpPr/>
            <p:nvPr/>
          </p:nvCxnSpPr>
          <p:spPr bwMode="auto">
            <a:xfrm>
              <a:off x="6516216" y="4617133"/>
              <a:ext cx="648072" cy="0"/>
            </a:xfrm>
            <a:prstGeom prst="straightConnector1">
              <a:avLst/>
            </a:prstGeom>
            <a:ln>
              <a:headEnd type="none" w="med" len="med"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73" name="Group 72"/>
          <p:cNvGrpSpPr/>
          <p:nvPr/>
        </p:nvGrpSpPr>
        <p:grpSpPr>
          <a:xfrm>
            <a:off x="1144896" y="4189370"/>
            <a:ext cx="331236" cy="210218"/>
            <a:chOff x="6012160" y="4113076"/>
            <a:chExt cx="1260140" cy="828092"/>
          </a:xfrm>
        </p:grpSpPr>
        <p:sp>
          <p:nvSpPr>
            <p:cNvPr id="74" name="Oval 73"/>
            <p:cNvSpPr/>
            <p:nvPr/>
          </p:nvSpPr>
          <p:spPr bwMode="auto">
            <a:xfrm>
              <a:off x="6012160" y="4113076"/>
              <a:ext cx="1260140" cy="828092"/>
            </a:xfrm>
            <a:prstGeom prst="ellipse">
              <a:avLst/>
            </a:prstGeom>
            <a:noFill/>
            <a:ln w="31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cxnSp>
          <p:nvCxnSpPr>
            <p:cNvPr id="75" name="Straight Arrow Connector 74"/>
            <p:cNvCxnSpPr/>
            <p:nvPr/>
          </p:nvCxnSpPr>
          <p:spPr bwMode="auto">
            <a:xfrm>
              <a:off x="6696236" y="4185084"/>
              <a:ext cx="0" cy="432048"/>
            </a:xfrm>
            <a:prstGeom prst="straightConnector1">
              <a:avLst/>
            </a:prstGeom>
            <a:ln>
              <a:headEnd type="none" w="med" len="med"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6" name="Straight Arrow Connector 75"/>
            <p:cNvCxnSpPr/>
            <p:nvPr/>
          </p:nvCxnSpPr>
          <p:spPr bwMode="auto">
            <a:xfrm>
              <a:off x="6516216" y="4617133"/>
              <a:ext cx="648072" cy="0"/>
            </a:xfrm>
            <a:prstGeom prst="straightConnector1">
              <a:avLst/>
            </a:prstGeom>
            <a:ln>
              <a:headEnd type="none" w="med" len="med"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77" name="Group 76"/>
          <p:cNvGrpSpPr/>
          <p:nvPr/>
        </p:nvGrpSpPr>
        <p:grpSpPr>
          <a:xfrm>
            <a:off x="2584580" y="4334906"/>
            <a:ext cx="331236" cy="210218"/>
            <a:chOff x="6012160" y="4113076"/>
            <a:chExt cx="1260140" cy="828092"/>
          </a:xfrm>
        </p:grpSpPr>
        <p:sp>
          <p:nvSpPr>
            <p:cNvPr id="78" name="Oval 77"/>
            <p:cNvSpPr/>
            <p:nvPr/>
          </p:nvSpPr>
          <p:spPr bwMode="auto">
            <a:xfrm>
              <a:off x="6012160" y="4113076"/>
              <a:ext cx="1260140" cy="828092"/>
            </a:xfrm>
            <a:prstGeom prst="ellipse">
              <a:avLst/>
            </a:prstGeom>
            <a:noFill/>
            <a:ln w="31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cxnSp>
          <p:nvCxnSpPr>
            <p:cNvPr id="79" name="Straight Arrow Connector 78"/>
            <p:cNvCxnSpPr/>
            <p:nvPr/>
          </p:nvCxnSpPr>
          <p:spPr bwMode="auto">
            <a:xfrm>
              <a:off x="6696236" y="4185084"/>
              <a:ext cx="0" cy="432048"/>
            </a:xfrm>
            <a:prstGeom prst="straightConnector1">
              <a:avLst/>
            </a:prstGeom>
            <a:ln>
              <a:headEnd type="none" w="med" len="med"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0" name="Straight Arrow Connector 79"/>
            <p:cNvCxnSpPr/>
            <p:nvPr/>
          </p:nvCxnSpPr>
          <p:spPr bwMode="auto">
            <a:xfrm>
              <a:off x="6516216" y="4617133"/>
              <a:ext cx="648072" cy="0"/>
            </a:xfrm>
            <a:prstGeom prst="straightConnector1">
              <a:avLst/>
            </a:prstGeom>
            <a:ln>
              <a:headEnd type="none" w="med" len="med"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81" name="Group 80"/>
          <p:cNvGrpSpPr/>
          <p:nvPr/>
        </p:nvGrpSpPr>
        <p:grpSpPr>
          <a:xfrm>
            <a:off x="895265" y="4347102"/>
            <a:ext cx="331236" cy="210218"/>
            <a:chOff x="6012160" y="4113076"/>
            <a:chExt cx="1260140" cy="828092"/>
          </a:xfrm>
        </p:grpSpPr>
        <p:sp>
          <p:nvSpPr>
            <p:cNvPr id="82" name="Oval 81"/>
            <p:cNvSpPr/>
            <p:nvPr/>
          </p:nvSpPr>
          <p:spPr bwMode="auto">
            <a:xfrm>
              <a:off x="6012160" y="4113076"/>
              <a:ext cx="1260140" cy="828092"/>
            </a:xfrm>
            <a:prstGeom prst="ellipse">
              <a:avLst/>
            </a:prstGeom>
            <a:noFill/>
            <a:ln w="31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cxnSp>
          <p:nvCxnSpPr>
            <p:cNvPr id="83" name="Straight Arrow Connector 82"/>
            <p:cNvCxnSpPr/>
            <p:nvPr/>
          </p:nvCxnSpPr>
          <p:spPr bwMode="auto">
            <a:xfrm>
              <a:off x="6696236" y="4185084"/>
              <a:ext cx="0" cy="432048"/>
            </a:xfrm>
            <a:prstGeom prst="straightConnector1">
              <a:avLst/>
            </a:prstGeom>
            <a:ln>
              <a:headEnd type="none" w="med" len="med"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4" name="Straight Arrow Connector 83"/>
            <p:cNvCxnSpPr/>
            <p:nvPr/>
          </p:nvCxnSpPr>
          <p:spPr bwMode="auto">
            <a:xfrm>
              <a:off x="6516216" y="4617133"/>
              <a:ext cx="648072" cy="0"/>
            </a:xfrm>
            <a:prstGeom prst="straightConnector1">
              <a:avLst/>
            </a:prstGeom>
            <a:ln>
              <a:headEnd type="none" w="med" len="med"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85" name="Group 84"/>
          <p:cNvGrpSpPr/>
          <p:nvPr/>
        </p:nvGrpSpPr>
        <p:grpSpPr>
          <a:xfrm>
            <a:off x="1650514" y="4201997"/>
            <a:ext cx="331236" cy="210218"/>
            <a:chOff x="6012160" y="4113076"/>
            <a:chExt cx="1260140" cy="828092"/>
          </a:xfrm>
        </p:grpSpPr>
        <p:sp>
          <p:nvSpPr>
            <p:cNvPr id="86" name="Oval 85"/>
            <p:cNvSpPr/>
            <p:nvPr/>
          </p:nvSpPr>
          <p:spPr bwMode="auto">
            <a:xfrm>
              <a:off x="6012160" y="4113076"/>
              <a:ext cx="1260140" cy="828092"/>
            </a:xfrm>
            <a:prstGeom prst="ellipse">
              <a:avLst/>
            </a:prstGeom>
            <a:noFill/>
            <a:ln w="31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cxnSp>
          <p:nvCxnSpPr>
            <p:cNvPr id="87" name="Straight Arrow Connector 86"/>
            <p:cNvCxnSpPr/>
            <p:nvPr/>
          </p:nvCxnSpPr>
          <p:spPr bwMode="auto">
            <a:xfrm>
              <a:off x="6696236" y="4185084"/>
              <a:ext cx="0" cy="432048"/>
            </a:xfrm>
            <a:prstGeom prst="straightConnector1">
              <a:avLst/>
            </a:prstGeom>
            <a:ln>
              <a:headEnd type="none" w="med" len="med"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8" name="Straight Arrow Connector 87"/>
            <p:cNvCxnSpPr/>
            <p:nvPr/>
          </p:nvCxnSpPr>
          <p:spPr bwMode="auto">
            <a:xfrm>
              <a:off x="6516216" y="4617133"/>
              <a:ext cx="648072" cy="0"/>
            </a:xfrm>
            <a:prstGeom prst="straightConnector1">
              <a:avLst/>
            </a:prstGeom>
            <a:ln>
              <a:headEnd type="none" w="med" len="med"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89" name="Group 88"/>
          <p:cNvGrpSpPr/>
          <p:nvPr/>
        </p:nvGrpSpPr>
        <p:grpSpPr>
          <a:xfrm>
            <a:off x="1362565" y="4605133"/>
            <a:ext cx="331236" cy="210218"/>
            <a:chOff x="6012160" y="4113076"/>
            <a:chExt cx="1260140" cy="828092"/>
          </a:xfrm>
        </p:grpSpPr>
        <p:sp>
          <p:nvSpPr>
            <p:cNvPr id="90" name="Oval 89"/>
            <p:cNvSpPr/>
            <p:nvPr/>
          </p:nvSpPr>
          <p:spPr bwMode="auto">
            <a:xfrm>
              <a:off x="6012160" y="4113076"/>
              <a:ext cx="1260140" cy="828092"/>
            </a:xfrm>
            <a:prstGeom prst="ellipse">
              <a:avLst/>
            </a:prstGeom>
            <a:noFill/>
            <a:ln w="31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cxnSp>
          <p:nvCxnSpPr>
            <p:cNvPr id="91" name="Straight Arrow Connector 90"/>
            <p:cNvCxnSpPr/>
            <p:nvPr/>
          </p:nvCxnSpPr>
          <p:spPr bwMode="auto">
            <a:xfrm>
              <a:off x="6696236" y="4185084"/>
              <a:ext cx="0" cy="432048"/>
            </a:xfrm>
            <a:prstGeom prst="straightConnector1">
              <a:avLst/>
            </a:prstGeom>
            <a:ln>
              <a:headEnd type="none" w="med" len="med"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2" name="Straight Arrow Connector 91"/>
            <p:cNvCxnSpPr/>
            <p:nvPr/>
          </p:nvCxnSpPr>
          <p:spPr bwMode="auto">
            <a:xfrm>
              <a:off x="6516216" y="4617133"/>
              <a:ext cx="648072" cy="0"/>
            </a:xfrm>
            <a:prstGeom prst="straightConnector1">
              <a:avLst/>
            </a:prstGeom>
            <a:ln>
              <a:headEnd type="none" w="med" len="med"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3" name="Group 92"/>
          <p:cNvGrpSpPr/>
          <p:nvPr/>
        </p:nvGrpSpPr>
        <p:grpSpPr>
          <a:xfrm>
            <a:off x="2692592" y="5196099"/>
            <a:ext cx="331236" cy="210218"/>
            <a:chOff x="6012160" y="4113076"/>
            <a:chExt cx="1260140" cy="828092"/>
          </a:xfrm>
        </p:grpSpPr>
        <p:sp>
          <p:nvSpPr>
            <p:cNvPr id="94" name="Oval 93"/>
            <p:cNvSpPr/>
            <p:nvPr/>
          </p:nvSpPr>
          <p:spPr bwMode="auto">
            <a:xfrm>
              <a:off x="6012160" y="4113076"/>
              <a:ext cx="1260140" cy="828092"/>
            </a:xfrm>
            <a:prstGeom prst="ellipse">
              <a:avLst/>
            </a:prstGeom>
            <a:noFill/>
            <a:ln w="31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cxnSp>
          <p:nvCxnSpPr>
            <p:cNvPr id="95" name="Straight Arrow Connector 94"/>
            <p:cNvCxnSpPr/>
            <p:nvPr/>
          </p:nvCxnSpPr>
          <p:spPr bwMode="auto">
            <a:xfrm>
              <a:off x="6696236" y="4185084"/>
              <a:ext cx="0" cy="432048"/>
            </a:xfrm>
            <a:prstGeom prst="straightConnector1">
              <a:avLst/>
            </a:prstGeom>
            <a:ln>
              <a:headEnd type="none" w="med" len="med"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6" name="Straight Arrow Connector 95"/>
            <p:cNvCxnSpPr/>
            <p:nvPr/>
          </p:nvCxnSpPr>
          <p:spPr bwMode="auto">
            <a:xfrm>
              <a:off x="6516216" y="4617133"/>
              <a:ext cx="648072" cy="0"/>
            </a:xfrm>
            <a:prstGeom prst="straightConnector1">
              <a:avLst/>
            </a:prstGeom>
            <a:ln>
              <a:headEnd type="none" w="med" len="med"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7" name="Group 96"/>
          <p:cNvGrpSpPr/>
          <p:nvPr/>
        </p:nvGrpSpPr>
        <p:grpSpPr>
          <a:xfrm>
            <a:off x="2152942" y="5085184"/>
            <a:ext cx="331236" cy="210218"/>
            <a:chOff x="6012160" y="4113076"/>
            <a:chExt cx="1260140" cy="828092"/>
          </a:xfrm>
        </p:grpSpPr>
        <p:sp>
          <p:nvSpPr>
            <p:cNvPr id="98" name="Oval 97"/>
            <p:cNvSpPr/>
            <p:nvPr/>
          </p:nvSpPr>
          <p:spPr bwMode="auto">
            <a:xfrm>
              <a:off x="6012160" y="4113076"/>
              <a:ext cx="1260140" cy="828092"/>
            </a:xfrm>
            <a:prstGeom prst="ellipse">
              <a:avLst/>
            </a:prstGeom>
            <a:noFill/>
            <a:ln w="31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cxnSp>
          <p:nvCxnSpPr>
            <p:cNvPr id="99" name="Straight Arrow Connector 98"/>
            <p:cNvCxnSpPr/>
            <p:nvPr/>
          </p:nvCxnSpPr>
          <p:spPr bwMode="auto">
            <a:xfrm>
              <a:off x="6696236" y="4185084"/>
              <a:ext cx="0" cy="432048"/>
            </a:xfrm>
            <a:prstGeom prst="straightConnector1">
              <a:avLst/>
            </a:prstGeom>
            <a:ln>
              <a:headEnd type="none" w="med" len="med"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0" name="Straight Arrow Connector 99"/>
            <p:cNvCxnSpPr/>
            <p:nvPr/>
          </p:nvCxnSpPr>
          <p:spPr bwMode="auto">
            <a:xfrm>
              <a:off x="6516216" y="4617133"/>
              <a:ext cx="648072" cy="0"/>
            </a:xfrm>
            <a:prstGeom prst="straightConnector1">
              <a:avLst/>
            </a:prstGeom>
            <a:ln>
              <a:headEnd type="none" w="med" len="med"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01" name="Group 100"/>
          <p:cNvGrpSpPr/>
          <p:nvPr/>
        </p:nvGrpSpPr>
        <p:grpSpPr>
          <a:xfrm>
            <a:off x="3821137" y="5700155"/>
            <a:ext cx="331236" cy="210218"/>
            <a:chOff x="6012160" y="4113076"/>
            <a:chExt cx="1260140" cy="828092"/>
          </a:xfrm>
        </p:grpSpPr>
        <p:sp>
          <p:nvSpPr>
            <p:cNvPr id="102" name="Oval 101"/>
            <p:cNvSpPr/>
            <p:nvPr/>
          </p:nvSpPr>
          <p:spPr bwMode="auto">
            <a:xfrm>
              <a:off x="6012160" y="4113076"/>
              <a:ext cx="1260140" cy="828092"/>
            </a:xfrm>
            <a:prstGeom prst="ellipse">
              <a:avLst/>
            </a:prstGeom>
            <a:noFill/>
            <a:ln w="31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cxnSp>
          <p:nvCxnSpPr>
            <p:cNvPr id="103" name="Straight Arrow Connector 102"/>
            <p:cNvCxnSpPr/>
            <p:nvPr/>
          </p:nvCxnSpPr>
          <p:spPr bwMode="auto">
            <a:xfrm>
              <a:off x="6696236" y="4185084"/>
              <a:ext cx="0" cy="432048"/>
            </a:xfrm>
            <a:prstGeom prst="straightConnector1">
              <a:avLst/>
            </a:prstGeom>
            <a:ln>
              <a:headEnd type="none" w="med" len="med"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4" name="Straight Arrow Connector 103"/>
            <p:cNvCxnSpPr/>
            <p:nvPr/>
          </p:nvCxnSpPr>
          <p:spPr bwMode="auto">
            <a:xfrm>
              <a:off x="6516216" y="4617133"/>
              <a:ext cx="648072" cy="0"/>
            </a:xfrm>
            <a:prstGeom prst="straightConnector1">
              <a:avLst/>
            </a:prstGeom>
            <a:ln>
              <a:headEnd type="none" w="med" len="med"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05" name="Group 104"/>
          <p:cNvGrpSpPr/>
          <p:nvPr/>
        </p:nvGrpSpPr>
        <p:grpSpPr>
          <a:xfrm>
            <a:off x="5738028" y="4223991"/>
            <a:ext cx="331236" cy="210218"/>
            <a:chOff x="6012160" y="4113076"/>
            <a:chExt cx="1260140" cy="828092"/>
          </a:xfrm>
        </p:grpSpPr>
        <p:sp>
          <p:nvSpPr>
            <p:cNvPr id="106" name="Oval 105"/>
            <p:cNvSpPr/>
            <p:nvPr/>
          </p:nvSpPr>
          <p:spPr bwMode="auto">
            <a:xfrm>
              <a:off x="6012160" y="4113076"/>
              <a:ext cx="1260140" cy="828092"/>
            </a:xfrm>
            <a:prstGeom prst="ellipse">
              <a:avLst/>
            </a:prstGeom>
            <a:noFill/>
            <a:ln w="31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cxnSp>
          <p:nvCxnSpPr>
            <p:cNvPr id="107" name="Straight Arrow Connector 106"/>
            <p:cNvCxnSpPr/>
            <p:nvPr/>
          </p:nvCxnSpPr>
          <p:spPr bwMode="auto">
            <a:xfrm>
              <a:off x="6696236" y="4185084"/>
              <a:ext cx="0" cy="432048"/>
            </a:xfrm>
            <a:prstGeom prst="straightConnector1">
              <a:avLst/>
            </a:prstGeom>
            <a:ln>
              <a:headEnd type="none" w="med" len="med"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8" name="Straight Arrow Connector 107"/>
            <p:cNvCxnSpPr/>
            <p:nvPr/>
          </p:nvCxnSpPr>
          <p:spPr bwMode="auto">
            <a:xfrm>
              <a:off x="6516216" y="4617133"/>
              <a:ext cx="648072" cy="0"/>
            </a:xfrm>
            <a:prstGeom prst="straightConnector1">
              <a:avLst/>
            </a:prstGeom>
            <a:ln>
              <a:headEnd type="none" w="med" len="med"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09" name="Group 108"/>
          <p:cNvGrpSpPr/>
          <p:nvPr/>
        </p:nvGrpSpPr>
        <p:grpSpPr>
          <a:xfrm>
            <a:off x="6962666" y="4347102"/>
            <a:ext cx="331236" cy="210218"/>
            <a:chOff x="6012160" y="4113076"/>
            <a:chExt cx="1260140" cy="828092"/>
          </a:xfrm>
        </p:grpSpPr>
        <p:sp>
          <p:nvSpPr>
            <p:cNvPr id="110" name="Oval 109"/>
            <p:cNvSpPr/>
            <p:nvPr/>
          </p:nvSpPr>
          <p:spPr bwMode="auto">
            <a:xfrm>
              <a:off x="6012160" y="4113076"/>
              <a:ext cx="1260140" cy="828092"/>
            </a:xfrm>
            <a:prstGeom prst="ellipse">
              <a:avLst/>
            </a:prstGeom>
            <a:noFill/>
            <a:ln w="31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cxnSp>
          <p:nvCxnSpPr>
            <p:cNvPr id="111" name="Straight Arrow Connector 110"/>
            <p:cNvCxnSpPr/>
            <p:nvPr/>
          </p:nvCxnSpPr>
          <p:spPr bwMode="auto">
            <a:xfrm>
              <a:off x="6696236" y="4185084"/>
              <a:ext cx="0" cy="432048"/>
            </a:xfrm>
            <a:prstGeom prst="straightConnector1">
              <a:avLst/>
            </a:prstGeom>
            <a:ln>
              <a:headEnd type="none" w="med" len="med"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2" name="Straight Arrow Connector 111"/>
            <p:cNvCxnSpPr/>
            <p:nvPr/>
          </p:nvCxnSpPr>
          <p:spPr bwMode="auto">
            <a:xfrm>
              <a:off x="6516216" y="4617133"/>
              <a:ext cx="648072" cy="0"/>
            </a:xfrm>
            <a:prstGeom prst="straightConnector1">
              <a:avLst/>
            </a:prstGeom>
            <a:ln>
              <a:headEnd type="none" w="med" len="med"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13" name="Group 112"/>
          <p:cNvGrpSpPr/>
          <p:nvPr/>
        </p:nvGrpSpPr>
        <p:grpSpPr>
          <a:xfrm>
            <a:off x="4156213" y="3724216"/>
            <a:ext cx="331236" cy="210218"/>
            <a:chOff x="6012160" y="4113076"/>
            <a:chExt cx="1260140" cy="828092"/>
          </a:xfrm>
        </p:grpSpPr>
        <p:sp>
          <p:nvSpPr>
            <p:cNvPr id="114" name="Oval 113"/>
            <p:cNvSpPr/>
            <p:nvPr/>
          </p:nvSpPr>
          <p:spPr bwMode="auto">
            <a:xfrm>
              <a:off x="6012160" y="4113076"/>
              <a:ext cx="1260140" cy="828092"/>
            </a:xfrm>
            <a:prstGeom prst="ellipse">
              <a:avLst/>
            </a:prstGeom>
            <a:noFill/>
            <a:ln w="31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cxnSp>
          <p:nvCxnSpPr>
            <p:cNvPr id="115" name="Straight Arrow Connector 114"/>
            <p:cNvCxnSpPr/>
            <p:nvPr/>
          </p:nvCxnSpPr>
          <p:spPr bwMode="auto">
            <a:xfrm>
              <a:off x="6696236" y="4185084"/>
              <a:ext cx="0" cy="432048"/>
            </a:xfrm>
            <a:prstGeom prst="straightConnector1">
              <a:avLst/>
            </a:prstGeom>
            <a:ln>
              <a:headEnd type="none" w="med" len="med"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6" name="Straight Arrow Connector 115"/>
            <p:cNvCxnSpPr/>
            <p:nvPr/>
          </p:nvCxnSpPr>
          <p:spPr bwMode="auto">
            <a:xfrm>
              <a:off x="6516216" y="4617133"/>
              <a:ext cx="648072" cy="0"/>
            </a:xfrm>
            <a:prstGeom prst="straightConnector1">
              <a:avLst/>
            </a:prstGeom>
            <a:ln>
              <a:headEnd type="none" w="med" len="med"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118" name="Straight Connector 117"/>
          <p:cNvCxnSpPr/>
          <p:nvPr/>
        </p:nvCxnSpPr>
        <p:spPr bwMode="auto">
          <a:xfrm flipV="1">
            <a:off x="7265510" y="2132856"/>
            <a:ext cx="618858" cy="1059215"/>
          </a:xfrm>
          <a:prstGeom prst="line">
            <a:avLst/>
          </a:prstGeom>
          <a:solidFill>
            <a:schemeClr val="hlink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9" name="TextBox 118"/>
          <p:cNvSpPr txBox="1"/>
          <p:nvPr/>
        </p:nvSpPr>
        <p:spPr>
          <a:xfrm>
            <a:off x="6977435" y="1635187"/>
            <a:ext cx="18790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Programme </a:t>
            </a:r>
            <a:endParaRPr lang="en-GB" sz="2400" dirty="0"/>
          </a:p>
        </p:txBody>
      </p:sp>
      <p:cxnSp>
        <p:nvCxnSpPr>
          <p:cNvPr id="122" name="Straight Connector 121"/>
          <p:cNvCxnSpPr>
            <a:endCxn id="22" idx="1"/>
          </p:cNvCxnSpPr>
          <p:nvPr/>
        </p:nvCxnSpPr>
        <p:spPr bwMode="auto">
          <a:xfrm>
            <a:off x="791580" y="2024844"/>
            <a:ext cx="1156651" cy="769343"/>
          </a:xfrm>
          <a:prstGeom prst="line">
            <a:avLst/>
          </a:prstGeom>
          <a:solidFill>
            <a:schemeClr val="hlink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23" name="TextBox 122"/>
          <p:cNvSpPr txBox="1"/>
          <p:nvPr/>
        </p:nvSpPr>
        <p:spPr>
          <a:xfrm>
            <a:off x="355600" y="1635187"/>
            <a:ext cx="21886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Workshop/activity</a:t>
            </a:r>
            <a:endParaRPr lang="en-GB" dirty="0"/>
          </a:p>
        </p:txBody>
      </p:sp>
      <p:cxnSp>
        <p:nvCxnSpPr>
          <p:cNvPr id="125" name="Straight Connector 124"/>
          <p:cNvCxnSpPr/>
          <p:nvPr/>
        </p:nvCxnSpPr>
        <p:spPr bwMode="auto">
          <a:xfrm>
            <a:off x="7265510" y="4564022"/>
            <a:ext cx="651445" cy="953210"/>
          </a:xfrm>
          <a:prstGeom prst="line">
            <a:avLst/>
          </a:prstGeom>
          <a:solidFill>
            <a:schemeClr val="hlink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26" name="TextBox 125"/>
          <p:cNvSpPr txBox="1"/>
          <p:nvPr/>
        </p:nvSpPr>
        <p:spPr>
          <a:xfrm>
            <a:off x="7873535" y="5441158"/>
            <a:ext cx="9845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People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41392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Rectangle 3"/>
          <p:cNvSpPr/>
          <p:nvPr/>
        </p:nvSpPr>
        <p:spPr>
          <a:xfrm>
            <a:off x="467544" y="2096852"/>
            <a:ext cx="806882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GB" dirty="0"/>
              <a:t>What other fundamental mechanisms are there</a:t>
            </a:r>
            <a:r>
              <a:rPr lang="en-GB" dirty="0" smtClean="0"/>
              <a:t>?</a:t>
            </a:r>
            <a:endParaRPr lang="en-GB" dirty="0"/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What is your environment?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What are your fundamental mechanisms?</a:t>
            </a:r>
          </a:p>
        </p:txBody>
      </p:sp>
    </p:spTree>
    <p:extLst>
      <p:ext uri="{BB962C8B-B14F-4D97-AF65-F5344CB8AC3E}">
        <p14:creationId xmlns:p14="http://schemas.microsoft.com/office/powerpoint/2010/main" val="1881956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ea typeface="ＭＳ Ｐゴシック" pitchFamily="34" charset="-128"/>
              </a:rPr>
              <a:t>Overview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GB" altLang="en-US" sz="2800" dirty="0" smtClean="0">
                <a:ea typeface="ＭＳ Ｐゴシック" pitchFamily="34" charset="-128"/>
              </a:rPr>
              <a:t>Realist approach key ideas</a:t>
            </a:r>
          </a:p>
          <a:p>
            <a:pPr marL="514350" indent="-514350">
              <a:buFont typeface="+mj-lt"/>
              <a:buAutoNum type="arabicPeriod"/>
            </a:pPr>
            <a:r>
              <a:rPr lang="en-GB" altLang="en-US" sz="2800" dirty="0" smtClean="0">
                <a:ea typeface="ＭＳ Ｐゴシック" pitchFamily="34" charset="-128"/>
              </a:rPr>
              <a:t>Application to development programme </a:t>
            </a:r>
          </a:p>
          <a:p>
            <a:pPr marL="514350" indent="-514350">
              <a:buFont typeface="+mj-lt"/>
              <a:buAutoNum type="arabicPeriod"/>
            </a:pPr>
            <a:r>
              <a:rPr lang="en-GB" altLang="en-US" sz="2800" dirty="0" smtClean="0">
                <a:ea typeface="ＭＳ Ｐゴシック" pitchFamily="34" charset="-128"/>
              </a:rPr>
              <a:t>Application to the individual</a:t>
            </a:r>
          </a:p>
          <a:p>
            <a:pPr marL="514350" indent="-514350">
              <a:buFont typeface="+mj-lt"/>
              <a:buAutoNum type="arabicPeriod"/>
            </a:pPr>
            <a:r>
              <a:rPr lang="en-GB" altLang="en-US" sz="2800" dirty="0" smtClean="0">
                <a:ea typeface="ＭＳ Ｐゴシック" pitchFamily="34" charset="-128"/>
              </a:rPr>
              <a:t>A realist future</a:t>
            </a:r>
          </a:p>
          <a:p>
            <a:pPr marL="0" indent="0"/>
            <a:endParaRPr lang="en-GB" altLang="en-US" sz="2800" dirty="0" smtClean="0"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14350" indent="-514350"/>
            <a:r>
              <a:rPr lang="en-US" altLang="en-US" dirty="0" smtClean="0">
                <a:ea typeface="ＭＳ Ｐゴシック" pitchFamily="34" charset="-128"/>
              </a:rPr>
              <a:t>1. </a:t>
            </a:r>
            <a:r>
              <a:rPr lang="en-GB" altLang="en-US" dirty="0">
                <a:ea typeface="ＭＳ Ｐゴシック" pitchFamily="34" charset="-128"/>
              </a:rPr>
              <a:t>Realist approach key ideas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931" t="-4573" r="34138" b="1"/>
          <a:stretch/>
        </p:blipFill>
        <p:spPr>
          <a:xfrm>
            <a:off x="2033718" y="1352569"/>
            <a:ext cx="5076564" cy="4152863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33518" y="5229200"/>
            <a:ext cx="867696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Mechanisms are: ‘</a:t>
            </a:r>
            <a:r>
              <a:rPr lang="en-GB" sz="2400" b="1" i="1" dirty="0" smtClean="0"/>
              <a:t>frequently occurring and easily recognizable causal patterns </a:t>
            </a:r>
            <a:r>
              <a:rPr lang="en-GB" sz="2400" i="1" dirty="0" smtClean="0"/>
              <a:t>that are triggered under generally unknown conditions or with indeterminate consequences’</a:t>
            </a:r>
            <a:r>
              <a:rPr lang="en-GB" sz="2400" dirty="0" smtClean="0"/>
              <a:t> Jon </a:t>
            </a:r>
            <a:r>
              <a:rPr lang="en-GB" sz="2400" dirty="0" err="1" smtClean="0"/>
              <a:t>Elster</a:t>
            </a:r>
            <a:endParaRPr lang="en-GB" sz="2400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14350" indent="-514350"/>
            <a:r>
              <a:rPr lang="en-US" altLang="en-US" dirty="0" smtClean="0">
                <a:ea typeface="ＭＳ Ｐゴシック" pitchFamily="34" charset="-128"/>
              </a:rPr>
              <a:t>1. </a:t>
            </a:r>
            <a:r>
              <a:rPr lang="en-GB" altLang="en-US" dirty="0" smtClean="0">
                <a:ea typeface="ＭＳ Ｐゴシック" pitchFamily="34" charset="-128"/>
              </a:rPr>
              <a:t>Realist </a:t>
            </a:r>
            <a:r>
              <a:rPr lang="en-GB" altLang="en-US" dirty="0">
                <a:ea typeface="ＭＳ Ｐゴシック" pitchFamily="34" charset="-128"/>
              </a:rPr>
              <a:t>approach key ideas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GB" dirty="0" smtClean="0"/>
              <a:t>The current environment, with the current mechanism(s) acting in it leads to the current outcome(s)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The relationship between the environment and mechanism(s) and outcome(s) is fluid: change in one can cause change in another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We can influence the environment, to support the operation of a mechanism to support the achievement of an outcome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Whether we choose to attempt to influence or not there will always be an environment, a mechanism(s) acting and an outcome(s)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28199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ea typeface="ＭＳ Ｐゴシック" pitchFamily="34" charset="-128"/>
              </a:rPr>
              <a:t>2. Application to a development programme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sz="half" idx="1"/>
          </p:nvPr>
        </p:nvSpPr>
        <p:spPr>
          <a:xfrm>
            <a:off x="355600" y="1665288"/>
            <a:ext cx="4138613" cy="3095860"/>
          </a:xfrm>
          <a:ln w="28575">
            <a:solidFill>
              <a:srgbClr val="FF0000"/>
            </a:solidFill>
          </a:ln>
        </p:spPr>
        <p:txBody>
          <a:bodyPr/>
          <a:lstStyle/>
          <a:p>
            <a:pPr indent="-250825"/>
            <a:r>
              <a:rPr lang="en-GB" altLang="en-US" sz="2400" u="sng" dirty="0" smtClean="0">
                <a:ea typeface="ＭＳ Ｐゴシック" pitchFamily="34" charset="-128"/>
              </a:rPr>
              <a:t>A. Understand now:</a:t>
            </a:r>
          </a:p>
          <a:p>
            <a:pPr indent="-168275"/>
            <a:r>
              <a:rPr lang="en-GB" altLang="en-US" sz="2400" dirty="0" smtClean="0">
                <a:ea typeface="ＭＳ Ｐゴシック" pitchFamily="34" charset="-128"/>
              </a:rPr>
              <a:t>What is the environment now?</a:t>
            </a:r>
          </a:p>
          <a:p>
            <a:pPr indent="-168275"/>
            <a:r>
              <a:rPr lang="en-GB" altLang="en-US" sz="2400" dirty="0" smtClean="0">
                <a:ea typeface="ＭＳ Ｐゴシック" pitchFamily="34" charset="-128"/>
              </a:rPr>
              <a:t>What outcome(s) do we get?</a:t>
            </a:r>
          </a:p>
          <a:p>
            <a:pPr indent="-168275"/>
            <a:r>
              <a:rPr lang="en-GB" altLang="en-US" sz="2400" dirty="0" smtClean="0">
                <a:ea typeface="ＭＳ Ｐゴシック" pitchFamily="34" charset="-128"/>
              </a:rPr>
              <a:t>What mechanism(s) is acting? </a:t>
            </a:r>
          </a:p>
          <a:p>
            <a:r>
              <a:rPr lang="en-GB" altLang="en-US" sz="2400" dirty="0" smtClean="0">
                <a:ea typeface="ＭＳ Ｐゴシック" pitchFamily="34" charset="-128"/>
              </a:rPr>
              <a:t>	</a:t>
            </a:r>
          </a:p>
          <a:p>
            <a:endParaRPr lang="en-GB" altLang="en-US" sz="2400" dirty="0" smtClean="0">
              <a:ea typeface="ＭＳ Ｐゴシック" pitchFamily="34" charset="-128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646613" y="1665288"/>
            <a:ext cx="4138612" cy="3095860"/>
          </a:xfrm>
          <a:ln w="28575">
            <a:solidFill>
              <a:schemeClr val="accent1">
                <a:lumMod val="75000"/>
                <a:lumOff val="25000"/>
              </a:schemeClr>
            </a:solidFill>
          </a:ln>
        </p:spPr>
        <p:txBody>
          <a:bodyPr/>
          <a:lstStyle/>
          <a:p>
            <a:pPr lvl="0" indent="-250825"/>
            <a:r>
              <a:rPr lang="en-GB" altLang="en-US" sz="2400" u="sng" dirty="0" smtClean="0">
                <a:solidFill>
                  <a:srgbClr val="000005"/>
                </a:solidFill>
              </a:rPr>
              <a:t>B. Where </a:t>
            </a:r>
            <a:r>
              <a:rPr lang="en-GB" altLang="en-US" sz="2400" u="sng" dirty="0">
                <a:solidFill>
                  <a:srgbClr val="000005"/>
                </a:solidFill>
              </a:rPr>
              <a:t>do we want to </a:t>
            </a:r>
            <a:r>
              <a:rPr lang="en-GB" altLang="en-US" sz="2400" u="sng" dirty="0" smtClean="0">
                <a:solidFill>
                  <a:srgbClr val="000005"/>
                </a:solidFill>
              </a:rPr>
              <a:t>be?</a:t>
            </a:r>
          </a:p>
          <a:p>
            <a:pPr lvl="0" indent="-168275"/>
            <a:r>
              <a:rPr lang="en-GB" altLang="en-US" sz="2400" dirty="0" smtClean="0">
                <a:solidFill>
                  <a:srgbClr val="000005"/>
                </a:solidFill>
              </a:rPr>
              <a:t>What outcome(s) do we want? </a:t>
            </a:r>
            <a:r>
              <a:rPr lang="en-GB" altLang="en-US" sz="2400" dirty="0">
                <a:solidFill>
                  <a:srgbClr val="000005"/>
                </a:solidFill>
              </a:rPr>
              <a:t>w</a:t>
            </a:r>
            <a:r>
              <a:rPr lang="en-GB" altLang="en-US" sz="2400" dirty="0" smtClean="0">
                <a:solidFill>
                  <a:srgbClr val="000005"/>
                </a:solidFill>
              </a:rPr>
              <a:t>hy?</a:t>
            </a:r>
          </a:p>
          <a:p>
            <a:pPr lvl="0" indent="-168275"/>
            <a:r>
              <a:rPr lang="en-GB" altLang="en-US" sz="2400" dirty="0" smtClean="0">
                <a:solidFill>
                  <a:srgbClr val="000005"/>
                </a:solidFill>
              </a:rPr>
              <a:t>How can we change the environment to…</a:t>
            </a:r>
          </a:p>
          <a:p>
            <a:pPr lvl="0" indent="-168275"/>
            <a:r>
              <a:rPr lang="en-GB" altLang="en-US" sz="2400" dirty="0" smtClean="0">
                <a:solidFill>
                  <a:srgbClr val="000005"/>
                </a:solidFill>
              </a:rPr>
              <a:t>Support the mechanism(s) we want?</a:t>
            </a:r>
          </a:p>
          <a:p>
            <a:pPr lvl="0" indent="-168275"/>
            <a:endParaRPr lang="en-GB" altLang="en-US" sz="2400" dirty="0" smtClean="0">
              <a:solidFill>
                <a:srgbClr val="000005"/>
              </a:solidFill>
            </a:endParaRPr>
          </a:p>
          <a:p>
            <a:pPr lvl="0"/>
            <a:endParaRPr lang="en-GB" altLang="en-US" sz="2400" dirty="0">
              <a:solidFill>
                <a:srgbClr val="000005"/>
              </a:solidFill>
            </a:endParaRPr>
          </a:p>
          <a:p>
            <a:endParaRPr lang="en-GB" sz="2400" dirty="0"/>
          </a:p>
        </p:txBody>
      </p:sp>
      <p:sp>
        <p:nvSpPr>
          <p:cNvPr id="2" name="TextBox 1"/>
          <p:cNvSpPr txBox="1"/>
          <p:nvPr/>
        </p:nvSpPr>
        <p:spPr>
          <a:xfrm>
            <a:off x="2803821" y="4289030"/>
            <a:ext cx="1624163" cy="400110"/>
          </a:xfrm>
          <a:prstGeom prst="rect">
            <a:avLst/>
          </a:prstGeom>
          <a:solidFill>
            <a:srgbClr val="FF0000"/>
          </a:solidFill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bg1"/>
                </a:solidFill>
              </a:rPr>
              <a:t>Environment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488324" y="4293096"/>
            <a:ext cx="1223412" cy="400110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bg1"/>
                </a:solidFill>
              </a:rPr>
              <a:t>Outcome</a:t>
            </a:r>
            <a:endParaRPr lang="en-GB" dirty="0">
              <a:solidFill>
                <a:schemeClr val="bg1"/>
              </a:solidFill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357188" y="5013176"/>
            <a:ext cx="8429624" cy="1323439"/>
            <a:chOff x="357188" y="5013176"/>
            <a:chExt cx="8429624" cy="1323439"/>
          </a:xfrm>
        </p:grpSpPr>
        <p:sp>
          <p:nvSpPr>
            <p:cNvPr id="6" name="TextBox 5"/>
            <p:cNvSpPr txBox="1"/>
            <p:nvPr/>
          </p:nvSpPr>
          <p:spPr>
            <a:xfrm>
              <a:off x="357188" y="5013176"/>
              <a:ext cx="8429624" cy="1323439"/>
            </a:xfrm>
            <a:prstGeom prst="rect">
              <a:avLst/>
            </a:prstGeom>
            <a:noFill/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GB" dirty="0" smtClean="0"/>
                <a:t>Understand </a:t>
              </a:r>
              <a:r>
                <a:rPr lang="en-GB" dirty="0" smtClean="0">
                  <a:solidFill>
                    <a:srgbClr val="FF0000"/>
                  </a:solidFill>
                </a:rPr>
                <a:t>A</a:t>
              </a:r>
              <a:r>
                <a:rPr lang="en-GB" dirty="0" smtClean="0"/>
                <a:t>, Understand </a:t>
              </a:r>
              <a:r>
                <a:rPr lang="en-GB" dirty="0" smtClean="0">
                  <a:solidFill>
                    <a:srgbClr val="00B050"/>
                  </a:solidFill>
                </a:rPr>
                <a:t>B</a:t>
              </a:r>
              <a:r>
                <a:rPr lang="en-GB" dirty="0" smtClean="0"/>
                <a:t>, design a logical progression from </a:t>
              </a:r>
              <a:r>
                <a:rPr lang="en-GB" dirty="0" smtClean="0">
                  <a:solidFill>
                    <a:srgbClr val="FF0000"/>
                  </a:solidFill>
                </a:rPr>
                <a:t>A</a:t>
              </a:r>
              <a:r>
                <a:rPr lang="en-GB" dirty="0" smtClean="0"/>
                <a:t> to </a:t>
              </a:r>
              <a:r>
                <a:rPr lang="en-GB" dirty="0" smtClean="0">
                  <a:solidFill>
                    <a:srgbClr val="00B050"/>
                  </a:solidFill>
                </a:rPr>
                <a:t>B</a:t>
              </a:r>
            </a:p>
            <a:p>
              <a:pPr algn="ctr">
                <a:lnSpc>
                  <a:spcPct val="150000"/>
                </a:lnSpc>
              </a:pPr>
              <a:r>
                <a:rPr lang="en-GB" dirty="0" smtClean="0"/>
                <a:t>(Continue to monitor and re-assess. Logic and reality differ)</a:t>
              </a:r>
            </a:p>
            <a:p>
              <a:pPr algn="ctr"/>
              <a:endParaRPr lang="en-GB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7252542" y="5909210"/>
              <a:ext cx="1495922" cy="400110"/>
            </a:xfrm>
            <a:prstGeom prst="rect">
              <a:avLst/>
            </a:prstGeom>
            <a:solidFill>
              <a:schemeClr val="accent4">
                <a:lumMod val="50000"/>
                <a:lumOff val="5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en-GB" dirty="0" smtClean="0">
                  <a:solidFill>
                    <a:schemeClr val="bg1"/>
                  </a:solidFill>
                </a:rPr>
                <a:t>Mechanism</a:t>
              </a:r>
              <a:endParaRPr lang="en-GB" dirty="0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9" name="Group 98"/>
          <p:cNvGrpSpPr/>
          <p:nvPr/>
        </p:nvGrpSpPr>
        <p:grpSpPr>
          <a:xfrm>
            <a:off x="107504" y="476672"/>
            <a:ext cx="9036496" cy="6200239"/>
            <a:chOff x="107504" y="476672"/>
            <a:chExt cx="9036496" cy="6200239"/>
          </a:xfrm>
        </p:grpSpPr>
        <p:sp>
          <p:nvSpPr>
            <p:cNvPr id="5" name="Oval 4"/>
            <p:cNvSpPr/>
            <p:nvPr/>
          </p:nvSpPr>
          <p:spPr>
            <a:xfrm>
              <a:off x="3887924" y="3140968"/>
              <a:ext cx="1368152" cy="57606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GB" sz="1200" dirty="0" smtClean="0">
                  <a:solidFill>
                    <a:prstClr val="white"/>
                  </a:solidFill>
                </a:rPr>
                <a:t>Sub/</a:t>
              </a:r>
              <a:r>
                <a:rPr lang="en-GB" sz="1200" dirty="0" err="1" smtClean="0">
                  <a:solidFill>
                    <a:prstClr val="white"/>
                  </a:solidFill>
                </a:rPr>
                <a:t>Qual</a:t>
              </a:r>
              <a:r>
                <a:rPr lang="en-GB" sz="1200" dirty="0" smtClean="0">
                  <a:solidFill>
                    <a:prstClr val="white"/>
                  </a:solidFill>
                </a:rPr>
                <a:t> influences</a:t>
              </a:r>
              <a:endParaRPr lang="en-GB" sz="1200" dirty="0">
                <a:solidFill>
                  <a:prstClr val="white"/>
                </a:solidFill>
              </a:endParaRPr>
            </a:p>
          </p:txBody>
        </p:sp>
        <p:cxnSp>
          <p:nvCxnSpPr>
            <p:cNvPr id="7" name="Straight Connector 6"/>
            <p:cNvCxnSpPr>
              <a:stCxn id="5" idx="7"/>
            </p:cNvCxnSpPr>
            <p:nvPr/>
          </p:nvCxnSpPr>
          <p:spPr>
            <a:xfrm flipV="1">
              <a:off x="5055715" y="2852936"/>
              <a:ext cx="380381" cy="37239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8"/>
            <p:cNvSpPr txBox="1"/>
            <p:nvPr/>
          </p:nvSpPr>
          <p:spPr>
            <a:xfrm>
              <a:off x="5076056" y="2564904"/>
              <a:ext cx="909031" cy="276999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txBody>
            <a:bodyPr wrap="none" rtlCol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r>
                <a:rPr lang="en-GB" sz="1200" dirty="0" smtClean="0">
                  <a:solidFill>
                    <a:prstClr val="black"/>
                  </a:solidFill>
                  <a:latin typeface="Calibri"/>
                  <a:ea typeface="+mn-ea"/>
                  <a:cs typeface="+mn-cs"/>
                </a:rPr>
                <a:t>Supervision</a:t>
              </a:r>
              <a:endParaRPr lang="en-GB" sz="1200" dirty="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cxnSp>
          <p:nvCxnSpPr>
            <p:cNvPr id="11" name="Straight Connector 10"/>
            <p:cNvCxnSpPr>
              <a:stCxn id="5" idx="6"/>
            </p:cNvCxnSpPr>
            <p:nvPr/>
          </p:nvCxnSpPr>
          <p:spPr>
            <a:xfrm>
              <a:off x="5256076" y="3429000"/>
              <a:ext cx="82809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/>
            <p:cNvSpPr txBox="1"/>
            <p:nvPr/>
          </p:nvSpPr>
          <p:spPr>
            <a:xfrm>
              <a:off x="6084168" y="3284984"/>
              <a:ext cx="1109727" cy="276999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txBody>
            <a:bodyPr wrap="none" rtlCol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r>
                <a:rPr lang="en-GB" sz="1200" dirty="0" smtClean="0">
                  <a:solidFill>
                    <a:prstClr val="black"/>
                  </a:solidFill>
                  <a:latin typeface="Calibri"/>
                  <a:ea typeface="+mn-ea"/>
                  <a:cs typeface="+mn-cs"/>
                </a:rPr>
                <a:t>Administration</a:t>
              </a:r>
              <a:endParaRPr lang="en-GB" sz="1200" dirty="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cxnSp>
          <p:nvCxnSpPr>
            <p:cNvPr id="14" name="Straight Connector 13"/>
            <p:cNvCxnSpPr>
              <a:stCxn id="5" idx="2"/>
            </p:cNvCxnSpPr>
            <p:nvPr/>
          </p:nvCxnSpPr>
          <p:spPr>
            <a:xfrm flipH="1">
              <a:off x="2987824" y="3429000"/>
              <a:ext cx="9001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>
              <a:off x="2027703" y="3212976"/>
              <a:ext cx="1248153" cy="461665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r>
                <a:rPr lang="en-GB" sz="1200" dirty="0" smtClean="0">
                  <a:solidFill>
                    <a:prstClr val="black"/>
                  </a:solidFill>
                  <a:latin typeface="Calibri"/>
                  <a:ea typeface="+mn-ea"/>
                  <a:cs typeface="+mn-cs"/>
                </a:rPr>
                <a:t>Training and Development</a:t>
              </a:r>
              <a:endParaRPr lang="en-GB" sz="1200" dirty="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cxnSp>
          <p:nvCxnSpPr>
            <p:cNvPr id="17" name="Straight Connector 16"/>
            <p:cNvCxnSpPr>
              <a:stCxn id="5" idx="1"/>
            </p:cNvCxnSpPr>
            <p:nvPr/>
          </p:nvCxnSpPr>
          <p:spPr>
            <a:xfrm flipH="1" flipV="1">
              <a:off x="3707904" y="2780928"/>
              <a:ext cx="380381" cy="44440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/>
            <p:cNvSpPr txBox="1"/>
            <p:nvPr/>
          </p:nvSpPr>
          <p:spPr>
            <a:xfrm>
              <a:off x="2915816" y="2503929"/>
              <a:ext cx="1170385" cy="276999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txBody>
            <a:bodyPr wrap="none" rtlCol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r>
                <a:rPr lang="en-GB" sz="1200" dirty="0" smtClean="0">
                  <a:solidFill>
                    <a:prstClr val="black"/>
                  </a:solidFill>
                  <a:latin typeface="Calibri"/>
                  <a:ea typeface="+mn-ea"/>
                  <a:cs typeface="+mn-cs"/>
                </a:rPr>
                <a:t>PhD Researcher</a:t>
              </a:r>
              <a:endParaRPr lang="en-GB" sz="1200" dirty="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cxnSp>
          <p:nvCxnSpPr>
            <p:cNvPr id="20" name="Straight Connector 19"/>
            <p:cNvCxnSpPr>
              <a:stCxn id="5" idx="3"/>
            </p:cNvCxnSpPr>
            <p:nvPr/>
          </p:nvCxnSpPr>
          <p:spPr>
            <a:xfrm flipH="1">
              <a:off x="3779912" y="3632669"/>
              <a:ext cx="308373" cy="37239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TextBox 20"/>
            <p:cNvSpPr txBox="1"/>
            <p:nvPr/>
          </p:nvSpPr>
          <p:spPr>
            <a:xfrm>
              <a:off x="3203848" y="3933056"/>
              <a:ext cx="825291" cy="276999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txBody>
            <a:bodyPr wrap="none" rtlCol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r>
                <a:rPr lang="en-GB" sz="1200" dirty="0" smtClean="0">
                  <a:solidFill>
                    <a:prstClr val="black"/>
                  </a:solidFill>
                  <a:latin typeface="Calibri"/>
                  <a:ea typeface="+mn-ea"/>
                  <a:cs typeface="+mn-cs"/>
                </a:rPr>
                <a:t>Examiners</a:t>
              </a:r>
              <a:endParaRPr lang="en-GB" sz="1200" dirty="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cxnSp>
          <p:nvCxnSpPr>
            <p:cNvPr id="25" name="Straight Connector 24"/>
            <p:cNvCxnSpPr>
              <a:stCxn id="21" idx="2"/>
            </p:cNvCxnSpPr>
            <p:nvPr/>
          </p:nvCxnSpPr>
          <p:spPr>
            <a:xfrm flipH="1">
              <a:off x="3275856" y="4210055"/>
              <a:ext cx="340638" cy="37107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>
              <a:stCxn id="21" idx="2"/>
            </p:cNvCxnSpPr>
            <p:nvPr/>
          </p:nvCxnSpPr>
          <p:spPr>
            <a:xfrm>
              <a:off x="3616494" y="4210055"/>
              <a:ext cx="379442" cy="37107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TextBox 27"/>
            <p:cNvSpPr txBox="1"/>
            <p:nvPr/>
          </p:nvSpPr>
          <p:spPr>
            <a:xfrm>
              <a:off x="2627784" y="4581128"/>
              <a:ext cx="106426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r>
                <a:rPr lang="en-GB" sz="1200" dirty="0" smtClean="0">
                  <a:solidFill>
                    <a:prstClr val="black"/>
                  </a:solidFill>
                  <a:latin typeface="Calibri"/>
                  <a:ea typeface="+mn-ea"/>
                  <a:cs typeface="+mn-cs"/>
                </a:rPr>
                <a:t>Transfer Panel</a:t>
              </a:r>
              <a:endParaRPr lang="en-GB" sz="1200" dirty="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3851920" y="4581128"/>
              <a:ext cx="77232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r>
                <a:rPr lang="en-GB" sz="1200" dirty="0" smtClean="0">
                  <a:solidFill>
                    <a:prstClr val="black"/>
                  </a:solidFill>
                  <a:latin typeface="Calibri"/>
                  <a:ea typeface="+mn-ea"/>
                  <a:cs typeface="+mn-cs"/>
                </a:rPr>
                <a:t>PhD Viva </a:t>
              </a:r>
              <a:endParaRPr lang="en-GB" sz="1200" dirty="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cxnSp>
          <p:nvCxnSpPr>
            <p:cNvPr id="31" name="Straight Connector 30"/>
            <p:cNvCxnSpPr>
              <a:stCxn id="9" idx="0"/>
            </p:cNvCxnSpPr>
            <p:nvPr/>
          </p:nvCxnSpPr>
          <p:spPr>
            <a:xfrm flipH="1" flipV="1">
              <a:off x="5076061" y="2060848"/>
              <a:ext cx="454511" cy="50405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TextBox 31"/>
            <p:cNvSpPr txBox="1"/>
            <p:nvPr/>
          </p:nvSpPr>
          <p:spPr>
            <a:xfrm>
              <a:off x="4067944" y="1628800"/>
              <a:ext cx="172819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r>
                <a:rPr lang="en-GB" sz="1200" dirty="0" smtClean="0">
                  <a:solidFill>
                    <a:prstClr val="black"/>
                  </a:solidFill>
                  <a:latin typeface="Calibri"/>
                  <a:ea typeface="+mn-ea"/>
                  <a:cs typeface="+mn-cs"/>
                </a:rPr>
                <a:t>Training: ERSS/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r>
                <a:rPr lang="en-GB" sz="1200" dirty="0" smtClean="0">
                  <a:solidFill>
                    <a:prstClr val="black"/>
                  </a:solidFill>
                  <a:latin typeface="Calibri"/>
                  <a:ea typeface="+mn-ea"/>
                  <a:cs typeface="+mn-cs"/>
                </a:rPr>
                <a:t>Internal Examiners</a:t>
              </a:r>
              <a:endParaRPr lang="en-GB" sz="1200" dirty="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cxnSp>
          <p:nvCxnSpPr>
            <p:cNvPr id="34" name="Straight Connector 33"/>
            <p:cNvCxnSpPr>
              <a:stCxn id="9" idx="0"/>
            </p:cNvCxnSpPr>
            <p:nvPr/>
          </p:nvCxnSpPr>
          <p:spPr>
            <a:xfrm flipV="1">
              <a:off x="5530572" y="2060848"/>
              <a:ext cx="265564" cy="50405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TextBox 34"/>
            <p:cNvSpPr txBox="1"/>
            <p:nvPr/>
          </p:nvSpPr>
          <p:spPr>
            <a:xfrm>
              <a:off x="5580112" y="1628800"/>
              <a:ext cx="15121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r>
                <a:rPr lang="en-GB" sz="1200" dirty="0" smtClean="0">
                  <a:solidFill>
                    <a:prstClr val="black"/>
                  </a:solidFill>
                  <a:latin typeface="Calibri"/>
                  <a:ea typeface="+mn-ea"/>
                  <a:cs typeface="+mn-cs"/>
                </a:rPr>
                <a:t>Progress monitoring of researcher</a:t>
              </a:r>
              <a:endParaRPr lang="en-GB" sz="1200" dirty="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cxnSp>
          <p:nvCxnSpPr>
            <p:cNvPr id="37" name="Straight Connector 36"/>
            <p:cNvCxnSpPr>
              <a:stCxn id="35" idx="0"/>
            </p:cNvCxnSpPr>
            <p:nvPr/>
          </p:nvCxnSpPr>
          <p:spPr>
            <a:xfrm flipH="1" flipV="1">
              <a:off x="5940152" y="1268760"/>
              <a:ext cx="396044" cy="3600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TextBox 37"/>
            <p:cNvSpPr txBox="1"/>
            <p:nvPr/>
          </p:nvSpPr>
          <p:spPr>
            <a:xfrm>
              <a:off x="5304988" y="991761"/>
              <a:ext cx="128323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r>
                <a:rPr lang="en-GB" sz="1200" dirty="0" smtClean="0">
                  <a:solidFill>
                    <a:prstClr val="black"/>
                  </a:solidFill>
                  <a:latin typeface="Calibri"/>
                  <a:ea typeface="+mn-ea"/>
                  <a:cs typeface="+mn-cs"/>
                </a:rPr>
                <a:t>10 meetings/year</a:t>
              </a:r>
              <a:endParaRPr lang="en-GB" sz="1200" dirty="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cxnSp>
          <p:nvCxnSpPr>
            <p:cNvPr id="40" name="Straight Connector 39"/>
            <p:cNvCxnSpPr>
              <a:stCxn id="35" idx="0"/>
            </p:cNvCxnSpPr>
            <p:nvPr/>
          </p:nvCxnSpPr>
          <p:spPr>
            <a:xfrm flipV="1">
              <a:off x="6336196" y="1196752"/>
              <a:ext cx="612068" cy="43204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TextBox 40"/>
            <p:cNvSpPr txBox="1"/>
            <p:nvPr/>
          </p:nvSpPr>
          <p:spPr>
            <a:xfrm>
              <a:off x="6948264" y="764704"/>
              <a:ext cx="1296144" cy="6480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r>
                <a:rPr lang="en-GB" sz="1200" dirty="0" smtClean="0">
                  <a:solidFill>
                    <a:prstClr val="black"/>
                  </a:solidFill>
                  <a:latin typeface="Calibri"/>
                  <a:ea typeface="+mn-ea"/>
                  <a:cs typeface="+mn-cs"/>
                </a:rPr>
                <a:t>Timely appropriate feedback</a:t>
              </a:r>
              <a:endParaRPr lang="en-GB" sz="1200" dirty="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cxnSp>
          <p:nvCxnSpPr>
            <p:cNvPr id="30" name="Straight Connector 29"/>
            <p:cNvCxnSpPr>
              <a:stCxn id="12" idx="3"/>
            </p:cNvCxnSpPr>
            <p:nvPr/>
          </p:nvCxnSpPr>
          <p:spPr>
            <a:xfrm flipV="1">
              <a:off x="7193895" y="2862228"/>
              <a:ext cx="258425" cy="56125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TextBox 32"/>
            <p:cNvSpPr txBox="1"/>
            <p:nvPr/>
          </p:nvSpPr>
          <p:spPr>
            <a:xfrm>
              <a:off x="7488947" y="2420888"/>
              <a:ext cx="121759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r>
                <a:rPr lang="en-GB" sz="1200" dirty="0" smtClean="0">
                  <a:solidFill>
                    <a:prstClr val="black"/>
                  </a:solidFill>
                  <a:latin typeface="Calibri"/>
                  <a:ea typeface="+mn-ea"/>
                  <a:cs typeface="+mn-cs"/>
                </a:rPr>
                <a:t>Graduate School Systems</a:t>
              </a:r>
              <a:endParaRPr lang="en-GB" sz="1200" dirty="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7956376" y="3573016"/>
              <a:ext cx="1140056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r>
                <a:rPr lang="en-GB" sz="1100" dirty="0" smtClean="0">
                  <a:solidFill>
                    <a:prstClr val="black"/>
                  </a:solidFill>
                  <a:latin typeface="Calibri"/>
                  <a:ea typeface="+mn-ea"/>
                  <a:cs typeface="+mn-cs"/>
                </a:rPr>
                <a:t>Res Deg admin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r>
                <a:rPr lang="en-GB" sz="1100" dirty="0" smtClean="0">
                  <a:solidFill>
                    <a:prstClr val="black"/>
                  </a:solidFill>
                  <a:latin typeface="Calibri"/>
                  <a:ea typeface="+mn-ea"/>
                  <a:cs typeface="+mn-cs"/>
                </a:rPr>
                <a:t>Process/Systems</a:t>
              </a:r>
              <a:endParaRPr lang="en-GB" sz="1100" dirty="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7956376" y="2924944"/>
              <a:ext cx="118762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r>
                <a:rPr lang="en-GB" sz="1200" dirty="0" smtClean="0">
                  <a:solidFill>
                    <a:prstClr val="black"/>
                  </a:solidFill>
                  <a:latin typeface="Calibri"/>
                  <a:ea typeface="+mn-ea"/>
                  <a:cs typeface="+mn-cs"/>
                </a:rPr>
                <a:t>Funder requirements</a:t>
              </a:r>
              <a:endParaRPr lang="en-GB" sz="1200" dirty="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cxnSp>
          <p:nvCxnSpPr>
            <p:cNvPr id="47" name="Straight Connector 46"/>
            <p:cNvCxnSpPr>
              <a:stCxn id="5" idx="5"/>
            </p:cNvCxnSpPr>
            <p:nvPr/>
          </p:nvCxnSpPr>
          <p:spPr>
            <a:xfrm>
              <a:off x="5055715" y="3632669"/>
              <a:ext cx="380381" cy="37239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TextBox 47"/>
            <p:cNvSpPr txBox="1"/>
            <p:nvPr/>
          </p:nvSpPr>
          <p:spPr>
            <a:xfrm>
              <a:off x="5364088" y="3872081"/>
              <a:ext cx="962699" cy="276999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txBody>
            <a:bodyPr wrap="none" rtlCol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r>
                <a:rPr lang="en-GB" sz="1200" dirty="0" smtClean="0">
                  <a:solidFill>
                    <a:prstClr val="black"/>
                  </a:solidFill>
                  <a:latin typeface="Calibri"/>
                  <a:ea typeface="+mn-ea"/>
                  <a:cs typeface="+mn-cs"/>
                </a:rPr>
                <a:t>Degree Type</a:t>
              </a:r>
              <a:endParaRPr lang="en-GB" sz="1200" dirty="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cxnSp>
          <p:nvCxnSpPr>
            <p:cNvPr id="50" name="Straight Connector 49"/>
            <p:cNvCxnSpPr>
              <a:stCxn id="48" idx="2"/>
            </p:cNvCxnSpPr>
            <p:nvPr/>
          </p:nvCxnSpPr>
          <p:spPr>
            <a:xfrm flipH="1">
              <a:off x="5580112" y="4149080"/>
              <a:ext cx="265326" cy="3600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TextBox 50"/>
            <p:cNvSpPr txBox="1"/>
            <p:nvPr/>
          </p:nvSpPr>
          <p:spPr>
            <a:xfrm>
              <a:off x="5148064" y="4509120"/>
              <a:ext cx="135838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r>
                <a:rPr lang="en-GB" sz="1200" dirty="0" smtClean="0">
                  <a:solidFill>
                    <a:prstClr val="black"/>
                  </a:solidFill>
                  <a:latin typeface="Calibri"/>
                  <a:ea typeface="+mn-ea"/>
                  <a:cs typeface="+mn-cs"/>
                </a:rPr>
                <a:t>PhD, MD, </a:t>
              </a:r>
              <a:r>
                <a:rPr lang="en-GB" sz="1200" dirty="0" err="1" smtClean="0">
                  <a:solidFill>
                    <a:prstClr val="black"/>
                  </a:solidFill>
                  <a:latin typeface="Calibri"/>
                  <a:ea typeface="+mn-ea"/>
                  <a:cs typeface="+mn-cs"/>
                </a:rPr>
                <a:t>DClin</a:t>
              </a:r>
              <a:r>
                <a:rPr lang="en-GB" sz="1200" dirty="0" smtClean="0">
                  <a:solidFill>
                    <a:prstClr val="black"/>
                  </a:solidFill>
                  <a:latin typeface="Calibri"/>
                  <a:ea typeface="+mn-ea"/>
                  <a:cs typeface="+mn-cs"/>
                </a:rPr>
                <a:t> etc</a:t>
              </a:r>
              <a:endParaRPr lang="en-GB" sz="1200" dirty="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cxnSp>
          <p:nvCxnSpPr>
            <p:cNvPr id="53" name="Straight Connector 52"/>
            <p:cNvCxnSpPr>
              <a:stCxn id="12" idx="0"/>
            </p:cNvCxnSpPr>
            <p:nvPr/>
          </p:nvCxnSpPr>
          <p:spPr>
            <a:xfrm flipV="1">
              <a:off x="6639032" y="2419147"/>
              <a:ext cx="122857" cy="86583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TextBox 53"/>
            <p:cNvSpPr txBox="1"/>
            <p:nvPr/>
          </p:nvSpPr>
          <p:spPr>
            <a:xfrm>
              <a:off x="6372200" y="2132856"/>
              <a:ext cx="92339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r>
                <a:rPr lang="en-GB" sz="1200" dirty="0" smtClean="0">
                  <a:solidFill>
                    <a:prstClr val="black"/>
                  </a:solidFill>
                  <a:latin typeface="Calibri"/>
                  <a:ea typeface="+mn-ea"/>
                  <a:cs typeface="+mn-cs"/>
                </a:rPr>
                <a:t>PDR System</a:t>
              </a:r>
              <a:endParaRPr lang="en-GB" sz="1200" dirty="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cxnSp>
          <p:nvCxnSpPr>
            <p:cNvPr id="56" name="Straight Connector 55"/>
            <p:cNvCxnSpPr>
              <a:stCxn id="9" idx="0"/>
              <a:endCxn id="54" idx="1"/>
            </p:cNvCxnSpPr>
            <p:nvPr/>
          </p:nvCxnSpPr>
          <p:spPr>
            <a:xfrm flipV="1">
              <a:off x="5530572" y="2271356"/>
              <a:ext cx="841628" cy="29354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>
              <a:stCxn id="18" idx="3"/>
              <a:endCxn id="54" idx="1"/>
            </p:cNvCxnSpPr>
            <p:nvPr/>
          </p:nvCxnSpPr>
          <p:spPr>
            <a:xfrm flipV="1">
              <a:off x="4086201" y="2271356"/>
              <a:ext cx="2285999" cy="371073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>
              <a:off x="6300192" y="4005064"/>
              <a:ext cx="477461" cy="21050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3" name="TextBox 62"/>
            <p:cNvSpPr txBox="1"/>
            <p:nvPr/>
          </p:nvSpPr>
          <p:spPr>
            <a:xfrm>
              <a:off x="6300192" y="4160113"/>
              <a:ext cx="110479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r>
                <a:rPr lang="en-GB" sz="1200" dirty="0" smtClean="0">
                  <a:solidFill>
                    <a:prstClr val="black"/>
                  </a:solidFill>
                  <a:latin typeface="Calibri"/>
                  <a:ea typeface="+mn-ea"/>
                  <a:cs typeface="+mn-cs"/>
                </a:rPr>
                <a:t>Mode of Study</a:t>
              </a:r>
              <a:endParaRPr lang="en-GB" sz="1200" dirty="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6804248" y="5517232"/>
              <a:ext cx="75212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r>
                <a:rPr lang="en-GB" sz="1200" dirty="0" smtClean="0">
                  <a:solidFill>
                    <a:prstClr val="black"/>
                  </a:solidFill>
                  <a:latin typeface="Calibri"/>
                  <a:ea typeface="+mn-ea"/>
                  <a:cs typeface="+mn-cs"/>
                </a:rPr>
                <a:t>Full Time</a:t>
              </a:r>
              <a:endParaRPr lang="en-GB" sz="1200" dirty="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7452320" y="5157192"/>
              <a:ext cx="76161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r>
                <a:rPr lang="en-GB" sz="1200" dirty="0" smtClean="0">
                  <a:solidFill>
                    <a:prstClr val="black"/>
                  </a:solidFill>
                  <a:latin typeface="Calibri"/>
                  <a:ea typeface="+mn-ea"/>
                  <a:cs typeface="+mn-cs"/>
                </a:rPr>
                <a:t>Part time</a:t>
              </a:r>
              <a:endParaRPr lang="en-GB" sz="1200" dirty="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cxnSp>
          <p:nvCxnSpPr>
            <p:cNvPr id="71" name="Straight Connector 70"/>
            <p:cNvCxnSpPr>
              <a:stCxn id="18" idx="1"/>
            </p:cNvCxnSpPr>
            <p:nvPr/>
          </p:nvCxnSpPr>
          <p:spPr>
            <a:xfrm flipH="1" flipV="1">
              <a:off x="2267744" y="2348880"/>
              <a:ext cx="648072" cy="29354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2" name="TextBox 71"/>
            <p:cNvSpPr txBox="1"/>
            <p:nvPr/>
          </p:nvSpPr>
          <p:spPr>
            <a:xfrm>
              <a:off x="1403648" y="1916832"/>
              <a:ext cx="108012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r>
                <a:rPr lang="en-GB" sz="1200" dirty="0" smtClean="0">
                  <a:solidFill>
                    <a:prstClr val="black"/>
                  </a:solidFill>
                  <a:latin typeface="Calibri"/>
                  <a:ea typeface="+mn-ea"/>
                  <a:cs typeface="+mn-cs"/>
                </a:rPr>
                <a:t>Personal Circumstances</a:t>
              </a:r>
              <a:endParaRPr lang="en-GB" sz="1200" dirty="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cxnSp>
          <p:nvCxnSpPr>
            <p:cNvPr id="74" name="Straight Connector 73"/>
            <p:cNvCxnSpPr>
              <a:stCxn id="18" idx="0"/>
              <a:endCxn id="75" idx="2"/>
            </p:cNvCxnSpPr>
            <p:nvPr/>
          </p:nvCxnSpPr>
          <p:spPr>
            <a:xfrm flipH="1" flipV="1">
              <a:off x="2807804" y="1586409"/>
              <a:ext cx="693205" cy="9175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5" name="TextBox 74"/>
            <p:cNvSpPr txBox="1"/>
            <p:nvPr/>
          </p:nvSpPr>
          <p:spPr>
            <a:xfrm>
              <a:off x="2195736" y="1124744"/>
              <a:ext cx="122413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r>
                <a:rPr lang="en-GB" sz="1200" dirty="0" smtClean="0">
                  <a:solidFill>
                    <a:prstClr val="black"/>
                  </a:solidFill>
                  <a:latin typeface="Calibri"/>
                  <a:ea typeface="+mn-ea"/>
                  <a:cs typeface="+mn-cs"/>
                </a:rPr>
                <a:t>Prior knowledge of research area</a:t>
              </a:r>
              <a:endParaRPr lang="en-GB" sz="1200" dirty="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179512" y="3039343"/>
              <a:ext cx="1512168" cy="11695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r>
                <a:rPr lang="en-GB" sz="1000" dirty="0" smtClean="0">
                  <a:solidFill>
                    <a:prstClr val="black"/>
                  </a:solidFill>
                  <a:latin typeface="Calibri"/>
                  <a:ea typeface="+mn-ea"/>
                  <a:cs typeface="+mn-cs"/>
                </a:rPr>
                <a:t>PhD Process Workshops: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</a:pPr>
              <a:r>
                <a:rPr lang="en-GB" sz="1000" dirty="0" smtClean="0">
                  <a:solidFill>
                    <a:prstClr val="black"/>
                  </a:solidFill>
                  <a:latin typeface="Calibri"/>
                  <a:ea typeface="+mn-ea"/>
                  <a:cs typeface="+mn-cs"/>
                </a:rPr>
                <a:t>Starting Your Research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</a:pPr>
              <a:r>
                <a:rPr lang="en-GB" sz="1000" dirty="0" smtClean="0">
                  <a:solidFill>
                    <a:prstClr val="black"/>
                  </a:solidFill>
                  <a:latin typeface="Calibri"/>
                  <a:ea typeface="+mn-ea"/>
                  <a:cs typeface="+mn-cs"/>
                </a:rPr>
                <a:t>Prep for Transfer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</a:pPr>
              <a:r>
                <a:rPr lang="en-GB" sz="1000" dirty="0" smtClean="0">
                  <a:solidFill>
                    <a:prstClr val="black"/>
                  </a:solidFill>
                  <a:latin typeface="Calibri"/>
                  <a:ea typeface="+mn-ea"/>
                  <a:cs typeface="+mn-cs"/>
                </a:rPr>
                <a:t>Final Stages and Thesis Presentation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</a:pPr>
              <a:r>
                <a:rPr lang="en-GB" sz="1000" dirty="0" smtClean="0">
                  <a:solidFill>
                    <a:prstClr val="black"/>
                  </a:solidFill>
                  <a:latin typeface="Calibri"/>
                  <a:ea typeface="+mn-ea"/>
                  <a:cs typeface="+mn-cs"/>
                </a:rPr>
                <a:t>Final Year Planning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</a:pPr>
              <a:r>
                <a:rPr lang="en-GB" sz="1000" dirty="0" smtClean="0">
                  <a:solidFill>
                    <a:prstClr val="black"/>
                  </a:solidFill>
                  <a:latin typeface="Calibri"/>
                  <a:ea typeface="+mn-ea"/>
                  <a:cs typeface="+mn-cs"/>
                </a:rPr>
                <a:t>Preparing for Viva</a:t>
              </a:r>
              <a:endParaRPr lang="en-GB" sz="1000" dirty="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cxnSp>
          <p:nvCxnSpPr>
            <p:cNvPr id="82" name="Straight Connector 81"/>
            <p:cNvCxnSpPr>
              <a:stCxn id="18" idx="0"/>
            </p:cNvCxnSpPr>
            <p:nvPr/>
          </p:nvCxnSpPr>
          <p:spPr>
            <a:xfrm flipH="1" flipV="1">
              <a:off x="3491880" y="1916832"/>
              <a:ext cx="9129" cy="58709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3" name="TextBox 82"/>
            <p:cNvSpPr txBox="1"/>
            <p:nvPr/>
          </p:nvSpPr>
          <p:spPr>
            <a:xfrm>
              <a:off x="3059832" y="1628800"/>
              <a:ext cx="90236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r>
                <a:rPr lang="en-GB" sz="1200" dirty="0" smtClean="0">
                  <a:solidFill>
                    <a:prstClr val="black"/>
                  </a:solidFill>
                  <a:latin typeface="Calibri"/>
                  <a:ea typeface="+mn-ea"/>
                  <a:cs typeface="+mn-cs"/>
                </a:rPr>
                <a:t>Career Plan</a:t>
              </a:r>
              <a:endParaRPr lang="en-GB" sz="1200" dirty="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cxnSp>
          <p:nvCxnSpPr>
            <p:cNvPr id="85" name="Straight Connector 84"/>
            <p:cNvCxnSpPr>
              <a:stCxn id="18" idx="1"/>
            </p:cNvCxnSpPr>
            <p:nvPr/>
          </p:nvCxnSpPr>
          <p:spPr>
            <a:xfrm flipH="1" flipV="1">
              <a:off x="2267744" y="2636912"/>
              <a:ext cx="648072" cy="551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6" name="TextBox 85"/>
            <p:cNvSpPr txBox="1"/>
            <p:nvPr/>
          </p:nvSpPr>
          <p:spPr>
            <a:xfrm>
              <a:off x="1403648" y="2492896"/>
              <a:ext cx="87190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r>
                <a:rPr lang="en-GB" sz="1200" dirty="0" smtClean="0">
                  <a:solidFill>
                    <a:prstClr val="black"/>
                  </a:solidFill>
                  <a:latin typeface="Calibri"/>
                  <a:ea typeface="+mn-ea"/>
                  <a:cs typeface="+mn-cs"/>
                </a:rPr>
                <a:t>Motivation</a:t>
              </a:r>
              <a:endParaRPr lang="en-GB" sz="1200" dirty="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89" name="TextBox 88"/>
            <p:cNvSpPr txBox="1"/>
            <p:nvPr/>
          </p:nvSpPr>
          <p:spPr>
            <a:xfrm>
              <a:off x="2411760" y="5661248"/>
              <a:ext cx="2804486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r>
                <a:rPr lang="en-GB" sz="1200" dirty="0" smtClean="0">
                  <a:solidFill>
                    <a:prstClr val="black"/>
                  </a:solidFill>
                  <a:latin typeface="Calibri"/>
                  <a:ea typeface="+mn-ea"/>
                  <a:cs typeface="+mn-cs"/>
                </a:rPr>
                <a:t>Additional Support/Services: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r>
                <a:rPr lang="en-GB" sz="1200" dirty="0" smtClean="0">
                  <a:solidFill>
                    <a:prstClr val="black"/>
                  </a:solidFill>
                  <a:latin typeface="Calibri"/>
                  <a:ea typeface="+mn-ea"/>
                  <a:cs typeface="+mn-cs"/>
                </a:rPr>
                <a:t>International Office; Equality and diversity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r>
                <a:rPr lang="en-GB" sz="1200" dirty="0" smtClean="0">
                  <a:solidFill>
                    <a:prstClr val="black"/>
                  </a:solidFill>
                  <a:latin typeface="Calibri"/>
                  <a:ea typeface="+mn-ea"/>
                  <a:cs typeface="+mn-cs"/>
                </a:rPr>
                <a:t>Language Centre; Leeds University Union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r>
                <a:rPr lang="en-GB" sz="1200" dirty="0" smtClean="0">
                  <a:solidFill>
                    <a:prstClr val="black"/>
                  </a:solidFill>
                  <a:latin typeface="Calibri"/>
                  <a:ea typeface="+mn-ea"/>
                  <a:cs typeface="+mn-cs"/>
                </a:rPr>
                <a:t>Careers; Library; ISS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r>
                <a:rPr lang="en-GB" sz="1200" dirty="0" smtClean="0">
                  <a:solidFill>
                    <a:prstClr val="black"/>
                  </a:solidFill>
                  <a:latin typeface="Calibri"/>
                  <a:ea typeface="+mn-ea"/>
                  <a:cs typeface="+mn-cs"/>
                </a:rPr>
                <a:t>Etc.</a:t>
              </a:r>
            </a:p>
          </p:txBody>
        </p:sp>
        <p:cxnSp>
          <p:nvCxnSpPr>
            <p:cNvPr id="91" name="Straight Connector 90"/>
            <p:cNvCxnSpPr>
              <a:stCxn id="18" idx="2"/>
            </p:cNvCxnSpPr>
            <p:nvPr/>
          </p:nvCxnSpPr>
          <p:spPr>
            <a:xfrm flipH="1">
              <a:off x="3059832" y="2780928"/>
              <a:ext cx="441177" cy="14401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2" name="TextBox 91"/>
            <p:cNvSpPr txBox="1"/>
            <p:nvPr/>
          </p:nvSpPr>
          <p:spPr>
            <a:xfrm>
              <a:off x="2195736" y="2863969"/>
              <a:ext cx="154984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r>
                <a:rPr lang="en-GB" sz="1200" dirty="0" smtClean="0">
                  <a:solidFill>
                    <a:prstClr val="black"/>
                  </a:solidFill>
                  <a:latin typeface="Calibri"/>
                  <a:ea typeface="+mn-ea"/>
                  <a:cs typeface="+mn-cs"/>
                </a:rPr>
                <a:t>Awareness of support</a:t>
              </a:r>
              <a:endParaRPr lang="en-GB" sz="1200" dirty="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cxnSp>
          <p:nvCxnSpPr>
            <p:cNvPr id="94" name="Straight Connector 93"/>
            <p:cNvCxnSpPr>
              <a:stCxn id="63" idx="2"/>
            </p:cNvCxnSpPr>
            <p:nvPr/>
          </p:nvCxnSpPr>
          <p:spPr>
            <a:xfrm flipH="1">
              <a:off x="6516216" y="4437112"/>
              <a:ext cx="336371" cy="72008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5" name="TextBox 94"/>
            <p:cNvSpPr txBox="1"/>
            <p:nvPr/>
          </p:nvSpPr>
          <p:spPr>
            <a:xfrm>
              <a:off x="6305076" y="5168225"/>
              <a:ext cx="71519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r>
                <a:rPr lang="en-GB" sz="1200" dirty="0" smtClean="0">
                  <a:solidFill>
                    <a:prstClr val="black"/>
                  </a:solidFill>
                  <a:latin typeface="Calibri"/>
                  <a:ea typeface="+mn-ea"/>
                  <a:cs typeface="+mn-cs"/>
                </a:rPr>
                <a:t>Split site</a:t>
              </a:r>
              <a:endParaRPr lang="en-GB" sz="1200" dirty="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cxnSp>
          <p:nvCxnSpPr>
            <p:cNvPr id="97" name="Straight Connector 96"/>
            <p:cNvCxnSpPr>
              <a:stCxn id="9" idx="0"/>
            </p:cNvCxnSpPr>
            <p:nvPr/>
          </p:nvCxnSpPr>
          <p:spPr>
            <a:xfrm flipV="1">
              <a:off x="5530572" y="1556792"/>
              <a:ext cx="2209780" cy="100811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8" name="TextBox 97"/>
            <p:cNvSpPr txBox="1"/>
            <p:nvPr/>
          </p:nvSpPr>
          <p:spPr>
            <a:xfrm>
              <a:off x="7712326" y="1412776"/>
              <a:ext cx="143167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r>
                <a:rPr lang="en-GB" sz="1200" dirty="0" smtClean="0">
                  <a:solidFill>
                    <a:prstClr val="black"/>
                  </a:solidFill>
                  <a:latin typeface="Calibri"/>
                  <a:ea typeface="+mn-ea"/>
                  <a:cs typeface="+mn-cs"/>
                </a:rPr>
                <a:t>Initial project set up</a:t>
              </a:r>
              <a:endParaRPr lang="en-GB" sz="1200" dirty="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cxnSp>
          <p:nvCxnSpPr>
            <p:cNvPr id="100" name="Straight Connector 99"/>
            <p:cNvCxnSpPr>
              <a:stCxn id="5" idx="4"/>
            </p:cNvCxnSpPr>
            <p:nvPr/>
          </p:nvCxnSpPr>
          <p:spPr>
            <a:xfrm>
              <a:off x="4572000" y="3717032"/>
              <a:ext cx="216024" cy="50405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1" name="TextBox 100"/>
            <p:cNvSpPr txBox="1"/>
            <p:nvPr/>
          </p:nvSpPr>
          <p:spPr>
            <a:xfrm>
              <a:off x="4283968" y="4221088"/>
              <a:ext cx="810543" cy="276999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txBody>
            <a:bodyPr wrap="none" rtlCol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r>
                <a:rPr lang="en-GB" sz="1200" dirty="0" smtClean="0">
                  <a:solidFill>
                    <a:prstClr val="black"/>
                  </a:solidFill>
                  <a:latin typeface="Calibri"/>
                  <a:ea typeface="+mn-ea"/>
                  <a:cs typeface="+mn-cs"/>
                </a:rPr>
                <a:t>University</a:t>
              </a:r>
              <a:endParaRPr lang="en-GB" sz="1200" dirty="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cxnSp>
          <p:nvCxnSpPr>
            <p:cNvPr id="103" name="Straight Connector 102"/>
            <p:cNvCxnSpPr>
              <a:stCxn id="101" idx="2"/>
              <a:endCxn id="89" idx="0"/>
            </p:cNvCxnSpPr>
            <p:nvPr/>
          </p:nvCxnSpPr>
          <p:spPr>
            <a:xfrm flipH="1">
              <a:off x="3814003" y="4498087"/>
              <a:ext cx="875237" cy="116316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6" name="TextBox 105"/>
            <p:cNvSpPr txBox="1"/>
            <p:nvPr/>
          </p:nvSpPr>
          <p:spPr>
            <a:xfrm>
              <a:off x="5508104" y="5589240"/>
              <a:ext cx="949427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r>
                <a:rPr lang="en-GB" sz="1200" dirty="0" smtClean="0">
                  <a:solidFill>
                    <a:prstClr val="black"/>
                  </a:solidFill>
                  <a:latin typeface="Calibri"/>
                  <a:ea typeface="+mn-ea"/>
                  <a:cs typeface="+mn-cs"/>
                </a:rPr>
                <a:t>Facilities: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r>
                <a:rPr lang="en-GB" sz="1200" dirty="0" smtClean="0">
                  <a:solidFill>
                    <a:prstClr val="black"/>
                  </a:solidFill>
                  <a:latin typeface="Calibri"/>
                  <a:ea typeface="+mn-ea"/>
                  <a:cs typeface="+mn-cs"/>
                </a:rPr>
                <a:t>Office space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r>
                <a:rPr lang="en-GB" sz="1200" dirty="0" smtClean="0">
                  <a:solidFill>
                    <a:prstClr val="black"/>
                  </a:solidFill>
                  <a:latin typeface="Calibri"/>
                  <a:ea typeface="+mn-ea"/>
                  <a:cs typeface="+mn-cs"/>
                </a:rPr>
                <a:t>Study space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r>
                <a:rPr lang="en-GB" sz="1200" dirty="0" smtClean="0">
                  <a:solidFill>
                    <a:prstClr val="black"/>
                  </a:solidFill>
                  <a:latin typeface="Calibri"/>
                  <a:ea typeface="+mn-ea"/>
                  <a:cs typeface="+mn-cs"/>
                </a:rPr>
                <a:t>Laboratory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r>
                <a:rPr lang="en-GB" sz="1200" dirty="0" smtClean="0">
                  <a:solidFill>
                    <a:prstClr val="black"/>
                  </a:solidFill>
                  <a:latin typeface="Calibri"/>
                  <a:ea typeface="+mn-ea"/>
                  <a:cs typeface="+mn-cs"/>
                </a:rPr>
                <a:t>Equipment</a:t>
              </a:r>
              <a:endParaRPr lang="en-GB" sz="1200" dirty="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cxnSp>
          <p:nvCxnSpPr>
            <p:cNvPr id="108" name="Straight Connector 107"/>
            <p:cNvCxnSpPr>
              <a:stCxn id="101" idx="2"/>
              <a:endCxn id="106" idx="0"/>
            </p:cNvCxnSpPr>
            <p:nvPr/>
          </p:nvCxnSpPr>
          <p:spPr>
            <a:xfrm>
              <a:off x="4689240" y="4498087"/>
              <a:ext cx="1293578" cy="109115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1" name="TextBox 110"/>
            <p:cNvSpPr txBox="1"/>
            <p:nvPr/>
          </p:nvSpPr>
          <p:spPr>
            <a:xfrm>
              <a:off x="7631832" y="4005064"/>
              <a:ext cx="15121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r>
                <a:rPr lang="en-GB" sz="1200" dirty="0" smtClean="0">
                  <a:solidFill>
                    <a:prstClr val="black"/>
                  </a:solidFill>
                  <a:latin typeface="Calibri"/>
                  <a:ea typeface="+mn-ea"/>
                  <a:cs typeface="+mn-cs"/>
                </a:rPr>
                <a:t>Recruitment process &amp; Criteria</a:t>
              </a:r>
              <a:endParaRPr lang="en-GB" sz="1200" dirty="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9" name="TextBox 118"/>
            <p:cNvSpPr txBox="1"/>
            <p:nvPr/>
          </p:nvSpPr>
          <p:spPr>
            <a:xfrm>
              <a:off x="107504" y="4437112"/>
              <a:ext cx="1610056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r>
                <a:rPr lang="en-GB" sz="1200" dirty="0" smtClean="0">
                  <a:solidFill>
                    <a:prstClr val="black"/>
                  </a:solidFill>
                  <a:latin typeface="Calibri"/>
                  <a:ea typeface="+mn-ea"/>
                  <a:cs typeface="+mn-cs"/>
                </a:rPr>
                <a:t>Advice: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r>
                <a:rPr lang="en-GB" sz="1200" dirty="0" smtClean="0">
                  <a:solidFill>
                    <a:prstClr val="black"/>
                  </a:solidFill>
                  <a:latin typeface="Calibri"/>
                  <a:ea typeface="+mn-ea"/>
                  <a:cs typeface="+mn-cs"/>
                </a:rPr>
                <a:t>Training needs analysis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r>
                <a:rPr lang="en-GB" sz="1200" dirty="0" smtClean="0">
                  <a:solidFill>
                    <a:prstClr val="black"/>
                  </a:solidFill>
                  <a:latin typeface="Calibri"/>
                  <a:ea typeface="+mn-ea"/>
                  <a:cs typeface="+mn-cs"/>
                </a:rPr>
                <a:t>Training plan</a:t>
              </a:r>
              <a:endParaRPr lang="en-GB" sz="1200" dirty="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cxnSp>
          <p:nvCxnSpPr>
            <p:cNvPr id="121" name="Straight Connector 120"/>
            <p:cNvCxnSpPr>
              <a:stCxn id="15" idx="2"/>
              <a:endCxn id="119" idx="0"/>
            </p:cNvCxnSpPr>
            <p:nvPr/>
          </p:nvCxnSpPr>
          <p:spPr>
            <a:xfrm flipH="1">
              <a:off x="912532" y="3674641"/>
              <a:ext cx="1739248" cy="76247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2" name="TextBox 121"/>
            <p:cNvSpPr txBox="1"/>
            <p:nvPr/>
          </p:nvSpPr>
          <p:spPr>
            <a:xfrm>
              <a:off x="2771800" y="5085184"/>
              <a:ext cx="96866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r>
                <a:rPr lang="en-GB" sz="1200" dirty="0" smtClean="0">
                  <a:solidFill>
                    <a:prstClr val="black"/>
                  </a:solidFill>
                  <a:latin typeface="Calibri"/>
                  <a:ea typeface="+mn-ea"/>
                  <a:cs typeface="+mn-cs"/>
                </a:rPr>
                <a:t>Advice given</a:t>
              </a:r>
              <a:endParaRPr lang="en-GB" sz="1200" dirty="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cxnSp>
          <p:nvCxnSpPr>
            <p:cNvPr id="125" name="Straight Connector 124"/>
            <p:cNvCxnSpPr>
              <a:stCxn id="28" idx="2"/>
              <a:endCxn id="122" idx="0"/>
            </p:cNvCxnSpPr>
            <p:nvPr/>
          </p:nvCxnSpPr>
          <p:spPr>
            <a:xfrm>
              <a:off x="3159917" y="4858127"/>
              <a:ext cx="96215" cy="22705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Straight Connector 126"/>
            <p:cNvCxnSpPr>
              <a:stCxn id="29" idx="2"/>
              <a:endCxn id="122" idx="0"/>
            </p:cNvCxnSpPr>
            <p:nvPr/>
          </p:nvCxnSpPr>
          <p:spPr>
            <a:xfrm flipH="1">
              <a:off x="3256132" y="4858127"/>
              <a:ext cx="981952" cy="22705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0" name="TextBox 129"/>
            <p:cNvSpPr txBox="1"/>
            <p:nvPr/>
          </p:nvSpPr>
          <p:spPr>
            <a:xfrm>
              <a:off x="323529" y="5445224"/>
              <a:ext cx="194421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r>
                <a:rPr lang="en-GB" sz="1200" dirty="0" smtClean="0">
                  <a:solidFill>
                    <a:prstClr val="black"/>
                  </a:solidFill>
                  <a:latin typeface="Calibri"/>
                  <a:ea typeface="+mn-ea"/>
                  <a:cs typeface="+mn-cs"/>
                </a:rPr>
                <a:t>SDDU; Faculties; ISS; Library; Careers</a:t>
              </a:r>
              <a:endParaRPr lang="en-GB" sz="1200" dirty="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cxnSp>
          <p:nvCxnSpPr>
            <p:cNvPr id="132" name="Straight Connector 131"/>
            <p:cNvCxnSpPr>
              <a:stCxn id="15" idx="2"/>
              <a:endCxn id="130" idx="0"/>
            </p:cNvCxnSpPr>
            <p:nvPr/>
          </p:nvCxnSpPr>
          <p:spPr>
            <a:xfrm flipH="1">
              <a:off x="1295637" y="3674641"/>
              <a:ext cx="1356143" cy="177058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Straight Connector 134"/>
            <p:cNvCxnSpPr>
              <a:stCxn id="12" idx="3"/>
              <a:endCxn id="42" idx="1"/>
            </p:cNvCxnSpPr>
            <p:nvPr/>
          </p:nvCxnSpPr>
          <p:spPr>
            <a:xfrm>
              <a:off x="7193895" y="3423484"/>
              <a:ext cx="762481" cy="36497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Straight Connector 136"/>
            <p:cNvCxnSpPr>
              <a:endCxn id="111" idx="1"/>
            </p:cNvCxnSpPr>
            <p:nvPr/>
          </p:nvCxnSpPr>
          <p:spPr>
            <a:xfrm>
              <a:off x="6876256" y="3573016"/>
              <a:ext cx="755576" cy="66288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0" name="Straight Connector 139"/>
            <p:cNvCxnSpPr>
              <a:stCxn id="63" idx="2"/>
              <a:endCxn id="66" idx="0"/>
            </p:cNvCxnSpPr>
            <p:nvPr/>
          </p:nvCxnSpPr>
          <p:spPr>
            <a:xfrm>
              <a:off x="6852587" y="4437112"/>
              <a:ext cx="327726" cy="10801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Straight Connector 142"/>
            <p:cNvCxnSpPr>
              <a:stCxn id="63" idx="2"/>
              <a:endCxn id="69" idx="0"/>
            </p:cNvCxnSpPr>
            <p:nvPr/>
          </p:nvCxnSpPr>
          <p:spPr>
            <a:xfrm>
              <a:off x="6852587" y="4437112"/>
              <a:ext cx="980543" cy="72008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>
              <a:stCxn id="12" idx="3"/>
              <a:endCxn id="45" idx="1"/>
            </p:cNvCxnSpPr>
            <p:nvPr/>
          </p:nvCxnSpPr>
          <p:spPr>
            <a:xfrm flipV="1">
              <a:off x="7193895" y="3155777"/>
              <a:ext cx="762481" cy="26770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8" name="TextBox 147"/>
            <p:cNvSpPr txBox="1"/>
            <p:nvPr/>
          </p:nvSpPr>
          <p:spPr>
            <a:xfrm>
              <a:off x="251520" y="2276872"/>
              <a:ext cx="108012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r>
                <a:rPr lang="en-GB" sz="1200" dirty="0" smtClean="0">
                  <a:solidFill>
                    <a:prstClr val="black"/>
                  </a:solidFill>
                  <a:latin typeface="Calibri"/>
                  <a:ea typeface="+mn-ea"/>
                  <a:cs typeface="+mn-cs"/>
                </a:rPr>
                <a:t>Research method/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r>
                <a:rPr lang="en-GB" sz="1200" dirty="0" smtClean="0">
                  <a:solidFill>
                    <a:prstClr val="black"/>
                  </a:solidFill>
                  <a:latin typeface="Calibri"/>
                  <a:ea typeface="+mn-ea"/>
                  <a:cs typeface="+mn-cs"/>
                </a:rPr>
                <a:t>methodology</a:t>
              </a:r>
              <a:endParaRPr lang="en-GB" sz="1200" dirty="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cxnSp>
          <p:nvCxnSpPr>
            <p:cNvPr id="150" name="Straight Connector 149"/>
            <p:cNvCxnSpPr>
              <a:stCxn id="15" idx="0"/>
              <a:endCxn id="148" idx="2"/>
            </p:cNvCxnSpPr>
            <p:nvPr/>
          </p:nvCxnSpPr>
          <p:spPr>
            <a:xfrm flipH="1" flipV="1">
              <a:off x="791580" y="2923203"/>
              <a:ext cx="1860200" cy="28977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3" name="TextBox 152"/>
            <p:cNvSpPr txBox="1"/>
            <p:nvPr/>
          </p:nvSpPr>
          <p:spPr>
            <a:xfrm>
              <a:off x="5508104" y="2852936"/>
              <a:ext cx="109587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r>
                <a:rPr lang="en-GB" sz="1200" dirty="0" smtClean="0">
                  <a:solidFill>
                    <a:prstClr val="black"/>
                  </a:solidFill>
                  <a:latin typeface="Calibri"/>
                  <a:ea typeface="+mn-ea"/>
                  <a:cs typeface="+mn-cs"/>
                </a:rPr>
                <a:t>‘At risk groups’</a:t>
              </a:r>
              <a:endParaRPr lang="en-GB" sz="1200" dirty="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cxnSp>
          <p:nvCxnSpPr>
            <p:cNvPr id="158" name="Straight Connector 157"/>
            <p:cNvCxnSpPr>
              <a:stCxn id="9" idx="3"/>
            </p:cNvCxnSpPr>
            <p:nvPr/>
          </p:nvCxnSpPr>
          <p:spPr>
            <a:xfrm>
              <a:off x="5985087" y="2703404"/>
              <a:ext cx="243097" cy="2215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Straight Connector 166"/>
            <p:cNvCxnSpPr>
              <a:stCxn id="12" idx="0"/>
            </p:cNvCxnSpPr>
            <p:nvPr/>
          </p:nvCxnSpPr>
          <p:spPr>
            <a:xfrm flipH="1" flipV="1">
              <a:off x="6156176" y="3068960"/>
              <a:ext cx="482856" cy="21602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8" name="TextBox 167"/>
            <p:cNvSpPr txBox="1"/>
            <p:nvPr/>
          </p:nvSpPr>
          <p:spPr>
            <a:xfrm>
              <a:off x="4139952" y="620688"/>
              <a:ext cx="100811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r>
                <a:rPr lang="en-GB" sz="1200" dirty="0" smtClean="0">
                  <a:solidFill>
                    <a:prstClr val="black"/>
                  </a:solidFill>
                  <a:latin typeface="Calibri"/>
                  <a:ea typeface="+mn-ea"/>
                  <a:cs typeface="+mn-cs"/>
                </a:rPr>
                <a:t>6 month assessment</a:t>
              </a:r>
              <a:endParaRPr lang="en-GB" sz="1200" dirty="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cxnSp>
          <p:nvCxnSpPr>
            <p:cNvPr id="170" name="Straight Connector 169"/>
            <p:cNvCxnSpPr>
              <a:stCxn id="168" idx="2"/>
              <a:endCxn id="35" idx="0"/>
            </p:cNvCxnSpPr>
            <p:nvPr/>
          </p:nvCxnSpPr>
          <p:spPr>
            <a:xfrm>
              <a:off x="4644008" y="1082353"/>
              <a:ext cx="1692188" cy="5464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2" name="Straight Connector 171"/>
            <p:cNvCxnSpPr>
              <a:stCxn id="78" idx="3"/>
              <a:endCxn id="15" idx="1"/>
            </p:cNvCxnSpPr>
            <p:nvPr/>
          </p:nvCxnSpPr>
          <p:spPr>
            <a:xfrm flipV="1">
              <a:off x="1691680" y="3443809"/>
              <a:ext cx="336023" cy="18031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3" name="TextBox 172"/>
            <p:cNvSpPr txBox="1"/>
            <p:nvPr/>
          </p:nvSpPr>
          <p:spPr>
            <a:xfrm>
              <a:off x="6300192" y="476672"/>
              <a:ext cx="119814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r>
                <a:rPr lang="en-GB" sz="1200" dirty="0" smtClean="0">
                  <a:solidFill>
                    <a:prstClr val="black"/>
                  </a:solidFill>
                  <a:latin typeface="Calibri"/>
                  <a:ea typeface="+mn-ea"/>
                  <a:cs typeface="+mn-cs"/>
                </a:rPr>
                <a:t>Transfer process</a:t>
              </a:r>
              <a:endParaRPr lang="en-GB" sz="1200" dirty="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cxnSp>
          <p:nvCxnSpPr>
            <p:cNvPr id="175" name="Straight Connector 174"/>
            <p:cNvCxnSpPr>
              <a:stCxn id="35" idx="0"/>
              <a:endCxn id="173" idx="2"/>
            </p:cNvCxnSpPr>
            <p:nvPr/>
          </p:nvCxnSpPr>
          <p:spPr>
            <a:xfrm flipV="1">
              <a:off x="6336196" y="753671"/>
              <a:ext cx="563071" cy="87512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7" name="TextBox 86"/>
            <p:cNvSpPr txBox="1"/>
            <p:nvPr/>
          </p:nvSpPr>
          <p:spPr>
            <a:xfrm>
              <a:off x="4139952" y="2822739"/>
              <a:ext cx="95481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r>
                <a:rPr lang="en-GB" sz="1200" dirty="0" smtClean="0">
                  <a:solidFill>
                    <a:prstClr val="black"/>
                  </a:solidFill>
                  <a:latin typeface="Calibri"/>
                  <a:ea typeface="+mn-ea"/>
                  <a:cs typeface="+mn-cs"/>
                </a:rPr>
                <a:t>Relationship</a:t>
              </a:r>
              <a:endParaRPr lang="en-GB" sz="1200" dirty="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cxnSp>
          <p:nvCxnSpPr>
            <p:cNvPr id="90" name="Straight Connector 89"/>
            <p:cNvCxnSpPr>
              <a:stCxn id="18" idx="3"/>
            </p:cNvCxnSpPr>
            <p:nvPr/>
          </p:nvCxnSpPr>
          <p:spPr>
            <a:xfrm>
              <a:off x="4086201" y="2642429"/>
              <a:ext cx="269775" cy="21050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>
              <a:stCxn id="9" idx="1"/>
            </p:cNvCxnSpPr>
            <p:nvPr/>
          </p:nvCxnSpPr>
          <p:spPr>
            <a:xfrm flipH="1">
              <a:off x="4716016" y="2703404"/>
              <a:ext cx="360040" cy="14953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5" name="TextBox 104"/>
            <p:cNvSpPr txBox="1"/>
            <p:nvPr/>
          </p:nvSpPr>
          <p:spPr>
            <a:xfrm>
              <a:off x="6804248" y="2564904"/>
              <a:ext cx="72008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r>
                <a:rPr lang="en-GB" sz="1200" dirty="0" smtClean="0">
                  <a:solidFill>
                    <a:prstClr val="black"/>
                  </a:solidFill>
                  <a:latin typeface="Calibri"/>
                  <a:ea typeface="+mn-ea"/>
                  <a:cs typeface="+mn-cs"/>
                </a:rPr>
                <a:t>Funding Level</a:t>
              </a:r>
              <a:endParaRPr lang="en-GB" sz="1200" dirty="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cxnSp>
          <p:nvCxnSpPr>
            <p:cNvPr id="112" name="Straight Connector 111"/>
            <p:cNvCxnSpPr>
              <a:stCxn id="12" idx="3"/>
              <a:endCxn id="105" idx="2"/>
            </p:cNvCxnSpPr>
            <p:nvPr/>
          </p:nvCxnSpPr>
          <p:spPr>
            <a:xfrm flipH="1" flipV="1">
              <a:off x="7164288" y="3026569"/>
              <a:ext cx="29607" cy="39691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4" name="TextBox 113"/>
            <p:cNvSpPr txBox="1"/>
            <p:nvPr/>
          </p:nvSpPr>
          <p:spPr>
            <a:xfrm>
              <a:off x="1619672" y="1484784"/>
              <a:ext cx="115212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r>
                <a:rPr lang="en-GB" sz="1200" dirty="0" smtClean="0">
                  <a:solidFill>
                    <a:prstClr val="black"/>
                  </a:solidFill>
                  <a:latin typeface="Calibri"/>
                  <a:ea typeface="+mn-ea"/>
                  <a:cs typeface="+mn-cs"/>
                </a:rPr>
                <a:t>Personal funding level</a:t>
              </a:r>
              <a:endParaRPr lang="en-GB" sz="1200" dirty="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cxnSp>
          <p:nvCxnSpPr>
            <p:cNvPr id="116" name="Straight Connector 115"/>
            <p:cNvCxnSpPr/>
            <p:nvPr/>
          </p:nvCxnSpPr>
          <p:spPr>
            <a:xfrm>
              <a:off x="2483768" y="1916832"/>
              <a:ext cx="504056" cy="57606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3" name="TextBox 122"/>
            <p:cNvSpPr txBox="1"/>
            <p:nvPr/>
          </p:nvSpPr>
          <p:spPr>
            <a:xfrm>
              <a:off x="3563888" y="2060848"/>
              <a:ext cx="110991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r>
                <a:rPr lang="en-GB" sz="1200" dirty="0" smtClean="0">
                  <a:solidFill>
                    <a:prstClr val="black"/>
                  </a:solidFill>
                  <a:latin typeface="Calibri"/>
                  <a:ea typeface="+mn-ea"/>
                  <a:cs typeface="+mn-cs"/>
                </a:rPr>
                <a:t>Language skills</a:t>
              </a:r>
              <a:endParaRPr lang="en-GB" sz="1200" dirty="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cxnSp>
          <p:nvCxnSpPr>
            <p:cNvPr id="126" name="Straight Connector 125"/>
            <p:cNvCxnSpPr>
              <a:endCxn id="123" idx="2"/>
            </p:cNvCxnSpPr>
            <p:nvPr/>
          </p:nvCxnSpPr>
          <p:spPr>
            <a:xfrm flipV="1">
              <a:off x="3851920" y="2337847"/>
              <a:ext cx="266928" cy="15504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3" name="Rectangle 132"/>
          <p:cNvSpPr/>
          <p:nvPr/>
        </p:nvSpPr>
        <p:spPr>
          <a:xfrm>
            <a:off x="-508" y="44624"/>
            <a:ext cx="845502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GB" b="1" dirty="0" smtClean="0">
                <a:solidFill>
                  <a:srgbClr val="FF0000"/>
                </a:solidFill>
                <a:latin typeface="Calibri"/>
                <a:ea typeface="+mn-ea"/>
                <a:cs typeface="+mn-cs"/>
              </a:rPr>
              <a:t>Understand now: </a:t>
            </a:r>
            <a:r>
              <a:rPr lang="en-GB" b="1" dirty="0" smtClean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Environmental influences map – Factors that  can impact on time to submission for a doctoral thesis</a:t>
            </a:r>
            <a:endParaRPr lang="en-GB" dirty="0">
              <a:solidFill>
                <a:prstClr val="black"/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102" name="TextBox 101"/>
          <p:cNvSpPr txBox="1"/>
          <p:nvPr/>
        </p:nvSpPr>
        <p:spPr>
          <a:xfrm>
            <a:off x="123514" y="888685"/>
            <a:ext cx="1624163" cy="400110"/>
          </a:xfrm>
          <a:prstGeom prst="rect">
            <a:avLst/>
          </a:prstGeom>
          <a:solidFill>
            <a:srgbClr val="FF0000"/>
          </a:solidFill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bg1"/>
                </a:solidFill>
              </a:rPr>
              <a:t>Environment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2" name="Oval 1"/>
          <p:cNvSpPr/>
          <p:nvPr/>
        </p:nvSpPr>
        <p:spPr>
          <a:xfrm>
            <a:off x="1897600" y="3026569"/>
            <a:ext cx="1280133" cy="872716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noFill/>
            </a:endParaRPr>
          </a:p>
        </p:txBody>
      </p:sp>
    </p:spTree>
    <p:extLst>
      <p:ext uri="{BB962C8B-B14F-4D97-AF65-F5344CB8AC3E}">
        <p14:creationId xmlns:p14="http://schemas.microsoft.com/office/powerpoint/2010/main" val="94785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72415" y="422275"/>
            <a:ext cx="2279791" cy="584775"/>
          </a:xfrm>
          <a:prstGeom prst="rect">
            <a:avLst/>
          </a:prstGeom>
          <a:solidFill>
            <a:schemeClr val="accent4">
              <a:lumMod val="50000"/>
              <a:lumOff val="50000"/>
            </a:schemeClr>
          </a:solidFill>
        </p:spPr>
        <p:txBody>
          <a:bodyPr wrap="none" rtlCol="0">
            <a:spAutoFit/>
          </a:bodyPr>
          <a:lstStyle/>
          <a:p>
            <a:r>
              <a:rPr lang="en-GB" sz="3200" dirty="0" smtClean="0">
                <a:solidFill>
                  <a:schemeClr val="bg1"/>
                </a:solidFill>
              </a:rPr>
              <a:t>Mechanism</a:t>
            </a:r>
            <a:endParaRPr lang="en-GB" sz="32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5517" y="1588730"/>
            <a:ext cx="2196244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Environmental</a:t>
            </a:r>
          </a:p>
          <a:p>
            <a:r>
              <a:rPr lang="en-GB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Changes</a:t>
            </a:r>
          </a:p>
          <a:p>
            <a:r>
              <a:rPr lang="en-GB" dirty="0" smtClean="0">
                <a:solidFill>
                  <a:srgbClr val="00B050"/>
                </a:solidFill>
              </a:rPr>
              <a:t>New online system</a:t>
            </a:r>
          </a:p>
          <a:p>
            <a:r>
              <a:rPr lang="en-GB" dirty="0" smtClean="0">
                <a:solidFill>
                  <a:srgbClr val="004832"/>
                </a:solidFill>
              </a:rPr>
              <a:t>Improved recording and monitoring of progress</a:t>
            </a:r>
          </a:p>
          <a:p>
            <a:r>
              <a:rPr lang="en-GB" dirty="0" smtClean="0">
                <a:solidFill>
                  <a:srgbClr val="00B050"/>
                </a:solidFill>
              </a:rPr>
              <a:t>Rationalisation, simplification, unification of process</a:t>
            </a:r>
          </a:p>
          <a:p>
            <a:r>
              <a:rPr lang="en-GB" dirty="0" smtClean="0">
                <a:solidFill>
                  <a:srgbClr val="003626"/>
                </a:solidFill>
              </a:rPr>
              <a:t>Increased clarity of procedure</a:t>
            </a:r>
          </a:p>
          <a:p>
            <a:r>
              <a:rPr lang="en-GB" dirty="0" smtClean="0">
                <a:solidFill>
                  <a:srgbClr val="00B050"/>
                </a:solidFill>
              </a:rPr>
              <a:t>Increased PhD ‘Process’ training</a:t>
            </a:r>
          </a:p>
          <a:p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2555777" y="1609580"/>
            <a:ext cx="237408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Training Messages</a:t>
            </a:r>
          </a:p>
          <a:p>
            <a:endParaRPr lang="en-GB" dirty="0"/>
          </a:p>
          <a:p>
            <a:r>
              <a:rPr lang="en-GB" dirty="0" smtClean="0">
                <a:solidFill>
                  <a:srgbClr val="004731"/>
                </a:solidFill>
              </a:rPr>
              <a:t>To PGR and supervisors</a:t>
            </a:r>
          </a:p>
          <a:p>
            <a:r>
              <a:rPr lang="en-GB" i="1" dirty="0" smtClean="0">
                <a:solidFill>
                  <a:srgbClr val="00B050"/>
                </a:solidFill>
              </a:rPr>
              <a:t>‘Three year standard period of study’</a:t>
            </a:r>
            <a:endParaRPr lang="en-GB" i="1" dirty="0">
              <a:solidFill>
                <a:srgbClr val="00B05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73881" y="1624734"/>
            <a:ext cx="237844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Skills development</a:t>
            </a:r>
          </a:p>
          <a:p>
            <a:endParaRPr lang="en-GB" dirty="0" smtClean="0">
              <a:solidFill>
                <a:srgbClr val="00B050"/>
              </a:solidFill>
            </a:endParaRPr>
          </a:p>
          <a:p>
            <a:r>
              <a:rPr lang="en-GB" dirty="0" smtClean="0">
                <a:solidFill>
                  <a:srgbClr val="00B050"/>
                </a:solidFill>
              </a:rPr>
              <a:t>Increased PGR numbers through:</a:t>
            </a:r>
          </a:p>
          <a:p>
            <a:r>
              <a:rPr lang="en-GB" dirty="0" smtClean="0">
                <a:solidFill>
                  <a:srgbClr val="003626"/>
                </a:solidFill>
              </a:rPr>
              <a:t>Time management</a:t>
            </a:r>
          </a:p>
          <a:p>
            <a:r>
              <a:rPr lang="en-GB" dirty="0" smtClean="0">
                <a:solidFill>
                  <a:srgbClr val="00B050"/>
                </a:solidFill>
              </a:rPr>
              <a:t>Project management</a:t>
            </a:r>
          </a:p>
          <a:p>
            <a:r>
              <a:rPr lang="en-GB" dirty="0" smtClean="0">
                <a:solidFill>
                  <a:srgbClr val="003626"/>
                </a:solidFill>
              </a:rPr>
              <a:t>Final stages and thesis presentation</a:t>
            </a:r>
          </a:p>
          <a:p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7596336" y="1636644"/>
            <a:ext cx="136815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endParaRPr lang="en-GB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en-GB" dirty="0" smtClean="0">
                <a:solidFill>
                  <a:srgbClr val="004731"/>
                </a:solidFill>
              </a:rPr>
              <a:t>Short term PRES</a:t>
            </a:r>
          </a:p>
          <a:p>
            <a:r>
              <a:rPr lang="en-GB" dirty="0" smtClean="0">
                <a:solidFill>
                  <a:srgbClr val="00B050"/>
                </a:solidFill>
              </a:rPr>
              <a:t>Long term tbc</a:t>
            </a:r>
            <a:endParaRPr lang="en-GB" dirty="0">
              <a:solidFill>
                <a:srgbClr val="00B05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669068" y="1624734"/>
            <a:ext cx="1223412" cy="400110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bg1"/>
                </a:solidFill>
              </a:rPr>
              <a:t>Outcome</a:t>
            </a:r>
            <a:endParaRPr lang="en-GB" dirty="0">
              <a:solidFill>
                <a:schemeClr val="bg1"/>
              </a:solidFill>
            </a:endParaRPr>
          </a:p>
        </p:txBody>
      </p:sp>
      <p:cxnSp>
        <p:nvCxnSpPr>
          <p:cNvPr id="12" name="Straight Arrow Connector 11"/>
          <p:cNvCxnSpPr/>
          <p:nvPr/>
        </p:nvCxnSpPr>
        <p:spPr bwMode="auto">
          <a:xfrm>
            <a:off x="935596" y="1484784"/>
            <a:ext cx="6660740" cy="0"/>
          </a:xfrm>
          <a:prstGeom prst="straightConnector1">
            <a:avLst/>
          </a:prstGeom>
          <a:ln>
            <a:solidFill>
              <a:schemeClr val="tx1">
                <a:lumMod val="25000"/>
                <a:lumOff val="75000"/>
              </a:schemeClr>
            </a:solidFill>
            <a:headEnd type="none" w="med" len="med"/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04676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355600" y="422275"/>
            <a:ext cx="5764572" cy="738188"/>
          </a:xfrm>
        </p:spPr>
        <p:txBody>
          <a:bodyPr/>
          <a:lstStyle/>
          <a:p>
            <a:r>
              <a:rPr lang="en-GB" altLang="en-US" dirty="0" smtClean="0">
                <a:ea typeface="ＭＳ Ｐゴシック" pitchFamily="34" charset="-128"/>
              </a:rPr>
              <a:t>Postgraduate Research Experience Survey 2015 University of Leeds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355600" y="1665288"/>
            <a:ext cx="8537575" cy="4349750"/>
          </a:xfrm>
        </p:spPr>
        <p:txBody>
          <a:bodyPr/>
          <a:lstStyle/>
          <a:p>
            <a:pPr>
              <a:spcAft>
                <a:spcPts val="600"/>
              </a:spcAft>
              <a:buFontTx/>
              <a:buChar char="•"/>
            </a:pPr>
            <a:endParaRPr lang="en-GB" altLang="en-US" sz="2800" smtClean="0">
              <a:solidFill>
                <a:srgbClr val="004832"/>
              </a:solidFill>
              <a:ea typeface="ＭＳ Ｐゴシック" pitchFamily="34" charset="-128"/>
            </a:endParaRPr>
          </a:p>
          <a:p>
            <a:pPr>
              <a:spcAft>
                <a:spcPts val="600"/>
              </a:spcAft>
            </a:pPr>
            <a:endParaRPr lang="en-GB" altLang="en-US" sz="2800" smtClean="0">
              <a:solidFill>
                <a:srgbClr val="004832"/>
              </a:solidFill>
              <a:ea typeface="ＭＳ Ｐゴシック" pitchFamily="34" charset="-128"/>
            </a:endParaRPr>
          </a:p>
          <a:p>
            <a:endParaRPr lang="en-GB" altLang="en-US" sz="2800" smtClean="0">
              <a:ea typeface="ＭＳ Ｐゴシック" pitchFamily="34" charset="-128"/>
            </a:endParaRPr>
          </a:p>
          <a:p>
            <a:r>
              <a:rPr lang="en-GB" altLang="en-US" sz="2800" smtClean="0">
                <a:ea typeface="ＭＳ Ｐゴシック" pitchFamily="34" charset="-128"/>
              </a:rPr>
              <a:t> </a:t>
            </a:r>
          </a:p>
          <a:p>
            <a:endParaRPr lang="en-GB" altLang="en-US" sz="2800" smtClean="0">
              <a:ea typeface="ＭＳ Ｐゴシック" pitchFamily="34" charset="-128"/>
            </a:endParaRPr>
          </a:p>
        </p:txBody>
      </p:sp>
      <p:pic>
        <p:nvPicPr>
          <p:cNvPr id="922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" y="1484313"/>
            <a:ext cx="8858250" cy="460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 bwMode="auto">
          <a:xfrm>
            <a:off x="5774076" y="2743201"/>
            <a:ext cx="2034284" cy="3256908"/>
          </a:xfrm>
          <a:prstGeom prst="rect">
            <a:avLst/>
          </a:prstGeom>
          <a:solidFill>
            <a:schemeClr val="tx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" name="Oval 2"/>
          <p:cNvSpPr/>
          <p:nvPr/>
        </p:nvSpPr>
        <p:spPr bwMode="auto">
          <a:xfrm>
            <a:off x="7668344" y="5157192"/>
            <a:ext cx="1404851" cy="1404156"/>
          </a:xfrm>
          <a:prstGeom prst="ellips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4569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ea typeface="ＭＳ Ｐゴシック" pitchFamily="34" charset="-128"/>
              </a:rPr>
              <a:t>3. Application to the individual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614"/>
          <a:stretch/>
        </p:blipFill>
        <p:spPr>
          <a:xfrm>
            <a:off x="306935" y="2060848"/>
            <a:ext cx="8530131" cy="379077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86962" y="1830015"/>
            <a:ext cx="77700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The development mechanism or development process?</a:t>
            </a:r>
            <a:endParaRPr lang="en-GB" sz="2400" dirty="0"/>
          </a:p>
        </p:txBody>
      </p:sp>
      <p:grpSp>
        <p:nvGrpSpPr>
          <p:cNvPr id="22" name="Group 21"/>
          <p:cNvGrpSpPr/>
          <p:nvPr/>
        </p:nvGrpSpPr>
        <p:grpSpPr>
          <a:xfrm>
            <a:off x="1511660" y="5043830"/>
            <a:ext cx="6660740" cy="405460"/>
            <a:chOff x="1511660" y="5043830"/>
            <a:chExt cx="6660740" cy="405460"/>
          </a:xfrm>
        </p:grpSpPr>
        <p:sp>
          <p:nvSpPr>
            <p:cNvPr id="5" name="TextBox 4"/>
            <p:cNvSpPr txBox="1"/>
            <p:nvPr/>
          </p:nvSpPr>
          <p:spPr>
            <a:xfrm>
              <a:off x="1511660" y="5043830"/>
              <a:ext cx="162416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/>
                <a:t>Environment</a:t>
              </a:r>
              <a:endParaRPr lang="en-GB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6948988" y="5043830"/>
              <a:ext cx="122341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/>
                <a:t>Outcome</a:t>
              </a:r>
              <a:endParaRPr lang="en-GB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4499992" y="5049180"/>
              <a:ext cx="149592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/>
                <a:t>Mechanism</a:t>
              </a:r>
              <a:endParaRPr lang="en-GB" dirty="0"/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1511660" y="4905164"/>
            <a:ext cx="6521151" cy="1656184"/>
            <a:chOff x="1511660" y="4905164"/>
            <a:chExt cx="6521151" cy="1656184"/>
          </a:xfrm>
        </p:grpSpPr>
        <p:cxnSp>
          <p:nvCxnSpPr>
            <p:cNvPr id="10" name="Straight Connector 9"/>
            <p:cNvCxnSpPr/>
            <p:nvPr/>
          </p:nvCxnSpPr>
          <p:spPr bwMode="auto">
            <a:xfrm>
              <a:off x="5693305" y="4905164"/>
              <a:ext cx="0" cy="1656184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>
              <a:off x="1511660" y="5729190"/>
              <a:ext cx="162416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>
                  <a:solidFill>
                    <a:srgbClr val="00B050"/>
                  </a:solidFill>
                </a:rPr>
                <a:t>Environment</a:t>
              </a:r>
              <a:endParaRPr lang="en-GB" dirty="0">
                <a:solidFill>
                  <a:srgbClr val="00B050"/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3995936" y="5729190"/>
              <a:ext cx="1752403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>
                  <a:solidFill>
                    <a:srgbClr val="00B050"/>
                  </a:solidFill>
                </a:rPr>
                <a:t>Fundamental </a:t>
              </a:r>
            </a:p>
            <a:p>
              <a:r>
                <a:rPr lang="en-GB" dirty="0" smtClean="0">
                  <a:solidFill>
                    <a:srgbClr val="00B050"/>
                  </a:solidFill>
                </a:rPr>
                <a:t>Mechanism</a:t>
              </a:r>
              <a:endParaRPr lang="en-GB" dirty="0">
                <a:solidFill>
                  <a:srgbClr val="00B050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5796136" y="5733256"/>
              <a:ext cx="101181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>
                  <a:solidFill>
                    <a:srgbClr val="00B050"/>
                  </a:solidFill>
                </a:rPr>
                <a:t>Level 3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7020996" y="5733256"/>
              <a:ext cx="101181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>
                  <a:solidFill>
                    <a:srgbClr val="00B050"/>
                  </a:solidFill>
                </a:rPr>
                <a:t>Level 4</a:t>
              </a:r>
            </a:p>
          </p:txBody>
        </p:sp>
        <p:cxnSp>
          <p:nvCxnSpPr>
            <p:cNvPr id="16" name="Straight Connector 15"/>
            <p:cNvCxnSpPr/>
            <p:nvPr/>
          </p:nvCxnSpPr>
          <p:spPr bwMode="auto">
            <a:xfrm>
              <a:off x="3851920" y="4905164"/>
              <a:ext cx="0" cy="1656184"/>
            </a:xfrm>
            <a:prstGeom prst="line">
              <a:avLst/>
            </a:prstGeom>
            <a:solidFill>
              <a:schemeClr val="hlink"/>
            </a:solidFill>
            <a:ln w="31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0" name="Straight Connector 19"/>
            <p:cNvCxnSpPr/>
            <p:nvPr/>
          </p:nvCxnSpPr>
          <p:spPr bwMode="auto">
            <a:xfrm>
              <a:off x="6840252" y="4905164"/>
              <a:ext cx="0" cy="1177969"/>
            </a:xfrm>
            <a:prstGeom prst="line">
              <a:avLst/>
            </a:prstGeom>
            <a:solidFill>
              <a:schemeClr val="hlink"/>
            </a:solidFill>
            <a:ln w="31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1" name="Rectangle 20"/>
            <p:cNvSpPr/>
            <p:nvPr/>
          </p:nvSpPr>
          <p:spPr>
            <a:xfrm>
              <a:off x="6228184" y="6053226"/>
              <a:ext cx="1223412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GB" dirty="0">
                  <a:solidFill>
                    <a:srgbClr val="00B050"/>
                  </a:solidFill>
                </a:rPr>
                <a:t>Outcome</a:t>
              </a:r>
            </a:p>
          </p:txBody>
        </p:sp>
      </p:grpSp>
      <p:sp>
        <p:nvSpPr>
          <p:cNvPr id="28" name="TextBox 27"/>
          <p:cNvSpPr txBox="1"/>
          <p:nvPr/>
        </p:nvSpPr>
        <p:spPr>
          <a:xfrm>
            <a:off x="2714761" y="1383159"/>
            <a:ext cx="37144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dirty="0" smtClean="0"/>
              <a:t>Development or learning?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220162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5"/>
      </a:dk1>
      <a:lt1>
        <a:srgbClr val="FFFFFF"/>
      </a:lt1>
      <a:dk2>
        <a:srgbClr val="FFFFFF"/>
      </a:dk2>
      <a:lt2>
        <a:srgbClr val="808080"/>
      </a:lt2>
      <a:accent1>
        <a:srgbClr val="00502F"/>
      </a:accent1>
      <a:accent2>
        <a:srgbClr val="C41230"/>
      </a:accent2>
      <a:accent3>
        <a:srgbClr val="FFFFFF"/>
      </a:accent3>
      <a:accent4>
        <a:srgbClr val="000003"/>
      </a:accent4>
      <a:accent5>
        <a:srgbClr val="AAB3AD"/>
      </a:accent5>
      <a:accent6>
        <a:srgbClr val="B10F2A"/>
      </a:accent6>
      <a:hlink>
        <a:srgbClr val="C41230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hlink"/>
        </a:solidFill>
        <a:ln w="31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GB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hlink"/>
        </a:solidFill>
        <a:ln w="31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GB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Default Design 1">
        <a:dk1>
          <a:srgbClr val="000005"/>
        </a:dk1>
        <a:lt1>
          <a:srgbClr val="FFFFFF"/>
        </a:lt1>
        <a:dk2>
          <a:srgbClr val="FFFFFF"/>
        </a:dk2>
        <a:lt2>
          <a:srgbClr val="808080"/>
        </a:lt2>
        <a:accent1>
          <a:srgbClr val="00502F"/>
        </a:accent1>
        <a:accent2>
          <a:srgbClr val="C41230"/>
        </a:accent2>
        <a:accent3>
          <a:srgbClr val="FFFFFF"/>
        </a:accent3>
        <a:accent4>
          <a:srgbClr val="000003"/>
        </a:accent4>
        <a:accent5>
          <a:srgbClr val="AAB3AD"/>
        </a:accent5>
        <a:accent6>
          <a:srgbClr val="B10F2A"/>
        </a:accent6>
        <a:hlink>
          <a:srgbClr val="E9E2D3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5"/>
        </a:dk1>
        <a:lt1>
          <a:srgbClr val="FFFFFF"/>
        </a:lt1>
        <a:dk2>
          <a:srgbClr val="FFFFFF"/>
        </a:dk2>
        <a:lt2>
          <a:srgbClr val="808080"/>
        </a:lt2>
        <a:accent1>
          <a:srgbClr val="00502F"/>
        </a:accent1>
        <a:accent2>
          <a:srgbClr val="C41230"/>
        </a:accent2>
        <a:accent3>
          <a:srgbClr val="FFFFFF"/>
        </a:accent3>
        <a:accent4>
          <a:srgbClr val="000003"/>
        </a:accent4>
        <a:accent5>
          <a:srgbClr val="AAB3AD"/>
        </a:accent5>
        <a:accent6>
          <a:srgbClr val="B10F2A"/>
        </a:accent6>
        <a:hlink>
          <a:srgbClr val="C4123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Default Design">
  <a:themeElements>
    <a:clrScheme name="Default Design 2">
      <a:dk1>
        <a:srgbClr val="000005"/>
      </a:dk1>
      <a:lt1>
        <a:srgbClr val="FFFFFF"/>
      </a:lt1>
      <a:dk2>
        <a:srgbClr val="FFFFFF"/>
      </a:dk2>
      <a:lt2>
        <a:srgbClr val="808080"/>
      </a:lt2>
      <a:accent1>
        <a:srgbClr val="00502F"/>
      </a:accent1>
      <a:accent2>
        <a:srgbClr val="C41230"/>
      </a:accent2>
      <a:accent3>
        <a:srgbClr val="FFFFFF"/>
      </a:accent3>
      <a:accent4>
        <a:srgbClr val="000003"/>
      </a:accent4>
      <a:accent5>
        <a:srgbClr val="AAB3AD"/>
      </a:accent5>
      <a:accent6>
        <a:srgbClr val="B10F2A"/>
      </a:accent6>
      <a:hlink>
        <a:srgbClr val="C41230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hlink"/>
        </a:solidFill>
        <a:ln w="31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GB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hlink"/>
        </a:solidFill>
        <a:ln w="31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GB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Default Design 1">
        <a:dk1>
          <a:srgbClr val="000005"/>
        </a:dk1>
        <a:lt1>
          <a:srgbClr val="FFFFFF"/>
        </a:lt1>
        <a:dk2>
          <a:srgbClr val="FFFFFF"/>
        </a:dk2>
        <a:lt2>
          <a:srgbClr val="808080"/>
        </a:lt2>
        <a:accent1>
          <a:srgbClr val="00502F"/>
        </a:accent1>
        <a:accent2>
          <a:srgbClr val="C41230"/>
        </a:accent2>
        <a:accent3>
          <a:srgbClr val="FFFFFF"/>
        </a:accent3>
        <a:accent4>
          <a:srgbClr val="000003"/>
        </a:accent4>
        <a:accent5>
          <a:srgbClr val="AAB3AD"/>
        </a:accent5>
        <a:accent6>
          <a:srgbClr val="B10F2A"/>
        </a:accent6>
        <a:hlink>
          <a:srgbClr val="E9E2D3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5"/>
        </a:dk1>
        <a:lt1>
          <a:srgbClr val="FFFFFF"/>
        </a:lt1>
        <a:dk2>
          <a:srgbClr val="FFFFFF"/>
        </a:dk2>
        <a:lt2>
          <a:srgbClr val="808080"/>
        </a:lt2>
        <a:accent1>
          <a:srgbClr val="00502F"/>
        </a:accent1>
        <a:accent2>
          <a:srgbClr val="C41230"/>
        </a:accent2>
        <a:accent3>
          <a:srgbClr val="FFFFFF"/>
        </a:accent3>
        <a:accent4>
          <a:srgbClr val="000003"/>
        </a:accent4>
        <a:accent5>
          <a:srgbClr val="AAB3AD"/>
        </a:accent5>
        <a:accent6>
          <a:srgbClr val="B10F2A"/>
        </a:accent6>
        <a:hlink>
          <a:srgbClr val="C4123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12111</TotalTime>
  <Words>886</Words>
  <Application>Microsoft Office PowerPoint</Application>
  <PresentationFormat>On-screen Show (4:3)</PresentationFormat>
  <Paragraphs>176</Paragraphs>
  <Slides>15</Slides>
  <Notes>6</Notes>
  <HiddenSlides>2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Default Design</vt:lpstr>
      <vt:lpstr>Office Theme</vt:lpstr>
      <vt:lpstr>1_Default Design</vt:lpstr>
      <vt:lpstr>In theory: A realist approach to the development of researchers</vt:lpstr>
      <vt:lpstr>Overview</vt:lpstr>
      <vt:lpstr>1. Realist approach key ideas</vt:lpstr>
      <vt:lpstr>1. Realist approach key ideas</vt:lpstr>
      <vt:lpstr>2. Application to a development programme</vt:lpstr>
      <vt:lpstr>PowerPoint Presentation</vt:lpstr>
      <vt:lpstr>PowerPoint Presentation</vt:lpstr>
      <vt:lpstr>Postgraduate Research Experience Survey 2015 University of Leeds</vt:lpstr>
      <vt:lpstr>3. Application to the individual</vt:lpstr>
      <vt:lpstr>3. Application to the individual</vt:lpstr>
      <vt:lpstr>3. Application to the individual</vt:lpstr>
      <vt:lpstr>4. A realist future</vt:lpstr>
      <vt:lpstr>PowerPoint Presentation</vt:lpstr>
      <vt:lpstr>A diagram to ‘finish you off’ Complexity of developing people</vt:lpstr>
      <vt:lpstr>PowerPoint Presentation</vt:lpstr>
    </vt:vector>
  </TitlesOfParts>
  <Company>Meta One Limited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Clements</dc:creator>
  <cp:lastModifiedBy>Helen Cowen</cp:lastModifiedBy>
  <cp:revision>775</cp:revision>
  <cp:lastPrinted>2015-09-16T14:17:27Z</cp:lastPrinted>
  <dcterms:created xsi:type="dcterms:W3CDTF">2006-02-09T16:01:47Z</dcterms:created>
  <dcterms:modified xsi:type="dcterms:W3CDTF">2015-09-17T13:23:54Z</dcterms:modified>
</cp:coreProperties>
</file>