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0" r:id="rId3"/>
    <p:sldId id="261" r:id="rId4"/>
    <p:sldId id="267" r:id="rId5"/>
    <p:sldId id="257" r:id="rId6"/>
    <p:sldId id="266" r:id="rId7"/>
    <p:sldId id="264" r:id="rId8"/>
    <p:sldId id="265" r:id="rId9"/>
    <p:sldId id="262" r:id="rId10"/>
    <p:sldId id="258" r:id="rId11"/>
    <p:sldId id="263" r:id="rId12"/>
    <p:sldId id="25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4" d="100"/>
          <a:sy n="114" d="100"/>
        </p:scale>
        <p:origin x="-918"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1800" cy="457200"/>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3" name="Date Placeholder 2"/>
          <p:cNvSpPr txBox="1">
            <a:spLocks noGrp="1"/>
          </p:cNvSpPr>
          <p:nvPr>
            <p:ph type="dt" idx="1"/>
          </p:nvPr>
        </p:nvSpPr>
        <p:spPr>
          <a:xfrm>
            <a:off x="3884608" y="0"/>
            <a:ext cx="2971800" cy="457200"/>
          </a:xfrm>
          <a:prstGeom prst="rect">
            <a:avLst/>
          </a:prstGeom>
          <a:noFill/>
          <a:ln>
            <a:noFill/>
          </a:ln>
        </p:spPr>
        <p:txBody>
          <a:bodyPr vert="horz" wrap="square" lIns="91440" tIns="45720" rIns="91440" bIns="45720" anchor="t" anchorCtr="0" compatLnSpc="1"/>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8836A60A-D93B-45F8-83F2-AF45B340FA3B}" type="datetime1">
              <a:rPr lang="en-GB"/>
              <a:pPr lvl="0"/>
              <a:t>17/09/2015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1">
            <a:solidFill>
              <a:srgbClr val="000000"/>
            </a:solidFill>
            <a:prstDash val="solid"/>
          </a:ln>
        </p:spPr>
      </p:sp>
      <p:sp>
        <p:nvSpPr>
          <p:cNvPr id="5" name="Notes Placeholder 4"/>
          <p:cNvSpPr txBox="1">
            <a:spLocks noGrp="1"/>
          </p:cNvSpPr>
          <p:nvPr>
            <p:ph type="body" sz="quarter" idx="3"/>
          </p:nvPr>
        </p:nvSpPr>
        <p:spPr>
          <a:xfrm>
            <a:off x="685800" y="4343400"/>
            <a:ext cx="5486400" cy="4114800"/>
          </a:xfrm>
          <a:prstGeom prst="rect">
            <a:avLst/>
          </a:prstGeom>
          <a:noFill/>
          <a:ln>
            <a:noFill/>
          </a:ln>
        </p:spPr>
        <p:txBody>
          <a:bodyPr vert="horz" wrap="square" lIns="91440" tIns="45720" rIns="91440" bIns="45720"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txBox="1">
            <a:spLocks noGrp="1"/>
          </p:cNvSpPr>
          <p:nvPr>
            <p:ph type="ftr" sz="quarter" idx="4"/>
          </p:nvPr>
        </p:nvSpPr>
        <p:spPr>
          <a:xfrm>
            <a:off x="0" y="8685208"/>
            <a:ext cx="2971800" cy="457200"/>
          </a:xfrm>
          <a:prstGeom prst="rect">
            <a:avLst/>
          </a:prstGeom>
          <a:noFill/>
          <a:ln>
            <a:noFill/>
          </a:ln>
        </p:spPr>
        <p:txBody>
          <a:bodyPr vert="horz" wrap="square" lIns="91440" tIns="45720" rIns="91440" bIns="45720" anchor="b" anchorCtr="0" compatLnSpc="1"/>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7" name="Slide Number Placeholder 6"/>
          <p:cNvSpPr txBox="1">
            <a:spLocks noGrp="1"/>
          </p:cNvSpPr>
          <p:nvPr>
            <p:ph type="sldNum" sz="quarter" idx="5"/>
          </p:nvPr>
        </p:nvSpPr>
        <p:spPr>
          <a:xfrm>
            <a:off x="3884608" y="8685208"/>
            <a:ext cx="2971800" cy="457200"/>
          </a:xfrm>
          <a:prstGeom prst="rect">
            <a:avLst/>
          </a:prstGeom>
          <a:noFill/>
          <a:ln>
            <a:noFill/>
          </a:ln>
        </p:spPr>
        <p:txBody>
          <a:bodyPr vert="horz" wrap="square" lIns="91440" tIns="45720" rIns="91440" bIns="45720" anchor="b" anchorCtr="0" compatLnSpc="1"/>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49B9DBCB-8A0C-42E5-BC0B-A29C9DA45D40}" type="slidenum">
              <a:t>‹#›</a:t>
            </a:fld>
            <a:endParaRPr lang="en-GB"/>
          </a:p>
        </p:txBody>
      </p:sp>
    </p:spTree>
    <p:extLst>
      <p:ext uri="{BB962C8B-B14F-4D97-AF65-F5344CB8AC3E}">
        <p14:creationId xmlns:p14="http://schemas.microsoft.com/office/powerpoint/2010/main" val="929304748"/>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r>
              <a:rPr lang="en-GB"/>
              <a:t>3 – ‘diminished’  - 10 Top Tips for PhD Students implies there 10 mistakes they are likely to commit without the wisdom of the supervisor.</a:t>
            </a:r>
          </a:p>
          <a:p>
            <a:pPr lvl="0"/>
            <a:endParaRPr lang="en-GB"/>
          </a:p>
          <a:p>
            <a:pPr lvl="0"/>
            <a:r>
              <a:rPr lang="en-GB"/>
              <a:t>   - patronising e.g. telling a mid-career professional that time-management is important. </a:t>
            </a:r>
          </a:p>
          <a:p>
            <a:pPr lvl="0"/>
            <a:endParaRPr lang="en-GB"/>
          </a:p>
          <a:p>
            <a:pPr lvl="0"/>
            <a:r>
              <a:rPr lang="en-GB"/>
              <a:t>5. Janks and Ivanič (1992) note the problem inherent in many doctoral supervisory relationships which are characterised by an asymmetry of power-relations between supervisor and student, terms which themselves construct subject positions for both parties</a:t>
            </a:r>
          </a:p>
        </p:txBody>
      </p:sp>
      <p:sp>
        <p:nvSpPr>
          <p:cNvPr id="4" name="Slide Number Placeholder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82044DA-24E4-42F8-81F0-732FF976F910}" type="slidenum">
              <a:t>2</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r>
              <a:rPr lang="en-GB"/>
              <a:t>2. Paré (2010:113) argues the role of doctoral pedagogy is in part an enculturation process, though which students ‘ learn more about the community they are joining, its past, its current debates, its cultural and discourse practices’. </a:t>
            </a:r>
          </a:p>
          <a:p>
            <a:pPr lvl="0"/>
            <a:endParaRPr lang="en-GB"/>
          </a:p>
        </p:txBody>
      </p:sp>
      <p:sp>
        <p:nvSpPr>
          <p:cNvPr id="4" name="Slide Number Placeholder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D7C36FA-B0F8-482B-8C40-7A404C523AFB}" type="slidenum">
              <a:t>4</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endParaRPr lang="en-GB"/>
          </a:p>
          <a:p>
            <a:pPr lvl="0"/>
            <a:r>
              <a:rPr lang="en-GB"/>
              <a:t>challenge such interpellations and to construct more collaborative, egalitarian relationships ‘to enhance the value placed on individuals’ academic contributions and facilitate the process of induction into the academic discourse community, through a notion of critical inclusion’ (Hyatt 2005a: 339).</a:t>
            </a:r>
          </a:p>
          <a:p>
            <a:pPr lvl="0"/>
            <a:r>
              <a:rPr lang="en-GB"/>
              <a:t>The alternative is one which advocates more collaborate supervisory relations (Lee &amp; Kamler 2008, Kamler 2008), careful and reflexive supervision (Lee 2008), an expansion of student research literacies (Green &amp; Lee, 2008), advocates</a:t>
            </a:r>
          </a:p>
        </p:txBody>
      </p:sp>
      <p:sp>
        <p:nvSpPr>
          <p:cNvPr id="4" name="Slide Number Placeholder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42859E7-016D-4193-A543-66B14F1F59DC}" type="slidenum">
              <a:t>5</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r>
              <a:rPr lang="en-GB"/>
              <a:t>moving beyond an approach characterised by tips and techniques to one where by students are critically invited into the discourse community (Swales 1990) through a critical inclusion to, as Golde and Walker (2006) put it, envisaging the future of doctoral education as preparation of the future stewards of the discipline. </a:t>
            </a:r>
          </a:p>
          <a:p>
            <a:pPr lvl="0"/>
            <a:endParaRPr lang="en-GB"/>
          </a:p>
          <a:p>
            <a:pPr lvl="0"/>
            <a:r>
              <a:rPr lang="en-GB"/>
              <a:t>2. Design &amp; architecture have studio approach – problem-solving, working in term-based multidisciplinary environments – so this pedagogy also models professional practice</a:t>
            </a:r>
          </a:p>
        </p:txBody>
      </p:sp>
      <p:sp>
        <p:nvSpPr>
          <p:cNvPr id="4" name="Slide Number Placeholder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56AF0C5-7053-41CD-9EA4-EDFF2E426AC0}" type="slidenum">
              <a:t>6</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r>
              <a:rPr lang="en-GB"/>
              <a:t>5 - indexical biographies - who we are and where we come from and what we bring – repertoires reflect our individual subjectivities</a:t>
            </a:r>
          </a:p>
        </p:txBody>
      </p:sp>
      <p:sp>
        <p:nvSpPr>
          <p:cNvPr id="4" name="Slide Number Placeholder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06AE484-01AB-42D7-B040-E49102A3CFCE}" type="slidenum">
              <a:t>8</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r>
              <a:rPr lang="en-GB"/>
              <a:t>3 – this links with the notion of ‘indexical biographies – who we are and where we come from and what we bring</a:t>
            </a:r>
          </a:p>
        </p:txBody>
      </p:sp>
      <p:sp>
        <p:nvSpPr>
          <p:cNvPr id="4" name="Slide Number Placeholder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21FBEDB-34E6-4988-8652-491E394359B1}" type="slidenum">
              <a:t>9</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r>
              <a:rPr lang="en-GB"/>
              <a:t>Students selected an article using a discursive analysis of a policy text that they felt was relevant to their own doctoral research, and to circulate this article to the group for pre-reading. </a:t>
            </a:r>
          </a:p>
          <a:p>
            <a:pPr lvl="0"/>
            <a:r>
              <a:rPr lang="en-GB"/>
              <a:t>They were also invited to select a short piece of text that they would like to analyse discursively as part of their research and to circulate the text to the rest of the group so they had an opportunity to read/analyse the text.</a:t>
            </a:r>
          </a:p>
          <a:p>
            <a:pPr lvl="0"/>
            <a:r>
              <a:rPr lang="en-GB"/>
              <a:t>They were requested to analyse their text in detail, using the frame described which was circulated and had already been discussed in a previous teaching session on CDA. </a:t>
            </a:r>
          </a:p>
          <a:p>
            <a:pPr lvl="0"/>
            <a:r>
              <a:rPr lang="en-GB"/>
              <a:t>They were also briefed to prepare a 10 minute informal presentation of their analysis and to be prepared to offer their analysis/evaluation/interpretation of the text. In the workshop, each student critiqued the paper they had selected, describing to the group why the approach taken was relevant for them. They then presented an analysis of their text, after which the group offered their supplementary thoughts/analysis of the text. </a:t>
            </a:r>
          </a:p>
          <a:p>
            <a:pPr lvl="0"/>
            <a:r>
              <a:rPr lang="en-GB"/>
              <a:t>The workshop concluded with a critique of the pre-circulated framework, with the each member of the group discussing its bearing on their own doctoral research, including ways in which it might be supplemented/enhanced. </a:t>
            </a:r>
          </a:p>
          <a:p>
            <a:pPr lvl="0"/>
            <a:r>
              <a:rPr lang="en-GB"/>
              <a:t>This final element was a key aspect in the reconfiguration of relationships between tutor and student.</a:t>
            </a:r>
          </a:p>
          <a:p>
            <a:pPr lvl="0"/>
            <a:endParaRPr lang="en-GB"/>
          </a:p>
        </p:txBody>
      </p:sp>
      <p:sp>
        <p:nvSpPr>
          <p:cNvPr id="4" name="Slide Number Placeholder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B586A6F-C03C-476C-8110-85DD86443A46}" type="slidenum">
              <a:t>10</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14AE247-F926-4EDC-97A3-25DB20FE0EE9}" type="slidenum">
              <a:t>12</a:t>
            </a:fld>
            <a:endParaRPr lang="en-GB"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3"/>
            <a:ext cx="7772400" cy="1470026"/>
          </a:xfrm>
        </p:spPr>
        <p:txBody>
          <a:bodyPr/>
          <a:lstStyle>
            <a:lvl1pPr>
              <a:defRPr/>
            </a:lvl1pPr>
          </a:lstStyle>
          <a:p>
            <a:pPr lvl="0"/>
            <a:r>
              <a:rPr lang="en-US"/>
              <a:t>Click to edit Master title style</a:t>
            </a:r>
            <a:endParaRPr lang="en-GB"/>
          </a:p>
        </p:txBody>
      </p:sp>
      <p:sp>
        <p:nvSpPr>
          <p:cNvPr id="3" name="Subtitle 2"/>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en-US"/>
              <a:t>Click to edit Master subtitle style</a:t>
            </a:r>
            <a:endParaRPr lang="en-GB"/>
          </a:p>
        </p:txBody>
      </p:sp>
      <p:sp>
        <p:nvSpPr>
          <p:cNvPr id="4" name="Date Placeholder 3"/>
          <p:cNvSpPr txBox="1">
            <a:spLocks noGrp="1"/>
          </p:cNvSpPr>
          <p:nvPr>
            <p:ph type="dt" sz="half" idx="7"/>
          </p:nvPr>
        </p:nvSpPr>
        <p:spPr/>
        <p:txBody>
          <a:bodyPr/>
          <a:lstStyle>
            <a:lvl1pPr>
              <a:defRPr/>
            </a:lvl1pPr>
          </a:lstStyle>
          <a:p>
            <a:pPr lvl="0"/>
            <a:fld id="{BEA4ED92-549E-457F-9FB8-77E8442E0771}" type="datetime1">
              <a:rPr lang="en-GB"/>
              <a:pPr lvl="0"/>
              <a:t>17/09/2015</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B612C252-E75B-4E9A-A111-965DB89A8257}" type="slidenum">
              <a:t>‹#›</a:t>
            </a:fld>
            <a:endParaRPr lang="en-GB"/>
          </a:p>
        </p:txBody>
      </p:sp>
    </p:spTree>
    <p:extLst>
      <p:ext uri="{BB962C8B-B14F-4D97-AF65-F5344CB8AC3E}">
        <p14:creationId xmlns:p14="http://schemas.microsoft.com/office/powerpoint/2010/main" val="26122632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7"/>
          </p:nvPr>
        </p:nvSpPr>
        <p:spPr/>
        <p:txBody>
          <a:bodyPr/>
          <a:lstStyle>
            <a:lvl1pPr>
              <a:defRPr/>
            </a:lvl1pPr>
          </a:lstStyle>
          <a:p>
            <a:pPr lvl="0"/>
            <a:fld id="{075FD0A0-4D4D-48E4-AF22-637FE772BE17}" type="datetime1">
              <a:rPr lang="en-GB"/>
              <a:pPr lvl="0"/>
              <a:t>17/09/2015</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3629ED64-B707-41C5-837E-46C7AD45D5EF}" type="slidenum">
              <a:t>‹#›</a:t>
            </a:fld>
            <a:endParaRPr lang="en-GB"/>
          </a:p>
        </p:txBody>
      </p:sp>
    </p:spTree>
    <p:extLst>
      <p:ext uri="{BB962C8B-B14F-4D97-AF65-F5344CB8AC3E}">
        <p14:creationId xmlns:p14="http://schemas.microsoft.com/office/powerpoint/2010/main" val="9633470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29400" y="274640"/>
            <a:ext cx="2057400" cy="5851529"/>
          </a:xfrm>
        </p:spPr>
        <p:txBody>
          <a:bodyPr vert="eaVert"/>
          <a:lstStyle>
            <a:lvl1pPr>
              <a:defRPr/>
            </a:lvl1pPr>
          </a:lstStyle>
          <a:p>
            <a:pPr lvl="0"/>
            <a:r>
              <a:rPr lang="en-US"/>
              <a:t>Click to edit Master title style</a:t>
            </a:r>
            <a:endParaRPr lang="en-GB"/>
          </a:p>
        </p:txBody>
      </p:sp>
      <p:sp>
        <p:nvSpPr>
          <p:cNvPr id="3" name="Vertical Text Placeholder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7"/>
          </p:nvPr>
        </p:nvSpPr>
        <p:spPr/>
        <p:txBody>
          <a:bodyPr/>
          <a:lstStyle>
            <a:lvl1pPr>
              <a:defRPr/>
            </a:lvl1pPr>
          </a:lstStyle>
          <a:p>
            <a:pPr lvl="0"/>
            <a:fld id="{AEB31BF6-1E4D-4BD5-9322-F69B24FB8FB6}" type="datetime1">
              <a:rPr lang="en-GB"/>
              <a:pPr lvl="0"/>
              <a:t>17/09/2015</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5CB0CAB0-F796-4124-B358-04CE6180217F}" type="slidenum">
              <a:t>‹#›</a:t>
            </a:fld>
            <a:endParaRPr lang="en-GB"/>
          </a:p>
        </p:txBody>
      </p:sp>
    </p:spTree>
    <p:extLst>
      <p:ext uri="{BB962C8B-B14F-4D97-AF65-F5344CB8AC3E}">
        <p14:creationId xmlns:p14="http://schemas.microsoft.com/office/powerpoint/2010/main" val="26878664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7"/>
          </p:nvPr>
        </p:nvSpPr>
        <p:spPr/>
        <p:txBody>
          <a:bodyPr/>
          <a:lstStyle>
            <a:lvl1pPr>
              <a:defRPr/>
            </a:lvl1pPr>
          </a:lstStyle>
          <a:p>
            <a:pPr lvl="0"/>
            <a:fld id="{233FB50C-103F-4A0F-A202-93DB59F341C2}" type="datetime1">
              <a:rPr lang="en-GB"/>
              <a:pPr lvl="0"/>
              <a:t>17/09/2015</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9E6D1EA2-F573-4B49-B6F4-3C2EC3E82B05}" type="slidenum">
              <a:t>‹#›</a:t>
            </a:fld>
            <a:endParaRPr lang="en-GB"/>
          </a:p>
        </p:txBody>
      </p:sp>
    </p:spTree>
    <p:extLst>
      <p:ext uri="{BB962C8B-B14F-4D97-AF65-F5344CB8AC3E}">
        <p14:creationId xmlns:p14="http://schemas.microsoft.com/office/powerpoint/2010/main" val="4126972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722311" y="4406895"/>
            <a:ext cx="7772400" cy="1362071"/>
          </a:xfrm>
        </p:spPr>
        <p:txBody>
          <a:bodyPr anchor="t" anchorCtr="0"/>
          <a:lstStyle>
            <a:lvl1pPr algn="l">
              <a:defRPr sz="4000" b="1" cap="all"/>
            </a:lvl1pPr>
          </a:lstStyle>
          <a:p>
            <a:pPr lvl="0"/>
            <a:r>
              <a:rPr lang="en-US"/>
              <a:t>Click to edit Master title style</a:t>
            </a:r>
            <a:endParaRPr lang="en-GB"/>
          </a:p>
        </p:txBody>
      </p:sp>
      <p:sp>
        <p:nvSpPr>
          <p:cNvPr id="3" name="Text Placeholder 2"/>
          <p:cNvSpPr txBox="1">
            <a:spLocks noGrp="1"/>
          </p:cNvSpPr>
          <p:nvPr>
            <p:ph type="body" idx="1"/>
          </p:nvPr>
        </p:nvSpPr>
        <p:spPr>
          <a:xfrm>
            <a:off x="722311" y="2906713"/>
            <a:ext cx="7772400" cy="1500182"/>
          </a:xfrm>
        </p:spPr>
        <p:txBody>
          <a:bodyPr anchor="b"/>
          <a:lstStyle>
            <a:lvl1pPr marL="0" indent="0">
              <a:spcBef>
                <a:spcPts val="500"/>
              </a:spcBef>
              <a:buNone/>
              <a:defRPr sz="2000">
                <a:solidFill>
                  <a:srgbClr val="898989"/>
                </a:solidFill>
              </a:defRPr>
            </a:lvl1pPr>
          </a:lstStyle>
          <a:p>
            <a:pPr lvl="0"/>
            <a:r>
              <a:rPr lang="en-US"/>
              <a:t>Click to edit Master text styles</a:t>
            </a:r>
          </a:p>
        </p:txBody>
      </p:sp>
      <p:sp>
        <p:nvSpPr>
          <p:cNvPr id="4" name="Date Placeholder 3"/>
          <p:cNvSpPr txBox="1">
            <a:spLocks noGrp="1"/>
          </p:cNvSpPr>
          <p:nvPr>
            <p:ph type="dt" sz="half" idx="7"/>
          </p:nvPr>
        </p:nvSpPr>
        <p:spPr/>
        <p:txBody>
          <a:bodyPr/>
          <a:lstStyle>
            <a:lvl1pPr>
              <a:defRPr/>
            </a:lvl1pPr>
          </a:lstStyle>
          <a:p>
            <a:pPr lvl="0"/>
            <a:fld id="{8E8102C8-3AAF-4BFF-B303-E060FC0F93D6}" type="datetime1">
              <a:rPr lang="en-GB"/>
              <a:pPr lvl="0"/>
              <a:t>17/09/2015</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F1781064-FAB6-48A5-A56C-B195F3946000}" type="slidenum">
              <a:t>‹#›</a:t>
            </a:fld>
            <a:endParaRPr lang="en-GB"/>
          </a:p>
        </p:txBody>
      </p:sp>
    </p:spTree>
    <p:extLst>
      <p:ext uri="{BB962C8B-B14F-4D97-AF65-F5344CB8AC3E}">
        <p14:creationId xmlns:p14="http://schemas.microsoft.com/office/powerpoint/2010/main" val="22962310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txBox="1">
            <a:spLocks noGrp="1"/>
          </p:cNvSpPr>
          <p:nvPr>
            <p:ph type="dt" sz="half" idx="7"/>
          </p:nvPr>
        </p:nvSpPr>
        <p:spPr/>
        <p:txBody>
          <a:bodyPr/>
          <a:lstStyle>
            <a:lvl1pPr>
              <a:defRPr/>
            </a:lvl1pPr>
          </a:lstStyle>
          <a:p>
            <a:pPr lvl="0"/>
            <a:fld id="{3F90FED0-5244-455D-B61D-A6A459F48F3B}" type="datetime1">
              <a:rPr lang="en-GB"/>
              <a:pPr lvl="0"/>
              <a:t>17/09/2015</a:t>
            </a:fld>
            <a:endParaRPr lang="en-GB"/>
          </a:p>
        </p:txBody>
      </p:sp>
      <p:sp>
        <p:nvSpPr>
          <p:cNvPr id="6" name="Footer Placeholder 5"/>
          <p:cNvSpPr txBox="1">
            <a:spLocks noGrp="1"/>
          </p:cNvSpPr>
          <p:nvPr>
            <p:ph type="ftr" sz="quarter" idx="9"/>
          </p:nvPr>
        </p:nvSpPr>
        <p:spPr/>
        <p:txBody>
          <a:bodyPr/>
          <a:lstStyle>
            <a:lvl1pPr>
              <a:defRPr/>
            </a:lvl1pPr>
          </a:lstStyle>
          <a:p>
            <a:pPr lvl="0"/>
            <a:endParaRPr lang="en-GB"/>
          </a:p>
        </p:txBody>
      </p:sp>
      <p:sp>
        <p:nvSpPr>
          <p:cNvPr id="7" name="Slide Number Placeholder 6"/>
          <p:cNvSpPr txBox="1">
            <a:spLocks noGrp="1"/>
          </p:cNvSpPr>
          <p:nvPr>
            <p:ph type="sldNum" sz="quarter" idx="8"/>
          </p:nvPr>
        </p:nvSpPr>
        <p:spPr/>
        <p:txBody>
          <a:bodyPr/>
          <a:lstStyle>
            <a:lvl1pPr>
              <a:defRPr/>
            </a:lvl1pPr>
          </a:lstStyle>
          <a:p>
            <a:pPr lvl="0"/>
            <a:fld id="{552B124D-9FF5-433E-81F5-8A2AA0C1E9A8}" type="slidenum">
              <a:t>‹#›</a:t>
            </a:fld>
            <a:endParaRPr lang="en-GB"/>
          </a:p>
        </p:txBody>
      </p:sp>
    </p:spTree>
    <p:extLst>
      <p:ext uri="{BB962C8B-B14F-4D97-AF65-F5344CB8AC3E}">
        <p14:creationId xmlns:p14="http://schemas.microsoft.com/office/powerpoint/2010/main" val="33826533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Text Placeholder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en-US"/>
              <a:t>Click to edit Master text styles</a:t>
            </a:r>
          </a:p>
        </p:txBody>
      </p:sp>
      <p:sp>
        <p:nvSpPr>
          <p:cNvPr id="4" name="Content Placeholder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en-US"/>
              <a:t>Click to edit Master text styles</a:t>
            </a:r>
          </a:p>
        </p:txBody>
      </p:sp>
      <p:sp>
        <p:nvSpPr>
          <p:cNvPr id="6" name="Content Placeholder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txBox="1">
            <a:spLocks noGrp="1"/>
          </p:cNvSpPr>
          <p:nvPr>
            <p:ph type="dt" sz="half" idx="7"/>
          </p:nvPr>
        </p:nvSpPr>
        <p:spPr/>
        <p:txBody>
          <a:bodyPr/>
          <a:lstStyle>
            <a:lvl1pPr>
              <a:defRPr/>
            </a:lvl1pPr>
          </a:lstStyle>
          <a:p>
            <a:pPr lvl="0"/>
            <a:fld id="{3B4DF3D6-EB26-411F-8AE2-5BA60BDD9257}" type="datetime1">
              <a:rPr lang="en-GB"/>
              <a:pPr lvl="0"/>
              <a:t>17/09/2015</a:t>
            </a:fld>
            <a:endParaRPr lang="en-GB"/>
          </a:p>
        </p:txBody>
      </p:sp>
      <p:sp>
        <p:nvSpPr>
          <p:cNvPr id="8" name="Footer Placeholder 7"/>
          <p:cNvSpPr txBox="1">
            <a:spLocks noGrp="1"/>
          </p:cNvSpPr>
          <p:nvPr>
            <p:ph type="ftr" sz="quarter" idx="9"/>
          </p:nvPr>
        </p:nvSpPr>
        <p:spPr/>
        <p:txBody>
          <a:bodyPr/>
          <a:lstStyle>
            <a:lvl1pPr>
              <a:defRPr/>
            </a:lvl1pPr>
          </a:lstStyle>
          <a:p>
            <a:pPr lvl="0"/>
            <a:endParaRPr lang="en-GB"/>
          </a:p>
        </p:txBody>
      </p:sp>
      <p:sp>
        <p:nvSpPr>
          <p:cNvPr id="9" name="Slide Number Placeholder 8"/>
          <p:cNvSpPr txBox="1">
            <a:spLocks noGrp="1"/>
          </p:cNvSpPr>
          <p:nvPr>
            <p:ph type="sldNum" sz="quarter" idx="8"/>
          </p:nvPr>
        </p:nvSpPr>
        <p:spPr/>
        <p:txBody>
          <a:bodyPr/>
          <a:lstStyle>
            <a:lvl1pPr>
              <a:defRPr/>
            </a:lvl1pPr>
          </a:lstStyle>
          <a:p>
            <a:pPr lvl="0"/>
            <a:fld id="{311E536A-4019-4DCB-8EC4-92E9B36E00C5}" type="slidenum">
              <a:t>‹#›</a:t>
            </a:fld>
            <a:endParaRPr lang="en-GB"/>
          </a:p>
        </p:txBody>
      </p:sp>
    </p:spTree>
    <p:extLst>
      <p:ext uri="{BB962C8B-B14F-4D97-AF65-F5344CB8AC3E}">
        <p14:creationId xmlns:p14="http://schemas.microsoft.com/office/powerpoint/2010/main" val="27577779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Date Placeholder 2"/>
          <p:cNvSpPr txBox="1">
            <a:spLocks noGrp="1"/>
          </p:cNvSpPr>
          <p:nvPr>
            <p:ph type="dt" sz="half" idx="7"/>
          </p:nvPr>
        </p:nvSpPr>
        <p:spPr/>
        <p:txBody>
          <a:bodyPr/>
          <a:lstStyle>
            <a:lvl1pPr>
              <a:defRPr/>
            </a:lvl1pPr>
          </a:lstStyle>
          <a:p>
            <a:pPr lvl="0"/>
            <a:fld id="{6B1E50B7-3B1D-4FB6-BE9C-A7F739B63F52}" type="datetime1">
              <a:rPr lang="en-GB"/>
              <a:pPr lvl="0"/>
              <a:t>17/09/2015</a:t>
            </a:fld>
            <a:endParaRPr lang="en-GB"/>
          </a:p>
        </p:txBody>
      </p:sp>
      <p:sp>
        <p:nvSpPr>
          <p:cNvPr id="4" name="Footer Placeholder 3"/>
          <p:cNvSpPr txBox="1">
            <a:spLocks noGrp="1"/>
          </p:cNvSpPr>
          <p:nvPr>
            <p:ph type="ftr" sz="quarter" idx="9"/>
          </p:nvPr>
        </p:nvSpPr>
        <p:spPr/>
        <p:txBody>
          <a:bodyPr/>
          <a:lstStyle>
            <a:lvl1pPr>
              <a:defRPr/>
            </a:lvl1pPr>
          </a:lstStyle>
          <a:p>
            <a:pPr lvl="0"/>
            <a:endParaRPr lang="en-GB"/>
          </a:p>
        </p:txBody>
      </p:sp>
      <p:sp>
        <p:nvSpPr>
          <p:cNvPr id="5" name="Slide Number Placeholder 4"/>
          <p:cNvSpPr txBox="1">
            <a:spLocks noGrp="1"/>
          </p:cNvSpPr>
          <p:nvPr>
            <p:ph type="sldNum" sz="quarter" idx="8"/>
          </p:nvPr>
        </p:nvSpPr>
        <p:spPr/>
        <p:txBody>
          <a:bodyPr/>
          <a:lstStyle>
            <a:lvl1pPr>
              <a:defRPr/>
            </a:lvl1pPr>
          </a:lstStyle>
          <a:p>
            <a:pPr lvl="0"/>
            <a:fld id="{6093C2DA-0B00-485C-850D-81DB114F281D}" type="slidenum">
              <a:t>‹#›</a:t>
            </a:fld>
            <a:endParaRPr lang="en-GB"/>
          </a:p>
        </p:txBody>
      </p:sp>
    </p:spTree>
    <p:extLst>
      <p:ext uri="{BB962C8B-B14F-4D97-AF65-F5344CB8AC3E}">
        <p14:creationId xmlns:p14="http://schemas.microsoft.com/office/powerpoint/2010/main" val="41435539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fld id="{8363751F-1454-4F79-9E5E-C796FBF88FF6}" type="datetime1">
              <a:rPr lang="en-GB"/>
              <a:pPr lvl="0"/>
              <a:t>17/09/2015</a:t>
            </a:fld>
            <a:endParaRPr lang="en-GB"/>
          </a:p>
        </p:txBody>
      </p:sp>
      <p:sp>
        <p:nvSpPr>
          <p:cNvPr id="3" name="Footer Placeholder 2"/>
          <p:cNvSpPr txBox="1">
            <a:spLocks noGrp="1"/>
          </p:cNvSpPr>
          <p:nvPr>
            <p:ph type="ftr" sz="quarter" idx="9"/>
          </p:nvPr>
        </p:nvSpPr>
        <p:spPr/>
        <p:txBody>
          <a:bodyPr/>
          <a:lstStyle>
            <a:lvl1pPr>
              <a:defRPr/>
            </a:lvl1pPr>
          </a:lstStyle>
          <a:p>
            <a:pPr lvl="0"/>
            <a:endParaRPr lang="en-GB"/>
          </a:p>
        </p:txBody>
      </p:sp>
      <p:sp>
        <p:nvSpPr>
          <p:cNvPr id="4" name="Slide Number Placeholder 3"/>
          <p:cNvSpPr txBox="1">
            <a:spLocks noGrp="1"/>
          </p:cNvSpPr>
          <p:nvPr>
            <p:ph type="sldNum" sz="quarter" idx="8"/>
          </p:nvPr>
        </p:nvSpPr>
        <p:spPr/>
        <p:txBody>
          <a:bodyPr/>
          <a:lstStyle>
            <a:lvl1pPr>
              <a:defRPr/>
            </a:lvl1pPr>
          </a:lstStyle>
          <a:p>
            <a:pPr lvl="0"/>
            <a:fld id="{DA2FA500-40D7-4F2E-A876-9A2D9CACC75D}" type="slidenum">
              <a:t>‹#›</a:t>
            </a:fld>
            <a:endParaRPr lang="en-GB"/>
          </a:p>
        </p:txBody>
      </p:sp>
    </p:spTree>
    <p:extLst>
      <p:ext uri="{BB962C8B-B14F-4D97-AF65-F5344CB8AC3E}">
        <p14:creationId xmlns:p14="http://schemas.microsoft.com/office/powerpoint/2010/main" val="2805331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48"/>
            <a:ext cx="3008311" cy="1162046"/>
          </a:xfrm>
        </p:spPr>
        <p:txBody>
          <a:bodyPr anchor="b" anchorCtr="0"/>
          <a:lstStyle>
            <a:lvl1pPr algn="l">
              <a:defRPr sz="2000" b="1"/>
            </a:lvl1pPr>
          </a:lstStyle>
          <a:p>
            <a:pPr lvl="0"/>
            <a:r>
              <a:rPr lang="en-US"/>
              <a:t>Click to edit Master title style</a:t>
            </a:r>
            <a:endParaRPr lang="en-GB"/>
          </a:p>
        </p:txBody>
      </p:sp>
      <p:sp>
        <p:nvSpPr>
          <p:cNvPr id="3" name="Content Placeholder 2"/>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fld id="{6851D845-F45A-4E28-9739-A5ED28FB9C3E}" type="datetime1">
              <a:rPr lang="en-GB"/>
              <a:pPr lvl="0"/>
              <a:t>17/09/2015</a:t>
            </a:fld>
            <a:endParaRPr lang="en-GB"/>
          </a:p>
        </p:txBody>
      </p:sp>
      <p:sp>
        <p:nvSpPr>
          <p:cNvPr id="6" name="Footer Placeholder 5"/>
          <p:cNvSpPr txBox="1">
            <a:spLocks noGrp="1"/>
          </p:cNvSpPr>
          <p:nvPr>
            <p:ph type="ftr" sz="quarter" idx="9"/>
          </p:nvPr>
        </p:nvSpPr>
        <p:spPr/>
        <p:txBody>
          <a:bodyPr/>
          <a:lstStyle>
            <a:lvl1pPr>
              <a:defRPr/>
            </a:lvl1pPr>
          </a:lstStyle>
          <a:p>
            <a:pPr lvl="0"/>
            <a:endParaRPr lang="en-GB"/>
          </a:p>
        </p:txBody>
      </p:sp>
      <p:sp>
        <p:nvSpPr>
          <p:cNvPr id="7" name="Slide Number Placeholder 6"/>
          <p:cNvSpPr txBox="1">
            <a:spLocks noGrp="1"/>
          </p:cNvSpPr>
          <p:nvPr>
            <p:ph type="sldNum" sz="quarter" idx="8"/>
          </p:nvPr>
        </p:nvSpPr>
        <p:spPr/>
        <p:txBody>
          <a:bodyPr/>
          <a:lstStyle>
            <a:lvl1pPr>
              <a:defRPr/>
            </a:lvl1pPr>
          </a:lstStyle>
          <a:p>
            <a:pPr lvl="0"/>
            <a:fld id="{9FC7A671-A6FD-4C9E-8479-BC53C9C8AA11}" type="slidenum">
              <a:t>‹#›</a:t>
            </a:fld>
            <a:endParaRPr lang="en-GB"/>
          </a:p>
        </p:txBody>
      </p:sp>
    </p:spTree>
    <p:extLst>
      <p:ext uri="{BB962C8B-B14F-4D97-AF65-F5344CB8AC3E}">
        <p14:creationId xmlns:p14="http://schemas.microsoft.com/office/powerpoint/2010/main" val="30709027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792288" y="4800600"/>
            <a:ext cx="5486400" cy="566735"/>
          </a:xfrm>
        </p:spPr>
        <p:txBody>
          <a:bodyPr anchor="b" anchorCtr="0"/>
          <a:lstStyle>
            <a:lvl1pPr algn="l">
              <a:defRPr sz="2000" b="1"/>
            </a:lvl1pPr>
          </a:lstStyle>
          <a:p>
            <a:pPr lvl="0"/>
            <a:r>
              <a:rPr lang="en-US"/>
              <a:t>Click to edit Master title style</a:t>
            </a:r>
            <a:endParaRPr lang="en-GB"/>
          </a:p>
        </p:txBody>
      </p:sp>
      <p:sp>
        <p:nvSpPr>
          <p:cNvPr id="3" name="Picture Placeholder 2"/>
          <p:cNvSpPr txBox="1">
            <a:spLocks noGrp="1"/>
          </p:cNvSpPr>
          <p:nvPr>
            <p:ph type="pic" idx="1"/>
          </p:nvPr>
        </p:nvSpPr>
        <p:spPr>
          <a:xfrm>
            <a:off x="1792288" y="612776"/>
            <a:ext cx="5486400" cy="4114800"/>
          </a:xfrm>
        </p:spPr>
        <p:txBody>
          <a:bodyPr/>
          <a:lstStyle>
            <a:lvl1pPr marL="0" indent="0">
              <a:buNone/>
              <a:defRPr lang="en-GB"/>
            </a:lvl1pPr>
          </a:lstStyle>
          <a:p>
            <a:pPr lvl="0"/>
            <a:endParaRPr lang="en-GB"/>
          </a:p>
        </p:txBody>
      </p:sp>
      <p:sp>
        <p:nvSpPr>
          <p:cNvPr id="4" name="Text Placeholder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fld id="{30D99FA8-4AFA-4E92-BC96-67F87E917664}" type="datetime1">
              <a:rPr lang="en-GB"/>
              <a:pPr lvl="0"/>
              <a:t>17/09/2015</a:t>
            </a:fld>
            <a:endParaRPr lang="en-GB"/>
          </a:p>
        </p:txBody>
      </p:sp>
      <p:sp>
        <p:nvSpPr>
          <p:cNvPr id="6" name="Footer Placeholder 5"/>
          <p:cNvSpPr txBox="1">
            <a:spLocks noGrp="1"/>
          </p:cNvSpPr>
          <p:nvPr>
            <p:ph type="ftr" sz="quarter" idx="9"/>
          </p:nvPr>
        </p:nvSpPr>
        <p:spPr/>
        <p:txBody>
          <a:bodyPr/>
          <a:lstStyle>
            <a:lvl1pPr>
              <a:defRPr/>
            </a:lvl1pPr>
          </a:lstStyle>
          <a:p>
            <a:pPr lvl="0"/>
            <a:endParaRPr lang="en-GB"/>
          </a:p>
        </p:txBody>
      </p:sp>
      <p:sp>
        <p:nvSpPr>
          <p:cNvPr id="7" name="Slide Number Placeholder 6"/>
          <p:cNvSpPr txBox="1">
            <a:spLocks noGrp="1"/>
          </p:cNvSpPr>
          <p:nvPr>
            <p:ph type="sldNum" sz="quarter" idx="8"/>
          </p:nvPr>
        </p:nvSpPr>
        <p:spPr/>
        <p:txBody>
          <a:bodyPr/>
          <a:lstStyle>
            <a:lvl1pPr>
              <a:defRPr/>
            </a:lvl1pPr>
          </a:lstStyle>
          <a:p>
            <a:pPr lvl="0"/>
            <a:fld id="{75EB834D-F7DB-4ADC-96D1-9EE8D9B682C6}" type="slidenum">
              <a:t>‹#›</a:t>
            </a:fld>
            <a:endParaRPr lang="en-GB"/>
          </a:p>
        </p:txBody>
      </p:sp>
    </p:spTree>
    <p:extLst>
      <p:ext uri="{BB962C8B-B14F-4D97-AF65-F5344CB8AC3E}">
        <p14:creationId xmlns:p14="http://schemas.microsoft.com/office/powerpoint/2010/main" val="20299399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ctr" anchorCtr="1" compatLnSpc="1"/>
          <a:lstStyle/>
          <a:p>
            <a:pPr lvl="0"/>
            <a:r>
              <a:rPr lang="en-US"/>
              <a:t>Click to edit Master title style</a:t>
            </a:r>
            <a:endParaRPr lang="en-GB"/>
          </a:p>
        </p:txBody>
      </p:sp>
      <p:sp>
        <p:nvSpPr>
          <p:cNvPr id="3" name="Text Placeholder 2"/>
          <p:cNvSpPr txBox="1">
            <a:spLocks noGrp="1"/>
          </p:cNvSpPr>
          <p:nvPr>
            <p:ph type="body" idx="1"/>
          </p:nvPr>
        </p:nvSpPr>
        <p:spPr>
          <a:xfrm>
            <a:off x="457200" y="1600200"/>
            <a:ext cx="8229600" cy="4525959"/>
          </a:xfrm>
          <a:prstGeom prst="rect">
            <a:avLst/>
          </a:prstGeom>
          <a:noFill/>
          <a:ln>
            <a:noFill/>
          </a:ln>
        </p:spPr>
        <p:txBody>
          <a:bodyPr vert="horz" wrap="square" lIns="91440" tIns="45720" rIns="91440" bIns="45720"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2"/>
          </p:nvPr>
        </p:nvSpPr>
        <p:spPr>
          <a:xfrm>
            <a:off x="457200" y="6356351"/>
            <a:ext cx="2133596" cy="365129"/>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E929BEE7-C977-4353-A4F5-224F914DF57A}" type="datetime1">
              <a:rPr lang="en-GB"/>
              <a:pPr lvl="0"/>
              <a:t>17/09/2015</a:t>
            </a:fld>
            <a:endParaRPr lang="en-GB"/>
          </a:p>
        </p:txBody>
      </p:sp>
      <p:sp>
        <p:nvSpPr>
          <p:cNvPr id="5" name="Footer Placeholder 4"/>
          <p:cNvSpPr txBox="1">
            <a:spLocks noGrp="1"/>
          </p:cNvSpPr>
          <p:nvPr>
            <p:ph type="ftr" sz="quarter" idx="3"/>
          </p:nvPr>
        </p:nvSpPr>
        <p:spPr>
          <a:xfrm>
            <a:off x="3124203" y="6356351"/>
            <a:ext cx="2895603" cy="365129"/>
          </a:xfrm>
          <a:prstGeom prst="rect">
            <a:avLst/>
          </a:prstGeom>
          <a:noFill/>
          <a:ln>
            <a:noFill/>
          </a:ln>
        </p:spPr>
        <p:txBody>
          <a:bodyPr vert="horz" wrap="square" lIns="91440" tIns="45720" rIns="91440" bIns="45720" anchor="ctr" anchorCtr="1" compatLnSpc="1"/>
          <a:lstStyle>
            <a:lvl1pPr marL="0" marR="0" lvl="0" indent="0" algn="ct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endParaRPr lang="en-GB"/>
          </a:p>
        </p:txBody>
      </p:sp>
      <p:sp>
        <p:nvSpPr>
          <p:cNvPr id="6" name="Slide Number Placeholder 5"/>
          <p:cNvSpPr txBox="1">
            <a:spLocks noGrp="1"/>
          </p:cNvSpPr>
          <p:nvPr>
            <p:ph type="sldNum" sz="quarter" idx="4"/>
          </p:nvPr>
        </p:nvSpPr>
        <p:spPr>
          <a:xfrm>
            <a:off x="6553203" y="6356351"/>
            <a:ext cx="2133596" cy="365129"/>
          </a:xfrm>
          <a:prstGeom prst="rect">
            <a:avLst/>
          </a:prstGeom>
          <a:noFill/>
          <a:ln>
            <a:noFill/>
          </a:ln>
        </p:spPr>
        <p:txBody>
          <a:bodyPr vert="horz" wrap="square" lIns="91440" tIns="45720" rIns="91440" bIns="45720" anchor="ctr" anchorCtr="0" compatLnSpc="1"/>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3A31F0F3-CAC3-4258-8FC1-5E817AD67DBB}" type="slidenum">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marL="0" marR="0" lvl="0" indent="0" algn="ctr" defTabSz="914400" rtl="0" fontAlgn="auto" hangingPunct="1">
        <a:lnSpc>
          <a:spcPct val="100000"/>
        </a:lnSpc>
        <a:spcBef>
          <a:spcPts val="0"/>
        </a:spcBef>
        <a:spcAft>
          <a:spcPts val="0"/>
        </a:spcAft>
        <a:buNone/>
        <a:tabLst/>
        <a:defRPr lang="en-US" sz="4400" b="0" i="0" u="none" strike="noStrike" kern="1200" cap="none" spc="0" baseline="0">
          <a:solidFill>
            <a:srgbClr val="000000"/>
          </a:solidFill>
          <a:uFillTx/>
          <a:latin typeface="Calibri"/>
        </a:defRPr>
      </a:lvl1pPr>
    </p:titleStyle>
    <p:body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en-US" sz="3200" b="0" i="0" u="none" strike="noStrike" kern="1200" cap="none" spc="0" baseline="0">
          <a:solidFill>
            <a:srgbClr val="000000"/>
          </a:solidFill>
          <a:uFillTx/>
          <a:latin typeface="Calibri"/>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5pPr>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le 1"/>
          <p:cNvSpPr txBox="1">
            <a:spLocks noGrp="1"/>
          </p:cNvSpPr>
          <p:nvPr>
            <p:ph type="ctrTitle"/>
          </p:nvPr>
        </p:nvSpPr>
        <p:spPr>
          <a:xfrm>
            <a:off x="755577" y="1268757"/>
            <a:ext cx="7772400" cy="1470026"/>
          </a:xfrm>
        </p:spPr>
        <p:txBody>
          <a:bodyPr/>
          <a:lstStyle/>
          <a:p>
            <a:pPr lvl="0"/>
            <a:r>
              <a:rPr lang="en-GB" sz="4000"/>
              <a:t>Reconfiguring doctoral pedagogies as de-centred dialogic practice: developing repertoires of doctoral scholarship</a:t>
            </a:r>
          </a:p>
        </p:txBody>
      </p:sp>
      <p:sp>
        <p:nvSpPr>
          <p:cNvPr id="3" name="Subtitle 2"/>
          <p:cNvSpPr txBox="1">
            <a:spLocks noGrp="1"/>
          </p:cNvSpPr>
          <p:nvPr>
            <p:ph type="subTitle" idx="1"/>
          </p:nvPr>
        </p:nvSpPr>
        <p:spPr>
          <a:xfrm>
            <a:off x="611559" y="3886200"/>
            <a:ext cx="7992889" cy="1752603"/>
          </a:xfrm>
        </p:spPr>
        <p:txBody>
          <a:bodyPr anchorCtr="0"/>
          <a:lstStyle/>
          <a:p>
            <a:pPr lvl="0" algn="l">
              <a:spcBef>
                <a:spcPts val="500"/>
              </a:spcBef>
            </a:pPr>
            <a:r>
              <a:rPr lang="en-GB" sz="2000"/>
              <a:t>Dr David Hyatt</a:t>
            </a:r>
          </a:p>
          <a:p>
            <a:pPr lvl="0" algn="l">
              <a:spcBef>
                <a:spcPts val="500"/>
              </a:spcBef>
            </a:pPr>
            <a:r>
              <a:rPr lang="en-GB" sz="2000"/>
              <a:t>School of Education</a:t>
            </a:r>
          </a:p>
          <a:p>
            <a:pPr lvl="0" algn="l">
              <a:spcBef>
                <a:spcPts val="500"/>
              </a:spcBef>
            </a:pPr>
            <a:r>
              <a:rPr lang="en-GB" sz="2000"/>
              <a:t>University of Sheffield</a:t>
            </a:r>
          </a:p>
          <a:p>
            <a:pPr lvl="0" algn="l">
              <a:spcBef>
                <a:spcPts val="500"/>
              </a:spcBef>
            </a:pPr>
            <a:endParaRPr lang="en-GB" sz="2000"/>
          </a:p>
          <a:p>
            <a:pPr lvl="0" algn="l">
              <a:spcBef>
                <a:spcPts val="500"/>
              </a:spcBef>
            </a:pPr>
            <a:r>
              <a:rPr lang="en-GB" sz="2000"/>
              <a:t>Researcher Education &amp; Development Conference, 18th Sept 2015</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Title 1"/>
          <p:cNvSpPr txBox="1">
            <a:spLocks noGrp="1"/>
          </p:cNvSpPr>
          <p:nvPr>
            <p:ph type="title"/>
          </p:nvPr>
        </p:nvSpPr>
        <p:spPr>
          <a:xfrm>
            <a:off x="-108520" y="0"/>
            <a:ext cx="9252520" cy="764703"/>
          </a:xfrm>
        </p:spPr>
        <p:txBody>
          <a:bodyPr/>
          <a:lstStyle/>
          <a:p>
            <a:pPr lvl="0"/>
            <a:r>
              <a:rPr lang="en-GB" sz="3600"/>
              <a:t>Reconfiguring doctoral pedagogy – an example</a:t>
            </a:r>
          </a:p>
        </p:txBody>
      </p:sp>
      <p:sp>
        <p:nvSpPr>
          <p:cNvPr id="3" name="Content Placeholder 2"/>
          <p:cNvSpPr txBox="1">
            <a:spLocks noGrp="1"/>
          </p:cNvSpPr>
          <p:nvPr>
            <p:ph idx="1"/>
          </p:nvPr>
        </p:nvSpPr>
        <p:spPr>
          <a:xfrm>
            <a:off x="0" y="620685"/>
            <a:ext cx="9144000" cy="6408709"/>
          </a:xfrm>
        </p:spPr>
        <p:txBody>
          <a:bodyPr/>
          <a:lstStyle/>
          <a:p>
            <a:pPr lvl="0">
              <a:lnSpc>
                <a:spcPct val="80000"/>
              </a:lnSpc>
              <a:spcBef>
                <a:spcPts val="500"/>
              </a:spcBef>
            </a:pPr>
            <a:r>
              <a:rPr lang="en-GB" sz="2200"/>
              <a:t>Students selected an article using a discursive analysis relevant to their own doctoral research, and to circulate this article to the group for pre-reading. </a:t>
            </a:r>
          </a:p>
          <a:p>
            <a:pPr lvl="0">
              <a:lnSpc>
                <a:spcPct val="80000"/>
              </a:lnSpc>
              <a:spcBef>
                <a:spcPts val="500"/>
              </a:spcBef>
            </a:pPr>
            <a:r>
              <a:rPr lang="en-GB" sz="2200"/>
              <a:t>They selected a short piece of text that they would like to analyse discursively as part of their research and to circulate the text to the rest of the group so they had an opportunity to read/analyse the text.</a:t>
            </a:r>
          </a:p>
          <a:p>
            <a:pPr lvl="0">
              <a:lnSpc>
                <a:spcPct val="80000"/>
              </a:lnSpc>
              <a:spcBef>
                <a:spcPts val="500"/>
              </a:spcBef>
            </a:pPr>
            <a:r>
              <a:rPr lang="en-GB" sz="2200"/>
              <a:t>They were requested to analyse their text in detail, using a previously discussed CDA framework – a draft article of mine </a:t>
            </a:r>
          </a:p>
          <a:p>
            <a:pPr lvl="0">
              <a:lnSpc>
                <a:spcPct val="80000"/>
              </a:lnSpc>
              <a:spcBef>
                <a:spcPts val="500"/>
              </a:spcBef>
            </a:pPr>
            <a:r>
              <a:rPr lang="en-GB" sz="2200"/>
              <a:t>They were also briefed to prepare a 10 minute informal presentation of their analysis and to be prepared to offer their analysis/evaluation/interpretation of the text. In the workshop, each student critiqued the paper they had selected, describing to the group why the approach taken was relevant for them. They then presented an analysis of their text, after which the group offered their supplementary thoughts/analysis of the text. </a:t>
            </a:r>
          </a:p>
          <a:p>
            <a:pPr lvl="0">
              <a:lnSpc>
                <a:spcPct val="80000"/>
              </a:lnSpc>
              <a:spcBef>
                <a:spcPts val="500"/>
              </a:spcBef>
            </a:pPr>
            <a:r>
              <a:rPr lang="en-GB" sz="2200"/>
              <a:t>The workshop concluded with a critique of the pre-circulated framework, with the each member of the group discussing its bearing on their own doctoral research, including ways in which it might be supplemented/enhanced. </a:t>
            </a:r>
          </a:p>
          <a:p>
            <a:pPr lvl="0">
              <a:lnSpc>
                <a:spcPct val="80000"/>
              </a:lnSpc>
              <a:spcBef>
                <a:spcPts val="500"/>
              </a:spcBef>
            </a:pPr>
            <a:r>
              <a:rPr lang="en-GB" sz="2200"/>
              <a:t>This final element was a key aspect in the reconfiguration of relationships between tutor and student.</a:t>
            </a:r>
          </a:p>
          <a:p>
            <a:pPr lvl="0">
              <a:lnSpc>
                <a:spcPct val="80000"/>
              </a:lnSpc>
              <a:spcBef>
                <a:spcPts val="500"/>
              </a:spcBef>
            </a:pPr>
            <a:endParaRPr lang="en-GB" sz="22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sz="4000"/>
              <a:t>Avenues to de-centred pedagogy and the development of repertoires</a:t>
            </a:r>
          </a:p>
        </p:txBody>
      </p:sp>
      <p:sp>
        <p:nvSpPr>
          <p:cNvPr id="3" name="Content Placeholder 2"/>
          <p:cNvSpPr txBox="1">
            <a:spLocks noGrp="1"/>
          </p:cNvSpPr>
          <p:nvPr>
            <p:ph idx="1"/>
          </p:nvPr>
        </p:nvSpPr>
        <p:spPr>
          <a:xfrm>
            <a:off x="0" y="1600200"/>
            <a:ext cx="9144000" cy="4525959"/>
          </a:xfrm>
        </p:spPr>
        <p:txBody>
          <a:bodyPr/>
          <a:lstStyle/>
          <a:p>
            <a:pPr lvl="0">
              <a:lnSpc>
                <a:spcPct val="80000"/>
              </a:lnSpc>
              <a:spcBef>
                <a:spcPts val="700"/>
              </a:spcBef>
            </a:pPr>
            <a:r>
              <a:rPr lang="en-GB" sz="3000"/>
              <a:t>Creation of student-determined spaces for authentic dialogue</a:t>
            </a:r>
          </a:p>
          <a:p>
            <a:pPr lvl="0">
              <a:lnSpc>
                <a:spcPct val="80000"/>
              </a:lnSpc>
              <a:spcBef>
                <a:spcPts val="700"/>
              </a:spcBef>
            </a:pPr>
            <a:r>
              <a:rPr lang="en-GB" sz="3000"/>
              <a:t>Diagnostic Assessment to complement Formative Assessment</a:t>
            </a:r>
          </a:p>
          <a:p>
            <a:pPr lvl="0">
              <a:lnSpc>
                <a:spcPct val="80000"/>
              </a:lnSpc>
              <a:spcBef>
                <a:spcPts val="700"/>
              </a:spcBef>
            </a:pPr>
            <a:r>
              <a:rPr lang="en-GB" sz="3000"/>
              <a:t>Repeated presentation and defence of work</a:t>
            </a:r>
          </a:p>
          <a:p>
            <a:pPr lvl="0">
              <a:lnSpc>
                <a:spcPct val="80000"/>
              </a:lnSpc>
              <a:spcBef>
                <a:spcPts val="700"/>
              </a:spcBef>
            </a:pPr>
            <a:r>
              <a:rPr lang="en-GB" sz="3000"/>
              <a:t>Supervisors sharing draft work with supervisees</a:t>
            </a:r>
          </a:p>
          <a:p>
            <a:pPr lvl="0">
              <a:lnSpc>
                <a:spcPct val="80000"/>
              </a:lnSpc>
              <a:spcBef>
                <a:spcPts val="700"/>
              </a:spcBef>
            </a:pPr>
            <a:r>
              <a:rPr lang="en-GB" sz="3000"/>
              <a:t>Collaborative writing / Co-publication</a:t>
            </a:r>
          </a:p>
          <a:p>
            <a:pPr lvl="0">
              <a:lnSpc>
                <a:spcPct val="80000"/>
              </a:lnSpc>
              <a:spcBef>
                <a:spcPts val="700"/>
              </a:spcBef>
            </a:pPr>
            <a:r>
              <a:rPr lang="en-GB" sz="3000"/>
              <a:t>Questioning the discourse – should we be supervisors or advisors (or mentors)? DTC’s or DDP’s? TNA’s or Doctoral Development Analyses?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a:t>Concluding Thoughts</a:t>
            </a:r>
          </a:p>
        </p:txBody>
      </p:sp>
      <p:sp>
        <p:nvSpPr>
          <p:cNvPr id="3" name="Content Placeholder 2"/>
          <p:cNvSpPr txBox="1">
            <a:spLocks noGrp="1"/>
          </p:cNvSpPr>
          <p:nvPr>
            <p:ph idx="1"/>
          </p:nvPr>
        </p:nvSpPr>
        <p:spPr>
          <a:xfrm>
            <a:off x="107506" y="1268757"/>
            <a:ext cx="8928987" cy="4857402"/>
          </a:xfrm>
        </p:spPr>
        <p:txBody>
          <a:bodyPr/>
          <a:lstStyle/>
          <a:p>
            <a:pPr lvl="0"/>
            <a:r>
              <a:rPr lang="en-GB"/>
              <a:t>A decentred pedagogy is one in which learners are invited to appropriate and take ownership of their learning and to develop their academic repertoire</a:t>
            </a:r>
          </a:p>
          <a:p>
            <a:pPr lvl="0"/>
            <a:r>
              <a:rPr lang="en-GB"/>
              <a:t>The doctoral process then becomes an invitation to critical inclusion in the academic discourse community</a:t>
            </a:r>
          </a:p>
        </p:txBody>
      </p:sp>
      <p:pic>
        <p:nvPicPr>
          <p:cNvPr id="4" name="Picture 3"/>
          <p:cNvPicPr>
            <a:picLocks noChangeAspect="1"/>
          </p:cNvPicPr>
          <p:nvPr/>
        </p:nvPicPr>
        <p:blipFill>
          <a:blip r:embed="rId3"/>
          <a:stretch>
            <a:fillRect/>
          </a:stretch>
        </p:blipFill>
        <p:spPr>
          <a:xfrm>
            <a:off x="2411757" y="4374105"/>
            <a:ext cx="3960440" cy="247527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a:t>Traditional Modes of Supervision</a:t>
            </a:r>
          </a:p>
        </p:txBody>
      </p:sp>
      <p:sp>
        <p:nvSpPr>
          <p:cNvPr id="3" name="Content Placeholder 2"/>
          <p:cNvSpPr txBox="1">
            <a:spLocks noGrp="1"/>
          </p:cNvSpPr>
          <p:nvPr>
            <p:ph idx="1"/>
          </p:nvPr>
        </p:nvSpPr>
        <p:spPr>
          <a:xfrm>
            <a:off x="0" y="1600200"/>
            <a:ext cx="9144000" cy="5213177"/>
          </a:xfrm>
        </p:spPr>
        <p:txBody>
          <a:bodyPr/>
          <a:lstStyle/>
          <a:p>
            <a:pPr marL="0" lvl="0" indent="0">
              <a:lnSpc>
                <a:spcPct val="80000"/>
              </a:lnSpc>
              <a:spcBef>
                <a:spcPts val="600"/>
              </a:spcBef>
              <a:buNone/>
            </a:pPr>
            <a:r>
              <a:rPr lang="en-GB" sz="2700"/>
              <a:t>A master/apprentice – expert/neophyte relationship</a:t>
            </a:r>
          </a:p>
          <a:p>
            <a:pPr marL="0" lvl="0" indent="0">
              <a:lnSpc>
                <a:spcPct val="80000"/>
              </a:lnSpc>
              <a:spcBef>
                <a:spcPts val="600"/>
              </a:spcBef>
              <a:buNone/>
            </a:pPr>
            <a:endParaRPr lang="en-GB" sz="2700"/>
          </a:p>
          <a:p>
            <a:pPr marL="0" lvl="0" indent="0">
              <a:lnSpc>
                <a:spcPct val="80000"/>
              </a:lnSpc>
              <a:spcBef>
                <a:spcPts val="600"/>
              </a:spcBef>
              <a:buNone/>
            </a:pPr>
            <a:r>
              <a:rPr lang="en-GB" sz="2700"/>
              <a:t>An authoritative figure dispensing factual information and advice</a:t>
            </a:r>
          </a:p>
          <a:p>
            <a:pPr marL="0" lvl="0" indent="0">
              <a:lnSpc>
                <a:spcPct val="80000"/>
              </a:lnSpc>
              <a:spcBef>
                <a:spcPts val="600"/>
              </a:spcBef>
              <a:buNone/>
            </a:pPr>
            <a:endParaRPr lang="en-GB" sz="2700"/>
          </a:p>
          <a:p>
            <a:pPr marL="0" lvl="0" indent="0">
              <a:lnSpc>
                <a:spcPct val="80000"/>
              </a:lnSpc>
              <a:spcBef>
                <a:spcPts val="600"/>
              </a:spcBef>
              <a:buNone/>
            </a:pPr>
            <a:r>
              <a:rPr lang="en-GB" sz="2700"/>
              <a:t>However, Kamler and Thompson (2008) have argued the ‘advice’ genre positions the doctoral researcher as a ‘diminished scholar’, potentially patronised or infantilised. </a:t>
            </a:r>
          </a:p>
          <a:p>
            <a:pPr marL="0" lvl="0" indent="0">
              <a:lnSpc>
                <a:spcPct val="80000"/>
              </a:lnSpc>
              <a:spcBef>
                <a:spcPts val="600"/>
              </a:spcBef>
              <a:buNone/>
            </a:pPr>
            <a:endParaRPr lang="en-GB" sz="2700"/>
          </a:p>
          <a:p>
            <a:pPr marL="0" lvl="0" indent="0">
              <a:lnSpc>
                <a:spcPct val="80000"/>
              </a:lnSpc>
              <a:spcBef>
                <a:spcPts val="600"/>
              </a:spcBef>
              <a:buNone/>
            </a:pPr>
            <a:endParaRPr lang="en-GB" sz="2700"/>
          </a:p>
          <a:p>
            <a:pPr marL="0" lvl="0" indent="0">
              <a:lnSpc>
                <a:spcPct val="80000"/>
              </a:lnSpc>
              <a:spcBef>
                <a:spcPts val="600"/>
              </a:spcBef>
              <a:buNone/>
            </a:pPr>
            <a:r>
              <a:rPr lang="en-GB" sz="2700"/>
              <a:t>Janks and Ivanič (1992) many doctoral supervisory relationships are characterised by an </a:t>
            </a:r>
            <a:r>
              <a:rPr lang="en-GB" sz="2700" b="1">
                <a:solidFill>
                  <a:srgbClr val="FF0000"/>
                </a:solidFill>
              </a:rPr>
              <a:t>asymmetry of power-relations </a:t>
            </a:r>
            <a:r>
              <a:rPr lang="en-GB" sz="2700"/>
              <a:t>between supervisor and student</a:t>
            </a:r>
          </a:p>
          <a:p>
            <a:pPr marL="0" lvl="0" indent="0">
              <a:lnSpc>
                <a:spcPct val="80000"/>
              </a:lnSpc>
              <a:spcBef>
                <a:spcPts val="600"/>
              </a:spcBef>
              <a:buNone/>
            </a:pPr>
            <a:endParaRPr lang="en-GB" sz="2700"/>
          </a:p>
        </p:txBody>
      </p:sp>
      <p:pic>
        <p:nvPicPr>
          <p:cNvPr id="4" name="Picture 3"/>
          <p:cNvPicPr>
            <a:picLocks noChangeAspect="1"/>
          </p:cNvPicPr>
          <p:nvPr/>
        </p:nvPicPr>
        <p:blipFill>
          <a:blip r:embed="rId3"/>
          <a:srcRect/>
          <a:stretch>
            <a:fillRect/>
          </a:stretch>
        </p:blipFill>
        <p:spPr>
          <a:xfrm>
            <a:off x="2450" y="1220861"/>
            <a:ext cx="8964484" cy="551464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0"/>
            <a:ext cx="8229600" cy="908721"/>
          </a:xfrm>
        </p:spPr>
        <p:txBody>
          <a:bodyPr/>
          <a:lstStyle/>
          <a:p>
            <a:pPr lvl="0"/>
            <a:r>
              <a:rPr lang="en-GB"/>
              <a:t>What’s doctoral pedagogy for?</a:t>
            </a:r>
          </a:p>
        </p:txBody>
      </p:sp>
      <p:sp>
        <p:nvSpPr>
          <p:cNvPr id="3" name="Content Placeholder 2"/>
          <p:cNvSpPr txBox="1">
            <a:spLocks noGrp="1"/>
          </p:cNvSpPr>
          <p:nvPr>
            <p:ph idx="1"/>
          </p:nvPr>
        </p:nvSpPr>
        <p:spPr>
          <a:xfrm>
            <a:off x="0" y="1268757"/>
            <a:ext cx="9144000" cy="5589242"/>
          </a:xfrm>
        </p:spPr>
        <p:txBody>
          <a:bodyPr/>
          <a:lstStyle/>
          <a:p>
            <a:pPr marL="0" lvl="0" indent="0" algn="ctr">
              <a:buNone/>
            </a:pPr>
            <a:r>
              <a:rPr lang="en-GB"/>
              <a:t>Training???? Transmission of expertise???</a:t>
            </a:r>
          </a:p>
          <a:p>
            <a:pPr marL="0" lvl="0" indent="0">
              <a:buNone/>
            </a:pPr>
            <a:endParaRPr lang="en-GB"/>
          </a:p>
        </p:txBody>
      </p:sp>
      <p:pic>
        <p:nvPicPr>
          <p:cNvPr id="4" name="Picture 2"/>
          <p:cNvPicPr>
            <a:picLocks noChangeAspect="1"/>
          </p:cNvPicPr>
          <p:nvPr/>
        </p:nvPicPr>
        <p:blipFill>
          <a:blip r:embed="rId2"/>
          <a:srcRect/>
          <a:stretch>
            <a:fillRect/>
          </a:stretch>
        </p:blipFill>
        <p:spPr>
          <a:xfrm>
            <a:off x="1534573" y="1857374"/>
            <a:ext cx="6205776" cy="4413598"/>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a:t>What’s doctoral pedagogy for?</a:t>
            </a:r>
          </a:p>
        </p:txBody>
      </p:sp>
      <p:sp>
        <p:nvSpPr>
          <p:cNvPr id="3" name="Content Placeholder 2"/>
          <p:cNvSpPr txBox="1">
            <a:spLocks noGrp="1"/>
          </p:cNvSpPr>
          <p:nvPr>
            <p:ph idx="1"/>
          </p:nvPr>
        </p:nvSpPr>
        <p:spPr>
          <a:xfrm>
            <a:off x="0" y="1556793"/>
            <a:ext cx="9144000" cy="4525959"/>
          </a:xfrm>
        </p:spPr>
        <p:txBody>
          <a:bodyPr/>
          <a:lstStyle/>
          <a:p>
            <a:pPr marL="0" lvl="0" indent="0">
              <a:buNone/>
            </a:pPr>
            <a:r>
              <a:rPr lang="en-GB"/>
              <a:t>Creating spaces / opportunities to challenge assumptions and consider alternatives for transformation</a:t>
            </a:r>
          </a:p>
          <a:p>
            <a:pPr marL="0" lvl="0" indent="0">
              <a:buNone/>
            </a:pPr>
            <a:endParaRPr lang="en-GB"/>
          </a:p>
          <a:p>
            <a:pPr marL="0" lvl="0" indent="0">
              <a:buNone/>
            </a:pPr>
            <a:r>
              <a:rPr lang="en-GB"/>
              <a:t>Paré (2010:113) argues the role of doctoral pedagogy is in part </a:t>
            </a:r>
            <a:r>
              <a:rPr lang="en-GB" b="1">
                <a:solidFill>
                  <a:srgbClr val="FF0000"/>
                </a:solidFill>
              </a:rPr>
              <a:t>an enculturation process</a:t>
            </a:r>
          </a:p>
          <a:p>
            <a:pPr marL="0" lvl="0" indent="0">
              <a:buNone/>
            </a:pPr>
            <a:endParaRPr lang="en-GB" b="1">
              <a:solidFill>
                <a:srgbClr val="FF0000"/>
              </a:solidFill>
            </a:endParaRPr>
          </a:p>
          <a:p>
            <a:pPr marL="0" lvl="0" indent="0" algn="ctr">
              <a:buNone/>
            </a:pPr>
            <a:r>
              <a:rPr lang="en-GB"/>
              <a:t>Induction into an academic discourse community</a:t>
            </a:r>
          </a:p>
          <a:p>
            <a:pPr lvl="0"/>
            <a:endParaRPr lang="en-GB"/>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itle 1"/>
          <p:cNvSpPr txBox="1">
            <a:spLocks noGrp="1"/>
          </p:cNvSpPr>
          <p:nvPr>
            <p:ph type="title"/>
          </p:nvPr>
        </p:nvSpPr>
        <p:spPr>
          <a:xfrm>
            <a:off x="467541" y="332658"/>
            <a:ext cx="8229600" cy="831637"/>
          </a:xfrm>
        </p:spPr>
        <p:txBody>
          <a:bodyPr/>
          <a:lstStyle/>
          <a:p>
            <a:pPr lvl="0"/>
            <a:r>
              <a:rPr lang="en-GB" sz="4000"/>
              <a:t>Reconfiguring doctoral pedagogy</a:t>
            </a:r>
            <a:br>
              <a:rPr lang="en-GB" sz="4000"/>
            </a:br>
            <a:endParaRPr lang="en-GB" sz="4000"/>
          </a:p>
        </p:txBody>
      </p:sp>
      <p:sp>
        <p:nvSpPr>
          <p:cNvPr id="3" name="Content Placeholder 2"/>
          <p:cNvSpPr txBox="1">
            <a:spLocks noGrp="1"/>
          </p:cNvSpPr>
          <p:nvPr>
            <p:ph idx="1"/>
          </p:nvPr>
        </p:nvSpPr>
        <p:spPr>
          <a:xfrm>
            <a:off x="457200" y="1052739"/>
            <a:ext cx="8229600" cy="5400601"/>
          </a:xfrm>
        </p:spPr>
        <p:txBody>
          <a:bodyPr/>
          <a:lstStyle/>
          <a:p>
            <a:pPr lvl="0">
              <a:lnSpc>
                <a:spcPct val="90000"/>
              </a:lnSpc>
              <a:spcBef>
                <a:spcPts val="700"/>
              </a:spcBef>
            </a:pPr>
            <a:r>
              <a:rPr lang="en-GB" sz="3000"/>
              <a:t>Construct more collaborative, egalitarian relationships ‘to enhance the value placed on individuals’ academic contributions and facilitate the process of </a:t>
            </a:r>
            <a:r>
              <a:rPr lang="en-GB" sz="3000" b="1">
                <a:solidFill>
                  <a:srgbClr val="FF0000"/>
                </a:solidFill>
              </a:rPr>
              <a:t>induction into the academic discourse community</a:t>
            </a:r>
            <a:r>
              <a:rPr lang="en-GB" sz="3000"/>
              <a:t>, through a notion of critical inclusion’ (Hyatt 2005a: 339)</a:t>
            </a:r>
          </a:p>
          <a:p>
            <a:pPr marL="0" lvl="0" indent="0">
              <a:lnSpc>
                <a:spcPct val="90000"/>
              </a:lnSpc>
              <a:spcBef>
                <a:spcPts val="700"/>
              </a:spcBef>
              <a:buNone/>
            </a:pPr>
            <a:endParaRPr lang="en-GB" sz="3000"/>
          </a:p>
          <a:p>
            <a:pPr lvl="0">
              <a:lnSpc>
                <a:spcPct val="90000"/>
              </a:lnSpc>
              <a:spcBef>
                <a:spcPts val="700"/>
              </a:spcBef>
            </a:pPr>
            <a:r>
              <a:rPr lang="en-GB" sz="3000"/>
              <a:t>It advocates more collaborative supervisory relations (Lee &amp; Kamler 2008, Kamler 2008), careful and reflexive supervision (Lee 2008), an expansion of student research literacies (Green &amp; Lee, 2008)</a:t>
            </a:r>
          </a:p>
          <a:p>
            <a:pPr marL="0" lvl="0" indent="0">
              <a:lnSpc>
                <a:spcPct val="90000"/>
              </a:lnSpc>
              <a:spcBef>
                <a:spcPts val="700"/>
              </a:spcBef>
              <a:buNone/>
            </a:pPr>
            <a:endParaRPr lang="en-GB" sz="3000"/>
          </a:p>
          <a:p>
            <a:pPr lvl="0">
              <a:lnSpc>
                <a:spcPct val="90000"/>
              </a:lnSpc>
              <a:spcBef>
                <a:spcPts val="700"/>
              </a:spcBef>
            </a:pPr>
            <a:endParaRPr lang="en-GB" sz="3000" b="1">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endParaRPr lang="en-GB"/>
          </a:p>
        </p:txBody>
      </p:sp>
      <p:sp>
        <p:nvSpPr>
          <p:cNvPr id="3" name="Content Placeholder 2"/>
          <p:cNvSpPr txBox="1">
            <a:spLocks noGrp="1"/>
          </p:cNvSpPr>
          <p:nvPr>
            <p:ph idx="1"/>
          </p:nvPr>
        </p:nvSpPr>
        <p:spPr>
          <a:xfrm>
            <a:off x="457200" y="1600200"/>
            <a:ext cx="8229600" cy="5069159"/>
          </a:xfrm>
        </p:spPr>
        <p:txBody>
          <a:bodyPr/>
          <a:lstStyle/>
          <a:p>
            <a:pPr lvl="0">
              <a:lnSpc>
                <a:spcPct val="80000"/>
              </a:lnSpc>
              <a:spcBef>
                <a:spcPts val="700"/>
              </a:spcBef>
            </a:pPr>
            <a:r>
              <a:rPr lang="en-GB" sz="3000"/>
              <a:t>One where students are invited into the discourse community (Swales 1990) through a critical inclusion to, as Golde and Walker (2006) put it, envisaging doctoral education as </a:t>
            </a:r>
            <a:r>
              <a:rPr lang="en-GB" sz="3000" b="1">
                <a:solidFill>
                  <a:srgbClr val="FF0000"/>
                </a:solidFill>
              </a:rPr>
              <a:t>preparation of the future stewards of the discipline.</a:t>
            </a:r>
          </a:p>
          <a:p>
            <a:pPr lvl="0">
              <a:lnSpc>
                <a:spcPct val="80000"/>
              </a:lnSpc>
              <a:spcBef>
                <a:spcPts val="700"/>
              </a:spcBef>
            </a:pPr>
            <a:endParaRPr lang="en-GB" sz="3000" b="1">
              <a:solidFill>
                <a:srgbClr val="FF0000"/>
              </a:solidFill>
            </a:endParaRPr>
          </a:p>
          <a:p>
            <a:pPr lvl="0">
              <a:lnSpc>
                <a:spcPct val="80000"/>
              </a:lnSpc>
              <a:spcBef>
                <a:spcPts val="700"/>
              </a:spcBef>
            </a:pPr>
            <a:r>
              <a:rPr lang="en-GB" sz="3000"/>
              <a:t>One where our job is not to ‘skill up’ learners but to help them to develop the </a:t>
            </a:r>
            <a:r>
              <a:rPr lang="en-GB" sz="3000" b="1">
                <a:solidFill>
                  <a:srgbClr val="FF0000"/>
                </a:solidFill>
              </a:rPr>
              <a:t>repertoire</a:t>
            </a:r>
            <a:r>
              <a:rPr lang="en-GB" sz="3000">
                <a:solidFill>
                  <a:srgbClr val="FF0000"/>
                </a:solidFill>
              </a:rPr>
              <a:t> </a:t>
            </a:r>
            <a:r>
              <a:rPr lang="en-GB" sz="3000"/>
              <a:t>of a successful member of the academic discourse community or one which mirrors established professional norms e.g. design, architecture, engineering</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44622"/>
            <a:ext cx="8229600" cy="864098"/>
          </a:xfrm>
        </p:spPr>
        <p:txBody>
          <a:bodyPr/>
          <a:lstStyle/>
          <a:p>
            <a:pPr lvl="0"/>
            <a:r>
              <a:rPr lang="en-GB"/>
              <a:t>Doctoral Repertoires</a:t>
            </a:r>
          </a:p>
        </p:txBody>
      </p:sp>
      <p:sp>
        <p:nvSpPr>
          <p:cNvPr id="3" name="Content Placeholder 2"/>
          <p:cNvSpPr txBox="1">
            <a:spLocks noGrp="1"/>
          </p:cNvSpPr>
          <p:nvPr>
            <p:ph idx="1"/>
          </p:nvPr>
        </p:nvSpPr>
        <p:spPr>
          <a:xfrm>
            <a:off x="0" y="908721"/>
            <a:ext cx="9108502" cy="5949278"/>
          </a:xfrm>
        </p:spPr>
        <p:txBody>
          <a:bodyPr/>
          <a:lstStyle/>
          <a:p>
            <a:pPr marL="0" lvl="0" indent="0">
              <a:buNone/>
            </a:pPr>
            <a:r>
              <a:rPr lang="en-GB"/>
              <a:t>What comprises the repertoire of a successful academic / researcher / research informed practitioner? (if capacity-building and individual development is the goal as opposed to summative assessment hoop-jumping)</a:t>
            </a:r>
          </a:p>
          <a:p>
            <a:pPr lvl="0"/>
            <a:endParaRPr lang="en-GB"/>
          </a:p>
          <a:p>
            <a:pPr marL="0" lvl="0" indent="0">
              <a:buNone/>
            </a:pPr>
            <a:endParaRPr lang="en-GB"/>
          </a:p>
        </p:txBody>
      </p:sp>
      <p:pic>
        <p:nvPicPr>
          <p:cNvPr id="4" name="Picture 2"/>
          <p:cNvPicPr>
            <a:picLocks noChangeAspect="1"/>
          </p:cNvPicPr>
          <p:nvPr/>
        </p:nvPicPr>
        <p:blipFill>
          <a:blip r:embed="rId2"/>
          <a:srcRect/>
          <a:stretch>
            <a:fillRect/>
          </a:stretch>
        </p:blipFill>
        <p:spPr>
          <a:xfrm>
            <a:off x="1403649" y="3573018"/>
            <a:ext cx="6163668" cy="3212973"/>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44622"/>
            <a:ext cx="8229600" cy="792089"/>
          </a:xfrm>
        </p:spPr>
        <p:txBody>
          <a:bodyPr/>
          <a:lstStyle/>
          <a:p>
            <a:pPr lvl="0"/>
            <a:r>
              <a:rPr lang="en-GB"/>
              <a:t>Doctoral Repertoires</a:t>
            </a:r>
          </a:p>
        </p:txBody>
      </p:sp>
      <p:sp>
        <p:nvSpPr>
          <p:cNvPr id="3" name="Content Placeholder 2"/>
          <p:cNvSpPr txBox="1">
            <a:spLocks noGrp="1"/>
          </p:cNvSpPr>
          <p:nvPr>
            <p:ph idx="1"/>
          </p:nvPr>
        </p:nvSpPr>
        <p:spPr>
          <a:xfrm>
            <a:off x="-28876" y="764703"/>
            <a:ext cx="9144000" cy="6165305"/>
          </a:xfrm>
        </p:spPr>
        <p:txBody>
          <a:bodyPr/>
          <a:lstStyle/>
          <a:p>
            <a:pPr lvl="0">
              <a:lnSpc>
                <a:spcPct val="80000"/>
              </a:lnSpc>
              <a:spcBef>
                <a:spcPts val="700"/>
              </a:spcBef>
            </a:pPr>
            <a:r>
              <a:rPr lang="en-GB" sz="3000"/>
              <a:t>These will differ in different contexts/disciplines and in transdisciplinary contexts (e.g. co-production)</a:t>
            </a:r>
          </a:p>
          <a:p>
            <a:pPr lvl="0">
              <a:lnSpc>
                <a:spcPct val="80000"/>
              </a:lnSpc>
              <a:spcBef>
                <a:spcPts val="700"/>
              </a:spcBef>
            </a:pPr>
            <a:r>
              <a:rPr lang="en-GB" sz="3000"/>
              <a:t>More than just a measurable list of competences</a:t>
            </a:r>
          </a:p>
          <a:p>
            <a:pPr lvl="0">
              <a:lnSpc>
                <a:spcPct val="80000"/>
              </a:lnSpc>
              <a:spcBef>
                <a:spcPts val="700"/>
              </a:spcBef>
            </a:pPr>
            <a:r>
              <a:rPr lang="en-GB" sz="3000"/>
              <a:t>In a super-diversity context, learners engage with a broad variety of groups, networks and communities, and their resources are consequently learned through a wide variety of trajectories, tactics and technologies.</a:t>
            </a:r>
          </a:p>
          <a:p>
            <a:pPr lvl="0">
              <a:lnSpc>
                <a:spcPct val="80000"/>
              </a:lnSpc>
              <a:spcBef>
                <a:spcPts val="700"/>
              </a:spcBef>
            </a:pPr>
            <a:r>
              <a:rPr lang="en-GB" sz="3000"/>
              <a:t>These different learning modes lead to very different degrees of knowledge whereby all of these resources in a repertoire are distributed in a patchwork of competencies, skills, dispositions, values, etc. </a:t>
            </a:r>
          </a:p>
          <a:p>
            <a:pPr lvl="0">
              <a:lnSpc>
                <a:spcPct val="80000"/>
              </a:lnSpc>
              <a:spcBef>
                <a:spcPts val="700"/>
              </a:spcBef>
            </a:pPr>
            <a:r>
              <a:rPr lang="en-GB" sz="3000"/>
              <a:t>The origins of repertoires are biographical, and repertoires can in effect be seen as ‘indexical biographies’.  (Blommaert &amp; Backus 2011)</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Title 1"/>
          <p:cNvSpPr txBox="1">
            <a:spLocks noGrp="1"/>
          </p:cNvSpPr>
          <p:nvPr>
            <p:ph type="title"/>
          </p:nvPr>
        </p:nvSpPr>
        <p:spPr>
          <a:xfrm>
            <a:off x="179515" y="0"/>
            <a:ext cx="8856988" cy="1052739"/>
          </a:xfrm>
        </p:spPr>
        <p:txBody>
          <a:bodyPr/>
          <a:lstStyle/>
          <a:p>
            <a:pPr lvl="0"/>
            <a:r>
              <a:rPr lang="en-GB" sz="3800"/>
              <a:t>What this view of doctoral pedagogy is not!</a:t>
            </a:r>
          </a:p>
        </p:txBody>
      </p:sp>
      <p:sp>
        <p:nvSpPr>
          <p:cNvPr id="3" name="Content Placeholder 2"/>
          <p:cNvSpPr txBox="1">
            <a:spLocks noGrp="1"/>
          </p:cNvSpPr>
          <p:nvPr>
            <p:ph idx="1"/>
          </p:nvPr>
        </p:nvSpPr>
        <p:spPr>
          <a:xfrm>
            <a:off x="0" y="836712"/>
            <a:ext cx="9144000" cy="5904655"/>
          </a:xfrm>
        </p:spPr>
        <p:txBody>
          <a:bodyPr/>
          <a:lstStyle/>
          <a:p>
            <a:pPr lvl="0">
              <a:lnSpc>
                <a:spcPct val="90000"/>
              </a:lnSpc>
              <a:spcBef>
                <a:spcPts val="600"/>
              </a:spcBef>
            </a:pPr>
            <a:r>
              <a:rPr lang="en-GB" sz="2400"/>
              <a:t>A denial of expertise/experience or knowledge</a:t>
            </a:r>
          </a:p>
          <a:p>
            <a:pPr lvl="0">
              <a:lnSpc>
                <a:spcPct val="90000"/>
              </a:lnSpc>
              <a:spcBef>
                <a:spcPts val="600"/>
              </a:spcBef>
            </a:pPr>
            <a:endParaRPr lang="en-GB" sz="2400"/>
          </a:p>
          <a:p>
            <a:pPr lvl="0">
              <a:lnSpc>
                <a:spcPct val="90000"/>
              </a:lnSpc>
              <a:spcBef>
                <a:spcPts val="600"/>
              </a:spcBef>
            </a:pPr>
            <a:r>
              <a:rPr lang="en-GB" sz="2400"/>
              <a:t>A denial of the psychological safety students desire in feeling their supervisor is ‘expert’</a:t>
            </a:r>
          </a:p>
          <a:p>
            <a:pPr lvl="0">
              <a:lnSpc>
                <a:spcPct val="90000"/>
              </a:lnSpc>
              <a:spcBef>
                <a:spcPts val="600"/>
              </a:spcBef>
            </a:pPr>
            <a:endParaRPr lang="en-GB" sz="2400"/>
          </a:p>
          <a:p>
            <a:pPr lvl="0">
              <a:lnSpc>
                <a:spcPct val="90000"/>
              </a:lnSpc>
              <a:spcBef>
                <a:spcPts val="600"/>
              </a:spcBef>
            </a:pPr>
            <a:r>
              <a:rPr lang="en-GB" sz="2400"/>
              <a:t>A ‘sink or swim’ abandonment of students but rather a structured programme of learning that works from the student’s current state of knowledge (constructivist?)</a:t>
            </a:r>
          </a:p>
          <a:p>
            <a:pPr lvl="0">
              <a:lnSpc>
                <a:spcPct val="90000"/>
              </a:lnSpc>
              <a:spcBef>
                <a:spcPts val="600"/>
              </a:spcBef>
            </a:pPr>
            <a:endParaRPr lang="en-GB" sz="2400"/>
          </a:p>
          <a:p>
            <a:pPr lvl="0">
              <a:lnSpc>
                <a:spcPct val="90000"/>
              </a:lnSpc>
              <a:spcBef>
                <a:spcPts val="600"/>
              </a:spcBef>
            </a:pPr>
            <a:r>
              <a:rPr lang="en-GB" sz="2400"/>
              <a:t>A disregard of the importance of scholarship – rigour, subject knowledge, originality, significance, credibility</a:t>
            </a:r>
          </a:p>
          <a:p>
            <a:pPr lvl="0">
              <a:lnSpc>
                <a:spcPct val="90000"/>
              </a:lnSpc>
              <a:spcBef>
                <a:spcPts val="600"/>
              </a:spcBef>
            </a:pPr>
            <a:endParaRPr lang="en-GB" sz="2400"/>
          </a:p>
          <a:p>
            <a:pPr lvl="0">
              <a:lnSpc>
                <a:spcPct val="90000"/>
              </a:lnSpc>
              <a:spcBef>
                <a:spcPts val="600"/>
              </a:spcBef>
            </a:pPr>
            <a:r>
              <a:rPr lang="en-GB" sz="2400"/>
              <a:t>Disregard or neglect of the demands of professional practice</a:t>
            </a:r>
          </a:p>
          <a:p>
            <a:pPr lvl="0">
              <a:lnSpc>
                <a:spcPct val="90000"/>
              </a:lnSpc>
              <a:spcBef>
                <a:spcPts val="600"/>
              </a:spcBef>
            </a:pPr>
            <a:endParaRPr lang="en-GB" sz="2400"/>
          </a:p>
          <a:p>
            <a:pPr lvl="0">
              <a:lnSpc>
                <a:spcPct val="90000"/>
              </a:lnSpc>
              <a:spcBef>
                <a:spcPts val="600"/>
              </a:spcBef>
            </a:pPr>
            <a:r>
              <a:rPr lang="en-GB" sz="2400"/>
              <a:t>A face-threat to the supervisor</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332</TotalTime>
  <Words>1466</Words>
  <Application>Microsoft Office PowerPoint</Application>
  <PresentationFormat>On-screen Show (4:3)</PresentationFormat>
  <Paragraphs>95</Paragraphs>
  <Slides>12</Slides>
  <Notes>8</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Reconfiguring doctoral pedagogies as de-centred dialogic practice: developing repertoires of doctoral scholarship</vt:lpstr>
      <vt:lpstr>Traditional Modes of Supervision</vt:lpstr>
      <vt:lpstr>What’s doctoral pedagogy for?</vt:lpstr>
      <vt:lpstr>What’s doctoral pedagogy for?</vt:lpstr>
      <vt:lpstr>Reconfiguring doctoral pedagogy </vt:lpstr>
      <vt:lpstr>PowerPoint Presentation</vt:lpstr>
      <vt:lpstr>Doctoral Repertoires</vt:lpstr>
      <vt:lpstr>Doctoral Repertoires</vt:lpstr>
      <vt:lpstr>What this view of doctoral pedagogy is not!</vt:lpstr>
      <vt:lpstr>Reconfiguring doctoral pedagogy – an example</vt:lpstr>
      <vt:lpstr>Avenues to de-centred pedagogy and the development of repertoires</vt:lpstr>
      <vt:lpstr>Concluding Thoughts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Reconfiguring doctoral pedagogies as de-centred dialogic practice: developing repertoires of doctoral scholarship</dc:title>
  <dc:creator>ed1dxh</dc:creator>
  <cp:lastModifiedBy>Helen Cowen</cp:lastModifiedBy>
  <cp:revision>17</cp:revision>
  <dcterms:created xsi:type="dcterms:W3CDTF">2015-09-16T11:18:24Z</dcterms:created>
  <dcterms:modified xsi:type="dcterms:W3CDTF">2015-09-17T13:25:52Z</dcterms:modified>
</cp:coreProperties>
</file>