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8" r:id="rId2"/>
    <p:sldId id="301" r:id="rId3"/>
    <p:sldId id="300" r:id="rId4"/>
    <p:sldId id="271" r:id="rId5"/>
    <p:sldId id="274" r:id="rId6"/>
    <p:sldId id="284" r:id="rId7"/>
    <p:sldId id="299" r:id="rId8"/>
    <p:sldId id="259" r:id="rId9"/>
    <p:sldId id="264" r:id="rId10"/>
    <p:sldId id="265" r:id="rId11"/>
    <p:sldId id="297" r:id="rId12"/>
    <p:sldId id="270" r:id="rId13"/>
    <p:sldId id="283" r:id="rId14"/>
    <p:sldId id="295" r:id="rId15"/>
    <p:sldId id="260" r:id="rId16"/>
    <p:sldId id="296"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320"/>
    <a:srgbClr val="1BFF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738" autoAdjust="0"/>
  </p:normalViewPr>
  <p:slideViewPr>
    <p:cSldViewPr snapToGrid="0" snapToObjects="1">
      <p:cViewPr>
        <p:scale>
          <a:sx n="75" d="100"/>
          <a:sy n="75" d="100"/>
        </p:scale>
        <p:origin x="-2432"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C5564D-B75D-B84A-88DB-8D91674F1A4C}" type="datetimeFigureOut">
              <a:rPr lang="en-US" smtClean="0"/>
              <a:t>17/09/2015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D8BC9B-8B90-4C4E-BE2A-C581221F18B8}" type="slidenum">
              <a:rPr lang="en-US" smtClean="0"/>
              <a:t>‹#›</a:t>
            </a:fld>
            <a:endParaRPr lang="en-US"/>
          </a:p>
        </p:txBody>
      </p:sp>
    </p:spTree>
    <p:extLst>
      <p:ext uri="{BB962C8B-B14F-4D97-AF65-F5344CB8AC3E}">
        <p14:creationId xmlns:p14="http://schemas.microsoft.com/office/powerpoint/2010/main" val="24321381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BD8BC9B-8B90-4C4E-BE2A-C581221F18B8}" type="slidenum">
              <a:rPr lang="en-US" smtClean="0"/>
              <a:t>2</a:t>
            </a:fld>
            <a:endParaRPr lang="en-US"/>
          </a:p>
        </p:txBody>
      </p:sp>
    </p:spTree>
    <p:extLst>
      <p:ext uri="{BB962C8B-B14F-4D97-AF65-F5344CB8AC3E}">
        <p14:creationId xmlns:p14="http://schemas.microsoft.com/office/powerpoint/2010/main" val="2538965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BD8BC9B-8B90-4C4E-BE2A-C581221F18B8}" type="slidenum">
              <a:rPr lang="en-US" smtClean="0"/>
              <a:t>3</a:t>
            </a:fld>
            <a:endParaRPr lang="en-US"/>
          </a:p>
        </p:txBody>
      </p:sp>
    </p:spTree>
    <p:extLst>
      <p:ext uri="{BB962C8B-B14F-4D97-AF65-F5344CB8AC3E}">
        <p14:creationId xmlns:p14="http://schemas.microsoft.com/office/powerpoint/2010/main" val="253896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8BC9B-8B90-4C4E-BE2A-C581221F18B8}" type="slidenum">
              <a:rPr lang="en-US" smtClean="0"/>
              <a:t>5</a:t>
            </a:fld>
            <a:endParaRPr lang="en-US"/>
          </a:p>
        </p:txBody>
      </p:sp>
    </p:spTree>
    <p:extLst>
      <p:ext uri="{BB962C8B-B14F-4D97-AF65-F5344CB8AC3E}">
        <p14:creationId xmlns:p14="http://schemas.microsoft.com/office/powerpoint/2010/main" val="139604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a:t>
            </a:r>
            <a:r>
              <a:rPr lang="en-GB" sz="1200" i="1" kern="1200" dirty="0" smtClean="0">
                <a:solidFill>
                  <a:schemeClr val="dk1"/>
                </a:solidFill>
                <a:effectLst/>
                <a:latin typeface="+mn-lt"/>
                <a:ea typeface="+mn-ea"/>
                <a:cs typeface="+mn-cs"/>
              </a:rPr>
              <a:t>So I thought it would be very interesting because it would be full interface and I could definitely prove my </a:t>
            </a:r>
            <a:r>
              <a:rPr lang="en-GB" sz="1200" i="1" kern="1200" dirty="0" err="1" smtClean="0">
                <a:solidFill>
                  <a:schemeClr val="dk1"/>
                </a:solidFill>
                <a:effectLst/>
                <a:latin typeface="+mn-lt"/>
                <a:ea typeface="+mn-ea"/>
                <a:cs typeface="+mn-cs"/>
              </a:rPr>
              <a:t>bestest</a:t>
            </a:r>
            <a:r>
              <a:rPr lang="en-GB" sz="1200" i="1" kern="1200" dirty="0" smtClean="0">
                <a:solidFill>
                  <a:schemeClr val="dk1"/>
                </a:solidFill>
                <a:effectLst/>
                <a:latin typeface="+mn-lt"/>
                <a:ea typeface="+mn-ea"/>
                <a:cs typeface="+mn-cs"/>
              </a:rPr>
              <a:t>, because if he was going to work biologically</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i="1" u="sng" kern="1200" dirty="0" smtClean="0">
                <a:solidFill>
                  <a:schemeClr val="dk1"/>
                </a:solidFill>
                <a:effectLst/>
                <a:latin typeface="+mn-lt"/>
                <a:ea typeface="+mn-ea"/>
                <a:cs typeface="+mn-cs"/>
              </a:rPr>
              <a:t> it would be because of my help</a:t>
            </a:r>
            <a:r>
              <a:rPr lang="en-GB" sz="1200" i="1" kern="1200" dirty="0" smtClean="0">
                <a:solidFill>
                  <a:schemeClr val="dk1"/>
                </a:solidFill>
                <a:effectLst/>
                <a:latin typeface="+mn-lt"/>
                <a:ea typeface="+mn-ea"/>
                <a:cs typeface="+mn-cs"/>
              </a:rPr>
              <a:t> because he wouldn’t know any biology.”</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BBD8BC9B-8B90-4C4E-BE2A-C581221F18B8}" type="slidenum">
              <a:rPr lang="en-US" smtClean="0"/>
              <a:t>10</a:t>
            </a:fld>
            <a:endParaRPr lang="en-US"/>
          </a:p>
        </p:txBody>
      </p:sp>
    </p:spTree>
    <p:extLst>
      <p:ext uri="{BB962C8B-B14F-4D97-AF65-F5344CB8AC3E}">
        <p14:creationId xmlns:p14="http://schemas.microsoft.com/office/powerpoint/2010/main" val="6910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effectLst/>
            </a:endParaRPr>
          </a:p>
          <a:p>
            <a:endParaRPr lang="en-US" dirty="0"/>
          </a:p>
        </p:txBody>
      </p:sp>
      <p:sp>
        <p:nvSpPr>
          <p:cNvPr id="4" name="Slide Number Placeholder 3"/>
          <p:cNvSpPr>
            <a:spLocks noGrp="1"/>
          </p:cNvSpPr>
          <p:nvPr>
            <p:ph type="sldNum" sz="quarter" idx="10"/>
          </p:nvPr>
        </p:nvSpPr>
        <p:spPr/>
        <p:txBody>
          <a:bodyPr/>
          <a:lstStyle/>
          <a:p>
            <a:fld id="{BBD8BC9B-8B90-4C4E-BE2A-C581221F18B8}" type="slidenum">
              <a:rPr lang="en-US" smtClean="0"/>
              <a:t>12</a:t>
            </a:fld>
            <a:endParaRPr lang="en-US"/>
          </a:p>
        </p:txBody>
      </p:sp>
    </p:spTree>
    <p:extLst>
      <p:ext uri="{BB962C8B-B14F-4D97-AF65-F5344CB8AC3E}">
        <p14:creationId xmlns:p14="http://schemas.microsoft.com/office/powerpoint/2010/main" val="221447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8BC9B-8B90-4C4E-BE2A-C581221F18B8}" type="slidenum">
              <a:rPr lang="en-US" smtClean="0"/>
              <a:t>15</a:t>
            </a:fld>
            <a:endParaRPr lang="en-US"/>
          </a:p>
        </p:txBody>
      </p:sp>
    </p:spTree>
    <p:extLst>
      <p:ext uri="{BB962C8B-B14F-4D97-AF65-F5344CB8AC3E}">
        <p14:creationId xmlns:p14="http://schemas.microsoft.com/office/powerpoint/2010/main" val="194440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E83F838-58A6-2744-B7DE-8E109994228E}" type="datetimeFigureOut">
              <a:rPr lang="en-US" smtClean="0"/>
              <a:t>17/09/2015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197267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83F838-58A6-2744-B7DE-8E109994228E}" type="datetimeFigureOut">
              <a:rPr lang="en-US" smtClean="0"/>
              <a:t>17/09/2015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20857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83F838-58A6-2744-B7DE-8E109994228E}" type="datetimeFigureOut">
              <a:rPr lang="en-US" smtClean="0"/>
              <a:t>17/09/2015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236220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83F838-58A6-2744-B7DE-8E109994228E}" type="datetimeFigureOut">
              <a:rPr lang="en-US" smtClean="0"/>
              <a:t>17/09/2015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11544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E83F838-58A6-2744-B7DE-8E109994228E}" type="datetimeFigureOut">
              <a:rPr lang="en-US" smtClean="0"/>
              <a:t>17/09/2015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383299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E83F838-58A6-2744-B7DE-8E109994228E}" type="datetimeFigureOut">
              <a:rPr lang="en-US" smtClean="0"/>
              <a:t>17/09/2015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3436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E83F838-58A6-2744-B7DE-8E109994228E}" type="datetimeFigureOut">
              <a:rPr lang="en-US" smtClean="0"/>
              <a:t>17/09/2015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37973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E83F838-58A6-2744-B7DE-8E109994228E}" type="datetimeFigureOut">
              <a:rPr lang="en-US" smtClean="0"/>
              <a:t>17/09/2015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384932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3F838-58A6-2744-B7DE-8E109994228E}" type="datetimeFigureOut">
              <a:rPr lang="en-US" smtClean="0"/>
              <a:t>17/09/2015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284033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E83F838-58A6-2744-B7DE-8E109994228E}" type="datetimeFigureOut">
              <a:rPr lang="en-US" smtClean="0"/>
              <a:t>17/09/2015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122901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E83F838-58A6-2744-B7DE-8E109994228E}" type="datetimeFigureOut">
              <a:rPr lang="en-US" smtClean="0"/>
              <a:t>17/09/2015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B46BA-0FAF-2941-A411-5230F27E18CB}" type="slidenum">
              <a:rPr lang="en-US" smtClean="0"/>
              <a:t>‹#›</a:t>
            </a:fld>
            <a:endParaRPr lang="en-US"/>
          </a:p>
        </p:txBody>
      </p:sp>
    </p:spTree>
    <p:extLst>
      <p:ext uri="{BB962C8B-B14F-4D97-AF65-F5344CB8AC3E}">
        <p14:creationId xmlns:p14="http://schemas.microsoft.com/office/powerpoint/2010/main" val="4734129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3F838-58A6-2744-B7DE-8E109994228E}" type="datetimeFigureOut">
              <a:rPr lang="en-US" smtClean="0"/>
              <a:t>17/09/2015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B46BA-0FAF-2941-A411-5230F27E18CB}" type="slidenum">
              <a:rPr lang="en-US" smtClean="0"/>
              <a:t>‹#›</a:t>
            </a:fld>
            <a:endParaRPr lang="en-US"/>
          </a:p>
        </p:txBody>
      </p:sp>
    </p:spTree>
    <p:extLst>
      <p:ext uri="{BB962C8B-B14F-4D97-AF65-F5344CB8AC3E}">
        <p14:creationId xmlns:p14="http://schemas.microsoft.com/office/powerpoint/2010/main" val="338456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5" Type="http://schemas.openxmlformats.org/officeDocument/2006/relationships/image" Target="../media/image9.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 Id="rId3"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499498"/>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Rectangle 2"/>
          <p:cNvSpPr/>
          <p:nvPr/>
        </p:nvSpPr>
        <p:spPr>
          <a:xfrm>
            <a:off x="158760" y="211282"/>
            <a:ext cx="8830735" cy="6617197"/>
          </a:xfrm>
          <a:prstGeom prst="rect">
            <a:avLst/>
          </a:prstGeom>
        </p:spPr>
        <p:txBody>
          <a:bodyPr wrap="square">
            <a:spAutoFit/>
          </a:bodyPr>
          <a:lstStyle/>
          <a:p>
            <a:pPr algn="ctr"/>
            <a:r>
              <a:rPr lang="en-GB" sz="3600" b="1" dirty="0" smtClean="0"/>
              <a:t>Researcher development: between policies</a:t>
            </a:r>
          </a:p>
          <a:p>
            <a:pPr algn="ctr"/>
            <a:r>
              <a:rPr lang="en-GB" sz="3600" b="1" dirty="0"/>
              <a:t>a</a:t>
            </a:r>
            <a:r>
              <a:rPr lang="en-GB" sz="3600" b="1" dirty="0" smtClean="0"/>
              <a:t>nd lived experiences</a:t>
            </a:r>
          </a:p>
          <a:p>
            <a:pPr algn="ctr"/>
            <a:endParaRPr lang="en-GB" sz="3600" b="1" dirty="0" smtClean="0"/>
          </a:p>
          <a:p>
            <a:pPr algn="ctr"/>
            <a:endParaRPr lang="en-GB" sz="3600" b="1" dirty="0"/>
          </a:p>
          <a:p>
            <a:pPr algn="ctr"/>
            <a:r>
              <a:rPr lang="en-US" sz="3600" i="1" dirty="0" smtClean="0">
                <a:latin typeface="Apple Chancery"/>
                <a:cs typeface="Apple Chancery"/>
              </a:rPr>
              <a:t>Attempting a sociological </a:t>
            </a:r>
            <a:r>
              <a:rPr lang="en-US" sz="3600" i="1" dirty="0">
                <a:latin typeface="Apple Chancery"/>
                <a:cs typeface="Apple Chancery"/>
              </a:rPr>
              <a:t>perspective</a:t>
            </a:r>
          </a:p>
          <a:p>
            <a:pPr algn="ctr"/>
            <a:endParaRPr lang="en-GB" sz="3600" b="1" dirty="0" smtClean="0"/>
          </a:p>
          <a:p>
            <a:pPr algn="ctr"/>
            <a:endParaRPr lang="en-GB" sz="3600" b="1" dirty="0" smtClean="0"/>
          </a:p>
          <a:p>
            <a:pPr algn="ctr"/>
            <a:r>
              <a:rPr lang="en-US" sz="2800" b="1" dirty="0" err="1">
                <a:cs typeface="Calibri"/>
              </a:rPr>
              <a:t>Dr</a:t>
            </a:r>
            <a:r>
              <a:rPr lang="en-US" sz="2800" b="1" dirty="0">
                <a:cs typeface="Calibri"/>
              </a:rPr>
              <a:t> Sandrine </a:t>
            </a:r>
            <a:r>
              <a:rPr lang="en-US" sz="2800" b="1" dirty="0" smtClean="0">
                <a:cs typeface="Calibri"/>
              </a:rPr>
              <a:t>Soubes</a:t>
            </a:r>
          </a:p>
          <a:p>
            <a:pPr algn="ctr"/>
            <a:endParaRPr lang="en-US" sz="2800" b="1" dirty="0">
              <a:cs typeface="Calibri"/>
            </a:endParaRPr>
          </a:p>
          <a:p>
            <a:pPr algn="ctr"/>
            <a:r>
              <a:rPr lang="en-US" sz="2000" b="1" dirty="0">
                <a:solidFill>
                  <a:schemeClr val="bg1">
                    <a:lumMod val="65000"/>
                  </a:schemeClr>
                </a:solidFill>
                <a:cs typeface="Calibri"/>
              </a:rPr>
              <a:t>Faculty of Science</a:t>
            </a:r>
          </a:p>
          <a:p>
            <a:pPr algn="ctr"/>
            <a:r>
              <a:rPr lang="en-US" sz="2000" b="1" dirty="0">
                <a:solidFill>
                  <a:schemeClr val="bg1">
                    <a:lumMod val="65000"/>
                  </a:schemeClr>
                </a:solidFill>
                <a:cs typeface="Calibri"/>
              </a:rPr>
              <a:t>The University of Sheffield</a:t>
            </a:r>
          </a:p>
          <a:p>
            <a:pPr algn="ctr"/>
            <a:endParaRPr lang="en-GB" sz="3600" b="1" dirty="0" smtClean="0"/>
          </a:p>
          <a:p>
            <a:pPr algn="ctr"/>
            <a:r>
              <a:rPr lang="en-GB" sz="2400" b="1" dirty="0" smtClean="0">
                <a:solidFill>
                  <a:schemeClr val="bg2">
                    <a:lumMod val="75000"/>
                  </a:schemeClr>
                </a:solidFill>
              </a:rPr>
              <a:t>Researcher Education and Development Conference 2015</a:t>
            </a:r>
            <a:endParaRPr lang="en-GB" sz="2400" dirty="0">
              <a:solidFill>
                <a:schemeClr val="bg2">
                  <a:lumMod val="75000"/>
                </a:schemeClr>
              </a:solidFill>
            </a:endParaRPr>
          </a:p>
        </p:txBody>
      </p:sp>
    </p:spTree>
    <p:extLst>
      <p:ext uri="{BB962C8B-B14F-4D97-AF65-F5344CB8AC3E}">
        <p14:creationId xmlns:p14="http://schemas.microsoft.com/office/powerpoint/2010/main" val="12300038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3200" b="1" i="1" dirty="0">
              <a:solidFill>
                <a:schemeClr val="tx1"/>
              </a:solidFill>
            </a:endParaRPr>
          </a:p>
        </p:txBody>
      </p:sp>
      <p:sp>
        <p:nvSpPr>
          <p:cNvPr id="3" name="TextBox 2"/>
          <p:cNvSpPr txBox="1"/>
          <p:nvPr/>
        </p:nvSpPr>
        <p:spPr>
          <a:xfrm>
            <a:off x="2590365" y="238779"/>
            <a:ext cx="4417270" cy="523220"/>
          </a:xfrm>
          <a:prstGeom prst="rect">
            <a:avLst/>
          </a:prstGeom>
          <a:noFill/>
        </p:spPr>
        <p:txBody>
          <a:bodyPr wrap="none" rtlCol="0">
            <a:spAutoFit/>
          </a:bodyPr>
          <a:lstStyle/>
          <a:p>
            <a:r>
              <a:rPr lang="en-US" sz="2800" b="1" dirty="0" smtClean="0">
                <a:solidFill>
                  <a:srgbClr val="000000"/>
                </a:solidFill>
              </a:rPr>
              <a:t>Metaphor describing agency</a:t>
            </a:r>
            <a:endParaRPr lang="en-US" sz="2800" b="1" dirty="0">
              <a:solidFill>
                <a:srgbClr val="000000"/>
              </a:solidFill>
            </a:endParaRPr>
          </a:p>
        </p:txBody>
      </p:sp>
      <p:sp>
        <p:nvSpPr>
          <p:cNvPr id="4" name="TextBox 3"/>
          <p:cNvSpPr txBox="1"/>
          <p:nvPr/>
        </p:nvSpPr>
        <p:spPr>
          <a:xfrm>
            <a:off x="461839" y="1293511"/>
            <a:ext cx="6667094" cy="5355313"/>
          </a:xfrm>
          <a:prstGeom prst="rect">
            <a:avLst/>
          </a:prstGeom>
          <a:noFill/>
        </p:spPr>
        <p:txBody>
          <a:bodyPr wrap="square" rtlCol="0">
            <a:spAutoFit/>
          </a:bodyPr>
          <a:lstStyle/>
          <a:p>
            <a:pPr>
              <a:lnSpc>
                <a:spcPct val="130000"/>
              </a:lnSpc>
            </a:pPr>
            <a:r>
              <a:rPr lang="en-GB" sz="2400" i="1" dirty="0" smtClean="0"/>
              <a:t>“ </a:t>
            </a:r>
            <a:r>
              <a:rPr lang="en-GB" sz="2400" i="1" dirty="0"/>
              <a:t>I think I’m not a branch but I am…what do you call it when you cut….so you have a tree and then the tree is doing such and such, and then you cut a branch from off the tree and you stick it and you make it </a:t>
            </a:r>
            <a:r>
              <a:rPr lang="en-GB" sz="2400" i="1" dirty="0" smtClean="0"/>
              <a:t>grow….</a:t>
            </a:r>
            <a:r>
              <a:rPr lang="en-GB" sz="2400" i="1" dirty="0"/>
              <a:t> a graft, </a:t>
            </a:r>
            <a:r>
              <a:rPr lang="en-GB" sz="2400" b="1" i="1" dirty="0">
                <a:solidFill>
                  <a:srgbClr val="FF0000"/>
                </a:solidFill>
              </a:rPr>
              <a:t>a graft on a tree</a:t>
            </a:r>
            <a:r>
              <a:rPr lang="en-GB" sz="2400" i="1" dirty="0"/>
              <a:t>, because I think I can improve. I mean his work is amazing, it’s flawless and he’s one of the best chemists, one of the top chemists, </a:t>
            </a:r>
            <a:r>
              <a:rPr lang="en-GB" sz="2400" b="1" i="1" dirty="0">
                <a:solidFill>
                  <a:srgbClr val="FF0000"/>
                </a:solidFill>
              </a:rPr>
              <a:t>but I can bring a different aspect to his work</a:t>
            </a:r>
            <a:r>
              <a:rPr lang="en-GB" sz="2400" i="1" dirty="0"/>
              <a:t>. So I feel I am a part of his team </a:t>
            </a:r>
            <a:r>
              <a:rPr lang="en-GB" sz="2400" b="1" i="1" dirty="0">
                <a:solidFill>
                  <a:srgbClr val="FF0000"/>
                </a:solidFill>
              </a:rPr>
              <a:t>but I’m a completely new part of it</a:t>
            </a:r>
            <a:r>
              <a:rPr lang="en-GB" sz="2400" i="1" dirty="0"/>
              <a:t>, and he is a bit excited about it I </a:t>
            </a:r>
            <a:r>
              <a:rPr lang="en-GB" sz="2400" i="1" dirty="0" smtClean="0"/>
              <a:t>think…”</a:t>
            </a:r>
            <a:endParaRPr lang="en-US" sz="2400" i="1" dirty="0"/>
          </a:p>
        </p:txBody>
      </p:sp>
      <p:pic>
        <p:nvPicPr>
          <p:cNvPr id="6" name="Picture 5"/>
          <p:cNvPicPr>
            <a:picLocks noChangeAspect="1"/>
          </p:cNvPicPr>
          <p:nvPr/>
        </p:nvPicPr>
        <p:blipFill>
          <a:blip r:embed="rId3"/>
          <a:stretch>
            <a:fillRect/>
          </a:stretch>
        </p:blipFill>
        <p:spPr>
          <a:xfrm>
            <a:off x="7128932" y="1293511"/>
            <a:ext cx="2015067" cy="5323648"/>
          </a:xfrm>
          <a:prstGeom prst="rect">
            <a:avLst/>
          </a:prstGeom>
        </p:spPr>
      </p:pic>
    </p:spTree>
    <p:extLst>
      <p:ext uri="{BB962C8B-B14F-4D97-AF65-F5344CB8AC3E}">
        <p14:creationId xmlns:p14="http://schemas.microsoft.com/office/powerpoint/2010/main" val="35173412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b="1" dirty="0">
                <a:solidFill>
                  <a:schemeClr val="tx1"/>
                </a:solidFill>
              </a:rPr>
              <a:t>E</a:t>
            </a:r>
            <a:r>
              <a:rPr lang="en-US" sz="2800" b="1" dirty="0" smtClean="0">
                <a:solidFill>
                  <a:schemeClr val="tx1"/>
                </a:solidFill>
              </a:rPr>
              <a:t>lements for transition towards researcher independence</a:t>
            </a:r>
            <a:endParaRPr lang="en-US" sz="2800" b="1" i="1" dirty="0">
              <a:solidFill>
                <a:schemeClr val="tx1"/>
              </a:solidFill>
            </a:endParaRPr>
          </a:p>
        </p:txBody>
      </p:sp>
      <p:pic>
        <p:nvPicPr>
          <p:cNvPr id="3" name="Picture 2"/>
          <p:cNvPicPr>
            <a:picLocks noChangeAspect="1"/>
          </p:cNvPicPr>
          <p:nvPr/>
        </p:nvPicPr>
        <p:blipFill>
          <a:blip r:embed="rId2"/>
          <a:stretch>
            <a:fillRect/>
          </a:stretch>
        </p:blipFill>
        <p:spPr>
          <a:xfrm>
            <a:off x="5575300" y="4322233"/>
            <a:ext cx="3365500" cy="2413000"/>
          </a:xfrm>
          <a:prstGeom prst="rect">
            <a:avLst/>
          </a:prstGeom>
        </p:spPr>
      </p:pic>
      <p:sp>
        <p:nvSpPr>
          <p:cNvPr id="4" name="TextBox 3"/>
          <p:cNvSpPr txBox="1"/>
          <p:nvPr/>
        </p:nvSpPr>
        <p:spPr>
          <a:xfrm>
            <a:off x="304799" y="1168400"/>
            <a:ext cx="7789333" cy="4524315"/>
          </a:xfrm>
          <a:prstGeom prst="rect">
            <a:avLst/>
          </a:prstGeom>
          <a:noFill/>
        </p:spPr>
        <p:txBody>
          <a:bodyPr wrap="square" rtlCol="0">
            <a:spAutoFit/>
          </a:bodyPr>
          <a:lstStyle/>
          <a:p>
            <a:pPr marL="800100" lvl="1" indent="-342900">
              <a:buFont typeface="Wingdings" charset="2"/>
              <a:buChar char="ü"/>
            </a:pPr>
            <a:r>
              <a:rPr lang="en-US" sz="2400" dirty="0"/>
              <a:t>B</a:t>
            </a:r>
            <a:r>
              <a:rPr lang="en-US" sz="2400" dirty="0" smtClean="0"/>
              <a:t>eing left alone</a:t>
            </a:r>
          </a:p>
          <a:p>
            <a:pPr marL="800100" lvl="1" indent="-342900">
              <a:buFont typeface="Wingdings" charset="2"/>
              <a:buChar char="ü"/>
            </a:pPr>
            <a:r>
              <a:rPr lang="en-US" sz="2400" dirty="0"/>
              <a:t>H</a:t>
            </a:r>
            <a:r>
              <a:rPr lang="en-US" sz="2400" dirty="0" smtClean="0"/>
              <a:t>aving a PI who was ‘hands off’</a:t>
            </a:r>
          </a:p>
          <a:p>
            <a:pPr marL="800100" lvl="1" indent="-342900">
              <a:buFont typeface="Wingdings" charset="2"/>
              <a:buChar char="ü"/>
            </a:pPr>
            <a:r>
              <a:rPr lang="en-US" sz="2400" dirty="0"/>
              <a:t>Trying things out without discussing </a:t>
            </a:r>
            <a:r>
              <a:rPr lang="en-US" sz="2400" dirty="0" smtClean="0"/>
              <a:t>them</a:t>
            </a:r>
          </a:p>
          <a:p>
            <a:pPr marL="800100" lvl="1" indent="-342900">
              <a:buFont typeface="Wingdings" charset="2"/>
              <a:buChar char="ü"/>
            </a:pPr>
            <a:r>
              <a:rPr lang="en-US" sz="2400" dirty="0"/>
              <a:t>Being given ‘permission</a:t>
            </a:r>
            <a:r>
              <a:rPr lang="en-US" sz="2400" dirty="0" smtClean="0"/>
              <a:t>’</a:t>
            </a:r>
          </a:p>
          <a:p>
            <a:pPr marL="800100" lvl="1" indent="-342900">
              <a:buFont typeface="Wingdings" charset="2"/>
              <a:buChar char="ü"/>
            </a:pPr>
            <a:r>
              <a:rPr lang="en-US" sz="2400" dirty="0"/>
              <a:t>Exploring putting ideas </a:t>
            </a:r>
            <a:r>
              <a:rPr lang="en-US" sz="2400" dirty="0" smtClean="0"/>
              <a:t>forward</a:t>
            </a:r>
          </a:p>
          <a:p>
            <a:pPr marL="800100" lvl="1" indent="-342900">
              <a:buFont typeface="Wingdings" charset="2"/>
              <a:buChar char="ü"/>
            </a:pPr>
            <a:r>
              <a:rPr lang="en-US" sz="2400" dirty="0"/>
              <a:t>Experiencing independence and building an identity as an independent </a:t>
            </a:r>
            <a:r>
              <a:rPr lang="en-US" sz="2400" dirty="0" smtClean="0"/>
              <a:t>researcher</a:t>
            </a:r>
          </a:p>
          <a:p>
            <a:pPr marL="800100" lvl="1" indent="-342900">
              <a:buFont typeface="Wingdings" charset="2"/>
              <a:buChar char="ü"/>
            </a:pPr>
            <a:r>
              <a:rPr lang="en-US" sz="2400" dirty="0"/>
              <a:t>Confusion between autonomy and independence</a:t>
            </a:r>
          </a:p>
          <a:p>
            <a:pPr marL="800100" lvl="1" indent="-342900">
              <a:buFont typeface="Wingdings" charset="2"/>
              <a:buChar char="ü"/>
            </a:pPr>
            <a:endParaRPr lang="en-US" sz="2400" dirty="0"/>
          </a:p>
          <a:p>
            <a:pPr lvl="1"/>
            <a:endParaRPr lang="en-US" sz="2400" dirty="0" smtClean="0"/>
          </a:p>
          <a:p>
            <a:pPr marL="800100" lvl="1" indent="-342900">
              <a:buFont typeface="Wingdings" charset="2"/>
              <a:buChar char="ü"/>
            </a:pPr>
            <a:r>
              <a:rPr lang="en-US" sz="2400" dirty="0" smtClean="0"/>
              <a:t>Assumptions about raw talent</a:t>
            </a:r>
          </a:p>
          <a:p>
            <a:pPr marL="800100" lvl="1" indent="-342900">
              <a:buFont typeface="Wingdings" charset="2"/>
              <a:buChar char="ü"/>
            </a:pPr>
            <a:r>
              <a:rPr lang="en-US" sz="2400" dirty="0"/>
              <a:t>Keeping results </a:t>
            </a:r>
            <a:r>
              <a:rPr lang="en-US" sz="2400" dirty="0" smtClean="0"/>
              <a:t>close</a:t>
            </a:r>
            <a:endParaRPr lang="en-US" sz="2400" dirty="0"/>
          </a:p>
        </p:txBody>
      </p:sp>
    </p:spTree>
    <p:extLst>
      <p:ext uri="{BB962C8B-B14F-4D97-AF65-F5344CB8AC3E}">
        <p14:creationId xmlns:p14="http://schemas.microsoft.com/office/powerpoint/2010/main" val="33609907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r>
              <a:rPr lang="en-US" sz="2800" b="1" dirty="0" smtClean="0">
                <a:solidFill>
                  <a:srgbClr val="000000"/>
                </a:solidFill>
              </a:rPr>
              <a:t>   Paradox about research </a:t>
            </a:r>
            <a:r>
              <a:rPr lang="en-US" sz="2800" b="1" dirty="0">
                <a:solidFill>
                  <a:srgbClr val="000000"/>
                </a:solidFill>
              </a:rPr>
              <a:t>independence</a:t>
            </a:r>
          </a:p>
        </p:txBody>
      </p:sp>
      <p:graphicFrame>
        <p:nvGraphicFramePr>
          <p:cNvPr id="5" name="Table 4"/>
          <p:cNvGraphicFramePr>
            <a:graphicFrameLocks noGrp="1"/>
          </p:cNvGraphicFramePr>
          <p:nvPr>
            <p:extLst>
              <p:ext uri="{D42A27DB-BD31-4B8C-83A1-F6EECF244321}">
                <p14:modId xmlns:p14="http://schemas.microsoft.com/office/powerpoint/2010/main" val="4073318490"/>
              </p:ext>
            </p:extLst>
          </p:nvPr>
        </p:nvGraphicFramePr>
        <p:xfrm>
          <a:off x="182252" y="1820579"/>
          <a:ext cx="8741614" cy="4278801"/>
        </p:xfrm>
        <a:graphic>
          <a:graphicData uri="http://schemas.openxmlformats.org/drawingml/2006/table">
            <a:tbl>
              <a:tblPr firstRow="1" bandRow="1">
                <a:tableStyleId>{C4B1156A-380E-4F78-BDF5-A606A8083BF9}</a:tableStyleId>
              </a:tblPr>
              <a:tblGrid>
                <a:gridCol w="4370807"/>
                <a:gridCol w="4370807"/>
              </a:tblGrid>
              <a:tr h="1992801">
                <a:tc>
                  <a:txBody>
                    <a:bodyPr/>
                    <a:lstStyle/>
                    <a:p>
                      <a:r>
                        <a:rPr lang="en-US" sz="1600" b="0" i="1" dirty="0" smtClean="0"/>
                        <a:t>“</a:t>
                      </a:r>
                      <a:r>
                        <a:rPr lang="en-GB" sz="1600" b="0" i="1" kern="1200" dirty="0" smtClean="0">
                          <a:solidFill>
                            <a:schemeClr val="dk1"/>
                          </a:solidFill>
                          <a:effectLst/>
                          <a:latin typeface="+mn-lt"/>
                          <a:ea typeface="+mn-ea"/>
                          <a:cs typeface="+mn-cs"/>
                        </a:rPr>
                        <a:t>politics are politics and they are very </a:t>
                      </a:r>
                      <a:r>
                        <a:rPr lang="en-GB" sz="1600" b="0" i="1" u="sng" kern="1200" dirty="0" smtClean="0">
                          <a:solidFill>
                            <a:schemeClr val="dk1"/>
                          </a:solidFill>
                          <a:effectLst/>
                          <a:latin typeface="+mn-lt"/>
                          <a:ea typeface="+mn-ea"/>
                          <a:cs typeface="+mn-cs"/>
                        </a:rPr>
                        <a:t>convoluted</a:t>
                      </a:r>
                      <a:r>
                        <a:rPr lang="en-GB" sz="1600" b="0" i="1" kern="1200" dirty="0" smtClean="0">
                          <a:solidFill>
                            <a:schemeClr val="dk1"/>
                          </a:solidFill>
                          <a:effectLst/>
                          <a:latin typeface="+mn-lt"/>
                          <a:ea typeface="+mn-ea"/>
                          <a:cs typeface="+mn-cs"/>
                        </a:rPr>
                        <a:t>. So there are </a:t>
                      </a:r>
                      <a:r>
                        <a:rPr lang="en-GB" sz="1600" b="0" i="1" u="sng" kern="1200" dirty="0" smtClean="0">
                          <a:solidFill>
                            <a:schemeClr val="dk1"/>
                          </a:solidFill>
                          <a:effectLst/>
                          <a:latin typeface="+mn-lt"/>
                          <a:ea typeface="+mn-ea"/>
                          <a:cs typeface="+mn-cs"/>
                        </a:rPr>
                        <a:t>layers on top of layers on top of layers</a:t>
                      </a:r>
                      <a:r>
                        <a:rPr lang="en-GB" sz="1600" b="0" i="1" kern="1200" dirty="0" smtClean="0">
                          <a:solidFill>
                            <a:schemeClr val="dk1"/>
                          </a:solidFill>
                          <a:effectLst/>
                          <a:latin typeface="+mn-lt"/>
                          <a:ea typeface="+mn-ea"/>
                          <a:cs typeface="+mn-cs"/>
                        </a:rPr>
                        <a:t>, and I guess that’s what I’ve learnt, you know, things that look like they are like something, they are completely different to what you think they are. And people never tell the truth”</a:t>
                      </a:r>
                    </a:p>
                    <a:p>
                      <a:endParaRPr lang="en-GB" sz="1600" b="0" kern="1200" dirty="0" smtClean="0">
                        <a:solidFill>
                          <a:schemeClr val="dk1"/>
                        </a:solidFill>
                        <a:effectLst/>
                        <a:latin typeface="+mn-lt"/>
                        <a:ea typeface="+mn-ea"/>
                        <a:cs typeface="+mn-cs"/>
                      </a:endParaRPr>
                    </a:p>
                    <a:p>
                      <a:r>
                        <a:rPr lang="en-GB" sz="1600" b="0" i="1" kern="1200" dirty="0" smtClean="0">
                          <a:solidFill>
                            <a:schemeClr val="dk1"/>
                          </a:solidFill>
                          <a:effectLst/>
                          <a:latin typeface="+mn-lt"/>
                          <a:ea typeface="+mn-ea"/>
                          <a:cs typeface="+mn-cs"/>
                        </a:rPr>
                        <a:t>“you have to read in between the lines…”</a:t>
                      </a:r>
                    </a:p>
                    <a:p>
                      <a:endParaRPr lang="en-GB" sz="1600" kern="1200" dirty="0" smtClean="0">
                        <a:solidFill>
                          <a:schemeClr val="dk1"/>
                        </a:solidFill>
                        <a:effectLst/>
                        <a:latin typeface="+mn-lt"/>
                        <a:ea typeface="+mn-ea"/>
                        <a:cs typeface="+mn-cs"/>
                      </a:endParaRPr>
                    </a:p>
                  </a:txBody>
                  <a:tcPr/>
                </a:tc>
                <a:tc>
                  <a:txBody>
                    <a:bodyPr/>
                    <a:lstStyle/>
                    <a:p>
                      <a:r>
                        <a:rPr lang="en-GB" sz="1600" kern="1200" dirty="0" smtClean="0">
                          <a:solidFill>
                            <a:schemeClr val="dk1"/>
                          </a:solidFill>
                          <a:effectLst/>
                          <a:latin typeface="+mn-lt"/>
                          <a:ea typeface="+mn-ea"/>
                          <a:cs typeface="+mn-cs"/>
                        </a:rPr>
                        <a:t>“</a:t>
                      </a:r>
                      <a:r>
                        <a:rPr lang="en-GB" sz="1600" b="0" i="1" kern="1200" dirty="0" smtClean="0">
                          <a:solidFill>
                            <a:schemeClr val="dk1"/>
                          </a:solidFill>
                          <a:effectLst/>
                          <a:latin typeface="+mn-lt"/>
                          <a:ea typeface="+mn-ea"/>
                          <a:cs typeface="+mn-cs"/>
                        </a:rPr>
                        <a:t>I guess I’m in the wrong…not knowing what politics is about…a naïve way of thinking about development as a scientist. I develop much too far my knowledge and very little my political skills I guess…</a:t>
                      </a:r>
                      <a:r>
                        <a:rPr lang="en-GB" sz="1600" kern="1200" dirty="0" smtClean="0">
                          <a:solidFill>
                            <a:schemeClr val="dk1"/>
                          </a:solidFill>
                          <a:effectLst/>
                          <a:latin typeface="+mn-lt"/>
                          <a:ea typeface="+mn-ea"/>
                          <a:cs typeface="+mn-cs"/>
                        </a:rPr>
                        <a:t>”</a:t>
                      </a:r>
                    </a:p>
                    <a:p>
                      <a:endParaRPr lang="en-GB" sz="1600" kern="1200" dirty="0" smtClean="0">
                        <a:solidFill>
                          <a:schemeClr val="dk1"/>
                        </a:solidFill>
                        <a:effectLst/>
                        <a:latin typeface="+mn-lt"/>
                        <a:ea typeface="+mn-ea"/>
                        <a:cs typeface="+mn-cs"/>
                      </a:endParaRPr>
                    </a:p>
                  </a:txBody>
                  <a:tcPr/>
                </a:tc>
              </a:tr>
              <a:tr h="1992801">
                <a:tc>
                  <a:txBody>
                    <a:bodyPr/>
                    <a:lstStyle/>
                    <a:p>
                      <a:r>
                        <a:rPr lang="en-US" sz="1600" dirty="0" smtClean="0"/>
                        <a:t>“</a:t>
                      </a:r>
                      <a:r>
                        <a:rPr lang="en-GB" sz="1600" kern="1200" dirty="0" smtClean="0">
                          <a:solidFill>
                            <a:schemeClr val="dk1"/>
                          </a:solidFill>
                          <a:effectLst/>
                          <a:latin typeface="+mn-lt"/>
                          <a:ea typeface="+mn-ea"/>
                          <a:cs typeface="+mn-cs"/>
                        </a:rPr>
                        <a:t>So one of the things that I was told several times is </a:t>
                      </a:r>
                      <a:r>
                        <a:rPr lang="en-GB" sz="1600" u="sng" kern="1200" dirty="0" smtClean="0">
                          <a:solidFill>
                            <a:schemeClr val="dk1"/>
                          </a:solidFill>
                          <a:effectLst/>
                          <a:latin typeface="+mn-lt"/>
                          <a:ea typeface="+mn-ea"/>
                          <a:cs typeface="+mn-cs"/>
                        </a:rPr>
                        <a:t>that I needed to socialise much more with the people</a:t>
                      </a:r>
                      <a:r>
                        <a:rPr lang="en-GB" sz="1600" kern="1200" dirty="0" smtClean="0">
                          <a:solidFill>
                            <a:schemeClr val="dk1"/>
                          </a:solidFill>
                          <a:effectLst/>
                          <a:latin typeface="+mn-lt"/>
                          <a:ea typeface="+mn-ea"/>
                          <a:cs typeface="+mn-cs"/>
                        </a:rPr>
                        <a:t>, you know, because it’s important. But I just barely had time to be honest with the careers that we have.</a:t>
                      </a:r>
                      <a:r>
                        <a:rPr lang="en-GB" sz="1600" dirty="0" smtClean="0">
                          <a:effectLst/>
                        </a:rPr>
                        <a:t> “</a:t>
                      </a:r>
                      <a:endParaRPr lang="en-US" sz="1600" dirty="0"/>
                    </a:p>
                  </a:txBody>
                  <a:tcPr/>
                </a:tc>
                <a:tc>
                  <a:txBody>
                    <a:bodyPr/>
                    <a:lstStyle/>
                    <a:p>
                      <a:r>
                        <a:rPr lang="en-GB" sz="1600" i="1" kern="1200" dirty="0" smtClean="0">
                          <a:solidFill>
                            <a:schemeClr val="dk1"/>
                          </a:solidFill>
                          <a:effectLst/>
                          <a:latin typeface="+mn-lt"/>
                          <a:ea typeface="+mn-ea"/>
                          <a:cs typeface="+mn-cs"/>
                        </a:rPr>
                        <a:t>“So what I’ve learnt in my career is that you need an awful lot of politics for science, and that we didn’t know. You need to be…it’s not the best that wins, it’s…I don’t know how to say it, it’s someone that is often not the best </a:t>
                      </a:r>
                      <a:r>
                        <a:rPr lang="en-GB" sz="1600" i="1" u="sng" kern="1200" dirty="0" smtClean="0">
                          <a:solidFill>
                            <a:schemeClr val="dk1"/>
                          </a:solidFill>
                          <a:effectLst/>
                          <a:latin typeface="+mn-lt"/>
                          <a:ea typeface="+mn-ea"/>
                          <a:cs typeface="+mn-cs"/>
                        </a:rPr>
                        <a:t>person but that person seems to be OK with everyone</a:t>
                      </a:r>
                      <a:r>
                        <a:rPr lang="en-GB" sz="1600" i="1" dirty="0" smtClean="0">
                          <a:effectLst/>
                        </a:rPr>
                        <a:t> “</a:t>
                      </a:r>
                      <a:endParaRPr lang="en-US" sz="1600" i="1" dirty="0"/>
                    </a:p>
                  </a:txBody>
                  <a:tcPr/>
                </a:tc>
              </a:tr>
            </a:tbl>
          </a:graphicData>
        </a:graphic>
      </p:graphicFrame>
      <p:pic>
        <p:nvPicPr>
          <p:cNvPr id="2" name="Picture 1"/>
          <p:cNvPicPr>
            <a:picLocks noChangeAspect="1"/>
          </p:cNvPicPr>
          <p:nvPr/>
        </p:nvPicPr>
        <p:blipFill>
          <a:blip r:embed="rId3"/>
          <a:stretch>
            <a:fillRect/>
          </a:stretch>
        </p:blipFill>
        <p:spPr>
          <a:xfrm>
            <a:off x="6248400" y="-37977"/>
            <a:ext cx="2895600" cy="1820609"/>
          </a:xfrm>
          <a:prstGeom prst="rect">
            <a:avLst/>
          </a:prstGeom>
        </p:spPr>
      </p:pic>
    </p:spTree>
    <p:extLst>
      <p:ext uri="{BB962C8B-B14F-4D97-AF65-F5344CB8AC3E}">
        <p14:creationId xmlns:p14="http://schemas.microsoft.com/office/powerpoint/2010/main" val="7399205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3200" b="1" i="1" dirty="0">
              <a:solidFill>
                <a:schemeClr val="tx1"/>
              </a:solidFill>
            </a:endParaRPr>
          </a:p>
        </p:txBody>
      </p:sp>
      <p:sp>
        <p:nvSpPr>
          <p:cNvPr id="4" name="TextBox 3"/>
          <p:cNvSpPr txBox="1"/>
          <p:nvPr/>
        </p:nvSpPr>
        <p:spPr>
          <a:xfrm>
            <a:off x="2543603" y="245588"/>
            <a:ext cx="4132461" cy="584776"/>
          </a:xfrm>
          <a:prstGeom prst="rect">
            <a:avLst/>
          </a:prstGeom>
          <a:noFill/>
        </p:spPr>
        <p:txBody>
          <a:bodyPr wrap="none" rtlCol="0">
            <a:spAutoFit/>
          </a:bodyPr>
          <a:lstStyle/>
          <a:p>
            <a:r>
              <a:rPr lang="en-US" sz="3200" b="1" dirty="0" smtClean="0"/>
              <a:t>Unchallenged practices</a:t>
            </a:r>
            <a:endParaRPr lang="en-US" sz="3200" b="1" dirty="0"/>
          </a:p>
        </p:txBody>
      </p:sp>
      <p:sp>
        <p:nvSpPr>
          <p:cNvPr id="2" name="TextBox 1"/>
          <p:cNvSpPr txBox="1"/>
          <p:nvPr/>
        </p:nvSpPr>
        <p:spPr>
          <a:xfrm>
            <a:off x="254001" y="1457867"/>
            <a:ext cx="8889999" cy="5262980"/>
          </a:xfrm>
          <a:prstGeom prst="rect">
            <a:avLst/>
          </a:prstGeom>
          <a:noFill/>
        </p:spPr>
        <p:txBody>
          <a:bodyPr wrap="square" rtlCol="0">
            <a:spAutoFit/>
          </a:bodyPr>
          <a:lstStyle/>
          <a:p>
            <a:pPr marL="285750" indent="-285750">
              <a:buFont typeface="Arial"/>
              <a:buChar char="•"/>
            </a:pPr>
            <a:r>
              <a:rPr lang="en-US" sz="2000" b="1" dirty="0" smtClean="0"/>
              <a:t>Having to let go </a:t>
            </a:r>
            <a:r>
              <a:rPr lang="en-US" sz="2000" dirty="0" smtClean="0"/>
              <a:t>of ‘your own’ research when transiting towards research independence</a:t>
            </a:r>
          </a:p>
          <a:p>
            <a:pPr marL="285750" indent="-285750">
              <a:buFont typeface="Arial"/>
              <a:buChar char="•"/>
            </a:pPr>
            <a:endParaRPr lang="en-US" sz="2000" dirty="0"/>
          </a:p>
          <a:p>
            <a:pPr marL="285750" indent="-285750">
              <a:buFont typeface="Arial"/>
              <a:buChar char="•"/>
            </a:pPr>
            <a:r>
              <a:rPr lang="en-US" sz="2000" dirty="0" smtClean="0"/>
              <a:t>Supportive but up to a certain point</a:t>
            </a:r>
          </a:p>
          <a:p>
            <a:pPr marL="285750" indent="-285750">
              <a:buFont typeface="Arial"/>
              <a:buChar char="•"/>
            </a:pPr>
            <a:endParaRPr lang="en-US" sz="2000" dirty="0"/>
          </a:p>
          <a:p>
            <a:pPr marL="285750" indent="-285750">
              <a:buFont typeface="Arial"/>
              <a:buChar char="•"/>
            </a:pPr>
            <a:r>
              <a:rPr lang="en-US" sz="2000" dirty="0" smtClean="0"/>
              <a:t>Being threatened if choosing to continue on same topic</a:t>
            </a:r>
          </a:p>
          <a:p>
            <a:pPr marL="285750" indent="-285750">
              <a:buFont typeface="Arial"/>
              <a:buChar char="•"/>
            </a:pPr>
            <a:endParaRPr lang="en-US" dirty="0"/>
          </a:p>
          <a:p>
            <a:r>
              <a:rPr lang="en-US" i="1" dirty="0" smtClean="0"/>
              <a:t>“</a:t>
            </a:r>
            <a:r>
              <a:rPr lang="en-GB" i="1" dirty="0" smtClean="0"/>
              <a:t> </a:t>
            </a:r>
            <a:r>
              <a:rPr lang="en-GB" i="1" dirty="0"/>
              <a:t>So basically he said “</a:t>
            </a:r>
            <a:r>
              <a:rPr lang="en-GB" b="1" i="1" dirty="0">
                <a:solidFill>
                  <a:srgbClr val="FF0000"/>
                </a:solidFill>
              </a:rPr>
              <a:t>either you come with me or you will never work on this field ever again, I’ll just make sure that</a:t>
            </a:r>
            <a:r>
              <a:rPr lang="en-GB" b="1" i="1" dirty="0" smtClean="0">
                <a:solidFill>
                  <a:srgbClr val="FF0000"/>
                </a:solidFill>
              </a:rPr>
              <a:t>…you’re </a:t>
            </a:r>
            <a:r>
              <a:rPr lang="en-GB" b="1" i="1" dirty="0">
                <a:solidFill>
                  <a:srgbClr val="FF0000"/>
                </a:solidFill>
              </a:rPr>
              <a:t>done, you can’t work on this, this is mine</a:t>
            </a:r>
            <a:r>
              <a:rPr lang="en-GB" i="1" dirty="0"/>
              <a:t>”. And I remember some days he would be a bit upset and he would say it like that, and other days when he was a bit more relaxed he’d say “it’s not good for you neither to work on this field, you must…” and I was just like “what do you mean, this is what I’ve trained for”. So when I was writing….because I wanted….because he said “look, you are going to be left with nothing if I leave because I hold your contract, so if I leave I can actually take it and you would be left with nothing so you had better come with me”. So I said “well I’m going to apply for things on my own and try…you know, trying to make it real easy doing that year and a half”. And he was like “but what can you do, do you have to do something different”</a:t>
            </a:r>
            <a:r>
              <a:rPr lang="en-GB" dirty="0" smtClean="0"/>
              <a:t>. </a:t>
            </a:r>
            <a:endParaRPr lang="en-US" dirty="0" smtClean="0"/>
          </a:p>
          <a:p>
            <a:endParaRPr lang="en-US" dirty="0"/>
          </a:p>
        </p:txBody>
      </p:sp>
    </p:spTree>
    <p:extLst>
      <p:ext uri="{BB962C8B-B14F-4D97-AF65-F5344CB8AC3E}">
        <p14:creationId xmlns:p14="http://schemas.microsoft.com/office/powerpoint/2010/main" val="15350797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b="1" dirty="0">
                <a:solidFill>
                  <a:schemeClr val="tx1"/>
                </a:solidFill>
              </a:rPr>
              <a:t>Structural enablers: being able to apply for funding</a:t>
            </a:r>
          </a:p>
        </p:txBody>
      </p:sp>
      <p:sp>
        <p:nvSpPr>
          <p:cNvPr id="3" name="TextBox 2"/>
          <p:cNvSpPr txBox="1"/>
          <p:nvPr/>
        </p:nvSpPr>
        <p:spPr>
          <a:xfrm>
            <a:off x="270933" y="1202265"/>
            <a:ext cx="8466667" cy="6524862"/>
          </a:xfrm>
          <a:prstGeom prst="rect">
            <a:avLst/>
          </a:prstGeom>
          <a:noFill/>
        </p:spPr>
        <p:txBody>
          <a:bodyPr wrap="square" rtlCol="0">
            <a:spAutoFit/>
          </a:bodyPr>
          <a:lstStyle/>
          <a:p>
            <a:pPr marL="342900" indent="-342900">
              <a:buFont typeface="Arial"/>
              <a:buChar char="•"/>
            </a:pPr>
            <a:r>
              <a:rPr lang="en-US" sz="2400" dirty="0" smtClean="0"/>
              <a:t>BBSRC ‘vision for postdoctoral researchers’:</a:t>
            </a:r>
            <a:endParaRPr lang="en-US" sz="2400" i="1" dirty="0"/>
          </a:p>
          <a:p>
            <a:pPr lvl="2"/>
            <a:r>
              <a:rPr lang="en-US" sz="2400" i="1" dirty="0" smtClean="0"/>
              <a:t>“</a:t>
            </a:r>
            <a:r>
              <a:rPr lang="en-US" sz="2400" i="1" dirty="0"/>
              <a:t>Postdoctoral researchers should be </a:t>
            </a:r>
            <a:r>
              <a:rPr lang="en-US" sz="2400" b="1" i="1" u="sng" dirty="0">
                <a:solidFill>
                  <a:srgbClr val="FF0000"/>
                </a:solidFill>
              </a:rPr>
              <a:t>empowered through independence</a:t>
            </a:r>
            <a:r>
              <a:rPr lang="en-US" sz="2400" i="1" dirty="0"/>
              <a:t>, and able to make well-informed decisions about their future career progression from an early </a:t>
            </a:r>
            <a:r>
              <a:rPr lang="en-US" sz="2400" i="1" dirty="0" smtClean="0"/>
              <a:t>stage”</a:t>
            </a:r>
          </a:p>
          <a:p>
            <a:pPr lvl="2"/>
            <a:r>
              <a:rPr lang="en-US" sz="1600" i="1" dirty="0" smtClean="0"/>
              <a:t>(</a:t>
            </a:r>
            <a:r>
              <a:rPr lang="en-US" sz="1600" i="1" dirty="0"/>
              <a:t>30</a:t>
            </a:r>
            <a:r>
              <a:rPr lang="en-US" sz="1600" i="1" baseline="30000" dirty="0"/>
              <a:t>th</a:t>
            </a:r>
            <a:r>
              <a:rPr lang="en-US" sz="1600" i="1" dirty="0"/>
              <a:t> January 2015 </a:t>
            </a:r>
            <a:r>
              <a:rPr lang="en-US" sz="1600" i="1" dirty="0" smtClean="0"/>
              <a:t>)</a:t>
            </a:r>
          </a:p>
          <a:p>
            <a:pPr lvl="2"/>
            <a:endParaRPr lang="en-US" sz="1600" i="1" dirty="0"/>
          </a:p>
          <a:p>
            <a:pPr marL="285750" indent="-285750">
              <a:buFont typeface="Arial"/>
              <a:buChar char="•"/>
            </a:pPr>
            <a:r>
              <a:rPr lang="en-US" sz="2400" i="1" dirty="0" smtClean="0"/>
              <a:t>Faculty of Engineering Faculty Executive board</a:t>
            </a:r>
          </a:p>
          <a:p>
            <a:pPr lvl="2"/>
            <a:r>
              <a:rPr lang="en-US" sz="2200" i="1" dirty="0"/>
              <a:t>“We wish all independent researchers </a:t>
            </a:r>
            <a:r>
              <a:rPr lang="en-US" sz="2200" b="1" i="1" dirty="0">
                <a:solidFill>
                  <a:srgbClr val="FF0000"/>
                </a:solidFill>
              </a:rPr>
              <a:t>and those working towards independence</a:t>
            </a:r>
            <a:r>
              <a:rPr lang="en-US" sz="2200" i="1" dirty="0"/>
              <a:t> to be able to apply for research grants. Within the rules, we will do what we can to enable </a:t>
            </a:r>
            <a:r>
              <a:rPr lang="en-US" sz="2200" i="1" dirty="0" smtClean="0"/>
              <a:t>this….</a:t>
            </a:r>
            <a:endParaRPr lang="en-US" sz="2200" i="1" dirty="0"/>
          </a:p>
          <a:p>
            <a:pPr lvl="2"/>
            <a:r>
              <a:rPr lang="en-US" sz="2200" i="1" dirty="0" smtClean="0"/>
              <a:t>If </a:t>
            </a:r>
            <a:r>
              <a:rPr lang="en-US" sz="2200" i="1" dirty="0"/>
              <a:t>you are a researcher who is either funded externally (e.g. on a grant) or your post is below Grade 8, and </a:t>
            </a:r>
            <a:r>
              <a:rPr lang="en-US" sz="2200" b="1" i="1" dirty="0">
                <a:solidFill>
                  <a:srgbClr val="FF0000"/>
                </a:solidFill>
              </a:rPr>
              <a:t>you have made a substantial intellectual contribution to a grant application, you can be named as a Researcher Co-investigator</a:t>
            </a:r>
            <a:r>
              <a:rPr lang="en-US" sz="2200" i="1" dirty="0"/>
              <a:t>.</a:t>
            </a:r>
            <a:r>
              <a:rPr lang="en-US" sz="2200" i="1" dirty="0" smtClean="0"/>
              <a:t>”</a:t>
            </a:r>
          </a:p>
          <a:p>
            <a:pPr lvl="2"/>
            <a:r>
              <a:rPr lang="en-US" sz="1600" i="1" dirty="0" smtClean="0"/>
              <a:t>(21</a:t>
            </a:r>
            <a:r>
              <a:rPr lang="en-US" sz="1600" i="1" baseline="30000" dirty="0" smtClean="0"/>
              <a:t>st</a:t>
            </a:r>
            <a:r>
              <a:rPr lang="en-US" sz="1600" i="1" dirty="0" smtClean="0"/>
              <a:t> </a:t>
            </a:r>
            <a:r>
              <a:rPr lang="en-US" sz="1600" dirty="0" smtClean="0"/>
              <a:t>January </a:t>
            </a:r>
            <a:r>
              <a:rPr lang="en-US" sz="1600" dirty="0"/>
              <a:t>2015 </a:t>
            </a:r>
            <a:r>
              <a:rPr lang="en-US" sz="1600" dirty="0" smtClean="0"/>
              <a:t>)</a:t>
            </a:r>
            <a:endParaRPr lang="en-US" sz="1600" i="1" dirty="0"/>
          </a:p>
          <a:p>
            <a:pPr marL="285750" indent="-285750">
              <a:buFont typeface="Arial"/>
              <a:buChar char="•"/>
            </a:pPr>
            <a:endParaRPr lang="en-US" sz="2400" i="1" dirty="0"/>
          </a:p>
          <a:p>
            <a:endParaRPr lang="en-US" sz="2400" dirty="0" smtClean="0"/>
          </a:p>
          <a:p>
            <a:endParaRPr lang="en-US" sz="2400" dirty="0"/>
          </a:p>
          <a:p>
            <a:r>
              <a:rPr lang="en-US" sz="2400" dirty="0" smtClean="0"/>
              <a:t> </a:t>
            </a:r>
            <a:endParaRPr lang="en-US" sz="2400" dirty="0"/>
          </a:p>
        </p:txBody>
      </p:sp>
    </p:spTree>
    <p:extLst>
      <p:ext uri="{BB962C8B-B14F-4D97-AF65-F5344CB8AC3E}">
        <p14:creationId xmlns:p14="http://schemas.microsoft.com/office/powerpoint/2010/main" val="32192050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3200" b="1" i="1" dirty="0">
              <a:solidFill>
                <a:schemeClr val="tx1"/>
              </a:solidFill>
            </a:endParaRPr>
          </a:p>
        </p:txBody>
      </p:sp>
      <p:sp>
        <p:nvSpPr>
          <p:cNvPr id="2" name="TextBox 1"/>
          <p:cNvSpPr txBox="1"/>
          <p:nvPr/>
        </p:nvSpPr>
        <p:spPr>
          <a:xfrm>
            <a:off x="533401" y="236983"/>
            <a:ext cx="8079264" cy="523220"/>
          </a:xfrm>
          <a:prstGeom prst="rect">
            <a:avLst/>
          </a:prstGeom>
          <a:noFill/>
        </p:spPr>
        <p:txBody>
          <a:bodyPr wrap="square" rtlCol="0">
            <a:spAutoFit/>
          </a:bodyPr>
          <a:lstStyle/>
          <a:p>
            <a:pPr lvl="0" algn="ctr"/>
            <a:r>
              <a:rPr lang="en-US" sz="2800" b="1" dirty="0"/>
              <a:t>S</a:t>
            </a:r>
            <a:r>
              <a:rPr lang="en-US" sz="2800" b="1" dirty="0" smtClean="0"/>
              <a:t>tructural impediments </a:t>
            </a:r>
          </a:p>
        </p:txBody>
      </p:sp>
      <p:sp>
        <p:nvSpPr>
          <p:cNvPr id="3" name="TextBox 2"/>
          <p:cNvSpPr txBox="1"/>
          <p:nvPr/>
        </p:nvSpPr>
        <p:spPr>
          <a:xfrm>
            <a:off x="203665" y="2814464"/>
            <a:ext cx="8763938" cy="2239074"/>
          </a:xfrm>
          <a:prstGeom prst="rect">
            <a:avLst/>
          </a:prstGeom>
          <a:noFill/>
        </p:spPr>
        <p:txBody>
          <a:bodyPr wrap="square" rtlCol="0">
            <a:spAutoFit/>
          </a:bodyPr>
          <a:lstStyle/>
          <a:p>
            <a:pPr>
              <a:lnSpc>
                <a:spcPct val="130000"/>
              </a:lnSpc>
            </a:pPr>
            <a:r>
              <a:rPr lang="en-US" dirty="0" smtClean="0"/>
              <a:t>“So the University of …</a:t>
            </a:r>
            <a:r>
              <a:rPr lang="en-US" b="1" dirty="0" smtClean="0"/>
              <a:t>forbid me to apply for money myself</a:t>
            </a:r>
            <a:r>
              <a:rPr lang="en-US" dirty="0" smtClean="0"/>
              <a:t>…they worked out that because </a:t>
            </a:r>
          </a:p>
          <a:p>
            <a:pPr>
              <a:lnSpc>
                <a:spcPct val="130000"/>
              </a:lnSpc>
            </a:pPr>
            <a:r>
              <a:rPr lang="en-US" dirty="0"/>
              <a:t>o</a:t>
            </a:r>
            <a:r>
              <a:rPr lang="en-US" dirty="0" smtClean="0"/>
              <a:t>f the law, if I would have worked for them for more than 5 years, they would have to give me a permanent job so they forbid me to apply… When I say forbid me, they refused to give me support. In practice it is the same thing…They refused to sign up the papers when we applied for grants…so we had to write with my PI grants which I’d be named but I still had to apply for the job for which I wrote the grant for.”</a:t>
            </a:r>
          </a:p>
        </p:txBody>
      </p:sp>
      <p:sp>
        <p:nvSpPr>
          <p:cNvPr id="4" name="TextBox 3"/>
          <p:cNvSpPr txBox="1"/>
          <p:nvPr/>
        </p:nvSpPr>
        <p:spPr>
          <a:xfrm>
            <a:off x="5397760" y="5036469"/>
            <a:ext cx="3214905" cy="369332"/>
          </a:xfrm>
          <a:prstGeom prst="rect">
            <a:avLst/>
          </a:prstGeom>
          <a:noFill/>
        </p:spPr>
        <p:txBody>
          <a:bodyPr wrap="none" rtlCol="0">
            <a:spAutoFit/>
          </a:bodyPr>
          <a:lstStyle/>
          <a:p>
            <a:r>
              <a:rPr lang="en-US" dirty="0" smtClean="0"/>
              <a:t>“just being named as a Postdoc”</a:t>
            </a:r>
            <a:endParaRPr lang="en-US" dirty="0"/>
          </a:p>
        </p:txBody>
      </p:sp>
      <p:sp>
        <p:nvSpPr>
          <p:cNvPr id="6" name="TextBox 5"/>
          <p:cNvSpPr txBox="1"/>
          <p:nvPr/>
        </p:nvSpPr>
        <p:spPr>
          <a:xfrm>
            <a:off x="203665" y="5481961"/>
            <a:ext cx="8088473" cy="923330"/>
          </a:xfrm>
          <a:prstGeom prst="rect">
            <a:avLst/>
          </a:prstGeom>
          <a:noFill/>
        </p:spPr>
        <p:txBody>
          <a:bodyPr wrap="square" rtlCol="0">
            <a:spAutoFit/>
          </a:bodyPr>
          <a:lstStyle/>
          <a:p>
            <a:r>
              <a:rPr lang="en-GB" dirty="0" smtClean="0"/>
              <a:t>“</a:t>
            </a:r>
            <a:r>
              <a:rPr lang="en-GB" dirty="0" smtClean="0">
                <a:solidFill>
                  <a:srgbClr val="000000"/>
                </a:solidFill>
              </a:rPr>
              <a:t>HR even lied</a:t>
            </a:r>
            <a:r>
              <a:rPr lang="en-GB" dirty="0" smtClean="0"/>
              <a:t>…. It was mostly down to a certain number of people that decided that how it should be and mistaken their wills with the Law</a:t>
            </a:r>
            <a:r>
              <a:rPr lang="en-GB" dirty="0" smtClean="0">
                <a:effectLst/>
              </a:rPr>
              <a:t> “</a:t>
            </a:r>
            <a:endParaRPr lang="en-US" dirty="0" smtClean="0"/>
          </a:p>
          <a:p>
            <a:endParaRPr lang="en-US" dirty="0"/>
          </a:p>
        </p:txBody>
      </p:sp>
      <p:sp>
        <p:nvSpPr>
          <p:cNvPr id="7" name="TextBox 6"/>
          <p:cNvSpPr txBox="1"/>
          <p:nvPr/>
        </p:nvSpPr>
        <p:spPr>
          <a:xfrm>
            <a:off x="203665" y="2393500"/>
            <a:ext cx="2129384" cy="369332"/>
          </a:xfrm>
          <a:prstGeom prst="rect">
            <a:avLst/>
          </a:prstGeom>
          <a:noFill/>
        </p:spPr>
        <p:txBody>
          <a:bodyPr wrap="none" rtlCol="0">
            <a:spAutoFit/>
          </a:bodyPr>
          <a:lstStyle/>
          <a:p>
            <a:r>
              <a:rPr lang="en-US" b="1" u="sng" dirty="0" smtClean="0"/>
              <a:t>At institutional level</a:t>
            </a:r>
            <a:endParaRPr lang="en-US" b="1" u="sng" dirty="0"/>
          </a:p>
        </p:txBody>
      </p:sp>
      <p:sp>
        <p:nvSpPr>
          <p:cNvPr id="8" name="TextBox 7"/>
          <p:cNvSpPr txBox="1"/>
          <p:nvPr/>
        </p:nvSpPr>
        <p:spPr>
          <a:xfrm>
            <a:off x="203665" y="1349440"/>
            <a:ext cx="1758452" cy="369332"/>
          </a:xfrm>
          <a:prstGeom prst="rect">
            <a:avLst/>
          </a:prstGeom>
          <a:noFill/>
        </p:spPr>
        <p:txBody>
          <a:bodyPr wrap="none" rtlCol="0">
            <a:spAutoFit/>
          </a:bodyPr>
          <a:lstStyle/>
          <a:p>
            <a:r>
              <a:rPr lang="en-US" b="1" u="sng" dirty="0" smtClean="0"/>
              <a:t>At funders’ level</a:t>
            </a:r>
            <a:endParaRPr lang="en-US" b="1" u="sng" dirty="0"/>
          </a:p>
        </p:txBody>
      </p:sp>
      <p:sp>
        <p:nvSpPr>
          <p:cNvPr id="9" name="TextBox 8"/>
          <p:cNvSpPr txBox="1"/>
          <p:nvPr/>
        </p:nvSpPr>
        <p:spPr>
          <a:xfrm>
            <a:off x="203665" y="1733101"/>
            <a:ext cx="3372250" cy="369332"/>
          </a:xfrm>
          <a:prstGeom prst="rect">
            <a:avLst/>
          </a:prstGeom>
          <a:noFill/>
        </p:spPr>
        <p:txBody>
          <a:bodyPr wrap="none" rtlCol="0">
            <a:spAutoFit/>
          </a:bodyPr>
          <a:lstStyle/>
          <a:p>
            <a:r>
              <a:rPr lang="en-US" dirty="0" smtClean="0"/>
              <a:t>Complexities of eligibility criteria</a:t>
            </a:r>
            <a:endParaRPr lang="en-US" dirty="0"/>
          </a:p>
        </p:txBody>
      </p:sp>
      <p:pic>
        <p:nvPicPr>
          <p:cNvPr id="10" name="Picture 9"/>
          <p:cNvPicPr>
            <a:picLocks noChangeAspect="1"/>
          </p:cNvPicPr>
          <p:nvPr/>
        </p:nvPicPr>
        <p:blipFill>
          <a:blip r:embed="rId3"/>
          <a:stretch>
            <a:fillRect/>
          </a:stretch>
        </p:blipFill>
        <p:spPr>
          <a:xfrm>
            <a:off x="5621227" y="1268182"/>
            <a:ext cx="2991438" cy="1494650"/>
          </a:xfrm>
          <a:prstGeom prst="rect">
            <a:avLst/>
          </a:prstGeom>
        </p:spPr>
      </p:pic>
    </p:spTree>
    <p:extLst>
      <p:ext uri="{BB962C8B-B14F-4D97-AF65-F5344CB8AC3E}">
        <p14:creationId xmlns:p14="http://schemas.microsoft.com/office/powerpoint/2010/main" val="26760169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b="1" dirty="0" smtClean="0">
                <a:solidFill>
                  <a:schemeClr val="tx1"/>
                </a:solidFill>
              </a:rPr>
              <a:t>Conclusion</a:t>
            </a:r>
            <a:endParaRPr lang="en-US" sz="3600" b="1" dirty="0">
              <a:solidFill>
                <a:schemeClr val="tx1"/>
              </a:solidFill>
            </a:endParaRPr>
          </a:p>
        </p:txBody>
      </p:sp>
      <p:sp>
        <p:nvSpPr>
          <p:cNvPr id="3" name="TextBox 2"/>
          <p:cNvSpPr txBox="1"/>
          <p:nvPr/>
        </p:nvSpPr>
        <p:spPr>
          <a:xfrm>
            <a:off x="355600" y="1727199"/>
            <a:ext cx="8348133" cy="4893647"/>
          </a:xfrm>
          <a:prstGeom prst="rect">
            <a:avLst/>
          </a:prstGeom>
          <a:noFill/>
        </p:spPr>
        <p:txBody>
          <a:bodyPr wrap="square" rtlCol="0">
            <a:spAutoFit/>
          </a:bodyPr>
          <a:lstStyle/>
          <a:p>
            <a:pPr marL="285750" indent="-285750">
              <a:buFont typeface="Arial"/>
              <a:buChar char="•"/>
            </a:pPr>
            <a:r>
              <a:rPr lang="en-US" sz="2400" dirty="0"/>
              <a:t>C</a:t>
            </a:r>
            <a:r>
              <a:rPr lang="en-US" sz="2400" dirty="0" smtClean="0"/>
              <a:t>onsidering a sociological perspective on researcher development to understand the habitus of agents</a:t>
            </a:r>
          </a:p>
          <a:p>
            <a:pPr marL="285750" indent="-285750">
              <a:buFont typeface="Arial"/>
              <a:buChar char="•"/>
            </a:pPr>
            <a:endParaRPr lang="en-US" sz="2400" dirty="0"/>
          </a:p>
          <a:p>
            <a:pPr marL="285750" indent="-285750">
              <a:buFont typeface="Arial"/>
              <a:buChar char="•"/>
            </a:pPr>
            <a:r>
              <a:rPr lang="en-US" sz="2400" dirty="0" smtClean="0"/>
              <a:t>Suggest a move beyond a normative view of evaluation (</a:t>
            </a:r>
            <a:r>
              <a:rPr lang="en-US" sz="2400" dirty="0" err="1" smtClean="0"/>
              <a:t>eg</a:t>
            </a:r>
            <a:r>
              <a:rPr lang="en-US" sz="2400" dirty="0" smtClean="0"/>
              <a:t>. What works?)</a:t>
            </a:r>
          </a:p>
          <a:p>
            <a:pPr marL="285750" indent="-285750">
              <a:buFont typeface="Arial"/>
              <a:buChar char="•"/>
            </a:pPr>
            <a:endParaRPr lang="en-US" sz="2400" dirty="0"/>
          </a:p>
          <a:p>
            <a:pPr marL="285750" indent="-285750">
              <a:buFont typeface="Arial"/>
              <a:buChar char="•"/>
            </a:pPr>
            <a:r>
              <a:rPr lang="en-US" sz="2400" dirty="0" smtClean="0"/>
              <a:t>Being prepared to play a role in shaping the </a:t>
            </a:r>
            <a:r>
              <a:rPr lang="en-US" sz="2400" b="1" i="1" dirty="0" smtClean="0"/>
              <a:t>rules of the game</a:t>
            </a:r>
          </a:p>
          <a:p>
            <a:pPr marL="285750" indent="-285750">
              <a:buFont typeface="Arial"/>
              <a:buChar char="•"/>
            </a:pPr>
            <a:endParaRPr lang="en-US" sz="2400" dirty="0"/>
          </a:p>
          <a:p>
            <a:pPr marL="285750" indent="-285750">
              <a:buFont typeface="Arial"/>
              <a:buChar char="•"/>
            </a:pPr>
            <a:r>
              <a:rPr lang="en-US" sz="2400" dirty="0" smtClean="0"/>
              <a:t>Can this help us consider the kind of researcher development to establish and the kind of researcher developer we want to be?</a:t>
            </a:r>
            <a:endParaRPr lang="en-US" sz="2400" dirty="0"/>
          </a:p>
          <a:p>
            <a:pPr marL="285750" indent="-285750">
              <a:buFont typeface="Arial"/>
              <a:buChar char="•"/>
            </a:pPr>
            <a:endParaRPr lang="en-US" sz="2400" dirty="0" smtClean="0"/>
          </a:p>
          <a:p>
            <a:pPr marL="285750" indent="-285750">
              <a:buFont typeface="Arial"/>
              <a:buChar char="•"/>
            </a:pPr>
            <a:endParaRPr lang="en-US" sz="2400" dirty="0" smtClean="0"/>
          </a:p>
        </p:txBody>
      </p:sp>
    </p:spTree>
    <p:extLst>
      <p:ext uri="{BB962C8B-B14F-4D97-AF65-F5344CB8AC3E}">
        <p14:creationId xmlns:p14="http://schemas.microsoft.com/office/powerpoint/2010/main" val="25060949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003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132" y="1131140"/>
            <a:ext cx="2319867" cy="3093156"/>
          </a:xfrm>
          <a:prstGeom prst="rect">
            <a:avLst/>
          </a:prstGeom>
        </p:spPr>
      </p:pic>
      <p:pic>
        <p:nvPicPr>
          <p:cNvPr id="10" name="Picture 9" descr="DSC005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848" y="1203850"/>
            <a:ext cx="1899211" cy="2532282"/>
          </a:xfrm>
          <a:prstGeom prst="rect">
            <a:avLst/>
          </a:prstGeom>
        </p:spPr>
      </p:pic>
      <p:sp>
        <p:nvSpPr>
          <p:cNvPr id="5" name="Rectangle 4"/>
          <p:cNvSpPr/>
          <p:nvPr/>
        </p:nvSpPr>
        <p:spPr>
          <a:xfrm>
            <a:off x="0" y="0"/>
            <a:ext cx="9144000" cy="1499498"/>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extBox 1"/>
          <p:cNvSpPr txBox="1"/>
          <p:nvPr/>
        </p:nvSpPr>
        <p:spPr>
          <a:xfrm>
            <a:off x="-20464" y="192474"/>
            <a:ext cx="9215384" cy="1077218"/>
          </a:xfrm>
          <a:prstGeom prst="rect">
            <a:avLst/>
          </a:prstGeom>
          <a:noFill/>
        </p:spPr>
        <p:txBody>
          <a:bodyPr wrap="none" rtlCol="0">
            <a:spAutoFit/>
          </a:bodyPr>
          <a:lstStyle/>
          <a:p>
            <a:pPr algn="ctr"/>
            <a:r>
              <a:rPr lang="en-US" sz="3200" b="1" dirty="0" smtClean="0"/>
              <a:t>What does it mean to have a </a:t>
            </a:r>
            <a:r>
              <a:rPr lang="en-US" sz="3200" b="1" i="1" dirty="0" smtClean="0"/>
              <a:t>sociological perspective</a:t>
            </a:r>
          </a:p>
          <a:p>
            <a:pPr algn="ctr"/>
            <a:r>
              <a:rPr lang="en-US" sz="3200" b="1" dirty="0" smtClean="0"/>
              <a:t>on researcher development?</a:t>
            </a:r>
            <a:endParaRPr lang="en-US" sz="3200" b="1" dirty="0"/>
          </a:p>
        </p:txBody>
      </p:sp>
      <p:pic>
        <p:nvPicPr>
          <p:cNvPr id="8" name="Picture 7" descr="DSC00300.JPG"/>
          <p:cNvPicPr>
            <a:picLocks noChangeAspect="1"/>
          </p:cNvPicPr>
          <p:nvPr/>
        </p:nvPicPr>
        <p:blipFill rotWithShape="1">
          <a:blip r:embed="rId5">
            <a:extLst>
              <a:ext uri="{28A0092B-C50C-407E-A947-70E740481C1C}">
                <a14:useLocalDpi xmlns:a14="http://schemas.microsoft.com/office/drawing/2010/main" val="0"/>
              </a:ext>
            </a:extLst>
          </a:blip>
          <a:srcRect l="6805" t="27593" r="6528" b="10000"/>
          <a:stretch/>
        </p:blipFill>
        <p:spPr>
          <a:xfrm>
            <a:off x="3300742" y="3702266"/>
            <a:ext cx="5843258" cy="3155734"/>
          </a:xfrm>
          <a:prstGeom prst="rect">
            <a:avLst/>
          </a:prstGeom>
        </p:spPr>
      </p:pic>
      <p:pic>
        <p:nvPicPr>
          <p:cNvPr id="9" name="Picture 8" descr="DSCF719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56" y="1435933"/>
            <a:ext cx="5142201" cy="3714046"/>
          </a:xfrm>
          <a:prstGeom prst="rect">
            <a:avLst/>
          </a:prstGeom>
        </p:spPr>
      </p:pic>
      <p:pic>
        <p:nvPicPr>
          <p:cNvPr id="6" name="Picture 5" descr="DSC00568.JPG"/>
          <p:cNvPicPr>
            <a:picLocks noChangeAspect="1"/>
          </p:cNvPicPr>
          <p:nvPr/>
        </p:nvPicPr>
        <p:blipFill rotWithShape="1">
          <a:blip r:embed="rId7">
            <a:extLst>
              <a:ext uri="{28A0092B-C50C-407E-A947-70E740481C1C}">
                <a14:useLocalDpi xmlns:a14="http://schemas.microsoft.com/office/drawing/2010/main" val="0"/>
              </a:ext>
            </a:extLst>
          </a:blip>
          <a:srcRect l="3472" t="32963" r="48183" b="29444"/>
          <a:stretch/>
        </p:blipFill>
        <p:spPr>
          <a:xfrm>
            <a:off x="-21256" y="4692788"/>
            <a:ext cx="3712723" cy="2165212"/>
          </a:xfrm>
          <a:prstGeom prst="rect">
            <a:avLst/>
          </a:prstGeom>
        </p:spPr>
      </p:pic>
    </p:spTree>
    <p:extLst>
      <p:ext uri="{BB962C8B-B14F-4D97-AF65-F5344CB8AC3E}">
        <p14:creationId xmlns:p14="http://schemas.microsoft.com/office/powerpoint/2010/main" val="18224420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00304.JPG"/>
          <p:cNvPicPr>
            <a:picLocks noChangeAspect="1"/>
          </p:cNvPicPr>
          <p:nvPr/>
        </p:nvPicPr>
        <p:blipFill>
          <a:blip r:embed="rId3">
            <a:alphaModFix amt="29000"/>
            <a:extLst>
              <a:ext uri="{28A0092B-C50C-407E-A947-70E740481C1C}">
                <a14:useLocalDpi xmlns:a14="http://schemas.microsoft.com/office/drawing/2010/main" val="0"/>
              </a:ext>
            </a:extLst>
          </a:blip>
          <a:stretch>
            <a:fillRect/>
          </a:stretch>
        </p:blipFill>
        <p:spPr>
          <a:xfrm>
            <a:off x="6824132" y="1148073"/>
            <a:ext cx="2319867" cy="2571126"/>
          </a:xfrm>
          <a:prstGeom prst="rect">
            <a:avLst/>
          </a:prstGeom>
        </p:spPr>
      </p:pic>
      <p:pic>
        <p:nvPicPr>
          <p:cNvPr id="10" name="Picture 9" descr="DSC00516.jpg"/>
          <p:cNvPicPr>
            <a:picLocks noChangeAspect="1"/>
          </p:cNvPicPr>
          <p:nvPr/>
        </p:nvPicPr>
        <p:blipFill>
          <a:blip r:embed="rId4">
            <a:alphaModFix amt="29000"/>
            <a:extLst>
              <a:ext uri="{28A0092B-C50C-407E-A947-70E740481C1C}">
                <a14:useLocalDpi xmlns:a14="http://schemas.microsoft.com/office/drawing/2010/main" val="0"/>
              </a:ext>
            </a:extLst>
          </a:blip>
          <a:stretch>
            <a:fillRect/>
          </a:stretch>
        </p:blipFill>
        <p:spPr>
          <a:xfrm>
            <a:off x="4955848" y="1203850"/>
            <a:ext cx="1899211" cy="2532282"/>
          </a:xfrm>
          <a:prstGeom prst="rect">
            <a:avLst/>
          </a:prstGeom>
        </p:spPr>
      </p:pic>
      <p:sp>
        <p:nvSpPr>
          <p:cNvPr id="5" name="Rectangle 4"/>
          <p:cNvSpPr/>
          <p:nvPr/>
        </p:nvSpPr>
        <p:spPr>
          <a:xfrm>
            <a:off x="0" y="0"/>
            <a:ext cx="9144000" cy="1499498"/>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extBox 1"/>
          <p:cNvSpPr txBox="1"/>
          <p:nvPr/>
        </p:nvSpPr>
        <p:spPr>
          <a:xfrm>
            <a:off x="-20464" y="209407"/>
            <a:ext cx="9215384" cy="1077218"/>
          </a:xfrm>
          <a:prstGeom prst="rect">
            <a:avLst/>
          </a:prstGeom>
          <a:noFill/>
        </p:spPr>
        <p:txBody>
          <a:bodyPr wrap="none" rtlCol="0">
            <a:spAutoFit/>
          </a:bodyPr>
          <a:lstStyle/>
          <a:p>
            <a:pPr algn="ctr"/>
            <a:r>
              <a:rPr lang="en-US" sz="3200" b="1" dirty="0" smtClean="0"/>
              <a:t>What does it mean to have a </a:t>
            </a:r>
            <a:r>
              <a:rPr lang="en-US" sz="3200" b="1" i="1" dirty="0" smtClean="0"/>
              <a:t>sociological perspective</a:t>
            </a:r>
          </a:p>
          <a:p>
            <a:pPr algn="ctr"/>
            <a:r>
              <a:rPr lang="en-US" sz="3200" b="1" dirty="0" smtClean="0"/>
              <a:t>on researcher development?</a:t>
            </a:r>
            <a:endParaRPr lang="en-US" sz="3200" b="1" dirty="0"/>
          </a:p>
        </p:txBody>
      </p:sp>
      <p:pic>
        <p:nvPicPr>
          <p:cNvPr id="8" name="Picture 7" descr="DSC00300.JPG"/>
          <p:cNvPicPr>
            <a:picLocks noChangeAspect="1"/>
          </p:cNvPicPr>
          <p:nvPr/>
        </p:nvPicPr>
        <p:blipFill rotWithShape="1">
          <a:blip r:embed="rId5">
            <a:alphaModFix amt="29000"/>
            <a:extLst>
              <a:ext uri="{28A0092B-C50C-407E-A947-70E740481C1C}">
                <a14:useLocalDpi xmlns:a14="http://schemas.microsoft.com/office/drawing/2010/main" val="0"/>
              </a:ext>
            </a:extLst>
          </a:blip>
          <a:srcRect l="6805" t="27593" r="6528" b="10000"/>
          <a:stretch/>
        </p:blipFill>
        <p:spPr>
          <a:xfrm>
            <a:off x="3300742" y="3702266"/>
            <a:ext cx="5843258" cy="3155734"/>
          </a:xfrm>
          <a:prstGeom prst="rect">
            <a:avLst/>
          </a:prstGeom>
        </p:spPr>
      </p:pic>
      <p:pic>
        <p:nvPicPr>
          <p:cNvPr id="9" name="Picture 8" descr="DSCF7191.JPG"/>
          <p:cNvPicPr>
            <a:picLocks noChangeAspect="1"/>
          </p:cNvPicPr>
          <p:nvPr/>
        </p:nvPicPr>
        <p:blipFill>
          <a:blip r:embed="rId6">
            <a:alphaModFix amt="29000"/>
            <a:extLst>
              <a:ext uri="{28A0092B-C50C-407E-A947-70E740481C1C}">
                <a14:useLocalDpi xmlns:a14="http://schemas.microsoft.com/office/drawing/2010/main" val="0"/>
              </a:ext>
            </a:extLst>
          </a:blip>
          <a:stretch>
            <a:fillRect/>
          </a:stretch>
        </p:blipFill>
        <p:spPr>
          <a:xfrm>
            <a:off x="-21256" y="1435933"/>
            <a:ext cx="5142201" cy="3714046"/>
          </a:xfrm>
          <a:prstGeom prst="rect">
            <a:avLst/>
          </a:prstGeom>
        </p:spPr>
      </p:pic>
      <p:pic>
        <p:nvPicPr>
          <p:cNvPr id="6" name="Picture 5" descr="DSC00568.JPG"/>
          <p:cNvPicPr>
            <a:picLocks noChangeAspect="1"/>
          </p:cNvPicPr>
          <p:nvPr/>
        </p:nvPicPr>
        <p:blipFill rotWithShape="1">
          <a:blip r:embed="rId7">
            <a:alphaModFix amt="29000"/>
            <a:extLst>
              <a:ext uri="{28A0092B-C50C-407E-A947-70E740481C1C}">
                <a14:useLocalDpi xmlns:a14="http://schemas.microsoft.com/office/drawing/2010/main" val="0"/>
              </a:ext>
            </a:extLst>
          </a:blip>
          <a:srcRect l="3472" t="32963" r="53271" b="29444"/>
          <a:stretch/>
        </p:blipFill>
        <p:spPr>
          <a:xfrm>
            <a:off x="-21255" y="4692788"/>
            <a:ext cx="3321998" cy="2165212"/>
          </a:xfrm>
          <a:prstGeom prst="rect">
            <a:avLst/>
          </a:prstGeom>
        </p:spPr>
      </p:pic>
      <p:sp>
        <p:nvSpPr>
          <p:cNvPr id="11" name="TextBox 10"/>
          <p:cNvSpPr txBox="1"/>
          <p:nvPr/>
        </p:nvSpPr>
        <p:spPr>
          <a:xfrm>
            <a:off x="423354" y="1498363"/>
            <a:ext cx="8720646" cy="5262979"/>
          </a:xfrm>
          <a:prstGeom prst="rect">
            <a:avLst/>
          </a:prstGeom>
          <a:noFill/>
        </p:spPr>
        <p:txBody>
          <a:bodyPr wrap="square" rtlCol="0">
            <a:spAutoFit/>
          </a:bodyPr>
          <a:lstStyle/>
          <a:p>
            <a:r>
              <a:rPr lang="en-US" sz="2400" dirty="0" smtClean="0"/>
              <a:t>It is about:</a:t>
            </a:r>
          </a:p>
          <a:p>
            <a:endParaRPr lang="en-US" sz="2400" dirty="0"/>
          </a:p>
          <a:p>
            <a:pPr marL="342900" indent="-342900">
              <a:buFont typeface="Arial"/>
              <a:buChar char="•"/>
            </a:pPr>
            <a:r>
              <a:rPr lang="en-US" sz="2400" i="1" dirty="0" smtClean="0"/>
              <a:t>Taking researcher </a:t>
            </a:r>
            <a:r>
              <a:rPr lang="en-US" sz="2400" i="1" dirty="0"/>
              <a:t>development </a:t>
            </a:r>
            <a:r>
              <a:rPr lang="en-US" sz="2400" dirty="0" smtClean="0"/>
              <a:t>as </a:t>
            </a:r>
            <a:r>
              <a:rPr lang="en-US" sz="2400" dirty="0"/>
              <a:t>an </a:t>
            </a:r>
            <a:r>
              <a:rPr lang="en-US" sz="2400" b="1" dirty="0"/>
              <a:t>object of analysis</a:t>
            </a:r>
          </a:p>
          <a:p>
            <a:endParaRPr lang="en-US" sz="2400" b="1" dirty="0" smtClean="0"/>
          </a:p>
          <a:p>
            <a:pPr marL="342900" indent="-342900">
              <a:buFont typeface="Arial"/>
              <a:buChar char="•"/>
            </a:pPr>
            <a:r>
              <a:rPr lang="en-US" sz="2400" b="1" dirty="0" err="1" smtClean="0"/>
              <a:t>Conceptualising</a:t>
            </a:r>
            <a:r>
              <a:rPr lang="en-US" sz="2400" b="1" dirty="0" smtClean="0"/>
              <a:t> </a:t>
            </a:r>
            <a:r>
              <a:rPr lang="en-US" sz="2400" b="1" dirty="0"/>
              <a:t>the meanings </a:t>
            </a:r>
            <a:r>
              <a:rPr lang="en-US" sz="2400" dirty="0"/>
              <a:t>of researcher development</a:t>
            </a:r>
          </a:p>
          <a:p>
            <a:endParaRPr lang="en-US" sz="2400" dirty="0" smtClean="0"/>
          </a:p>
          <a:p>
            <a:pPr marL="285750" indent="-285750">
              <a:buFont typeface="Arial"/>
              <a:buChar char="•"/>
            </a:pPr>
            <a:r>
              <a:rPr lang="en-US" sz="2400" b="1" dirty="0" smtClean="0"/>
              <a:t>Understanding the discourse </a:t>
            </a:r>
            <a:r>
              <a:rPr lang="en-US" sz="2400" dirty="0" smtClean="0"/>
              <a:t>of researcher </a:t>
            </a:r>
            <a:r>
              <a:rPr lang="en-US" sz="2400" dirty="0"/>
              <a:t>development in broader discourses, </a:t>
            </a:r>
            <a:r>
              <a:rPr lang="en-US" sz="2400" dirty="0" smtClean="0"/>
              <a:t>challenging its meanings and becoming an actor in shaping its direction</a:t>
            </a:r>
          </a:p>
          <a:p>
            <a:endParaRPr lang="en-US" sz="2400" dirty="0" smtClean="0"/>
          </a:p>
          <a:p>
            <a:pPr marL="285750" indent="-285750">
              <a:buFont typeface="Arial"/>
              <a:buChar char="•"/>
            </a:pPr>
            <a:r>
              <a:rPr lang="en-US" sz="2400" b="1" dirty="0"/>
              <a:t>Reflecting</a:t>
            </a:r>
            <a:r>
              <a:rPr lang="en-US" sz="2400" dirty="0"/>
              <a:t> </a:t>
            </a:r>
            <a:r>
              <a:rPr lang="en-US" sz="2400" dirty="0" smtClean="0"/>
              <a:t>and </a:t>
            </a:r>
            <a:r>
              <a:rPr lang="en-US" sz="2400" b="1" dirty="0" smtClean="0"/>
              <a:t>positioning</a:t>
            </a:r>
            <a:r>
              <a:rPr lang="en-US" sz="2400" dirty="0" smtClean="0"/>
              <a:t> our </a:t>
            </a:r>
            <a:r>
              <a:rPr lang="en-US" sz="2400" dirty="0"/>
              <a:t>role as researcher developer</a:t>
            </a:r>
          </a:p>
          <a:p>
            <a:endParaRPr lang="en-US" sz="2400" dirty="0"/>
          </a:p>
          <a:p>
            <a:pPr marL="285750" indent="-285750">
              <a:buFont typeface="Arial"/>
              <a:buChar char="•"/>
            </a:pPr>
            <a:r>
              <a:rPr lang="en-US" sz="2400" dirty="0" smtClean="0"/>
              <a:t>Pointing to the obvious and/or </a:t>
            </a:r>
            <a:r>
              <a:rPr lang="en-US" sz="2400" dirty="0" err="1" smtClean="0"/>
              <a:t>unproblematised</a:t>
            </a:r>
            <a:r>
              <a:rPr lang="en-US" sz="2400" dirty="0" smtClean="0"/>
              <a:t> practices</a:t>
            </a:r>
          </a:p>
          <a:p>
            <a:pPr marL="285750" indent="-285750">
              <a:buFont typeface="Arial"/>
              <a:buChar char="•"/>
            </a:pPr>
            <a:endParaRPr lang="en-US" sz="2400" dirty="0"/>
          </a:p>
        </p:txBody>
      </p:sp>
    </p:spTree>
    <p:extLst>
      <p:ext uri="{BB962C8B-B14F-4D97-AF65-F5344CB8AC3E}">
        <p14:creationId xmlns:p14="http://schemas.microsoft.com/office/powerpoint/2010/main" val="40909358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extBox 1"/>
          <p:cNvSpPr txBox="1"/>
          <p:nvPr/>
        </p:nvSpPr>
        <p:spPr>
          <a:xfrm>
            <a:off x="378176" y="1011376"/>
            <a:ext cx="8969018" cy="6687984"/>
          </a:xfrm>
          <a:prstGeom prst="rect">
            <a:avLst/>
          </a:prstGeom>
          <a:noFill/>
        </p:spPr>
        <p:txBody>
          <a:bodyPr wrap="square" rtlCol="0">
            <a:spAutoFit/>
          </a:bodyPr>
          <a:lstStyle/>
          <a:p>
            <a:pPr marL="285750" indent="-285750">
              <a:buFont typeface="Arial"/>
              <a:buChar char="•"/>
            </a:pPr>
            <a:r>
              <a:rPr lang="en-US" sz="2200" dirty="0"/>
              <a:t>Researching Higher Education: messiness, </a:t>
            </a:r>
            <a:r>
              <a:rPr lang="en-US" sz="2200" dirty="0" err="1"/>
              <a:t>wickedity</a:t>
            </a:r>
            <a:r>
              <a:rPr lang="en-US" sz="2200" dirty="0"/>
              <a:t> and complexities </a:t>
            </a:r>
          </a:p>
          <a:p>
            <a:r>
              <a:rPr lang="en-US" dirty="0"/>
              <a:t>(</a:t>
            </a:r>
            <a:r>
              <a:rPr lang="en-US" dirty="0" err="1"/>
              <a:t>Ashwin</a:t>
            </a:r>
            <a:r>
              <a:rPr lang="en-US" dirty="0"/>
              <a:t> and Case, 2012) </a:t>
            </a:r>
          </a:p>
          <a:p>
            <a:pPr>
              <a:lnSpc>
                <a:spcPct val="70000"/>
              </a:lnSpc>
            </a:pPr>
            <a:endParaRPr lang="en-US" sz="2200" b="1" dirty="0" smtClean="0"/>
          </a:p>
          <a:p>
            <a:pPr marL="342900" indent="-342900">
              <a:lnSpc>
                <a:spcPct val="130000"/>
              </a:lnSpc>
              <a:buFont typeface="Arial"/>
              <a:buChar char="•"/>
            </a:pPr>
            <a:r>
              <a:rPr lang="en-US" sz="2200" b="1" dirty="0" smtClean="0"/>
              <a:t>Ethnographic </a:t>
            </a:r>
            <a:r>
              <a:rPr lang="en-US" sz="2200" b="1" dirty="0"/>
              <a:t>approach in own </a:t>
            </a:r>
            <a:r>
              <a:rPr lang="en-US" sz="2200" b="1" dirty="0" smtClean="0"/>
              <a:t>institution</a:t>
            </a:r>
            <a:r>
              <a:rPr lang="en-US" sz="2200" dirty="0"/>
              <a:t>:</a:t>
            </a:r>
            <a:r>
              <a:rPr lang="en-US" sz="2200" dirty="0" smtClean="0"/>
              <a:t> </a:t>
            </a:r>
          </a:p>
          <a:p>
            <a:r>
              <a:rPr lang="en-US" sz="2000" i="1" dirty="0" smtClean="0">
                <a:solidFill>
                  <a:srgbClr val="0000FF"/>
                </a:solidFill>
              </a:rPr>
              <a:t>“</a:t>
            </a:r>
            <a:r>
              <a:rPr lang="en-US" sz="2000" i="1" dirty="0">
                <a:solidFill>
                  <a:srgbClr val="0000FF"/>
                </a:solidFill>
              </a:rPr>
              <a:t>the researcher-author describes a cultural setting to which s/he has a natural access, is an active participant, more or less on equal terms with other participants…uses the experiences, knowledge and access to empirical material for research purpose” </a:t>
            </a:r>
            <a:r>
              <a:rPr lang="en-US" dirty="0" err="1"/>
              <a:t>Alvesson</a:t>
            </a:r>
            <a:r>
              <a:rPr lang="en-US" dirty="0"/>
              <a:t> (</a:t>
            </a:r>
            <a:r>
              <a:rPr lang="en-US" dirty="0" smtClean="0"/>
              <a:t>2003)</a:t>
            </a:r>
          </a:p>
          <a:p>
            <a:pPr>
              <a:lnSpc>
                <a:spcPct val="70000"/>
              </a:lnSpc>
            </a:pPr>
            <a:endParaRPr lang="en-US" sz="2200" dirty="0" smtClean="0"/>
          </a:p>
          <a:p>
            <a:pPr marL="285750" indent="-285750">
              <a:lnSpc>
                <a:spcPct val="130000"/>
              </a:lnSpc>
              <a:buFont typeface="Arial"/>
              <a:buChar char="•"/>
            </a:pPr>
            <a:r>
              <a:rPr lang="en-US" sz="2200" dirty="0" smtClean="0"/>
              <a:t>Enriched by </a:t>
            </a:r>
            <a:r>
              <a:rPr lang="en-US" sz="2200" b="1" dirty="0" smtClean="0"/>
              <a:t>semi- structured interviews </a:t>
            </a:r>
            <a:r>
              <a:rPr lang="en-US" sz="2200" dirty="0" smtClean="0"/>
              <a:t>of postdoctoral researchers, research fellows and academics (n=23)</a:t>
            </a:r>
          </a:p>
          <a:p>
            <a:endParaRPr lang="en-US" sz="2200" dirty="0"/>
          </a:p>
          <a:p>
            <a:pPr marL="285750" indent="-285750">
              <a:buFont typeface="Arial"/>
              <a:buChar char="•"/>
            </a:pPr>
            <a:r>
              <a:rPr lang="en-US" sz="2200" dirty="0" smtClean="0"/>
              <a:t>Analysis using concepts from </a:t>
            </a:r>
            <a:r>
              <a:rPr lang="en-US" sz="2200" b="1" dirty="0" smtClean="0"/>
              <a:t>Bourdieu’s </a:t>
            </a:r>
            <a:r>
              <a:rPr lang="en-US" sz="2200" b="1" dirty="0"/>
              <a:t>tool kit </a:t>
            </a:r>
            <a:r>
              <a:rPr lang="en-US" sz="2200" dirty="0" smtClean="0"/>
              <a:t>(</a:t>
            </a:r>
            <a:r>
              <a:rPr lang="en-US" sz="2200" dirty="0" err="1" smtClean="0"/>
              <a:t>eg</a:t>
            </a:r>
            <a:r>
              <a:rPr lang="en-US" sz="2200" dirty="0" smtClean="0"/>
              <a:t>. </a:t>
            </a:r>
            <a:r>
              <a:rPr lang="en-US" sz="2200" b="1" dirty="0"/>
              <a:t>field, capital and </a:t>
            </a:r>
            <a:r>
              <a:rPr lang="en-US" sz="2200" b="1" dirty="0" smtClean="0"/>
              <a:t>habitus)</a:t>
            </a:r>
            <a:endParaRPr lang="en-US" sz="2200" b="1" dirty="0"/>
          </a:p>
          <a:p>
            <a:r>
              <a:rPr lang="en-US" sz="2000" i="1" dirty="0" smtClean="0">
                <a:solidFill>
                  <a:srgbClr val="0000FF"/>
                </a:solidFill>
              </a:rPr>
              <a:t>“offers </a:t>
            </a:r>
            <a:r>
              <a:rPr lang="en-US" sz="2000" i="1" dirty="0">
                <a:solidFill>
                  <a:srgbClr val="0000FF"/>
                </a:solidFill>
              </a:rPr>
              <a:t>a particular way of </a:t>
            </a:r>
            <a:r>
              <a:rPr lang="en-US" sz="2000" b="1" i="1" dirty="0">
                <a:solidFill>
                  <a:srgbClr val="0000FF"/>
                </a:solidFill>
              </a:rPr>
              <a:t>theorizing the rules, narratives and self-held truths</a:t>
            </a:r>
            <a:r>
              <a:rPr lang="en-US" sz="2000" i="1" dirty="0">
                <a:solidFill>
                  <a:srgbClr val="0000FF"/>
                </a:solidFill>
              </a:rPr>
              <a:t> of social phenomena and of educational policy as a specific object of analysis.” </a:t>
            </a:r>
            <a:r>
              <a:rPr lang="en-US" dirty="0"/>
              <a:t>(Thompson 2005)</a:t>
            </a:r>
          </a:p>
          <a:p>
            <a:pPr marL="285750" indent="-285750">
              <a:buFont typeface="Arial"/>
              <a:buChar char="•"/>
            </a:pPr>
            <a:endParaRPr lang="en-US" sz="2200" dirty="0"/>
          </a:p>
          <a:p>
            <a:endParaRPr lang="en-US" sz="2200" dirty="0"/>
          </a:p>
          <a:p>
            <a:endParaRPr lang="en-US" sz="2200" dirty="0" smtClean="0"/>
          </a:p>
        </p:txBody>
      </p:sp>
      <p:sp>
        <p:nvSpPr>
          <p:cNvPr id="3" name="TextBox 2"/>
          <p:cNvSpPr txBox="1"/>
          <p:nvPr/>
        </p:nvSpPr>
        <p:spPr>
          <a:xfrm>
            <a:off x="513646" y="194198"/>
            <a:ext cx="6302527" cy="584776"/>
          </a:xfrm>
          <a:prstGeom prst="rect">
            <a:avLst/>
          </a:prstGeom>
          <a:noFill/>
        </p:spPr>
        <p:txBody>
          <a:bodyPr wrap="none" rtlCol="0">
            <a:spAutoFit/>
          </a:bodyPr>
          <a:lstStyle/>
          <a:p>
            <a:r>
              <a:rPr lang="en-US" sz="3200" b="1" dirty="0" smtClean="0"/>
              <a:t>Research Methodology and Analysis</a:t>
            </a:r>
            <a:endParaRPr lang="en-US" sz="3200" b="1" dirty="0"/>
          </a:p>
        </p:txBody>
      </p:sp>
      <p:pic>
        <p:nvPicPr>
          <p:cNvPr id="4" name="Picture 3"/>
          <p:cNvPicPr>
            <a:picLocks noChangeAspect="1"/>
          </p:cNvPicPr>
          <p:nvPr/>
        </p:nvPicPr>
        <p:blipFill rotWithShape="1">
          <a:blip r:embed="rId2"/>
          <a:srcRect r="30725"/>
          <a:stretch/>
        </p:blipFill>
        <p:spPr>
          <a:xfrm>
            <a:off x="7367966" y="14334"/>
            <a:ext cx="1791123" cy="938289"/>
          </a:xfrm>
          <a:prstGeom prst="rect">
            <a:avLst/>
          </a:prstGeom>
        </p:spPr>
      </p:pic>
    </p:spTree>
    <p:extLst>
      <p:ext uri="{BB962C8B-B14F-4D97-AF65-F5344CB8AC3E}">
        <p14:creationId xmlns:p14="http://schemas.microsoft.com/office/powerpoint/2010/main" val="41344702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a:duotone>
              <a:prstClr val="black"/>
              <a:schemeClr val="accent3">
                <a:tint val="45000"/>
                <a:satMod val="400000"/>
              </a:schemeClr>
            </a:duotone>
          </a:blip>
          <a:stretch>
            <a:fillRect/>
          </a:stretch>
        </p:blipFill>
        <p:spPr>
          <a:xfrm>
            <a:off x="5387754" y="1752261"/>
            <a:ext cx="1183739" cy="1192154"/>
          </a:xfrm>
          <a:prstGeom prst="rect">
            <a:avLst/>
          </a:prstGeom>
        </p:spPr>
      </p:pic>
      <p:pic>
        <p:nvPicPr>
          <p:cNvPr id="34" name="Picture 33"/>
          <p:cNvPicPr>
            <a:picLocks noChangeAspect="1"/>
          </p:cNvPicPr>
          <p:nvPr/>
        </p:nvPicPr>
        <p:blipFill>
          <a:blip r:embed="rId3">
            <a:duotone>
              <a:schemeClr val="accent6">
                <a:shade val="45000"/>
                <a:satMod val="135000"/>
              </a:schemeClr>
              <a:prstClr val="white"/>
            </a:duotone>
          </a:blip>
          <a:stretch>
            <a:fillRect/>
          </a:stretch>
        </p:blipFill>
        <p:spPr>
          <a:xfrm>
            <a:off x="3286443" y="3175062"/>
            <a:ext cx="1183739" cy="1192154"/>
          </a:xfrm>
          <a:prstGeom prst="rect">
            <a:avLst/>
          </a:prstGeom>
        </p:spPr>
      </p:pic>
      <p:pic>
        <p:nvPicPr>
          <p:cNvPr id="41" name="Picture 40" descr="Springboard conference photo.tiff"/>
          <p:cNvPicPr>
            <a:picLocks noChangeAspect="1"/>
          </p:cNvPicPr>
          <p:nvPr/>
        </p:nvPicPr>
        <p:blipFill rotWithShape="1">
          <a:blip r:embed="rId4">
            <a:extLst>
              <a:ext uri="{28A0092B-C50C-407E-A947-70E740481C1C}">
                <a14:useLocalDpi xmlns:a14="http://schemas.microsoft.com/office/drawing/2010/main" val="0"/>
              </a:ext>
            </a:extLst>
          </a:blip>
          <a:srcRect l="41639" r="13375"/>
          <a:stretch/>
        </p:blipFill>
        <p:spPr>
          <a:xfrm>
            <a:off x="4294538" y="2594604"/>
            <a:ext cx="1432148" cy="1762818"/>
          </a:xfrm>
          <a:prstGeom prst="rect">
            <a:avLst/>
          </a:prstGeom>
        </p:spPr>
      </p:pic>
      <p:pic>
        <p:nvPicPr>
          <p:cNvPr id="31" name="Picture 30"/>
          <p:cNvPicPr>
            <a:picLocks noChangeAspect="1"/>
          </p:cNvPicPr>
          <p:nvPr/>
        </p:nvPicPr>
        <p:blipFill>
          <a:blip r:embed="rId3">
            <a:duotone>
              <a:schemeClr val="accent4">
                <a:shade val="45000"/>
                <a:satMod val="135000"/>
              </a:schemeClr>
              <a:prstClr val="white"/>
            </a:duotone>
          </a:blip>
          <a:stretch>
            <a:fillRect/>
          </a:stretch>
        </p:blipFill>
        <p:spPr>
          <a:xfrm>
            <a:off x="5314024" y="4010325"/>
            <a:ext cx="1183739" cy="1192154"/>
          </a:xfrm>
          <a:prstGeom prst="rect">
            <a:avLst/>
          </a:prstGeom>
        </p:spPr>
      </p:pic>
      <p:pic>
        <p:nvPicPr>
          <p:cNvPr id="28" name="Picture 27"/>
          <p:cNvPicPr>
            <a:picLocks noChangeAspect="1"/>
          </p:cNvPicPr>
          <p:nvPr/>
        </p:nvPicPr>
        <p:blipFill>
          <a:blip r:embed="rId3">
            <a:duotone>
              <a:schemeClr val="accent3">
                <a:shade val="45000"/>
                <a:satMod val="135000"/>
              </a:schemeClr>
              <a:prstClr val="white"/>
            </a:duotone>
          </a:blip>
          <a:stretch>
            <a:fillRect/>
          </a:stretch>
        </p:blipFill>
        <p:spPr>
          <a:xfrm>
            <a:off x="4439092" y="1997743"/>
            <a:ext cx="1183739" cy="1192154"/>
          </a:xfrm>
          <a:prstGeom prst="rect">
            <a:avLst/>
          </a:prstGeom>
        </p:spPr>
      </p:pic>
      <p:pic>
        <p:nvPicPr>
          <p:cNvPr id="40" name="Picture 39"/>
          <p:cNvPicPr>
            <a:picLocks noChangeAspect="1"/>
          </p:cNvPicPr>
          <p:nvPr/>
        </p:nvPicPr>
        <p:blipFill>
          <a:blip r:embed="rId3">
            <a:duotone>
              <a:prstClr val="black"/>
              <a:schemeClr val="accent1">
                <a:tint val="45000"/>
                <a:satMod val="400000"/>
              </a:schemeClr>
            </a:duotone>
          </a:blip>
          <a:stretch>
            <a:fillRect/>
          </a:stretch>
        </p:blipFill>
        <p:spPr>
          <a:xfrm>
            <a:off x="2328444" y="2661888"/>
            <a:ext cx="1183739" cy="1192154"/>
          </a:xfrm>
          <a:prstGeom prst="rect">
            <a:avLst/>
          </a:prstGeom>
        </p:spPr>
      </p:pic>
      <p:pic>
        <p:nvPicPr>
          <p:cNvPr id="26" name="Picture 25"/>
          <p:cNvPicPr>
            <a:picLocks noChangeAspect="1"/>
          </p:cNvPicPr>
          <p:nvPr/>
        </p:nvPicPr>
        <p:blipFill>
          <a:blip r:embed="rId3">
            <a:duotone>
              <a:prstClr val="black"/>
              <a:schemeClr val="accent5">
                <a:tint val="45000"/>
                <a:satMod val="400000"/>
              </a:schemeClr>
            </a:duotone>
          </a:blip>
          <a:stretch>
            <a:fillRect/>
          </a:stretch>
        </p:blipFill>
        <p:spPr>
          <a:xfrm>
            <a:off x="2189769" y="3788398"/>
            <a:ext cx="1183739" cy="1192154"/>
          </a:xfrm>
          <a:prstGeom prst="rect">
            <a:avLst/>
          </a:prstGeom>
        </p:spPr>
      </p:pic>
      <p:pic>
        <p:nvPicPr>
          <p:cNvPr id="27" name="Picture 26"/>
          <p:cNvPicPr>
            <a:picLocks noChangeAspect="1"/>
          </p:cNvPicPr>
          <p:nvPr/>
        </p:nvPicPr>
        <p:blipFill>
          <a:blip r:embed="rId3">
            <a:duotone>
              <a:prstClr val="black"/>
              <a:schemeClr val="accent2">
                <a:tint val="45000"/>
                <a:satMod val="400000"/>
              </a:schemeClr>
            </a:duotone>
          </a:blip>
          <a:stretch>
            <a:fillRect/>
          </a:stretch>
        </p:blipFill>
        <p:spPr>
          <a:xfrm>
            <a:off x="3436366" y="2152305"/>
            <a:ext cx="1183739" cy="1192154"/>
          </a:xfrm>
          <a:prstGeom prst="rect">
            <a:avLst/>
          </a:prstGeom>
        </p:spPr>
      </p:pic>
      <p:pic>
        <p:nvPicPr>
          <p:cNvPr id="30" name="Picture 29"/>
          <p:cNvPicPr>
            <a:picLocks noChangeAspect="1"/>
          </p:cNvPicPr>
          <p:nvPr/>
        </p:nvPicPr>
        <p:blipFill>
          <a:blip r:embed="rId3">
            <a:biLevel thresh="75000"/>
          </a:blip>
          <a:stretch>
            <a:fillRect/>
          </a:stretch>
        </p:blipFill>
        <p:spPr>
          <a:xfrm>
            <a:off x="3103468" y="4320214"/>
            <a:ext cx="1183739" cy="1192154"/>
          </a:xfrm>
          <a:prstGeom prst="rect">
            <a:avLst/>
          </a:prstGeom>
        </p:spPr>
      </p:pic>
      <p:pic>
        <p:nvPicPr>
          <p:cNvPr id="32" name="Picture 31"/>
          <p:cNvPicPr>
            <a:picLocks noChangeAspect="1"/>
          </p:cNvPicPr>
          <p:nvPr/>
        </p:nvPicPr>
        <p:blipFill>
          <a:blip r:embed="rId3">
            <a:duotone>
              <a:schemeClr val="accent2">
                <a:shade val="45000"/>
                <a:satMod val="135000"/>
              </a:schemeClr>
              <a:prstClr val="white"/>
            </a:duotone>
          </a:blip>
          <a:stretch>
            <a:fillRect/>
          </a:stretch>
        </p:blipFill>
        <p:spPr>
          <a:xfrm>
            <a:off x="4253313" y="4253083"/>
            <a:ext cx="1183739" cy="1192154"/>
          </a:xfrm>
          <a:prstGeom prst="rect">
            <a:avLst/>
          </a:prstGeom>
        </p:spPr>
      </p:pic>
      <p:pic>
        <p:nvPicPr>
          <p:cNvPr id="35" name="Picture 34"/>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5388712" y="2838644"/>
            <a:ext cx="1183739" cy="1192154"/>
          </a:xfrm>
          <a:prstGeom prst="rect">
            <a:avLst/>
          </a:prstGeom>
        </p:spPr>
      </p:pic>
      <p:sp>
        <p:nvSpPr>
          <p:cNvPr id="44" name="Rectangular Callout 43"/>
          <p:cNvSpPr/>
          <p:nvPr/>
        </p:nvSpPr>
        <p:spPr>
          <a:xfrm>
            <a:off x="101850" y="3084045"/>
            <a:ext cx="1526974" cy="1878976"/>
          </a:xfrm>
          <a:prstGeom prst="wedgeRectCallout">
            <a:avLst>
              <a:gd name="adj1" fmla="val 86644"/>
              <a:gd name="adj2" fmla="val 138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30000"/>
              </a:lnSpc>
            </a:pPr>
            <a:r>
              <a:rPr lang="en-US" dirty="0"/>
              <a:t>Postdoctoral societies and Research staff associations</a:t>
            </a:r>
          </a:p>
        </p:txBody>
      </p:sp>
      <p:sp>
        <p:nvSpPr>
          <p:cNvPr id="45" name="Rectangular Callout 44"/>
          <p:cNvSpPr/>
          <p:nvPr/>
        </p:nvSpPr>
        <p:spPr>
          <a:xfrm>
            <a:off x="2220807" y="1050227"/>
            <a:ext cx="2483115" cy="1147921"/>
          </a:xfrm>
          <a:prstGeom prst="wedgeRectCallout">
            <a:avLst>
              <a:gd name="adj1" fmla="val -12787"/>
              <a:gd name="adj2" fmla="val 71201"/>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6" name="Rectangular Callout 45"/>
          <p:cNvSpPr/>
          <p:nvPr/>
        </p:nvSpPr>
        <p:spPr>
          <a:xfrm>
            <a:off x="261255" y="5151078"/>
            <a:ext cx="3035293" cy="1518877"/>
          </a:xfrm>
          <a:prstGeom prst="wedgeRectCallout">
            <a:avLst>
              <a:gd name="adj1" fmla="val 32766"/>
              <a:gd name="adj2" fmla="val -73718"/>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30000"/>
              </a:lnSpc>
            </a:pPr>
            <a:r>
              <a:rPr lang="en-US" dirty="0"/>
              <a:t>Postdoctoral researchers</a:t>
            </a:r>
          </a:p>
          <a:p>
            <a:pPr algn="ctr">
              <a:lnSpc>
                <a:spcPct val="130000"/>
              </a:lnSpc>
            </a:pPr>
            <a:r>
              <a:rPr lang="en-US" dirty="0"/>
              <a:t>Research Staff, PhD students</a:t>
            </a:r>
          </a:p>
          <a:p>
            <a:pPr algn="ctr">
              <a:lnSpc>
                <a:spcPct val="130000"/>
              </a:lnSpc>
            </a:pPr>
            <a:r>
              <a:rPr lang="en-US" dirty="0"/>
              <a:t>Research support staff</a:t>
            </a:r>
          </a:p>
          <a:p>
            <a:pPr algn="ctr">
              <a:lnSpc>
                <a:spcPct val="130000"/>
              </a:lnSpc>
            </a:pPr>
            <a:r>
              <a:rPr lang="en-US" dirty="0"/>
              <a:t>Fellows, university teachers</a:t>
            </a:r>
          </a:p>
        </p:txBody>
      </p:sp>
      <p:sp>
        <p:nvSpPr>
          <p:cNvPr id="47" name="Rectangular Callout 46"/>
          <p:cNvSpPr/>
          <p:nvPr/>
        </p:nvSpPr>
        <p:spPr>
          <a:xfrm>
            <a:off x="3624778" y="5515169"/>
            <a:ext cx="2368951" cy="1115394"/>
          </a:xfrm>
          <a:prstGeom prst="wedgeRectCallout">
            <a:avLst>
              <a:gd name="adj1" fmla="val -17136"/>
              <a:gd name="adj2" fmla="val -66292"/>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8" name="Rectangular Callout 47"/>
          <p:cNvSpPr/>
          <p:nvPr/>
        </p:nvSpPr>
        <p:spPr>
          <a:xfrm>
            <a:off x="6165376" y="5463518"/>
            <a:ext cx="2964753" cy="1164475"/>
          </a:xfrm>
          <a:prstGeom prst="wedgeRectCallout">
            <a:avLst>
              <a:gd name="adj1" fmla="val -50422"/>
              <a:gd name="adj2" fmla="val -93486"/>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PIs</a:t>
            </a:r>
          </a:p>
          <a:p>
            <a:pPr algn="ctr"/>
            <a:r>
              <a:rPr lang="en-US" dirty="0"/>
              <a:t>Academics</a:t>
            </a:r>
          </a:p>
          <a:p>
            <a:pPr algn="ctr"/>
            <a:r>
              <a:rPr lang="en-US" dirty="0"/>
              <a:t>Research groups</a:t>
            </a:r>
          </a:p>
          <a:p>
            <a:pPr algn="ctr"/>
            <a:r>
              <a:rPr lang="en-US" dirty="0"/>
              <a:t>Departments</a:t>
            </a:r>
          </a:p>
        </p:txBody>
      </p:sp>
      <p:sp>
        <p:nvSpPr>
          <p:cNvPr id="50" name="Rectangular Callout 49"/>
          <p:cNvSpPr/>
          <p:nvPr/>
        </p:nvSpPr>
        <p:spPr>
          <a:xfrm>
            <a:off x="4798009" y="1030160"/>
            <a:ext cx="1581223" cy="879326"/>
          </a:xfrm>
          <a:prstGeom prst="wedgeRectCallout">
            <a:avLst>
              <a:gd name="adj1" fmla="val -41681"/>
              <a:gd name="adj2" fmla="val 74892"/>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1" name="Rectangular Callout 50"/>
          <p:cNvSpPr/>
          <p:nvPr/>
        </p:nvSpPr>
        <p:spPr>
          <a:xfrm>
            <a:off x="6664453" y="1672981"/>
            <a:ext cx="2479546" cy="833984"/>
          </a:xfrm>
          <a:prstGeom prst="wedgeRectCallout">
            <a:avLst>
              <a:gd name="adj1" fmla="val -67459"/>
              <a:gd name="adj2" fmla="val 229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TextBox 2"/>
          <p:cNvSpPr txBox="1"/>
          <p:nvPr/>
        </p:nvSpPr>
        <p:spPr>
          <a:xfrm>
            <a:off x="2092370" y="1182557"/>
            <a:ext cx="2611552" cy="1200329"/>
          </a:xfrm>
          <a:prstGeom prst="rect">
            <a:avLst/>
          </a:prstGeom>
          <a:noFill/>
        </p:spPr>
        <p:txBody>
          <a:bodyPr wrap="square" rtlCol="0">
            <a:spAutoFit/>
          </a:bodyPr>
          <a:lstStyle/>
          <a:p>
            <a:pPr algn="ctr"/>
            <a:r>
              <a:rPr lang="en-US" dirty="0" smtClean="0"/>
              <a:t>Research funders, Research charities</a:t>
            </a:r>
          </a:p>
          <a:p>
            <a:pPr algn="ctr"/>
            <a:r>
              <a:rPr lang="en-US" dirty="0" smtClean="0"/>
              <a:t>European Research Area</a:t>
            </a:r>
          </a:p>
          <a:p>
            <a:pPr algn="ctr"/>
            <a:endParaRPr lang="en-US" dirty="0"/>
          </a:p>
        </p:txBody>
      </p:sp>
      <p:sp>
        <p:nvSpPr>
          <p:cNvPr id="6" name="Rectangle 5"/>
          <p:cNvSpPr/>
          <p:nvPr/>
        </p:nvSpPr>
        <p:spPr>
          <a:xfrm>
            <a:off x="6774875" y="1690633"/>
            <a:ext cx="2258702" cy="798680"/>
          </a:xfrm>
          <a:prstGeom prst="rect">
            <a:avLst/>
          </a:prstGeom>
        </p:spPr>
        <p:txBody>
          <a:bodyPr wrap="square">
            <a:spAutoFit/>
          </a:bodyPr>
          <a:lstStyle/>
          <a:p>
            <a:pPr algn="ctr">
              <a:lnSpc>
                <a:spcPct val="130000"/>
              </a:lnSpc>
            </a:pPr>
            <a:r>
              <a:rPr lang="en-US" dirty="0" smtClean="0"/>
              <a:t>Research and Innovation Services</a:t>
            </a:r>
          </a:p>
        </p:txBody>
      </p:sp>
      <p:sp>
        <p:nvSpPr>
          <p:cNvPr id="21" name="TextBox 20"/>
          <p:cNvSpPr txBox="1"/>
          <p:nvPr/>
        </p:nvSpPr>
        <p:spPr>
          <a:xfrm>
            <a:off x="3539154" y="5628842"/>
            <a:ext cx="2540198" cy="1200329"/>
          </a:xfrm>
          <a:prstGeom prst="rect">
            <a:avLst/>
          </a:prstGeom>
          <a:noFill/>
        </p:spPr>
        <p:txBody>
          <a:bodyPr wrap="square" rtlCol="0">
            <a:spAutoFit/>
          </a:bodyPr>
          <a:lstStyle/>
          <a:p>
            <a:pPr algn="ctr"/>
            <a:r>
              <a:rPr lang="en-US" dirty="0" smtClean="0"/>
              <a:t>Committees</a:t>
            </a:r>
          </a:p>
          <a:p>
            <a:pPr algn="ctr"/>
            <a:r>
              <a:rPr lang="en-US" dirty="0" smtClean="0"/>
              <a:t>(</a:t>
            </a:r>
            <a:r>
              <a:rPr lang="en-US" dirty="0" err="1" smtClean="0"/>
              <a:t>eg</a:t>
            </a:r>
            <a:r>
              <a:rPr lang="en-US" dirty="0" smtClean="0"/>
              <a:t>. Athena Swan, E&amp;D,</a:t>
            </a:r>
          </a:p>
          <a:p>
            <a:pPr algn="ctr"/>
            <a:r>
              <a:rPr lang="en-US" dirty="0" smtClean="0"/>
              <a:t>DRDC)</a:t>
            </a:r>
          </a:p>
          <a:p>
            <a:pPr algn="ctr"/>
            <a:endParaRPr lang="en-US" dirty="0"/>
          </a:p>
        </p:txBody>
      </p:sp>
      <p:sp>
        <p:nvSpPr>
          <p:cNvPr id="49" name="Rectangular Callout 48"/>
          <p:cNvSpPr/>
          <p:nvPr/>
        </p:nvSpPr>
        <p:spPr>
          <a:xfrm>
            <a:off x="6928076" y="3579097"/>
            <a:ext cx="1844077" cy="713446"/>
          </a:xfrm>
          <a:prstGeom prst="wedgeRectCallout">
            <a:avLst>
              <a:gd name="adj1" fmla="val -67265"/>
              <a:gd name="adj2" fmla="val 19153"/>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30000"/>
              </a:lnSpc>
            </a:pPr>
            <a:r>
              <a:rPr lang="en-US" dirty="0"/>
              <a:t>Faculties, </a:t>
            </a:r>
            <a:r>
              <a:rPr lang="en-US" dirty="0" err="1"/>
              <a:t>HoD</a:t>
            </a:r>
            <a:endParaRPr lang="en-US" dirty="0"/>
          </a:p>
        </p:txBody>
      </p:sp>
      <p:sp>
        <p:nvSpPr>
          <p:cNvPr id="29" name="TextBox 28"/>
          <p:cNvSpPr txBox="1"/>
          <p:nvPr/>
        </p:nvSpPr>
        <p:spPr>
          <a:xfrm>
            <a:off x="5109012" y="1285157"/>
            <a:ext cx="959217" cy="369332"/>
          </a:xfrm>
          <a:prstGeom prst="rect">
            <a:avLst/>
          </a:prstGeom>
          <a:noFill/>
        </p:spPr>
        <p:txBody>
          <a:bodyPr wrap="none" rtlCol="0">
            <a:spAutoFit/>
          </a:bodyPr>
          <a:lstStyle/>
          <a:p>
            <a:pPr algn="ctr"/>
            <a:r>
              <a:rPr lang="en-US" dirty="0" smtClean="0"/>
              <a:t>Industry</a:t>
            </a:r>
            <a:endParaRPr lang="en-US" dirty="0"/>
          </a:p>
        </p:txBody>
      </p:sp>
      <p:sp>
        <p:nvSpPr>
          <p:cNvPr id="25" name="TextBox 24"/>
          <p:cNvSpPr txBox="1"/>
          <p:nvPr/>
        </p:nvSpPr>
        <p:spPr>
          <a:xfrm>
            <a:off x="449966" y="55932"/>
            <a:ext cx="8690550" cy="523220"/>
          </a:xfrm>
          <a:prstGeom prst="rect">
            <a:avLst/>
          </a:prstGeom>
          <a:noFill/>
        </p:spPr>
        <p:txBody>
          <a:bodyPr wrap="none" rtlCol="0">
            <a:spAutoFit/>
          </a:bodyPr>
          <a:lstStyle/>
          <a:p>
            <a:r>
              <a:rPr lang="en-US" sz="2800" b="1" dirty="0" smtClean="0"/>
              <a:t>Researcher development: discourse by positioned agents</a:t>
            </a:r>
            <a:endParaRPr lang="en-US" sz="2800" b="1" dirty="0"/>
          </a:p>
        </p:txBody>
      </p:sp>
      <p:grpSp>
        <p:nvGrpSpPr>
          <p:cNvPr id="8" name="Group 7"/>
          <p:cNvGrpSpPr/>
          <p:nvPr/>
        </p:nvGrpSpPr>
        <p:grpSpPr>
          <a:xfrm>
            <a:off x="6809944" y="2727322"/>
            <a:ext cx="2345000" cy="713446"/>
            <a:chOff x="6928075" y="2593009"/>
            <a:chExt cx="2345000" cy="713446"/>
          </a:xfrm>
        </p:grpSpPr>
        <p:sp>
          <p:nvSpPr>
            <p:cNvPr id="33" name="Rectangular Callout 32"/>
            <p:cNvSpPr/>
            <p:nvPr/>
          </p:nvSpPr>
          <p:spPr>
            <a:xfrm>
              <a:off x="6969188" y="2593009"/>
              <a:ext cx="2262775" cy="713446"/>
            </a:xfrm>
            <a:prstGeom prst="wedgeRectCallout">
              <a:avLst>
                <a:gd name="adj1" fmla="val -67265"/>
                <a:gd name="adj2" fmla="val 19153"/>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extBox 1"/>
            <p:cNvSpPr txBox="1"/>
            <p:nvPr/>
          </p:nvSpPr>
          <p:spPr>
            <a:xfrm>
              <a:off x="6928075" y="2765066"/>
              <a:ext cx="2345000" cy="369332"/>
            </a:xfrm>
            <a:prstGeom prst="rect">
              <a:avLst/>
            </a:prstGeom>
            <a:noFill/>
          </p:spPr>
          <p:txBody>
            <a:bodyPr wrap="none" rtlCol="0">
              <a:spAutoFit/>
            </a:bodyPr>
            <a:lstStyle/>
            <a:p>
              <a:r>
                <a:rPr lang="en-US" dirty="0" smtClean="0"/>
                <a:t>Researcher Developers</a:t>
              </a:r>
              <a:endParaRPr lang="en-US" dirty="0"/>
            </a:p>
          </p:txBody>
        </p:sp>
      </p:grpSp>
      <p:sp>
        <p:nvSpPr>
          <p:cNvPr id="38" name="Rectangular Callout 37"/>
          <p:cNvSpPr/>
          <p:nvPr/>
        </p:nvSpPr>
        <p:spPr>
          <a:xfrm>
            <a:off x="6877919" y="4374613"/>
            <a:ext cx="2135422" cy="803808"/>
          </a:xfrm>
          <a:prstGeom prst="wedgeRectCallout">
            <a:avLst>
              <a:gd name="adj1" fmla="val -71395"/>
              <a:gd name="adj2" fmla="val -53272"/>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Researcher Development Group or ECG</a:t>
            </a:r>
            <a:endParaRPr lang="en-US" dirty="0"/>
          </a:p>
        </p:txBody>
      </p:sp>
      <p:sp>
        <p:nvSpPr>
          <p:cNvPr id="54" name="Rectangular Callout 53"/>
          <p:cNvSpPr/>
          <p:nvPr/>
        </p:nvSpPr>
        <p:spPr>
          <a:xfrm>
            <a:off x="0" y="1093752"/>
            <a:ext cx="2119209" cy="1527551"/>
          </a:xfrm>
          <a:prstGeom prst="wedgeRectCallout">
            <a:avLst>
              <a:gd name="adj1" fmla="val 47383"/>
              <a:gd name="adj2" fmla="val 73586"/>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30000"/>
              </a:lnSpc>
            </a:pPr>
            <a:r>
              <a:rPr lang="en-US" dirty="0"/>
              <a:t>Government</a:t>
            </a:r>
          </a:p>
          <a:p>
            <a:pPr algn="ctr">
              <a:lnSpc>
                <a:spcPct val="130000"/>
              </a:lnSpc>
            </a:pPr>
            <a:r>
              <a:rPr lang="en-US" dirty="0"/>
              <a:t>Department for business, innovation and skills</a:t>
            </a:r>
          </a:p>
          <a:p>
            <a:endParaRPr lang="en-US" dirty="0"/>
          </a:p>
        </p:txBody>
      </p:sp>
      <p:sp>
        <p:nvSpPr>
          <p:cNvPr id="55" name="Rectangular Callout 54"/>
          <p:cNvSpPr/>
          <p:nvPr/>
        </p:nvSpPr>
        <p:spPr>
          <a:xfrm>
            <a:off x="6928076" y="880157"/>
            <a:ext cx="1844077" cy="713446"/>
          </a:xfrm>
          <a:prstGeom prst="wedgeRectCallout">
            <a:avLst>
              <a:gd name="adj1" fmla="val -70135"/>
              <a:gd name="adj2" fmla="val 5377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Vitae</a:t>
            </a:r>
            <a:endParaRPr lang="en-US" dirty="0"/>
          </a:p>
        </p:txBody>
      </p:sp>
    </p:spTree>
    <p:extLst>
      <p:ext uri="{BB962C8B-B14F-4D97-AF65-F5344CB8AC3E}">
        <p14:creationId xmlns:p14="http://schemas.microsoft.com/office/powerpoint/2010/main" val="9369405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b="1" dirty="0" smtClean="0">
                <a:solidFill>
                  <a:schemeClr val="tx1"/>
                </a:solidFill>
              </a:rPr>
              <a:t>Symbolic violence</a:t>
            </a:r>
            <a:endParaRPr lang="en-US" sz="3200" b="1" i="1" dirty="0">
              <a:solidFill>
                <a:schemeClr val="tx1"/>
              </a:solidFill>
            </a:endParaRPr>
          </a:p>
        </p:txBody>
      </p:sp>
      <p:sp>
        <p:nvSpPr>
          <p:cNvPr id="2" name="TextBox 1"/>
          <p:cNvSpPr txBox="1"/>
          <p:nvPr/>
        </p:nvSpPr>
        <p:spPr>
          <a:xfrm>
            <a:off x="0" y="1054033"/>
            <a:ext cx="9144000" cy="4524315"/>
          </a:xfrm>
          <a:prstGeom prst="rect">
            <a:avLst/>
          </a:prstGeom>
          <a:noFill/>
        </p:spPr>
        <p:txBody>
          <a:bodyPr wrap="square" rtlCol="0">
            <a:spAutoFit/>
          </a:bodyPr>
          <a:lstStyle/>
          <a:p>
            <a:pPr marL="285750" indent="-285750">
              <a:buFont typeface="Arial"/>
              <a:buChar char="•"/>
            </a:pPr>
            <a:r>
              <a:rPr lang="en-US" sz="2400" u="sng" dirty="0" smtClean="0"/>
              <a:t>Invisibility</a:t>
            </a:r>
            <a:r>
              <a:rPr lang="en-US" sz="2400" dirty="0" smtClean="0"/>
              <a:t> of researchers as full members of the academic enterprise:</a:t>
            </a:r>
            <a:endParaRPr lang="en-US" sz="2400" i="1" dirty="0"/>
          </a:p>
          <a:p>
            <a:pPr marL="742950" lvl="1" indent="-285750">
              <a:buFont typeface="Wingdings" charset="2"/>
              <a:buChar char="§"/>
            </a:pPr>
            <a:r>
              <a:rPr lang="en-US" sz="2000" dirty="0" smtClean="0"/>
              <a:t>Not incorporated in the </a:t>
            </a:r>
            <a:r>
              <a:rPr lang="en-US" sz="2000" i="1" dirty="0" smtClean="0"/>
              <a:t>academic</a:t>
            </a:r>
            <a:r>
              <a:rPr lang="en-US" sz="2000" dirty="0" smtClean="0"/>
              <a:t> </a:t>
            </a:r>
            <a:r>
              <a:rPr lang="en-US" sz="2000" dirty="0"/>
              <a:t>sections on university website</a:t>
            </a:r>
            <a:endParaRPr lang="en-US" sz="2000" dirty="0" smtClean="0"/>
          </a:p>
          <a:p>
            <a:pPr marL="742950" lvl="1" indent="-285750">
              <a:buFont typeface="Wingdings" charset="2"/>
              <a:buChar char="§"/>
            </a:pPr>
            <a:r>
              <a:rPr lang="en-US" sz="2000" dirty="0" smtClean="0"/>
              <a:t>Either not visible on webpages or visible </a:t>
            </a:r>
            <a:r>
              <a:rPr lang="en-US" sz="2000" u="sng" dirty="0" smtClean="0"/>
              <a:t>under</a:t>
            </a:r>
            <a:r>
              <a:rPr lang="en-US" sz="2000" dirty="0" smtClean="0"/>
              <a:t> their PIs</a:t>
            </a:r>
          </a:p>
          <a:p>
            <a:pPr marL="742950" lvl="1" indent="-285750">
              <a:buFont typeface="Wingdings" charset="2"/>
              <a:buChar char="§"/>
            </a:pPr>
            <a:r>
              <a:rPr lang="en-US" sz="2000" dirty="0" smtClean="0"/>
              <a:t>Experience, interest and expertise not displayed (or limited)</a:t>
            </a:r>
          </a:p>
          <a:p>
            <a:pPr marL="742950" lvl="1" indent="-285750">
              <a:buFont typeface="Wingdings" charset="2"/>
              <a:buChar char="§"/>
            </a:pPr>
            <a:r>
              <a:rPr lang="en-US" sz="2000" dirty="0"/>
              <a:t>N</a:t>
            </a:r>
            <a:r>
              <a:rPr lang="en-US" sz="2000" dirty="0" smtClean="0"/>
              <a:t>o </a:t>
            </a:r>
            <a:r>
              <a:rPr lang="en-US" sz="2000" dirty="0"/>
              <a:t>names on the </a:t>
            </a:r>
            <a:r>
              <a:rPr lang="en-US" sz="2000" dirty="0" smtClean="0"/>
              <a:t>doors</a:t>
            </a:r>
            <a:endParaRPr lang="en-US" sz="2000" dirty="0" smtClean="0"/>
          </a:p>
          <a:p>
            <a:pPr marL="742950" lvl="1" indent="-285750">
              <a:buFont typeface="Wingdings" charset="2"/>
              <a:buChar char="§"/>
            </a:pPr>
            <a:r>
              <a:rPr lang="en-US" sz="2000" dirty="0" err="1" smtClean="0"/>
              <a:t>Indifferentiation</a:t>
            </a:r>
            <a:r>
              <a:rPr lang="en-US" sz="2000" dirty="0" smtClean="0"/>
              <a:t> among researchers (who’s who?)- flat </a:t>
            </a:r>
            <a:r>
              <a:rPr lang="en-US" sz="2000" dirty="0"/>
              <a:t>hierarchy or symbolic violence</a:t>
            </a:r>
            <a:r>
              <a:rPr lang="en-US" sz="2000" dirty="0" smtClean="0"/>
              <a:t>?</a:t>
            </a:r>
          </a:p>
          <a:p>
            <a:pPr marL="742950" lvl="1" indent="-285750">
              <a:buFont typeface="Wingdings" charset="2"/>
              <a:buChar char="§"/>
            </a:pPr>
            <a:endParaRPr lang="en-US" sz="2400" dirty="0"/>
          </a:p>
          <a:p>
            <a:pPr marL="285750" indent="-285750">
              <a:buFont typeface="Arial"/>
              <a:buChar char="•"/>
            </a:pPr>
            <a:r>
              <a:rPr lang="en-US" sz="2400" dirty="0" smtClean="0"/>
              <a:t>Limiting activities other than research activities</a:t>
            </a:r>
          </a:p>
          <a:p>
            <a:pPr lvl="1"/>
            <a:endParaRPr lang="en-US" sz="2400" dirty="0" smtClean="0"/>
          </a:p>
          <a:p>
            <a:pPr marL="342900" indent="-342900">
              <a:buFont typeface="Arial"/>
              <a:buChar char="•"/>
            </a:pPr>
            <a:r>
              <a:rPr lang="en-US" sz="2400" dirty="0" smtClean="0"/>
              <a:t>Fellowships as a symbol</a:t>
            </a:r>
          </a:p>
          <a:p>
            <a:r>
              <a:rPr lang="en-US" sz="2400" dirty="0" smtClean="0"/>
              <a:t>    of the </a:t>
            </a:r>
            <a:r>
              <a:rPr lang="en-US" sz="2400" i="1" dirty="0" smtClean="0"/>
              <a:t>unattainable</a:t>
            </a:r>
          </a:p>
          <a:p>
            <a:endParaRPr lang="en-US" sz="2400" dirty="0"/>
          </a:p>
        </p:txBody>
      </p:sp>
      <p:pic>
        <p:nvPicPr>
          <p:cNvPr id="4" name="Picture 3"/>
          <p:cNvPicPr>
            <a:picLocks noChangeAspect="1"/>
          </p:cNvPicPr>
          <p:nvPr/>
        </p:nvPicPr>
        <p:blipFill>
          <a:blip r:embed="rId2"/>
          <a:stretch>
            <a:fillRect/>
          </a:stretch>
        </p:blipFill>
        <p:spPr>
          <a:xfrm>
            <a:off x="3572933" y="4470400"/>
            <a:ext cx="5571067" cy="2387600"/>
          </a:xfrm>
          <a:prstGeom prst="rect">
            <a:avLst/>
          </a:prstGeom>
        </p:spPr>
      </p:pic>
    </p:spTree>
    <p:extLst>
      <p:ext uri="{BB962C8B-B14F-4D97-AF65-F5344CB8AC3E}">
        <p14:creationId xmlns:p14="http://schemas.microsoft.com/office/powerpoint/2010/main" val="20202206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b="1" dirty="0" smtClean="0">
                <a:solidFill>
                  <a:schemeClr val="tx1"/>
                </a:solidFill>
              </a:rPr>
              <a:t>Articulating researcher development</a:t>
            </a:r>
            <a:endParaRPr lang="en-US" sz="3200" b="1" dirty="0">
              <a:solidFill>
                <a:schemeClr val="tx1"/>
              </a:solidFill>
            </a:endParaRPr>
          </a:p>
        </p:txBody>
      </p:sp>
      <p:sp>
        <p:nvSpPr>
          <p:cNvPr id="3" name="TextBox 2"/>
          <p:cNvSpPr txBox="1"/>
          <p:nvPr/>
        </p:nvSpPr>
        <p:spPr>
          <a:xfrm>
            <a:off x="220133" y="1100669"/>
            <a:ext cx="6519333" cy="6414062"/>
          </a:xfrm>
          <a:prstGeom prst="rect">
            <a:avLst/>
          </a:prstGeom>
          <a:noFill/>
        </p:spPr>
        <p:txBody>
          <a:bodyPr wrap="square" rtlCol="0">
            <a:spAutoFit/>
          </a:bodyPr>
          <a:lstStyle/>
          <a:p>
            <a:pPr marL="285750" indent="-285750">
              <a:lnSpc>
                <a:spcPct val="90000"/>
              </a:lnSpc>
              <a:buFont typeface="Arial"/>
              <a:buChar char="•"/>
            </a:pPr>
            <a:r>
              <a:rPr lang="en-US" sz="2400" dirty="0" smtClean="0"/>
              <a:t>Still perceived by academics as a separate box, another </a:t>
            </a:r>
            <a:r>
              <a:rPr lang="en-US" sz="2400" i="1" dirty="0" smtClean="0"/>
              <a:t>thing </a:t>
            </a:r>
            <a:r>
              <a:rPr lang="en-US" sz="2400" dirty="0" smtClean="0"/>
              <a:t>done by others</a:t>
            </a:r>
          </a:p>
          <a:p>
            <a:pPr>
              <a:lnSpc>
                <a:spcPct val="90000"/>
              </a:lnSpc>
            </a:pPr>
            <a:endParaRPr lang="en-US" sz="2400" dirty="0" smtClean="0"/>
          </a:p>
          <a:p>
            <a:pPr marL="285750" indent="-285750">
              <a:lnSpc>
                <a:spcPct val="90000"/>
              </a:lnSpc>
              <a:buFont typeface="Arial"/>
              <a:buChar char="•"/>
            </a:pPr>
            <a:r>
              <a:rPr lang="en-US" sz="2400" dirty="0" smtClean="0"/>
              <a:t>Considered as something to do when everything else is done</a:t>
            </a:r>
          </a:p>
          <a:p>
            <a:pPr marL="285750" indent="-285750">
              <a:lnSpc>
                <a:spcPct val="90000"/>
              </a:lnSpc>
              <a:buFont typeface="Arial"/>
              <a:buChar char="•"/>
            </a:pPr>
            <a:endParaRPr lang="en-US" sz="2400" dirty="0"/>
          </a:p>
          <a:p>
            <a:pPr marL="285750" indent="-285750">
              <a:lnSpc>
                <a:spcPct val="90000"/>
              </a:lnSpc>
              <a:buFont typeface="Arial"/>
              <a:buChar char="•"/>
            </a:pPr>
            <a:r>
              <a:rPr lang="en-US" sz="2400" dirty="0" smtClean="0"/>
              <a:t>Still very little consideration of the job market outside of academia</a:t>
            </a:r>
          </a:p>
          <a:p>
            <a:pPr marL="285750" indent="-285750">
              <a:lnSpc>
                <a:spcPct val="90000"/>
              </a:lnSpc>
              <a:buFont typeface="Arial"/>
              <a:buChar char="•"/>
            </a:pPr>
            <a:endParaRPr lang="en-US" sz="2400" dirty="0"/>
          </a:p>
          <a:p>
            <a:pPr marL="285750" indent="-285750">
              <a:lnSpc>
                <a:spcPct val="90000"/>
              </a:lnSpc>
              <a:buFont typeface="Arial"/>
              <a:buChar char="•"/>
            </a:pPr>
            <a:r>
              <a:rPr lang="en-US" sz="2400" dirty="0" smtClean="0"/>
              <a:t>Not considering it as an element of academic culture</a:t>
            </a:r>
          </a:p>
          <a:p>
            <a:pPr>
              <a:lnSpc>
                <a:spcPct val="90000"/>
              </a:lnSpc>
            </a:pPr>
            <a:endParaRPr lang="en-US" sz="2400" dirty="0" smtClean="0"/>
          </a:p>
          <a:p>
            <a:pPr marL="285750" indent="-285750">
              <a:lnSpc>
                <a:spcPct val="90000"/>
              </a:lnSpc>
              <a:buFont typeface="Arial"/>
              <a:buChar char="•"/>
            </a:pPr>
            <a:r>
              <a:rPr lang="en-US" sz="2400" dirty="0" smtClean="0"/>
              <a:t>Responding to policy drivers and demands from funders</a:t>
            </a:r>
          </a:p>
          <a:p>
            <a:pPr marL="285750" indent="-285750">
              <a:lnSpc>
                <a:spcPct val="90000"/>
              </a:lnSpc>
              <a:buFont typeface="Arial"/>
              <a:buChar char="•"/>
            </a:pPr>
            <a:endParaRPr lang="en-US" sz="2400" dirty="0"/>
          </a:p>
          <a:p>
            <a:pPr marL="285750" indent="-285750">
              <a:lnSpc>
                <a:spcPct val="90000"/>
              </a:lnSpc>
              <a:buFont typeface="Arial"/>
              <a:buChar char="•"/>
            </a:pPr>
            <a:r>
              <a:rPr lang="en-US" sz="2400" dirty="0" smtClean="0"/>
              <a:t>Limited description* of the “knowledge worker”</a:t>
            </a:r>
          </a:p>
          <a:p>
            <a:pPr marL="285750" indent="-285750">
              <a:lnSpc>
                <a:spcPct val="90000"/>
              </a:lnSpc>
              <a:buFont typeface="Arial"/>
              <a:buChar char="•"/>
            </a:pPr>
            <a:endParaRPr lang="en-US" sz="2400" dirty="0" smtClean="0"/>
          </a:p>
          <a:p>
            <a:pPr marL="285750" indent="-285750">
              <a:lnSpc>
                <a:spcPct val="90000"/>
              </a:lnSpc>
              <a:buFont typeface="Arial"/>
              <a:buChar char="•"/>
            </a:pPr>
            <a:endParaRPr lang="en-US" sz="2400" dirty="0"/>
          </a:p>
          <a:p>
            <a:pPr marL="285750" indent="-285750">
              <a:lnSpc>
                <a:spcPct val="90000"/>
              </a:lnSpc>
              <a:buFont typeface="Arial"/>
              <a:buChar char="•"/>
            </a:pPr>
            <a:endParaRPr lang="en-US" sz="2400" dirty="0"/>
          </a:p>
        </p:txBody>
      </p:sp>
      <p:pic>
        <p:nvPicPr>
          <p:cNvPr id="4" name="Picture 3"/>
          <p:cNvPicPr>
            <a:picLocks noChangeAspect="1"/>
          </p:cNvPicPr>
          <p:nvPr/>
        </p:nvPicPr>
        <p:blipFill>
          <a:blip r:embed="rId2"/>
          <a:stretch>
            <a:fillRect/>
          </a:stretch>
        </p:blipFill>
        <p:spPr>
          <a:xfrm>
            <a:off x="6554897" y="2972468"/>
            <a:ext cx="2453639" cy="2259931"/>
          </a:xfrm>
          <a:prstGeom prst="rect">
            <a:avLst/>
          </a:prstGeom>
        </p:spPr>
      </p:pic>
    </p:spTree>
    <p:extLst>
      <p:ext uri="{BB962C8B-B14F-4D97-AF65-F5344CB8AC3E}">
        <p14:creationId xmlns:p14="http://schemas.microsoft.com/office/powerpoint/2010/main" val="36215218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3200" b="1" i="1" dirty="0">
              <a:solidFill>
                <a:schemeClr val="tx1"/>
              </a:solidFill>
            </a:endParaRPr>
          </a:p>
        </p:txBody>
      </p:sp>
      <p:sp>
        <p:nvSpPr>
          <p:cNvPr id="2" name="TextBox 1"/>
          <p:cNvSpPr txBox="1"/>
          <p:nvPr/>
        </p:nvSpPr>
        <p:spPr>
          <a:xfrm>
            <a:off x="1156012" y="274169"/>
            <a:ext cx="6536916" cy="461665"/>
          </a:xfrm>
          <a:prstGeom prst="rect">
            <a:avLst/>
          </a:prstGeom>
          <a:noFill/>
        </p:spPr>
        <p:txBody>
          <a:bodyPr wrap="none" rtlCol="0">
            <a:spAutoFit/>
          </a:bodyPr>
          <a:lstStyle/>
          <a:p>
            <a:r>
              <a:rPr lang="en-US" sz="2400" b="1" dirty="0" smtClean="0"/>
              <a:t>Unbearable</a:t>
            </a:r>
            <a:r>
              <a:rPr lang="en-US" sz="2400" b="1" i="1" dirty="0" smtClean="0"/>
              <a:t> lightness </a:t>
            </a:r>
            <a:r>
              <a:rPr lang="en-US" sz="2400" b="1" dirty="0" smtClean="0"/>
              <a:t>of “research independence”</a:t>
            </a:r>
            <a:endParaRPr lang="en-US" sz="2400" b="1" dirty="0"/>
          </a:p>
        </p:txBody>
      </p:sp>
      <p:sp>
        <p:nvSpPr>
          <p:cNvPr id="3" name="TextBox 2"/>
          <p:cNvSpPr txBox="1"/>
          <p:nvPr/>
        </p:nvSpPr>
        <p:spPr>
          <a:xfrm>
            <a:off x="90290" y="987894"/>
            <a:ext cx="5743354" cy="5632312"/>
          </a:xfrm>
          <a:prstGeom prst="rect">
            <a:avLst/>
          </a:prstGeom>
          <a:noFill/>
        </p:spPr>
        <p:txBody>
          <a:bodyPr wrap="square" rtlCol="0">
            <a:spAutoFit/>
          </a:bodyPr>
          <a:lstStyle/>
          <a:p>
            <a:pPr marL="285750" indent="-285750">
              <a:buFont typeface="Arial"/>
              <a:buChar char="•"/>
            </a:pPr>
            <a:r>
              <a:rPr lang="en-US" dirty="0" smtClean="0"/>
              <a:t>The notion of </a:t>
            </a:r>
            <a:r>
              <a:rPr lang="en-US" u="sng" dirty="0" smtClean="0"/>
              <a:t>transition towards research independence </a:t>
            </a:r>
            <a:r>
              <a:rPr lang="en-US" dirty="0" smtClean="0"/>
              <a:t>is not formally stated</a:t>
            </a:r>
          </a:p>
          <a:p>
            <a:endParaRPr lang="en-US" dirty="0" smtClean="0"/>
          </a:p>
          <a:p>
            <a:pPr marL="285750" indent="-285750">
              <a:buFont typeface="Arial"/>
              <a:buChar char="•"/>
            </a:pPr>
            <a:r>
              <a:rPr lang="en-US" b="1" dirty="0" smtClean="0"/>
              <a:t>Principle 4 </a:t>
            </a:r>
            <a:r>
              <a:rPr lang="en-US" dirty="0" smtClean="0"/>
              <a:t>“The importance of researchers</a:t>
            </a:r>
            <a:r>
              <a:rPr lang="en-US" b="1" dirty="0" smtClean="0"/>
              <a:t>’ personal and career development,</a:t>
            </a:r>
            <a:r>
              <a:rPr lang="en-US" dirty="0" smtClean="0"/>
              <a:t> and lifelong learning, is clearly </a:t>
            </a:r>
            <a:r>
              <a:rPr lang="en-US" dirty="0" err="1" smtClean="0"/>
              <a:t>recognised</a:t>
            </a:r>
            <a:r>
              <a:rPr lang="en-US" dirty="0" smtClean="0"/>
              <a:t> and promoted at all stages of their career”</a:t>
            </a:r>
          </a:p>
          <a:p>
            <a:endParaRPr lang="en-US" b="1" dirty="0" smtClean="0"/>
          </a:p>
          <a:p>
            <a:pPr marL="285750" indent="-285750">
              <a:buFont typeface="Arial"/>
              <a:buChar char="•"/>
            </a:pPr>
            <a:r>
              <a:rPr lang="en-US" b="1" dirty="0" smtClean="0"/>
              <a:t>Principle </a:t>
            </a:r>
            <a:r>
              <a:rPr lang="en-US" b="1" dirty="0"/>
              <a:t>5.1 </a:t>
            </a:r>
            <a:r>
              <a:rPr lang="en-US" dirty="0"/>
              <a:t>“Researchers are employed to advance knowledge and should exercise and </a:t>
            </a:r>
            <a:r>
              <a:rPr lang="en-US" b="1" dirty="0">
                <a:solidFill>
                  <a:srgbClr val="FF0000"/>
                </a:solidFill>
              </a:rPr>
              <a:t>develop increased capacity for </a:t>
            </a:r>
            <a:r>
              <a:rPr lang="en-US" b="1" u="sng" dirty="0">
                <a:solidFill>
                  <a:srgbClr val="FF0000"/>
                </a:solidFill>
              </a:rPr>
              <a:t>independent, honest and critical thought</a:t>
            </a:r>
            <a:r>
              <a:rPr lang="en-US" b="1" dirty="0">
                <a:solidFill>
                  <a:srgbClr val="FF0000"/>
                </a:solidFill>
              </a:rPr>
              <a:t> </a:t>
            </a:r>
            <a:r>
              <a:rPr lang="en-US" dirty="0"/>
              <a:t>throughout their careers. “</a:t>
            </a:r>
          </a:p>
          <a:p>
            <a:endParaRPr lang="en-US" dirty="0" smtClean="0"/>
          </a:p>
          <a:p>
            <a:endParaRPr lang="en-US" dirty="0" smtClean="0"/>
          </a:p>
          <a:p>
            <a:endParaRPr lang="en-US" dirty="0"/>
          </a:p>
          <a:p>
            <a:r>
              <a:rPr lang="en-US" dirty="0"/>
              <a:t>“they can enjoy the right to be </a:t>
            </a:r>
            <a:r>
              <a:rPr lang="en-US" dirty="0" err="1"/>
              <a:t>recognised</a:t>
            </a:r>
            <a:r>
              <a:rPr lang="en-US" dirty="0"/>
              <a:t> and listed and/or quoted, in the context of their actual contributions, as co-authors of papers, patents, </a:t>
            </a:r>
            <a:r>
              <a:rPr lang="en-US" dirty="0" err="1"/>
              <a:t>etc</a:t>
            </a:r>
            <a:r>
              <a:rPr lang="en-US" dirty="0"/>
              <a:t>, or </a:t>
            </a:r>
            <a:r>
              <a:rPr lang="en-US" b="1" dirty="0">
                <a:solidFill>
                  <a:srgbClr val="FF0000"/>
                </a:solidFill>
              </a:rPr>
              <a:t>to publish their own research results independently from their supervisor(s).</a:t>
            </a:r>
            <a:r>
              <a:rPr lang="en-US" b="1" dirty="0"/>
              <a:t>”</a:t>
            </a:r>
            <a:r>
              <a:rPr lang="en-US" dirty="0"/>
              <a:t> (p.22)</a:t>
            </a:r>
          </a:p>
          <a:p>
            <a:pPr marL="285750" indent="-285750">
              <a:buFont typeface="Arial"/>
              <a:buChar char="•"/>
            </a:pPr>
            <a:endParaRPr lang="en-US" dirty="0" smtClean="0"/>
          </a:p>
        </p:txBody>
      </p:sp>
      <p:pic>
        <p:nvPicPr>
          <p:cNvPr id="4" name="Picture 3" descr="Untitled7.tiff"/>
          <p:cNvPicPr>
            <a:picLocks noChangeAspect="1"/>
          </p:cNvPicPr>
          <p:nvPr/>
        </p:nvPicPr>
        <p:blipFill rotWithShape="1">
          <a:blip r:embed="rId2">
            <a:extLst>
              <a:ext uri="{28A0092B-C50C-407E-A947-70E740481C1C}">
                <a14:useLocalDpi xmlns:a14="http://schemas.microsoft.com/office/drawing/2010/main" val="0"/>
              </a:ext>
            </a:extLst>
          </a:blip>
          <a:srcRect t="9760"/>
          <a:stretch/>
        </p:blipFill>
        <p:spPr>
          <a:xfrm>
            <a:off x="6146800" y="982136"/>
            <a:ext cx="2997200" cy="3842863"/>
          </a:xfrm>
          <a:prstGeom prst="rect">
            <a:avLst/>
          </a:prstGeom>
        </p:spPr>
      </p:pic>
      <p:pic>
        <p:nvPicPr>
          <p:cNvPr id="7" name="Picture 6" descr="Photo Euroepan char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4168808"/>
            <a:ext cx="2274261" cy="2689192"/>
          </a:xfrm>
          <a:prstGeom prst="rect">
            <a:avLst/>
          </a:prstGeom>
        </p:spPr>
      </p:pic>
      <p:sp>
        <p:nvSpPr>
          <p:cNvPr id="8" name="TextBox 7"/>
          <p:cNvSpPr txBox="1"/>
          <p:nvPr/>
        </p:nvSpPr>
        <p:spPr>
          <a:xfrm>
            <a:off x="6146800" y="5689600"/>
            <a:ext cx="582211" cy="461665"/>
          </a:xfrm>
          <a:prstGeom prst="rect">
            <a:avLst/>
          </a:prstGeom>
          <a:noFill/>
        </p:spPr>
        <p:txBody>
          <a:bodyPr wrap="none" rtlCol="0">
            <a:spAutoFit/>
          </a:bodyPr>
          <a:lstStyle/>
          <a:p>
            <a:r>
              <a:rPr lang="en-US" sz="2400" b="1" dirty="0" smtClean="0"/>
              <a:t>4 X </a:t>
            </a:r>
            <a:endParaRPr lang="en-US" sz="2400" b="1" dirty="0"/>
          </a:p>
        </p:txBody>
      </p:sp>
    </p:spTree>
    <p:extLst>
      <p:ext uri="{BB962C8B-B14F-4D97-AF65-F5344CB8AC3E}">
        <p14:creationId xmlns:p14="http://schemas.microsoft.com/office/powerpoint/2010/main" val="26760169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952623"/>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3200" b="1" i="1" dirty="0">
              <a:solidFill>
                <a:schemeClr val="tx1"/>
              </a:solidFill>
            </a:endParaRPr>
          </a:p>
        </p:txBody>
      </p:sp>
      <p:pic>
        <p:nvPicPr>
          <p:cNvPr id="4" name="Picture 3"/>
          <p:cNvPicPr>
            <a:picLocks noChangeAspect="1"/>
          </p:cNvPicPr>
          <p:nvPr/>
        </p:nvPicPr>
        <p:blipFill rotWithShape="1">
          <a:blip r:embed="rId2"/>
          <a:srcRect l="14819" t="16340" r="16125" b="16121"/>
          <a:stretch/>
        </p:blipFill>
        <p:spPr>
          <a:xfrm>
            <a:off x="4672394" y="1210230"/>
            <a:ext cx="4471606" cy="5393765"/>
          </a:xfrm>
          <a:prstGeom prst="rect">
            <a:avLst/>
          </a:prstGeom>
        </p:spPr>
      </p:pic>
      <p:sp>
        <p:nvSpPr>
          <p:cNvPr id="5" name="TextBox 4"/>
          <p:cNvSpPr txBox="1"/>
          <p:nvPr/>
        </p:nvSpPr>
        <p:spPr>
          <a:xfrm>
            <a:off x="134471" y="1271686"/>
            <a:ext cx="4186810" cy="5078314"/>
          </a:xfrm>
          <a:prstGeom prst="rect">
            <a:avLst/>
          </a:prstGeom>
          <a:noFill/>
        </p:spPr>
        <p:txBody>
          <a:bodyPr wrap="square" rtlCol="0">
            <a:spAutoFit/>
          </a:bodyPr>
          <a:lstStyle/>
          <a:p>
            <a:r>
              <a:rPr lang="en-GB" i="1" dirty="0" smtClean="0"/>
              <a:t>“But </a:t>
            </a:r>
            <a:r>
              <a:rPr lang="en-GB" i="1" dirty="0"/>
              <a:t>yet you need to </a:t>
            </a:r>
            <a:r>
              <a:rPr lang="en-GB" i="1" u="sng" dirty="0"/>
              <a:t>belong to a tree</a:t>
            </a:r>
            <a:r>
              <a:rPr lang="en-GB" i="1" dirty="0"/>
              <a:t>. So if you look at the very successful scientists – because that’s something, I say “what am I doing that is not correct”, so who are the successful </a:t>
            </a:r>
            <a:r>
              <a:rPr lang="en-GB" i="1" dirty="0" err="1"/>
              <a:t>youngy’s</a:t>
            </a:r>
            <a:r>
              <a:rPr lang="en-GB" i="1" dirty="0"/>
              <a:t> that are getting the positions then, you know, such and </a:t>
            </a:r>
            <a:r>
              <a:rPr lang="en-GB" i="1" dirty="0" smtClean="0"/>
              <a:t>such. </a:t>
            </a:r>
            <a:r>
              <a:rPr lang="en-GB" i="1" dirty="0"/>
              <a:t>You can trace all of them to one tree, so</a:t>
            </a:r>
            <a:r>
              <a:rPr lang="en-GB" i="1" dirty="0">
                <a:solidFill>
                  <a:srgbClr val="FF0000"/>
                </a:solidFill>
              </a:rPr>
              <a:t> it’s just branches out from a tree</a:t>
            </a:r>
            <a:r>
              <a:rPr lang="en-GB" i="1" dirty="0"/>
              <a:t>, and then you go back and there’s just the…whoever, you know, </a:t>
            </a:r>
            <a:r>
              <a:rPr lang="en-GB" i="1" u="sng" dirty="0"/>
              <a:t>it’s like a family </a:t>
            </a:r>
            <a:r>
              <a:rPr lang="en-GB" i="1" dirty="0"/>
              <a:t>of….In a way now, I think it makes sense and it’s important that you </a:t>
            </a:r>
            <a:r>
              <a:rPr lang="en-GB" i="1" u="sng" dirty="0"/>
              <a:t>trust</a:t>
            </a:r>
            <a:r>
              <a:rPr lang="en-GB" i="1" dirty="0"/>
              <a:t> people that you’ve </a:t>
            </a:r>
            <a:r>
              <a:rPr lang="en-GB" i="1" u="sng" dirty="0"/>
              <a:t>trained</a:t>
            </a:r>
            <a:r>
              <a:rPr lang="en-GB" i="1" dirty="0"/>
              <a:t> and </a:t>
            </a:r>
            <a:r>
              <a:rPr lang="en-GB" i="1" u="sng" dirty="0"/>
              <a:t>they are going to help you</a:t>
            </a:r>
            <a:r>
              <a:rPr lang="en-GB" i="1" dirty="0"/>
              <a:t> in research because times are hard. So I wish they would say that on the applications, and say you need to have </a:t>
            </a:r>
            <a:r>
              <a:rPr lang="en-GB" i="1" u="sng" dirty="0"/>
              <a:t>pedigree</a:t>
            </a:r>
            <a:r>
              <a:rPr lang="en-GB" i="1" dirty="0"/>
              <a:t>, you need to come from a lab that will support you no matter </a:t>
            </a:r>
            <a:r>
              <a:rPr lang="en-GB" i="1" dirty="0" smtClean="0"/>
              <a:t>what…”</a:t>
            </a:r>
            <a:endParaRPr lang="en-US" i="1" dirty="0"/>
          </a:p>
        </p:txBody>
      </p:sp>
      <p:sp>
        <p:nvSpPr>
          <p:cNvPr id="6" name="TextBox 5"/>
          <p:cNvSpPr txBox="1"/>
          <p:nvPr/>
        </p:nvSpPr>
        <p:spPr>
          <a:xfrm>
            <a:off x="303805" y="248349"/>
            <a:ext cx="8450729" cy="523220"/>
          </a:xfrm>
          <a:prstGeom prst="rect">
            <a:avLst/>
          </a:prstGeom>
          <a:noFill/>
        </p:spPr>
        <p:txBody>
          <a:bodyPr wrap="square" rtlCol="0">
            <a:spAutoFit/>
          </a:bodyPr>
          <a:lstStyle/>
          <a:p>
            <a:pPr algn="ctr"/>
            <a:r>
              <a:rPr lang="en-US" sz="2800" b="1" dirty="0" smtClean="0">
                <a:solidFill>
                  <a:srgbClr val="000000"/>
                </a:solidFill>
              </a:rPr>
              <a:t>Tension between agency and structural expectations</a:t>
            </a:r>
            <a:endParaRPr lang="en-US" sz="2800" b="1" dirty="0">
              <a:solidFill>
                <a:srgbClr val="000000"/>
              </a:solidFill>
            </a:endParaRPr>
          </a:p>
        </p:txBody>
      </p:sp>
    </p:spTree>
    <p:extLst>
      <p:ext uri="{BB962C8B-B14F-4D97-AF65-F5344CB8AC3E}">
        <p14:creationId xmlns:p14="http://schemas.microsoft.com/office/powerpoint/2010/main" val="13220464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4822</TotalTime>
  <Words>1904</Words>
  <Application>Microsoft Macintosh PowerPoint</Application>
  <PresentationFormat>On-screen Show (4:3)</PresentationFormat>
  <Paragraphs>167</Paragraphs>
  <Slides>16</Slides>
  <Notes>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Ethics reviewer Ethics reviewer</dc:creator>
  <cp:lastModifiedBy>Sndrine Soubes</cp:lastModifiedBy>
  <cp:revision>255</cp:revision>
  <cp:lastPrinted>2015-09-17T10:40:36Z</cp:lastPrinted>
  <dcterms:created xsi:type="dcterms:W3CDTF">2015-02-12T09:04:11Z</dcterms:created>
  <dcterms:modified xsi:type="dcterms:W3CDTF">2015-09-17T22:03:26Z</dcterms:modified>
</cp:coreProperties>
</file>