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57" r:id="rId4"/>
    <p:sldId id="261" r:id="rId5"/>
    <p:sldId id="262" r:id="rId6"/>
    <p:sldId id="264" r:id="rId7"/>
    <p:sldId id="265" r:id="rId8"/>
    <p:sldId id="267" r:id="rId9"/>
    <p:sldId id="263" r:id="rId10"/>
    <p:sldId id="260" r:id="rId11"/>
    <p:sldId id="259" r:id="rId12"/>
    <p:sldId id="258"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6" d="100"/>
          <a:sy n="156" d="100"/>
        </p:scale>
        <p:origin x="-189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F18D1-AFB0-594A-BD67-DB36767236EB}" type="datetimeFigureOut">
              <a:rPr lang="en-US" smtClean="0"/>
              <a:t>15/07/15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5C4E9-2BB0-234F-A13A-F28F751A0F67}" type="slidenum">
              <a:rPr lang="en-US" smtClean="0"/>
              <a:t>‹#›</a:t>
            </a:fld>
            <a:endParaRPr lang="en-US" dirty="0"/>
          </a:p>
        </p:txBody>
      </p:sp>
    </p:spTree>
    <p:extLst>
      <p:ext uri="{BB962C8B-B14F-4D97-AF65-F5344CB8AC3E}">
        <p14:creationId xmlns:p14="http://schemas.microsoft.com/office/powerpoint/2010/main" val="1009380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a:t>
            </a:r>
          </a:p>
          <a:p>
            <a:endParaRPr lang="en-US" dirty="0" smtClean="0"/>
          </a:p>
          <a:p>
            <a:r>
              <a:rPr lang="en-US" dirty="0" smtClean="0"/>
              <a:t>To</a:t>
            </a:r>
            <a:r>
              <a:rPr lang="en-US" baseline="0" dirty="0" smtClean="0"/>
              <a:t> frame ‘wellbeing’ and the governmental drive to measure so called non-economic dimensions of life using ‘biopolitics’ and ‘cognitive capitalism’. </a:t>
            </a:r>
          </a:p>
          <a:p>
            <a:r>
              <a:rPr lang="en-US" baseline="0" dirty="0" smtClean="0"/>
              <a:t>To consider the central role of ‘attention’ and critical understanding of biopolitical regimes as a key mediator of ‘wellbeing’ understood as an emergent field of struggle over autonomy, freedom, and sustainability. [This implies, among other things, overcoming the dichotomy between ‘care for the self’ and our understanding of power structures (notably capitalist or neoliberal ontology: Capital as Power). </a:t>
            </a:r>
          </a:p>
          <a:p>
            <a:r>
              <a:rPr lang="en-US" baseline="0" dirty="0" smtClean="0"/>
              <a:t>An interesting feature of this thesis is the contribution of non-Western thinking about ‘askesis’ or ‘practices’ entailed in care for the self….as potential moments of radical resistance and insight into the contemporary operation of power – the colonisation of attention, understood as a ‘new enclosure’ of the subject/citizen within global circuits of production-consumption. </a:t>
            </a:r>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a:t>
            </a:fld>
            <a:endParaRPr lang="en-US" dirty="0"/>
          </a:p>
        </p:txBody>
      </p:sp>
    </p:spTree>
    <p:extLst>
      <p:ext uri="{BB962C8B-B14F-4D97-AF65-F5344CB8AC3E}">
        <p14:creationId xmlns:p14="http://schemas.microsoft.com/office/powerpoint/2010/main" val="137889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15</a:t>
            </a:fld>
            <a:endParaRPr lang="en-US" dirty="0"/>
          </a:p>
        </p:txBody>
      </p:sp>
    </p:spTree>
    <p:extLst>
      <p:ext uri="{BB962C8B-B14F-4D97-AF65-F5344CB8AC3E}">
        <p14:creationId xmlns:p14="http://schemas.microsoft.com/office/powerpoint/2010/main" val="393920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Noting considerable implications for the nature and dynamics of the public sphere, he describes the market valorization</a:t>
            </a:r>
            <a:r>
              <a:rPr lang="en-US" baseline="0" dirty="0" smtClean="0"/>
              <a:t> of convenience and coice as signalling both a general narrowing of our horizons of personal responsibility and, over time, a severe compromise of relational capability and attunement.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16</a:t>
            </a:fld>
            <a:endParaRPr lang="en-US" dirty="0"/>
          </a:p>
        </p:txBody>
      </p:sp>
    </p:spTree>
    <p:extLst>
      <p:ext uri="{BB962C8B-B14F-4D97-AF65-F5344CB8AC3E}">
        <p14:creationId xmlns:p14="http://schemas.microsoft.com/office/powerpoint/2010/main" val="116648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Foucault on ‘biopolitics’ (Course Summary): </a:t>
            </a:r>
          </a:p>
          <a:p>
            <a:endParaRPr lang="en-US" dirty="0" smtClean="0"/>
          </a:p>
          <a:p>
            <a:r>
              <a:rPr lang="en-US" dirty="0" smtClean="0"/>
              <a:t>Biopolitics (origins</a:t>
            </a:r>
            <a:r>
              <a:rPr lang="en-US" baseline="0" dirty="0" smtClean="0"/>
              <a:t> in the 18</a:t>
            </a:r>
            <a:r>
              <a:rPr lang="en-US" baseline="30000" dirty="0" smtClean="0"/>
              <a:t>th</a:t>
            </a:r>
            <a:r>
              <a:rPr lang="en-US" baseline="0" dirty="0" smtClean="0"/>
              <a:t> c. – the rationalization of the problems posed to governmental practice by phenomena characteristic of a set of living beings forming a ‘population’: health, hygiene, birthrate, life expectancy, race…(Foucault, </a:t>
            </a:r>
            <a:r>
              <a:rPr lang="en-US" i="1" baseline="0" dirty="0" smtClean="0"/>
              <a:t>The Birth of Biopolitics</a:t>
            </a:r>
            <a:r>
              <a:rPr lang="en-US" i="0" baseline="0" dirty="0" smtClean="0"/>
              <a:t>, 2008, 317)</a:t>
            </a:r>
          </a:p>
          <a:p>
            <a:endParaRPr lang="en-US" i="0" baseline="0" dirty="0" smtClean="0"/>
          </a:p>
          <a:p>
            <a:r>
              <a:rPr lang="en-US" i="0" baseline="0" dirty="0" smtClean="0"/>
              <a:t>Franco “Bifo” Beradi, The Soul At Work (2009): </a:t>
            </a:r>
          </a:p>
          <a:p>
            <a:pPr marL="171450" indent="-171450">
              <a:buFontTx/>
              <a:buChar char="-"/>
            </a:pPr>
            <a:r>
              <a:rPr lang="en-US" i="0" baseline="0" dirty="0" smtClean="0"/>
              <a:t>“With the word biopolitics, Foucault introduces the idea that the history of power is the story of the living body being modeled by deeply mutational institutions and practices, capable of introducing behaviorsand expectations and indeed permanent modifications in the living…(187)…(Neo)Liberalism is a political programme whose purpose implies the inoculation of the enterprise principle to every space of human relations:</a:t>
            </a:r>
          </a:p>
          <a:p>
            <a:pPr marL="171450" indent="-171450">
              <a:buFontTx/>
              <a:buChar char="-"/>
            </a:pPr>
            <a:r>
              <a:rPr lang="en-US" i="0" baseline="0" dirty="0" smtClean="0"/>
              <a:t>Privatization and the fact that every fragment of the social sphere wa reduced to the entrepreneurial model freed economic dynamics from any tie, be they political, social, ethical, juridical, union or environmental.</a:t>
            </a:r>
          </a:p>
          <a:p>
            <a:pPr marL="171450" indent="-171450">
              <a:buFontTx/>
              <a:buChar char="-"/>
            </a:pPr>
            <a:r>
              <a:rPr lang="en-US" i="0" baseline="0" dirty="0" smtClean="0"/>
              <a:t>“…the more liberal deregulation eliminates any legal ties within production and the juridical person is freed from regulations, the more living social time is caught in linguistic, technological and psychological chains. (Beradi, p.188)</a:t>
            </a:r>
          </a:p>
          <a:p>
            <a:pPr marL="171450" indent="-171450">
              <a:buFontTx/>
              <a:buChar char="-"/>
            </a:pPr>
            <a:r>
              <a:rPr lang="en-US" i="0" baseline="0" dirty="0" smtClean="0"/>
              <a:t>For Foucault biopolitics is a process of internalization: economic chains are incorporated in the physical and linguistic sphere once society has been freed from any formal rule. The question of freedom becomes ‘biopolitical’. </a:t>
            </a:r>
          </a:p>
          <a:p>
            <a:pPr marL="171450" indent="-171450">
              <a:buFontTx/>
              <a:buChar char="-"/>
            </a:pPr>
            <a:r>
              <a:rPr lang="en-US" i="0" baseline="0" dirty="0" smtClean="0"/>
              <a:t>[‘Unpublished Sixth Chapter of Vol.1 of Marx’s </a:t>
            </a:r>
            <a:r>
              <a:rPr lang="en-US" i="1" baseline="0" dirty="0" smtClean="0"/>
              <a:t>Capital</a:t>
            </a:r>
            <a:r>
              <a:rPr lang="en-US" i="0" baseline="0" dirty="0" smtClean="0"/>
              <a:t>, refers to ‘formal subsumption’ (juridical) and ‘real subsumption’, the latter meaning that workers’ lifetimes are captured by the capital flow, and souls are pervaded by techno-linguistic chains. (cited, Beradi, p.188)</a:t>
            </a:r>
          </a:p>
          <a:p>
            <a:pPr marL="171450" indent="-171450">
              <a:buFontTx/>
              <a:buChar char="-"/>
            </a:pPr>
            <a:endParaRPr lang="en-US" i="0" baseline="0" dirty="0" smtClean="0"/>
          </a:p>
          <a:p>
            <a:pPr marL="171450" indent="-171450">
              <a:buFontTx/>
              <a:buChar char="-"/>
            </a:pPr>
            <a:r>
              <a:rPr lang="en-US" i="0" baseline="0" dirty="0" smtClean="0"/>
              <a:t>“The introduction of pervasive technologies, the computerization of productive processes and of social communication enact a molecular domination upon the collective nervous network. This is the domain of the dead object, the commodity, which objectifies human activity reducing it to a cognitive automatism.” (p.188)</a:t>
            </a:r>
          </a:p>
          <a:p>
            <a:pPr marL="171450" indent="-171450">
              <a:buFontTx/>
              <a:buChar char="-"/>
            </a:pPr>
            <a:endParaRPr lang="en-US" i="0" baseline="0" dirty="0" smtClean="0"/>
          </a:p>
          <a:p>
            <a:pPr marL="171450" indent="-171450">
              <a:buFontTx/>
              <a:buChar char="-"/>
            </a:pPr>
            <a:r>
              <a:rPr lang="en-US" i="0" baseline="0" dirty="0" smtClean="0"/>
              <a:t>Main Point: The translation of the ‘subject’: “Neoliberal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Wellbeing articulated</a:t>
            </a:r>
            <a:r>
              <a:rPr lang="en-US" baseline="0" dirty="0" smtClean="0"/>
              <a:t> as biopolitics: </a:t>
            </a:r>
            <a:endParaRPr lang="en-US" dirty="0" smtClean="0"/>
          </a:p>
          <a:p>
            <a:endParaRPr lang="en-US" dirty="0" smtClean="0"/>
          </a:p>
          <a:p>
            <a:r>
              <a:rPr lang="en-US" dirty="0" smtClean="0"/>
              <a:t>Shift</a:t>
            </a:r>
            <a:r>
              <a:rPr lang="en-US" baseline="0" dirty="0" smtClean="0"/>
              <a:t> the analytical interest form state/population policy/governance to economic or capitalist strategies that take as their object the preservation or enhancement of vitality and wellbeing (neoliberal capitalism and changing concepts of life).</a:t>
            </a:r>
          </a:p>
          <a:p>
            <a:endParaRPr lang="en-US" baseline="0" dirty="0" smtClean="0"/>
          </a:p>
          <a:p>
            <a:r>
              <a:rPr lang="en-US" baseline="0" dirty="0" smtClean="0"/>
              <a:t>Lemke (Lecture): </a:t>
            </a:r>
          </a:p>
          <a:p>
            <a:endParaRPr lang="en-US" baseline="0" dirty="0" smtClean="0"/>
          </a:p>
          <a:p>
            <a:r>
              <a:rPr lang="en-US" baseline="0" dirty="0" smtClean="0"/>
              <a:t>Biopolitics to Biocapital: </a:t>
            </a:r>
          </a:p>
          <a:p>
            <a:endParaRPr lang="en-US" baseline="0" dirty="0" smtClean="0"/>
          </a:p>
          <a:p>
            <a:r>
              <a:rPr lang="en-US" baseline="0" dirty="0" smtClean="0"/>
              <a:t>Biotech innovations and biomedicine provoked new expectations. This vision has been taken up in ambitious action plans by OECD and EU. </a:t>
            </a:r>
          </a:p>
          <a:p>
            <a:endParaRPr lang="en-US" baseline="0" dirty="0" smtClean="0"/>
          </a:p>
          <a:p>
            <a:r>
              <a:rPr lang="en-US" baseline="0" dirty="0" smtClean="0"/>
              <a:t>The economy will soon transform itself into a ‘bio-economy’ (OECD to 2030) (OECD) </a:t>
            </a:r>
          </a:p>
          <a:p>
            <a:endParaRPr lang="en-US" baseline="0" dirty="0" smtClean="0"/>
          </a:p>
          <a:p>
            <a:r>
              <a:rPr lang="en-US" baseline="0" dirty="0" smtClean="0"/>
              <a:t>EU Commission stressed that a knowledge based bio-economy to strengthen EU competitiveness, protect environment and support renewable materials. </a:t>
            </a:r>
          </a:p>
          <a:p>
            <a:endParaRPr lang="en-US" baseline="0" dirty="0" smtClean="0"/>
          </a:p>
          <a:p>
            <a:r>
              <a:rPr lang="en-US" baseline="0" dirty="0" smtClean="0"/>
              <a:t>Central to this is stimulation and creation of new markets. </a:t>
            </a:r>
          </a:p>
          <a:p>
            <a:endParaRPr lang="en-US" baseline="0" dirty="0" smtClean="0"/>
          </a:p>
          <a:p>
            <a:r>
              <a:rPr lang="en-US" baseline="0" dirty="0" smtClean="0"/>
              <a:t>Capitalism and the life sciences: biocapital (2006) Biopolitics and Marxist critique of political economy. The emergence of the biosceinces marked a new phase of capitalism. The constitution of biocapitalism can be met through two perspectives.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3</a:t>
            </a:fld>
            <a:endParaRPr lang="en-US" dirty="0"/>
          </a:p>
        </p:txBody>
      </p:sp>
    </p:spTree>
    <p:extLst>
      <p:ext uri="{BB962C8B-B14F-4D97-AF65-F5344CB8AC3E}">
        <p14:creationId xmlns:p14="http://schemas.microsoft.com/office/powerpoint/2010/main" val="22317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Cognitive Capitalism: </a:t>
            </a:r>
          </a:p>
          <a:p>
            <a:endParaRPr lang="en-US" dirty="0" smtClean="0"/>
          </a:p>
          <a:p>
            <a:r>
              <a:rPr lang="en-US" dirty="0" smtClean="0"/>
              <a:t>A new system of accumulation:</a:t>
            </a:r>
          </a:p>
          <a:p>
            <a:endParaRPr lang="en-US" dirty="0" smtClean="0"/>
          </a:p>
          <a:p>
            <a:r>
              <a:rPr lang="en-US" dirty="0" smtClean="0"/>
              <a:t>Whereas</a:t>
            </a:r>
            <a:r>
              <a:rPr lang="en-US" baseline="0" dirty="0" smtClean="0"/>
              <a:t> industrial capitalism can be characterised by the fact that accumulation was based mainly on machiner and on the organisation of manual labour, cognitive capitalismis a different system of accumulatio, in which the accumulation is based on knowledge and creativity: immatrial investment. (p.56, 57, Moulier Boutang, paraphrased)</a:t>
            </a:r>
          </a:p>
          <a:p>
            <a:endParaRPr lang="en-US" baseline="0" dirty="0" smtClean="0"/>
          </a:p>
          <a:p>
            <a:r>
              <a:rPr lang="en-US" baseline="0" dirty="0" smtClean="0"/>
              <a:t>“This regime manifests itself empirically through the important place of research, of technological development, of education (the quality of the population), of information flow, of comunication systems, of innovation, of organisational learning and of management organisational strategies. </a:t>
            </a:r>
            <a:r>
              <a:rPr lang="en-US" b="1" baseline="0" dirty="0" smtClean="0"/>
              <a:t>On the demand side, consumption is […] oriented towards technology, and particularly technologies of the mind – in other words those that set mental faculties into operation through interaction with the new technical objects: audiovisual media, computers, the Internet, game consoles.</a:t>
            </a:r>
            <a:r>
              <a:rPr lang="en-US" b="0" baseline="0" dirty="0" smtClean="0"/>
              <a:t>” (p.57, Moulier Boutang)</a:t>
            </a:r>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5</a:t>
            </a:fld>
            <a:endParaRPr lang="en-US" dirty="0"/>
          </a:p>
        </p:txBody>
      </p:sp>
    </p:spTree>
    <p:extLst>
      <p:ext uri="{BB962C8B-B14F-4D97-AF65-F5344CB8AC3E}">
        <p14:creationId xmlns:p14="http://schemas.microsoft.com/office/powerpoint/2010/main" val="410488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Foucault biopolitics is a process of internalization: economic chains are incorporated in the physical and linguistic sphere once society has been freed from any formal rule. The question of freedom becomes ‘biopolitical’. </a:t>
            </a:r>
            <a:endParaRPr lang="en-GB" sz="1200" kern="1200" dirty="0" smtClean="0">
              <a:solidFill>
                <a:schemeClr val="tx1"/>
              </a:solidFill>
              <a:effectLst/>
              <a:latin typeface="+mn-lt"/>
              <a:ea typeface="+mn-ea"/>
              <a:cs typeface="+mn-cs"/>
            </a:endParaRPr>
          </a:p>
          <a:p>
            <a:endParaRPr lang="en-US" dirty="0" smtClean="0"/>
          </a:p>
          <a:p>
            <a:pPr lvl="0"/>
            <a:r>
              <a:rPr lang="en-US" sz="1200" kern="1200" dirty="0" smtClean="0">
                <a:solidFill>
                  <a:schemeClr val="tx1"/>
                </a:solidFill>
                <a:effectLst/>
                <a:latin typeface="+mn-lt"/>
                <a:ea typeface="+mn-ea"/>
                <a:cs typeface="+mn-cs"/>
              </a:rPr>
              <a:t>[‘Unpublished Sixth Chapter of Vol.1 of Marx’s </a:t>
            </a:r>
            <a:r>
              <a:rPr lang="en-US" sz="1200" i="1" kern="1200" dirty="0" smtClean="0">
                <a:solidFill>
                  <a:schemeClr val="tx1"/>
                </a:solidFill>
                <a:effectLst/>
                <a:latin typeface="+mn-lt"/>
                <a:ea typeface="+mn-ea"/>
                <a:cs typeface="+mn-cs"/>
              </a:rPr>
              <a:t>Capital</a:t>
            </a:r>
            <a:r>
              <a:rPr lang="en-US" sz="1200" kern="1200" dirty="0" smtClean="0">
                <a:solidFill>
                  <a:schemeClr val="tx1"/>
                </a:solidFill>
                <a:effectLst/>
                <a:latin typeface="+mn-lt"/>
                <a:ea typeface="+mn-ea"/>
                <a:cs typeface="+mn-cs"/>
              </a:rPr>
              <a:t>, refers to ‘formal subsumption’ (juridical) and ‘real subsumption’, the latter meaning that workers’ lifetimes are captured by the capital flow, and souls are pervaded by techno-linguistic chains. (cited, Beradi, p.188)</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introduction of pervasive technologies, the computerization of productive processes and of social communication enact a molecular domination upon the collective nervous network. This is the domain of the dead object, the commodity, which objectifies human activity reducing it to a cognitive automatism.” (p.188)</a:t>
            </a:r>
          </a:p>
          <a:p>
            <a:pPr lvl="0"/>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key point about the ‘biopolitical’ is the engagement by governments (in an essentially economic project) in forging citizens and communities for industrialization and intensifying European imperial competition and the perceived need to render populations disciplined for work, and economically productive.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“Thus, if classical liberalism aimed to limit the power of the state, </a:t>
            </a:r>
            <a:r>
              <a:rPr lang="en-GB" sz="1200" u="sng" kern="1200" dirty="0" smtClean="0">
                <a:solidFill>
                  <a:schemeClr val="tx1"/>
                </a:solidFill>
                <a:effectLst/>
                <a:latin typeface="+mn-lt"/>
                <a:ea typeface="+mn-ea"/>
                <a:cs typeface="+mn-cs"/>
              </a:rPr>
              <a:t>neoliberalism has succeeded in figuring this limitation as one specifically vis-à-vis its capacity to intervene in the planning, regulation or steering of the market mechanism. When the state interferes, claim neoliberals, it disrupts the market’s delivery of human happiness and wellbeing</a:t>
            </a:r>
            <a:r>
              <a:rPr lang="en-GB" dirty="0" smtClean="0">
                <a:effectLst/>
              </a:rPr>
              <a:t> .” (Wright, 2013, p.27)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In an interesting anticipation of the debates on the ‘enabling state’, Foucault has documented the retreat or eclipse of the state as understood in the old Weberian sense, that is the retreat of the state understood as the seat of power as such, but one component in a more complex and fluid </a:t>
            </a:r>
            <a:r>
              <a:rPr lang="en-GB" sz="1200" i="1" u="sng" kern="1200" dirty="0" smtClean="0">
                <a:solidFill>
                  <a:schemeClr val="tx1"/>
                </a:solidFill>
                <a:effectLst/>
                <a:latin typeface="+mn-lt"/>
                <a:ea typeface="+mn-ea"/>
                <a:cs typeface="+mn-cs"/>
              </a:rPr>
              <a:t>dispositif </a:t>
            </a:r>
            <a:r>
              <a:rPr lang="en-GB" sz="1200" kern="1200" dirty="0" smtClean="0">
                <a:solidFill>
                  <a:schemeClr val="tx1"/>
                </a:solidFill>
                <a:effectLst/>
                <a:latin typeface="+mn-lt"/>
                <a:ea typeface="+mn-ea"/>
                <a:cs typeface="+mn-cs"/>
              </a:rPr>
              <a:t>of technologies of governmentality that would include private ‘providers’ .” (p.27)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Wright it is obvious that we should view Happiness Studies as an outgrowth of this neoliberal tradition that takes wellbeing as its object, precisely as it wrests that object from the hands of the ‘nanny state’ in order to monetize it. (p.27)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6</a:t>
            </a:fld>
            <a:endParaRPr lang="en-US" dirty="0"/>
          </a:p>
        </p:txBody>
      </p:sp>
    </p:spTree>
    <p:extLst>
      <p:ext uri="{BB962C8B-B14F-4D97-AF65-F5344CB8AC3E}">
        <p14:creationId xmlns:p14="http://schemas.microsoft.com/office/powerpoint/2010/main" val="150495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this 360 degree extension of economic logic to traditionally non-economic dimensions of life, right up to the </a:t>
            </a:r>
            <a:r>
              <a:rPr lang="en-GB" sz="1200" u="sng" kern="1200" dirty="0" smtClean="0">
                <a:solidFill>
                  <a:schemeClr val="tx1"/>
                </a:solidFill>
                <a:effectLst/>
                <a:latin typeface="+mn-lt"/>
                <a:ea typeface="+mn-ea"/>
                <a:cs typeface="+mn-cs"/>
              </a:rPr>
              <a:t>reinscription of both felt selfhood</a:t>
            </a:r>
            <a:r>
              <a:rPr lang="en-GB" sz="1200" i="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the legitimate remit of the state, which helps us to understand Happiness Studies, the concept of flourishing, and the kind of subject they interpolate.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This focus on humans as input/output devices [wherein the circuits of production and consumption are perfected, completed, joined up], amenable to training and (self)improvement, clearly opens the way to an alliance between neoliberalism and behavioural psychology, of which managerialism might be seen as one particularly pervasive consequence (see Fitzsimons, 2011) (cited in Mills, 2013, p27)</a:t>
            </a:r>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7</a:t>
            </a:fld>
            <a:endParaRPr lang="en-US" dirty="0"/>
          </a:p>
        </p:txBody>
      </p:sp>
    </p:spTree>
    <p:extLst>
      <p:ext uri="{BB962C8B-B14F-4D97-AF65-F5344CB8AC3E}">
        <p14:creationId xmlns:p14="http://schemas.microsoft.com/office/powerpoint/2010/main" val="29842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Privatization and the fact that every fragment of the social sphere was reduced to the entrepreneurial model freed economic dynamics from any tie, be they political, social, ethical, juridical, union or environmental.</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more liberal deregulation eliminates any legal ties within production and the juridical person is freed from regulations, the more living social time is caught in linguistic, technological and psychological chains. (Beradi, p.188)</a:t>
            </a:r>
            <a:endParaRPr lang="en-GB"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9</a:t>
            </a:fld>
            <a:endParaRPr lang="en-US" dirty="0"/>
          </a:p>
        </p:txBody>
      </p:sp>
    </p:spTree>
    <p:extLst>
      <p:ext uri="{BB962C8B-B14F-4D97-AF65-F5344CB8AC3E}">
        <p14:creationId xmlns:p14="http://schemas.microsoft.com/office/powerpoint/2010/main" val="206471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 accident that Michel</a:t>
            </a:r>
            <a:r>
              <a:rPr lang="en-US" baseline="0" dirty="0" smtClean="0"/>
              <a:t> Foucault, one of the great philosophers of power during the 20</a:t>
            </a:r>
            <a:r>
              <a:rPr lang="en-US" baseline="30000" dirty="0" smtClean="0"/>
              <a:t>th</a:t>
            </a:r>
            <a:r>
              <a:rPr lang="en-US" baseline="0" dirty="0" smtClean="0"/>
              <a:t> century, towards the end of his life – moved between the Western academy and a deep curiosity/appreciation of Zen Buddhism. </a:t>
            </a:r>
          </a:p>
          <a:p>
            <a:endParaRPr lang="en-US" baseline="0" dirty="0" smtClean="0"/>
          </a:p>
          <a:p>
            <a:r>
              <a:rPr lang="en-US" baseline="0" dirty="0" smtClean="0"/>
              <a:t>The figure of Foucault sits at the axis of an important source of understanding and critique when it comes to exploring the issue of ‘wellbeing’ within the contemporary experience of power (as governmentality): government at a distance, and entailing multiple actors (notably the global private complex of corporate actors)</a:t>
            </a:r>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10</a:t>
            </a:fld>
            <a:endParaRPr lang="en-US" dirty="0"/>
          </a:p>
        </p:txBody>
      </p:sp>
    </p:spTree>
    <p:extLst>
      <p:ext uri="{BB962C8B-B14F-4D97-AF65-F5344CB8AC3E}">
        <p14:creationId xmlns:p14="http://schemas.microsoft.com/office/powerpoint/2010/main" val="90626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Culture and Society, Vol. 5, No.1. 2013. Page 23. Article by C.Wright  ‘Against Flourishing’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12</a:t>
            </a:fld>
            <a:endParaRPr lang="en-US" dirty="0"/>
          </a:p>
        </p:txBody>
      </p:sp>
    </p:spTree>
    <p:extLst>
      <p:ext uri="{BB962C8B-B14F-4D97-AF65-F5344CB8AC3E}">
        <p14:creationId xmlns:p14="http://schemas.microsoft.com/office/powerpoint/2010/main" val="375222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advanced global capitalism targets, perhaps, above all else, the human capacity for attention there are far reaching implications for our wellbeing – psychologically, physically and spiritually, and ultimately for our global economy – because our innate capacity for mindulness and a quality of attention is the realm, the final commons, where the potential for human adaptation to ne ecological and social boundaries must be cultivated if we are to flourish as a species in the era of the anthropocene. </a:t>
            </a:r>
          </a:p>
          <a:p>
            <a:endParaRPr lang="en-US" baseline="0" dirty="0" smtClean="0"/>
          </a:p>
          <a:p>
            <a:r>
              <a:rPr lang="en-US" baseline="0" dirty="0" smtClean="0"/>
              <a:t>Instead, as Zizek has described, capitalism relies on a structural disavowal based on an overvaluing of individual belief – in the sense of inner subjective attitude – at the expense of the beliefs we exhibit and externalize in our behaviour. So long as we believe (in our hearts) that capitalism is ambivalent or plain bad for ourselves and our ecology, we are free to continue to participate in capitalist exchange – settling for an ironic distance. This corporate sponsored rupture between our routine attitudes and actual behaviour (disavowal) is neatly captured in Saul Alinksy’s observation that ‘most people are eagerly groping for some medium, some means by which they can bridge the gap between their morals and their practices.’</a:t>
            </a:r>
          </a:p>
          <a:p>
            <a:endParaRPr lang="en-US" baseline="0" dirty="0" smtClean="0"/>
          </a:p>
          <a:p>
            <a:r>
              <a:rPr lang="en-US" baseline="0" dirty="0" smtClean="0"/>
              <a:t>Capitalist actors, spanning the advertising industry, the mass media, the social media, video game manufacturers, celebrity culture, and more traditional actors engaged in the circuits of production and consumption, are deeply invested in practices of individualism and materialism facilitating a global competition for ‘mind share’ in the attention economy. Their wired technologies have come to mediate our popular self-understanding and how we relate to notions of self, other and the world in a profound way. But at what cost? There is an increasing recognition that ‘attention deficit’ is the price we now pay for our participation in a new ‘attention economy’ that treats atttention as a scarce commodity to be pursued and monetized at every opportunity. Materialism is systematically promoted via habit-forming cues (Laibson, 2001), reinforcing extrinsic values at the expense of intrinsic values (Kasser 2002). Even the economist Jeffrey Sachs has recently attached big business in America for both destroying democratic institutions and transforming citizens into ‘consumer addicts’. </a:t>
            </a:r>
            <a:endParaRPr lang="en-US" dirty="0"/>
          </a:p>
        </p:txBody>
      </p:sp>
      <p:sp>
        <p:nvSpPr>
          <p:cNvPr id="4" name="Slide Number Placeholder 3"/>
          <p:cNvSpPr>
            <a:spLocks noGrp="1"/>
          </p:cNvSpPr>
          <p:nvPr>
            <p:ph type="sldNum" sz="quarter" idx="10"/>
          </p:nvPr>
        </p:nvSpPr>
        <p:spPr/>
        <p:txBody>
          <a:bodyPr/>
          <a:lstStyle/>
          <a:p>
            <a:fld id="{41B5C4E9-2BB0-234F-A13A-F28F751A0F67}" type="slidenum">
              <a:rPr lang="en-US" smtClean="0"/>
              <a:t>13</a:t>
            </a:fld>
            <a:endParaRPr lang="en-US" dirty="0"/>
          </a:p>
        </p:txBody>
      </p:sp>
    </p:spTree>
    <p:extLst>
      <p:ext uri="{BB962C8B-B14F-4D97-AF65-F5344CB8AC3E}">
        <p14:creationId xmlns:p14="http://schemas.microsoft.com/office/powerpoint/2010/main" val="11031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GB"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GB" dirty="0"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GB" dirty="0"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GB" dirty="0"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GB" dirty="0"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GB" dirty="0"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GB" dirty="0"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GB"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GB"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GB"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GB" dirty="0"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15/07/15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15/07/15</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s.gov.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Political Economy of Attention </a:t>
            </a:r>
            <a:r>
              <a:rPr lang="en-US" dirty="0" smtClean="0"/>
              <a:t>– Well/be-</a:t>
            </a:r>
            <a:r>
              <a:rPr lang="en-US" dirty="0" smtClean="0"/>
              <a:t>ing</a:t>
            </a:r>
            <a:endParaRPr lang="en-US" dirty="0"/>
          </a:p>
        </p:txBody>
      </p:sp>
      <p:sp>
        <p:nvSpPr>
          <p:cNvPr id="3" name="Subtitle 2"/>
          <p:cNvSpPr>
            <a:spLocks noGrp="1"/>
          </p:cNvSpPr>
          <p:nvPr>
            <p:ph type="subTitle" idx="1"/>
          </p:nvPr>
        </p:nvSpPr>
        <p:spPr/>
        <p:txBody>
          <a:bodyPr/>
          <a:lstStyle/>
          <a:p>
            <a:r>
              <a:rPr lang="en-US" dirty="0" smtClean="0"/>
              <a:t>Dr</a:t>
            </a:r>
            <a:r>
              <a:rPr lang="en-US" dirty="0" smtClean="0"/>
              <a:t> Peter Doran, </a:t>
            </a:r>
          </a:p>
          <a:p>
            <a:r>
              <a:rPr lang="en-US" dirty="0" smtClean="0"/>
              <a:t>School of Law, </a:t>
            </a:r>
          </a:p>
          <a:p>
            <a:r>
              <a:rPr lang="en-US" dirty="0" smtClean="0"/>
              <a:t>Queens University Belfast</a:t>
            </a:r>
            <a:endParaRPr lang="en-US" dirty="0"/>
          </a:p>
        </p:txBody>
      </p:sp>
    </p:spTree>
    <p:extLst>
      <p:ext uri="{BB962C8B-B14F-4D97-AF65-F5344CB8AC3E}">
        <p14:creationId xmlns:p14="http://schemas.microsoft.com/office/powerpoint/2010/main" val="301835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Foucault Encounters Zen</a:t>
            </a:r>
            <a:endParaRPr lang="en-US" dirty="0"/>
          </a:p>
        </p:txBody>
      </p:sp>
      <p:pic>
        <p:nvPicPr>
          <p:cNvPr id="4" name="Content Placeholder 3" descr="B84cKtyIIAA4HQd.png-large.png"/>
          <p:cNvPicPr>
            <a:picLocks noGrp="1" noChangeAspect="1"/>
          </p:cNvPicPr>
          <p:nvPr>
            <p:ph idx="1"/>
          </p:nvPr>
        </p:nvPicPr>
        <p:blipFill>
          <a:blip r:embed="rId3">
            <a:extLst>
              <a:ext uri="{28A0092B-C50C-407E-A947-70E740481C1C}">
                <a14:useLocalDpi xmlns:a14="http://schemas.microsoft.com/office/drawing/2010/main" val="0"/>
              </a:ext>
            </a:extLst>
          </a:blip>
          <a:srcRect t="7931" b="7931"/>
          <a:stretch>
            <a:fillRect/>
          </a:stretch>
        </p:blipFill>
        <p:spPr/>
      </p:pic>
    </p:spTree>
    <p:extLst>
      <p:ext uri="{BB962C8B-B14F-4D97-AF65-F5344CB8AC3E}">
        <p14:creationId xmlns:p14="http://schemas.microsoft.com/office/powerpoint/2010/main" val="31014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Foucault Encounters Zen</a:t>
            </a:r>
            <a:endParaRPr lang="en-US" dirty="0"/>
          </a:p>
        </p:txBody>
      </p:sp>
      <p:pic>
        <p:nvPicPr>
          <p:cNvPr id="4" name="Content Placeholder 3" descr="Screen Shot 2015-07-15 at 09.59.42.png"/>
          <p:cNvPicPr>
            <a:picLocks noGrp="1" noChangeAspect="1"/>
          </p:cNvPicPr>
          <p:nvPr>
            <p:ph idx="1"/>
          </p:nvPr>
        </p:nvPicPr>
        <p:blipFill>
          <a:blip r:embed="rId2" cstate="print">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137145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Biopolitical</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“Wellbeing facilitates </a:t>
            </a:r>
            <a:r>
              <a:rPr lang="en-US" dirty="0"/>
              <a:t>a move within Happiness Studies toward bodies as sites of </a:t>
            </a:r>
            <a:r>
              <a:rPr lang="en-US" u="sng" dirty="0"/>
              <a:t>measurable productivity and populations as patterns of predictable mass </a:t>
            </a:r>
            <a:r>
              <a:rPr lang="en-US" u="sng" dirty="0" smtClean="0"/>
              <a:t>behavior</a:t>
            </a:r>
            <a:r>
              <a:rPr lang="en-US" dirty="0" smtClean="0"/>
              <a:t>…</a:t>
            </a:r>
            <a:r>
              <a:rPr lang="en-US" dirty="0" smtClean="0"/>
              <a:t>”(Wright, 2013, p.</a:t>
            </a:r>
          </a:p>
          <a:p>
            <a:r>
              <a:rPr lang="en-GB" dirty="0"/>
              <a:t>“It is </a:t>
            </a:r>
            <a:r>
              <a:rPr lang="en-GB" dirty="0" smtClean="0"/>
              <a:t>[this] </a:t>
            </a:r>
            <a:r>
              <a:rPr lang="en-GB" dirty="0"/>
              <a:t>360 degree extension of economic logic to traditionally non-economic dimensions of life, right up to the </a:t>
            </a:r>
            <a:r>
              <a:rPr lang="en-GB" u="sng" dirty="0" smtClean="0"/>
              <a:t>re-inscription </a:t>
            </a:r>
            <a:r>
              <a:rPr lang="en-GB" u="sng" dirty="0"/>
              <a:t>of both felt selfhood</a:t>
            </a:r>
            <a:r>
              <a:rPr lang="en-GB" i="1" u="sng" dirty="0"/>
              <a:t> </a:t>
            </a:r>
            <a:r>
              <a:rPr lang="en-GB" dirty="0"/>
              <a:t>and the legitimate remit of the state, which helps us to understand Happiness Studies, the concept of flourishing, and the kind of subject they interpolate</a:t>
            </a:r>
            <a:r>
              <a:rPr lang="en-GB" dirty="0" smtClean="0"/>
              <a:t>.”(Wright 2013, p.27) </a:t>
            </a:r>
            <a:endParaRPr lang="en-GB" dirty="0"/>
          </a:p>
          <a:p>
            <a:endParaRPr lang="en-US" dirty="0" smtClean="0"/>
          </a:p>
          <a:p>
            <a:endParaRPr lang="en-US" dirty="0"/>
          </a:p>
          <a:p>
            <a:endParaRPr lang="en-US" dirty="0"/>
          </a:p>
        </p:txBody>
      </p:sp>
    </p:spTree>
    <p:extLst>
      <p:ext uri="{BB962C8B-B14F-4D97-AF65-F5344CB8AC3E}">
        <p14:creationId xmlns:p14="http://schemas.microsoft.com/office/powerpoint/2010/main" val="428045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Interpolations In </a:t>
            </a:r>
            <a:br>
              <a:rPr lang="en-US" dirty="0" smtClean="0"/>
            </a:br>
            <a:r>
              <a:rPr lang="en-US" dirty="0" smtClean="0"/>
              <a:t>The Attention </a:t>
            </a:r>
            <a:br>
              <a:rPr lang="en-US" dirty="0" smtClean="0"/>
            </a:br>
            <a:r>
              <a:rPr lang="en-US" dirty="0" smtClean="0"/>
              <a:t>(Cognitive) Economy</a:t>
            </a:r>
            <a:endParaRPr lang="en-US" dirty="0"/>
          </a:p>
        </p:txBody>
      </p:sp>
      <p:sp>
        <p:nvSpPr>
          <p:cNvPr id="3" name="Content Placeholder 2"/>
          <p:cNvSpPr>
            <a:spLocks noGrp="1"/>
          </p:cNvSpPr>
          <p:nvPr>
            <p:ph idx="1"/>
          </p:nvPr>
        </p:nvSpPr>
        <p:spPr/>
        <p:txBody>
          <a:bodyPr/>
          <a:lstStyle/>
          <a:p>
            <a:endParaRPr lang="en-US" dirty="0" smtClean="0"/>
          </a:p>
          <a:p>
            <a:r>
              <a:rPr lang="en-US" dirty="0" smtClean="0"/>
              <a:t>In his </a:t>
            </a:r>
            <a:r>
              <a:rPr lang="en-US" i="1" dirty="0" smtClean="0"/>
              <a:t>Liquid Life (2005) </a:t>
            </a:r>
            <a:r>
              <a:rPr lang="en-US" dirty="0" smtClean="0"/>
              <a:t>Zygmunt</a:t>
            </a:r>
            <a:r>
              <a:rPr lang="en-US" dirty="0" smtClean="0"/>
              <a:t> Bauman describes how our culture interpolates people primarily as consumers, a syndrome of cognitive and evaluating predispositions. </a:t>
            </a:r>
          </a:p>
          <a:p>
            <a:r>
              <a:rPr lang="en-US" dirty="0" smtClean="0"/>
              <a:t>Tim Jackson associates these predispositions with a ‘social recession’, including rising rates of anxiety and clinical depression, addiction, and a decline in morale. (Jackson, 2009; </a:t>
            </a:r>
            <a:r>
              <a:rPr lang="en-US" dirty="0" smtClean="0"/>
              <a:t>Kasser</a:t>
            </a:r>
            <a:r>
              <a:rPr lang="en-US" dirty="0" smtClean="0"/>
              <a:t>, 2007)</a:t>
            </a:r>
            <a:endParaRPr lang="en-US" dirty="0"/>
          </a:p>
        </p:txBody>
      </p:sp>
    </p:spTree>
    <p:extLst>
      <p:ext uri="{BB962C8B-B14F-4D97-AF65-F5344CB8AC3E}">
        <p14:creationId xmlns:p14="http://schemas.microsoft.com/office/powerpoint/2010/main" val="229225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Intimate Distance</a:t>
            </a:r>
            <a:endParaRPr lang="en-US" dirty="0"/>
          </a:p>
        </p:txBody>
      </p:sp>
      <p:sp>
        <p:nvSpPr>
          <p:cNvPr id="3" name="Content Placeholder 2"/>
          <p:cNvSpPr>
            <a:spLocks noGrp="1"/>
          </p:cNvSpPr>
          <p:nvPr>
            <p:ph idx="1"/>
          </p:nvPr>
        </p:nvSpPr>
        <p:spPr/>
        <p:txBody>
          <a:bodyPr/>
          <a:lstStyle/>
          <a:p>
            <a:r>
              <a:rPr lang="en-US" dirty="0" smtClean="0"/>
              <a:t>A decisive shift in the public/private balance of control of global media and telecommunications has taken place since the 1980s.</a:t>
            </a:r>
          </a:p>
          <a:p>
            <a:r>
              <a:rPr lang="en-US" dirty="0" smtClean="0"/>
              <a:t>Acceleration in the capitalization of ‘attention’ = capitalism’s psychic investment</a:t>
            </a:r>
          </a:p>
          <a:p>
            <a:r>
              <a:rPr lang="en-US" dirty="0" smtClean="0"/>
              <a:t>Fastest growth during the 1990s was in culture industries: extending commodification into the realms of subjective life</a:t>
            </a:r>
            <a:endParaRPr lang="en-US" dirty="0"/>
          </a:p>
        </p:txBody>
      </p:sp>
    </p:spTree>
    <p:extLst>
      <p:ext uri="{BB962C8B-B14F-4D97-AF65-F5344CB8AC3E}">
        <p14:creationId xmlns:p14="http://schemas.microsoft.com/office/powerpoint/2010/main" val="104144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Intimate Distance</a:t>
            </a:r>
            <a:endParaRPr lang="en-US" dirty="0"/>
          </a:p>
        </p:txBody>
      </p:sp>
      <p:sp>
        <p:nvSpPr>
          <p:cNvPr id="3" name="Content Placeholder 2"/>
          <p:cNvSpPr>
            <a:spLocks noGrp="1"/>
          </p:cNvSpPr>
          <p:nvPr>
            <p:ph idx="1"/>
          </p:nvPr>
        </p:nvSpPr>
        <p:spPr/>
        <p:txBody>
          <a:bodyPr/>
          <a:lstStyle/>
          <a:p>
            <a:r>
              <a:rPr lang="en-US" dirty="0" smtClean="0"/>
              <a:t>Cognitive Capitalism’s forms of production perfect the use of individuals and their relationships in co-inventing cultural and symbolic meanings and ideas.</a:t>
            </a:r>
          </a:p>
          <a:p>
            <a:r>
              <a:rPr lang="en-US" dirty="0" smtClean="0"/>
              <a:t>The market creates communities of interest and seeks out the intimacy of the consumer in order to embed commercial transactions in personal and daily life.</a:t>
            </a:r>
          </a:p>
          <a:p>
            <a:r>
              <a:rPr lang="en-US" dirty="0" smtClean="0"/>
              <a:t>Promotional culture creates desiring consumers whose personal histories can be mined for their interests, desires and purchases. </a:t>
            </a:r>
            <a:endParaRPr lang="en-US" dirty="0"/>
          </a:p>
        </p:txBody>
      </p:sp>
    </p:spTree>
    <p:extLst>
      <p:ext uri="{BB962C8B-B14F-4D97-AF65-F5344CB8AC3E}">
        <p14:creationId xmlns:p14="http://schemas.microsoft.com/office/powerpoint/2010/main" val="140018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Price</a:t>
            </a:r>
            <a:endParaRPr lang="en-US" dirty="0"/>
          </a:p>
        </p:txBody>
      </p:sp>
      <p:sp>
        <p:nvSpPr>
          <p:cNvPr id="3" name="Content Placeholder 2"/>
          <p:cNvSpPr>
            <a:spLocks noGrp="1"/>
          </p:cNvSpPr>
          <p:nvPr>
            <p:ph idx="1"/>
          </p:nvPr>
        </p:nvSpPr>
        <p:spPr/>
        <p:txBody>
          <a:bodyPr/>
          <a:lstStyle/>
          <a:p>
            <a:r>
              <a:rPr lang="en-US" dirty="0" smtClean="0"/>
              <a:t>Writing from a Chan/Zen Buddhist perspective, Peter </a:t>
            </a:r>
            <a:r>
              <a:rPr lang="en-US" dirty="0" smtClean="0"/>
              <a:t>Hershock</a:t>
            </a:r>
            <a:r>
              <a:rPr lang="en-US" dirty="0" smtClean="0"/>
              <a:t> observes:</a:t>
            </a:r>
          </a:p>
          <a:p>
            <a:pPr marL="0" indent="0">
              <a:buNone/>
            </a:pPr>
            <a:r>
              <a:rPr lang="en-US" dirty="0" smtClean="0"/>
              <a:t>…the single most important long-term cost of convenience [and our technological experience of control] – in the context of the availability of commodities – is an overall erosion of relational quality resulting in a mounting incapacity for appreciation and contribution.</a:t>
            </a:r>
          </a:p>
          <a:p>
            <a:pPr marL="0" indent="0">
              <a:buNone/>
            </a:pPr>
            <a:endParaRPr lang="en-US" dirty="0"/>
          </a:p>
        </p:txBody>
      </p:sp>
    </p:spTree>
    <p:extLst>
      <p:ext uri="{BB962C8B-B14F-4D97-AF65-F5344CB8AC3E}">
        <p14:creationId xmlns:p14="http://schemas.microsoft.com/office/powerpoint/2010/main" val="122060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914400" y="1735138"/>
            <a:ext cx="7313613" cy="4932560"/>
          </a:xfrm>
        </p:spPr>
        <p:txBody>
          <a:bodyPr>
            <a:normAutofit fontScale="40000" lnSpcReduction="20000"/>
          </a:bodyPr>
          <a:lstStyle/>
          <a:p>
            <a:endParaRPr lang="en-US" dirty="0" smtClean="0"/>
          </a:p>
          <a:p>
            <a:r>
              <a:rPr lang="en-US" dirty="0" smtClean="0"/>
              <a:t>Just as early industrial capitalism enclosed the commons of </a:t>
            </a:r>
            <a:r>
              <a:rPr lang="en-US" dirty="0" smtClean="0"/>
              <a:t>labour</a:t>
            </a:r>
            <a:r>
              <a:rPr lang="en-US" dirty="0" smtClean="0"/>
              <a:t> and land, </a:t>
            </a:r>
            <a:r>
              <a:rPr lang="en-US" dirty="0"/>
              <a:t> </a:t>
            </a:r>
            <a:r>
              <a:rPr lang="en-US" dirty="0" smtClean="0"/>
              <a:t>cognitive capitalism extends the process of commodification : enclosing cultural and intellectual commons. (Rutherford, 2008)</a:t>
            </a:r>
          </a:p>
          <a:p>
            <a:r>
              <a:rPr lang="en-US" dirty="0" smtClean="0"/>
              <a:t>A key productive force of post-</a:t>
            </a:r>
            <a:r>
              <a:rPr lang="en-US" dirty="0" smtClean="0"/>
              <a:t>Fordist</a:t>
            </a:r>
            <a:r>
              <a:rPr lang="en-US" dirty="0" smtClean="0"/>
              <a:t> economic activity is the ‘life of the mind’ (</a:t>
            </a:r>
            <a:r>
              <a:rPr lang="en-US" dirty="0" smtClean="0"/>
              <a:t>Virno</a:t>
            </a:r>
            <a:r>
              <a:rPr lang="en-US" dirty="0" smtClean="0"/>
              <a:t>, 2004) or ‘the mindful commons’ (Doran, 2009) </a:t>
            </a:r>
          </a:p>
          <a:p>
            <a:r>
              <a:rPr lang="en-US" dirty="0" smtClean="0"/>
              <a:t>This extends to the realms of the unconscious and the non-verbal.</a:t>
            </a:r>
          </a:p>
          <a:p>
            <a:r>
              <a:rPr lang="en-US" dirty="0" smtClean="0"/>
              <a:t>Addressing an ancient breach in the human pursuit of ‘truth’ and ‘practice’, Foucault wrote that reflection on the notion of </a:t>
            </a:r>
            <a:r>
              <a:rPr lang="en-US" dirty="0" smtClean="0"/>
              <a:t>governmentality</a:t>
            </a:r>
            <a:r>
              <a:rPr lang="en-US" dirty="0" smtClean="0"/>
              <a:t> cannot avoid operating, theoretically and practically, with the notion of a subject who would be defined by the rapport of the self to the self. (</a:t>
            </a:r>
            <a:r>
              <a:rPr lang="en-US" dirty="0" smtClean="0"/>
              <a:t>McGushin</a:t>
            </a:r>
            <a:r>
              <a:rPr lang="en-US" dirty="0" smtClean="0"/>
              <a:t> 2008, 14)</a:t>
            </a:r>
          </a:p>
          <a:p>
            <a:r>
              <a:rPr lang="en-US" dirty="0" smtClean="0"/>
              <a:t>Foucault’s exploration of ancient and contemporary technologies of the self (meditation) takes on a new urgency under conditions of cognitive capitalism – where the form of ‘attention’ we bring to the self – in the context of a multitude of practices and technologies of the self and of life – draws us to consideration of a practice of care as a practice of freedom.</a:t>
            </a:r>
          </a:p>
          <a:p>
            <a:r>
              <a:rPr lang="en-US" dirty="0" smtClean="0"/>
              <a:t>Foucault anticipated and addressed the contemporary disavowal: for an action to be ‘moral’ it must not be reducible to an act or a series of acts conforming to a rule, a law, or a value. There is no moral conduct, for Foucault, that does not also call for the forming of (cultivation) oneself as an ethical subject; and no forming of the ethical subject without ‘modes of </a:t>
            </a:r>
            <a:r>
              <a:rPr lang="en-US" dirty="0" smtClean="0"/>
              <a:t>subjectification</a:t>
            </a:r>
            <a:r>
              <a:rPr lang="en-US" dirty="0" smtClean="0"/>
              <a:t>’ and an ‘ascetics’ or ‘practices of the self’ that support them. </a:t>
            </a:r>
          </a:p>
          <a:p>
            <a:r>
              <a:rPr lang="en-US" dirty="0" smtClean="0"/>
              <a:t>Personal and political economies of attention are best understood – in relationship – around the emerging struggle for the final ‘commons’ (mindfulness and critical engagement with </a:t>
            </a:r>
            <a:r>
              <a:rPr lang="en-US" dirty="0" smtClean="0"/>
              <a:t>biopower</a:t>
            </a:r>
            <a:r>
              <a:rPr lang="en-US" dirty="0" smtClean="0"/>
              <a:t>). He discusses </a:t>
            </a:r>
            <a:r>
              <a:rPr lang="en-US" dirty="0" smtClean="0"/>
              <a:t>biopower</a:t>
            </a:r>
            <a:r>
              <a:rPr lang="en-US" dirty="0" smtClean="0"/>
              <a:t> as the normalizing power of disciplinary practices but holds open the prospect for self-formation, of reflective modification of the sensibility of the self by the self. </a:t>
            </a:r>
            <a:endParaRPr lang="en-US" dirty="0"/>
          </a:p>
          <a:p>
            <a:r>
              <a:rPr lang="en-US" dirty="0" smtClean="0"/>
              <a:t>This is also an axis for consideration of wellbeing in its subjective and objective dimensions. </a:t>
            </a:r>
            <a:endParaRPr lang="en-US" dirty="0"/>
          </a:p>
        </p:txBody>
      </p:sp>
    </p:spTree>
    <p:extLst>
      <p:ext uri="{BB962C8B-B14F-4D97-AF65-F5344CB8AC3E}">
        <p14:creationId xmlns:p14="http://schemas.microsoft.com/office/powerpoint/2010/main" val="17479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349507896_c9801d539d.jpg"/>
          <p:cNvPicPr>
            <a:picLocks noGrp="1" noChangeAspect="1"/>
          </p:cNvPicPr>
          <p:nvPr>
            <p:ph idx="1"/>
          </p:nvPr>
        </p:nvPicPr>
        <p:blipFill>
          <a:blip r:embed="rId2">
            <a:extLst>
              <a:ext uri="{28A0092B-C50C-407E-A947-70E740481C1C}">
                <a14:useLocalDpi xmlns:a14="http://schemas.microsoft.com/office/drawing/2010/main" val="0"/>
              </a:ext>
            </a:extLst>
          </a:blip>
          <a:srcRect t="16266" b="16266"/>
          <a:stretch>
            <a:fillRect/>
          </a:stretch>
        </p:blipFill>
        <p:spPr/>
      </p:pic>
    </p:spTree>
    <p:extLst>
      <p:ext uri="{BB962C8B-B14F-4D97-AF65-F5344CB8AC3E}">
        <p14:creationId xmlns:p14="http://schemas.microsoft.com/office/powerpoint/2010/main" val="183235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i="1" dirty="0" smtClean="0"/>
              <a:t>Everything Counts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current policy debate on measuring wellbeing coincides with </a:t>
            </a:r>
            <a:r>
              <a:rPr lang="en-US" dirty="0" smtClean="0"/>
              <a:t>– and is not unrelated to - </a:t>
            </a:r>
            <a:r>
              <a:rPr lang="en-US" dirty="0" smtClean="0"/>
              <a:t>the neoliberal </a:t>
            </a:r>
            <a:r>
              <a:rPr lang="en-US" dirty="0" smtClean="0"/>
              <a:t>transformation </a:t>
            </a:r>
            <a:r>
              <a:rPr lang="en-US" dirty="0" smtClean="0"/>
              <a:t>of </a:t>
            </a:r>
            <a:r>
              <a:rPr lang="en-US" dirty="0" smtClean="0"/>
              <a:t>capitalism: ‘cognitive capitalism’</a:t>
            </a:r>
            <a:endParaRPr lang="en-US" dirty="0" smtClean="0"/>
          </a:p>
          <a:p>
            <a:r>
              <a:rPr lang="en-US" dirty="0" smtClean="0"/>
              <a:t>‘Cognitive Capitalism’ (</a:t>
            </a:r>
            <a:r>
              <a:rPr lang="en-US" dirty="0" smtClean="0"/>
              <a:t>Moulier</a:t>
            </a:r>
            <a:r>
              <a:rPr lang="en-US" dirty="0" smtClean="0"/>
              <a:t> </a:t>
            </a:r>
            <a:r>
              <a:rPr lang="en-US" dirty="0" smtClean="0"/>
              <a:t>Boutang</a:t>
            </a:r>
            <a:r>
              <a:rPr lang="en-US" dirty="0" smtClean="0"/>
              <a:t>, 2011) </a:t>
            </a:r>
            <a:r>
              <a:rPr lang="en-US" dirty="0" smtClean="0"/>
              <a:t>is best understood </a:t>
            </a:r>
            <a:r>
              <a:rPr lang="en-US" dirty="0" smtClean="0"/>
              <a:t>as a form of </a:t>
            </a:r>
            <a:r>
              <a:rPr lang="en-US" dirty="0" smtClean="0"/>
              <a:t>bio</a:t>
            </a:r>
            <a:r>
              <a:rPr lang="en-US" dirty="0" smtClean="0"/>
              <a:t>-</a:t>
            </a:r>
            <a:r>
              <a:rPr lang="en-US" dirty="0" smtClean="0"/>
              <a:t>power (Foucault, 2008): the absorption of </a:t>
            </a:r>
            <a:r>
              <a:rPr lang="en-US" i="1" dirty="0" smtClean="0"/>
              <a:t>life</a:t>
            </a:r>
            <a:r>
              <a:rPr lang="en-US" dirty="0" smtClean="0"/>
              <a:t> into the circuits and algorithms of consumption and production (capitalization) </a:t>
            </a:r>
            <a:endParaRPr lang="en-US" dirty="0"/>
          </a:p>
          <a:p>
            <a:r>
              <a:rPr lang="en-US" dirty="0" smtClean="0"/>
              <a:t>Under Cognitive Capitalism </a:t>
            </a:r>
            <a:r>
              <a:rPr lang="en-US" i="1" dirty="0" smtClean="0"/>
              <a:t>everything </a:t>
            </a:r>
            <a:r>
              <a:rPr lang="en-US" dirty="0" smtClean="0"/>
              <a:t>– </a:t>
            </a:r>
            <a:r>
              <a:rPr lang="en-US" dirty="0" smtClean="0">
                <a:solidFill>
                  <a:srgbClr val="0000FF"/>
                </a:solidFill>
              </a:rPr>
              <a:t>including ‘environmental services’, our health and attention</a:t>
            </a:r>
            <a:r>
              <a:rPr lang="en-US" dirty="0" smtClean="0"/>
              <a:t> – gets drawn into the calculation of productivity and valuation</a:t>
            </a:r>
          </a:p>
          <a:p>
            <a:r>
              <a:rPr lang="en-US" dirty="0" smtClean="0"/>
              <a:t>Everything counts – </a:t>
            </a:r>
            <a:r>
              <a:rPr lang="en-US" i="1" dirty="0" smtClean="0">
                <a:solidFill>
                  <a:srgbClr val="0000FF"/>
                </a:solidFill>
              </a:rPr>
              <a:t>Every-‘thing’ Must Be Counted</a:t>
            </a:r>
            <a:endParaRPr lang="en-US" i="1" dirty="0" smtClean="0"/>
          </a:p>
          <a:p>
            <a:r>
              <a:rPr lang="en-US" dirty="0" smtClean="0"/>
              <a:t>The axis of critique/opposition is increasingly </a:t>
            </a:r>
            <a:r>
              <a:rPr lang="en-US" dirty="0" smtClean="0">
                <a:solidFill>
                  <a:srgbClr val="0000FF"/>
                </a:solidFill>
              </a:rPr>
              <a:t>where</a:t>
            </a:r>
            <a:r>
              <a:rPr lang="en-US" dirty="0" smtClean="0"/>
              <a:t> we place our attention &amp; the </a:t>
            </a:r>
            <a:r>
              <a:rPr lang="en-US" dirty="0" smtClean="0">
                <a:solidFill>
                  <a:srgbClr val="0000FF"/>
                </a:solidFill>
              </a:rPr>
              <a:t>quality</a:t>
            </a:r>
            <a:r>
              <a:rPr lang="en-US" dirty="0" smtClean="0"/>
              <a:t> of our attention (‘care of the self’)</a:t>
            </a:r>
            <a:endParaRPr lang="en-US" dirty="0"/>
          </a:p>
        </p:txBody>
      </p:sp>
      <p:pic>
        <p:nvPicPr>
          <p:cNvPr id="4" name="Picture 3" descr="special_offer-image1-300x17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3478">
            <a:off x="6886249" y="313838"/>
            <a:ext cx="933838" cy="541626"/>
          </a:xfrm>
          <a:prstGeom prst="rect">
            <a:avLst/>
          </a:prstGeom>
        </p:spPr>
      </p:pic>
    </p:spTree>
    <p:extLst>
      <p:ext uri="{BB962C8B-B14F-4D97-AF65-F5344CB8AC3E}">
        <p14:creationId xmlns:p14="http://schemas.microsoft.com/office/powerpoint/2010/main" val="68571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Capitalism</a:t>
            </a:r>
            <a:endParaRPr lang="en-US" dirty="0"/>
          </a:p>
        </p:txBody>
      </p:sp>
      <p:sp>
        <p:nvSpPr>
          <p:cNvPr id="3" name="Content Placeholder 2"/>
          <p:cNvSpPr>
            <a:spLocks noGrp="1"/>
          </p:cNvSpPr>
          <p:nvPr>
            <p:ph idx="1"/>
          </p:nvPr>
        </p:nvSpPr>
        <p:spPr/>
        <p:txBody>
          <a:bodyPr/>
          <a:lstStyle/>
          <a:p>
            <a:r>
              <a:rPr lang="en-US" sz="1800" dirty="0" smtClean="0"/>
              <a:t>Virtualization (immateriality)</a:t>
            </a:r>
          </a:p>
          <a:p>
            <a:r>
              <a:rPr lang="en-US" sz="1800" dirty="0" smtClean="0"/>
              <a:t>Innovation: market and public administrative capture of social cooperation, learning and tacit knowledge</a:t>
            </a:r>
          </a:p>
          <a:p>
            <a:r>
              <a:rPr lang="en-US" sz="1800" dirty="0" smtClean="0"/>
              <a:t>Reversal of ‘conception/production/ma</a:t>
            </a:r>
            <a:r>
              <a:rPr lang="en-US" sz="1800" dirty="0"/>
              <a:t>rk</a:t>
            </a:r>
            <a:r>
              <a:rPr lang="en-US" sz="1800" dirty="0"/>
              <a:t>e</a:t>
            </a:r>
            <a:r>
              <a:rPr lang="en-US" sz="1800" dirty="0"/>
              <a:t>ti</a:t>
            </a:r>
            <a:r>
              <a:rPr lang="en-US" sz="1800" dirty="0" smtClean="0"/>
              <a:t>ng’ cycle </a:t>
            </a:r>
          </a:p>
          <a:p>
            <a:r>
              <a:rPr lang="en-US" sz="1800" dirty="0" smtClean="0"/>
              <a:t>Irreducible plurality of inputs (productive resources)</a:t>
            </a:r>
          </a:p>
          <a:p>
            <a:r>
              <a:rPr lang="en-US" sz="1800" dirty="0" smtClean="0"/>
              <a:t>Network society</a:t>
            </a:r>
          </a:p>
          <a:p>
            <a:r>
              <a:rPr lang="en-US" sz="1800" dirty="0" smtClean="0"/>
              <a:t>End of the hegemony of industrial/manual </a:t>
            </a:r>
            <a:r>
              <a:rPr lang="en-US" sz="1800" dirty="0" smtClean="0"/>
              <a:t>labour</a:t>
            </a:r>
            <a:r>
              <a:rPr lang="en-US" sz="1800" dirty="0" smtClean="0"/>
              <a:t> </a:t>
            </a:r>
          </a:p>
          <a:p>
            <a:r>
              <a:rPr lang="en-US" sz="1800" dirty="0" smtClean="0"/>
              <a:t>Living </a:t>
            </a:r>
            <a:r>
              <a:rPr lang="en-US" sz="1800" dirty="0" smtClean="0"/>
              <a:t>labour</a:t>
            </a:r>
            <a:r>
              <a:rPr lang="en-US" sz="1800" dirty="0" smtClean="0"/>
              <a:t> (not </a:t>
            </a:r>
            <a:r>
              <a:rPr lang="en-US" sz="1800" dirty="0" smtClean="0"/>
              <a:t>machinism</a:t>
            </a:r>
            <a:r>
              <a:rPr lang="en-US" sz="1800" dirty="0" smtClean="0"/>
              <a:t>) and consumption occupy central positions</a:t>
            </a:r>
          </a:p>
          <a:p>
            <a:endParaRPr lang="en-US" sz="1800" dirty="0" smtClean="0"/>
          </a:p>
          <a:p>
            <a:pPr marL="0" indent="0">
              <a:buNone/>
            </a:pPr>
            <a:endParaRPr lang="en-US" dirty="0" smtClean="0"/>
          </a:p>
          <a:p>
            <a:endParaRPr lang="en-US" dirty="0"/>
          </a:p>
        </p:txBody>
      </p:sp>
    </p:spTree>
    <p:extLst>
      <p:ext uri="{BB962C8B-B14F-4D97-AF65-F5344CB8AC3E}">
        <p14:creationId xmlns:p14="http://schemas.microsoft.com/office/powerpoint/2010/main" val="37615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Capitalism</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a:t>E</a:t>
            </a:r>
            <a:r>
              <a:rPr lang="en-US" dirty="0" smtClean="0"/>
              <a:t>xternal effects – “externalities” – cease to be marginal.</a:t>
            </a:r>
          </a:p>
          <a:p>
            <a:r>
              <a:rPr lang="en-US" dirty="0"/>
              <a:t>W</a:t>
            </a:r>
            <a:r>
              <a:rPr lang="en-US" dirty="0" smtClean="0"/>
              <a:t>hat needs to be uncovered and addressed is work done outside working hours and implicit knowledge.</a:t>
            </a:r>
          </a:p>
          <a:p>
            <a:r>
              <a:rPr lang="en-US" dirty="0" smtClean="0"/>
              <a:t>Inventive power (beyond </a:t>
            </a:r>
            <a:r>
              <a:rPr lang="en-US" dirty="0" smtClean="0"/>
              <a:t>labour</a:t>
            </a:r>
            <a:r>
              <a:rPr lang="en-US" dirty="0" smtClean="0"/>
              <a:t> power) is mobilized by cognitive capitalism. This creates </a:t>
            </a:r>
            <a:r>
              <a:rPr lang="en-US" i="1" dirty="0" smtClean="0"/>
              <a:t>knowledge</a:t>
            </a:r>
            <a:r>
              <a:rPr lang="en-US" dirty="0" smtClean="0"/>
              <a:t> and </a:t>
            </a:r>
            <a:r>
              <a:rPr lang="en-US" i="1" dirty="0" smtClean="0"/>
              <a:t>the living </a:t>
            </a:r>
            <a:r>
              <a:rPr lang="en-US" dirty="0" smtClean="0"/>
              <a:t>through the production of the population.</a:t>
            </a:r>
          </a:p>
          <a:p>
            <a:r>
              <a:rPr lang="en-US" u="sng" dirty="0" smtClean="0"/>
              <a:t>This production of life can be called ‘bio-production’ via ‘</a:t>
            </a:r>
            <a:r>
              <a:rPr lang="en-US" u="sng" dirty="0" smtClean="0"/>
              <a:t>biopower</a:t>
            </a:r>
            <a:r>
              <a:rPr lang="en-US" u="sng" dirty="0" smtClean="0"/>
              <a:t>’</a:t>
            </a:r>
            <a:endParaRPr lang="en-US" u="sng" dirty="0"/>
          </a:p>
        </p:txBody>
      </p:sp>
    </p:spTree>
    <p:extLst>
      <p:ext uri="{BB962C8B-B14F-4D97-AF65-F5344CB8AC3E}">
        <p14:creationId xmlns:p14="http://schemas.microsoft.com/office/powerpoint/2010/main" val="126232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Deregulation and </a:t>
            </a:r>
            <a:r>
              <a:rPr lang="en-US" dirty="0" smtClean="0"/>
              <a:t>Privatisation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more liberal deregulation eliminates any legal ties within production and the juridical person is freed from regulations, the more </a:t>
            </a:r>
            <a:r>
              <a:rPr lang="en-US" dirty="0">
                <a:solidFill>
                  <a:srgbClr val="0000FF"/>
                </a:solidFill>
              </a:rPr>
              <a:t>living social time </a:t>
            </a:r>
            <a:r>
              <a:rPr lang="en-US" dirty="0" smtClean="0">
                <a:solidFill>
                  <a:srgbClr val="0000FF"/>
                </a:solidFill>
              </a:rPr>
              <a:t>– </a:t>
            </a:r>
            <a:r>
              <a:rPr lang="en-US" dirty="0" smtClean="0">
                <a:solidFill>
                  <a:schemeClr val="tx1">
                    <a:lumMod val="75000"/>
                    <a:lumOff val="25000"/>
                  </a:schemeClr>
                </a:solidFill>
              </a:rPr>
              <a:t>beyond the State</a:t>
            </a:r>
            <a:r>
              <a:rPr lang="en-US" dirty="0" smtClean="0">
                <a:solidFill>
                  <a:srgbClr val="0000FF"/>
                </a:solidFill>
              </a:rPr>
              <a:t> - </a:t>
            </a:r>
            <a:r>
              <a:rPr lang="en-US" dirty="0" smtClean="0"/>
              <a:t>is </a:t>
            </a:r>
            <a:r>
              <a:rPr lang="en-US" dirty="0"/>
              <a:t>caught in </a:t>
            </a:r>
            <a:r>
              <a:rPr lang="en-US" dirty="0">
                <a:solidFill>
                  <a:srgbClr val="0000FF"/>
                </a:solidFill>
              </a:rPr>
              <a:t>linguistic, technological and psychological </a:t>
            </a:r>
            <a:r>
              <a:rPr lang="en-US" dirty="0"/>
              <a:t>chains. (</a:t>
            </a:r>
            <a:r>
              <a:rPr lang="en-US" dirty="0"/>
              <a:t>Beradi</a:t>
            </a:r>
            <a:r>
              <a:rPr lang="en-US" dirty="0"/>
              <a:t>, p.188)</a:t>
            </a:r>
            <a:endParaRPr lang="en-GB" dirty="0"/>
          </a:p>
          <a:p>
            <a:r>
              <a:rPr lang="en-GB" dirty="0" smtClean="0"/>
              <a:t>Biopolitical</a:t>
            </a:r>
            <a:r>
              <a:rPr lang="en-GB" dirty="0" smtClean="0"/>
              <a:t> </a:t>
            </a:r>
            <a:r>
              <a:rPr lang="en-GB" dirty="0"/>
              <a:t>modes assume the power to directly </a:t>
            </a:r>
            <a:r>
              <a:rPr lang="en-GB" dirty="0">
                <a:solidFill>
                  <a:srgbClr val="0000FF"/>
                </a:solidFill>
              </a:rPr>
              <a:t>measure</a:t>
            </a:r>
            <a:r>
              <a:rPr lang="en-GB" dirty="0"/>
              <a:t>, produce, control, and regulate life itself. </a:t>
            </a:r>
            <a:r>
              <a:rPr lang="en-GB" dirty="0" smtClean="0"/>
              <a:t>(Wright, 2013, p</a:t>
            </a:r>
            <a:r>
              <a:rPr lang="en-GB" dirty="0"/>
              <a:t>. 26)</a:t>
            </a:r>
            <a:r>
              <a:rPr lang="en-GB" dirty="0"/>
              <a:t> </a:t>
            </a:r>
            <a:endParaRPr lang="en-GB" dirty="0" smtClean="0"/>
          </a:p>
          <a:p>
            <a:r>
              <a:rPr lang="en-GB" i="1" dirty="0" smtClean="0">
                <a:solidFill>
                  <a:srgbClr val="0000FF"/>
                </a:solidFill>
              </a:rPr>
              <a:t>Freedom</a:t>
            </a:r>
            <a:r>
              <a:rPr lang="en-GB" dirty="0" smtClean="0"/>
              <a:t> has become a question of the </a:t>
            </a:r>
            <a:r>
              <a:rPr lang="en-GB" i="1" dirty="0" smtClean="0">
                <a:solidFill>
                  <a:srgbClr val="0000FF"/>
                </a:solidFill>
              </a:rPr>
              <a:t>biopolitical</a:t>
            </a:r>
            <a:endParaRPr lang="en-GB" i="1" dirty="0" smtClean="0">
              <a:solidFill>
                <a:srgbClr val="0000FF"/>
              </a:solidFill>
            </a:endParaRPr>
          </a:p>
          <a:p>
            <a:r>
              <a:rPr lang="en-GB" dirty="0"/>
              <a:t>T</a:t>
            </a:r>
            <a:r>
              <a:rPr lang="en-GB" dirty="0" smtClean="0"/>
              <a:t>he market freed becomes </a:t>
            </a:r>
            <a:r>
              <a:rPr lang="en-GB" dirty="0"/>
              <a:t>the site of the exercise of </a:t>
            </a:r>
            <a:r>
              <a:rPr lang="en-GB" dirty="0" smtClean="0"/>
              <a:t>contemporary </a:t>
            </a:r>
            <a:r>
              <a:rPr lang="en-GB" dirty="0"/>
              <a:t>freedom as well as being the supposed mechanism of distributive justice. (Wright, </a:t>
            </a:r>
            <a:r>
              <a:rPr lang="en-GB" dirty="0" smtClean="0"/>
              <a:t>2013, p</a:t>
            </a:r>
            <a:r>
              <a:rPr lang="en-GB" dirty="0"/>
              <a:t>.26)</a:t>
            </a:r>
            <a:r>
              <a:rPr lang="en-GB" dirty="0"/>
              <a:t> </a:t>
            </a:r>
            <a:endParaRPr lang="en-GB" dirty="0" smtClean="0"/>
          </a:p>
          <a:p>
            <a:pPr lvl="0"/>
            <a:r>
              <a:rPr lang="en-GB" dirty="0"/>
              <a:t>“Neoliberalism could be said to translate </a:t>
            </a:r>
            <a:r>
              <a:rPr lang="en-GB" dirty="0"/>
              <a:t>Benthamite</a:t>
            </a:r>
            <a:r>
              <a:rPr lang="en-GB" dirty="0"/>
              <a:t> utilitarian </a:t>
            </a:r>
            <a:r>
              <a:rPr lang="en-GB" dirty="0"/>
              <a:t>welfarism</a:t>
            </a:r>
            <a:r>
              <a:rPr lang="en-GB" dirty="0"/>
              <a:t> out of the Keynesian welfare state of the mid-20</a:t>
            </a:r>
            <a:r>
              <a:rPr lang="en-GB" baseline="30000" dirty="0"/>
              <a:t>th</a:t>
            </a:r>
            <a:r>
              <a:rPr lang="en-GB" dirty="0"/>
              <a:t> Century and into a competitive health and happiness market emerging in the 21</a:t>
            </a:r>
            <a:r>
              <a:rPr lang="en-GB" baseline="30000" dirty="0"/>
              <a:t>st</a:t>
            </a:r>
            <a:r>
              <a:rPr lang="en-GB" dirty="0"/>
              <a:t> C.” </a:t>
            </a:r>
            <a:r>
              <a:rPr lang="en-GB" dirty="0" smtClean="0"/>
              <a:t>(Wright, 2013, p</a:t>
            </a:r>
            <a:r>
              <a:rPr lang="en-GB" dirty="0"/>
              <a:t>.27)</a:t>
            </a:r>
          </a:p>
          <a:p>
            <a:endParaRPr lang="en-US" i="1" dirty="0">
              <a:solidFill>
                <a:srgbClr val="0000FF"/>
              </a:solidFill>
            </a:endParaRPr>
          </a:p>
        </p:txBody>
      </p:sp>
    </p:spTree>
    <p:extLst>
      <p:ext uri="{BB962C8B-B14F-4D97-AF65-F5344CB8AC3E}">
        <p14:creationId xmlns:p14="http://schemas.microsoft.com/office/powerpoint/2010/main" val="177790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Biopolitics</a:t>
            </a:r>
            <a:r>
              <a:rPr lang="en-US" dirty="0" smtClean="0"/>
              <a:t> and Wellbeing</a:t>
            </a:r>
            <a:endParaRPr lang="en-US" dirty="0"/>
          </a:p>
        </p:txBody>
      </p:sp>
      <p:sp>
        <p:nvSpPr>
          <p:cNvPr id="3" name="Content Placeholder 2"/>
          <p:cNvSpPr>
            <a:spLocks noGrp="1"/>
          </p:cNvSpPr>
          <p:nvPr>
            <p:ph idx="1"/>
          </p:nvPr>
        </p:nvSpPr>
        <p:spPr/>
        <p:txBody>
          <a:bodyPr/>
          <a:lstStyle/>
          <a:p>
            <a:pPr lvl="0"/>
            <a:r>
              <a:rPr lang="en-GB" dirty="0" smtClean="0"/>
              <a:t>Foucault was associated with the early critique of psychiatry and the use of ‘madness’ to discipline normality</a:t>
            </a:r>
          </a:p>
          <a:p>
            <a:pPr lvl="0"/>
            <a:r>
              <a:rPr lang="en-GB" u="sng" dirty="0" smtClean="0"/>
              <a:t>“</a:t>
            </a:r>
            <a:r>
              <a:rPr lang="en-GB" u="sng" dirty="0"/>
              <a:t>Now, in the 21</a:t>
            </a:r>
            <a:r>
              <a:rPr lang="en-GB" u="sng" baseline="30000" dirty="0"/>
              <a:t>st</a:t>
            </a:r>
            <a:r>
              <a:rPr lang="en-GB" u="sng" dirty="0"/>
              <a:t> century, the elasticity of ‘health’ has enabled </a:t>
            </a:r>
            <a:r>
              <a:rPr lang="en-GB" u="sng" dirty="0"/>
              <a:t>biopolitical</a:t>
            </a:r>
            <a:r>
              <a:rPr lang="en-GB" u="sng" dirty="0"/>
              <a:t> forms of regulation to enter the very pores of contemporary selfhood, especially when discursively linked with happiness.” </a:t>
            </a:r>
            <a:r>
              <a:rPr lang="en-GB" u="sng" dirty="0" smtClean="0"/>
              <a:t>(Wright, 2013p</a:t>
            </a:r>
            <a:r>
              <a:rPr lang="en-GB" u="sng" dirty="0"/>
              <a:t>.26</a:t>
            </a:r>
            <a:r>
              <a:rPr lang="en-GB" u="sng" dirty="0" smtClean="0"/>
              <a:t>)</a:t>
            </a:r>
          </a:p>
          <a:p>
            <a:pPr lvl="0"/>
            <a:endParaRPr lang="en-GB" dirty="0"/>
          </a:p>
          <a:p>
            <a:endParaRPr lang="en-US" dirty="0"/>
          </a:p>
        </p:txBody>
      </p:sp>
    </p:spTree>
    <p:extLst>
      <p:ext uri="{BB962C8B-B14F-4D97-AF65-F5344CB8AC3E}">
        <p14:creationId xmlns:p14="http://schemas.microsoft.com/office/powerpoint/2010/main" val="352612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Translations</a:t>
            </a:r>
            <a:endParaRPr lang="en-US" dirty="0"/>
          </a:p>
        </p:txBody>
      </p:sp>
      <p:sp>
        <p:nvSpPr>
          <p:cNvPr id="3" name="Content Placeholder 2"/>
          <p:cNvSpPr>
            <a:spLocks noGrp="1"/>
          </p:cNvSpPr>
          <p:nvPr>
            <p:ph idx="1"/>
          </p:nvPr>
        </p:nvSpPr>
        <p:spPr/>
        <p:txBody>
          <a:bodyPr/>
          <a:lstStyle/>
          <a:p>
            <a:r>
              <a:rPr lang="en-GB" dirty="0"/>
              <a:t>A 2008 report funded by the UK Department for Business, Innovation and Skills – re-defines wellbeing as ‘mental capital’, with the author’s breezily asserting that “The idea of ‘capital’ naturally sparks associations with finance capital and it is both challenging and natural to think of the mind in this way.” (see </a:t>
            </a:r>
            <a:r>
              <a:rPr lang="en-GB" u="sng" dirty="0">
                <a:hlinkClick r:id="rId2"/>
              </a:rPr>
              <a:t>www.bis.gov.uk</a:t>
            </a:r>
            <a:r>
              <a:rPr lang="en-GB" dirty="0"/>
              <a:t>: mental-capital wellbeing executive summary) (cited in mills p.28)</a:t>
            </a:r>
          </a:p>
          <a:p>
            <a:endParaRPr lang="en-US" dirty="0"/>
          </a:p>
        </p:txBody>
      </p:sp>
    </p:spTree>
    <p:extLst>
      <p:ext uri="{BB962C8B-B14F-4D97-AF65-F5344CB8AC3E}">
        <p14:creationId xmlns:p14="http://schemas.microsoft.com/office/powerpoint/2010/main" val="260939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Biopower</a:t>
            </a:r>
            <a:endParaRPr lang="en-US" dirty="0"/>
          </a:p>
        </p:txBody>
      </p:sp>
      <p:sp>
        <p:nvSpPr>
          <p:cNvPr id="3" name="Content Placeholder 2"/>
          <p:cNvSpPr>
            <a:spLocks noGrp="1"/>
          </p:cNvSpPr>
          <p:nvPr>
            <p:ph idx="1"/>
          </p:nvPr>
        </p:nvSpPr>
        <p:spPr/>
        <p:txBody>
          <a:bodyPr/>
          <a:lstStyle/>
          <a:p>
            <a:r>
              <a:rPr lang="en-US" dirty="0"/>
              <a:t>With the word </a:t>
            </a:r>
            <a:r>
              <a:rPr lang="en-US" dirty="0"/>
              <a:t>biopolitics</a:t>
            </a:r>
            <a:r>
              <a:rPr lang="en-US" dirty="0"/>
              <a:t>, Foucault introduces the idea that the history of power is the story of the living body being modeled by </a:t>
            </a:r>
            <a:r>
              <a:rPr lang="en-US" dirty="0" smtClean="0"/>
              <a:t>institutions </a:t>
            </a:r>
            <a:r>
              <a:rPr lang="en-US" dirty="0"/>
              <a:t>and practices, capable of introducing behaviors and expectations and indeed permanent modifications in the living…</a:t>
            </a:r>
            <a:r>
              <a:rPr lang="en-US" dirty="0" smtClean="0"/>
              <a:t>(</a:t>
            </a:r>
            <a:r>
              <a:rPr lang="en-US" dirty="0" smtClean="0"/>
              <a:t>Beradi</a:t>
            </a:r>
            <a:r>
              <a:rPr lang="en-US" dirty="0" smtClean="0"/>
              <a:t>, 2009, p187</a:t>
            </a:r>
            <a:r>
              <a:rPr lang="en-US" dirty="0"/>
              <a:t>)</a:t>
            </a:r>
            <a:r>
              <a:rPr lang="en-GB" dirty="0"/>
              <a:t> </a:t>
            </a:r>
            <a:endParaRPr lang="en-GB" dirty="0" smtClean="0"/>
          </a:p>
          <a:p>
            <a:r>
              <a:rPr lang="en-US" dirty="0"/>
              <a:t>(Neo)Liberalism is a political </a:t>
            </a:r>
            <a:r>
              <a:rPr lang="en-US" dirty="0"/>
              <a:t>programme</a:t>
            </a:r>
            <a:r>
              <a:rPr lang="en-US" dirty="0"/>
              <a:t> whose purpose implies the </a:t>
            </a:r>
            <a:r>
              <a:rPr lang="en-US" dirty="0" smtClean="0"/>
              <a:t>inculcation </a:t>
            </a:r>
            <a:r>
              <a:rPr lang="en-US" dirty="0"/>
              <a:t>of the enterprise principle to every space of human </a:t>
            </a:r>
            <a:r>
              <a:rPr lang="en-US" dirty="0" smtClean="0"/>
              <a:t>relations.</a:t>
            </a:r>
            <a:r>
              <a:rPr lang="en-GB" dirty="0" smtClean="0"/>
              <a:t> </a:t>
            </a:r>
            <a:endParaRPr lang="en-US" dirty="0"/>
          </a:p>
        </p:txBody>
      </p:sp>
    </p:spTree>
    <p:extLst>
      <p:ext uri="{BB962C8B-B14F-4D97-AF65-F5344CB8AC3E}">
        <p14:creationId xmlns:p14="http://schemas.microsoft.com/office/powerpoint/2010/main" val="129884817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4828</TotalTime>
  <Words>3426</Words>
  <Application>Microsoft Macintosh PowerPoint</Application>
  <PresentationFormat>On-screen Show (4:3)</PresentationFormat>
  <Paragraphs>162</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Inkwell</vt:lpstr>
      <vt:lpstr>Political Economy of Attention – Well/be-ing</vt:lpstr>
      <vt:lpstr>PowerPoint Presentation</vt:lpstr>
      <vt:lpstr>Summary: Everything Counts </vt:lpstr>
      <vt:lpstr>Cognitive Capitalism</vt:lpstr>
      <vt:lpstr>Cognitive Capitalism</vt:lpstr>
      <vt:lpstr>Deregulation and Privatisation</vt:lpstr>
      <vt:lpstr>Biopolitics and Wellbeing</vt:lpstr>
      <vt:lpstr>Translations</vt:lpstr>
      <vt:lpstr>Biopower</vt:lpstr>
      <vt:lpstr>Foucault Encounters Zen</vt:lpstr>
      <vt:lpstr>Foucault Encounters Zen</vt:lpstr>
      <vt:lpstr>The Biopolitical </vt:lpstr>
      <vt:lpstr>Interpolations In  The Attention  (Cognitive) Economy</vt:lpstr>
      <vt:lpstr>Intimate Distance</vt:lpstr>
      <vt:lpstr>Intimate Distance</vt:lpstr>
      <vt:lpstr>The Price</vt:lpstr>
      <vt:lpstr>Conclusion</vt:lpstr>
    </vt:vector>
  </TitlesOfParts>
  <Company>School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Economy of Attention - Wellbeing</dc:title>
  <dc:creator>Peter Doran</dc:creator>
  <cp:lastModifiedBy>Peter Doran</cp:lastModifiedBy>
  <cp:revision>40</cp:revision>
  <dcterms:created xsi:type="dcterms:W3CDTF">2015-07-06T14:07:23Z</dcterms:created>
  <dcterms:modified xsi:type="dcterms:W3CDTF">2015-07-15T16:45:04Z</dcterms:modified>
</cp:coreProperties>
</file>