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4"/>
  </p:sldMasterIdLst>
  <p:notesMasterIdLst>
    <p:notesMasterId r:id="rId16"/>
  </p:notesMasterIdLst>
  <p:handoutMasterIdLst>
    <p:handoutMasterId r:id="rId17"/>
  </p:handoutMasterIdLst>
  <p:sldIdLst>
    <p:sldId id="288" r:id="rId5"/>
    <p:sldId id="303" r:id="rId6"/>
    <p:sldId id="304" r:id="rId7"/>
    <p:sldId id="305" r:id="rId8"/>
    <p:sldId id="308" r:id="rId9"/>
    <p:sldId id="307" r:id="rId10"/>
    <p:sldId id="309" r:id="rId11"/>
    <p:sldId id="310" r:id="rId12"/>
    <p:sldId id="311" r:id="rId13"/>
    <p:sldId id="312" r:id="rId14"/>
    <p:sldId id="313" r:id="rId15"/>
  </p:sldIdLst>
  <p:sldSz cx="9144000" cy="6858000" type="screen4x3"/>
  <p:notesSz cx="6858000" cy="9144000"/>
  <p:defaultTextStyle>
    <a:defPPr>
      <a:defRPr lang="en-GB"/>
    </a:defPPr>
    <a:lvl1pPr algn="l" rtl="0" fontAlgn="base">
      <a:spcBef>
        <a:spcPct val="20000"/>
      </a:spcBef>
      <a:spcAft>
        <a:spcPct val="0"/>
      </a:spcAft>
      <a:defRPr sz="2000" kern="1200">
        <a:solidFill>
          <a:schemeClr val="tx1"/>
        </a:solidFill>
        <a:latin typeface="Arial" charset="0"/>
        <a:ea typeface="+mn-ea"/>
        <a:cs typeface="+mn-cs"/>
      </a:defRPr>
    </a:lvl1pPr>
    <a:lvl2pPr marL="457200" algn="l" rtl="0" fontAlgn="base">
      <a:spcBef>
        <a:spcPct val="20000"/>
      </a:spcBef>
      <a:spcAft>
        <a:spcPct val="0"/>
      </a:spcAft>
      <a:defRPr sz="2000" kern="1200">
        <a:solidFill>
          <a:schemeClr val="tx1"/>
        </a:solidFill>
        <a:latin typeface="Arial" charset="0"/>
        <a:ea typeface="+mn-ea"/>
        <a:cs typeface="+mn-cs"/>
      </a:defRPr>
    </a:lvl2pPr>
    <a:lvl3pPr marL="914400" algn="l" rtl="0" fontAlgn="base">
      <a:spcBef>
        <a:spcPct val="20000"/>
      </a:spcBef>
      <a:spcAft>
        <a:spcPct val="0"/>
      </a:spcAft>
      <a:defRPr sz="2000" kern="1200">
        <a:solidFill>
          <a:schemeClr val="tx1"/>
        </a:solidFill>
        <a:latin typeface="Arial" charset="0"/>
        <a:ea typeface="+mn-ea"/>
        <a:cs typeface="+mn-cs"/>
      </a:defRPr>
    </a:lvl3pPr>
    <a:lvl4pPr marL="1371600" algn="l" rtl="0" fontAlgn="base">
      <a:spcBef>
        <a:spcPct val="20000"/>
      </a:spcBef>
      <a:spcAft>
        <a:spcPct val="0"/>
      </a:spcAft>
      <a:defRPr sz="2000" kern="1200">
        <a:solidFill>
          <a:schemeClr val="tx1"/>
        </a:solidFill>
        <a:latin typeface="Arial" charset="0"/>
        <a:ea typeface="+mn-ea"/>
        <a:cs typeface="+mn-cs"/>
      </a:defRPr>
    </a:lvl4pPr>
    <a:lvl5pPr marL="1828800" algn="l" rtl="0" fontAlgn="base">
      <a:spcBef>
        <a:spcPct val="2000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E9D5"/>
    <a:srgbClr val="B0001A"/>
    <a:srgbClr val="003626"/>
    <a:srgbClr val="004832"/>
    <a:srgbClr val="004731"/>
    <a:srgbClr val="0A3023"/>
    <a:srgbClr val="00286B"/>
    <a:srgbClr val="0000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12" autoAdjust="0"/>
    <p:restoredTop sz="90053" autoAdjust="0"/>
  </p:normalViewPr>
  <p:slideViewPr>
    <p:cSldViewPr snapToObjects="1">
      <p:cViewPr>
        <p:scale>
          <a:sx n="60" d="100"/>
          <a:sy n="60" d="100"/>
        </p:scale>
        <p:origin x="-1818" y="-216"/>
      </p:cViewPr>
      <p:guideLst>
        <p:guide orient="horz" pos="845"/>
        <p:guide orient="horz" pos="2364"/>
        <p:guide orient="horz" pos="51"/>
        <p:guide orient="horz" pos="1049"/>
        <p:guide orient="horz" pos="4269"/>
        <p:guide orient="horz" pos="3793"/>
        <p:guide orient="horz" pos="686"/>
        <p:guide orient="horz" pos="2478"/>
        <p:guide pos="2931"/>
        <p:guide pos="2829"/>
        <p:guide pos="228"/>
        <p:guide pos="50"/>
        <p:guide pos="5532"/>
        <p:guide pos="5709"/>
        <p:guide pos="45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4" d="100"/>
          <a:sy n="84" d="100"/>
        </p:scale>
        <p:origin x="-196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en-GB" altLang="en-US"/>
          </a:p>
        </p:txBody>
      </p:sp>
      <p:sp>
        <p:nvSpPr>
          <p:cNvPr id="13517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en-GB" altLang="en-US"/>
          </a:p>
        </p:txBody>
      </p:sp>
      <p:sp>
        <p:nvSpPr>
          <p:cNvPr id="13517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en-GB" altLang="en-US"/>
          </a:p>
        </p:txBody>
      </p:sp>
      <p:sp>
        <p:nvSpPr>
          <p:cNvPr id="13517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777B4675-E592-45EC-A310-428F6327279B}" type="slidenum">
              <a:rPr lang="en-GB" altLang="en-US"/>
              <a:pPr/>
              <a:t>‹#›</a:t>
            </a:fld>
            <a:endParaRPr lang="en-GB" altLang="en-US"/>
          </a:p>
        </p:txBody>
      </p:sp>
    </p:spTree>
    <p:extLst>
      <p:ext uri="{BB962C8B-B14F-4D97-AF65-F5344CB8AC3E}">
        <p14:creationId xmlns:p14="http://schemas.microsoft.com/office/powerpoint/2010/main" val="869465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en-GB" altLang="en-US"/>
          </a:p>
        </p:txBody>
      </p:sp>
      <p:sp>
        <p:nvSpPr>
          <p:cNvPr id="137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en-GB" altLang="en-US"/>
          </a:p>
        </p:txBody>
      </p:sp>
      <p:sp>
        <p:nvSpPr>
          <p:cNvPr id="137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7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37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en-GB" altLang="en-US"/>
          </a:p>
        </p:txBody>
      </p:sp>
      <p:sp>
        <p:nvSpPr>
          <p:cNvPr id="137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3D63386A-A70D-4154-AC72-F67D936EBA8D}" type="slidenum">
              <a:rPr lang="en-GB" altLang="en-US"/>
              <a:pPr/>
              <a:t>‹#›</a:t>
            </a:fld>
            <a:endParaRPr lang="en-GB" altLang="en-US"/>
          </a:p>
        </p:txBody>
      </p:sp>
    </p:spTree>
    <p:extLst>
      <p:ext uri="{BB962C8B-B14F-4D97-AF65-F5344CB8AC3E}">
        <p14:creationId xmlns:p14="http://schemas.microsoft.com/office/powerpoint/2010/main" val="27605085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this ‘sensitizing’,</a:t>
            </a:r>
            <a:r>
              <a:rPr lang="en-GB" baseline="0" dirty="0" smtClean="0"/>
              <a:t> this understanding of the need to recognise transport’s broader implications means for policy, is unclear</a:t>
            </a:r>
            <a:endParaRPr lang="en-GB" dirty="0"/>
          </a:p>
        </p:txBody>
      </p:sp>
      <p:sp>
        <p:nvSpPr>
          <p:cNvPr id="4" name="Slide Number Placeholder 3"/>
          <p:cNvSpPr>
            <a:spLocks noGrp="1"/>
          </p:cNvSpPr>
          <p:nvPr>
            <p:ph type="sldNum" sz="quarter" idx="10"/>
          </p:nvPr>
        </p:nvSpPr>
        <p:spPr/>
        <p:txBody>
          <a:bodyPr/>
          <a:lstStyle/>
          <a:p>
            <a:fld id="{3D63386A-A70D-4154-AC72-F67D936EBA8D}" type="slidenum">
              <a:rPr lang="en-GB" altLang="en-US" smtClean="0"/>
              <a:pPr/>
              <a:t>9</a:t>
            </a:fld>
            <a:endParaRPr lang="en-GB" altLang="en-US"/>
          </a:p>
        </p:txBody>
      </p:sp>
    </p:spTree>
    <p:extLst>
      <p:ext uri="{BB962C8B-B14F-4D97-AF65-F5344CB8AC3E}">
        <p14:creationId xmlns:p14="http://schemas.microsoft.com/office/powerpoint/2010/main" val="3776142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Vacuity</a:t>
            </a:r>
            <a:r>
              <a:rPr lang="en-GB" baseline="0" dirty="0" smtClean="0"/>
              <a:t> of …</a:t>
            </a:r>
            <a:endParaRPr lang="en-GB" dirty="0"/>
          </a:p>
        </p:txBody>
      </p:sp>
      <p:sp>
        <p:nvSpPr>
          <p:cNvPr id="4" name="Slide Number Placeholder 3"/>
          <p:cNvSpPr>
            <a:spLocks noGrp="1"/>
          </p:cNvSpPr>
          <p:nvPr>
            <p:ph type="sldNum" sz="quarter" idx="10"/>
          </p:nvPr>
        </p:nvSpPr>
        <p:spPr/>
        <p:txBody>
          <a:bodyPr/>
          <a:lstStyle/>
          <a:p>
            <a:fld id="{3D63386A-A70D-4154-AC72-F67D936EBA8D}" type="slidenum">
              <a:rPr lang="en-GB" altLang="en-US" smtClean="0"/>
              <a:pPr/>
              <a:t>10</a:t>
            </a:fld>
            <a:endParaRPr lang="en-GB" altLang="en-US"/>
          </a:p>
        </p:txBody>
      </p:sp>
    </p:spTree>
    <p:extLst>
      <p:ext uri="{BB962C8B-B14F-4D97-AF65-F5344CB8AC3E}">
        <p14:creationId xmlns:p14="http://schemas.microsoft.com/office/powerpoint/2010/main" val="2734585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D63386A-A70D-4154-AC72-F67D936EBA8D}" type="slidenum">
              <a:rPr lang="en-GB" altLang="en-US" smtClean="0"/>
              <a:pPr/>
              <a:t>11</a:t>
            </a:fld>
            <a:endParaRPr lang="en-GB" altLang="en-US"/>
          </a:p>
        </p:txBody>
      </p:sp>
    </p:spTree>
    <p:extLst>
      <p:ext uri="{BB962C8B-B14F-4D97-AF65-F5344CB8AC3E}">
        <p14:creationId xmlns:p14="http://schemas.microsoft.com/office/powerpoint/2010/main" val="27799441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3010" name="Rectangle 2"/>
          <p:cNvSpPr>
            <a:spLocks noChangeArrowheads="1"/>
          </p:cNvSpPr>
          <p:nvPr userDrawn="1"/>
        </p:nvSpPr>
        <p:spPr bwMode="ltGray">
          <a:xfrm>
            <a:off x="76200" y="76200"/>
            <a:ext cx="8991600" cy="670560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spcBef>
                <a:spcPct val="0"/>
              </a:spcBef>
            </a:pPr>
            <a:endParaRPr lang="en-US" altLang="en-US" sz="2400">
              <a:solidFill>
                <a:srgbClr val="8D010F"/>
              </a:solidFill>
              <a:latin typeface="Times" pitchFamily="18" charset="0"/>
            </a:endParaRPr>
          </a:p>
        </p:txBody>
      </p:sp>
      <p:pic>
        <p:nvPicPr>
          <p:cNvPr id="43019" name="Picture 11" descr="LeedsUniWhit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11925" y="441325"/>
            <a:ext cx="2274888" cy="647700"/>
          </a:xfrm>
          <a:prstGeom prst="rect">
            <a:avLst/>
          </a:prstGeom>
          <a:noFill/>
          <a:extLst>
            <a:ext uri="{909E8E84-426E-40DD-AFC4-6F175D3DCCD1}">
              <a14:hiddenFill xmlns:a14="http://schemas.microsoft.com/office/drawing/2010/main">
                <a:solidFill>
                  <a:srgbClr val="FFFFFF"/>
                </a:solidFill>
              </a14:hiddenFill>
            </a:ext>
          </a:extLst>
        </p:spPr>
      </p:pic>
      <p:sp>
        <p:nvSpPr>
          <p:cNvPr id="43011" name="Rectangle 3"/>
          <p:cNvSpPr>
            <a:spLocks noGrp="1" noChangeArrowheads="1"/>
          </p:cNvSpPr>
          <p:nvPr>
            <p:ph type="ctrTitle"/>
          </p:nvPr>
        </p:nvSpPr>
        <p:spPr>
          <a:xfrm>
            <a:off x="349250" y="2565400"/>
            <a:ext cx="7772400" cy="549275"/>
          </a:xfrm>
        </p:spPr>
        <p:txBody>
          <a:bodyPr anchor="t">
            <a:spAutoFit/>
          </a:bodyPr>
          <a:lstStyle>
            <a:lvl1pPr>
              <a:defRPr sz="3600">
                <a:solidFill>
                  <a:schemeClr val="bg1"/>
                </a:solidFill>
              </a:defRPr>
            </a:lvl1pPr>
          </a:lstStyle>
          <a:p>
            <a:pPr lvl="0"/>
            <a:r>
              <a:rPr lang="en-US" altLang="en-US" noProof="0" smtClean="0"/>
              <a:t>Click to edit Master title style</a:t>
            </a:r>
            <a:endParaRPr lang="en-GB" altLang="en-US" noProof="0" smtClean="0"/>
          </a:p>
        </p:txBody>
      </p:sp>
      <p:sp>
        <p:nvSpPr>
          <p:cNvPr id="43012" name="Rectangle 4"/>
          <p:cNvSpPr>
            <a:spLocks noGrp="1" noChangeArrowheads="1"/>
          </p:cNvSpPr>
          <p:nvPr>
            <p:ph type="subTitle" idx="1"/>
          </p:nvPr>
        </p:nvSpPr>
        <p:spPr bwMode="ltGray">
          <a:xfrm>
            <a:off x="352425" y="3990975"/>
            <a:ext cx="5394325" cy="519113"/>
          </a:xfrm>
          <a:extLst>
            <a:ext uri="{909E8E84-426E-40DD-AFC4-6F175D3DCCD1}">
              <a14:hiddenFill xmlns:a14="http://schemas.microsoft.com/office/drawing/2010/main">
                <a:solidFill>
                  <a:schemeClr val="tx1"/>
                </a:solidFill>
              </a14:hiddenFill>
            </a:ext>
          </a:extLst>
        </p:spPr>
        <p:txBody>
          <a:bodyPr/>
          <a:lstStyle>
            <a:lvl1pPr>
              <a:defRPr sz="2000">
                <a:solidFill>
                  <a:schemeClr val="bg1"/>
                </a:solidFill>
              </a:defRPr>
            </a:lvl1pPr>
          </a:lstStyle>
          <a:p>
            <a:pPr lvl="0"/>
            <a:r>
              <a:rPr lang="en-US" altLang="en-US" noProof="0" smtClean="0"/>
              <a:t>Click to edit Master subtitle style</a:t>
            </a:r>
            <a:endParaRPr lang="en-GB" altLang="en-US" noProof="0" smtClean="0"/>
          </a:p>
        </p:txBody>
      </p:sp>
      <p:sp>
        <p:nvSpPr>
          <p:cNvPr id="43013" name="Rectangle 5"/>
          <p:cNvSpPr>
            <a:spLocks noGrp="1" noChangeArrowheads="1"/>
          </p:cNvSpPr>
          <p:nvPr>
            <p:ph type="dt" sz="half" idx="2"/>
          </p:nvPr>
        </p:nvSpPr>
        <p:spPr>
          <a:xfrm>
            <a:off x="457200" y="6927850"/>
            <a:ext cx="2133600" cy="476250"/>
          </a:xfrm>
        </p:spPr>
        <p:txBody>
          <a:bodyPr/>
          <a:lstStyle>
            <a:lvl1pPr>
              <a:defRPr/>
            </a:lvl1pPr>
          </a:lstStyle>
          <a:p>
            <a:endParaRPr lang="en-GB" altLang="en-US"/>
          </a:p>
        </p:txBody>
      </p:sp>
      <p:sp>
        <p:nvSpPr>
          <p:cNvPr id="43014" name="Rectangle 6"/>
          <p:cNvSpPr>
            <a:spLocks noGrp="1" noChangeArrowheads="1"/>
          </p:cNvSpPr>
          <p:nvPr>
            <p:ph type="ftr" sz="quarter" idx="3"/>
          </p:nvPr>
        </p:nvSpPr>
        <p:spPr>
          <a:xfrm>
            <a:off x="3124200" y="6927850"/>
            <a:ext cx="2895600" cy="476250"/>
          </a:xfrm>
        </p:spPr>
        <p:txBody>
          <a:bodyPr/>
          <a:lstStyle>
            <a:lvl1pPr>
              <a:defRPr/>
            </a:lvl1pPr>
          </a:lstStyle>
          <a:p>
            <a:endParaRPr lang="en-GB" altLang="en-US"/>
          </a:p>
        </p:txBody>
      </p:sp>
      <p:sp>
        <p:nvSpPr>
          <p:cNvPr id="43015" name="Rectangle 7"/>
          <p:cNvSpPr>
            <a:spLocks noGrp="1" noChangeArrowheads="1"/>
          </p:cNvSpPr>
          <p:nvPr>
            <p:ph type="sldNum" sz="quarter" idx="4"/>
          </p:nvPr>
        </p:nvSpPr>
        <p:spPr>
          <a:xfrm>
            <a:off x="6553200" y="6927850"/>
            <a:ext cx="2133600" cy="476250"/>
          </a:xfrm>
        </p:spPr>
        <p:txBody>
          <a:bodyPr/>
          <a:lstStyle>
            <a:lvl1pPr>
              <a:defRPr/>
            </a:lvl1pPr>
          </a:lstStyle>
          <a:p>
            <a:fld id="{10B0D276-6D00-4E3C-AB98-F19806A1125B}" type="slidenum">
              <a:rPr lang="en-GB" altLang="en-US"/>
              <a:pPr/>
              <a:t>‹#›</a:t>
            </a:fld>
            <a:endParaRPr lang="en-GB" altLang="en-US"/>
          </a:p>
        </p:txBody>
      </p:sp>
      <p:sp>
        <p:nvSpPr>
          <p:cNvPr id="43017" name="Line 9"/>
          <p:cNvSpPr>
            <a:spLocks noChangeShapeType="1"/>
          </p:cNvSpPr>
          <p:nvPr/>
        </p:nvSpPr>
        <p:spPr bwMode="white">
          <a:xfrm>
            <a:off x="201613" y="1341438"/>
            <a:ext cx="8713787"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018" name="Text Box 10"/>
          <p:cNvSpPr txBox="1">
            <a:spLocks noChangeArrowheads="1"/>
          </p:cNvSpPr>
          <p:nvPr/>
        </p:nvSpPr>
        <p:spPr bwMode="ltGray">
          <a:xfrm>
            <a:off x="355600" y="420688"/>
            <a:ext cx="4876800" cy="7381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36000" anchor="b"/>
          <a:lstStyle/>
          <a:p>
            <a:pPr eaLnBrk="0" hangingPunct="0">
              <a:spcBef>
                <a:spcPct val="0"/>
              </a:spcBef>
            </a:pPr>
            <a:r>
              <a:rPr lang="en-GB" altLang="en-US" sz="2800">
                <a:solidFill>
                  <a:schemeClr val="bg1"/>
                </a:solidFill>
              </a:rPr>
              <a:t>School of something</a:t>
            </a:r>
          </a:p>
          <a:p>
            <a:pPr eaLnBrk="0" hangingPunct="0">
              <a:spcBef>
                <a:spcPct val="0"/>
              </a:spcBef>
            </a:pPr>
            <a:r>
              <a:rPr lang="en-GB" altLang="en-US" sz="1400">
                <a:solidFill>
                  <a:schemeClr val="bg1"/>
                </a:solidFill>
              </a:rPr>
              <a:t>FACULTY OF OTHER</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D0F17CB-CA21-490A-8499-D359E3667763}" type="slidenum">
              <a:rPr lang="en-GB" altLang="en-US"/>
              <a:pPr/>
              <a:t>‹#›</a:t>
            </a:fld>
            <a:endParaRPr lang="en-GB" altLang="en-US"/>
          </a:p>
        </p:txBody>
      </p:sp>
    </p:spTree>
    <p:extLst>
      <p:ext uri="{BB962C8B-B14F-4D97-AF65-F5344CB8AC3E}">
        <p14:creationId xmlns:p14="http://schemas.microsoft.com/office/powerpoint/2010/main" val="236234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3" y="422275"/>
            <a:ext cx="2106612" cy="55927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5600" y="422275"/>
            <a:ext cx="6170613"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43D6863-35C5-4F39-8421-68EA10F32FCC}" type="slidenum">
              <a:rPr lang="en-GB" altLang="en-US"/>
              <a:pPr/>
              <a:t>‹#›</a:t>
            </a:fld>
            <a:endParaRPr lang="en-GB" altLang="en-US"/>
          </a:p>
        </p:txBody>
      </p:sp>
    </p:spTree>
    <p:extLst>
      <p:ext uri="{BB962C8B-B14F-4D97-AF65-F5344CB8AC3E}">
        <p14:creationId xmlns:p14="http://schemas.microsoft.com/office/powerpoint/2010/main" val="1775426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5600" y="1665288"/>
            <a:ext cx="4138613"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6613" y="1665288"/>
            <a:ext cx="4138612" cy="2098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6613" y="3916363"/>
            <a:ext cx="4138612" cy="2098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Date Placeholder 5"/>
          <p:cNvSpPr>
            <a:spLocks noGrp="1"/>
          </p:cNvSpPr>
          <p:nvPr>
            <p:ph type="dt" sz="half" idx="10"/>
          </p:nvPr>
        </p:nvSpPr>
        <p:spPr>
          <a:xfrm>
            <a:off x="685800" y="6948488"/>
            <a:ext cx="1905000" cy="457200"/>
          </a:xfrm>
        </p:spPr>
        <p:txBody>
          <a:bodyPr/>
          <a:lstStyle>
            <a:lvl1pPr>
              <a:defRPr/>
            </a:lvl1pPr>
          </a:lstStyle>
          <a:p>
            <a:endParaRPr lang="en-GB" altLang="en-US"/>
          </a:p>
        </p:txBody>
      </p:sp>
      <p:sp>
        <p:nvSpPr>
          <p:cNvPr id="7" name="Footer Placeholder 6"/>
          <p:cNvSpPr>
            <a:spLocks noGrp="1"/>
          </p:cNvSpPr>
          <p:nvPr>
            <p:ph type="ftr" sz="quarter" idx="11"/>
          </p:nvPr>
        </p:nvSpPr>
        <p:spPr>
          <a:xfrm>
            <a:off x="3124200" y="6948488"/>
            <a:ext cx="2895600" cy="457200"/>
          </a:xfrm>
        </p:spPr>
        <p:txBody>
          <a:bodyPr/>
          <a:lstStyle>
            <a:lvl1pPr>
              <a:defRPr/>
            </a:lvl1pPr>
          </a:lstStyle>
          <a:p>
            <a:endParaRPr lang="en-GB" altLang="en-US"/>
          </a:p>
        </p:txBody>
      </p:sp>
      <p:sp>
        <p:nvSpPr>
          <p:cNvPr id="8" name="Slide Number Placeholder 7"/>
          <p:cNvSpPr>
            <a:spLocks noGrp="1"/>
          </p:cNvSpPr>
          <p:nvPr>
            <p:ph type="sldNum" sz="quarter" idx="12"/>
          </p:nvPr>
        </p:nvSpPr>
        <p:spPr>
          <a:xfrm>
            <a:off x="6553200" y="6948488"/>
            <a:ext cx="1905000" cy="457200"/>
          </a:xfrm>
        </p:spPr>
        <p:txBody>
          <a:bodyPr/>
          <a:lstStyle>
            <a:lvl1pPr>
              <a:defRPr/>
            </a:lvl1pPr>
          </a:lstStyle>
          <a:p>
            <a:fld id="{F2AAAA0B-9A27-4699-BE5B-C58446F63DB1}" type="slidenum">
              <a:rPr lang="en-GB" altLang="en-US"/>
              <a:pPr/>
              <a:t>‹#›</a:t>
            </a:fld>
            <a:endParaRPr lang="en-GB" altLang="en-US"/>
          </a:p>
        </p:txBody>
      </p:sp>
    </p:spTree>
    <p:extLst>
      <p:ext uri="{BB962C8B-B14F-4D97-AF65-F5344CB8AC3E}">
        <p14:creationId xmlns:p14="http://schemas.microsoft.com/office/powerpoint/2010/main" val="4075518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5600" y="1665288"/>
            <a:ext cx="4138613"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hart Placeholder 3"/>
          <p:cNvSpPr>
            <a:spLocks noGrp="1"/>
          </p:cNvSpPr>
          <p:nvPr>
            <p:ph type="chart" sz="half" idx="2"/>
          </p:nvPr>
        </p:nvSpPr>
        <p:spPr>
          <a:xfrm>
            <a:off x="4646613" y="1665288"/>
            <a:ext cx="4138612" cy="4349750"/>
          </a:xfrm>
        </p:spPr>
        <p:txBody>
          <a:bodyPr/>
          <a:lstStyle/>
          <a:p>
            <a:r>
              <a:rPr lang="en-US" smtClean="0"/>
              <a:t>Click icon to add chart</a:t>
            </a:r>
            <a:endParaRPr lang="en-GB"/>
          </a:p>
        </p:txBody>
      </p:sp>
      <p:sp>
        <p:nvSpPr>
          <p:cNvPr id="5" name="Date Placeholder 4"/>
          <p:cNvSpPr>
            <a:spLocks noGrp="1"/>
          </p:cNvSpPr>
          <p:nvPr>
            <p:ph type="dt" sz="half" idx="10"/>
          </p:nvPr>
        </p:nvSpPr>
        <p:spPr>
          <a:xfrm>
            <a:off x="685800" y="6948488"/>
            <a:ext cx="1905000" cy="457200"/>
          </a:xfrm>
        </p:spPr>
        <p:txBody>
          <a:bodyPr/>
          <a:lstStyle>
            <a:lvl1pPr>
              <a:defRPr/>
            </a:lvl1pPr>
          </a:lstStyle>
          <a:p>
            <a:endParaRPr lang="en-GB" altLang="en-US"/>
          </a:p>
        </p:txBody>
      </p:sp>
      <p:sp>
        <p:nvSpPr>
          <p:cNvPr id="6" name="Footer Placeholder 5"/>
          <p:cNvSpPr>
            <a:spLocks noGrp="1"/>
          </p:cNvSpPr>
          <p:nvPr>
            <p:ph type="ftr" sz="quarter" idx="11"/>
          </p:nvPr>
        </p:nvSpPr>
        <p:spPr>
          <a:xfrm>
            <a:off x="3124200" y="6948488"/>
            <a:ext cx="2895600" cy="457200"/>
          </a:xfrm>
        </p:spPr>
        <p:txBody>
          <a:bodyPr/>
          <a:lstStyle>
            <a:lvl1pPr>
              <a:defRPr/>
            </a:lvl1pPr>
          </a:lstStyle>
          <a:p>
            <a:endParaRPr lang="en-GB" altLang="en-US"/>
          </a:p>
        </p:txBody>
      </p:sp>
      <p:sp>
        <p:nvSpPr>
          <p:cNvPr id="7" name="Slide Number Placeholder 6"/>
          <p:cNvSpPr>
            <a:spLocks noGrp="1"/>
          </p:cNvSpPr>
          <p:nvPr>
            <p:ph type="sldNum" sz="quarter" idx="12"/>
          </p:nvPr>
        </p:nvSpPr>
        <p:spPr>
          <a:xfrm>
            <a:off x="6553200" y="6948488"/>
            <a:ext cx="1905000" cy="457200"/>
          </a:xfrm>
        </p:spPr>
        <p:txBody>
          <a:bodyPr/>
          <a:lstStyle>
            <a:lvl1pPr>
              <a:defRPr/>
            </a:lvl1pPr>
          </a:lstStyle>
          <a:p>
            <a:fld id="{46942B8E-5912-428C-B593-6744A314732A}" type="slidenum">
              <a:rPr lang="en-GB" altLang="en-US"/>
              <a:pPr/>
              <a:t>‹#›</a:t>
            </a:fld>
            <a:endParaRPr lang="en-GB" altLang="en-US"/>
          </a:p>
        </p:txBody>
      </p:sp>
    </p:spTree>
    <p:extLst>
      <p:ext uri="{BB962C8B-B14F-4D97-AF65-F5344CB8AC3E}">
        <p14:creationId xmlns:p14="http://schemas.microsoft.com/office/powerpoint/2010/main" val="72316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55600" y="1665288"/>
            <a:ext cx="8429625" cy="4349750"/>
          </a:xfrm>
        </p:spPr>
        <p:txBody>
          <a:bodyPr/>
          <a:lstStyle/>
          <a:p>
            <a:r>
              <a:rPr lang="en-US" smtClean="0"/>
              <a:t>Click icon to add table</a:t>
            </a:r>
            <a:endParaRPr lang="en-GB"/>
          </a:p>
        </p:txBody>
      </p:sp>
      <p:sp>
        <p:nvSpPr>
          <p:cNvPr id="4" name="Date Placeholder 3"/>
          <p:cNvSpPr>
            <a:spLocks noGrp="1"/>
          </p:cNvSpPr>
          <p:nvPr>
            <p:ph type="dt" sz="half" idx="10"/>
          </p:nvPr>
        </p:nvSpPr>
        <p:spPr>
          <a:xfrm>
            <a:off x="685800" y="6948488"/>
            <a:ext cx="1905000" cy="457200"/>
          </a:xfrm>
        </p:spPr>
        <p:txBody>
          <a:bodyPr/>
          <a:lstStyle>
            <a:lvl1pPr>
              <a:defRPr/>
            </a:lvl1pPr>
          </a:lstStyle>
          <a:p>
            <a:endParaRPr lang="en-GB" altLang="en-US"/>
          </a:p>
        </p:txBody>
      </p:sp>
      <p:sp>
        <p:nvSpPr>
          <p:cNvPr id="5" name="Footer Placeholder 4"/>
          <p:cNvSpPr>
            <a:spLocks noGrp="1"/>
          </p:cNvSpPr>
          <p:nvPr>
            <p:ph type="ftr" sz="quarter" idx="11"/>
          </p:nvPr>
        </p:nvSpPr>
        <p:spPr>
          <a:xfrm>
            <a:off x="3124200" y="6948488"/>
            <a:ext cx="2895600" cy="457200"/>
          </a:xfrm>
        </p:spPr>
        <p:txBody>
          <a:bodyPr/>
          <a:lstStyle>
            <a:lvl1pPr>
              <a:defRPr/>
            </a:lvl1pPr>
          </a:lstStyle>
          <a:p>
            <a:endParaRPr lang="en-GB" altLang="en-US"/>
          </a:p>
        </p:txBody>
      </p:sp>
      <p:sp>
        <p:nvSpPr>
          <p:cNvPr id="6" name="Slide Number Placeholder 5"/>
          <p:cNvSpPr>
            <a:spLocks noGrp="1"/>
          </p:cNvSpPr>
          <p:nvPr>
            <p:ph type="sldNum" sz="quarter" idx="12"/>
          </p:nvPr>
        </p:nvSpPr>
        <p:spPr>
          <a:xfrm>
            <a:off x="6553200" y="6948488"/>
            <a:ext cx="1905000" cy="457200"/>
          </a:xfrm>
        </p:spPr>
        <p:txBody>
          <a:bodyPr/>
          <a:lstStyle>
            <a:lvl1pPr>
              <a:defRPr/>
            </a:lvl1pPr>
          </a:lstStyle>
          <a:p>
            <a:fld id="{E5254751-45F6-406A-9952-E74A204BB1FD}" type="slidenum">
              <a:rPr lang="en-GB" altLang="en-US"/>
              <a:pPr/>
              <a:t>‹#›</a:t>
            </a:fld>
            <a:endParaRPr lang="en-GB" altLang="en-US"/>
          </a:p>
        </p:txBody>
      </p:sp>
    </p:spTree>
    <p:extLst>
      <p:ext uri="{BB962C8B-B14F-4D97-AF65-F5344CB8AC3E}">
        <p14:creationId xmlns:p14="http://schemas.microsoft.com/office/powerpoint/2010/main" val="391071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5E729AD-94AF-43A7-A540-98C3ABC69CAE}" type="slidenum">
              <a:rPr lang="en-GB" altLang="en-US"/>
              <a:pPr/>
              <a:t>‹#›</a:t>
            </a:fld>
            <a:endParaRPr lang="en-GB" altLang="en-US"/>
          </a:p>
        </p:txBody>
      </p:sp>
    </p:spTree>
    <p:extLst>
      <p:ext uri="{BB962C8B-B14F-4D97-AF65-F5344CB8AC3E}">
        <p14:creationId xmlns:p14="http://schemas.microsoft.com/office/powerpoint/2010/main" val="606583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35BD36E-7CA3-47D0-ABDB-EB064D5F0FC1}" type="slidenum">
              <a:rPr lang="en-GB" altLang="en-US"/>
              <a:pPr/>
              <a:t>‹#›</a:t>
            </a:fld>
            <a:endParaRPr lang="en-GB" altLang="en-US"/>
          </a:p>
        </p:txBody>
      </p:sp>
    </p:spTree>
    <p:extLst>
      <p:ext uri="{BB962C8B-B14F-4D97-AF65-F5344CB8AC3E}">
        <p14:creationId xmlns:p14="http://schemas.microsoft.com/office/powerpoint/2010/main" val="1687888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5600" y="1665288"/>
            <a:ext cx="4138613" cy="4349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665288"/>
            <a:ext cx="4138612" cy="4349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EF40A13A-678B-4757-9D17-2D16F6809B92}" type="slidenum">
              <a:rPr lang="en-GB" altLang="en-US"/>
              <a:pPr/>
              <a:t>‹#›</a:t>
            </a:fld>
            <a:endParaRPr lang="en-GB" altLang="en-US"/>
          </a:p>
        </p:txBody>
      </p:sp>
    </p:spTree>
    <p:extLst>
      <p:ext uri="{BB962C8B-B14F-4D97-AF65-F5344CB8AC3E}">
        <p14:creationId xmlns:p14="http://schemas.microsoft.com/office/powerpoint/2010/main" val="1661897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B362505A-3E4E-4C35-8CF6-7A5E738F85FF}" type="slidenum">
              <a:rPr lang="en-GB" altLang="en-US"/>
              <a:pPr/>
              <a:t>‹#›</a:t>
            </a:fld>
            <a:endParaRPr lang="en-GB" altLang="en-US"/>
          </a:p>
        </p:txBody>
      </p:sp>
    </p:spTree>
    <p:extLst>
      <p:ext uri="{BB962C8B-B14F-4D97-AF65-F5344CB8AC3E}">
        <p14:creationId xmlns:p14="http://schemas.microsoft.com/office/powerpoint/2010/main" val="385536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070C7F0-F311-4060-B54F-06B62D168C76}" type="slidenum">
              <a:rPr lang="en-GB" altLang="en-US"/>
              <a:pPr/>
              <a:t>‹#›</a:t>
            </a:fld>
            <a:endParaRPr lang="en-GB" altLang="en-US"/>
          </a:p>
        </p:txBody>
      </p:sp>
    </p:spTree>
    <p:extLst>
      <p:ext uri="{BB962C8B-B14F-4D97-AF65-F5344CB8AC3E}">
        <p14:creationId xmlns:p14="http://schemas.microsoft.com/office/powerpoint/2010/main" val="383807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2B7EA475-F97F-40AE-A330-8155BD24C0C5}" type="slidenum">
              <a:rPr lang="en-GB" altLang="en-US"/>
              <a:pPr/>
              <a:t>‹#›</a:t>
            </a:fld>
            <a:endParaRPr lang="en-GB" altLang="en-US"/>
          </a:p>
        </p:txBody>
      </p:sp>
    </p:spTree>
    <p:extLst>
      <p:ext uri="{BB962C8B-B14F-4D97-AF65-F5344CB8AC3E}">
        <p14:creationId xmlns:p14="http://schemas.microsoft.com/office/powerpoint/2010/main" val="718931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F687A955-BAF8-4C6A-AC58-393C21EB796F}" type="slidenum">
              <a:rPr lang="en-GB" altLang="en-US"/>
              <a:pPr/>
              <a:t>‹#›</a:t>
            </a:fld>
            <a:endParaRPr lang="en-GB" altLang="en-US"/>
          </a:p>
        </p:txBody>
      </p:sp>
    </p:spTree>
    <p:extLst>
      <p:ext uri="{BB962C8B-B14F-4D97-AF65-F5344CB8AC3E}">
        <p14:creationId xmlns:p14="http://schemas.microsoft.com/office/powerpoint/2010/main" val="2786487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6AF5496B-5847-4218-A0BC-2FA06CB88A11}" type="slidenum">
              <a:rPr lang="en-GB" altLang="en-US"/>
              <a:pPr/>
              <a:t>‹#›</a:t>
            </a:fld>
            <a:endParaRPr lang="en-GB" altLang="en-US"/>
          </a:p>
        </p:txBody>
      </p:sp>
    </p:spTree>
    <p:extLst>
      <p:ext uri="{BB962C8B-B14F-4D97-AF65-F5344CB8AC3E}">
        <p14:creationId xmlns:p14="http://schemas.microsoft.com/office/powerpoint/2010/main" val="3281402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7" name="Rectangle 3"/>
          <p:cNvSpPr>
            <a:spLocks noChangeArrowheads="1"/>
          </p:cNvSpPr>
          <p:nvPr/>
        </p:nvSpPr>
        <p:spPr bwMode="ltGray">
          <a:xfrm>
            <a:off x="76200" y="76200"/>
            <a:ext cx="8991600" cy="125888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spcBef>
                <a:spcPct val="0"/>
              </a:spcBef>
            </a:pPr>
            <a:endParaRPr lang="en-US" altLang="en-US" sz="2400">
              <a:solidFill>
                <a:srgbClr val="8D010F"/>
              </a:solidFill>
              <a:latin typeface="Times" pitchFamily="18" charset="0"/>
            </a:endParaRPr>
          </a:p>
        </p:txBody>
      </p:sp>
      <p:pic>
        <p:nvPicPr>
          <p:cNvPr id="41995" name="Picture 11" descr="LeedsUniWhit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511925" y="441325"/>
            <a:ext cx="2274888" cy="647700"/>
          </a:xfrm>
          <a:prstGeom prst="rect">
            <a:avLst/>
          </a:prstGeom>
          <a:noFill/>
          <a:extLst>
            <a:ext uri="{909E8E84-426E-40DD-AFC4-6F175D3DCCD1}">
              <a14:hiddenFill xmlns:a14="http://schemas.microsoft.com/office/drawing/2010/main">
                <a:solidFill>
                  <a:srgbClr val="FFFFFF"/>
                </a:solidFill>
              </a14:hiddenFill>
            </a:ext>
          </a:extLst>
        </p:spPr>
      </p:pic>
      <p:sp>
        <p:nvSpPr>
          <p:cNvPr id="41986" name="Rectangle 2"/>
          <p:cNvSpPr>
            <a:spLocks noGrp="1" noChangeArrowheads="1"/>
          </p:cNvSpPr>
          <p:nvPr>
            <p:ph type="body" idx="1"/>
          </p:nvPr>
        </p:nvSpPr>
        <p:spPr bwMode="auto">
          <a:xfrm>
            <a:off x="355600" y="1665288"/>
            <a:ext cx="8429625" cy="434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988" name="Rectangle 4"/>
          <p:cNvSpPr>
            <a:spLocks noGrp="1" noChangeArrowheads="1"/>
          </p:cNvSpPr>
          <p:nvPr>
            <p:ph type="title"/>
          </p:nvPr>
        </p:nvSpPr>
        <p:spPr bwMode="ltGray">
          <a:xfrm>
            <a:off x="355600" y="422275"/>
            <a:ext cx="4876800" cy="73818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US" altLang="en-US" smtClean="0"/>
              <a:t>Click to edit Master title style</a:t>
            </a:r>
            <a:endParaRPr lang="en-GB" altLang="en-US" smtClean="0"/>
          </a:p>
        </p:txBody>
      </p:sp>
      <p:sp>
        <p:nvSpPr>
          <p:cNvPr id="41989" name="Rectangle 5"/>
          <p:cNvSpPr>
            <a:spLocks noGrp="1" noChangeArrowheads="1"/>
          </p:cNvSpPr>
          <p:nvPr>
            <p:ph type="dt" sz="half" idx="2"/>
          </p:nvPr>
        </p:nvSpPr>
        <p:spPr bwMode="auto">
          <a:xfrm>
            <a:off x="685800" y="6948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400">
                <a:latin typeface="Times" pitchFamily="18" charset="0"/>
              </a:defRPr>
            </a:lvl1pPr>
          </a:lstStyle>
          <a:p>
            <a:endParaRPr lang="en-GB" altLang="en-US"/>
          </a:p>
        </p:txBody>
      </p:sp>
      <p:sp>
        <p:nvSpPr>
          <p:cNvPr id="41990" name="Rectangle 6"/>
          <p:cNvSpPr>
            <a:spLocks noGrp="1" noChangeArrowheads="1"/>
          </p:cNvSpPr>
          <p:nvPr>
            <p:ph type="ftr" sz="quarter" idx="3"/>
          </p:nvPr>
        </p:nvSpPr>
        <p:spPr bwMode="auto">
          <a:xfrm>
            <a:off x="3124200" y="69484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spcBef>
                <a:spcPct val="0"/>
              </a:spcBef>
              <a:defRPr sz="1400">
                <a:latin typeface="Times" pitchFamily="18" charset="0"/>
              </a:defRPr>
            </a:lvl1pPr>
          </a:lstStyle>
          <a:p>
            <a:endParaRPr lang="en-GB" altLang="en-US"/>
          </a:p>
        </p:txBody>
      </p:sp>
      <p:sp>
        <p:nvSpPr>
          <p:cNvPr id="41991" name="Rectangle 7"/>
          <p:cNvSpPr>
            <a:spLocks noGrp="1" noChangeArrowheads="1"/>
          </p:cNvSpPr>
          <p:nvPr>
            <p:ph type="sldNum" sz="quarter" idx="4"/>
          </p:nvPr>
        </p:nvSpPr>
        <p:spPr bwMode="auto">
          <a:xfrm>
            <a:off x="6553200" y="6948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400">
                <a:latin typeface="Times" pitchFamily="18" charset="0"/>
              </a:defRPr>
            </a:lvl1pPr>
          </a:lstStyle>
          <a:p>
            <a:fld id="{AE03BD0A-67D6-410A-B241-5A19F86B7BB1}" type="slidenum">
              <a:rPr lang="en-GB" altLang="en-US"/>
              <a:pPr/>
              <a:t>‹#›</a:t>
            </a:fld>
            <a:endParaRPr lang="en-GB" altLang="en-US"/>
          </a:p>
        </p:txBody>
      </p:sp>
      <p:sp>
        <p:nvSpPr>
          <p:cNvPr id="41994" name="Line 10"/>
          <p:cNvSpPr>
            <a:spLocks noChangeShapeType="1"/>
          </p:cNvSpPr>
          <p:nvPr/>
        </p:nvSpPr>
        <p:spPr bwMode="white">
          <a:xfrm>
            <a:off x="201613" y="1600200"/>
            <a:ext cx="8713787"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txStyles>
    <p:titleStyle>
      <a:lvl1pPr algn="l" rtl="0" eaLnBrk="1" fontAlgn="base" hangingPunct="1">
        <a:spcBef>
          <a:spcPct val="0"/>
        </a:spcBef>
        <a:spcAft>
          <a:spcPct val="0"/>
        </a:spcAft>
        <a:defRPr sz="28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charset="0"/>
        </a:defRPr>
      </a:lvl2pPr>
      <a:lvl3pPr algn="l" rtl="0" eaLnBrk="1" fontAlgn="base" hangingPunct="1">
        <a:spcBef>
          <a:spcPct val="0"/>
        </a:spcBef>
        <a:spcAft>
          <a:spcPct val="0"/>
        </a:spcAft>
        <a:defRPr sz="2800">
          <a:solidFill>
            <a:schemeClr val="tx2"/>
          </a:solidFill>
          <a:latin typeface="Arial" charset="0"/>
        </a:defRPr>
      </a:lvl3pPr>
      <a:lvl4pPr algn="l" rtl="0" eaLnBrk="1" fontAlgn="base" hangingPunct="1">
        <a:spcBef>
          <a:spcPct val="0"/>
        </a:spcBef>
        <a:spcAft>
          <a:spcPct val="0"/>
        </a:spcAft>
        <a:defRPr sz="2800">
          <a:solidFill>
            <a:schemeClr val="tx2"/>
          </a:solidFill>
          <a:latin typeface="Arial" charset="0"/>
        </a:defRPr>
      </a:lvl4pPr>
      <a:lvl5pPr algn="l" rtl="0" eaLnBrk="1" fontAlgn="base" hangingPunct="1">
        <a:spcBef>
          <a:spcPct val="0"/>
        </a:spcBef>
        <a:spcAft>
          <a:spcPct val="0"/>
        </a:spcAft>
        <a:defRPr sz="2800">
          <a:solidFill>
            <a:schemeClr val="tx2"/>
          </a:solidFill>
          <a:latin typeface="Arial" charset="0"/>
        </a:defRPr>
      </a:lvl5pPr>
      <a:lvl6pPr marL="457200" algn="l" rtl="0" eaLnBrk="1" fontAlgn="base" hangingPunct="1">
        <a:spcBef>
          <a:spcPct val="0"/>
        </a:spcBef>
        <a:spcAft>
          <a:spcPct val="0"/>
        </a:spcAft>
        <a:defRPr sz="2800">
          <a:solidFill>
            <a:schemeClr val="tx2"/>
          </a:solidFill>
          <a:latin typeface="Arial" charset="0"/>
        </a:defRPr>
      </a:lvl6pPr>
      <a:lvl7pPr marL="914400" algn="l" rtl="0" eaLnBrk="1" fontAlgn="base" hangingPunct="1">
        <a:spcBef>
          <a:spcPct val="0"/>
        </a:spcBef>
        <a:spcAft>
          <a:spcPct val="0"/>
        </a:spcAft>
        <a:defRPr sz="2800">
          <a:solidFill>
            <a:schemeClr val="tx2"/>
          </a:solidFill>
          <a:latin typeface="Arial" charset="0"/>
        </a:defRPr>
      </a:lvl7pPr>
      <a:lvl8pPr marL="1371600" algn="l" rtl="0" eaLnBrk="1" fontAlgn="base" hangingPunct="1">
        <a:spcBef>
          <a:spcPct val="0"/>
        </a:spcBef>
        <a:spcAft>
          <a:spcPct val="0"/>
        </a:spcAft>
        <a:defRPr sz="2800">
          <a:solidFill>
            <a:schemeClr val="tx2"/>
          </a:solidFill>
          <a:latin typeface="Arial" charset="0"/>
        </a:defRPr>
      </a:lvl8pPr>
      <a:lvl9pPr marL="1828800" algn="l" rtl="0" eaLnBrk="1" fontAlgn="base" hangingPunct="1">
        <a:spcBef>
          <a:spcPct val="0"/>
        </a:spcBef>
        <a:spcAft>
          <a:spcPct val="0"/>
        </a:spcAft>
        <a:defRPr sz="2800">
          <a:solidFill>
            <a:schemeClr val="tx2"/>
          </a:solidFill>
          <a:latin typeface="Arial" charset="0"/>
        </a:defRPr>
      </a:lvl9pPr>
    </p:titleStyle>
    <p:bodyStyle>
      <a:lvl1pPr algn="l" rtl="0" eaLnBrk="1" fontAlgn="base" hangingPunct="1">
        <a:spcBef>
          <a:spcPct val="0"/>
        </a:spcBef>
        <a:spcAft>
          <a:spcPct val="40000"/>
        </a:spcAft>
        <a:defRPr sz="2400">
          <a:solidFill>
            <a:schemeClr val="tx1"/>
          </a:solidFill>
          <a:latin typeface="+mn-lt"/>
          <a:ea typeface="+mn-ea"/>
          <a:cs typeface="+mn-cs"/>
        </a:defRPr>
      </a:lvl1pPr>
      <a:lvl2pPr marL="271463" indent="-269875" algn="l" rtl="0" eaLnBrk="1" fontAlgn="base" hangingPunct="1">
        <a:spcBef>
          <a:spcPct val="0"/>
        </a:spcBef>
        <a:spcAft>
          <a:spcPct val="40000"/>
        </a:spcAft>
        <a:buChar char="•"/>
        <a:defRPr sz="2000">
          <a:solidFill>
            <a:schemeClr val="tx1"/>
          </a:solidFill>
          <a:latin typeface="+mn-lt"/>
        </a:defRPr>
      </a:lvl2pPr>
      <a:lvl3pPr marL="542925" indent="-269875" algn="l" rtl="0" eaLnBrk="1" fontAlgn="base" hangingPunct="1">
        <a:spcBef>
          <a:spcPct val="0"/>
        </a:spcBef>
        <a:spcAft>
          <a:spcPct val="40000"/>
        </a:spcAft>
        <a:buChar char="•"/>
        <a:defRPr sz="2000">
          <a:solidFill>
            <a:schemeClr val="tx1"/>
          </a:solidFill>
          <a:latin typeface="+mn-lt"/>
        </a:defRPr>
      </a:lvl3pPr>
      <a:lvl4pPr marL="809625" indent="-265113" algn="l" rtl="0" eaLnBrk="1" fontAlgn="base" hangingPunct="1">
        <a:spcBef>
          <a:spcPct val="0"/>
        </a:spcBef>
        <a:spcAft>
          <a:spcPct val="40000"/>
        </a:spcAft>
        <a:buChar char="•"/>
        <a:defRPr sz="2000">
          <a:solidFill>
            <a:schemeClr val="tx1"/>
          </a:solidFill>
          <a:latin typeface="+mn-lt"/>
        </a:defRPr>
      </a:lvl4pPr>
      <a:lvl5pPr marL="1081088" indent="-269875" algn="l" rtl="0" eaLnBrk="1" fontAlgn="base" hangingPunct="1">
        <a:spcBef>
          <a:spcPct val="0"/>
        </a:spcBef>
        <a:spcAft>
          <a:spcPct val="40000"/>
        </a:spcAft>
        <a:buChar char="•"/>
        <a:defRPr sz="2000">
          <a:solidFill>
            <a:schemeClr val="tx1"/>
          </a:solidFill>
          <a:latin typeface="+mn-lt"/>
        </a:defRPr>
      </a:lvl5pPr>
      <a:lvl6pPr marL="1538288" indent="-269875" algn="l" rtl="0" eaLnBrk="1" fontAlgn="base" hangingPunct="1">
        <a:spcBef>
          <a:spcPct val="0"/>
        </a:spcBef>
        <a:spcAft>
          <a:spcPct val="40000"/>
        </a:spcAft>
        <a:buChar char="•"/>
        <a:defRPr sz="2000">
          <a:solidFill>
            <a:schemeClr val="tx1"/>
          </a:solidFill>
          <a:latin typeface="+mn-lt"/>
        </a:defRPr>
      </a:lvl6pPr>
      <a:lvl7pPr marL="1995488" indent="-269875" algn="l" rtl="0" eaLnBrk="1" fontAlgn="base" hangingPunct="1">
        <a:spcBef>
          <a:spcPct val="0"/>
        </a:spcBef>
        <a:spcAft>
          <a:spcPct val="40000"/>
        </a:spcAft>
        <a:buChar char="•"/>
        <a:defRPr sz="2000">
          <a:solidFill>
            <a:schemeClr val="tx1"/>
          </a:solidFill>
          <a:latin typeface="+mn-lt"/>
        </a:defRPr>
      </a:lvl7pPr>
      <a:lvl8pPr marL="2452688" indent="-269875" algn="l" rtl="0" eaLnBrk="1" fontAlgn="base" hangingPunct="1">
        <a:spcBef>
          <a:spcPct val="0"/>
        </a:spcBef>
        <a:spcAft>
          <a:spcPct val="40000"/>
        </a:spcAft>
        <a:buChar char="•"/>
        <a:defRPr sz="2000">
          <a:solidFill>
            <a:schemeClr val="tx1"/>
          </a:solidFill>
          <a:latin typeface="+mn-lt"/>
        </a:defRPr>
      </a:lvl8pPr>
      <a:lvl9pPr marL="2909888" indent="-269875" algn="l" rtl="0" eaLnBrk="1" fontAlgn="base" hangingPunct="1">
        <a:spcBef>
          <a:spcPct val="0"/>
        </a:spcBef>
        <a:spcAft>
          <a:spcPct val="40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4022" name="Rectangle 6"/>
          <p:cNvSpPr>
            <a:spLocks noChangeArrowheads="1"/>
          </p:cNvSpPr>
          <p:nvPr/>
        </p:nvSpPr>
        <p:spPr bwMode="ltGray">
          <a:xfrm>
            <a:off x="76200" y="76200"/>
            <a:ext cx="8991600" cy="670560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spcBef>
                <a:spcPct val="0"/>
              </a:spcBef>
            </a:pPr>
            <a:endParaRPr lang="en-US" altLang="en-US" sz="2400">
              <a:solidFill>
                <a:srgbClr val="8D010F"/>
              </a:solidFill>
              <a:latin typeface="Times" pitchFamily="18" charset="0"/>
            </a:endParaRPr>
          </a:p>
        </p:txBody>
      </p:sp>
      <p:pic>
        <p:nvPicPr>
          <p:cNvPr id="214023" name="Picture 7" descr="LeedsUniWhi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11925" y="441325"/>
            <a:ext cx="2274888" cy="647700"/>
          </a:xfrm>
          <a:prstGeom prst="rect">
            <a:avLst/>
          </a:prstGeom>
          <a:noFill/>
          <a:extLst>
            <a:ext uri="{909E8E84-426E-40DD-AFC4-6F175D3DCCD1}">
              <a14:hiddenFill xmlns:a14="http://schemas.microsoft.com/office/drawing/2010/main">
                <a:solidFill>
                  <a:srgbClr val="FFFFFF"/>
                </a:solidFill>
              </a14:hiddenFill>
            </a:ext>
          </a:extLst>
        </p:spPr>
      </p:pic>
      <p:sp>
        <p:nvSpPr>
          <p:cNvPr id="214024" name="Line 8"/>
          <p:cNvSpPr>
            <a:spLocks noChangeShapeType="1"/>
          </p:cNvSpPr>
          <p:nvPr/>
        </p:nvSpPr>
        <p:spPr bwMode="white">
          <a:xfrm>
            <a:off x="201613" y="1341438"/>
            <a:ext cx="8713787"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4025" name="Text Box 9"/>
          <p:cNvSpPr txBox="1">
            <a:spLocks noChangeArrowheads="1"/>
          </p:cNvSpPr>
          <p:nvPr/>
        </p:nvSpPr>
        <p:spPr bwMode="ltGray">
          <a:xfrm>
            <a:off x="355600" y="420688"/>
            <a:ext cx="4876800" cy="73818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36000" anchor="b"/>
          <a:lstStyle/>
          <a:p>
            <a:pPr eaLnBrk="0" hangingPunct="0">
              <a:spcBef>
                <a:spcPct val="0"/>
              </a:spcBef>
            </a:pPr>
            <a:r>
              <a:rPr lang="en-GB" altLang="en-US" sz="2800" dirty="0">
                <a:solidFill>
                  <a:schemeClr val="bg1"/>
                </a:solidFill>
              </a:rPr>
              <a:t>I</a:t>
            </a:r>
            <a:r>
              <a:rPr lang="en-GB" altLang="en-US" sz="2800" dirty="0" smtClean="0">
                <a:solidFill>
                  <a:schemeClr val="bg1"/>
                </a:solidFill>
              </a:rPr>
              <a:t>nstitute for Transport Studies</a:t>
            </a:r>
            <a:endParaRPr lang="en-GB" altLang="en-US" sz="2800" dirty="0">
              <a:solidFill>
                <a:schemeClr val="bg1"/>
              </a:solidFill>
            </a:endParaRPr>
          </a:p>
          <a:p>
            <a:pPr eaLnBrk="0" hangingPunct="0">
              <a:spcBef>
                <a:spcPct val="0"/>
              </a:spcBef>
            </a:pPr>
            <a:r>
              <a:rPr lang="en-GB" altLang="en-US" sz="1400" dirty="0">
                <a:solidFill>
                  <a:schemeClr val="bg1"/>
                </a:solidFill>
              </a:rPr>
              <a:t>FACULTY OF </a:t>
            </a:r>
            <a:r>
              <a:rPr lang="en-GB" altLang="en-US" sz="1400" dirty="0" smtClean="0">
                <a:solidFill>
                  <a:schemeClr val="bg1"/>
                </a:solidFill>
              </a:rPr>
              <a:t>ENVIRONMENT</a:t>
            </a:r>
            <a:endParaRPr lang="en-GB" altLang="en-US" sz="1400" dirty="0">
              <a:solidFill>
                <a:schemeClr val="bg1"/>
              </a:solidFill>
            </a:endParaRPr>
          </a:p>
        </p:txBody>
      </p:sp>
      <p:sp>
        <p:nvSpPr>
          <p:cNvPr id="214020" name="Rectangle 4"/>
          <p:cNvSpPr>
            <a:spLocks noGrp="1" noChangeArrowheads="1"/>
          </p:cNvSpPr>
          <p:nvPr>
            <p:ph type="ctrTitle"/>
          </p:nvPr>
        </p:nvSpPr>
        <p:spPr>
          <a:xfrm>
            <a:off x="349250" y="2565400"/>
            <a:ext cx="7772400" cy="1107996"/>
          </a:xfrm>
          <a:solidFill>
            <a:schemeClr val="tx1"/>
          </a:solidFill>
        </p:spPr>
        <p:txBody>
          <a:bodyPr/>
          <a:lstStyle/>
          <a:p>
            <a:r>
              <a:rPr lang="en-GB" altLang="en-US" dirty="0" smtClean="0"/>
              <a:t>Quality of Life and Transport Policy: Lessons for the Wellbeing Agenda </a:t>
            </a:r>
            <a:endParaRPr lang="en-GB" altLang="en-US" dirty="0"/>
          </a:p>
        </p:txBody>
      </p:sp>
      <p:sp>
        <p:nvSpPr>
          <p:cNvPr id="214021" name="Rectangle 5"/>
          <p:cNvSpPr>
            <a:spLocks noGrp="1" noChangeArrowheads="1"/>
          </p:cNvSpPr>
          <p:nvPr>
            <p:ph type="subTitle" idx="1"/>
          </p:nvPr>
        </p:nvSpPr>
        <p:spPr>
          <a:xfrm>
            <a:off x="352425" y="3990975"/>
            <a:ext cx="7769225" cy="1169551"/>
          </a:xfrm>
          <a:solidFill>
            <a:schemeClr val="tx1"/>
          </a:solidFill>
        </p:spPr>
        <p:txBody>
          <a:bodyPr wrap="square">
            <a:spAutoFit/>
          </a:bodyPr>
          <a:lstStyle/>
          <a:p>
            <a:r>
              <a:rPr lang="en-GB" altLang="en-US" dirty="0" smtClean="0"/>
              <a:t>Louise Reardon (l.reardon@leeds.ac.uk)</a:t>
            </a:r>
            <a:endParaRPr lang="en-GB" altLang="en-US" dirty="0"/>
          </a:p>
          <a:p>
            <a:r>
              <a:rPr lang="en-GB" altLang="en-US" dirty="0" smtClean="0"/>
              <a:t>Politics of Wellbeing Conference, Sheffield Town Hall, 17 July 2015</a:t>
            </a:r>
            <a:endParaRPr lang="en-GB" altLang="en-US" dirty="0"/>
          </a:p>
          <a:p>
            <a:endParaRPr lang="en-GB"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5368528" cy="738188"/>
          </a:xfrm>
        </p:spPr>
        <p:txBody>
          <a:bodyPr/>
          <a:lstStyle/>
          <a:p>
            <a:r>
              <a:rPr lang="en-GB" sz="3200" dirty="0" smtClean="0"/>
              <a:t> No </a:t>
            </a:r>
            <a:r>
              <a:rPr lang="en-GB" sz="3200" dirty="0" smtClean="0"/>
              <a:t>New </a:t>
            </a:r>
            <a:r>
              <a:rPr lang="en-GB" sz="3200" dirty="0"/>
              <a:t>P</a:t>
            </a:r>
            <a:r>
              <a:rPr lang="en-GB" sz="3200" dirty="0" smtClean="0"/>
              <a:t>olicy </a:t>
            </a:r>
            <a:r>
              <a:rPr lang="en-GB" sz="3200" dirty="0"/>
              <a:t>D</a:t>
            </a:r>
            <a:r>
              <a:rPr lang="en-GB" sz="3200" dirty="0" smtClean="0"/>
              <a:t>irection</a:t>
            </a:r>
            <a:endParaRPr lang="en-GB" sz="3200" dirty="0"/>
          </a:p>
        </p:txBody>
      </p:sp>
      <p:sp>
        <p:nvSpPr>
          <p:cNvPr id="3" name="Content Placeholder 2"/>
          <p:cNvSpPr>
            <a:spLocks noGrp="1"/>
          </p:cNvSpPr>
          <p:nvPr>
            <p:ph idx="1"/>
          </p:nvPr>
        </p:nvSpPr>
        <p:spPr>
          <a:xfrm>
            <a:off x="355600" y="1665288"/>
            <a:ext cx="8429625" cy="5004072"/>
          </a:xfrm>
        </p:spPr>
        <p:txBody>
          <a:bodyPr/>
          <a:lstStyle/>
          <a:p>
            <a:pPr marL="342900" indent="-342900">
              <a:buFont typeface="Arial" panose="020B0604020202020204" pitchFamily="34" charset="0"/>
              <a:buChar char="•"/>
            </a:pPr>
            <a:r>
              <a:rPr lang="en-GB" sz="2800" dirty="0" err="1" smtClean="0"/>
              <a:t>QoL</a:t>
            </a:r>
            <a:r>
              <a:rPr lang="en-GB" sz="2800" dirty="0" smtClean="0"/>
              <a:t> used as a means to justify existing policy approaches rather than create new ones</a:t>
            </a:r>
          </a:p>
          <a:p>
            <a:pPr marL="457200" indent="-457200">
              <a:buFont typeface="Arial" panose="020B0604020202020204" pitchFamily="34" charset="0"/>
              <a:buChar char="•"/>
            </a:pPr>
            <a:r>
              <a:rPr lang="en-GB" sz="2800" dirty="0" smtClean="0"/>
              <a:t>Sheffield City Region </a:t>
            </a:r>
          </a:p>
          <a:p>
            <a:pPr marL="614363" lvl="1" indent="-342900">
              <a:buFont typeface="Arial" panose="020B0604020202020204" pitchFamily="34" charset="0"/>
              <a:buChar char="•"/>
            </a:pPr>
            <a:r>
              <a:rPr lang="en-GB" sz="2600" dirty="0"/>
              <a:t>Seen as an aside to </a:t>
            </a:r>
            <a:r>
              <a:rPr lang="en-GB" sz="2600" dirty="0" smtClean="0"/>
              <a:t>‘all pervasive’ </a:t>
            </a:r>
            <a:r>
              <a:rPr lang="en-GB" sz="2600" dirty="0"/>
              <a:t>issue of growth</a:t>
            </a:r>
          </a:p>
          <a:p>
            <a:pPr marL="614363" lvl="1" indent="-342900">
              <a:buFont typeface="Arial" panose="020B0604020202020204" pitchFamily="34" charset="0"/>
              <a:buChar char="•"/>
            </a:pPr>
            <a:r>
              <a:rPr lang="en-GB" sz="2600" dirty="0" err="1" smtClean="0"/>
              <a:t>QoL</a:t>
            </a:r>
            <a:r>
              <a:rPr lang="en-GB" sz="2600" dirty="0" smtClean="0"/>
              <a:t> used rhetorically, largely around access to job sites</a:t>
            </a:r>
          </a:p>
          <a:p>
            <a:pPr marL="342900" indent="-342900">
              <a:buFont typeface="Arial" panose="020B0604020202020204" pitchFamily="34" charset="0"/>
              <a:buChar char="•"/>
            </a:pPr>
            <a:r>
              <a:rPr lang="en-GB" sz="2800" dirty="0" smtClean="0"/>
              <a:t>York</a:t>
            </a:r>
          </a:p>
          <a:p>
            <a:pPr marL="614363" lvl="1" indent="-342900">
              <a:buFont typeface="Arial" panose="020B0604020202020204" pitchFamily="34" charset="0"/>
              <a:buChar char="•"/>
            </a:pPr>
            <a:r>
              <a:rPr lang="en-GB" sz="2600" dirty="0" smtClean="0"/>
              <a:t>Identified closely with quality of place, a way of framing traffic mitigation measures to reduce congestion, and further economic growth</a:t>
            </a:r>
            <a:endParaRPr lang="en-GB" sz="2600" dirty="0"/>
          </a:p>
        </p:txBody>
      </p:sp>
    </p:spTree>
    <p:extLst>
      <p:ext uri="{BB962C8B-B14F-4D97-AF65-F5344CB8AC3E}">
        <p14:creationId xmlns:p14="http://schemas.microsoft.com/office/powerpoint/2010/main" val="437904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Less</a:t>
            </a:r>
            <a:r>
              <a:rPr lang="en-GB" sz="3200" dirty="0" smtClean="0"/>
              <a:t>ons </a:t>
            </a:r>
            <a:r>
              <a:rPr lang="en-GB" sz="3200" dirty="0" smtClean="0"/>
              <a:t>for </a:t>
            </a:r>
            <a:r>
              <a:rPr lang="en-GB" sz="3200" dirty="0" smtClean="0"/>
              <a:t>the Wellbeing </a:t>
            </a:r>
            <a:r>
              <a:rPr lang="en-GB" sz="3200" dirty="0" smtClean="0"/>
              <a:t>Agenda</a:t>
            </a:r>
            <a:endParaRPr lang="en-GB" sz="3200" dirty="0"/>
          </a:p>
        </p:txBody>
      </p:sp>
      <p:sp>
        <p:nvSpPr>
          <p:cNvPr id="3" name="Content Placeholder 2"/>
          <p:cNvSpPr>
            <a:spLocks noGrp="1"/>
          </p:cNvSpPr>
          <p:nvPr>
            <p:ph idx="1"/>
          </p:nvPr>
        </p:nvSpPr>
        <p:spPr>
          <a:xfrm>
            <a:off x="355600" y="1665288"/>
            <a:ext cx="8536880" cy="4644032"/>
          </a:xfrm>
        </p:spPr>
        <p:txBody>
          <a:bodyPr/>
          <a:lstStyle/>
          <a:p>
            <a:pPr marL="342900" indent="-342900">
              <a:buFont typeface="Arial" panose="020B0604020202020204" pitchFamily="34" charset="0"/>
              <a:buChar char="•"/>
            </a:pPr>
            <a:r>
              <a:rPr lang="en-GB" sz="2800" dirty="0" smtClean="0"/>
              <a:t>What is wellbeing’s value added?</a:t>
            </a:r>
            <a:endParaRPr lang="en-GB" sz="2800" dirty="0"/>
          </a:p>
          <a:p>
            <a:pPr marL="342900" indent="-342900">
              <a:buFont typeface="Arial" panose="020B0604020202020204" pitchFamily="34" charset="0"/>
              <a:buChar char="•"/>
            </a:pPr>
            <a:r>
              <a:rPr lang="en-GB" sz="2800" dirty="0"/>
              <a:t>W</a:t>
            </a:r>
            <a:r>
              <a:rPr lang="en-GB" sz="2800" dirty="0" smtClean="0"/>
              <a:t>ellbeing needs identifying as </a:t>
            </a:r>
            <a:r>
              <a:rPr lang="en-GB" sz="2800" dirty="0" smtClean="0"/>
              <a:t>a solution to a problem</a:t>
            </a:r>
            <a:endParaRPr lang="en-GB" sz="2800" dirty="0"/>
          </a:p>
          <a:p>
            <a:pPr marL="342900" indent="-342900">
              <a:buFont typeface="Arial" panose="020B0604020202020204" pitchFamily="34" charset="0"/>
              <a:buChar char="•"/>
            </a:pPr>
            <a:r>
              <a:rPr lang="en-GB" sz="2800" dirty="0" smtClean="0"/>
              <a:t>N</a:t>
            </a:r>
            <a:r>
              <a:rPr lang="en-GB" sz="2800" dirty="0" smtClean="0"/>
              <a:t>eeds shaping to sectors and levels of government</a:t>
            </a:r>
            <a:endParaRPr lang="en-GB" sz="2800" dirty="0" smtClean="0"/>
          </a:p>
          <a:p>
            <a:pPr marL="342900" indent="-342900">
              <a:buFont typeface="Arial" panose="020B0604020202020204" pitchFamily="34" charset="0"/>
              <a:buChar char="•"/>
            </a:pPr>
            <a:r>
              <a:rPr lang="en-GB" sz="2800" dirty="0" smtClean="0"/>
              <a:t>Measures and indicators of wellbeing a good focal point, but still competing with other indicators and issues</a:t>
            </a:r>
          </a:p>
          <a:p>
            <a:pPr marL="342900" indent="-342900">
              <a:buFont typeface="Arial" panose="020B0604020202020204" pitchFamily="34" charset="0"/>
              <a:buChar char="•"/>
            </a:pPr>
            <a:r>
              <a:rPr lang="en-GB" sz="2800" dirty="0" smtClean="0"/>
              <a:t>Tension between broad appeal and the narrowing needed for tangible action </a:t>
            </a:r>
          </a:p>
        </p:txBody>
      </p:sp>
    </p:spTree>
    <p:extLst>
      <p:ext uri="{BB962C8B-B14F-4D97-AF65-F5344CB8AC3E}">
        <p14:creationId xmlns:p14="http://schemas.microsoft.com/office/powerpoint/2010/main" val="249657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Introduction</a:t>
            </a:r>
            <a:endParaRPr lang="en-GB" sz="3600"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GB" sz="2800" dirty="0" smtClean="0"/>
              <a:t>Wellbeing on the agenda, but can it have policy impact?</a:t>
            </a:r>
          </a:p>
          <a:p>
            <a:pPr marL="342900" indent="-342900">
              <a:buFont typeface="Arial" panose="020B0604020202020204" pitchFamily="34" charset="0"/>
              <a:buChar char="•"/>
            </a:pPr>
            <a:r>
              <a:rPr lang="en-GB" sz="2800" dirty="0" smtClean="0"/>
              <a:t>Quality of life (</a:t>
            </a:r>
            <a:r>
              <a:rPr lang="en-GB" sz="2800" dirty="0" err="1" smtClean="0"/>
              <a:t>QoL</a:t>
            </a:r>
            <a:r>
              <a:rPr lang="en-GB" sz="2800" dirty="0" smtClean="0"/>
              <a:t>) – a UK policy precursor to wellbeing</a:t>
            </a:r>
          </a:p>
          <a:p>
            <a:pPr marL="342900" indent="-342900">
              <a:buFont typeface="Arial" panose="020B0604020202020204" pitchFamily="34" charset="0"/>
              <a:buChar char="•"/>
            </a:pPr>
            <a:r>
              <a:rPr lang="en-GB" sz="2800" dirty="0" smtClean="0"/>
              <a:t>Transport Policy under the New Labour period</a:t>
            </a:r>
          </a:p>
          <a:p>
            <a:pPr marL="342900" indent="-342900">
              <a:buFont typeface="Arial" panose="020B0604020202020204" pitchFamily="34" charset="0"/>
              <a:buChar char="•"/>
            </a:pPr>
            <a:r>
              <a:rPr lang="en-GB" sz="2800" dirty="0" smtClean="0"/>
              <a:t>Comparative qualitative study of two local authority areas</a:t>
            </a:r>
          </a:p>
          <a:p>
            <a:pPr marL="342900" indent="-342900">
              <a:buFont typeface="Arial" panose="020B0604020202020204" pitchFamily="34" charset="0"/>
              <a:buChar char="•"/>
            </a:pPr>
            <a:r>
              <a:rPr lang="en-GB" sz="2800" dirty="0" smtClean="0"/>
              <a:t>Reflect on the importance of framing and issue definition</a:t>
            </a:r>
          </a:p>
          <a:p>
            <a:endParaRPr lang="en-GB" dirty="0"/>
          </a:p>
        </p:txBody>
      </p:sp>
    </p:spTree>
    <p:extLst>
      <p:ext uri="{BB962C8B-B14F-4D97-AF65-F5344CB8AC3E}">
        <p14:creationId xmlns:p14="http://schemas.microsoft.com/office/powerpoint/2010/main" val="1717348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Overview</a:t>
            </a:r>
            <a:endParaRPr lang="en-GB" sz="3600"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GB" sz="2800" dirty="0" smtClean="0"/>
              <a:t>Framing and why it is important</a:t>
            </a:r>
          </a:p>
          <a:p>
            <a:pPr marL="457200" indent="-457200">
              <a:buFont typeface="Arial" panose="020B0604020202020204" pitchFamily="34" charset="0"/>
              <a:buChar char="•"/>
            </a:pPr>
            <a:r>
              <a:rPr lang="en-GB" sz="2800" dirty="0" smtClean="0"/>
              <a:t>Identify how </a:t>
            </a:r>
            <a:r>
              <a:rPr lang="en-GB" sz="2800" dirty="0" err="1" smtClean="0"/>
              <a:t>QoL</a:t>
            </a:r>
            <a:r>
              <a:rPr lang="en-GB" sz="2800" dirty="0" smtClean="0"/>
              <a:t> was framed at national level</a:t>
            </a:r>
          </a:p>
          <a:p>
            <a:pPr marL="457200" indent="-457200">
              <a:buFont typeface="Arial" panose="020B0604020202020204" pitchFamily="34" charset="0"/>
              <a:buChar char="•"/>
            </a:pPr>
            <a:r>
              <a:rPr lang="en-GB" sz="2800" dirty="0" smtClean="0"/>
              <a:t>Outline the impact of </a:t>
            </a:r>
            <a:r>
              <a:rPr lang="en-GB" sz="2800" dirty="0" err="1" smtClean="0"/>
              <a:t>QoL</a:t>
            </a:r>
            <a:r>
              <a:rPr lang="en-GB" sz="2800" dirty="0" smtClean="0"/>
              <a:t> on the local level – ‘sensitizing effect’</a:t>
            </a:r>
          </a:p>
          <a:p>
            <a:pPr marL="457200" indent="-457200">
              <a:buFont typeface="Arial" panose="020B0604020202020204" pitchFamily="34" charset="0"/>
              <a:buChar char="•"/>
            </a:pPr>
            <a:r>
              <a:rPr lang="en-GB" sz="2800" dirty="0" smtClean="0"/>
              <a:t>Highlight the weakness of the </a:t>
            </a:r>
            <a:r>
              <a:rPr lang="en-GB" sz="2800" dirty="0" err="1" smtClean="0"/>
              <a:t>QoL</a:t>
            </a:r>
            <a:r>
              <a:rPr lang="en-GB" sz="2800" dirty="0" smtClean="0"/>
              <a:t> framing for meaningful policy activity at the local level</a:t>
            </a:r>
          </a:p>
          <a:p>
            <a:pPr marL="457200" indent="-457200">
              <a:buFont typeface="Arial" panose="020B0604020202020204" pitchFamily="34" charset="0"/>
              <a:buChar char="•"/>
            </a:pPr>
            <a:r>
              <a:rPr lang="en-GB" sz="2800" dirty="0" smtClean="0"/>
              <a:t>Reflect on the lessons for the wellbeing agenda  </a:t>
            </a:r>
            <a:endParaRPr lang="en-GB" sz="2800" dirty="0"/>
          </a:p>
        </p:txBody>
      </p:sp>
    </p:spTree>
    <p:extLst>
      <p:ext uri="{BB962C8B-B14F-4D97-AF65-F5344CB8AC3E}">
        <p14:creationId xmlns:p14="http://schemas.microsoft.com/office/powerpoint/2010/main" val="1658466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Framing</a:t>
            </a:r>
            <a:endParaRPr lang="en-GB" sz="3600" dirty="0"/>
          </a:p>
        </p:txBody>
      </p:sp>
      <p:sp>
        <p:nvSpPr>
          <p:cNvPr id="3" name="Content Placeholder 2"/>
          <p:cNvSpPr>
            <a:spLocks noGrp="1"/>
          </p:cNvSpPr>
          <p:nvPr>
            <p:ph idx="1"/>
          </p:nvPr>
        </p:nvSpPr>
        <p:spPr>
          <a:xfrm>
            <a:off x="355600" y="1556792"/>
            <a:ext cx="8429625" cy="5076080"/>
          </a:xfrm>
        </p:spPr>
        <p:txBody>
          <a:bodyPr/>
          <a:lstStyle/>
          <a:p>
            <a:pPr marL="342900" indent="-342900">
              <a:buFont typeface="Arial" panose="020B0604020202020204" pitchFamily="34" charset="0"/>
              <a:buChar char="•"/>
            </a:pPr>
            <a:r>
              <a:rPr lang="en-GB" sz="2800" dirty="0" smtClean="0"/>
              <a:t>Framing determines whether an issue gets on and stays on the political agenda(s) (multi-level)</a:t>
            </a:r>
          </a:p>
          <a:p>
            <a:pPr marL="342900" indent="-342900">
              <a:buFont typeface="Arial" panose="020B0604020202020204" pitchFamily="34" charset="0"/>
              <a:buChar char="•"/>
            </a:pPr>
            <a:r>
              <a:rPr lang="en-GB" sz="2800" dirty="0" err="1" smtClean="0"/>
              <a:t>Rochefort</a:t>
            </a:r>
            <a:r>
              <a:rPr lang="en-GB" sz="2800" dirty="0" smtClean="0"/>
              <a:t> and Cobb (1994);</a:t>
            </a:r>
          </a:p>
          <a:p>
            <a:pPr algn="ctr"/>
            <a:r>
              <a:rPr lang="en-GB" sz="2800" i="1" dirty="0" smtClean="0"/>
              <a:t>‘the </a:t>
            </a:r>
            <a:r>
              <a:rPr lang="en-GB" sz="2800" i="1" dirty="0"/>
              <a:t>function of problem definition is at once to explain, to describe, to recommend, and, above all, to persuade.’ </a:t>
            </a:r>
            <a:endParaRPr lang="en-GB" sz="2800" i="1" dirty="0" smtClean="0"/>
          </a:p>
          <a:p>
            <a:pPr marL="457200" indent="-457200">
              <a:buFont typeface="Arial" panose="020B0604020202020204" pitchFamily="34" charset="0"/>
              <a:buChar char="•"/>
            </a:pPr>
            <a:r>
              <a:rPr lang="en-GB" sz="2800" dirty="0" smtClean="0"/>
              <a:t>A clear and shared understanding of the issue is key to policy reconfiguration (</a:t>
            </a:r>
            <a:r>
              <a:rPr lang="en-GB" sz="2800" dirty="0" err="1" smtClean="0"/>
              <a:t>Schön</a:t>
            </a:r>
            <a:r>
              <a:rPr lang="en-GB" sz="2800" dirty="0" smtClean="0"/>
              <a:t> and Rein 1994)</a:t>
            </a:r>
          </a:p>
          <a:p>
            <a:pPr marL="457200" indent="-457200">
              <a:buFont typeface="Arial" panose="020B0604020202020204" pitchFamily="34" charset="0"/>
              <a:buChar char="•"/>
            </a:pPr>
            <a:r>
              <a:rPr lang="en-GB" sz="2800" dirty="0"/>
              <a:t>Framing determines the rest of the policy cycle</a:t>
            </a:r>
          </a:p>
          <a:p>
            <a:pPr marL="457200" indent="-457200">
              <a:buFont typeface="Arial" panose="020B0604020202020204" pitchFamily="34" charset="0"/>
              <a:buChar char="•"/>
            </a:pPr>
            <a:endParaRPr lang="en-GB" sz="2800" dirty="0"/>
          </a:p>
        </p:txBody>
      </p:sp>
    </p:spTree>
    <p:extLst>
      <p:ext uri="{BB962C8B-B14F-4D97-AF65-F5344CB8AC3E}">
        <p14:creationId xmlns:p14="http://schemas.microsoft.com/office/powerpoint/2010/main" val="9480493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err="1" smtClean="0"/>
              <a:t>QoL</a:t>
            </a:r>
            <a:r>
              <a:rPr lang="en-GB" sz="3600" dirty="0" smtClean="0"/>
              <a:t> at National Level</a:t>
            </a:r>
            <a:endParaRPr lang="en-GB" sz="3600" dirty="0"/>
          </a:p>
        </p:txBody>
      </p:sp>
      <p:sp>
        <p:nvSpPr>
          <p:cNvPr id="3" name="Content Placeholder 2"/>
          <p:cNvSpPr>
            <a:spLocks noGrp="1"/>
          </p:cNvSpPr>
          <p:nvPr>
            <p:ph idx="1"/>
          </p:nvPr>
        </p:nvSpPr>
        <p:spPr>
          <a:xfrm>
            <a:off x="355600" y="1675197"/>
            <a:ext cx="8429625" cy="4788048"/>
          </a:xfrm>
        </p:spPr>
        <p:txBody>
          <a:bodyPr/>
          <a:lstStyle/>
          <a:p>
            <a:pPr lvl="0"/>
            <a:r>
              <a:rPr lang="en-GB" sz="2800" dirty="0">
                <a:solidFill>
                  <a:srgbClr val="000005"/>
                </a:solidFill>
              </a:rPr>
              <a:t>Delivering a Sustainable Transport System (</a:t>
            </a:r>
            <a:r>
              <a:rPr lang="en-GB" sz="2800" dirty="0" smtClean="0">
                <a:solidFill>
                  <a:srgbClr val="000005"/>
                </a:solidFill>
              </a:rPr>
              <a:t>2008)</a:t>
            </a:r>
          </a:p>
          <a:p>
            <a:pPr marL="728663" lvl="1" indent="-457200">
              <a:buAutoNum type="arabicParenR"/>
            </a:pPr>
            <a:r>
              <a:rPr lang="en-GB" sz="2600" dirty="0" smtClean="0">
                <a:solidFill>
                  <a:srgbClr val="000005"/>
                </a:solidFill>
              </a:rPr>
              <a:t>Support </a:t>
            </a:r>
            <a:r>
              <a:rPr lang="en-GB" sz="2600" dirty="0">
                <a:solidFill>
                  <a:srgbClr val="000005"/>
                </a:solidFill>
              </a:rPr>
              <a:t>economic competitiveness and </a:t>
            </a:r>
            <a:r>
              <a:rPr lang="en-GB" sz="2600" dirty="0" smtClean="0">
                <a:solidFill>
                  <a:srgbClr val="000005"/>
                </a:solidFill>
              </a:rPr>
              <a:t>growth</a:t>
            </a:r>
          </a:p>
          <a:p>
            <a:pPr marL="728663" lvl="1" indent="-457200">
              <a:buAutoNum type="arabicParenR"/>
            </a:pPr>
            <a:r>
              <a:rPr lang="en-GB" sz="2600" dirty="0" smtClean="0">
                <a:solidFill>
                  <a:srgbClr val="000005"/>
                </a:solidFill>
              </a:rPr>
              <a:t>Reduce </a:t>
            </a:r>
            <a:r>
              <a:rPr lang="en-GB" sz="2600" dirty="0">
                <a:solidFill>
                  <a:srgbClr val="000005"/>
                </a:solidFill>
              </a:rPr>
              <a:t>carbon dioxide </a:t>
            </a:r>
            <a:r>
              <a:rPr lang="en-GB" sz="2600" dirty="0" smtClean="0">
                <a:solidFill>
                  <a:srgbClr val="000005"/>
                </a:solidFill>
              </a:rPr>
              <a:t>emissions to tackle climate change</a:t>
            </a:r>
          </a:p>
          <a:p>
            <a:pPr marL="728663" lvl="1" indent="-457200">
              <a:buAutoNum type="arabicParenR"/>
            </a:pPr>
            <a:r>
              <a:rPr lang="en-GB" sz="2600" dirty="0" smtClean="0">
                <a:solidFill>
                  <a:srgbClr val="000005"/>
                </a:solidFill>
              </a:rPr>
              <a:t>Contribute </a:t>
            </a:r>
            <a:r>
              <a:rPr lang="en-GB" sz="2600" dirty="0">
                <a:solidFill>
                  <a:srgbClr val="000005"/>
                </a:solidFill>
              </a:rPr>
              <a:t>to better safety, security and </a:t>
            </a:r>
            <a:r>
              <a:rPr lang="en-GB" sz="2600" dirty="0" smtClean="0">
                <a:solidFill>
                  <a:srgbClr val="000005"/>
                </a:solidFill>
              </a:rPr>
              <a:t>health, by reducing injury and promoting active travel</a:t>
            </a:r>
          </a:p>
          <a:p>
            <a:pPr marL="728663" lvl="1" indent="-457200">
              <a:buAutoNum type="arabicParenR"/>
            </a:pPr>
            <a:r>
              <a:rPr lang="en-GB" sz="2600" dirty="0" smtClean="0">
                <a:solidFill>
                  <a:srgbClr val="000005"/>
                </a:solidFill>
              </a:rPr>
              <a:t>Promote </a:t>
            </a:r>
            <a:r>
              <a:rPr lang="en-GB" sz="2600" dirty="0">
                <a:solidFill>
                  <a:srgbClr val="000005"/>
                </a:solidFill>
              </a:rPr>
              <a:t>greater equality of </a:t>
            </a:r>
            <a:r>
              <a:rPr lang="en-GB" sz="2600" dirty="0" smtClean="0">
                <a:solidFill>
                  <a:srgbClr val="000005"/>
                </a:solidFill>
              </a:rPr>
              <a:t>opportunity to achieve a fairer society</a:t>
            </a:r>
          </a:p>
          <a:p>
            <a:pPr marL="728663" lvl="1" indent="-457200">
              <a:buAutoNum type="arabicParenR"/>
            </a:pPr>
            <a:r>
              <a:rPr lang="en-GB" sz="2600" dirty="0" smtClean="0">
                <a:solidFill>
                  <a:srgbClr val="000005"/>
                </a:solidFill>
              </a:rPr>
              <a:t>To </a:t>
            </a:r>
            <a:r>
              <a:rPr lang="en-GB" sz="2600" dirty="0">
                <a:solidFill>
                  <a:srgbClr val="000005"/>
                </a:solidFill>
              </a:rPr>
              <a:t>improve </a:t>
            </a:r>
            <a:r>
              <a:rPr lang="en-GB" sz="2600" dirty="0" err="1">
                <a:solidFill>
                  <a:srgbClr val="000005"/>
                </a:solidFill>
              </a:rPr>
              <a:t>QoL</a:t>
            </a:r>
            <a:r>
              <a:rPr lang="en-GB" sz="2600" dirty="0">
                <a:solidFill>
                  <a:srgbClr val="000005"/>
                </a:solidFill>
              </a:rPr>
              <a:t> for transport and non-transport users, and to promote a healthy natural </a:t>
            </a:r>
            <a:r>
              <a:rPr lang="en-GB" sz="2600" dirty="0" smtClean="0">
                <a:solidFill>
                  <a:srgbClr val="000005"/>
                </a:solidFill>
              </a:rPr>
              <a:t>environment</a:t>
            </a:r>
          </a:p>
          <a:p>
            <a:pPr marL="614363" lvl="1" indent="-342900">
              <a:buFont typeface="Arial" panose="020B0604020202020204" pitchFamily="34" charset="0"/>
              <a:buChar char="•"/>
            </a:pPr>
            <a:endParaRPr lang="en-GB" sz="2400" dirty="0">
              <a:solidFill>
                <a:srgbClr val="000005"/>
              </a:solidFill>
            </a:endParaRPr>
          </a:p>
          <a:p>
            <a:endParaRPr lang="en-GB" dirty="0"/>
          </a:p>
        </p:txBody>
      </p:sp>
    </p:spTree>
    <p:extLst>
      <p:ext uri="{BB962C8B-B14F-4D97-AF65-F5344CB8AC3E}">
        <p14:creationId xmlns:p14="http://schemas.microsoft.com/office/powerpoint/2010/main" val="2605877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err="1" smtClean="0"/>
              <a:t>QoL</a:t>
            </a:r>
            <a:r>
              <a:rPr lang="en-GB" sz="3600" dirty="0" smtClean="0"/>
              <a:t> at National Level</a:t>
            </a:r>
            <a:endParaRPr lang="en-GB" sz="3600" dirty="0"/>
          </a:p>
        </p:txBody>
      </p:sp>
      <p:sp>
        <p:nvSpPr>
          <p:cNvPr id="4" name="Rounded Rectangular Callout 3"/>
          <p:cNvSpPr/>
          <p:nvPr/>
        </p:nvSpPr>
        <p:spPr bwMode="auto">
          <a:xfrm>
            <a:off x="683568" y="2852936"/>
            <a:ext cx="7848872" cy="2962206"/>
          </a:xfrm>
          <a:prstGeom prst="wedgeRoundRectCallout">
            <a:avLst/>
          </a:prstGeom>
          <a:no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5" name="TextBox 4"/>
          <p:cNvSpPr txBox="1"/>
          <p:nvPr/>
        </p:nvSpPr>
        <p:spPr>
          <a:xfrm>
            <a:off x="1074114" y="2995211"/>
            <a:ext cx="7056784" cy="2677656"/>
          </a:xfrm>
          <a:prstGeom prst="rect">
            <a:avLst/>
          </a:prstGeom>
          <a:noFill/>
        </p:spPr>
        <p:txBody>
          <a:bodyPr wrap="square" rtlCol="0">
            <a:spAutoFit/>
          </a:bodyPr>
          <a:lstStyle/>
          <a:p>
            <a:pPr algn="ctr"/>
            <a:r>
              <a:rPr lang="en-GB" sz="2400" i="1" dirty="0" smtClean="0"/>
              <a:t>It [</a:t>
            </a:r>
            <a:r>
              <a:rPr lang="en-GB" sz="2400" i="1" dirty="0" err="1" smtClean="0"/>
              <a:t>DaSTS</a:t>
            </a:r>
            <a:r>
              <a:rPr lang="en-GB" sz="2400" i="1" dirty="0" smtClean="0"/>
              <a:t>] was trying to demonstrate that there was any range of issues the Department cared about… it wanted to show that we understood climate change for example, and some more abstract things like quality of life, because it is important to send the signal it isn’t just about building things.</a:t>
            </a:r>
            <a:endParaRPr lang="en-GB" sz="2400" i="1" dirty="0"/>
          </a:p>
        </p:txBody>
      </p:sp>
      <p:sp>
        <p:nvSpPr>
          <p:cNvPr id="6" name="TextBox 5"/>
          <p:cNvSpPr txBox="1"/>
          <p:nvPr/>
        </p:nvSpPr>
        <p:spPr>
          <a:xfrm>
            <a:off x="539552" y="1700808"/>
            <a:ext cx="7992888" cy="954107"/>
          </a:xfrm>
          <a:prstGeom prst="rect">
            <a:avLst/>
          </a:prstGeom>
          <a:noFill/>
        </p:spPr>
        <p:txBody>
          <a:bodyPr wrap="square" rtlCol="0">
            <a:spAutoFit/>
          </a:bodyPr>
          <a:lstStyle/>
          <a:p>
            <a:pPr lvl="0">
              <a:spcBef>
                <a:spcPct val="0"/>
              </a:spcBef>
              <a:spcAft>
                <a:spcPct val="40000"/>
              </a:spcAft>
            </a:pPr>
            <a:r>
              <a:rPr lang="en-GB" sz="2800" kern="0" dirty="0">
                <a:solidFill>
                  <a:srgbClr val="000005"/>
                </a:solidFill>
                <a:latin typeface="Arial"/>
              </a:rPr>
              <a:t>Response to Eddington Report (2006) and Stern Review (2006)</a:t>
            </a:r>
          </a:p>
        </p:txBody>
      </p:sp>
    </p:spTree>
    <p:extLst>
      <p:ext uri="{BB962C8B-B14F-4D97-AF65-F5344CB8AC3E}">
        <p14:creationId xmlns:p14="http://schemas.microsoft.com/office/powerpoint/2010/main" val="36699374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err="1" smtClean="0"/>
              <a:t>QoL</a:t>
            </a:r>
            <a:r>
              <a:rPr lang="en-GB" sz="3600" dirty="0" smtClean="0"/>
              <a:t> at National Level</a:t>
            </a:r>
            <a:endParaRPr lang="en-GB" sz="3600" dirty="0"/>
          </a:p>
        </p:txBody>
      </p:sp>
      <p:sp>
        <p:nvSpPr>
          <p:cNvPr id="3" name="Content Placeholder 2"/>
          <p:cNvSpPr>
            <a:spLocks noGrp="1"/>
          </p:cNvSpPr>
          <p:nvPr>
            <p:ph idx="1"/>
          </p:nvPr>
        </p:nvSpPr>
        <p:spPr>
          <a:xfrm>
            <a:off x="355600" y="1665288"/>
            <a:ext cx="8429625" cy="4644032"/>
          </a:xfrm>
        </p:spPr>
        <p:txBody>
          <a:bodyPr/>
          <a:lstStyle/>
          <a:p>
            <a:pPr marL="342900" indent="-342900">
              <a:buFont typeface="Arial" panose="020B0604020202020204" pitchFamily="34" charset="0"/>
              <a:buChar char="•"/>
            </a:pPr>
            <a:r>
              <a:rPr lang="en-GB" sz="2800" dirty="0" smtClean="0"/>
              <a:t>Linked to a broad range of issues - none of which ‘new’</a:t>
            </a:r>
          </a:p>
          <a:p>
            <a:pPr marL="342900" indent="-342900">
              <a:buFont typeface="Arial" panose="020B0604020202020204" pitchFamily="34" charset="0"/>
              <a:buChar char="•"/>
            </a:pPr>
            <a:r>
              <a:rPr lang="en-GB" sz="2800" dirty="0" smtClean="0"/>
              <a:t>Noise, journey experience, accessibility, minimise impact on environment and heritage </a:t>
            </a:r>
          </a:p>
          <a:p>
            <a:pPr marL="342900" indent="-342900">
              <a:buFont typeface="Arial" panose="020B0604020202020204" pitchFamily="34" charset="0"/>
              <a:buChar char="•"/>
            </a:pPr>
            <a:r>
              <a:rPr lang="en-GB" sz="2800" dirty="0" smtClean="0"/>
              <a:t>Open to local interpretation and judgement</a:t>
            </a:r>
          </a:p>
          <a:p>
            <a:pPr marL="342900" indent="-342900">
              <a:buFont typeface="Arial" panose="020B0604020202020204" pitchFamily="34" charset="0"/>
              <a:buChar char="•"/>
            </a:pPr>
            <a:r>
              <a:rPr lang="en-GB" sz="2800" dirty="0" smtClean="0"/>
              <a:t>Set up as something different to (and competing for attention with) the four other goals</a:t>
            </a:r>
          </a:p>
          <a:p>
            <a:pPr marL="342900" indent="-342900">
              <a:buFont typeface="Arial" panose="020B0604020202020204" pitchFamily="34" charset="0"/>
              <a:buChar char="•"/>
            </a:pPr>
            <a:r>
              <a:rPr lang="en-GB" sz="2800" dirty="0" smtClean="0"/>
              <a:t>Problem only loosely indicated – transport needs to recognise its broader impacts and purpose</a:t>
            </a:r>
            <a:endParaRPr lang="en-GB" sz="2800" dirty="0"/>
          </a:p>
        </p:txBody>
      </p:sp>
    </p:spTree>
    <p:extLst>
      <p:ext uri="{BB962C8B-B14F-4D97-AF65-F5344CB8AC3E}">
        <p14:creationId xmlns:p14="http://schemas.microsoft.com/office/powerpoint/2010/main" val="3595637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188640"/>
            <a:ext cx="6016600" cy="971823"/>
          </a:xfrm>
        </p:spPr>
        <p:txBody>
          <a:bodyPr/>
          <a:lstStyle/>
          <a:p>
            <a:r>
              <a:rPr lang="en-GB" sz="3200" dirty="0" smtClean="0"/>
              <a:t>Sensitizing Effect at the Local Level</a:t>
            </a:r>
            <a:endParaRPr lang="en-GB" sz="3200" dirty="0"/>
          </a:p>
        </p:txBody>
      </p:sp>
      <p:sp>
        <p:nvSpPr>
          <p:cNvPr id="3" name="Content Placeholder 2"/>
          <p:cNvSpPr>
            <a:spLocks noGrp="1"/>
          </p:cNvSpPr>
          <p:nvPr>
            <p:ph idx="1"/>
          </p:nvPr>
        </p:nvSpPr>
        <p:spPr>
          <a:xfrm>
            <a:off x="251520" y="1556792"/>
            <a:ext cx="8533705" cy="545433"/>
          </a:xfrm>
        </p:spPr>
        <p:txBody>
          <a:bodyPr/>
          <a:lstStyle/>
          <a:p>
            <a:r>
              <a:rPr lang="en-GB" sz="2800" dirty="0" smtClean="0"/>
              <a:t>Resonates discursively</a:t>
            </a:r>
            <a:r>
              <a:rPr lang="en-GB" sz="2800" dirty="0" smtClean="0"/>
              <a:t> </a:t>
            </a:r>
            <a:r>
              <a:rPr lang="en-GB" sz="2800" dirty="0" smtClean="0"/>
              <a:t>– need for a wider perspective</a:t>
            </a:r>
          </a:p>
        </p:txBody>
      </p:sp>
      <p:sp>
        <p:nvSpPr>
          <p:cNvPr id="4" name="Rounded Rectangular Callout 3"/>
          <p:cNvSpPr/>
          <p:nvPr/>
        </p:nvSpPr>
        <p:spPr bwMode="auto">
          <a:xfrm>
            <a:off x="355600" y="5589240"/>
            <a:ext cx="8320856" cy="792088"/>
          </a:xfrm>
          <a:prstGeom prst="wedgeRoundRectCallout">
            <a:avLst>
              <a:gd name="adj1" fmla="val -20644"/>
              <a:gd name="adj2" fmla="val 78423"/>
              <a:gd name="adj3" fmla="val 16667"/>
            </a:avLst>
          </a:prstGeom>
          <a:no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5" name="Rectangle 4"/>
          <p:cNvSpPr/>
          <p:nvPr/>
        </p:nvSpPr>
        <p:spPr>
          <a:xfrm>
            <a:off x="1167656" y="5733256"/>
            <a:ext cx="6696744" cy="461665"/>
          </a:xfrm>
          <a:prstGeom prst="rect">
            <a:avLst/>
          </a:prstGeom>
        </p:spPr>
        <p:txBody>
          <a:bodyPr wrap="square">
            <a:spAutoFit/>
          </a:bodyPr>
          <a:lstStyle/>
          <a:p>
            <a:pPr lvl="0">
              <a:spcBef>
                <a:spcPct val="0"/>
              </a:spcBef>
              <a:spcAft>
                <a:spcPct val="40000"/>
              </a:spcAft>
            </a:pPr>
            <a:r>
              <a:rPr lang="en-GB" sz="2400" i="1" kern="0" dirty="0">
                <a:solidFill>
                  <a:srgbClr val="000005"/>
                </a:solidFill>
                <a:latin typeface="Arial"/>
              </a:rPr>
              <a:t>…it reflects </a:t>
            </a:r>
            <a:r>
              <a:rPr lang="en-GB" sz="2400" i="1" kern="0" dirty="0" smtClean="0">
                <a:solidFill>
                  <a:srgbClr val="000005"/>
                </a:solidFill>
                <a:latin typeface="Arial"/>
              </a:rPr>
              <a:t>on transport </a:t>
            </a:r>
            <a:r>
              <a:rPr lang="en-GB" sz="2400" i="1" kern="0" dirty="0">
                <a:solidFill>
                  <a:srgbClr val="000005"/>
                </a:solidFill>
                <a:latin typeface="Arial"/>
              </a:rPr>
              <a:t>as a means to an end</a:t>
            </a:r>
          </a:p>
        </p:txBody>
      </p:sp>
      <p:sp>
        <p:nvSpPr>
          <p:cNvPr id="6" name="Rounded Rectangular Callout 5"/>
          <p:cNvSpPr/>
          <p:nvPr/>
        </p:nvSpPr>
        <p:spPr bwMode="auto">
          <a:xfrm>
            <a:off x="467544" y="4437112"/>
            <a:ext cx="8064896" cy="864096"/>
          </a:xfrm>
          <a:prstGeom prst="wedgeRoundRectCallout">
            <a:avLst/>
          </a:prstGeom>
          <a:no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7" name="Rectangle 6"/>
          <p:cNvSpPr/>
          <p:nvPr/>
        </p:nvSpPr>
        <p:spPr>
          <a:xfrm>
            <a:off x="683568" y="4388911"/>
            <a:ext cx="7632848" cy="830997"/>
          </a:xfrm>
          <a:prstGeom prst="rect">
            <a:avLst/>
          </a:prstGeom>
        </p:spPr>
        <p:txBody>
          <a:bodyPr wrap="square">
            <a:spAutoFit/>
          </a:bodyPr>
          <a:lstStyle/>
          <a:p>
            <a:pPr lvl="0" algn="ctr">
              <a:spcBef>
                <a:spcPct val="0"/>
              </a:spcBef>
              <a:spcAft>
                <a:spcPct val="40000"/>
              </a:spcAft>
            </a:pPr>
            <a:r>
              <a:rPr lang="en-GB" sz="2400" i="1" kern="0" dirty="0" err="1">
                <a:solidFill>
                  <a:srgbClr val="000005"/>
                </a:solidFill>
                <a:latin typeface="Arial"/>
              </a:rPr>
              <a:t>QoL</a:t>
            </a:r>
            <a:r>
              <a:rPr lang="en-GB" sz="2400" i="1" kern="0" dirty="0">
                <a:solidFill>
                  <a:srgbClr val="000005"/>
                </a:solidFill>
                <a:latin typeface="Arial"/>
              </a:rPr>
              <a:t> </a:t>
            </a:r>
            <a:r>
              <a:rPr lang="en-GB" sz="2400" i="1" kern="0" dirty="0" smtClean="0">
                <a:solidFill>
                  <a:srgbClr val="000005"/>
                </a:solidFill>
                <a:latin typeface="Arial"/>
              </a:rPr>
              <a:t>is about not forgetting </a:t>
            </a:r>
            <a:r>
              <a:rPr lang="en-GB" sz="2400" i="1" kern="0" dirty="0">
                <a:solidFill>
                  <a:srgbClr val="000005"/>
                </a:solidFill>
                <a:latin typeface="Arial"/>
              </a:rPr>
              <a:t>that there are people that live alongside our transport </a:t>
            </a:r>
            <a:r>
              <a:rPr lang="en-GB" sz="2400" i="1" kern="0" dirty="0" smtClean="0">
                <a:solidFill>
                  <a:srgbClr val="000005"/>
                </a:solidFill>
                <a:latin typeface="Arial"/>
              </a:rPr>
              <a:t>system</a:t>
            </a:r>
            <a:endParaRPr lang="en-GB" sz="2400" i="1" kern="0" dirty="0">
              <a:solidFill>
                <a:srgbClr val="000005"/>
              </a:solidFill>
              <a:latin typeface="Arial"/>
            </a:endParaRPr>
          </a:p>
        </p:txBody>
      </p:sp>
      <p:sp>
        <p:nvSpPr>
          <p:cNvPr id="8" name="Rounded Rectangular Callout 7"/>
          <p:cNvSpPr/>
          <p:nvPr/>
        </p:nvSpPr>
        <p:spPr bwMode="auto">
          <a:xfrm>
            <a:off x="251520" y="2204864"/>
            <a:ext cx="8533705" cy="1872208"/>
          </a:xfrm>
          <a:prstGeom prst="wedgeRoundRectCallout">
            <a:avLst/>
          </a:prstGeom>
          <a:no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9" name="Rectangle 8"/>
          <p:cNvSpPr/>
          <p:nvPr/>
        </p:nvSpPr>
        <p:spPr>
          <a:xfrm>
            <a:off x="357944" y="2356138"/>
            <a:ext cx="8320856" cy="1569660"/>
          </a:xfrm>
          <a:prstGeom prst="rect">
            <a:avLst/>
          </a:prstGeom>
        </p:spPr>
        <p:txBody>
          <a:bodyPr wrap="square">
            <a:spAutoFit/>
          </a:bodyPr>
          <a:lstStyle/>
          <a:p>
            <a:pPr lvl="0" algn="ctr">
              <a:spcBef>
                <a:spcPct val="0"/>
              </a:spcBef>
              <a:spcAft>
                <a:spcPct val="40000"/>
              </a:spcAft>
            </a:pPr>
            <a:r>
              <a:rPr lang="en-GB" sz="2400" i="1" kern="0" dirty="0">
                <a:solidFill>
                  <a:srgbClr val="000005"/>
                </a:solidFill>
                <a:latin typeface="Arial"/>
              </a:rPr>
              <a:t>…it’s seeing transport as about people and not just a technical engineering solution… it’s trying to think about transport in a broader way, not does it solve a certain </a:t>
            </a:r>
            <a:r>
              <a:rPr lang="en-GB" sz="2400" i="1" kern="0" dirty="0" smtClean="0">
                <a:solidFill>
                  <a:srgbClr val="000005"/>
                </a:solidFill>
                <a:latin typeface="Arial"/>
              </a:rPr>
              <a:t>technical </a:t>
            </a:r>
            <a:r>
              <a:rPr lang="en-GB" sz="2400" i="1" kern="0" dirty="0">
                <a:solidFill>
                  <a:srgbClr val="000005"/>
                </a:solidFill>
                <a:latin typeface="Arial"/>
              </a:rPr>
              <a:t>problem you’ve got, but how does it affect people</a:t>
            </a:r>
          </a:p>
        </p:txBody>
      </p:sp>
    </p:spTree>
    <p:extLst>
      <p:ext uri="{BB962C8B-B14F-4D97-AF65-F5344CB8AC3E}">
        <p14:creationId xmlns:p14="http://schemas.microsoft.com/office/powerpoint/2010/main" val="1383064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Vague in Terms of Local Policy </a:t>
            </a:r>
            <a:r>
              <a:rPr lang="en-GB" sz="3200" dirty="0"/>
              <a:t>I</a:t>
            </a:r>
            <a:r>
              <a:rPr lang="en-GB" sz="3200" dirty="0" smtClean="0"/>
              <a:t>mplications </a:t>
            </a:r>
            <a:endParaRPr lang="en-GB" sz="3200" dirty="0"/>
          </a:p>
        </p:txBody>
      </p:sp>
      <p:sp>
        <p:nvSpPr>
          <p:cNvPr id="4" name="Rounded Rectangular Callout 3"/>
          <p:cNvSpPr/>
          <p:nvPr/>
        </p:nvSpPr>
        <p:spPr bwMode="auto">
          <a:xfrm>
            <a:off x="435055" y="1556792"/>
            <a:ext cx="8136904" cy="1008112"/>
          </a:xfrm>
          <a:prstGeom prst="wedgeRoundRectCallout">
            <a:avLst/>
          </a:prstGeom>
          <a:noFill/>
          <a:ln w="3175" cap="flat" cmpd="sng" algn="ctr">
            <a:solidFill>
              <a:schemeClr val="tx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endParaRPr>
          </a:p>
        </p:txBody>
      </p:sp>
      <p:sp>
        <p:nvSpPr>
          <p:cNvPr id="5" name="TextBox 4"/>
          <p:cNvSpPr txBox="1"/>
          <p:nvPr/>
        </p:nvSpPr>
        <p:spPr>
          <a:xfrm>
            <a:off x="613092" y="1563871"/>
            <a:ext cx="7775331" cy="830997"/>
          </a:xfrm>
          <a:prstGeom prst="rect">
            <a:avLst/>
          </a:prstGeom>
          <a:noFill/>
        </p:spPr>
        <p:txBody>
          <a:bodyPr wrap="square" rtlCol="0">
            <a:spAutoFit/>
          </a:bodyPr>
          <a:lstStyle/>
          <a:p>
            <a:pPr algn="ctr"/>
            <a:r>
              <a:rPr lang="en-GB" sz="2400" i="1" dirty="0">
                <a:latin typeface="+mn-lt"/>
                <a:ea typeface="Calibri"/>
              </a:rPr>
              <a:t>I think it was a catch all phrase at the end of the day to cover the things that didn’t fit in with everything else. </a:t>
            </a:r>
            <a:endParaRPr lang="en-GB" sz="2400" i="1" dirty="0">
              <a:latin typeface="+mn-lt"/>
            </a:endParaRPr>
          </a:p>
        </p:txBody>
      </p:sp>
      <p:sp>
        <p:nvSpPr>
          <p:cNvPr id="6" name="TextBox 5"/>
          <p:cNvSpPr txBox="1"/>
          <p:nvPr/>
        </p:nvSpPr>
        <p:spPr>
          <a:xfrm>
            <a:off x="613093" y="2780928"/>
            <a:ext cx="7992888" cy="3933384"/>
          </a:xfrm>
          <a:prstGeom prst="rect">
            <a:avLst/>
          </a:prstGeom>
          <a:noFill/>
        </p:spPr>
        <p:txBody>
          <a:bodyPr wrap="square" numCol="2" rtlCol="0">
            <a:spAutoFit/>
          </a:bodyPr>
          <a:lstStyle/>
          <a:p>
            <a:r>
              <a:rPr lang="en-GB" sz="2400" dirty="0" smtClean="0"/>
              <a:t>Public transport</a:t>
            </a:r>
          </a:p>
          <a:p>
            <a:r>
              <a:rPr lang="en-GB" sz="2400" dirty="0" smtClean="0"/>
              <a:t>Jobs</a:t>
            </a:r>
          </a:p>
          <a:p>
            <a:r>
              <a:rPr lang="en-GB" sz="2400" dirty="0" smtClean="0"/>
              <a:t>Economic growth</a:t>
            </a:r>
          </a:p>
          <a:p>
            <a:r>
              <a:rPr lang="en-GB" sz="2400" dirty="0" smtClean="0"/>
              <a:t>Accessibility</a:t>
            </a:r>
          </a:p>
          <a:p>
            <a:r>
              <a:rPr lang="en-GB" sz="2400" dirty="0" smtClean="0"/>
              <a:t>Safer streets</a:t>
            </a:r>
          </a:p>
          <a:p>
            <a:r>
              <a:rPr lang="en-GB" sz="2400" dirty="0" smtClean="0"/>
              <a:t>Ownership of neighbourhood</a:t>
            </a:r>
          </a:p>
          <a:p>
            <a:r>
              <a:rPr lang="en-GB" sz="2400" dirty="0" smtClean="0"/>
              <a:t>More choice</a:t>
            </a:r>
          </a:p>
          <a:p>
            <a:r>
              <a:rPr lang="en-GB" sz="2400" dirty="0" smtClean="0"/>
              <a:t>Less congestion</a:t>
            </a:r>
          </a:p>
          <a:p>
            <a:r>
              <a:rPr lang="en-GB" sz="2400" dirty="0" smtClean="0"/>
              <a:t>More integration</a:t>
            </a:r>
          </a:p>
          <a:p>
            <a:r>
              <a:rPr lang="en-GB" sz="2400" dirty="0" smtClean="0"/>
              <a:t>Safety</a:t>
            </a:r>
          </a:p>
          <a:p>
            <a:r>
              <a:rPr lang="en-GB" sz="2400" dirty="0" smtClean="0"/>
              <a:t>Air quality</a:t>
            </a:r>
          </a:p>
          <a:p>
            <a:r>
              <a:rPr lang="en-GB" sz="2400" dirty="0" smtClean="0"/>
              <a:t>Inclusion</a:t>
            </a:r>
          </a:p>
          <a:p>
            <a:r>
              <a:rPr lang="en-GB" sz="2400" dirty="0" smtClean="0"/>
              <a:t>Better health</a:t>
            </a:r>
          </a:p>
          <a:p>
            <a:r>
              <a:rPr lang="en-GB" sz="2400" dirty="0" smtClean="0"/>
              <a:t>More walking and cycling</a:t>
            </a:r>
          </a:p>
          <a:p>
            <a:r>
              <a:rPr lang="en-GB" sz="2400" dirty="0" smtClean="0"/>
              <a:t>Less carbon</a:t>
            </a:r>
          </a:p>
          <a:p>
            <a:r>
              <a:rPr lang="en-GB" sz="2400" dirty="0" smtClean="0"/>
              <a:t>More sustainability</a:t>
            </a:r>
            <a:endParaRPr lang="en-GB" sz="2400" dirty="0"/>
          </a:p>
        </p:txBody>
      </p:sp>
    </p:spTree>
    <p:extLst>
      <p:ext uri="{BB962C8B-B14F-4D97-AF65-F5344CB8AC3E}">
        <p14:creationId xmlns:p14="http://schemas.microsoft.com/office/powerpoint/2010/main" val="4224674514"/>
      </p:ext>
    </p:extLst>
  </p:cSld>
  <p:clrMapOvr>
    <a:masterClrMapping/>
  </p:clrMapOvr>
</p:sld>
</file>

<file path=ppt/theme/theme1.xml><?xml version="1.0" encoding="utf-8"?>
<a:theme xmlns:a="http://schemas.openxmlformats.org/drawingml/2006/main" name="University of Leeds">
  <a:themeElements>
    <a:clrScheme name="Default Design 1">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E9E2D3"/>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alt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hlink"/>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altLang="en-US" sz="2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E9E2D3"/>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79E17A765C5224E8D2293BB7DB9FD85" ma:contentTypeVersion="0" ma:contentTypeDescription="Create a new document." ma:contentTypeScope="" ma:versionID="f1f16d099b28a4e446b78c80cf84c7bb">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F8BCBC-36AE-4A22-82CC-20D7A6E32DF7}">
  <ds:schemaRefs>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http://purl.org/dc/elements/1.1/"/>
    <ds:schemaRef ds:uri="http://purl.org/dc/terms/"/>
    <ds:schemaRef ds:uri="http://purl.org/dc/dcmitype/"/>
  </ds:schemaRefs>
</ds:datastoreItem>
</file>

<file path=customXml/itemProps2.xml><?xml version="1.0" encoding="utf-8"?>
<ds:datastoreItem xmlns:ds="http://schemas.openxmlformats.org/officeDocument/2006/customXml" ds:itemID="{4A6BE857-3B6F-4181-8A3B-6E3B39EE05F8}">
  <ds:schemaRefs>
    <ds:schemaRef ds:uri="http://schemas.microsoft.com/sharepoint/v3/contenttype/forms"/>
  </ds:schemaRefs>
</ds:datastoreItem>
</file>

<file path=customXml/itemProps3.xml><?xml version="1.0" encoding="utf-8"?>
<ds:datastoreItem xmlns:ds="http://schemas.openxmlformats.org/officeDocument/2006/customXml" ds:itemID="{AD138AA0-F588-418D-AA4C-080D99A46B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University of Leeds</Template>
  <TotalTime>729</TotalTime>
  <Words>723</Words>
  <Application>Microsoft Office PowerPoint</Application>
  <PresentationFormat>On-screen Show (4:3)</PresentationFormat>
  <Paragraphs>80</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University of Leeds</vt:lpstr>
      <vt:lpstr>Quality of Life and Transport Policy: Lessons for the Wellbeing Agenda </vt:lpstr>
      <vt:lpstr>Introduction</vt:lpstr>
      <vt:lpstr>Overview</vt:lpstr>
      <vt:lpstr>Framing</vt:lpstr>
      <vt:lpstr>QoL at National Level</vt:lpstr>
      <vt:lpstr>QoL at National Level</vt:lpstr>
      <vt:lpstr>QoL at National Level</vt:lpstr>
      <vt:lpstr>Sensitizing Effect at the Local Level</vt:lpstr>
      <vt:lpstr>Vague in Terms of Local Policy Implications </vt:lpstr>
      <vt:lpstr> No New Policy Direction</vt:lpstr>
      <vt:lpstr>Lessons for the Wellbeing Agenda</vt:lpstr>
    </vt:vector>
  </TitlesOfParts>
  <Company>University of Leeds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presentation template</dc:title>
  <dc:creator>Robin Marsh</dc:creator>
  <cp:lastModifiedBy>Louise</cp:lastModifiedBy>
  <cp:revision>50</cp:revision>
  <dcterms:created xsi:type="dcterms:W3CDTF">2014-06-06T09:41:56Z</dcterms:created>
  <dcterms:modified xsi:type="dcterms:W3CDTF">2015-07-13T23:05:16Z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0x010100579E17A765C5224E8D2293BB7DB9FD85</vt:lpwstr>
  </property>
</Properties>
</file>