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390" r:id="rId4"/>
    <p:sldId id="405" r:id="rId5"/>
    <p:sldId id="392" r:id="rId6"/>
    <p:sldId id="403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282" r:id="rId15"/>
    <p:sldId id="406" r:id="rId16"/>
    <p:sldId id="317" r:id="rId17"/>
    <p:sldId id="367" r:id="rId18"/>
    <p:sldId id="407" r:id="rId19"/>
    <p:sldId id="312" r:id="rId20"/>
    <p:sldId id="286" r:id="rId21"/>
    <p:sldId id="284" r:id="rId22"/>
    <p:sldId id="404" r:id="rId23"/>
    <p:sldId id="302" r:id="rId2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711" autoAdjust="0"/>
  </p:normalViewPr>
  <p:slideViewPr>
    <p:cSldViewPr>
      <p:cViewPr varScale="1">
        <p:scale>
          <a:sx n="58" d="100"/>
          <a:sy n="58" d="100"/>
        </p:scale>
        <p:origin x="151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4272145-798F-4954-8462-3377CFA9CD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670364-7AE8-4252-8329-CC6DFA64EF58}" type="slidenum">
              <a:rPr lang="en-GB"/>
              <a:pPr/>
              <a:t>1</a:t>
            </a:fld>
            <a:endParaRPr lang="en-GB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5CECBD-5D4C-46A7-A270-C89CA29ED3B0}" type="slidenum">
              <a:rPr lang="en-GB"/>
              <a:pPr/>
              <a:t>10</a:t>
            </a:fld>
            <a:endParaRPr lang="en-GB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4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949C98-BEE3-4793-9197-8453C5A78D2B}" type="slidenum">
              <a:rPr lang="en-GB"/>
              <a:pPr/>
              <a:t>11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5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0A7795-165D-4C5B-9B03-AD7CF661EB8D}" type="slidenum">
              <a:rPr lang="en-GB"/>
              <a:pPr/>
              <a:t>12</a:t>
            </a:fld>
            <a:endParaRPr lang="en-GB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77F51C-93E8-4A52-973D-3FC6E525EE93}" type="slidenum">
              <a:rPr lang="en-GB"/>
              <a:pPr/>
              <a:t>13</a:t>
            </a:fld>
            <a:endParaRPr lang="en-GB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0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1DEBF9-442A-4EBC-9390-CBE6F31C521C}" type="slidenum">
              <a:rPr lang="en-GB"/>
              <a:pPr/>
              <a:t>15</a:t>
            </a:fld>
            <a:endParaRPr lang="en-GB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5D64B-4D73-4F76-9856-C1CBF9EA6AD4}" type="slidenum">
              <a:rPr lang="en-GB"/>
              <a:pPr/>
              <a:t>16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98508A-7F7F-4BE6-8A3C-39FFF19054D8}" type="slidenum">
              <a:rPr lang="en-GB"/>
              <a:pPr/>
              <a:t>18</a:t>
            </a:fld>
            <a:endParaRPr lang="en-GB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5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3CDEC-3980-4596-A8EF-64BE4CF16C05}" type="slidenum">
              <a:rPr lang="en-GB"/>
              <a:pPr/>
              <a:t>19</a:t>
            </a:fld>
            <a:endParaRPr lang="en-GB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22EA8-7F4E-4F41-A204-EBA82049C603}" type="slidenum">
              <a:rPr lang="en-GB"/>
              <a:pPr/>
              <a:t>20</a:t>
            </a:fld>
            <a:endParaRPr lang="en-GB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9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22EA8-7F4E-4F41-A204-EBA82049C603}" type="slidenum">
              <a:rPr lang="en-GB"/>
              <a:pPr/>
              <a:t>21</a:t>
            </a:fld>
            <a:endParaRPr lang="en-GB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45A93-C4E8-4E64-A6D9-B2DBAC4BFE9C}" type="slidenum">
              <a:rPr lang="en-GB"/>
              <a:pPr/>
              <a:t>2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9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C9A3AE-179B-4DE3-92D3-7F2467A727DA}" type="slidenum">
              <a:rPr lang="en-GB"/>
              <a:pPr/>
              <a:t>22</a:t>
            </a:fld>
            <a:endParaRPr lang="en-GB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45A93-C4E8-4E64-A6D9-B2DBAC4BFE9C}" type="slidenum">
              <a:rPr lang="en-GB"/>
              <a:pPr/>
              <a:t>3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45A93-C4E8-4E64-A6D9-B2DBAC4BFE9C}" type="slidenum">
              <a:rPr lang="en-GB"/>
              <a:pPr/>
              <a:t>4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3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533D31-A649-423B-9957-F6E1B0EE19E5}" type="slidenum">
              <a:rPr lang="en-GB"/>
              <a:pPr/>
              <a:t>5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5D64B-4D73-4F76-9856-C1CBF9EA6AD4}" type="slidenum">
              <a:rPr lang="en-GB"/>
              <a:pPr/>
              <a:t>6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4BF0B5-D696-42CF-B853-DEF9104898D4}" type="slidenum">
              <a:rPr lang="en-GB"/>
              <a:pPr/>
              <a:t>7</a:t>
            </a:fld>
            <a:endParaRPr lang="en-GB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5D64B-4D73-4F76-9856-C1CBF9EA6AD4}" type="slidenum">
              <a:rPr lang="en-GB"/>
              <a:pPr/>
              <a:t>8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8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5D64B-4D73-4F76-9856-C1CBF9EA6AD4}" type="slidenum">
              <a:rPr lang="en-GB"/>
              <a:pPr/>
              <a:t>9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7EF8E9-5200-4CD8-A3AF-DDF36ADD6F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4E4ECE-CF64-4021-A8D9-36973FE0B9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531E51-3698-49E3-A426-D8928A12C8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FB5BDF84-D7D3-4AA0-BAE6-22289845BB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4ECC4F-A06C-4DF8-A51B-D034F20B0F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655034-ED5E-4058-B611-A490A5FAF0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0DDDD7-D434-4353-9055-12EB17D2A8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D6F32D-1330-43A3-9CCF-53C2BCCD47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4E47F8-CE4A-428A-BA70-8564F7C19E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338C6D-9A0B-48C5-A295-54B86BF1FA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622363-6EE8-468B-BADF-86CAE1AFB4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7DD971-59CC-465F-A3E6-F3CEAC6E13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876D7B-F3CC-4684-927A-201FB707F4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6CD36-11EC-4CE8-ACA2-BE37E5E009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37431D-3A68-4FC4-A619-0B7723017D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1AB48F-FD28-460E-A5C2-9986F0A380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5F6E-6150-4C28-93F7-D4BDEB2DB9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372001-CEBC-48BC-AD0F-F942A36E63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23D1F5-CB99-4E3F-A69B-8A77101CEE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6BA8B4-5355-429E-AB6A-831583736B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F702C1-3EDE-4508-B682-9CB96B50F6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D951C8-CCFE-4E20-B9E2-594540A17D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5446B1-D8D3-458A-83AE-D42D184874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9DB5F99D-4C05-439B-99D7-898CEE1774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dt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16/10/12</a:t>
            </a:r>
            <a:endParaRPr lang="en-GB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3B006317-C5FF-4A26-9181-878028CF3B1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obylowe@hotmail.co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1988840"/>
            <a:ext cx="5616625" cy="722511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5400" b="1" dirty="0" smtClean="0"/>
              <a:t>The Performance (Management) </a:t>
            </a:r>
            <a:br>
              <a:rPr lang="en-US" sz="5400" b="1" dirty="0" smtClean="0"/>
            </a:br>
            <a:r>
              <a:rPr lang="en-US" sz="5400" b="1" dirty="0" smtClean="0"/>
              <a:t>of Wellbeing</a:t>
            </a:r>
            <a:endParaRPr lang="en-US" sz="5400" b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8662" y="5805264"/>
            <a:ext cx="6400800" cy="816496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" y="883538"/>
            <a:ext cx="8077879" cy="575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66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Programme Logic Model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7000020" cy="403244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91680" y="5301208"/>
            <a:ext cx="6192688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Robert </a:t>
            </a:r>
            <a:r>
              <a:rPr lang="en-GB" b="1" dirty="0" err="1"/>
              <a:t>Schalock</a:t>
            </a:r>
            <a:r>
              <a:rPr lang="en-GB" b="1" dirty="0"/>
              <a:t> &amp; Gordon Bonham “Measuring outcomes and managing for results”,  </a:t>
            </a:r>
            <a:r>
              <a:rPr lang="en-GB" b="1" i="1" dirty="0"/>
              <a:t>Evaluation and Program Planning</a:t>
            </a:r>
            <a:r>
              <a:rPr lang="en-GB" b="1" dirty="0"/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2628911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GB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000000"/>
                </a:solidFill>
                <a:latin typeface="Calibri" charset="0"/>
              </a:rPr>
              <a:t>“Results </a:t>
            </a:r>
            <a:r>
              <a:rPr lang="en-GB" sz="4000" dirty="0">
                <a:solidFill>
                  <a:srgbClr val="000000"/>
                </a:solidFill>
                <a:latin typeface="Calibri" charset="0"/>
              </a:rPr>
              <a:t>decision-making uses </a:t>
            </a:r>
            <a:r>
              <a:rPr lang="en-GB" sz="4000" dirty="0" smtClean="0">
                <a:solidFill>
                  <a:srgbClr val="000000"/>
                </a:solidFill>
                <a:latin typeface="Calibri" charset="0"/>
              </a:rPr>
              <a:t>results…as </a:t>
            </a:r>
            <a:r>
              <a:rPr lang="en-GB" sz="4000" dirty="0">
                <a:solidFill>
                  <a:srgbClr val="000000"/>
                </a:solidFill>
                <a:latin typeface="Calibri" charset="0"/>
              </a:rPr>
              <a:t>the starting point for making decisions. It is a business-like process that </a:t>
            </a:r>
            <a:r>
              <a:rPr lang="en-GB" sz="4000" b="1" dirty="0">
                <a:solidFill>
                  <a:srgbClr val="000000"/>
                </a:solidFill>
                <a:latin typeface="Calibri" charset="0"/>
              </a:rPr>
              <a:t>starts with ends and works backwards to means</a:t>
            </a:r>
            <a:r>
              <a:rPr lang="en-GB" sz="4000" dirty="0" smtClean="0">
                <a:solidFill>
                  <a:srgbClr val="000000"/>
                </a:solidFill>
                <a:latin typeface="Calibri" charset="0"/>
              </a:rPr>
              <a:t>.”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i="1" dirty="0" smtClean="0">
                <a:solidFill>
                  <a:srgbClr val="000000"/>
                </a:solidFill>
                <a:latin typeface="Calibri" charset="0"/>
              </a:rPr>
              <a:t>Mark </a:t>
            </a:r>
            <a:r>
              <a:rPr lang="en-GB" sz="2800" b="1" i="1" dirty="0">
                <a:solidFill>
                  <a:srgbClr val="000000"/>
                </a:solidFill>
                <a:latin typeface="Calibri" charset="0"/>
              </a:rPr>
              <a:t>Friedman, Results Based Accountability Implementation Guide</a:t>
            </a:r>
            <a:endParaRPr lang="en-US" sz="2800" b="1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45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Theoretical problems: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 smtClean="0">
                <a:solidFill>
                  <a:srgbClr val="000000"/>
                </a:solidFill>
                <a:latin typeface="Calibri" charset="0"/>
              </a:rPr>
              <a:t>Measurement problem: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Outcomes 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don’t measure impact in people’s lives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 smtClean="0">
                <a:solidFill>
                  <a:srgbClr val="000000"/>
                </a:solidFill>
                <a:latin typeface="Calibri" charset="0"/>
              </a:rPr>
              <a:t>Attribution problem: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Outcomes 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are beyond the control of </a:t>
            </a:r>
            <a:r>
              <a:rPr lang="en-US" sz="3600" dirty="0" err="1">
                <a:solidFill>
                  <a:srgbClr val="000000"/>
                </a:solidFill>
                <a:latin typeface="Calibri" charset="0"/>
              </a:rPr>
              <a:t>organisations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11516" y="6381328"/>
            <a:ext cx="230425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</a:t>
            </a:r>
            <a:r>
              <a:rPr lang="en-GB" dirty="0" err="1" smtClean="0"/>
              <a:t>LittleHeresies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/>
              <a:t>What happens when people implement OBPM approaches?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production of data: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Cherry picking/creaming and parking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Teaching to the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Reclassifying what counts as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Making up the figures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0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3528" y="1844824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80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Targets for results “frequently </a:t>
            </a:r>
            <a:r>
              <a:rPr lang="en-GB" sz="4000" b="1" dirty="0"/>
              <a:t>distort the direction of programs, diverting attention away from, rather than towards, what the program should be doing</a:t>
            </a:r>
            <a:r>
              <a:rPr lang="en-GB" sz="4000" b="1" dirty="0" smtClean="0"/>
              <a:t>.</a:t>
            </a:r>
            <a:r>
              <a:rPr lang="en-GB" sz="4000" dirty="0" smtClean="0"/>
              <a:t>”</a:t>
            </a:r>
          </a:p>
          <a:p>
            <a:pPr marL="1080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Burt Perrin, “</a:t>
            </a:r>
            <a:r>
              <a:rPr lang="en-GB" sz="2400" dirty="0" smtClean="0">
                <a:latin typeface="+mn-lt"/>
              </a:rPr>
              <a:t>Effective </a:t>
            </a:r>
            <a:r>
              <a:rPr lang="en-GB" sz="2400" dirty="0">
                <a:latin typeface="+mn-lt"/>
              </a:rPr>
              <a:t>Use and Misuse of Performance Measurement”, </a:t>
            </a:r>
            <a:r>
              <a:rPr lang="en-GB" sz="2400" i="1" dirty="0">
                <a:latin typeface="+mn-lt"/>
              </a:rPr>
              <a:t>American Journal of </a:t>
            </a:r>
            <a:r>
              <a:rPr lang="en-GB" sz="2400" i="1" dirty="0" smtClean="0">
                <a:latin typeface="+mn-lt"/>
              </a:rPr>
              <a:t>Evaluation,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1998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8867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smtClean="0"/>
              <a:t>Campbell’s Law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 smtClean="0"/>
              <a:t>“</a:t>
            </a:r>
            <a:r>
              <a:rPr lang="en-GB" sz="3600" dirty="0"/>
              <a:t>The more any quantitative social indicator is used for social decision-making, the more subject it will be to corruption pressures and the more apt it will be to distort and corrupt the social processes it is intended to monitor</a:t>
            </a:r>
            <a:r>
              <a:rPr lang="en-GB" sz="3600" dirty="0" smtClean="0"/>
              <a:t>.”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 dirty="0">
                <a:solidFill>
                  <a:srgbClr val="000000"/>
                </a:solidFill>
                <a:latin typeface="Calibri" charset="0"/>
              </a:rPr>
              <a:t>Donald Campbell, Assessing the Impact of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i="1" dirty="0">
                <a:solidFill>
                  <a:srgbClr val="000000"/>
                </a:solidFill>
                <a:latin typeface="Calibri" charset="0"/>
              </a:rPr>
              <a:t>Planned Social </a:t>
            </a:r>
            <a:r>
              <a:rPr lang="en-GB" sz="3200" i="1" dirty="0" smtClean="0">
                <a:solidFill>
                  <a:srgbClr val="000000"/>
                </a:solidFill>
                <a:latin typeface="Calibri" charset="0"/>
              </a:rPr>
              <a:t>Change,1976</a:t>
            </a:r>
            <a:endParaRPr lang="en-US" sz="32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6615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</a:rPr>
              <a:t>Gaming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3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30932" y="980728"/>
            <a:ext cx="8229600" cy="576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n-GB" sz="2600" dirty="0" smtClean="0"/>
              <a:t>“Regional </a:t>
            </a:r>
            <a:r>
              <a:rPr lang="en-GB" sz="2600" dirty="0"/>
              <a:t>Official A</a:t>
            </a:r>
            <a:r>
              <a:rPr lang="en-GB" sz="2600" dirty="0" smtClean="0"/>
              <a:t>:</a:t>
            </a:r>
          </a:p>
          <a:p>
            <a:r>
              <a:rPr lang="en-GB" sz="2600" dirty="0" smtClean="0"/>
              <a:t>You </a:t>
            </a:r>
            <a:r>
              <a:rPr lang="en-GB" sz="2600" dirty="0"/>
              <a:t>don’t hire a ‘‘people person’’ anymore for a career manager </a:t>
            </a:r>
            <a:r>
              <a:rPr lang="en-GB" sz="2600" dirty="0" smtClean="0"/>
              <a:t> [social worker] position. You </a:t>
            </a:r>
            <a:r>
              <a:rPr lang="en-GB" sz="2600" dirty="0"/>
              <a:t>hire a clerical computer person. You can teach them the social work stuff easily. The </a:t>
            </a:r>
            <a:r>
              <a:rPr lang="en-GB" sz="2600" dirty="0" smtClean="0"/>
              <a:t>job’s all </a:t>
            </a:r>
            <a:r>
              <a:rPr lang="en-GB" sz="2600" dirty="0"/>
              <a:t>about time, accuracy, and files now. There’s a person [client] down there somewhere. But </a:t>
            </a:r>
            <a:r>
              <a:rPr lang="en-GB" sz="2600" dirty="0" smtClean="0"/>
              <a:t>the technical </a:t>
            </a:r>
            <a:r>
              <a:rPr lang="en-GB" sz="2600" dirty="0"/>
              <a:t>stuff is what matters.</a:t>
            </a:r>
          </a:p>
          <a:p>
            <a:r>
              <a:rPr lang="en-GB" sz="2600" dirty="0"/>
              <a:t> </a:t>
            </a:r>
          </a:p>
          <a:p>
            <a:r>
              <a:rPr lang="en-GB" sz="2600" dirty="0"/>
              <a:t>State Official</a:t>
            </a:r>
            <a:r>
              <a:rPr lang="en-GB" sz="2600" dirty="0" smtClean="0"/>
              <a:t>:</a:t>
            </a:r>
          </a:p>
          <a:p>
            <a:r>
              <a:rPr lang="en-GB" sz="2600" dirty="0" smtClean="0"/>
              <a:t>What </a:t>
            </a:r>
            <a:r>
              <a:rPr lang="en-GB" sz="2600" dirty="0"/>
              <a:t>you’re telling me is the [information] systems are driving the [</a:t>
            </a:r>
            <a:r>
              <a:rPr lang="en-GB" sz="2600" dirty="0" smtClean="0"/>
              <a:t>case management</a:t>
            </a:r>
            <a:r>
              <a:rPr lang="en-GB" sz="2600" dirty="0"/>
              <a:t>] process.</a:t>
            </a:r>
          </a:p>
          <a:p>
            <a:r>
              <a:rPr lang="en-GB" sz="2600" dirty="0"/>
              <a:t> </a:t>
            </a:r>
          </a:p>
          <a:p>
            <a:r>
              <a:rPr lang="en-GB" sz="2600" dirty="0"/>
              <a:t>Several Regional Officials: Oh yes. Oh yes</a:t>
            </a:r>
            <a:r>
              <a:rPr lang="en-GB" sz="2600" dirty="0" smtClean="0"/>
              <a:t>!”</a:t>
            </a:r>
          </a:p>
          <a:p>
            <a:endParaRPr lang="en-GB" sz="2000" dirty="0"/>
          </a:p>
          <a:p>
            <a:r>
              <a:rPr lang="en-GB" sz="2000" dirty="0" err="1" smtClean="0"/>
              <a:t>Soss</a:t>
            </a:r>
            <a:r>
              <a:rPr lang="en-GB" sz="2000" dirty="0" smtClean="0"/>
              <a:t>, J et al, (2011), The </a:t>
            </a:r>
            <a:r>
              <a:rPr lang="en-GB" sz="2000" dirty="0"/>
              <a:t>Organization of Discipline: From Performance Management to Perversity and </a:t>
            </a:r>
            <a:r>
              <a:rPr lang="en-GB" sz="2000" dirty="0" smtClean="0"/>
              <a:t>Punishment, JPART, 21</a:t>
            </a: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5659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GB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n-GB" sz="3200" dirty="0"/>
              <a:t>Regional Official C: </a:t>
            </a:r>
            <a:endParaRPr lang="en-GB" sz="3200" dirty="0" smtClean="0"/>
          </a:p>
          <a:p>
            <a:r>
              <a:rPr lang="en-GB" sz="3200" dirty="0" smtClean="0"/>
              <a:t>“If </a:t>
            </a:r>
            <a:r>
              <a:rPr lang="en-GB" sz="3200" dirty="0"/>
              <a:t>you talk to any case manager here, they will tell you they’re not a </a:t>
            </a:r>
            <a:r>
              <a:rPr lang="en-GB" sz="3200" dirty="0" smtClean="0"/>
              <a:t>case manager</a:t>
            </a:r>
            <a:r>
              <a:rPr lang="en-GB" sz="3200" dirty="0"/>
              <a:t>; they’re a technician. They spend about 10 percent of their time on their clients. Their</a:t>
            </a:r>
          </a:p>
          <a:p>
            <a:r>
              <a:rPr lang="en-GB" sz="3200" dirty="0"/>
              <a:t>time is about being a technician, and that’s the way the program is written. They’re doing </a:t>
            </a:r>
            <a:r>
              <a:rPr lang="en-GB" sz="3200" dirty="0" smtClean="0"/>
              <a:t>what they </a:t>
            </a:r>
            <a:r>
              <a:rPr lang="en-GB" sz="3200" dirty="0"/>
              <a:t>have to do under this system</a:t>
            </a:r>
            <a:r>
              <a:rPr lang="en-GB" sz="3200" dirty="0" smtClean="0"/>
              <a:t>.”</a:t>
            </a:r>
            <a:endParaRPr lang="en-GB" sz="3200" dirty="0"/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/>
              <a:t>Soss</a:t>
            </a:r>
            <a:r>
              <a:rPr lang="en-GB" sz="2000" dirty="0"/>
              <a:t>, J et al, (2011</a:t>
            </a:r>
            <a:r>
              <a:rPr lang="en-GB" sz="2000" dirty="0" smtClean="0"/>
              <a:t>)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7540" y="1601068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What are the roles of wellbeing measures in the </a:t>
            </a:r>
            <a:r>
              <a:rPr lang="en-US" sz="4800" b="1" dirty="0" smtClean="0">
                <a:solidFill>
                  <a:srgbClr val="FF0000"/>
                </a:solidFill>
                <a:latin typeface="Calibri" charset="0"/>
              </a:rPr>
              <a:t>implementation</a:t>
            </a: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 of public policy:</a:t>
            </a:r>
          </a:p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commissioning &amp; performance management</a:t>
            </a:r>
            <a:endParaRPr lang="en-US" sz="48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757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980728"/>
            <a:ext cx="8229600" cy="514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endParaRPr lang="en-GB" sz="3200" dirty="0" smtClean="0"/>
          </a:p>
          <a:p>
            <a:r>
              <a:rPr lang="en-GB" sz="3200" dirty="0" smtClean="0"/>
              <a:t>“The </a:t>
            </a:r>
            <a:r>
              <a:rPr lang="en-GB" sz="3200" dirty="0"/>
              <a:t>focusing effects of outcome </a:t>
            </a:r>
            <a:r>
              <a:rPr lang="en-GB" sz="3200" dirty="0" err="1" smtClean="0"/>
              <a:t>benchmarks,the</a:t>
            </a:r>
            <a:r>
              <a:rPr lang="en-GB" sz="3200" dirty="0" smtClean="0"/>
              <a:t> </a:t>
            </a:r>
            <a:r>
              <a:rPr lang="en-GB" sz="3200" dirty="0"/>
              <a:t>pressures of competition, the prospects of incurring rewards or penalties, the awareness that one is being closely monitored: these features of performance management do more than just make agents accountable; they reshape agency itself</a:t>
            </a:r>
            <a:r>
              <a:rPr lang="en-GB" sz="3200" dirty="0" smtClean="0"/>
              <a:t>.”</a:t>
            </a:r>
          </a:p>
          <a:p>
            <a:endParaRPr lang="en-GB" sz="3200" dirty="0"/>
          </a:p>
          <a:p>
            <a:r>
              <a:rPr lang="en-GB" sz="2000" dirty="0" err="1"/>
              <a:t>Soss</a:t>
            </a:r>
            <a:r>
              <a:rPr lang="en-GB" sz="2000" dirty="0"/>
              <a:t>, J et al, (2011)</a:t>
            </a:r>
            <a:endParaRPr lang="en-US" sz="2000" b="1" dirty="0">
              <a:solidFill>
                <a:srgbClr val="000000"/>
              </a:solidFill>
              <a:latin typeface="Calibri" charset="0"/>
            </a:endParaRPr>
          </a:p>
          <a:p>
            <a:endParaRPr lang="en-GB" sz="3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smtClean="0"/>
              <a:t>Implications for promoting wellbeing</a:t>
            </a:r>
            <a:endParaRPr lang="en-US" sz="4400" b="1" dirty="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235893"/>
            <a:ext cx="8229600" cy="514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endParaRPr lang="en-GB" sz="3200" dirty="0" smtClean="0"/>
          </a:p>
          <a:p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Remember Campbell’s law!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If you the promotion of wellbeing is undertaken via OBPM frameworks, you won’t get wellbeing, you’ll get the performance of wellbeing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Good reasons to measure: to improve practice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199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GB" dirty="0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400" dirty="0">
                <a:solidFill>
                  <a:srgbClr val="000000"/>
                </a:solidFill>
                <a:latin typeface="Calibri" charset="0"/>
              </a:rPr>
              <a:t>Thanks for listening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100" dirty="0" smtClean="0">
                <a:solidFill>
                  <a:srgbClr val="000000"/>
                </a:solidFill>
                <a:latin typeface="Calibri" charset="0"/>
              </a:rPr>
              <a:t>Toby </a:t>
            </a:r>
            <a:r>
              <a:rPr lang="en-US" sz="5100" dirty="0">
                <a:solidFill>
                  <a:srgbClr val="000000"/>
                </a:solidFill>
                <a:latin typeface="Calibri" charset="0"/>
              </a:rPr>
              <a:t>Lowe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100" dirty="0">
                <a:latin typeface="Calibri" charset="0"/>
              </a:rPr>
              <a:t>E: </a:t>
            </a:r>
            <a:r>
              <a:rPr lang="en-US" sz="5100" dirty="0" smtClean="0">
                <a:latin typeface="Calibri" charset="0"/>
              </a:rPr>
              <a:t>toby.lowe@newcastle.ac.uk</a:t>
            </a:r>
            <a:endParaRPr lang="en-US" sz="5100" dirty="0">
              <a:latin typeface="Calibri" charset="0"/>
              <a:hlinkClick r:id="rId3"/>
            </a:endParaRP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5100" dirty="0">
                <a:solidFill>
                  <a:srgbClr val="000000"/>
                </a:solidFill>
                <a:latin typeface="Calibri" charset="0"/>
              </a:rPr>
              <a:t>Twitter: @</a:t>
            </a:r>
            <a:r>
              <a:rPr lang="en-US" sz="5100" dirty="0" err="1">
                <a:solidFill>
                  <a:srgbClr val="000000"/>
                </a:solidFill>
                <a:latin typeface="Calibri" charset="0"/>
              </a:rPr>
              <a:t>tobyjlowe</a:t>
            </a:r>
            <a:endParaRPr lang="en-US" sz="51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7540" y="1601068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7950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New Public Management:</a:t>
            </a:r>
          </a:p>
          <a:p>
            <a:pPr marL="793750" indent="-685800" hangingPunct="1">
              <a:lnSpc>
                <a:spcPct val="100000"/>
              </a:lnSpc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Calibri" charset="0"/>
              </a:rPr>
              <a:t>Markets</a:t>
            </a:r>
          </a:p>
          <a:p>
            <a:pPr marL="793750" indent="-685800" hangingPunct="1">
              <a:lnSpc>
                <a:spcPct val="100000"/>
              </a:lnSpc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Calibri" charset="0"/>
              </a:rPr>
              <a:t>Managers</a:t>
            </a:r>
          </a:p>
          <a:p>
            <a:pPr marL="793750" indent="-685800" hangingPunct="1">
              <a:lnSpc>
                <a:spcPct val="100000"/>
              </a:lnSpc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dirty="0" smtClean="0">
                <a:solidFill>
                  <a:srgbClr val="FF0000"/>
                </a:solidFill>
                <a:latin typeface="Calibri" charset="0"/>
              </a:rPr>
              <a:t>Measurement</a:t>
            </a:r>
          </a:p>
          <a:p>
            <a:pPr marL="107950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solidFill>
                <a:srgbClr val="FF0000"/>
              </a:solidFill>
              <a:latin typeface="Calibri" charset="0"/>
            </a:endParaRPr>
          </a:p>
          <a:p>
            <a:pPr marL="107950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err="1" smtClean="0">
                <a:latin typeface="Calibri" charset="0"/>
              </a:rPr>
              <a:t>Fearlie</a:t>
            </a:r>
            <a:r>
              <a:rPr lang="en-US" sz="2000" dirty="0" smtClean="0">
                <a:latin typeface="Calibri" charset="0"/>
              </a:rPr>
              <a:t> et al (1996), </a:t>
            </a:r>
            <a:r>
              <a:rPr lang="en-GB" sz="2000" i="1" dirty="0" smtClean="0">
                <a:latin typeface="Calibri" charset="0"/>
              </a:rPr>
              <a:t>New </a:t>
            </a:r>
            <a:r>
              <a:rPr lang="en-GB" sz="2000" i="1" dirty="0">
                <a:latin typeface="Calibri" charset="0"/>
              </a:rPr>
              <a:t>Public Management in Action</a:t>
            </a:r>
            <a:r>
              <a:rPr lang="en-GB" sz="2000" dirty="0">
                <a:latin typeface="Calibri" charset="0"/>
              </a:rPr>
              <a:t>. Oxford: Oxford University Press.</a:t>
            </a:r>
            <a:endParaRPr lang="en-US" sz="2000" dirty="0">
              <a:latin typeface="Calibri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8180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7540" y="1601068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Wellbeing measures</a:t>
            </a:r>
          </a:p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FF0000"/>
                </a:solidFill>
                <a:latin typeface="Calibri" charset="0"/>
              </a:rPr>
              <a:t>+</a:t>
            </a:r>
          </a:p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New Public Management</a:t>
            </a:r>
            <a:endParaRPr lang="en-US" sz="4800" b="1" dirty="0" smtClean="0">
              <a:solidFill>
                <a:srgbClr val="FF0000"/>
              </a:solidFill>
              <a:latin typeface="Calibri" charset="0"/>
            </a:endParaRPr>
          </a:p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FF0000"/>
                </a:solidFill>
                <a:latin typeface="Calibri" charset="0"/>
              </a:rPr>
              <a:t>=</a:t>
            </a:r>
          </a:p>
          <a:p>
            <a:pPr marL="107950" algn="ctr" hangingPunct="1">
              <a:lnSpc>
                <a:spcPct val="100000"/>
              </a:lnSpc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smtClean="0">
                <a:solidFill>
                  <a:srgbClr val="000000"/>
                </a:solidFill>
                <a:latin typeface="Calibri" charset="0"/>
              </a:rPr>
              <a:t>Reduced actual wellbeing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968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b="1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587"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6000" b="1" dirty="0" smtClean="0">
              <a:solidFill>
                <a:srgbClr val="000000"/>
              </a:solidFill>
              <a:latin typeface="Calibri" charset="0"/>
            </a:endParaRPr>
          </a:p>
          <a:p>
            <a:pPr marL="1587"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6000" b="1" dirty="0" smtClean="0">
                <a:solidFill>
                  <a:srgbClr val="000000"/>
                </a:solidFill>
                <a:latin typeface="Calibri" charset="0"/>
              </a:rPr>
              <a:t>Measurement Problem:</a:t>
            </a:r>
          </a:p>
          <a:p>
            <a:pPr marL="1587"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People measure what is measurable, not what reality is like</a:t>
            </a:r>
            <a:endParaRPr lang="en-US" sz="4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445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 smtClean="0"/>
              <a:t>Body Mass Index (BMI)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“true measures of body fat are impractical or expensive to use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”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“BMI </a:t>
            </a: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is an attractive  measure because it is an easy, cheap and non-invasive means of assessing excess body fat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.”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latin typeface="Calibri" charset="0"/>
              </a:rPr>
              <a:t>National Obesity Observatory, 2009</a:t>
            </a:r>
            <a:endParaRPr lang="en-GB" sz="2400" b="1" i="1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b="1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5667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38275"/>
            <a:ext cx="87153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5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3472" y="1124744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6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741021" y="1465833"/>
            <a:ext cx="3528392" cy="421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“A </a:t>
            </a:r>
            <a:r>
              <a:rPr lang="en-GB" sz="3200" dirty="0"/>
              <a:t>picture of obesity: NHS tells bodybuilder she must lose weight and exercise more</a:t>
            </a:r>
            <a:r>
              <a:rPr lang="en-GB" sz="3200" dirty="0" smtClean="0"/>
              <a:t>…”</a:t>
            </a:r>
          </a:p>
          <a:p>
            <a:endParaRPr lang="en-GB" sz="3200" dirty="0"/>
          </a:p>
          <a:p>
            <a:r>
              <a:rPr lang="en-GB" sz="3200" dirty="0" smtClean="0"/>
              <a:t>Metro, 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March, 2014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" y="1011512"/>
            <a:ext cx="4199298" cy="5517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71" y="1082309"/>
            <a:ext cx="2347317" cy="53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6600" b="1" dirty="0" smtClean="0">
                <a:solidFill>
                  <a:srgbClr val="000000"/>
                </a:solidFill>
                <a:latin typeface="Calibri" charset="0"/>
              </a:rPr>
              <a:t>The attribution problem:</a:t>
            </a: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b="1" dirty="0" smtClean="0">
                <a:solidFill>
                  <a:srgbClr val="000000"/>
                </a:solidFill>
                <a:latin typeface="Calibri" charset="0"/>
              </a:rPr>
              <a:t>Outcomes are beyond the control of </a:t>
            </a:r>
            <a:r>
              <a:rPr lang="en-US" sz="4000" b="1" dirty="0" err="1" smtClean="0">
                <a:solidFill>
                  <a:srgbClr val="000000"/>
                </a:solidFill>
                <a:latin typeface="Calibri" charset="0"/>
              </a:rPr>
              <a:t>organisations</a:t>
            </a:r>
            <a:endParaRPr lang="en-US" sz="4000" b="1" dirty="0" smtClean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48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1262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1990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639</Words>
  <Application>Microsoft Office PowerPoint</Application>
  <PresentationFormat>On-screen Show (4:3)</PresentationFormat>
  <Paragraphs>103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Microsoft YaHei</vt:lpstr>
      <vt:lpstr>Arial</vt:lpstr>
      <vt:lpstr>Calibri</vt:lpstr>
      <vt:lpstr>Times New Roman</vt:lpstr>
      <vt:lpstr>Office Theme</vt:lpstr>
      <vt:lpstr>Office Theme</vt:lpstr>
      <vt:lpstr>The Performance (Management)  of Wellbeing</vt:lpstr>
      <vt:lpstr>PowerPoint Presentation</vt:lpstr>
      <vt:lpstr>PowerPoint Presentation</vt:lpstr>
      <vt:lpstr>PowerPoint Presentation</vt:lpstr>
      <vt:lpstr>PowerPoint Presentation</vt:lpstr>
      <vt:lpstr>Body Mass Index (BMI) </vt:lpstr>
      <vt:lpstr>PowerPoint Presentation</vt:lpstr>
      <vt:lpstr> </vt:lpstr>
      <vt:lpstr> </vt:lpstr>
      <vt:lpstr>PowerPoint Presentation</vt:lpstr>
      <vt:lpstr>Programme Logic Model</vt:lpstr>
      <vt:lpstr>PowerPoint Presentation</vt:lpstr>
      <vt:lpstr>PowerPoint Presentation</vt:lpstr>
      <vt:lpstr>What happens when people implement OBPM approaches?</vt:lpstr>
      <vt:lpstr>PowerPoint Presentation</vt:lpstr>
      <vt:lpstr>Campbell’s Law </vt:lpstr>
      <vt:lpstr>PowerPoint Presentation</vt:lpstr>
      <vt:lpstr>PowerPoint Presentation</vt:lpstr>
      <vt:lpstr>PowerPoint Presentation</vt:lpstr>
      <vt:lpstr>PowerPoint Presentation</vt:lpstr>
      <vt:lpstr>Implications for promoting wellbeing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Kittens are Evil</dc:title>
  <dc:creator>Toby</dc:creator>
  <cp:lastModifiedBy>Toby Lowe</cp:lastModifiedBy>
  <cp:revision>200</cp:revision>
  <cp:lastPrinted>1601-01-01T00:00:00Z</cp:lastPrinted>
  <dcterms:created xsi:type="dcterms:W3CDTF">1601-01-01T00:00:00Z</dcterms:created>
  <dcterms:modified xsi:type="dcterms:W3CDTF">2015-06-30T13:47:31Z</dcterms:modified>
</cp:coreProperties>
</file>