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1"/>
  </p:notesMasterIdLst>
  <p:sldIdLst>
    <p:sldId id="257" r:id="rId2"/>
    <p:sldId id="259" r:id="rId3"/>
    <p:sldId id="260" r:id="rId4"/>
    <p:sldId id="279" r:id="rId5"/>
    <p:sldId id="272" r:id="rId6"/>
    <p:sldId id="273" r:id="rId7"/>
    <p:sldId id="283" r:id="rId8"/>
    <p:sldId id="282" r:id="rId9"/>
    <p:sldId id="284" r:id="rId10"/>
    <p:sldId id="276" r:id="rId11"/>
    <p:sldId id="285" r:id="rId12"/>
    <p:sldId id="286" r:id="rId13"/>
    <p:sldId id="290" r:id="rId14"/>
    <p:sldId id="291" r:id="rId15"/>
    <p:sldId id="287" r:id="rId16"/>
    <p:sldId id="288" r:id="rId17"/>
    <p:sldId id="289" r:id="rId18"/>
    <p:sldId id="292" r:id="rId19"/>
    <p:sldId id="275"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69" d="100"/>
          <a:sy n="69" d="100"/>
        </p:scale>
        <p:origin x="24" y="8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F4EBA0-55DD-457C-ADFB-85BB8606C7B1}" type="datetimeFigureOut">
              <a:rPr lang="en-GB" smtClean="0"/>
              <a:pPr/>
              <a:t>11/07/2015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8F84DF-92AD-4F91-B877-30BEA98EDFD9}" type="slidenum">
              <a:rPr lang="en-GB" smtClean="0"/>
              <a:pPr/>
              <a:t>‹#›</a:t>
            </a:fld>
            <a:endParaRPr lang="en-GB"/>
          </a:p>
        </p:txBody>
      </p:sp>
    </p:spTree>
    <p:extLst>
      <p:ext uri="{BB962C8B-B14F-4D97-AF65-F5344CB8AC3E}">
        <p14:creationId xmlns:p14="http://schemas.microsoft.com/office/powerpoint/2010/main" val="14761194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28B418F0-DD06-4DBB-8DF2-AD77B1E149C3}" type="slidenum">
              <a:rPr lang="en-GB" smtClean="0">
                <a:solidFill>
                  <a:prstClr val="black"/>
                </a:solidFill>
              </a:rPr>
              <a:pPr/>
              <a:t>1</a:t>
            </a:fld>
            <a:endParaRPr lang="en-GB">
              <a:solidFill>
                <a:prstClr val="black"/>
              </a:solidFill>
            </a:endParaRPr>
          </a:p>
        </p:txBody>
      </p:sp>
    </p:spTree>
    <p:extLst>
      <p:ext uri="{BB962C8B-B14F-4D97-AF65-F5344CB8AC3E}">
        <p14:creationId xmlns:p14="http://schemas.microsoft.com/office/powerpoint/2010/main" val="4652069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28B418F0-DD06-4DBB-8DF2-AD77B1E149C3}" type="slidenum">
              <a:rPr lang="en-GB" smtClean="0"/>
              <a:pPr/>
              <a:t>2</a:t>
            </a:fld>
            <a:endParaRPr lang="en-GB"/>
          </a:p>
        </p:txBody>
      </p:sp>
    </p:spTree>
    <p:extLst>
      <p:ext uri="{BB962C8B-B14F-4D97-AF65-F5344CB8AC3E}">
        <p14:creationId xmlns:p14="http://schemas.microsoft.com/office/powerpoint/2010/main" val="32656732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28B418F0-DD06-4DBB-8DF2-AD77B1E149C3}" type="slidenum">
              <a:rPr lang="en-GB" smtClean="0"/>
              <a:pPr/>
              <a:t>3</a:t>
            </a:fld>
            <a:endParaRPr lang="en-GB"/>
          </a:p>
        </p:txBody>
      </p:sp>
    </p:spTree>
    <p:extLst>
      <p:ext uri="{BB962C8B-B14F-4D97-AF65-F5344CB8AC3E}">
        <p14:creationId xmlns:p14="http://schemas.microsoft.com/office/powerpoint/2010/main" val="37339838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308F84DF-92AD-4F91-B877-30BEA98EDFD9}" type="slidenum">
              <a:rPr lang="en-GB" smtClean="0"/>
              <a:pPr/>
              <a:t>5</a:t>
            </a:fld>
            <a:endParaRPr lang="en-GB"/>
          </a:p>
        </p:txBody>
      </p:sp>
    </p:spTree>
    <p:extLst>
      <p:ext uri="{BB962C8B-B14F-4D97-AF65-F5344CB8AC3E}">
        <p14:creationId xmlns:p14="http://schemas.microsoft.com/office/powerpoint/2010/main" val="33408680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308F84DF-92AD-4F91-B877-30BEA98EDFD9}" type="slidenum">
              <a:rPr lang="en-GB" smtClean="0"/>
              <a:pPr/>
              <a:t>6</a:t>
            </a:fld>
            <a:endParaRPr lang="en-GB"/>
          </a:p>
        </p:txBody>
      </p:sp>
    </p:spTree>
    <p:extLst>
      <p:ext uri="{BB962C8B-B14F-4D97-AF65-F5344CB8AC3E}">
        <p14:creationId xmlns:p14="http://schemas.microsoft.com/office/powerpoint/2010/main" val="34792923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28B418F0-DD06-4DBB-8DF2-AD77B1E149C3}" type="slidenum">
              <a:rPr lang="en-GB" smtClean="0"/>
              <a:t>8</a:t>
            </a:fld>
            <a:endParaRPr lang="en-GB"/>
          </a:p>
        </p:txBody>
      </p:sp>
    </p:spTree>
    <p:extLst>
      <p:ext uri="{BB962C8B-B14F-4D97-AF65-F5344CB8AC3E}">
        <p14:creationId xmlns:p14="http://schemas.microsoft.com/office/powerpoint/2010/main" val="5489186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308F84DF-92AD-4F91-B877-30BEA98EDFD9}" type="slidenum">
              <a:rPr lang="en-GB" smtClean="0"/>
              <a:pPr/>
              <a:t>10</a:t>
            </a:fld>
            <a:endParaRPr lang="en-GB"/>
          </a:p>
        </p:txBody>
      </p:sp>
    </p:spTree>
    <p:extLst>
      <p:ext uri="{BB962C8B-B14F-4D97-AF65-F5344CB8AC3E}">
        <p14:creationId xmlns:p14="http://schemas.microsoft.com/office/powerpoint/2010/main" val="11855063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308F84DF-92AD-4F91-B877-30BEA98EDFD9}" type="slidenum">
              <a:rPr lang="en-GB" smtClean="0"/>
              <a:pPr/>
              <a:t>19</a:t>
            </a:fld>
            <a:endParaRPr lang="en-GB"/>
          </a:p>
        </p:txBody>
      </p:sp>
    </p:spTree>
    <p:extLst>
      <p:ext uri="{BB962C8B-B14F-4D97-AF65-F5344CB8AC3E}">
        <p14:creationId xmlns:p14="http://schemas.microsoft.com/office/powerpoint/2010/main" val="33437087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42A1A281-C5C1-464B-8DC0-24018B7BCD97}" type="datetime1">
              <a:rPr lang="en-GB" smtClean="0">
                <a:solidFill>
                  <a:prstClr val="black">
                    <a:tint val="75000"/>
                  </a:prstClr>
                </a:solidFill>
              </a:rPr>
              <a:t>11/07/2015</a:t>
            </a:fld>
            <a:endParaRPr lang="en-GB">
              <a:solidFill>
                <a:prstClr val="black">
                  <a:tint val="75000"/>
                </a:prstClr>
              </a:solidFill>
            </a:endParaRPr>
          </a:p>
        </p:txBody>
      </p:sp>
      <p:sp>
        <p:nvSpPr>
          <p:cNvPr id="19" name="Footer Placeholder 18"/>
          <p:cNvSpPr>
            <a:spLocks noGrp="1"/>
          </p:cNvSpPr>
          <p:nvPr>
            <p:ph type="ftr" sz="quarter" idx="11"/>
          </p:nvPr>
        </p:nvSpPr>
        <p:spPr/>
        <p:txBody>
          <a:bodyPr/>
          <a:lstStyle/>
          <a:p>
            <a:endParaRPr lang="en-GB">
              <a:solidFill>
                <a:prstClr val="black">
                  <a:tint val="75000"/>
                </a:prstClr>
              </a:solidFill>
            </a:endParaRPr>
          </a:p>
        </p:txBody>
      </p:sp>
      <p:sp>
        <p:nvSpPr>
          <p:cNvPr id="27" name="Slide Number Placeholder 26"/>
          <p:cNvSpPr>
            <a:spLocks noGrp="1"/>
          </p:cNvSpPr>
          <p:nvPr>
            <p:ph type="sldNum" sz="quarter" idx="12"/>
          </p:nvPr>
        </p:nvSpPr>
        <p:spPr/>
        <p:txBody>
          <a:bodyPr/>
          <a:lstStyle/>
          <a:p>
            <a:fld id="{F8A3AE86-9848-439F-A4BE-5C02E399B180}" type="slidenum">
              <a:rPr lang="en-GB" smtClean="0">
                <a:solidFill>
                  <a:prstClr val="black">
                    <a:tint val="75000"/>
                  </a:prstClr>
                </a:solidFill>
              </a:rPr>
              <a:pPr/>
              <a:t>‹#›</a:t>
            </a:fld>
            <a:endParaRPr lang="en-GB">
              <a:solidFill>
                <a:prstClr val="black">
                  <a:tint val="75000"/>
                </a:prstClr>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DD8971E-9B10-429C-9468-10D700ACB473}" type="datetime1">
              <a:rPr lang="en-GB" smtClean="0">
                <a:solidFill>
                  <a:prstClr val="black">
                    <a:tint val="75000"/>
                  </a:prstClr>
                </a:solidFill>
              </a:rPr>
              <a:t>11/07/2015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8A3AE86-9848-439F-A4BE-5C02E399B180}" type="slidenum">
              <a:rPr lang="en-GB" smtClean="0">
                <a:solidFill>
                  <a:prstClr val="black">
                    <a:tint val="75000"/>
                  </a:prstClr>
                </a:solidFill>
              </a:rPr>
              <a:pPr/>
              <a:t>‹#›</a:t>
            </a:fld>
            <a:endParaRPr lang="en-GB">
              <a:solidFill>
                <a:prstClr val="black">
                  <a:tint val="75000"/>
                </a:prstClr>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C17BE36-53F1-494C-8015-8D0CB2517835}" type="datetime1">
              <a:rPr lang="en-GB" smtClean="0">
                <a:solidFill>
                  <a:prstClr val="black">
                    <a:tint val="75000"/>
                  </a:prstClr>
                </a:solidFill>
              </a:rPr>
              <a:t>11/07/2015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8A3AE86-9848-439F-A4BE-5C02E399B180}" type="slidenum">
              <a:rPr lang="en-GB" smtClean="0">
                <a:solidFill>
                  <a:prstClr val="black">
                    <a:tint val="75000"/>
                  </a:prstClr>
                </a:solidFill>
              </a:rPr>
              <a:pPr/>
              <a:t>‹#›</a:t>
            </a:fld>
            <a:endParaRPr lang="en-GB">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8581AC1-AFD7-4781-A102-757F65BFFA44}" type="datetime1">
              <a:rPr lang="en-GB" smtClean="0">
                <a:solidFill>
                  <a:prstClr val="black">
                    <a:tint val="75000"/>
                  </a:prstClr>
                </a:solidFill>
              </a:rPr>
              <a:t>11/07/2015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8A3AE86-9848-439F-A4BE-5C02E399B180}" type="slidenum">
              <a:rPr lang="en-GB" smtClean="0">
                <a:solidFill>
                  <a:prstClr val="black">
                    <a:tint val="75000"/>
                  </a:prstClr>
                </a:solidFill>
              </a:rPr>
              <a:pPr/>
              <a:t>‹#›</a:t>
            </a:fld>
            <a:endParaRPr lang="en-GB">
              <a:solidFill>
                <a:prstClr val="black">
                  <a:tint val="75000"/>
                </a:prst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6CCD2D3-A322-40FC-A441-27F7230AF2D6}" type="datetime1">
              <a:rPr lang="en-GB" smtClean="0">
                <a:solidFill>
                  <a:prstClr val="black">
                    <a:tint val="75000"/>
                  </a:prstClr>
                </a:solidFill>
              </a:rPr>
              <a:t>11/07/2015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8A3AE86-9848-439F-A4BE-5C02E399B180}" type="slidenum">
              <a:rPr lang="en-GB" smtClean="0">
                <a:solidFill>
                  <a:prstClr val="black">
                    <a:tint val="75000"/>
                  </a:prstClr>
                </a:solidFill>
              </a:rPr>
              <a:pPr/>
              <a:t>‹#›</a:t>
            </a:fld>
            <a:endParaRPr lang="en-GB">
              <a:solidFill>
                <a:prstClr val="black">
                  <a:tint val="75000"/>
                </a:prstClr>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637234F-193A-403B-B1CC-E0DCFF4C602D}" type="datetime1">
              <a:rPr lang="en-GB" smtClean="0">
                <a:solidFill>
                  <a:prstClr val="black">
                    <a:tint val="75000"/>
                  </a:prstClr>
                </a:solidFill>
              </a:rPr>
              <a:t>11/07/2015</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F8A3AE86-9848-439F-A4BE-5C02E399B180}" type="slidenum">
              <a:rPr lang="en-GB" smtClean="0">
                <a:solidFill>
                  <a:prstClr val="black">
                    <a:tint val="75000"/>
                  </a:prstClr>
                </a:solidFill>
              </a:rPr>
              <a:pPr/>
              <a:t>‹#›</a:t>
            </a:fld>
            <a:endParaRPr lang="en-GB">
              <a:solidFill>
                <a:prstClr val="black">
                  <a:tint val="75000"/>
                </a:prstClr>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863E27D-C81D-41BB-B794-667E8BD64EA3}" type="datetime1">
              <a:rPr lang="en-GB" smtClean="0">
                <a:solidFill>
                  <a:prstClr val="black">
                    <a:tint val="75000"/>
                  </a:prstClr>
                </a:solidFill>
              </a:rPr>
              <a:t>11/07/2015</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F8A3AE86-9848-439F-A4BE-5C02E399B180}" type="slidenum">
              <a:rPr lang="en-GB" smtClean="0">
                <a:solidFill>
                  <a:prstClr val="black">
                    <a:tint val="75000"/>
                  </a:prstClr>
                </a:solidFill>
              </a:rPr>
              <a:pPr/>
              <a:t>‹#›</a:t>
            </a:fld>
            <a:endParaRPr lang="en-GB">
              <a:solidFill>
                <a:prstClr val="black">
                  <a:tint val="75000"/>
                </a:prstClr>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F3D1165-52F1-4699-BEBF-CC88935024EC}" type="datetime1">
              <a:rPr lang="en-GB" smtClean="0">
                <a:solidFill>
                  <a:prstClr val="black">
                    <a:tint val="75000"/>
                  </a:prstClr>
                </a:solidFill>
              </a:rPr>
              <a:t>11/07/2015</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F8A3AE86-9848-439F-A4BE-5C02E399B180}" type="slidenum">
              <a:rPr lang="en-GB" smtClean="0">
                <a:solidFill>
                  <a:prstClr val="black">
                    <a:tint val="75000"/>
                  </a:prstClr>
                </a:solidFill>
              </a:rPr>
              <a:pPr/>
              <a:t>‹#›</a:t>
            </a:fld>
            <a:endParaRPr lang="en-GB">
              <a:solidFill>
                <a:prstClr val="black">
                  <a:tint val="75000"/>
                </a:prst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FADC97-ECD8-4FD8-A977-09F3C5E302B6}" type="datetime1">
              <a:rPr lang="en-GB" smtClean="0">
                <a:solidFill>
                  <a:prstClr val="black">
                    <a:tint val="75000"/>
                  </a:prstClr>
                </a:solidFill>
              </a:rPr>
              <a:t>11/07/2015</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F8A3AE86-9848-439F-A4BE-5C02E399B180}" type="slidenum">
              <a:rPr lang="en-GB" smtClean="0">
                <a:solidFill>
                  <a:prstClr val="black">
                    <a:tint val="75000"/>
                  </a:prstClr>
                </a:solidFill>
              </a:rPr>
              <a:pPr/>
              <a:t>‹#›</a:t>
            </a:fld>
            <a:endParaRPr lang="en-GB">
              <a:solidFill>
                <a:prstClr val="black">
                  <a:tint val="75000"/>
                </a:prst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BC64184-E535-4F60-A758-C609001640E2}" type="datetime1">
              <a:rPr lang="en-GB" smtClean="0">
                <a:solidFill>
                  <a:prstClr val="black">
                    <a:tint val="75000"/>
                  </a:prstClr>
                </a:solidFill>
              </a:rPr>
              <a:t>11/07/2015</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F8A3AE86-9848-439F-A4BE-5C02E399B180}" type="slidenum">
              <a:rPr lang="en-GB" smtClean="0">
                <a:solidFill>
                  <a:prstClr val="black">
                    <a:tint val="75000"/>
                  </a:prstClr>
                </a:solidFill>
              </a:rPr>
              <a:pPr/>
              <a:t>‹#›</a:t>
            </a:fld>
            <a:endParaRPr lang="en-GB">
              <a:solidFill>
                <a:prstClr val="black">
                  <a:tint val="75000"/>
                </a:prst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7DE370C-D9A3-47BA-B25A-D16BF94DAE7A}" type="datetime1">
              <a:rPr lang="en-GB" smtClean="0">
                <a:solidFill>
                  <a:prstClr val="black">
                    <a:tint val="75000"/>
                  </a:prstClr>
                </a:solidFill>
              </a:rPr>
              <a:t>11/07/2015</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a:xfrm>
            <a:off x="10769600" y="6356351"/>
            <a:ext cx="812800" cy="365125"/>
          </a:xfrm>
        </p:spPr>
        <p:txBody>
          <a:bodyPr/>
          <a:lstStyle/>
          <a:p>
            <a:fld id="{F8A3AE86-9848-439F-A4BE-5C02E399B180}" type="slidenum">
              <a:rPr lang="en-GB" smtClean="0">
                <a:solidFill>
                  <a:prstClr val="black">
                    <a:tint val="75000"/>
                  </a:prstClr>
                </a:solidFill>
              </a:rPr>
              <a:pPr/>
              <a:t>‹#›</a:t>
            </a:fld>
            <a:endParaRPr lang="en-GB">
              <a:solidFill>
                <a:prstClr val="black">
                  <a:tint val="75000"/>
                </a:prstClr>
              </a:solidFill>
            </a:endParaRPr>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D3EE046-28D2-4C4E-B83A-D909D61A9ADB}" type="datetime1">
              <a:rPr lang="en-GB" smtClean="0">
                <a:solidFill>
                  <a:prstClr val="black">
                    <a:tint val="75000"/>
                  </a:prstClr>
                </a:solidFill>
              </a:rPr>
              <a:t>11/07/2015</a:t>
            </a:fld>
            <a:endParaRPr lang="en-GB">
              <a:solidFill>
                <a:prstClr val="black">
                  <a:tint val="75000"/>
                </a:prstClr>
              </a:solidFill>
            </a:endParaRPr>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solidFill>
                <a:prstClr val="black">
                  <a:tint val="75000"/>
                </a:prstClr>
              </a:solidFill>
            </a:endParaRPr>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8A3AE86-9848-439F-A4BE-5C02E399B180}" type="slidenum">
              <a:rPr lang="en-GB" smtClean="0">
                <a:solidFill>
                  <a:prstClr val="black">
                    <a:tint val="75000"/>
                  </a:prstClr>
                </a:solidFill>
              </a:rPr>
              <a:pPr/>
              <a:t>‹#›</a:t>
            </a:fld>
            <a:endParaRPr lang="en-GB">
              <a:solidFill>
                <a:prstClr val="black">
                  <a:tint val="75000"/>
                </a:prstClr>
              </a:solidFill>
            </a:endParaRPr>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GB" dirty="0" smtClean="0"/>
              <a:t>The Proper Role for Well-being in Public Policy</a:t>
            </a:r>
            <a:endParaRPr lang="en-GB" dirty="0"/>
          </a:p>
        </p:txBody>
      </p:sp>
      <p:sp>
        <p:nvSpPr>
          <p:cNvPr id="3" name="Subtitle 2"/>
          <p:cNvSpPr>
            <a:spLocks noGrp="1"/>
          </p:cNvSpPr>
          <p:nvPr>
            <p:ph type="subTitle" idx="1"/>
          </p:nvPr>
        </p:nvSpPr>
        <p:spPr/>
        <p:txBody>
          <a:bodyPr/>
          <a:lstStyle/>
          <a:p>
            <a:pPr algn="ctr"/>
            <a:r>
              <a:rPr lang="en-GB" dirty="0" smtClean="0"/>
              <a:t>Dr Tim Taylor</a:t>
            </a:r>
          </a:p>
          <a:p>
            <a:pPr algn="ctr"/>
            <a:r>
              <a:rPr lang="en-GB" dirty="0" smtClean="0"/>
              <a:t>Interdisciplinary Ethics Applied Centre</a:t>
            </a:r>
          </a:p>
          <a:p>
            <a:pPr algn="ctr"/>
            <a:r>
              <a:rPr lang="en-GB" dirty="0" smtClean="0"/>
              <a:t>University of Leeds</a:t>
            </a:r>
            <a:endParaRPr lang="en-GB" dirty="0"/>
          </a:p>
        </p:txBody>
      </p:sp>
      <p:sp>
        <p:nvSpPr>
          <p:cNvPr id="4" name="Slide Number Placeholder 3"/>
          <p:cNvSpPr>
            <a:spLocks noGrp="1"/>
          </p:cNvSpPr>
          <p:nvPr>
            <p:ph type="sldNum" sz="quarter" idx="12"/>
          </p:nvPr>
        </p:nvSpPr>
        <p:spPr/>
        <p:txBody>
          <a:bodyPr/>
          <a:lstStyle/>
          <a:p>
            <a:fld id="{F8A3AE86-9848-439F-A4BE-5C02E399B180}" type="slidenum">
              <a:rPr lang="en-GB" smtClean="0">
                <a:solidFill>
                  <a:prstClr val="black">
                    <a:tint val="75000"/>
                  </a:prstClr>
                </a:solidFill>
              </a:rPr>
              <a:pPr/>
              <a:t>1</a:t>
            </a:fld>
            <a:endParaRPr lang="en-GB">
              <a:solidFill>
                <a:prstClr val="black">
                  <a:tint val="75000"/>
                </a:prstClr>
              </a:solidFill>
            </a:endParaRPr>
          </a:p>
        </p:txBody>
      </p:sp>
    </p:spTree>
    <p:extLst>
      <p:ext uri="{BB962C8B-B14F-4D97-AF65-F5344CB8AC3E}">
        <p14:creationId xmlns:p14="http://schemas.microsoft.com/office/powerpoint/2010/main" val="27623187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Conceptual/Technical Issues</a:t>
            </a:r>
            <a:endParaRPr lang="en-GB" dirty="0"/>
          </a:p>
        </p:txBody>
      </p:sp>
      <p:sp>
        <p:nvSpPr>
          <p:cNvPr id="3" name="Content Placeholder 2"/>
          <p:cNvSpPr>
            <a:spLocks noGrp="1"/>
          </p:cNvSpPr>
          <p:nvPr>
            <p:ph idx="1"/>
          </p:nvPr>
        </p:nvSpPr>
        <p:spPr/>
        <p:txBody>
          <a:bodyPr>
            <a:normAutofit/>
          </a:bodyPr>
          <a:lstStyle/>
          <a:p>
            <a:r>
              <a:rPr lang="en-GB" dirty="0" smtClean="0"/>
              <a:t>However, we do </a:t>
            </a:r>
            <a:r>
              <a:rPr lang="en-GB" dirty="0" smtClean="0"/>
              <a:t>not need to resolve the intractable disagreements between rival theories to make progress on the measurement of well-being.</a:t>
            </a:r>
          </a:p>
          <a:p>
            <a:r>
              <a:rPr lang="en-GB" dirty="0" smtClean="0"/>
              <a:t>I </a:t>
            </a:r>
            <a:r>
              <a:rPr lang="en-GB" dirty="0" smtClean="0"/>
              <a:t>have argued </a:t>
            </a:r>
            <a:r>
              <a:rPr lang="en-GB" dirty="0" smtClean="0"/>
              <a:t>that we can identify a broad area of common ground, not on what well-being consists in but on what I call the ‘markers’ </a:t>
            </a:r>
            <a:r>
              <a:rPr lang="en-GB" dirty="0"/>
              <a:t>of well-being (Taylor 2014, 2015</a:t>
            </a:r>
            <a:r>
              <a:rPr lang="en-GB" dirty="0" smtClean="0"/>
              <a:t>). </a:t>
            </a:r>
            <a:endParaRPr lang="en-GB" dirty="0" smtClean="0"/>
          </a:p>
          <a:p>
            <a:r>
              <a:rPr lang="en-GB" dirty="0" smtClean="0"/>
              <a:t>These are things which, from different theoretical perspectives, can be recognised as either constitutive, productive or indicative of well-being and therefore relevant for the purposes of measurement.</a:t>
            </a:r>
            <a:endParaRPr lang="en-GB" dirty="0"/>
          </a:p>
        </p:txBody>
      </p:sp>
      <p:sp>
        <p:nvSpPr>
          <p:cNvPr id="4" name="Slide Number Placeholder 3"/>
          <p:cNvSpPr>
            <a:spLocks noGrp="1"/>
          </p:cNvSpPr>
          <p:nvPr>
            <p:ph type="sldNum" sz="quarter" idx="12"/>
          </p:nvPr>
        </p:nvSpPr>
        <p:spPr/>
        <p:txBody>
          <a:bodyPr/>
          <a:lstStyle/>
          <a:p>
            <a:fld id="{F8A3AE86-9848-439F-A4BE-5C02E399B180}" type="slidenum">
              <a:rPr lang="en-GB" smtClean="0">
                <a:solidFill>
                  <a:prstClr val="black">
                    <a:tint val="75000"/>
                  </a:prstClr>
                </a:solidFill>
              </a:rPr>
              <a:pPr/>
              <a:t>10</a:t>
            </a:fld>
            <a:endParaRPr lang="en-GB">
              <a:solidFill>
                <a:prstClr val="black">
                  <a:tint val="75000"/>
                </a:prstClr>
              </a:solidFill>
            </a:endParaRPr>
          </a:p>
        </p:txBody>
      </p:sp>
    </p:spTree>
    <p:extLst>
      <p:ext uri="{BB962C8B-B14F-4D97-AF65-F5344CB8AC3E}">
        <p14:creationId xmlns:p14="http://schemas.microsoft.com/office/powerpoint/2010/main" val="24540095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Conceptual/Technical Issues</a:t>
            </a:r>
            <a:endParaRPr lang="en-GB" dirty="0"/>
          </a:p>
        </p:txBody>
      </p:sp>
      <p:sp>
        <p:nvSpPr>
          <p:cNvPr id="3" name="Content Placeholder 2"/>
          <p:cNvSpPr>
            <a:spLocks noGrp="1"/>
          </p:cNvSpPr>
          <p:nvPr>
            <p:ph idx="1"/>
          </p:nvPr>
        </p:nvSpPr>
        <p:spPr/>
        <p:txBody>
          <a:bodyPr/>
          <a:lstStyle/>
          <a:p>
            <a:r>
              <a:rPr lang="en-GB" dirty="0" smtClean="0"/>
              <a:t>Identifying common ground between rival theories on the markers of well-being provides a principled rationale for </a:t>
            </a:r>
            <a:r>
              <a:rPr lang="en-GB" dirty="0"/>
              <a:t>a theory-neutral approach to well-being in the context of public </a:t>
            </a:r>
            <a:r>
              <a:rPr lang="en-GB" dirty="0" smtClean="0"/>
              <a:t>policy.</a:t>
            </a:r>
          </a:p>
          <a:p>
            <a:r>
              <a:rPr lang="en-GB" dirty="0" smtClean="0"/>
              <a:t>That common ground is likely to include both subjective (e.g. happiness) and objective (e.g. health).</a:t>
            </a:r>
          </a:p>
          <a:p>
            <a:r>
              <a:rPr lang="en-GB" dirty="0" smtClean="0"/>
              <a:t>The theory-neutral approach therefore implies </a:t>
            </a:r>
            <a:r>
              <a:rPr lang="en-GB" dirty="0"/>
              <a:t>a broadly-based approach to measurement, with a range of objective and subjective </a:t>
            </a:r>
            <a:r>
              <a:rPr lang="en-GB" dirty="0" smtClean="0"/>
              <a:t>measures.</a:t>
            </a:r>
          </a:p>
          <a:p>
            <a:r>
              <a:rPr lang="en-GB" dirty="0" smtClean="0"/>
              <a:t>A broadly-based measurement strategy also helps to mitigate the weaknesses of individual measures – subjective and objective measures can complement each other. </a:t>
            </a:r>
            <a:endParaRPr lang="en-GB" dirty="0"/>
          </a:p>
          <a:p>
            <a:endParaRPr lang="en-GB" dirty="0"/>
          </a:p>
        </p:txBody>
      </p:sp>
      <p:sp>
        <p:nvSpPr>
          <p:cNvPr id="4" name="Slide Number Placeholder 3"/>
          <p:cNvSpPr>
            <a:spLocks noGrp="1"/>
          </p:cNvSpPr>
          <p:nvPr>
            <p:ph type="sldNum" sz="quarter" idx="12"/>
          </p:nvPr>
        </p:nvSpPr>
        <p:spPr/>
        <p:txBody>
          <a:bodyPr/>
          <a:lstStyle/>
          <a:p>
            <a:fld id="{F8A3AE86-9848-439F-A4BE-5C02E399B180}" type="slidenum">
              <a:rPr lang="en-GB" smtClean="0">
                <a:solidFill>
                  <a:prstClr val="black">
                    <a:tint val="75000"/>
                  </a:prstClr>
                </a:solidFill>
              </a:rPr>
              <a:pPr/>
              <a:t>11</a:t>
            </a:fld>
            <a:endParaRPr lang="en-GB">
              <a:solidFill>
                <a:prstClr val="black">
                  <a:tint val="75000"/>
                </a:prstClr>
              </a:solidFill>
            </a:endParaRPr>
          </a:p>
        </p:txBody>
      </p:sp>
    </p:spTree>
    <p:extLst>
      <p:ext uri="{BB962C8B-B14F-4D97-AF65-F5344CB8AC3E}">
        <p14:creationId xmlns:p14="http://schemas.microsoft.com/office/powerpoint/2010/main" val="25933722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Political and Practical Issues</a:t>
            </a:r>
            <a:endParaRPr lang="en-GB" dirty="0"/>
          </a:p>
        </p:txBody>
      </p:sp>
      <p:sp>
        <p:nvSpPr>
          <p:cNvPr id="3" name="Content Placeholder 2"/>
          <p:cNvSpPr>
            <a:spLocks noGrp="1"/>
          </p:cNvSpPr>
          <p:nvPr>
            <p:ph idx="1"/>
          </p:nvPr>
        </p:nvSpPr>
        <p:spPr/>
        <p:txBody>
          <a:bodyPr/>
          <a:lstStyle/>
          <a:p>
            <a:r>
              <a:rPr lang="en-GB" dirty="0" smtClean="0"/>
              <a:t>A further concern about measurement </a:t>
            </a:r>
            <a:r>
              <a:rPr lang="en-GB" dirty="0"/>
              <a:t>is </a:t>
            </a:r>
            <a:r>
              <a:rPr lang="en-GB" dirty="0" smtClean="0"/>
              <a:t>whether governments can </a:t>
            </a:r>
            <a:r>
              <a:rPr lang="en-GB" dirty="0"/>
              <a:t>be trusted not to manipulate well-being indices (Frey and </a:t>
            </a:r>
            <a:r>
              <a:rPr lang="en-GB" dirty="0" err="1"/>
              <a:t>Stutzer</a:t>
            </a:r>
            <a:r>
              <a:rPr lang="en-GB" dirty="0"/>
              <a:t> 2010).   </a:t>
            </a:r>
            <a:endParaRPr lang="en-GB" dirty="0" smtClean="0"/>
          </a:p>
          <a:p>
            <a:r>
              <a:rPr lang="en-GB" dirty="0" smtClean="0"/>
              <a:t>The best way to protect against manipulation of well-being (and other) data by government is to locate responsibility for gathering this data outside the government chain of command.</a:t>
            </a:r>
          </a:p>
          <a:p>
            <a:r>
              <a:rPr lang="en-GB" dirty="0" smtClean="0"/>
              <a:t>In the UK, for example, under the Statistics and Registration Service Act 2007 the Office for National Statistics is independent of government and overseen by the UK Statistics Authority which reports directly to parliament.  </a:t>
            </a:r>
            <a:endParaRPr lang="en-GB" dirty="0"/>
          </a:p>
        </p:txBody>
      </p:sp>
      <p:sp>
        <p:nvSpPr>
          <p:cNvPr id="4" name="Slide Number Placeholder 3"/>
          <p:cNvSpPr>
            <a:spLocks noGrp="1"/>
          </p:cNvSpPr>
          <p:nvPr>
            <p:ph type="sldNum" sz="quarter" idx="12"/>
          </p:nvPr>
        </p:nvSpPr>
        <p:spPr/>
        <p:txBody>
          <a:bodyPr/>
          <a:lstStyle/>
          <a:p>
            <a:fld id="{F8A3AE86-9848-439F-A4BE-5C02E399B180}" type="slidenum">
              <a:rPr lang="en-GB" smtClean="0">
                <a:solidFill>
                  <a:prstClr val="black">
                    <a:tint val="75000"/>
                  </a:prstClr>
                </a:solidFill>
              </a:rPr>
              <a:pPr/>
              <a:t>12</a:t>
            </a:fld>
            <a:endParaRPr lang="en-GB">
              <a:solidFill>
                <a:prstClr val="black">
                  <a:tint val="75000"/>
                </a:prstClr>
              </a:solidFill>
            </a:endParaRPr>
          </a:p>
        </p:txBody>
      </p:sp>
    </p:spTree>
    <p:extLst>
      <p:ext uri="{BB962C8B-B14F-4D97-AF65-F5344CB8AC3E}">
        <p14:creationId xmlns:p14="http://schemas.microsoft.com/office/powerpoint/2010/main" val="766778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Political and Practical Issues</a:t>
            </a:r>
          </a:p>
        </p:txBody>
      </p:sp>
      <p:sp>
        <p:nvSpPr>
          <p:cNvPr id="3" name="Content Placeholder 2"/>
          <p:cNvSpPr>
            <a:spLocks noGrp="1"/>
          </p:cNvSpPr>
          <p:nvPr>
            <p:ph idx="1"/>
          </p:nvPr>
        </p:nvSpPr>
        <p:spPr/>
        <p:txBody>
          <a:bodyPr/>
          <a:lstStyle/>
          <a:p>
            <a:r>
              <a:rPr lang="en-GB" dirty="0" smtClean="0"/>
              <a:t>More widely, can politicians be relied upon to promote well-being (Frey and </a:t>
            </a:r>
            <a:r>
              <a:rPr lang="en-GB" dirty="0" err="1" smtClean="0"/>
              <a:t>Stutzer</a:t>
            </a:r>
            <a:r>
              <a:rPr lang="en-GB" dirty="0" smtClean="0"/>
              <a:t> 2010)?</a:t>
            </a:r>
          </a:p>
          <a:p>
            <a:r>
              <a:rPr lang="en-GB" dirty="0" smtClean="0"/>
              <a:t>There is no single answer to this – individual politicians will vary in their commitment to well-being. </a:t>
            </a:r>
          </a:p>
          <a:p>
            <a:r>
              <a:rPr lang="en-GB" dirty="0" smtClean="0"/>
              <a:t>It remains to be seen how widespread, sincere and durable political commitment to well-being will be.  </a:t>
            </a:r>
          </a:p>
          <a:p>
            <a:r>
              <a:rPr lang="en-GB" dirty="0" smtClean="0"/>
              <a:t>But the more that well-being becomes established in the public consciousness, the more likely it is that politicians in democracies will be motivated to promote it.   </a:t>
            </a:r>
            <a:endParaRPr lang="en-GB" dirty="0"/>
          </a:p>
        </p:txBody>
      </p:sp>
      <p:sp>
        <p:nvSpPr>
          <p:cNvPr id="4" name="Slide Number Placeholder 3"/>
          <p:cNvSpPr>
            <a:spLocks noGrp="1"/>
          </p:cNvSpPr>
          <p:nvPr>
            <p:ph type="sldNum" sz="quarter" idx="12"/>
          </p:nvPr>
        </p:nvSpPr>
        <p:spPr/>
        <p:txBody>
          <a:bodyPr/>
          <a:lstStyle/>
          <a:p>
            <a:fld id="{F8A3AE86-9848-439F-A4BE-5C02E399B180}" type="slidenum">
              <a:rPr lang="en-GB" smtClean="0">
                <a:solidFill>
                  <a:prstClr val="black">
                    <a:tint val="75000"/>
                  </a:prstClr>
                </a:solidFill>
              </a:rPr>
              <a:pPr/>
              <a:t>13</a:t>
            </a:fld>
            <a:endParaRPr lang="en-GB">
              <a:solidFill>
                <a:prstClr val="black">
                  <a:tint val="75000"/>
                </a:prstClr>
              </a:solidFill>
            </a:endParaRPr>
          </a:p>
        </p:txBody>
      </p:sp>
    </p:spTree>
    <p:extLst>
      <p:ext uri="{BB962C8B-B14F-4D97-AF65-F5344CB8AC3E}">
        <p14:creationId xmlns:p14="http://schemas.microsoft.com/office/powerpoint/2010/main" val="39608025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Political and Practical Issues</a:t>
            </a:r>
          </a:p>
        </p:txBody>
      </p:sp>
      <p:sp>
        <p:nvSpPr>
          <p:cNvPr id="3" name="Content Placeholder 2"/>
          <p:cNvSpPr>
            <a:spLocks noGrp="1"/>
          </p:cNvSpPr>
          <p:nvPr>
            <p:ph idx="1"/>
          </p:nvPr>
        </p:nvSpPr>
        <p:spPr/>
        <p:txBody>
          <a:bodyPr>
            <a:normAutofit lnSpcReduction="10000"/>
          </a:bodyPr>
          <a:lstStyle/>
          <a:p>
            <a:r>
              <a:rPr lang="en-GB" dirty="0" smtClean="0"/>
              <a:t>Some worry that a focus on well-being </a:t>
            </a:r>
            <a:r>
              <a:rPr lang="en-GB" dirty="0"/>
              <a:t>is likely to have adverse consequences elsewhere </a:t>
            </a:r>
            <a:r>
              <a:rPr lang="en-GB" dirty="0" smtClean="0"/>
              <a:t>(Duncan 2010, Van </a:t>
            </a:r>
            <a:r>
              <a:rPr lang="en-GB" dirty="0"/>
              <a:t>der </a:t>
            </a:r>
            <a:r>
              <a:rPr lang="en-GB" dirty="0" err="1"/>
              <a:t>Rijt</a:t>
            </a:r>
            <a:r>
              <a:rPr lang="en-GB" dirty="0"/>
              <a:t> 2014). </a:t>
            </a:r>
            <a:endParaRPr lang="en-GB" dirty="0" smtClean="0"/>
          </a:p>
          <a:p>
            <a:r>
              <a:rPr lang="en-GB" dirty="0" smtClean="0"/>
              <a:t>There are less grounds for such concerns in the case of a broadly-based approach to well-being than for a narrower focus on happiness (Bache, Reardon and </a:t>
            </a:r>
            <a:r>
              <a:rPr lang="en-GB" dirty="0" err="1" smtClean="0"/>
              <a:t>Anand</a:t>
            </a:r>
            <a:r>
              <a:rPr lang="en-GB" dirty="0" smtClean="0"/>
              <a:t> 2015).</a:t>
            </a:r>
          </a:p>
          <a:p>
            <a:r>
              <a:rPr lang="en-GB" dirty="0" smtClean="0"/>
              <a:t>I have argued that governments should not seek to not maximise well-being but to promote it alongside other values. This would further reduce the risk of adverse consequences.  </a:t>
            </a:r>
          </a:p>
          <a:p>
            <a:r>
              <a:rPr lang="en-GB" dirty="0" smtClean="0"/>
              <a:t>But of course it is still true that a focus on well-being would imply some lessening of emphasis on other things, such as GDP. And arguably, that’s how it should be!   </a:t>
            </a:r>
            <a:endParaRPr lang="en-GB" dirty="0"/>
          </a:p>
          <a:p>
            <a:endParaRPr lang="en-GB" dirty="0"/>
          </a:p>
        </p:txBody>
      </p:sp>
      <p:sp>
        <p:nvSpPr>
          <p:cNvPr id="4" name="Slide Number Placeholder 3"/>
          <p:cNvSpPr>
            <a:spLocks noGrp="1"/>
          </p:cNvSpPr>
          <p:nvPr>
            <p:ph type="sldNum" sz="quarter" idx="12"/>
          </p:nvPr>
        </p:nvSpPr>
        <p:spPr/>
        <p:txBody>
          <a:bodyPr/>
          <a:lstStyle/>
          <a:p>
            <a:fld id="{F8A3AE86-9848-439F-A4BE-5C02E399B180}" type="slidenum">
              <a:rPr lang="en-GB" smtClean="0">
                <a:solidFill>
                  <a:prstClr val="black">
                    <a:tint val="75000"/>
                  </a:prstClr>
                </a:solidFill>
              </a:rPr>
              <a:pPr/>
              <a:t>14</a:t>
            </a:fld>
            <a:endParaRPr lang="en-GB">
              <a:solidFill>
                <a:prstClr val="black">
                  <a:tint val="75000"/>
                </a:prstClr>
              </a:solidFill>
            </a:endParaRPr>
          </a:p>
        </p:txBody>
      </p:sp>
    </p:spTree>
    <p:extLst>
      <p:ext uri="{BB962C8B-B14F-4D97-AF65-F5344CB8AC3E}">
        <p14:creationId xmlns:p14="http://schemas.microsoft.com/office/powerpoint/2010/main" val="11953621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Political and Practical Issues</a:t>
            </a:r>
            <a:endParaRPr lang="en-GB" dirty="0"/>
          </a:p>
        </p:txBody>
      </p:sp>
      <p:sp>
        <p:nvSpPr>
          <p:cNvPr id="3" name="Content Placeholder 2"/>
          <p:cNvSpPr>
            <a:spLocks noGrp="1"/>
          </p:cNvSpPr>
          <p:nvPr>
            <p:ph idx="1"/>
          </p:nvPr>
        </p:nvSpPr>
        <p:spPr/>
        <p:txBody>
          <a:bodyPr>
            <a:normAutofit fontScale="92500"/>
          </a:bodyPr>
          <a:lstStyle/>
          <a:p>
            <a:r>
              <a:rPr lang="en-GB" dirty="0" smtClean="0"/>
              <a:t>There is, as yet, little clear-cut evidence of increases in well-being as a result of government intervention (although these are relatively early days). It is possible that rising expectations might counteract the effect of such intervention (</a:t>
            </a:r>
            <a:r>
              <a:rPr lang="en-GB" dirty="0"/>
              <a:t>Duncan 2010</a:t>
            </a:r>
            <a:r>
              <a:rPr lang="en-GB" dirty="0" smtClean="0"/>
              <a:t>). </a:t>
            </a:r>
          </a:p>
          <a:p>
            <a:r>
              <a:rPr lang="en-GB" dirty="0" smtClean="0"/>
              <a:t>But it is not clear that this would be the case – in some countries well-being indicators have slowly but steadily increased. The speculation does not seem to be a sufficient reason to avoid any attempt to promote well-being. </a:t>
            </a:r>
          </a:p>
          <a:p>
            <a:r>
              <a:rPr lang="en-GB" dirty="0" smtClean="0"/>
              <a:t>Even if the speculation were to prove true, it would not mean that there is nothing that government can do to promote well-being. Rather, it would suggest an emphasis on </a:t>
            </a:r>
            <a:r>
              <a:rPr lang="en-GB" i="1" dirty="0" smtClean="0"/>
              <a:t>sustaining </a:t>
            </a:r>
            <a:r>
              <a:rPr lang="en-GB" dirty="0" smtClean="0"/>
              <a:t>rather than increasing well-being – on mitigating the effects of factors which would otherwise reduce well-being. </a:t>
            </a:r>
            <a:endParaRPr lang="en-GB" dirty="0"/>
          </a:p>
        </p:txBody>
      </p:sp>
      <p:sp>
        <p:nvSpPr>
          <p:cNvPr id="4" name="Slide Number Placeholder 3"/>
          <p:cNvSpPr>
            <a:spLocks noGrp="1"/>
          </p:cNvSpPr>
          <p:nvPr>
            <p:ph type="sldNum" sz="quarter" idx="12"/>
          </p:nvPr>
        </p:nvSpPr>
        <p:spPr/>
        <p:txBody>
          <a:bodyPr/>
          <a:lstStyle/>
          <a:p>
            <a:fld id="{F8A3AE86-9848-439F-A4BE-5C02E399B180}" type="slidenum">
              <a:rPr lang="en-GB" smtClean="0">
                <a:solidFill>
                  <a:prstClr val="black">
                    <a:tint val="75000"/>
                  </a:prstClr>
                </a:solidFill>
              </a:rPr>
              <a:pPr/>
              <a:t>15</a:t>
            </a:fld>
            <a:endParaRPr lang="en-GB">
              <a:solidFill>
                <a:prstClr val="black">
                  <a:tint val="75000"/>
                </a:prstClr>
              </a:solidFill>
            </a:endParaRPr>
          </a:p>
        </p:txBody>
      </p:sp>
    </p:spTree>
    <p:extLst>
      <p:ext uri="{BB962C8B-B14F-4D97-AF65-F5344CB8AC3E}">
        <p14:creationId xmlns:p14="http://schemas.microsoft.com/office/powerpoint/2010/main" val="14305258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Conclusions</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There are no good ethical reasons why governments should not concern themselves with well-being, at least to some extent: in principle, they should </a:t>
            </a:r>
            <a:r>
              <a:rPr lang="en-GB" i="1" dirty="0" smtClean="0"/>
              <a:t>respect </a:t>
            </a:r>
            <a:r>
              <a:rPr lang="en-GB" dirty="0" smtClean="0"/>
              <a:t>well-being, taking into account likely adverse impacts of policy; and promote it if possible. </a:t>
            </a:r>
          </a:p>
          <a:p>
            <a:r>
              <a:rPr lang="en-GB" dirty="0" smtClean="0"/>
              <a:t>Well-being should not, however, be maximised or treated as the sole end of policy – other values such as human rights, autonomy and fairness also have legitimate claims.</a:t>
            </a:r>
          </a:p>
          <a:p>
            <a:r>
              <a:rPr lang="en-GB" dirty="0" smtClean="0"/>
              <a:t>Controversy concerning the definition and measurement of well-being can be addressed by:</a:t>
            </a:r>
          </a:p>
          <a:p>
            <a:pPr lvl="1"/>
            <a:r>
              <a:rPr lang="en-GB" dirty="0" smtClean="0"/>
              <a:t> identifying common ground between different theories </a:t>
            </a:r>
          </a:p>
          <a:p>
            <a:pPr lvl="1"/>
            <a:r>
              <a:rPr lang="en-GB" dirty="0"/>
              <a:t> </a:t>
            </a:r>
            <a:r>
              <a:rPr lang="en-GB" dirty="0" smtClean="0"/>
              <a:t>adopting a broadly-based approach to measurement. </a:t>
            </a:r>
          </a:p>
          <a:p>
            <a:pPr lvl="1"/>
            <a:r>
              <a:rPr lang="en-GB" dirty="0" smtClean="0"/>
              <a:t> ensuring the political independence of data-gathering organisations.</a:t>
            </a:r>
          </a:p>
          <a:p>
            <a:pPr marL="0" indent="0">
              <a:buNone/>
            </a:pPr>
            <a:r>
              <a:rPr lang="en-GB" dirty="0" smtClean="0"/>
              <a:t>    </a:t>
            </a:r>
            <a:endParaRPr lang="en-GB" dirty="0"/>
          </a:p>
        </p:txBody>
      </p:sp>
      <p:sp>
        <p:nvSpPr>
          <p:cNvPr id="4" name="Slide Number Placeholder 3"/>
          <p:cNvSpPr>
            <a:spLocks noGrp="1"/>
          </p:cNvSpPr>
          <p:nvPr>
            <p:ph type="sldNum" sz="quarter" idx="12"/>
          </p:nvPr>
        </p:nvSpPr>
        <p:spPr/>
        <p:txBody>
          <a:bodyPr/>
          <a:lstStyle/>
          <a:p>
            <a:fld id="{F8A3AE86-9848-439F-A4BE-5C02E399B180}" type="slidenum">
              <a:rPr lang="en-GB" smtClean="0">
                <a:solidFill>
                  <a:prstClr val="black">
                    <a:tint val="75000"/>
                  </a:prstClr>
                </a:solidFill>
              </a:rPr>
              <a:pPr/>
              <a:t>16</a:t>
            </a:fld>
            <a:endParaRPr lang="en-GB">
              <a:solidFill>
                <a:prstClr val="black">
                  <a:tint val="75000"/>
                </a:prstClr>
              </a:solidFill>
            </a:endParaRPr>
          </a:p>
        </p:txBody>
      </p:sp>
    </p:spTree>
    <p:extLst>
      <p:ext uri="{BB962C8B-B14F-4D97-AF65-F5344CB8AC3E}">
        <p14:creationId xmlns:p14="http://schemas.microsoft.com/office/powerpoint/2010/main" val="32207356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Conclusions</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These are relatively early days: it remains to be seen how far, and how effectively, governments can and will promote well-being. We can expect extensive debate  before a way forward emerges.</a:t>
            </a:r>
          </a:p>
          <a:p>
            <a:r>
              <a:rPr lang="en-GB" dirty="0" smtClean="0"/>
              <a:t>Though it is prudent to examine the motives and practice of governments closely, there are no compelling reasons to assume </a:t>
            </a:r>
            <a:r>
              <a:rPr lang="en-GB" dirty="0" err="1" smtClean="0"/>
              <a:t>ab</a:t>
            </a:r>
            <a:r>
              <a:rPr lang="en-GB" dirty="0" smtClean="0"/>
              <a:t> initio that they can never be trusted to promote well-being, or that doing so will have unacceptable consequences elsewhere.</a:t>
            </a:r>
          </a:p>
          <a:p>
            <a:r>
              <a:rPr lang="en-GB" dirty="0" smtClean="0"/>
              <a:t>“Understanding </a:t>
            </a:r>
            <a:r>
              <a:rPr lang="en-GB" dirty="0"/>
              <a:t>wellbeing as a </a:t>
            </a:r>
            <a:r>
              <a:rPr lang="en-GB" dirty="0" smtClean="0"/>
              <a:t>wicked problem … </a:t>
            </a:r>
            <a:r>
              <a:rPr lang="en-GB" dirty="0"/>
              <a:t>steers us towards deliberation and scrutiny as central </a:t>
            </a:r>
            <a:r>
              <a:rPr lang="en-GB" dirty="0" smtClean="0"/>
              <a:t>to the agenda … cautions us against </a:t>
            </a:r>
            <a:r>
              <a:rPr lang="en-GB" dirty="0"/>
              <a:t>expecting to find a panacea, but can take us beyond irresolvable disputes </a:t>
            </a:r>
            <a:r>
              <a:rPr lang="en-GB" dirty="0" smtClean="0"/>
              <a:t>by pointing </a:t>
            </a:r>
            <a:r>
              <a:rPr lang="en-GB" dirty="0"/>
              <a:t>to the need for pragmatic and legitimate government </a:t>
            </a:r>
            <a:r>
              <a:rPr lang="en-GB" dirty="0" smtClean="0"/>
              <a:t>action.” (Bache, Reardon and </a:t>
            </a:r>
            <a:r>
              <a:rPr lang="en-GB" dirty="0" err="1" smtClean="0"/>
              <a:t>Anand</a:t>
            </a:r>
            <a:r>
              <a:rPr lang="en-GB" dirty="0" smtClean="0"/>
              <a:t> 2015).</a:t>
            </a:r>
          </a:p>
        </p:txBody>
      </p:sp>
      <p:sp>
        <p:nvSpPr>
          <p:cNvPr id="4" name="Slide Number Placeholder 3"/>
          <p:cNvSpPr>
            <a:spLocks noGrp="1"/>
          </p:cNvSpPr>
          <p:nvPr>
            <p:ph type="sldNum" sz="quarter" idx="12"/>
          </p:nvPr>
        </p:nvSpPr>
        <p:spPr/>
        <p:txBody>
          <a:bodyPr/>
          <a:lstStyle/>
          <a:p>
            <a:fld id="{F8A3AE86-9848-439F-A4BE-5C02E399B180}" type="slidenum">
              <a:rPr lang="en-GB" smtClean="0">
                <a:solidFill>
                  <a:prstClr val="black">
                    <a:tint val="75000"/>
                  </a:prstClr>
                </a:solidFill>
              </a:rPr>
              <a:pPr/>
              <a:t>17</a:t>
            </a:fld>
            <a:endParaRPr lang="en-GB">
              <a:solidFill>
                <a:prstClr val="black">
                  <a:tint val="75000"/>
                </a:prstClr>
              </a:solidFill>
            </a:endParaRPr>
          </a:p>
        </p:txBody>
      </p:sp>
    </p:spTree>
    <p:extLst>
      <p:ext uri="{BB962C8B-B14F-4D97-AF65-F5344CB8AC3E}">
        <p14:creationId xmlns:p14="http://schemas.microsoft.com/office/powerpoint/2010/main" val="33500284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Conclusions</a:t>
            </a:r>
            <a:endParaRPr lang="en-GB" dirty="0"/>
          </a:p>
        </p:txBody>
      </p:sp>
      <p:sp>
        <p:nvSpPr>
          <p:cNvPr id="3" name="Content Placeholder 2"/>
          <p:cNvSpPr>
            <a:spLocks noGrp="1"/>
          </p:cNvSpPr>
          <p:nvPr>
            <p:ph idx="1"/>
          </p:nvPr>
        </p:nvSpPr>
        <p:spPr/>
        <p:txBody>
          <a:bodyPr>
            <a:normAutofit fontScale="92500"/>
          </a:bodyPr>
          <a:lstStyle/>
          <a:p>
            <a:r>
              <a:rPr lang="en-GB" dirty="0" smtClean="0"/>
              <a:t>Finally, some tentative thoughts on what might be a possible and legitimate role for well-being in public policy in the light of these thoughts:</a:t>
            </a:r>
          </a:p>
          <a:p>
            <a:pPr lvl="1"/>
            <a:r>
              <a:rPr lang="en-GB" dirty="0" smtClean="0"/>
              <a:t>Use of well-being data as a tool for evaluating policy and identifying possible areas for intervention;</a:t>
            </a:r>
          </a:p>
          <a:p>
            <a:pPr lvl="1"/>
            <a:r>
              <a:rPr lang="en-GB" dirty="0" smtClean="0"/>
              <a:t>Well-being as a constraint on government action – likely adverse effects on well-being (e.g. of unemployment) taken into account;</a:t>
            </a:r>
          </a:p>
          <a:p>
            <a:pPr lvl="1"/>
            <a:r>
              <a:rPr lang="en-GB" dirty="0" smtClean="0"/>
              <a:t>Intervention to mitigate adverse effects on well-being of other factors.</a:t>
            </a:r>
          </a:p>
          <a:p>
            <a:pPr lvl="1"/>
            <a:r>
              <a:rPr lang="en-GB" dirty="0" smtClean="0"/>
              <a:t>Intervention aimed at increasing well-being primarily indirect and facilitative - creating conditions conducive to well-being, rather than trying to impose it.</a:t>
            </a:r>
          </a:p>
          <a:p>
            <a:pPr lvl="1"/>
            <a:r>
              <a:rPr lang="en-GB" dirty="0" smtClean="0"/>
              <a:t>Avoidance of ‘hard’ paternalism and respect for other values (e.g. the environment).   </a:t>
            </a:r>
          </a:p>
          <a:p>
            <a:pPr lvl="1"/>
            <a:endParaRPr lang="en-GB" dirty="0" smtClean="0"/>
          </a:p>
          <a:p>
            <a:pPr lvl="1"/>
            <a:endParaRPr lang="en-GB" dirty="0" smtClean="0"/>
          </a:p>
          <a:p>
            <a:pPr marL="0" indent="0">
              <a:buNone/>
            </a:pPr>
            <a:endParaRPr lang="en-GB" dirty="0"/>
          </a:p>
        </p:txBody>
      </p:sp>
      <p:sp>
        <p:nvSpPr>
          <p:cNvPr id="4" name="Slide Number Placeholder 3"/>
          <p:cNvSpPr>
            <a:spLocks noGrp="1"/>
          </p:cNvSpPr>
          <p:nvPr>
            <p:ph type="sldNum" sz="quarter" idx="12"/>
          </p:nvPr>
        </p:nvSpPr>
        <p:spPr/>
        <p:txBody>
          <a:bodyPr/>
          <a:lstStyle/>
          <a:p>
            <a:fld id="{F8A3AE86-9848-439F-A4BE-5C02E399B180}" type="slidenum">
              <a:rPr lang="en-GB" smtClean="0">
                <a:solidFill>
                  <a:prstClr val="black">
                    <a:tint val="75000"/>
                  </a:prstClr>
                </a:solidFill>
              </a:rPr>
              <a:pPr/>
              <a:t>18</a:t>
            </a:fld>
            <a:endParaRPr lang="en-GB">
              <a:solidFill>
                <a:prstClr val="black">
                  <a:tint val="75000"/>
                </a:prstClr>
              </a:solidFill>
            </a:endParaRPr>
          </a:p>
        </p:txBody>
      </p:sp>
    </p:spTree>
    <p:extLst>
      <p:ext uri="{BB962C8B-B14F-4D97-AF65-F5344CB8AC3E}">
        <p14:creationId xmlns:p14="http://schemas.microsoft.com/office/powerpoint/2010/main" val="37392233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9970" y="21773"/>
            <a:ext cx="1306287" cy="304798"/>
          </a:xfrm>
        </p:spPr>
        <p:txBody>
          <a:bodyPr>
            <a:normAutofit fontScale="90000"/>
          </a:bodyPr>
          <a:lstStyle/>
          <a:p>
            <a:r>
              <a:rPr lang="en-GB" sz="2000" b="1" dirty="0" smtClean="0">
                <a:latin typeface="+mn-lt"/>
              </a:rPr>
              <a:t>References</a:t>
            </a:r>
            <a:endParaRPr lang="en-GB" sz="2000" b="1" dirty="0">
              <a:latin typeface="+mn-lt"/>
            </a:endParaRPr>
          </a:p>
        </p:txBody>
      </p:sp>
      <p:sp>
        <p:nvSpPr>
          <p:cNvPr id="3" name="Content Placeholder 2"/>
          <p:cNvSpPr>
            <a:spLocks noGrp="1"/>
          </p:cNvSpPr>
          <p:nvPr>
            <p:ph idx="1"/>
          </p:nvPr>
        </p:nvSpPr>
        <p:spPr>
          <a:xfrm>
            <a:off x="859970" y="435430"/>
            <a:ext cx="10493829" cy="6231392"/>
          </a:xfrm>
        </p:spPr>
        <p:txBody>
          <a:bodyPr>
            <a:normAutofit/>
          </a:bodyPr>
          <a:lstStyle/>
          <a:p>
            <a:pPr marL="0" indent="0">
              <a:buNone/>
            </a:pPr>
            <a:r>
              <a:rPr lang="en-GB" sz="1800" dirty="0"/>
              <a:t>Bache, Ian, </a:t>
            </a:r>
            <a:r>
              <a:rPr lang="en-GB" sz="1800" dirty="0" smtClean="0"/>
              <a:t>L. </a:t>
            </a:r>
            <a:r>
              <a:rPr lang="en-GB" sz="1800" dirty="0"/>
              <a:t>Reardon and </a:t>
            </a:r>
            <a:r>
              <a:rPr lang="en-GB" sz="1800" dirty="0" smtClean="0"/>
              <a:t>P. </a:t>
            </a:r>
            <a:r>
              <a:rPr lang="en-GB" sz="1800" dirty="0" err="1" smtClean="0"/>
              <a:t>Anand</a:t>
            </a:r>
            <a:r>
              <a:rPr lang="en-GB" sz="1800" dirty="0" smtClean="0"/>
              <a:t>. “</a:t>
            </a:r>
            <a:r>
              <a:rPr lang="en-GB" sz="1800" dirty="0"/>
              <a:t>Wellbeing as a Wicked Problem: Navigating the Arguments for the Role of Government</a:t>
            </a:r>
            <a:r>
              <a:rPr lang="en-GB" sz="1800" dirty="0" smtClean="0"/>
              <a:t>” Journal </a:t>
            </a:r>
            <a:r>
              <a:rPr lang="en-GB" sz="1800" dirty="0"/>
              <a:t>of Happiness Studies DOI </a:t>
            </a:r>
            <a:r>
              <a:rPr lang="en-GB" sz="1800" dirty="0" smtClean="0"/>
              <a:t>10.1007/s10902-015-9623-y (2015).</a:t>
            </a:r>
            <a:endParaRPr lang="en-GB" sz="1800" dirty="0"/>
          </a:p>
          <a:p>
            <a:pPr marL="0" indent="0">
              <a:buNone/>
            </a:pPr>
            <a:r>
              <a:rPr lang="en-GB" sz="1800" dirty="0" smtClean="0"/>
              <a:t>Duncan</a:t>
            </a:r>
            <a:r>
              <a:rPr lang="en-GB" sz="1800" dirty="0" smtClean="0"/>
              <a:t>, G.  “Should happiness-maximization be the goal of government?”</a:t>
            </a:r>
            <a:r>
              <a:rPr lang="en-GB" sz="1800" i="1" dirty="0" smtClean="0"/>
              <a:t>  Journal of Happiness Studies 11 </a:t>
            </a:r>
            <a:r>
              <a:rPr lang="en-GB" sz="1800" dirty="0" smtClean="0"/>
              <a:t>(2010).</a:t>
            </a:r>
          </a:p>
          <a:p>
            <a:pPr marL="0" indent="0">
              <a:buNone/>
            </a:pPr>
            <a:r>
              <a:rPr lang="en-GB" sz="1800" dirty="0" err="1" smtClean="0"/>
              <a:t>Easterlin</a:t>
            </a:r>
            <a:r>
              <a:rPr lang="en-GB" sz="1800" dirty="0" smtClean="0"/>
              <a:t>, R. “Does economic growth improve the human lot?  Some empirical evidence.” In David and </a:t>
            </a:r>
            <a:r>
              <a:rPr lang="en-GB" sz="1800" dirty="0" err="1" smtClean="0"/>
              <a:t>Reder</a:t>
            </a:r>
            <a:r>
              <a:rPr lang="en-GB" sz="1800" dirty="0" smtClean="0"/>
              <a:t> (eds.) </a:t>
            </a:r>
            <a:r>
              <a:rPr lang="en-GB" sz="1800" i="1" dirty="0" smtClean="0"/>
              <a:t>Nations and households in economic growth: Essays in honour of Moses </a:t>
            </a:r>
            <a:r>
              <a:rPr lang="en-GB" sz="1800" i="1" dirty="0" err="1" smtClean="0"/>
              <a:t>Abramovitz</a:t>
            </a:r>
            <a:r>
              <a:rPr lang="en-GB" sz="1800" i="1" dirty="0" smtClean="0"/>
              <a:t>.  </a:t>
            </a:r>
            <a:r>
              <a:rPr lang="en-GB" sz="1800" dirty="0" smtClean="0"/>
              <a:t>New York: Academic Press Inc. (1974).</a:t>
            </a:r>
          </a:p>
          <a:p>
            <a:pPr marL="0" indent="0">
              <a:buNone/>
            </a:pPr>
            <a:r>
              <a:rPr lang="en-GB" sz="1800" dirty="0" smtClean="0"/>
              <a:t>Frey, B. and </a:t>
            </a:r>
            <a:r>
              <a:rPr lang="en-GB" sz="1800" dirty="0" err="1" smtClean="0"/>
              <a:t>Stutzer</a:t>
            </a:r>
            <a:r>
              <a:rPr lang="en-GB" sz="1800" dirty="0" smtClean="0"/>
              <a:t>, A.  “Happiness and Public Choice”  </a:t>
            </a:r>
            <a:r>
              <a:rPr lang="en-GB" sz="1800" i="1" dirty="0" smtClean="0"/>
              <a:t>Public </a:t>
            </a:r>
            <a:r>
              <a:rPr lang="en-GB" sz="1800" i="1" dirty="0"/>
              <a:t>Choice 144 (3–4</a:t>
            </a:r>
            <a:r>
              <a:rPr lang="en-GB" sz="1800" dirty="0"/>
              <a:t>): 557–73</a:t>
            </a:r>
            <a:r>
              <a:rPr lang="en-GB" sz="1800" dirty="0" smtClean="0"/>
              <a:t>. (2010)</a:t>
            </a:r>
          </a:p>
          <a:p>
            <a:pPr marL="0" indent="0">
              <a:buNone/>
            </a:pPr>
            <a:r>
              <a:rPr lang="en-GB" sz="1800" dirty="0" smtClean="0"/>
              <a:t>Layard, R.  </a:t>
            </a:r>
            <a:r>
              <a:rPr lang="en-GB" sz="1800" i="1" dirty="0" smtClean="0"/>
              <a:t>Happiness: Lessons from a New Science.  </a:t>
            </a:r>
            <a:r>
              <a:rPr lang="en-GB" sz="1800" dirty="0" smtClean="0"/>
              <a:t>London: Penguin (2005).</a:t>
            </a:r>
          </a:p>
          <a:p>
            <a:pPr marL="0" indent="0">
              <a:buNone/>
            </a:pPr>
            <a:r>
              <a:rPr lang="en-GB" sz="1800" dirty="0" smtClean="0"/>
              <a:t>Sen</a:t>
            </a:r>
            <a:r>
              <a:rPr lang="en-GB" sz="1800" dirty="0"/>
              <a:t>, A. </a:t>
            </a:r>
            <a:r>
              <a:rPr lang="en-GB" sz="1800" i="1" dirty="0" smtClean="0"/>
              <a:t>On </a:t>
            </a:r>
            <a:r>
              <a:rPr lang="en-GB" sz="1800" i="1" dirty="0"/>
              <a:t>Ethics and Economics</a:t>
            </a:r>
            <a:r>
              <a:rPr lang="en-GB" sz="1800" dirty="0"/>
              <a:t>. Oxford: Blackwell</a:t>
            </a:r>
            <a:r>
              <a:rPr lang="en-GB" sz="1800" dirty="0" smtClean="0"/>
              <a:t>. (1987)</a:t>
            </a:r>
            <a:endParaRPr lang="en-GB" sz="1800" dirty="0" smtClean="0"/>
          </a:p>
          <a:p>
            <a:pPr marL="0" indent="0">
              <a:buNone/>
            </a:pPr>
            <a:r>
              <a:rPr lang="en-GB" sz="1800" dirty="0" smtClean="0"/>
              <a:t>Van </a:t>
            </a:r>
            <a:r>
              <a:rPr lang="en-GB" sz="1800" dirty="0" smtClean="0"/>
              <a:t>der </a:t>
            </a:r>
            <a:r>
              <a:rPr lang="en-GB" sz="1800" dirty="0" err="1" smtClean="0"/>
              <a:t>Rijt</a:t>
            </a:r>
            <a:r>
              <a:rPr lang="en-GB" sz="1800" dirty="0" smtClean="0"/>
              <a:t>, J-W.  “The Political Turn Towards Happiness.”  In </a:t>
            </a:r>
            <a:r>
              <a:rPr lang="en-GB" sz="1800" dirty="0" err="1" smtClean="0"/>
              <a:t>Soraker</a:t>
            </a:r>
            <a:r>
              <a:rPr lang="en-GB" sz="1800" dirty="0" smtClean="0"/>
              <a:t> et. al. (</a:t>
            </a:r>
            <a:r>
              <a:rPr lang="en-GB" sz="1800" dirty="0" err="1" smtClean="0"/>
              <a:t>eds</a:t>
            </a:r>
            <a:r>
              <a:rPr lang="en-GB" sz="1800" dirty="0" smtClean="0"/>
              <a:t>) “</a:t>
            </a:r>
            <a:r>
              <a:rPr lang="en-GB" sz="1800" i="1" dirty="0" smtClean="0"/>
              <a:t>Well-being in Contemporary Society</a:t>
            </a:r>
            <a:r>
              <a:rPr lang="en-GB" sz="1800" dirty="0" smtClean="0"/>
              <a:t>”.  Cham: Springer 2014</a:t>
            </a:r>
          </a:p>
          <a:p>
            <a:pPr marL="0" indent="0">
              <a:buNone/>
            </a:pPr>
            <a:r>
              <a:rPr lang="en-GB" sz="1800" dirty="0" smtClean="0"/>
              <a:t>Taylor, T.  “Towards Consensus on Well-being</a:t>
            </a:r>
            <a:r>
              <a:rPr lang="en-GB" sz="1800" dirty="0"/>
              <a:t>.” In </a:t>
            </a:r>
            <a:r>
              <a:rPr lang="en-GB" sz="1800" dirty="0" err="1"/>
              <a:t>Soraker</a:t>
            </a:r>
            <a:r>
              <a:rPr lang="en-GB" sz="1800" dirty="0"/>
              <a:t> et. al. (</a:t>
            </a:r>
            <a:r>
              <a:rPr lang="en-GB" sz="1800" dirty="0" err="1"/>
              <a:t>eds</a:t>
            </a:r>
            <a:r>
              <a:rPr lang="en-GB" sz="1800" dirty="0"/>
              <a:t>) “</a:t>
            </a:r>
            <a:r>
              <a:rPr lang="en-GB" sz="1800" i="1" dirty="0"/>
              <a:t>Well-being in Contemporary Society</a:t>
            </a:r>
            <a:r>
              <a:rPr lang="en-GB" sz="1800" dirty="0"/>
              <a:t>”.  Cham: Springer </a:t>
            </a:r>
            <a:r>
              <a:rPr lang="en-GB" sz="1800" dirty="0" smtClean="0"/>
              <a:t>2014.</a:t>
            </a:r>
          </a:p>
          <a:p>
            <a:pPr marL="0" indent="0">
              <a:buNone/>
            </a:pPr>
            <a:r>
              <a:rPr lang="en-GB" sz="1800" dirty="0" smtClean="0"/>
              <a:t>Taylor, T.  “The Markers of Wellbeing: A basis for a Theory-neutral Approach”.  </a:t>
            </a:r>
            <a:r>
              <a:rPr lang="en-GB" sz="1800" i="1" dirty="0" smtClean="0"/>
              <a:t>International Journal </a:t>
            </a:r>
            <a:r>
              <a:rPr lang="en-GB" sz="1800" i="1" dirty="0"/>
              <a:t>of Wellbeing </a:t>
            </a:r>
            <a:r>
              <a:rPr lang="en-GB" sz="1800" i="1" dirty="0" err="1"/>
              <a:t>Vol</a:t>
            </a:r>
            <a:r>
              <a:rPr lang="en-GB" sz="1800" i="1" dirty="0"/>
              <a:t> 5, No </a:t>
            </a:r>
            <a:r>
              <a:rPr lang="en-GB" sz="1800" i="1" dirty="0" smtClean="0"/>
              <a:t>2</a:t>
            </a:r>
            <a:r>
              <a:rPr lang="en-GB" sz="1800" dirty="0" smtClean="0"/>
              <a:t>, 2015.  </a:t>
            </a:r>
            <a:endParaRPr lang="en-GB" sz="1800" dirty="0"/>
          </a:p>
          <a:p>
            <a:pPr marL="0" indent="0">
              <a:buNone/>
            </a:pPr>
            <a:r>
              <a:rPr lang="en-GB" sz="1800" dirty="0" smtClean="0"/>
              <a:t>Wren-Lewis, S.  “Well-being as a Primary Good: Towards Legitimate Well-being Policy”  </a:t>
            </a:r>
            <a:r>
              <a:rPr lang="en-GB" sz="1800" i="1" dirty="0" smtClean="0"/>
              <a:t>Philosophy and Public Policy Quarterly 31:2</a:t>
            </a:r>
            <a:r>
              <a:rPr lang="en-GB" sz="1800" dirty="0" smtClean="0"/>
              <a:t> (2013).</a:t>
            </a:r>
          </a:p>
        </p:txBody>
      </p:sp>
      <p:sp>
        <p:nvSpPr>
          <p:cNvPr id="4" name="Slide Number Placeholder 3"/>
          <p:cNvSpPr>
            <a:spLocks noGrp="1"/>
          </p:cNvSpPr>
          <p:nvPr>
            <p:ph type="sldNum" sz="quarter" idx="12"/>
          </p:nvPr>
        </p:nvSpPr>
        <p:spPr/>
        <p:txBody>
          <a:bodyPr/>
          <a:lstStyle/>
          <a:p>
            <a:fld id="{F8A3AE86-9848-439F-A4BE-5C02E399B180}" type="slidenum">
              <a:rPr lang="en-GB" smtClean="0">
                <a:solidFill>
                  <a:prstClr val="black">
                    <a:tint val="75000"/>
                  </a:prstClr>
                </a:solidFill>
              </a:rPr>
              <a:pPr/>
              <a:t>19</a:t>
            </a:fld>
            <a:endParaRPr lang="en-GB">
              <a:solidFill>
                <a:prstClr val="black">
                  <a:tint val="75000"/>
                </a:prstClr>
              </a:solidFill>
            </a:endParaRPr>
          </a:p>
        </p:txBody>
      </p:sp>
    </p:spTree>
    <p:extLst>
      <p:ext uri="{BB962C8B-B14F-4D97-AF65-F5344CB8AC3E}">
        <p14:creationId xmlns:p14="http://schemas.microsoft.com/office/powerpoint/2010/main" val="5079743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a:t>
            </a:r>
            <a:endParaRPr lang="en-GB" dirty="0"/>
          </a:p>
        </p:txBody>
      </p:sp>
      <p:sp>
        <p:nvSpPr>
          <p:cNvPr id="3" name="Content Placeholder 2"/>
          <p:cNvSpPr>
            <a:spLocks noGrp="1"/>
          </p:cNvSpPr>
          <p:nvPr>
            <p:ph idx="1"/>
          </p:nvPr>
        </p:nvSpPr>
        <p:spPr/>
        <p:txBody>
          <a:bodyPr/>
          <a:lstStyle/>
          <a:p>
            <a:r>
              <a:rPr lang="en-GB" dirty="0" smtClean="0"/>
              <a:t>In recent years, the long standing dominance of economic growth as the main target of </a:t>
            </a:r>
            <a:r>
              <a:rPr lang="en-GB" dirty="0" smtClean="0"/>
              <a:t>government </a:t>
            </a:r>
            <a:r>
              <a:rPr lang="en-GB" dirty="0" smtClean="0"/>
              <a:t>policy and measure of national progress has increasingly been challenged.</a:t>
            </a:r>
          </a:p>
          <a:p>
            <a:r>
              <a:rPr lang="en-GB" dirty="0" smtClean="0"/>
              <a:t>The assumption that GDP can be taken as a proxy for national well-being is no longer tenable in the light of empirical research (e.g. </a:t>
            </a:r>
            <a:r>
              <a:rPr lang="en-GB" dirty="0" err="1" smtClean="0"/>
              <a:t>Easterlin</a:t>
            </a:r>
            <a:r>
              <a:rPr lang="en-GB" dirty="0" smtClean="0"/>
              <a:t> 1974).</a:t>
            </a:r>
          </a:p>
          <a:p>
            <a:r>
              <a:rPr lang="en-GB" dirty="0" smtClean="0"/>
              <a:t>In parallel, the burgeoning body of empirical research on well-being has led many to reject earlier assumptions that it is not measurable.</a:t>
            </a:r>
            <a:endParaRPr lang="en-GB" dirty="0"/>
          </a:p>
        </p:txBody>
      </p:sp>
      <p:sp>
        <p:nvSpPr>
          <p:cNvPr id="4" name="Slide Number Placeholder 3"/>
          <p:cNvSpPr>
            <a:spLocks noGrp="1"/>
          </p:cNvSpPr>
          <p:nvPr>
            <p:ph type="sldNum" sz="quarter" idx="12"/>
          </p:nvPr>
        </p:nvSpPr>
        <p:spPr/>
        <p:txBody>
          <a:bodyPr/>
          <a:lstStyle/>
          <a:p>
            <a:fld id="{F8A3AE86-9848-439F-A4BE-5C02E399B180}" type="slidenum">
              <a:rPr lang="en-GB" smtClean="0">
                <a:solidFill>
                  <a:prstClr val="black">
                    <a:tint val="75000"/>
                  </a:prstClr>
                </a:solidFill>
              </a:rPr>
              <a:pPr/>
              <a:t>2</a:t>
            </a:fld>
            <a:endParaRPr lang="en-GB" dirty="0">
              <a:solidFill>
                <a:prstClr val="black">
                  <a:tint val="75000"/>
                </a:prstClr>
              </a:solidFill>
            </a:endParaRPr>
          </a:p>
        </p:txBody>
      </p:sp>
    </p:spTree>
    <p:extLst>
      <p:ext uri="{BB962C8B-B14F-4D97-AF65-F5344CB8AC3E}">
        <p14:creationId xmlns:p14="http://schemas.microsoft.com/office/powerpoint/2010/main" val="38909011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a:t>
            </a:r>
            <a:endParaRPr lang="en-GB" dirty="0"/>
          </a:p>
        </p:txBody>
      </p:sp>
      <p:sp>
        <p:nvSpPr>
          <p:cNvPr id="3" name="Content Placeholder 2"/>
          <p:cNvSpPr>
            <a:spLocks noGrp="1"/>
          </p:cNvSpPr>
          <p:nvPr>
            <p:ph idx="1"/>
          </p:nvPr>
        </p:nvSpPr>
        <p:spPr/>
        <p:txBody>
          <a:bodyPr>
            <a:normAutofit/>
          </a:bodyPr>
          <a:lstStyle/>
          <a:p>
            <a:r>
              <a:rPr lang="en-GB" dirty="0" smtClean="0"/>
              <a:t>Against this background some influential commentators have argued that governments should aim to maximise happiness (e.g. Layard 2005).</a:t>
            </a:r>
          </a:p>
          <a:p>
            <a:r>
              <a:rPr lang="en-GB" dirty="0" smtClean="0"/>
              <a:t>However, a number of objections have been raised to the idea that happiness, or well-being, should be maximised – or even promoted – by governments.  </a:t>
            </a:r>
          </a:p>
          <a:p>
            <a:r>
              <a:rPr lang="en-GB" dirty="0"/>
              <a:t>In the light of those objections, it is timely to examine the question of whether, and how, governments should take account of well-being in determining policy.</a:t>
            </a:r>
          </a:p>
          <a:p>
            <a:endParaRPr lang="en-GB" dirty="0" smtClean="0"/>
          </a:p>
          <a:p>
            <a:endParaRPr lang="en-GB" dirty="0"/>
          </a:p>
        </p:txBody>
      </p:sp>
      <p:sp>
        <p:nvSpPr>
          <p:cNvPr id="4" name="Slide Number Placeholder 3"/>
          <p:cNvSpPr>
            <a:spLocks noGrp="1"/>
          </p:cNvSpPr>
          <p:nvPr>
            <p:ph type="sldNum" sz="quarter" idx="12"/>
          </p:nvPr>
        </p:nvSpPr>
        <p:spPr/>
        <p:txBody>
          <a:bodyPr/>
          <a:lstStyle/>
          <a:p>
            <a:fld id="{F8A3AE86-9848-439F-A4BE-5C02E399B180}" type="slidenum">
              <a:rPr lang="en-GB" smtClean="0">
                <a:solidFill>
                  <a:prstClr val="black">
                    <a:tint val="75000"/>
                  </a:prstClr>
                </a:solidFill>
              </a:rPr>
              <a:pPr/>
              <a:t>3</a:t>
            </a:fld>
            <a:endParaRPr lang="en-GB">
              <a:solidFill>
                <a:prstClr val="black">
                  <a:tint val="75000"/>
                </a:prstClr>
              </a:solidFill>
            </a:endParaRPr>
          </a:p>
        </p:txBody>
      </p:sp>
    </p:spTree>
    <p:extLst>
      <p:ext uri="{BB962C8B-B14F-4D97-AF65-F5344CB8AC3E}">
        <p14:creationId xmlns:p14="http://schemas.microsoft.com/office/powerpoint/2010/main" val="5607571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Ethical/Ideological Objections</a:t>
            </a:r>
            <a:endParaRPr lang="en-GB" dirty="0"/>
          </a:p>
        </p:txBody>
      </p:sp>
      <p:sp>
        <p:nvSpPr>
          <p:cNvPr id="3" name="Content Placeholder 2"/>
          <p:cNvSpPr>
            <a:spLocks noGrp="1"/>
          </p:cNvSpPr>
          <p:nvPr>
            <p:ph idx="1"/>
          </p:nvPr>
        </p:nvSpPr>
        <p:spPr/>
        <p:txBody>
          <a:bodyPr/>
          <a:lstStyle/>
          <a:p>
            <a:r>
              <a:rPr lang="en-GB" dirty="0" smtClean="0"/>
              <a:t>Some object </a:t>
            </a:r>
            <a:r>
              <a:rPr lang="en-GB" i="1" dirty="0" smtClean="0"/>
              <a:t>in principle </a:t>
            </a:r>
            <a:r>
              <a:rPr lang="en-GB" dirty="0" smtClean="0"/>
              <a:t>to the idea that well-being should be promoted by governments.   </a:t>
            </a:r>
          </a:p>
          <a:p>
            <a:r>
              <a:rPr lang="en-GB" dirty="0" smtClean="0"/>
              <a:t>These objections reflect views associated with political liberalism, such as:</a:t>
            </a:r>
          </a:p>
          <a:p>
            <a:pPr lvl="1"/>
            <a:r>
              <a:rPr lang="en-GB" dirty="0" smtClean="0"/>
              <a:t>The idea that well-being is properly the concern of individuals, not governments, who should not presume to judge what constitutes a good life for a person.</a:t>
            </a:r>
          </a:p>
          <a:p>
            <a:pPr lvl="1"/>
            <a:r>
              <a:rPr lang="en-GB" dirty="0" smtClean="0"/>
              <a:t>The view that not everyone values well-being (or values it to the same extent) and therefore promoting well-being is unfair to those who value other things</a:t>
            </a:r>
            <a:r>
              <a:rPr lang="en-GB" dirty="0" smtClean="0"/>
              <a:t>. (Wren-Lewis 2013)</a:t>
            </a:r>
          </a:p>
          <a:p>
            <a:pPr marL="393192" lvl="1" indent="0">
              <a:buNone/>
            </a:pPr>
            <a:r>
              <a:rPr lang="en-GB" dirty="0" smtClean="0"/>
              <a:t> </a:t>
            </a:r>
            <a:endParaRPr lang="en-GB" dirty="0" smtClean="0"/>
          </a:p>
          <a:p>
            <a:pPr lvl="1"/>
            <a:endParaRPr lang="en-GB" dirty="0" smtClean="0"/>
          </a:p>
          <a:p>
            <a:pPr lvl="1"/>
            <a:endParaRPr lang="en-GB" dirty="0" smtClean="0"/>
          </a:p>
        </p:txBody>
      </p:sp>
      <p:sp>
        <p:nvSpPr>
          <p:cNvPr id="4" name="Slide Number Placeholder 3"/>
          <p:cNvSpPr>
            <a:spLocks noGrp="1"/>
          </p:cNvSpPr>
          <p:nvPr>
            <p:ph type="sldNum" sz="quarter" idx="12"/>
          </p:nvPr>
        </p:nvSpPr>
        <p:spPr/>
        <p:txBody>
          <a:bodyPr/>
          <a:lstStyle/>
          <a:p>
            <a:fld id="{F8A3AE86-9848-439F-A4BE-5C02E399B180}" type="slidenum">
              <a:rPr lang="en-GB" smtClean="0">
                <a:solidFill>
                  <a:prstClr val="black">
                    <a:tint val="75000"/>
                  </a:prstClr>
                </a:solidFill>
              </a:rPr>
              <a:pPr/>
              <a:t>4</a:t>
            </a:fld>
            <a:endParaRPr lang="en-GB">
              <a:solidFill>
                <a:prstClr val="black">
                  <a:tint val="75000"/>
                </a:prstClr>
              </a:solidFill>
            </a:endParaRPr>
          </a:p>
        </p:txBody>
      </p:sp>
    </p:spTree>
    <p:extLst>
      <p:ext uri="{BB962C8B-B14F-4D97-AF65-F5344CB8AC3E}">
        <p14:creationId xmlns:p14="http://schemas.microsoft.com/office/powerpoint/2010/main" val="28200634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Ethical/Ideological Objections</a:t>
            </a:r>
          </a:p>
        </p:txBody>
      </p:sp>
      <p:sp>
        <p:nvSpPr>
          <p:cNvPr id="3" name="Content Placeholder 2"/>
          <p:cNvSpPr>
            <a:spLocks noGrp="1"/>
          </p:cNvSpPr>
          <p:nvPr>
            <p:ph idx="1"/>
          </p:nvPr>
        </p:nvSpPr>
        <p:spPr/>
        <p:txBody>
          <a:bodyPr>
            <a:normAutofit lnSpcReduction="10000"/>
          </a:bodyPr>
          <a:lstStyle/>
          <a:p>
            <a:pPr marL="0" indent="0">
              <a:buNone/>
            </a:pPr>
            <a:r>
              <a:rPr lang="en-GB" dirty="0" smtClean="0"/>
              <a:t>However, as far as matters of principle are concerned, I </a:t>
            </a:r>
            <a:r>
              <a:rPr lang="en-GB" dirty="0" smtClean="0"/>
              <a:t>argue </a:t>
            </a:r>
            <a:r>
              <a:rPr lang="en-GB" dirty="0"/>
              <a:t>that:  </a:t>
            </a:r>
          </a:p>
          <a:p>
            <a:r>
              <a:rPr lang="en-GB" dirty="0" smtClean="0"/>
              <a:t>a</a:t>
            </a:r>
            <a:r>
              <a:rPr lang="en-GB" dirty="0"/>
              <a:t>)  well-being, by definition, has value for each </a:t>
            </a:r>
            <a:r>
              <a:rPr lang="en-GB" dirty="0" smtClean="0"/>
              <a:t>individual, and well-being </a:t>
            </a:r>
            <a:r>
              <a:rPr lang="en-GB" dirty="0"/>
              <a:t>- or its constituents - </a:t>
            </a:r>
            <a:r>
              <a:rPr lang="en-GB" dirty="0" smtClean="0"/>
              <a:t>are </a:t>
            </a:r>
            <a:r>
              <a:rPr lang="en-GB" dirty="0"/>
              <a:t>in practice valued by all or most </a:t>
            </a:r>
            <a:r>
              <a:rPr lang="en-GB" dirty="0" smtClean="0"/>
              <a:t>individuals.  Thus</a:t>
            </a:r>
            <a:r>
              <a:rPr lang="en-GB" dirty="0"/>
              <a:t>, is the role of government is to serve its citizens, well-being is a proper concern of government policy.</a:t>
            </a:r>
          </a:p>
          <a:p>
            <a:r>
              <a:rPr lang="en-GB" dirty="0" smtClean="0"/>
              <a:t>b</a:t>
            </a:r>
            <a:r>
              <a:rPr lang="en-GB" dirty="0"/>
              <a:t>)  as a minimum, well-being should be respected by governments – they should take into account predictable adverse consequences for well-being in determining policy.</a:t>
            </a:r>
          </a:p>
          <a:p>
            <a:r>
              <a:rPr lang="en-GB" dirty="0" smtClean="0"/>
              <a:t>c</a:t>
            </a:r>
            <a:r>
              <a:rPr lang="en-GB" dirty="0"/>
              <a:t>)  governments should also promote well-being, at least in principle: the prospect of </a:t>
            </a:r>
            <a:r>
              <a:rPr lang="en-GB" dirty="0" smtClean="0"/>
              <a:t>a positive impact on </a:t>
            </a:r>
            <a:r>
              <a:rPr lang="en-GB" dirty="0" smtClean="0"/>
              <a:t>well-being </a:t>
            </a:r>
            <a:r>
              <a:rPr lang="en-GB" dirty="0"/>
              <a:t>is a valid consideration that should be taken into account in determining policy. </a:t>
            </a:r>
          </a:p>
        </p:txBody>
      </p:sp>
      <p:sp>
        <p:nvSpPr>
          <p:cNvPr id="4" name="Slide Number Placeholder 3"/>
          <p:cNvSpPr>
            <a:spLocks noGrp="1"/>
          </p:cNvSpPr>
          <p:nvPr>
            <p:ph type="sldNum" sz="quarter" idx="12"/>
          </p:nvPr>
        </p:nvSpPr>
        <p:spPr/>
        <p:txBody>
          <a:bodyPr/>
          <a:lstStyle/>
          <a:p>
            <a:fld id="{F8A3AE86-9848-439F-A4BE-5C02E399B180}" type="slidenum">
              <a:rPr lang="en-GB" smtClean="0">
                <a:solidFill>
                  <a:prstClr val="black">
                    <a:tint val="75000"/>
                  </a:prstClr>
                </a:solidFill>
              </a:rPr>
              <a:pPr/>
              <a:t>5</a:t>
            </a:fld>
            <a:endParaRPr lang="en-GB">
              <a:solidFill>
                <a:prstClr val="black">
                  <a:tint val="75000"/>
                </a:prstClr>
              </a:solidFill>
            </a:endParaRPr>
          </a:p>
        </p:txBody>
      </p:sp>
    </p:spTree>
    <p:extLst>
      <p:ext uri="{BB962C8B-B14F-4D97-AF65-F5344CB8AC3E}">
        <p14:creationId xmlns:p14="http://schemas.microsoft.com/office/powerpoint/2010/main" val="24760458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Ethical/Ideological Objections</a:t>
            </a:r>
          </a:p>
        </p:txBody>
      </p:sp>
      <p:sp>
        <p:nvSpPr>
          <p:cNvPr id="3" name="Content Placeholder 2"/>
          <p:cNvSpPr>
            <a:spLocks noGrp="1"/>
          </p:cNvSpPr>
          <p:nvPr>
            <p:ph idx="1"/>
          </p:nvPr>
        </p:nvSpPr>
        <p:spPr/>
        <p:txBody>
          <a:bodyPr/>
          <a:lstStyle/>
          <a:p>
            <a:pPr marL="0" indent="0">
              <a:buNone/>
            </a:pPr>
            <a:r>
              <a:rPr lang="en-GB" dirty="0" smtClean="0"/>
              <a:t>BUT:</a:t>
            </a:r>
            <a:endParaRPr lang="en-GB" dirty="0"/>
          </a:p>
          <a:p>
            <a:r>
              <a:rPr lang="en-GB" dirty="0" smtClean="0"/>
              <a:t>d</a:t>
            </a:r>
            <a:r>
              <a:rPr lang="en-GB" dirty="0"/>
              <a:t>) governments should not seek to maximise well-being at the expense of other values.  </a:t>
            </a:r>
            <a:r>
              <a:rPr lang="en-GB" dirty="0" smtClean="0"/>
              <a:t>Other considerations</a:t>
            </a:r>
            <a:r>
              <a:rPr lang="en-GB" dirty="0"/>
              <a:t>, such as human rights, the environment and fairness in distribution, </a:t>
            </a:r>
            <a:r>
              <a:rPr lang="en-GB" dirty="0" smtClean="0"/>
              <a:t>also have </a:t>
            </a:r>
            <a:r>
              <a:rPr lang="en-GB" dirty="0"/>
              <a:t>a claim to be taken into account in determining </a:t>
            </a:r>
            <a:r>
              <a:rPr lang="en-GB" dirty="0" smtClean="0"/>
              <a:t>policy. </a:t>
            </a:r>
          </a:p>
          <a:p>
            <a:r>
              <a:rPr lang="en-GB" dirty="0" smtClean="0"/>
              <a:t>e) liberal concerns about individual sovereignty and freedom of choice bear on </a:t>
            </a:r>
            <a:r>
              <a:rPr lang="en-GB" i="1" dirty="0" smtClean="0"/>
              <a:t>how </a:t>
            </a:r>
            <a:r>
              <a:rPr lang="en-GB" dirty="0" smtClean="0"/>
              <a:t>well-being should be promoted (avoiding hard paternalism).  </a:t>
            </a:r>
          </a:p>
        </p:txBody>
      </p:sp>
      <p:sp>
        <p:nvSpPr>
          <p:cNvPr id="4" name="Slide Number Placeholder 3"/>
          <p:cNvSpPr>
            <a:spLocks noGrp="1"/>
          </p:cNvSpPr>
          <p:nvPr>
            <p:ph type="sldNum" sz="quarter" idx="12"/>
          </p:nvPr>
        </p:nvSpPr>
        <p:spPr/>
        <p:txBody>
          <a:bodyPr/>
          <a:lstStyle/>
          <a:p>
            <a:fld id="{F8A3AE86-9848-439F-A4BE-5C02E399B180}" type="slidenum">
              <a:rPr lang="en-GB" smtClean="0">
                <a:solidFill>
                  <a:prstClr val="black">
                    <a:tint val="75000"/>
                  </a:prstClr>
                </a:solidFill>
              </a:rPr>
              <a:pPr/>
              <a:t>6</a:t>
            </a:fld>
            <a:endParaRPr lang="en-GB">
              <a:solidFill>
                <a:prstClr val="black">
                  <a:tint val="75000"/>
                </a:prstClr>
              </a:solidFill>
            </a:endParaRPr>
          </a:p>
        </p:txBody>
      </p:sp>
    </p:spTree>
    <p:extLst>
      <p:ext uri="{BB962C8B-B14F-4D97-AF65-F5344CB8AC3E}">
        <p14:creationId xmlns:p14="http://schemas.microsoft.com/office/powerpoint/2010/main" val="29738823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Other </a:t>
            </a:r>
            <a:r>
              <a:rPr lang="en-GB" dirty="0"/>
              <a:t>Issues</a:t>
            </a:r>
          </a:p>
        </p:txBody>
      </p:sp>
      <p:sp>
        <p:nvSpPr>
          <p:cNvPr id="3" name="Content Placeholder 2"/>
          <p:cNvSpPr>
            <a:spLocks noGrp="1"/>
          </p:cNvSpPr>
          <p:nvPr>
            <p:ph idx="1"/>
          </p:nvPr>
        </p:nvSpPr>
        <p:spPr/>
        <p:txBody>
          <a:bodyPr/>
          <a:lstStyle/>
          <a:p>
            <a:r>
              <a:rPr lang="en-GB" dirty="0" smtClean="0"/>
              <a:t>Beyond ethical and ideological issues, there are also a range of other objections that have been raised to the idea that governments should seek to promote well-being.  </a:t>
            </a:r>
          </a:p>
          <a:p>
            <a:r>
              <a:rPr lang="en-GB" dirty="0" smtClean="0"/>
              <a:t>These fall into two broad categories:</a:t>
            </a:r>
          </a:p>
          <a:p>
            <a:pPr lvl="1"/>
            <a:r>
              <a:rPr lang="en-GB" dirty="0" smtClean="0"/>
              <a:t>Conceptual and technical issues concerning what well-being is and how it should be measured.</a:t>
            </a:r>
          </a:p>
          <a:p>
            <a:pPr lvl="1"/>
            <a:r>
              <a:rPr lang="en-GB" dirty="0" smtClean="0"/>
              <a:t>Political and practical </a:t>
            </a:r>
            <a:r>
              <a:rPr lang="en-GB" dirty="0" smtClean="0"/>
              <a:t>issues: doubts about </a:t>
            </a:r>
            <a:r>
              <a:rPr lang="en-GB" dirty="0" smtClean="0"/>
              <a:t>whether </a:t>
            </a:r>
            <a:r>
              <a:rPr lang="en-GB" dirty="0" smtClean="0"/>
              <a:t>governments would, in practice, genuinely attempt to promote </a:t>
            </a:r>
            <a:r>
              <a:rPr lang="en-GB" dirty="0" smtClean="0"/>
              <a:t>well-being, whether they would </a:t>
            </a:r>
            <a:r>
              <a:rPr lang="en-GB" dirty="0" smtClean="0"/>
              <a:t>succeed in doing </a:t>
            </a:r>
            <a:r>
              <a:rPr lang="en-GB" dirty="0" smtClean="0"/>
              <a:t>so, and whether this would be desirable.</a:t>
            </a:r>
            <a:endParaRPr lang="en-GB" dirty="0"/>
          </a:p>
        </p:txBody>
      </p:sp>
      <p:sp>
        <p:nvSpPr>
          <p:cNvPr id="4" name="Slide Number Placeholder 3"/>
          <p:cNvSpPr>
            <a:spLocks noGrp="1"/>
          </p:cNvSpPr>
          <p:nvPr>
            <p:ph type="sldNum" sz="quarter" idx="12"/>
          </p:nvPr>
        </p:nvSpPr>
        <p:spPr/>
        <p:txBody>
          <a:bodyPr/>
          <a:lstStyle/>
          <a:p>
            <a:fld id="{F8A3AE86-9848-439F-A4BE-5C02E399B180}" type="slidenum">
              <a:rPr lang="en-GB" smtClean="0">
                <a:solidFill>
                  <a:prstClr val="black">
                    <a:tint val="75000"/>
                  </a:prstClr>
                </a:solidFill>
              </a:rPr>
              <a:pPr/>
              <a:t>7</a:t>
            </a:fld>
            <a:endParaRPr lang="en-GB">
              <a:solidFill>
                <a:prstClr val="black">
                  <a:tint val="75000"/>
                </a:prstClr>
              </a:solidFill>
            </a:endParaRPr>
          </a:p>
        </p:txBody>
      </p:sp>
    </p:spTree>
    <p:extLst>
      <p:ext uri="{BB962C8B-B14F-4D97-AF65-F5344CB8AC3E}">
        <p14:creationId xmlns:p14="http://schemas.microsoft.com/office/powerpoint/2010/main" val="5204257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Conceptual/Technical Issues</a:t>
            </a:r>
            <a:endParaRPr lang="en-GB" dirty="0"/>
          </a:p>
        </p:txBody>
      </p:sp>
      <p:sp>
        <p:nvSpPr>
          <p:cNvPr id="3" name="Content Placeholder 2"/>
          <p:cNvSpPr>
            <a:spLocks noGrp="1"/>
          </p:cNvSpPr>
          <p:nvPr>
            <p:ph idx="1"/>
          </p:nvPr>
        </p:nvSpPr>
        <p:spPr/>
        <p:txBody>
          <a:bodyPr/>
          <a:lstStyle/>
          <a:p>
            <a:r>
              <a:rPr lang="en-GB" dirty="0" smtClean="0"/>
              <a:t>Layard and others talk about ‘maximising happiness’.  But it is  debatable whether happiness as measured by SWB researchers is the standard by which we should measure people’s lives: others dispute this (e.g. </a:t>
            </a:r>
            <a:r>
              <a:rPr lang="en-GB" dirty="0" smtClean="0"/>
              <a:t>Sen 1987).</a:t>
            </a:r>
            <a:endParaRPr lang="en-GB" dirty="0" smtClean="0"/>
          </a:p>
          <a:p>
            <a:r>
              <a:rPr lang="en-GB" dirty="0" smtClean="0"/>
              <a:t>‘Well-being’ is a less question-begging term.  However, this does not remove the problem.  There are a number of competing theories of what well-being consists in (of which the hedonistic theory assumed by Layard is only one</a:t>
            </a:r>
            <a:r>
              <a:rPr lang="en-GB" dirty="0" smtClean="0"/>
              <a:t>) </a:t>
            </a:r>
            <a:r>
              <a:rPr lang="en-GB" dirty="0" smtClean="0"/>
              <a:t>(Duncan 2010</a:t>
            </a:r>
            <a:r>
              <a:rPr lang="en-GB" dirty="0" smtClean="0"/>
              <a:t>).</a:t>
            </a:r>
            <a:endParaRPr lang="en-GB" dirty="0" smtClean="0"/>
          </a:p>
          <a:p>
            <a:r>
              <a:rPr lang="en-GB" dirty="0" smtClean="0"/>
              <a:t>So there is controversy and uncertainty about what it is, exactly, that should be promoted and measured.  </a:t>
            </a:r>
            <a:endParaRPr lang="en-GB" dirty="0"/>
          </a:p>
        </p:txBody>
      </p:sp>
    </p:spTree>
    <p:extLst>
      <p:ext uri="{BB962C8B-B14F-4D97-AF65-F5344CB8AC3E}">
        <p14:creationId xmlns:p14="http://schemas.microsoft.com/office/powerpoint/2010/main" val="19960043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Conceptual/Technical Issues</a:t>
            </a:r>
          </a:p>
        </p:txBody>
      </p:sp>
      <p:sp>
        <p:nvSpPr>
          <p:cNvPr id="3" name="Content Placeholder 2"/>
          <p:cNvSpPr>
            <a:spLocks noGrp="1"/>
          </p:cNvSpPr>
          <p:nvPr>
            <p:ph idx="1"/>
          </p:nvPr>
        </p:nvSpPr>
        <p:spPr/>
        <p:txBody>
          <a:bodyPr>
            <a:normAutofit/>
          </a:bodyPr>
          <a:lstStyle/>
          <a:p>
            <a:r>
              <a:rPr lang="en-GB" dirty="0" smtClean="0"/>
              <a:t>Even if there agreement could be achieved about what to measure, there are difficulties concerning how to measure it.</a:t>
            </a:r>
          </a:p>
          <a:p>
            <a:r>
              <a:rPr lang="en-GB" dirty="0" smtClean="0"/>
              <a:t>All current measures </a:t>
            </a:r>
            <a:r>
              <a:rPr lang="en-GB" dirty="0"/>
              <a:t>of happiness and well-being are either subject to debate or have known limitations.  Thus, for example, some think that the value of happiness or life-satisfaction </a:t>
            </a:r>
            <a:r>
              <a:rPr lang="en-GB" dirty="0" smtClean="0"/>
              <a:t>as a measure of well-being</a:t>
            </a:r>
            <a:r>
              <a:rPr lang="en-GB" dirty="0" smtClean="0"/>
              <a:t> </a:t>
            </a:r>
            <a:r>
              <a:rPr lang="en-GB" dirty="0"/>
              <a:t>is vitiated by </a:t>
            </a:r>
            <a:r>
              <a:rPr lang="en-GB" dirty="0" smtClean="0"/>
              <a:t>the fact that people adapt to their circumstances (e.g. Sen 1987). </a:t>
            </a:r>
            <a:endParaRPr lang="en-GB" dirty="0"/>
          </a:p>
          <a:p>
            <a:pPr marL="0" indent="0">
              <a:buNone/>
            </a:pPr>
            <a:endParaRPr lang="en-GB" dirty="0"/>
          </a:p>
        </p:txBody>
      </p:sp>
      <p:sp>
        <p:nvSpPr>
          <p:cNvPr id="4" name="Slide Number Placeholder 3"/>
          <p:cNvSpPr>
            <a:spLocks noGrp="1"/>
          </p:cNvSpPr>
          <p:nvPr>
            <p:ph type="sldNum" sz="quarter" idx="12"/>
          </p:nvPr>
        </p:nvSpPr>
        <p:spPr/>
        <p:txBody>
          <a:bodyPr/>
          <a:lstStyle/>
          <a:p>
            <a:fld id="{F8A3AE86-9848-439F-A4BE-5C02E399B180}" type="slidenum">
              <a:rPr lang="en-GB" smtClean="0">
                <a:solidFill>
                  <a:prstClr val="black">
                    <a:tint val="75000"/>
                  </a:prstClr>
                </a:solidFill>
              </a:rPr>
              <a:pPr/>
              <a:t>9</a:t>
            </a:fld>
            <a:endParaRPr lang="en-GB">
              <a:solidFill>
                <a:prstClr val="black">
                  <a:tint val="75000"/>
                </a:prstClr>
              </a:solidFill>
            </a:endParaRPr>
          </a:p>
        </p:txBody>
      </p:sp>
    </p:spTree>
    <p:extLst>
      <p:ext uri="{BB962C8B-B14F-4D97-AF65-F5344CB8AC3E}">
        <p14:creationId xmlns:p14="http://schemas.microsoft.com/office/powerpoint/2010/main" val="18406849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15813</TotalTime>
  <Words>2055</Words>
  <Application>Microsoft Office PowerPoint</Application>
  <PresentationFormat>Widescreen</PresentationFormat>
  <Paragraphs>123</Paragraphs>
  <Slides>19</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Calibri</vt:lpstr>
      <vt:lpstr>Constantia</vt:lpstr>
      <vt:lpstr>Wingdings 2</vt:lpstr>
      <vt:lpstr>Flow</vt:lpstr>
      <vt:lpstr>The Proper Role for Well-being in Public Policy</vt:lpstr>
      <vt:lpstr>Introduction</vt:lpstr>
      <vt:lpstr>Introduction</vt:lpstr>
      <vt:lpstr>Ethical/Ideological Objections</vt:lpstr>
      <vt:lpstr>Ethical/Ideological Objections</vt:lpstr>
      <vt:lpstr>Ethical/Ideological Objections</vt:lpstr>
      <vt:lpstr>Other Issues</vt:lpstr>
      <vt:lpstr>Conceptual/Technical Issues</vt:lpstr>
      <vt:lpstr>Conceptual/Technical Issues</vt:lpstr>
      <vt:lpstr>Conceptual/Technical Issues</vt:lpstr>
      <vt:lpstr>Conceptual/Technical Issues</vt:lpstr>
      <vt:lpstr>Political and Practical Issues</vt:lpstr>
      <vt:lpstr>Political and Practical Issues</vt:lpstr>
      <vt:lpstr>Political and Practical Issues</vt:lpstr>
      <vt:lpstr>Political and Practical Issues</vt:lpstr>
      <vt:lpstr>Conclusions</vt:lpstr>
      <vt:lpstr>Conclusions</vt:lpstr>
      <vt:lpstr>Conclusions</vt:lpstr>
      <vt:lpstr>References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Proper Role for Well-being in Public Policy</dc:title>
  <dc:creator>timet_000</dc:creator>
  <cp:lastModifiedBy>timet_000</cp:lastModifiedBy>
  <cp:revision>90</cp:revision>
  <dcterms:created xsi:type="dcterms:W3CDTF">2015-04-06T15:44:50Z</dcterms:created>
  <dcterms:modified xsi:type="dcterms:W3CDTF">2015-07-15T22:17:09Z</dcterms:modified>
</cp:coreProperties>
</file>