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67" r:id="rId3"/>
    <p:sldId id="335" r:id="rId4"/>
    <p:sldId id="369" r:id="rId5"/>
    <p:sldId id="341" r:id="rId6"/>
    <p:sldId id="370" r:id="rId7"/>
    <p:sldId id="378" r:id="rId8"/>
    <p:sldId id="382" r:id="rId9"/>
    <p:sldId id="373" r:id="rId10"/>
    <p:sldId id="379" r:id="rId11"/>
    <p:sldId id="393" r:id="rId12"/>
    <p:sldId id="380" r:id="rId13"/>
    <p:sldId id="384" r:id="rId14"/>
    <p:sldId id="386" r:id="rId15"/>
    <p:sldId id="388" r:id="rId16"/>
    <p:sldId id="387" r:id="rId17"/>
    <p:sldId id="374" r:id="rId18"/>
    <p:sldId id="389" r:id="rId19"/>
    <p:sldId id="375" r:id="rId20"/>
    <p:sldId id="377" r:id="rId21"/>
    <p:sldId id="338" r:id="rId22"/>
    <p:sldId id="346" r:id="rId23"/>
    <p:sldId id="376" r:id="rId24"/>
    <p:sldId id="394" r:id="rId25"/>
    <p:sldId id="391" r:id="rId26"/>
    <p:sldId id="392" r:id="rId27"/>
    <p:sldId id="390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6"/>
    <a:srgbClr val="C0D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>
      <p:cViewPr>
        <p:scale>
          <a:sx n="51" d="100"/>
          <a:sy n="51" d="100"/>
        </p:scale>
        <p:origin x="1248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weconomics.org.uk\shared\Well%20Being\Current%20projects\Handbook%20voluntary%20sector%20measurement\HPI%20graphs%20GDP%20EF%20and%20HLY%20EF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weconomics.org.uk\shared\Well%20Being\Current%20projects\Handbook%20voluntary%20sector%20measurement\HPI%20graphs%20GDP%20EF%20and%20HLY%20EF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/>
              <a:t>GDP and Ecological Footprint for 151 countries,</a:t>
            </a:r>
            <a:r>
              <a:rPr lang="en-GB" baseline="0"/>
              <a:t> and world average</a:t>
            </a:r>
            <a:endParaRPr lang="en-GB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Latin America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</c:spPr>
          </c:marker>
          <c:xVal>
            <c:numRef>
              <c:f>'[HPI graphs GDP EF and HLY EF.xlsx]Sheet1'!$C$2:$C$25</c:f>
              <c:numCache>
                <c:formatCode>0.00</c:formatCode>
                <c:ptCount val="24"/>
                <c:pt idx="0">
                  <c:v>2.1091700000000002</c:v>
                </c:pt>
                <c:pt idx="1">
                  <c:v>2.5200277790000012</c:v>
                </c:pt>
                <c:pt idx="2">
                  <c:v>1.8953947349999998</c:v>
                </c:pt>
                <c:pt idx="3">
                  <c:v>1.4225795519999989</c:v>
                </c:pt>
                <c:pt idx="4">
                  <c:v>1.9932619149999997</c:v>
                </c:pt>
                <c:pt idx="5">
                  <c:v>1.779610296999999</c:v>
                </c:pt>
                <c:pt idx="6">
                  <c:v>2.08081</c:v>
                </c:pt>
                <c:pt idx="7">
                  <c:v>0.59845590499999957</c:v>
                </c:pt>
                <c:pt idx="8">
                  <c:v>1.7328666139999984</c:v>
                </c:pt>
                <c:pt idx="9">
                  <c:v>1.721922036999999</c:v>
                </c:pt>
                <c:pt idx="10">
                  <c:v>3.2979086870000001</c:v>
                </c:pt>
                <c:pt idx="11">
                  <c:v>1.5598466009999989</c:v>
                </c:pt>
                <c:pt idx="12">
                  <c:v>2.9655423069999998</c:v>
                </c:pt>
                <c:pt idx="13">
                  <c:v>7.5599415309999936</c:v>
                </c:pt>
                <c:pt idx="14">
                  <c:v>2.7090712350000001</c:v>
                </c:pt>
                <c:pt idx="15">
                  <c:v>2.6060547290000002</c:v>
                </c:pt>
                <c:pt idx="16">
                  <c:v>2.9347647290000003</c:v>
                </c:pt>
                <c:pt idx="17">
                  <c:v>3.2377863320000002</c:v>
                </c:pt>
                <c:pt idx="18">
                  <c:v>1.8010677909999988</c:v>
                </c:pt>
                <c:pt idx="19">
                  <c:v>2.3677016790000001</c:v>
                </c:pt>
                <c:pt idx="20">
                  <c:v>2.9948224309999967</c:v>
                </c:pt>
                <c:pt idx="21">
                  <c:v>2.0299349880000022</c:v>
                </c:pt>
                <c:pt idx="22">
                  <c:v>3.0245720939999998</c:v>
                </c:pt>
                <c:pt idx="23">
                  <c:v>5.0786610699999999</c:v>
                </c:pt>
              </c:numCache>
            </c:numRef>
          </c:xVal>
          <c:yVal>
            <c:numRef>
              <c:f>'[HPI graphs GDP EF and HLY EF.xlsx]Sheet1'!$D$2:$D$25</c:f>
              <c:numCache>
                <c:formatCode>_(* #,##0_);_(* \(#,##0\);_(* "-"_);_(@_)</c:formatCode>
                <c:ptCount val="24"/>
                <c:pt idx="0">
                  <c:v>6669.8206135630753</c:v>
                </c:pt>
                <c:pt idx="1">
                  <c:v>11568.608435905089</c:v>
                </c:pt>
                <c:pt idx="2">
                  <c:v>5253</c:v>
                </c:pt>
                <c:pt idx="3">
                  <c:v>9350.0879035476482</c:v>
                </c:pt>
                <c:pt idx="4">
                  <c:v>6667.8482722878834</c:v>
                </c:pt>
                <c:pt idx="5">
                  <c:v>4784.9099086880806</c:v>
                </c:pt>
                <c:pt idx="6">
                  <c:v>3431.7160796827638</c:v>
                </c:pt>
                <c:pt idx="7">
                  <c:v>1110.7318954067562</c:v>
                </c:pt>
                <c:pt idx="8">
                  <c:v>3922.9282161709202</c:v>
                </c:pt>
                <c:pt idx="9">
                  <c:v>7673.4130161358207</c:v>
                </c:pt>
                <c:pt idx="10">
                  <c:v>14563.884253985991</c:v>
                </c:pt>
                <c:pt idx="11">
                  <c:v>2913.2788160904811</c:v>
                </c:pt>
                <c:pt idx="12">
                  <c:v>13607.827472254339</c:v>
                </c:pt>
                <c:pt idx="13">
                  <c:v>25738.626826634885</c:v>
                </c:pt>
                <c:pt idx="14">
                  <c:v>16011.67280322642</c:v>
                </c:pt>
                <c:pt idx="15">
                  <c:v>4849.3179667888044</c:v>
                </c:pt>
                <c:pt idx="16">
                  <c:v>11210.39080538226</c:v>
                </c:pt>
                <c:pt idx="17">
                  <c:v>15779.259483052339</c:v>
                </c:pt>
                <c:pt idx="18">
                  <c:v>9452.7960687775685</c:v>
                </c:pt>
                <c:pt idx="19">
                  <c:v>8027.5595189031301</c:v>
                </c:pt>
                <c:pt idx="20">
                  <c:v>5181.283652653593</c:v>
                </c:pt>
                <c:pt idx="21">
                  <c:v>9537.7045082840305</c:v>
                </c:pt>
                <c:pt idx="22">
                  <c:v>12232.804578902254</c:v>
                </c:pt>
                <c:pt idx="23">
                  <c:v>14108.074648786269</c:v>
                </c:pt>
              </c:numCache>
            </c:numRef>
          </c:yVal>
          <c:smooth val="0"/>
        </c:ser>
        <c:ser>
          <c:idx val="0"/>
          <c:order val="1"/>
          <c:tx>
            <c:v>Western world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xVal>
            <c:numRef>
              <c:f>'[HPI graphs GDP EF and HLY EF.xlsx]Sheet1'!$C$26:$C$49</c:f>
              <c:numCache>
                <c:formatCode>0.00</c:formatCode>
                <c:ptCount val="24"/>
                <c:pt idx="0">
                  <c:v>6.6849915899999903</c:v>
                </c:pt>
                <c:pt idx="1">
                  <c:v>4.3131626059999997</c:v>
                </c:pt>
                <c:pt idx="2">
                  <c:v>6.4285376759999933</c:v>
                </c:pt>
                <c:pt idx="3">
                  <c:v>7.1891330289999935</c:v>
                </c:pt>
                <c:pt idx="4">
                  <c:v>5.2913456419999996</c:v>
                </c:pt>
                <c:pt idx="5">
                  <c:v>7.1105127099999903</c:v>
                </c:pt>
                <c:pt idx="6">
                  <c:v>4.9109207589999935</c:v>
                </c:pt>
                <c:pt idx="7">
                  <c:v>4.5662733639999997</c:v>
                </c:pt>
                <c:pt idx="8">
                  <c:v>6.2150107549999936</c:v>
                </c:pt>
                <c:pt idx="9">
                  <c:v>10.724239999999998</c:v>
                </c:pt>
                <c:pt idx="10">
                  <c:v>6.3355315439999913</c:v>
                </c:pt>
                <c:pt idx="11">
                  <c:v>5.0130665659999956</c:v>
                </c:pt>
                <c:pt idx="12">
                  <c:v>4.713109588</c:v>
                </c:pt>
                <c:pt idx="13">
                  <c:v>8.2536367450000068</c:v>
                </c:pt>
                <c:pt idx="14">
                  <c:v>6.2111726880000004</c:v>
                </c:pt>
                <c:pt idx="15">
                  <c:v>6.5393000000000034</c:v>
                </c:pt>
                <c:pt idx="16">
                  <c:v>4.7693941070000001</c:v>
                </c:pt>
                <c:pt idx="17">
                  <c:v>5.7083559659999965</c:v>
                </c:pt>
                <c:pt idx="18">
                  <c:v>4.4418460079999997</c:v>
                </c:pt>
                <c:pt idx="19">
                  <c:v>4.9207485389999945</c:v>
                </c:pt>
                <c:pt idx="20">
                  <c:v>4.5248130119999903</c:v>
                </c:pt>
                <c:pt idx="21">
                  <c:v>4.25509</c:v>
                </c:pt>
                <c:pt idx="22">
                  <c:v>4.1167885189999902</c:v>
                </c:pt>
                <c:pt idx="23">
                  <c:v>4.74012615</c:v>
                </c:pt>
              </c:numCache>
            </c:numRef>
          </c:xVal>
          <c:yVal>
            <c:numRef>
              <c:f>'[HPI graphs GDP EF and HLY EF.xlsx]Sheet1'!$D$26:$D$49</c:f>
              <c:numCache>
                <c:formatCode>_(* #,##0_);_(* \(#,##0\);_(* "-"_);_(@_)</c:formatCode>
                <c:ptCount val="24"/>
                <c:pt idx="0">
                  <c:v>38159.6336533223</c:v>
                </c:pt>
                <c:pt idx="1">
                  <c:v>29534.51533178391</c:v>
                </c:pt>
                <c:pt idx="2">
                  <c:v>39050.167316371873</c:v>
                </c:pt>
                <c:pt idx="3">
                  <c:v>47153.009427342709</c:v>
                </c:pt>
                <c:pt idx="4">
                  <c:v>40006.186910271361</c:v>
                </c:pt>
                <c:pt idx="5">
                  <c:v>37631.062106227822</c:v>
                </c:pt>
                <c:pt idx="6">
                  <c:v>34123.196624903416</c:v>
                </c:pt>
                <c:pt idx="7">
                  <c:v>37402.267766097379</c:v>
                </c:pt>
                <c:pt idx="8">
                  <c:v>40464.328014778213</c:v>
                </c:pt>
                <c:pt idx="9">
                  <c:v>86124.284611159208</c:v>
                </c:pt>
                <c:pt idx="10">
                  <c:v>42164.504055827012</c:v>
                </c:pt>
                <c:pt idx="11">
                  <c:v>46384.490398134032</c:v>
                </c:pt>
                <c:pt idx="12">
                  <c:v>35686.199770551997</c:v>
                </c:pt>
                <c:pt idx="13">
                  <c:v>40162.590008217376</c:v>
                </c:pt>
                <c:pt idx="14">
                  <c:v>36472.550563920449</c:v>
                </c:pt>
                <c:pt idx="15">
                  <c:v>35642.226497941629</c:v>
                </c:pt>
                <c:pt idx="16">
                  <c:v>57230.890002028063</c:v>
                </c:pt>
                <c:pt idx="17">
                  <c:v>39024.173868567254</c:v>
                </c:pt>
                <c:pt idx="18">
                  <c:v>31092.276665627905</c:v>
                </c:pt>
                <c:pt idx="19">
                  <c:v>28408.36851064624</c:v>
                </c:pt>
                <c:pt idx="20">
                  <c:v>31954.175178122801</c:v>
                </c:pt>
                <c:pt idx="21">
                  <c:v>26445.23714633445</c:v>
                </c:pt>
                <c:pt idx="22">
                  <c:v>25415.543575536947</c:v>
                </c:pt>
                <c:pt idx="23">
                  <c:v>32230.35859741988</c:v>
                </c:pt>
              </c:numCache>
            </c:numRef>
          </c:yVal>
          <c:smooth val="0"/>
        </c:ser>
        <c:ser>
          <c:idx val="2"/>
          <c:order val="2"/>
          <c:tx>
            <c:v>Middle East</c:v>
          </c:tx>
          <c:spPr>
            <a:ln w="28575">
              <a:noFill/>
            </a:ln>
          </c:spPr>
          <c:xVal>
            <c:numRef>
              <c:f>'[HPI graphs GDP EF and HLY EF.xlsx]Sheet1'!$C$50:$C$69</c:f>
              <c:numCache>
                <c:formatCode>0.00</c:formatCode>
                <c:ptCount val="20"/>
                <c:pt idx="0">
                  <c:v>1.6481423190000011</c:v>
                </c:pt>
                <c:pt idx="1">
                  <c:v>2.0594643719999999</c:v>
                </c:pt>
                <c:pt idx="2">
                  <c:v>3.1872997190000012</c:v>
                </c:pt>
                <c:pt idx="3">
                  <c:v>1.3235443419999988</c:v>
                </c:pt>
                <c:pt idx="4">
                  <c:v>1.7648179130000001</c:v>
                </c:pt>
                <c:pt idx="5">
                  <c:v>0.5403336399999995</c:v>
                </c:pt>
                <c:pt idx="6">
                  <c:v>6.6451304549999932</c:v>
                </c:pt>
                <c:pt idx="7">
                  <c:v>2.6600129329999991</c:v>
                </c:pt>
                <c:pt idx="8">
                  <c:v>1.4203392319999988</c:v>
                </c:pt>
                <c:pt idx="9">
                  <c:v>3.9581684899999967</c:v>
                </c:pt>
                <c:pt idx="10">
                  <c:v>2.1304977750000011</c:v>
                </c:pt>
                <c:pt idx="11">
                  <c:v>9.7199259750000007</c:v>
                </c:pt>
                <c:pt idx="12">
                  <c:v>2.8477597460000021</c:v>
                </c:pt>
                <c:pt idx="13">
                  <c:v>1.4012199999999988</c:v>
                </c:pt>
                <c:pt idx="14">
                  <c:v>11.676223979999998</c:v>
                </c:pt>
                <c:pt idx="15">
                  <c:v>3.9884965050000001</c:v>
                </c:pt>
                <c:pt idx="16">
                  <c:v>1.454490752999998</c:v>
                </c:pt>
                <c:pt idx="17">
                  <c:v>2.5547849680000012</c:v>
                </c:pt>
                <c:pt idx="18">
                  <c:v>8.8809087059999996</c:v>
                </c:pt>
                <c:pt idx="19">
                  <c:v>0.87118284000000001</c:v>
                </c:pt>
              </c:numCache>
            </c:numRef>
          </c:xVal>
          <c:yVal>
            <c:numRef>
              <c:f>'[HPI graphs GDP EF and HLY EF.xlsx]Sheet1'!$D$50:$D$69</c:f>
              <c:numCache>
                <c:formatCode>_(* #,##0_);_(* \(#,##0\);_(* "-"_);_(@_)</c:formatCode>
                <c:ptCount val="20"/>
                <c:pt idx="0">
                  <c:v>8432.8746845402438</c:v>
                </c:pt>
                <c:pt idx="1">
                  <c:v>6179.9719370438415</c:v>
                </c:pt>
                <c:pt idx="2">
                  <c:v>16987.067335104228</c:v>
                </c:pt>
                <c:pt idx="3">
                  <c:v>4712.0138702695831</c:v>
                </c:pt>
                <c:pt idx="4">
                  <c:v>9549.8386694651253</c:v>
                </c:pt>
                <c:pt idx="5">
                  <c:v>1207.280241261682</c:v>
                </c:pt>
                <c:pt idx="6">
                  <c:v>25799.49162688935</c:v>
                </c:pt>
                <c:pt idx="7">
                  <c:v>11569.655402641311</c:v>
                </c:pt>
                <c:pt idx="8">
                  <c:v>3561.7268082786727</c:v>
                </c:pt>
                <c:pt idx="9">
                  <c:v>28573.330744334497</c:v>
                </c:pt>
                <c:pt idx="10">
                  <c:v>5749.2039584702698</c:v>
                </c:pt>
                <c:pt idx="11">
                  <c:v>46428</c:v>
                </c:pt>
                <c:pt idx="12">
                  <c:v>14069.424319309799</c:v>
                </c:pt>
                <c:pt idx="13">
                  <c:v>2613</c:v>
                </c:pt>
                <c:pt idx="14">
                  <c:v>80943.892827376898</c:v>
                </c:pt>
                <c:pt idx="15">
                  <c:v>22713.485291328449</c:v>
                </c:pt>
                <c:pt idx="16">
                  <c:v>5285.0245757816283</c:v>
                </c:pt>
                <c:pt idx="17">
                  <c:v>15686.860167574951</c:v>
                </c:pt>
                <c:pt idx="18">
                  <c:v>47213.366424531632</c:v>
                </c:pt>
                <c:pt idx="19">
                  <c:v>2653.0689389354729</c:v>
                </c:pt>
              </c:numCache>
            </c:numRef>
          </c:yVal>
          <c:smooth val="0"/>
        </c:ser>
        <c:ser>
          <c:idx val="3"/>
          <c:order val="3"/>
          <c:tx>
            <c:v>Sub-Saharan Africa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50000"/>
                </a:schemeClr>
              </a:solidFill>
            </c:spPr>
          </c:marker>
          <c:xVal>
            <c:numRef>
              <c:f>'[HPI graphs GDP EF and HLY EF.xlsx]Sheet1'!$C$70:$C$106</c:f>
              <c:numCache>
                <c:formatCode>0.00</c:formatCode>
                <c:ptCount val="37"/>
                <c:pt idx="0">
                  <c:v>0.89061092700000011</c:v>
                </c:pt>
                <c:pt idx="1">
                  <c:v>2.8428447619999999</c:v>
                </c:pt>
                <c:pt idx="2">
                  <c:v>1.3566049609999999</c:v>
                </c:pt>
                <c:pt idx="3">
                  <c:v>1.3042800000000001</c:v>
                </c:pt>
                <c:pt idx="4">
                  <c:v>1.081816200999999</c:v>
                </c:pt>
                <c:pt idx="5">
                  <c:v>0.75814880900000081</c:v>
                </c:pt>
                <c:pt idx="6">
                  <c:v>1.1562993939999988</c:v>
                </c:pt>
                <c:pt idx="7">
                  <c:v>0.77580378799999994</c:v>
                </c:pt>
                <c:pt idx="8">
                  <c:v>4.5511817050000003</c:v>
                </c:pt>
                <c:pt idx="9">
                  <c:v>0.78431038099999917</c:v>
                </c:pt>
                <c:pt idx="10">
                  <c:v>2.0337217010000024</c:v>
                </c:pt>
                <c:pt idx="11">
                  <c:v>2.5892608319999999</c:v>
                </c:pt>
                <c:pt idx="12">
                  <c:v>0.84081431799999995</c:v>
                </c:pt>
                <c:pt idx="13">
                  <c:v>1.1702499090000011</c:v>
                </c:pt>
                <c:pt idx="14">
                  <c:v>0.84537754099999951</c:v>
                </c:pt>
                <c:pt idx="15">
                  <c:v>1.8914177700000001</c:v>
                </c:pt>
                <c:pt idx="16">
                  <c:v>1.8491199999999999</c:v>
                </c:pt>
                <c:pt idx="17">
                  <c:v>1.1322912819999988</c:v>
                </c:pt>
                <c:pt idx="18">
                  <c:v>0.94680258499999959</c:v>
                </c:pt>
                <c:pt idx="19">
                  <c:v>0.70908004700000005</c:v>
                </c:pt>
                <c:pt idx="20">
                  <c:v>1.63033454</c:v>
                </c:pt>
                <c:pt idx="21">
                  <c:v>1.1923827700000011</c:v>
                </c:pt>
                <c:pt idx="22">
                  <c:v>1.565490461</c:v>
                </c:pt>
                <c:pt idx="23">
                  <c:v>1.3557197949999988</c:v>
                </c:pt>
                <c:pt idx="24">
                  <c:v>1.5257862799999988</c:v>
                </c:pt>
                <c:pt idx="25">
                  <c:v>1.0879251929999985</c:v>
                </c:pt>
                <c:pt idx="26">
                  <c:v>0.99459343099999997</c:v>
                </c:pt>
                <c:pt idx="27">
                  <c:v>1.7391539220000003</c:v>
                </c:pt>
                <c:pt idx="28">
                  <c:v>1.7156414329999992</c:v>
                </c:pt>
                <c:pt idx="29">
                  <c:v>1.279882578</c:v>
                </c:pt>
                <c:pt idx="30">
                  <c:v>1.8649405440000011</c:v>
                </c:pt>
                <c:pt idx="31">
                  <c:v>2.8645122520000021</c:v>
                </c:pt>
                <c:pt idx="32">
                  <c:v>2.5892983939999987</c:v>
                </c:pt>
                <c:pt idx="33">
                  <c:v>1.4404814119999998</c:v>
                </c:pt>
                <c:pt idx="34">
                  <c:v>1.531239790999998</c:v>
                </c:pt>
                <c:pt idx="35">
                  <c:v>1.1317432999999988</c:v>
                </c:pt>
                <c:pt idx="36">
                  <c:v>1.0318727619999999</c:v>
                </c:pt>
              </c:numCache>
            </c:numRef>
          </c:xVal>
          <c:yVal>
            <c:numRef>
              <c:f>'[HPI graphs GDP EF and HLY EF.xlsx]Sheet1'!$D$70:$D$106</c:f>
              <c:numCache>
                <c:formatCode>_(* #,##0_);_(* \(#,##0\);_(* "-"_);_(@_)</c:formatCode>
                <c:ptCount val="37"/>
                <c:pt idx="0">
                  <c:v>6186.4899942919001</c:v>
                </c:pt>
                <c:pt idx="1">
                  <c:v>13893.06406930913</c:v>
                </c:pt>
                <c:pt idx="2">
                  <c:v>788.88555370087283</c:v>
                </c:pt>
                <c:pt idx="3">
                  <c:v>1096.373581065505</c:v>
                </c:pt>
                <c:pt idx="4">
                  <c:v>4245.1781396660544</c:v>
                </c:pt>
                <c:pt idx="5">
                  <c:v>346.97187990948498</c:v>
                </c:pt>
                <c:pt idx="6">
                  <c:v>968.67372786419583</c:v>
                </c:pt>
                <c:pt idx="7">
                  <c:v>882.14923761888701</c:v>
                </c:pt>
                <c:pt idx="8">
                  <c:v>13696.508659421301</c:v>
                </c:pt>
                <c:pt idx="9">
                  <c:v>942.06359203165152</c:v>
                </c:pt>
                <c:pt idx="10">
                  <c:v>6474.5671510325956</c:v>
                </c:pt>
                <c:pt idx="11">
                  <c:v>10565.18405630807</c:v>
                </c:pt>
                <c:pt idx="12">
                  <c:v>1561.9383351081151</c:v>
                </c:pt>
                <c:pt idx="13">
                  <c:v>376</c:v>
                </c:pt>
                <c:pt idx="14">
                  <c:v>408.55354907483098</c:v>
                </c:pt>
                <c:pt idx="15">
                  <c:v>1370.1844543857449</c:v>
                </c:pt>
                <c:pt idx="16">
                  <c:v>2308.0872437537087</c:v>
                </c:pt>
                <c:pt idx="17">
                  <c:v>1041.0417176661219</c:v>
                </c:pt>
                <c:pt idx="18">
                  <c:v>1651.2320857015081</c:v>
                </c:pt>
                <c:pt idx="19">
                  <c:v>1163.3817073629471</c:v>
                </c:pt>
                <c:pt idx="20">
                  <c:v>2255.751394662645</c:v>
                </c:pt>
                <c:pt idx="21">
                  <c:v>1433.9905780434169</c:v>
                </c:pt>
                <c:pt idx="22">
                  <c:v>1272.4581122095778</c:v>
                </c:pt>
                <c:pt idx="23">
                  <c:v>1587.3403534628881</c:v>
                </c:pt>
                <c:pt idx="24">
                  <c:v>1255.9370921532061</c:v>
                </c:pt>
                <c:pt idx="25">
                  <c:v>2294.3606728629202</c:v>
                </c:pt>
                <c:pt idx="26">
                  <c:v>1899.1771102829559</c:v>
                </c:pt>
                <c:pt idx="27">
                  <c:v>1643.8369360328718</c:v>
                </c:pt>
                <c:pt idx="28">
                  <c:v>1090.6490038718698</c:v>
                </c:pt>
                <c:pt idx="29">
                  <c:v>418.79226655207356</c:v>
                </c:pt>
                <c:pt idx="30">
                  <c:v>1064.6064521894609</c:v>
                </c:pt>
                <c:pt idx="31">
                  <c:v>2456.4394310886282</c:v>
                </c:pt>
                <c:pt idx="32">
                  <c:v>727.99492563073431</c:v>
                </c:pt>
                <c:pt idx="33">
                  <c:v>2399.3894294895217</c:v>
                </c:pt>
                <c:pt idx="34">
                  <c:v>1934.9592291502452</c:v>
                </c:pt>
                <c:pt idx="35">
                  <c:v>826.9138928505206</c:v>
                </c:pt>
                <c:pt idx="36">
                  <c:v>998.02349778384348</c:v>
                </c:pt>
              </c:numCache>
            </c:numRef>
          </c:yVal>
          <c:smooth val="0"/>
        </c:ser>
        <c:ser>
          <c:idx val="4"/>
          <c:order val="4"/>
          <c:tx>
            <c:v>South Asia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</c:spPr>
          </c:marker>
          <c:xVal>
            <c:numRef>
              <c:f>'[HPI graphs GDP EF and HLY EF.xlsx]Sheet1'!$C$107:$C$112</c:f>
              <c:numCache>
                <c:formatCode>0.00</c:formatCode>
                <c:ptCount val="6"/>
                <c:pt idx="0">
                  <c:v>0.65655883700000084</c:v>
                </c:pt>
                <c:pt idx="1">
                  <c:v>0.86974378200000069</c:v>
                </c:pt>
                <c:pt idx="2">
                  <c:v>1.935682715</c:v>
                </c:pt>
                <c:pt idx="3">
                  <c:v>0.75944637400000004</c:v>
                </c:pt>
                <c:pt idx="4">
                  <c:v>0.75368157100000055</c:v>
                </c:pt>
                <c:pt idx="5">
                  <c:v>1.206348983</c:v>
                </c:pt>
              </c:numCache>
            </c:numRef>
          </c:xVal>
          <c:yVal>
            <c:numRef>
              <c:f>'[HPI graphs GDP EF and HLY EF.xlsx]Sheet1'!$D$107:$D$112</c:f>
              <c:numCache>
                <c:formatCode>_(* #,##0_);_(* \(#,##0\);_(* "-"_);_(@_)</c:formatCode>
                <c:ptCount val="6"/>
                <c:pt idx="0">
                  <c:v>1659.1518597122861</c:v>
                </c:pt>
                <c:pt idx="1">
                  <c:v>3425.448926752345</c:v>
                </c:pt>
                <c:pt idx="2">
                  <c:v>1950.2257397842654</c:v>
                </c:pt>
                <c:pt idx="3">
                  <c:v>1198.8631872838748</c:v>
                </c:pt>
                <c:pt idx="4">
                  <c:v>2687.638114453629</c:v>
                </c:pt>
                <c:pt idx="5">
                  <c:v>5077.9702652392116</c:v>
                </c:pt>
              </c:numCache>
            </c:numRef>
          </c:yVal>
          <c:smooth val="0"/>
        </c:ser>
        <c:ser>
          <c:idx val="5"/>
          <c:order val="5"/>
          <c:tx>
            <c:v>East Asia</c:v>
          </c:tx>
          <c:spPr>
            <a:ln w="28575">
              <a:noFill/>
            </a:ln>
          </c:spPr>
          <c:xVal>
            <c:numRef>
              <c:f>'[HPI graphs GDP EF and HLY EF.xlsx]Sheet1'!$C$113:$C$124</c:f>
              <c:numCache>
                <c:formatCode>0.00</c:formatCode>
                <c:ptCount val="12"/>
                <c:pt idx="0">
                  <c:v>2.1302892820000001</c:v>
                </c:pt>
                <c:pt idx="1">
                  <c:v>5.8111099999999976</c:v>
                </c:pt>
                <c:pt idx="2">
                  <c:v>4.1704271119999996</c:v>
                </c:pt>
                <c:pt idx="3">
                  <c:v>4.6188368849999932</c:v>
                </c:pt>
                <c:pt idx="4">
                  <c:v>6.1009238639999932</c:v>
                </c:pt>
                <c:pt idx="5">
                  <c:v>1.1934211299999999</c:v>
                </c:pt>
                <c:pt idx="6">
                  <c:v>1.1274917699999998</c:v>
                </c:pt>
                <c:pt idx="7">
                  <c:v>1.3040324510000001</c:v>
                </c:pt>
                <c:pt idx="8">
                  <c:v>3.9004032580000012</c:v>
                </c:pt>
                <c:pt idx="9">
                  <c:v>0.98272699699999999</c:v>
                </c:pt>
                <c:pt idx="10">
                  <c:v>2.4118447489999997</c:v>
                </c:pt>
                <c:pt idx="11">
                  <c:v>1.3909744479999988</c:v>
                </c:pt>
              </c:numCache>
            </c:numRef>
          </c:xVal>
          <c:yVal>
            <c:numRef>
              <c:f>'[HPI graphs GDP EF and HLY EF.xlsx]Sheet1'!$D$113:$D$124</c:f>
              <c:numCache>
                <c:formatCode>_(* #,##0_);_(* \(#,##0\);_(* "-"_);_(@_)</c:formatCode>
                <c:ptCount val="12"/>
                <c:pt idx="0">
                  <c:v>7598.8349681975033</c:v>
                </c:pt>
                <c:pt idx="1">
                  <c:v>46501.727500291905</c:v>
                </c:pt>
                <c:pt idx="2">
                  <c:v>33732.868222659636</c:v>
                </c:pt>
                <c:pt idx="3">
                  <c:v>29101.07114007061</c:v>
                </c:pt>
                <c:pt idx="4">
                  <c:v>57932.427172904936</c:v>
                </c:pt>
                <c:pt idx="5">
                  <c:v>2193.9685220599599</c:v>
                </c:pt>
                <c:pt idx="6">
                  <c:v>4325.2533282172571</c:v>
                </c:pt>
                <c:pt idx="7">
                  <c:v>2550.97844081938</c:v>
                </c:pt>
                <c:pt idx="8">
                  <c:v>14730.93506077651</c:v>
                </c:pt>
                <c:pt idx="9">
                  <c:v>3969.2510250822502</c:v>
                </c:pt>
                <c:pt idx="10">
                  <c:v>8553.8059121143451</c:v>
                </c:pt>
                <c:pt idx="11">
                  <c:v>3205.1357756979151</c:v>
                </c:pt>
              </c:numCache>
            </c:numRef>
          </c:yVal>
          <c:smooth val="0"/>
        </c:ser>
        <c:ser>
          <c:idx val="6"/>
          <c:order val="6"/>
          <c:tx>
            <c:v>Transition States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'[HPI graphs GDP EF and HLY EF.xlsx]Sheet1'!$C$125:$C$152</c:f>
              <c:numCache>
                <c:formatCode>0.00</c:formatCode>
                <c:ptCount val="28"/>
                <c:pt idx="0">
                  <c:v>1.7334405569999998</c:v>
                </c:pt>
                <c:pt idx="1">
                  <c:v>1.9688117999999997</c:v>
                </c:pt>
                <c:pt idx="2">
                  <c:v>1.4336890349999998</c:v>
                </c:pt>
                <c:pt idx="3">
                  <c:v>4.1449913419999902</c:v>
                </c:pt>
                <c:pt idx="4">
                  <c:v>1.289603429</c:v>
                </c:pt>
                <c:pt idx="5">
                  <c:v>5.5307296309999998</c:v>
                </c:pt>
                <c:pt idx="6">
                  <c:v>0.90064272499999998</c:v>
                </c:pt>
                <c:pt idx="7">
                  <c:v>3.9830011790000004</c:v>
                </c:pt>
                <c:pt idx="8">
                  <c:v>1.8198117829999985</c:v>
                </c:pt>
                <c:pt idx="9">
                  <c:v>1.811905592999999</c:v>
                </c:pt>
                <c:pt idx="10">
                  <c:v>2.7387042940000002</c:v>
                </c:pt>
                <c:pt idx="11">
                  <c:v>3.5647744139999999</c:v>
                </c:pt>
                <c:pt idx="12">
                  <c:v>4.1935854299999873</c:v>
                </c:pt>
                <c:pt idx="13">
                  <c:v>5.2739654319999998</c:v>
                </c:pt>
                <c:pt idx="14">
                  <c:v>4.7347137100000003</c:v>
                </c:pt>
                <c:pt idx="15">
                  <c:v>3.5910286969999987</c:v>
                </c:pt>
                <c:pt idx="16">
                  <c:v>3.9538419679999999</c:v>
                </c:pt>
                <c:pt idx="17">
                  <c:v>4.3837155159999934</c:v>
                </c:pt>
                <c:pt idx="18">
                  <c:v>5.3644223279999883</c:v>
                </c:pt>
                <c:pt idx="19">
                  <c:v>2.096280342</c:v>
                </c:pt>
                <c:pt idx="20">
                  <c:v>3.9376813159999999</c:v>
                </c:pt>
                <c:pt idx="21">
                  <c:v>2.8373217780000028</c:v>
                </c:pt>
                <c:pt idx="22">
                  <c:v>2.5673227680000044</c:v>
                </c:pt>
                <c:pt idx="23">
                  <c:v>4.6608142169999809</c:v>
                </c:pt>
                <c:pt idx="24">
                  <c:v>5.2114239610000004</c:v>
                </c:pt>
                <c:pt idx="25">
                  <c:v>3.987825725</c:v>
                </c:pt>
                <c:pt idx="26">
                  <c:v>4.3962286140000044</c:v>
                </c:pt>
                <c:pt idx="27">
                  <c:v>3.1939759299999997</c:v>
                </c:pt>
              </c:numCache>
            </c:numRef>
          </c:xVal>
          <c:yVal>
            <c:numRef>
              <c:f>'[HPI graphs GDP EF and HLY EF.xlsx]Sheet1'!$D$125:$D$152</c:f>
              <c:numCache>
                <c:formatCode>_(* #,##0_);_(* \(#,##0\);_(* "-"_);_(@_)</c:formatCode>
                <c:ptCount val="28"/>
                <c:pt idx="0">
                  <c:v>5463.2031996597661</c:v>
                </c:pt>
                <c:pt idx="1">
                  <c:v>9935.9244248925188</c:v>
                </c:pt>
                <c:pt idx="2">
                  <c:v>5074.1741024421799</c:v>
                </c:pt>
                <c:pt idx="3">
                  <c:v>12169.055806245269</c:v>
                </c:pt>
                <c:pt idx="4">
                  <c:v>2238.8532767409474</c:v>
                </c:pt>
                <c:pt idx="5">
                  <c:v>4035.8701820481961</c:v>
                </c:pt>
                <c:pt idx="6">
                  <c:v>2162.7690677269284</c:v>
                </c:pt>
                <c:pt idx="7">
                  <c:v>8273.6437144041447</c:v>
                </c:pt>
                <c:pt idx="8">
                  <c:v>3106.0491316288731</c:v>
                </c:pt>
                <c:pt idx="9">
                  <c:v>8592.168755704115</c:v>
                </c:pt>
                <c:pt idx="10">
                  <c:v>8689.508855708089</c:v>
                </c:pt>
                <c:pt idx="11">
                  <c:v>13930.649786386211</c:v>
                </c:pt>
                <c:pt idx="12">
                  <c:v>19543.281891705949</c:v>
                </c:pt>
                <c:pt idx="13">
                  <c:v>24517.902958808299</c:v>
                </c:pt>
                <c:pt idx="14">
                  <c:v>20663.43201625123</c:v>
                </c:pt>
                <c:pt idx="15">
                  <c:v>20545.401456664029</c:v>
                </c:pt>
                <c:pt idx="16">
                  <c:v>16340.31295128582</c:v>
                </c:pt>
                <c:pt idx="17">
                  <c:v>18370.163175410366</c:v>
                </c:pt>
                <c:pt idx="18">
                  <c:v>11161.57338930834</c:v>
                </c:pt>
                <c:pt idx="19">
                  <c:v>3109.8377131770139</c:v>
                </c:pt>
                <c:pt idx="20">
                  <c:v>19884.554406716659</c:v>
                </c:pt>
                <c:pt idx="21">
                  <c:v>14524.303549406544</c:v>
                </c:pt>
                <c:pt idx="22">
                  <c:v>11348.732030824649</c:v>
                </c:pt>
                <c:pt idx="23">
                  <c:v>23302.833284190758</c:v>
                </c:pt>
                <c:pt idx="24">
                  <c:v>26925.210216838408</c:v>
                </c:pt>
                <c:pt idx="25">
                  <c:v>13928.825793037951</c:v>
                </c:pt>
                <c:pt idx="26">
                  <c:v>19891.352833901336</c:v>
                </c:pt>
                <c:pt idx="27">
                  <c:v>6720.9722259696227</c:v>
                </c:pt>
              </c:numCache>
            </c:numRef>
          </c:yVal>
          <c:smooth val="0"/>
        </c:ser>
        <c:ser>
          <c:idx val="7"/>
          <c:order val="7"/>
          <c:tx>
            <c:v>World average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Lit>
              <c:formatCode>General</c:formatCode>
              <c:ptCount val="1"/>
              <c:pt idx="0">
                <c:v>2.7</c:v>
              </c:pt>
            </c:numLit>
          </c:xVal>
          <c:yVal>
            <c:numLit>
              <c:formatCode>General</c:formatCode>
              <c:ptCount val="1"/>
              <c:pt idx="0">
                <c:v>14582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86480"/>
        <c:axId val="335487264"/>
      </c:scatterChart>
      <c:valAx>
        <c:axId val="33548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/>
                  <a:t>Ecological</a:t>
                </a:r>
                <a:r>
                  <a:rPr lang="en-GB" baseline="0"/>
                  <a:t> Footprint (gha per capita)</a:t>
                </a:r>
                <a:endParaRPr lang="en-GB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35487264"/>
        <c:crosses val="autoZero"/>
        <c:crossBetween val="midCat"/>
      </c:valAx>
      <c:valAx>
        <c:axId val="33548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GDP</a:t>
                </a:r>
                <a:r>
                  <a:rPr lang="en-GB" baseline="0"/>
                  <a:t> per capita (US$)</a:t>
                </a:r>
                <a:endParaRPr lang="en-GB"/>
              </a:p>
            </c:rich>
          </c:tx>
          <c:layout/>
          <c:overlay val="0"/>
        </c:title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35486480"/>
        <c:crosses val="autoZero"/>
        <c:crossBetween val="midCat"/>
      </c:valAx>
      <c:spPr>
        <a:gradFill>
          <a:gsLst>
            <a:gs pos="0">
              <a:srgbClr val="00B050"/>
            </a:gs>
            <a:gs pos="15000">
              <a:srgbClr val="FFFF00"/>
            </a:gs>
            <a:gs pos="61000">
              <a:srgbClr val="FF0000"/>
            </a:gs>
          </a:gsLst>
          <a:lin ang="2400000" scaled="0"/>
        </a:gradFill>
      </c:spPr>
    </c:plotArea>
    <c:legend>
      <c:legendPos val="r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/>
              <a:t>Happy Life</a:t>
            </a:r>
            <a:r>
              <a:rPr lang="en-GB" baseline="0"/>
              <a:t> Years and Ecological Footprint for 151 countries, and world average</a:t>
            </a:r>
            <a:endParaRPr lang="en-GB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Latin America</c:v>
          </c:tx>
          <c:spPr>
            <a:ln w="28575">
              <a:noFill/>
            </a:ln>
          </c:spPr>
          <c:xVal>
            <c:numRef>
              <c:f>'[HPI graphs GDP EF and HLY EF.xlsx]Sheet1'!$C$2:$C$25</c:f>
              <c:numCache>
                <c:formatCode>0.00</c:formatCode>
                <c:ptCount val="24"/>
                <c:pt idx="0">
                  <c:v>2.1091700000000002</c:v>
                </c:pt>
                <c:pt idx="1">
                  <c:v>2.5200277790000012</c:v>
                </c:pt>
                <c:pt idx="2">
                  <c:v>1.8953947349999998</c:v>
                </c:pt>
                <c:pt idx="3">
                  <c:v>1.4225795519999989</c:v>
                </c:pt>
                <c:pt idx="4">
                  <c:v>1.9932619149999999</c:v>
                </c:pt>
                <c:pt idx="5">
                  <c:v>1.7796102969999987</c:v>
                </c:pt>
                <c:pt idx="6">
                  <c:v>2.08081</c:v>
                </c:pt>
                <c:pt idx="7">
                  <c:v>0.59845590499999957</c:v>
                </c:pt>
                <c:pt idx="8">
                  <c:v>1.732866613999998</c:v>
                </c:pt>
                <c:pt idx="9">
                  <c:v>1.7219220369999988</c:v>
                </c:pt>
                <c:pt idx="10">
                  <c:v>3.2979086870000001</c:v>
                </c:pt>
                <c:pt idx="11">
                  <c:v>1.5598466009999989</c:v>
                </c:pt>
                <c:pt idx="12">
                  <c:v>2.9655423069999998</c:v>
                </c:pt>
                <c:pt idx="13">
                  <c:v>7.5599415309999936</c:v>
                </c:pt>
                <c:pt idx="14">
                  <c:v>2.7090712350000001</c:v>
                </c:pt>
                <c:pt idx="15">
                  <c:v>2.6060547290000002</c:v>
                </c:pt>
                <c:pt idx="16">
                  <c:v>2.9347647290000003</c:v>
                </c:pt>
                <c:pt idx="17">
                  <c:v>3.2377863320000002</c:v>
                </c:pt>
                <c:pt idx="18">
                  <c:v>1.8010677909999988</c:v>
                </c:pt>
                <c:pt idx="19">
                  <c:v>2.3677016790000001</c:v>
                </c:pt>
                <c:pt idx="20">
                  <c:v>2.9948224309999967</c:v>
                </c:pt>
                <c:pt idx="21">
                  <c:v>2.0299349880000022</c:v>
                </c:pt>
                <c:pt idx="22">
                  <c:v>3.0245720939999998</c:v>
                </c:pt>
                <c:pt idx="23">
                  <c:v>5.0786610699999999</c:v>
                </c:pt>
              </c:numCache>
            </c:numRef>
          </c:xVal>
          <c:yVal>
            <c:numRef>
              <c:f>'[HPI graphs GDP EF and HLY EF.xlsx]Sheet1'!$E$2:$E$25</c:f>
              <c:numCache>
                <c:formatCode>0.0</c:formatCode>
                <c:ptCount val="24"/>
                <c:pt idx="0">
                  <c:v>55.216594455635494</c:v>
                </c:pt>
                <c:pt idx="1">
                  <c:v>62.568483603320644</c:v>
                </c:pt>
                <c:pt idx="2">
                  <c:v>51.077222566086796</c:v>
                </c:pt>
                <c:pt idx="3">
                  <c:v>43.521428636383973</c:v>
                </c:pt>
                <c:pt idx="4">
                  <c:v>54.001576087904105</c:v>
                </c:pt>
                <c:pt idx="5">
                  <c:v>50.775545730559216</c:v>
                </c:pt>
                <c:pt idx="6">
                  <c:v>48.243789273115993</c:v>
                </c:pt>
                <c:pt idx="7">
                  <c:v>32.168696530534262</c:v>
                </c:pt>
                <c:pt idx="8">
                  <c:v>49.736323915431996</c:v>
                </c:pt>
                <c:pt idx="9">
                  <c:v>51.667818996092223</c:v>
                </c:pt>
                <c:pt idx="10">
                  <c:v>57.963655856438351</c:v>
                </c:pt>
                <c:pt idx="11">
                  <c:v>49.322077640016005</c:v>
                </c:pt>
                <c:pt idx="12">
                  <c:v>60.340271840990248</c:v>
                </c:pt>
                <c:pt idx="13">
                  <c:v>52.195308445056945</c:v>
                </c:pt>
                <c:pt idx="14">
                  <c:v>55.015277629278557</c:v>
                </c:pt>
                <c:pt idx="15">
                  <c:v>44.873489347224584</c:v>
                </c:pt>
                <c:pt idx="16">
                  <c:v>55.527512149376911</c:v>
                </c:pt>
                <c:pt idx="17">
                  <c:v>58.524800181510606</c:v>
                </c:pt>
                <c:pt idx="18">
                  <c:v>53.232857592360851</c:v>
                </c:pt>
                <c:pt idx="19">
                  <c:v>51.273163298776609</c:v>
                </c:pt>
                <c:pt idx="20">
                  <c:v>49.188195718710602</c:v>
                </c:pt>
                <c:pt idx="21">
                  <c:v>48.899188560967147</c:v>
                </c:pt>
                <c:pt idx="22">
                  <c:v>59.895361473422653</c:v>
                </c:pt>
                <c:pt idx="23">
                  <c:v>53.555964341118823</c:v>
                </c:pt>
              </c:numCache>
            </c:numRef>
          </c:yVal>
          <c:smooth val="0"/>
        </c:ser>
        <c:ser>
          <c:idx val="1"/>
          <c:order val="1"/>
          <c:tx>
            <c:v>Western world</c:v>
          </c:tx>
          <c:spPr>
            <a:ln w="28575">
              <a:noFill/>
            </a:ln>
          </c:spPr>
          <c:xVal>
            <c:numRef>
              <c:f>'[HPI graphs GDP EF and HLY EF.xlsx]Sheet1'!$C$26:$C$49</c:f>
              <c:numCache>
                <c:formatCode>0.00</c:formatCode>
                <c:ptCount val="24"/>
                <c:pt idx="0">
                  <c:v>6.6849915899999903</c:v>
                </c:pt>
                <c:pt idx="1">
                  <c:v>4.3131626059999997</c:v>
                </c:pt>
                <c:pt idx="2">
                  <c:v>6.4285376759999933</c:v>
                </c:pt>
                <c:pt idx="3">
                  <c:v>7.1891330289999935</c:v>
                </c:pt>
                <c:pt idx="4">
                  <c:v>5.2913456419999996</c:v>
                </c:pt>
                <c:pt idx="5">
                  <c:v>7.1105127099999903</c:v>
                </c:pt>
                <c:pt idx="6">
                  <c:v>4.9109207589999935</c:v>
                </c:pt>
                <c:pt idx="7">
                  <c:v>4.5662733639999997</c:v>
                </c:pt>
                <c:pt idx="8">
                  <c:v>6.2150107549999936</c:v>
                </c:pt>
                <c:pt idx="9">
                  <c:v>10.724239999999998</c:v>
                </c:pt>
                <c:pt idx="10">
                  <c:v>6.3355315439999913</c:v>
                </c:pt>
                <c:pt idx="11">
                  <c:v>5.0130665659999956</c:v>
                </c:pt>
                <c:pt idx="12">
                  <c:v>4.713109588</c:v>
                </c:pt>
                <c:pt idx="13">
                  <c:v>8.2536367450000068</c:v>
                </c:pt>
                <c:pt idx="14">
                  <c:v>6.2111726880000004</c:v>
                </c:pt>
                <c:pt idx="15">
                  <c:v>6.5393000000000034</c:v>
                </c:pt>
                <c:pt idx="16">
                  <c:v>4.7693941070000001</c:v>
                </c:pt>
                <c:pt idx="17">
                  <c:v>5.7083559659999965</c:v>
                </c:pt>
                <c:pt idx="18">
                  <c:v>4.4418460079999997</c:v>
                </c:pt>
                <c:pt idx="19">
                  <c:v>4.9207485389999945</c:v>
                </c:pt>
                <c:pt idx="20">
                  <c:v>4.5248130119999903</c:v>
                </c:pt>
                <c:pt idx="21">
                  <c:v>4.25509</c:v>
                </c:pt>
                <c:pt idx="22">
                  <c:v>4.1167885189999902</c:v>
                </c:pt>
                <c:pt idx="23">
                  <c:v>4.74012615</c:v>
                </c:pt>
              </c:numCache>
            </c:numRef>
          </c:xVal>
          <c:yVal>
            <c:numRef>
              <c:f>'[HPI graphs GDP EF and HLY EF.xlsx]Sheet1'!$E$26:$E$49</c:f>
              <c:numCache>
                <c:formatCode>0.0</c:formatCode>
                <c:ptCount val="24"/>
                <c:pt idx="0">
                  <c:v>65.471977932415754</c:v>
                </c:pt>
                <c:pt idx="1">
                  <c:v>63.377991438280283</c:v>
                </c:pt>
                <c:pt idx="2">
                  <c:v>66.285143599997497</c:v>
                </c:pt>
                <c:pt idx="3">
                  <c:v>61.285207304134744</c:v>
                </c:pt>
                <c:pt idx="4">
                  <c:v>64.299900184515423</c:v>
                </c:pt>
                <c:pt idx="5">
                  <c:v>60.538203705162644</c:v>
                </c:pt>
                <c:pt idx="6">
                  <c:v>61.32286536763182</c:v>
                </c:pt>
                <c:pt idx="7">
                  <c:v>60.039113104895378</c:v>
                </c:pt>
                <c:pt idx="8">
                  <c:v>63.50904633765262</c:v>
                </c:pt>
                <c:pt idx="9">
                  <c:v>62.045781748302801</c:v>
                </c:pt>
                <c:pt idx="10">
                  <c:v>65.113281270842222</c:v>
                </c:pt>
                <c:pt idx="11">
                  <c:v>66.548341452313309</c:v>
                </c:pt>
                <c:pt idx="12">
                  <c:v>61.779945688405178</c:v>
                </c:pt>
                <c:pt idx="13">
                  <c:v>65.216932458574249</c:v>
                </c:pt>
                <c:pt idx="14">
                  <c:v>63.876692173985596</c:v>
                </c:pt>
                <c:pt idx="15">
                  <c:v>62.120213766178537</c:v>
                </c:pt>
                <c:pt idx="16">
                  <c:v>66.253743659088244</c:v>
                </c:pt>
                <c:pt idx="17">
                  <c:v>65.641220951003234</c:v>
                </c:pt>
                <c:pt idx="18">
                  <c:v>57.361641445862418</c:v>
                </c:pt>
                <c:pt idx="19">
                  <c:v>54.198804348552812</c:v>
                </c:pt>
                <c:pt idx="20">
                  <c:v>58.814495919694458</c:v>
                </c:pt>
                <c:pt idx="21">
                  <c:v>53.591065046133231</c:v>
                </c:pt>
                <c:pt idx="22">
                  <c:v>47.984714774326747</c:v>
                </c:pt>
                <c:pt idx="23">
                  <c:v>57.410869023766942</c:v>
                </c:pt>
              </c:numCache>
            </c:numRef>
          </c:yVal>
          <c:smooth val="0"/>
        </c:ser>
        <c:ser>
          <c:idx val="2"/>
          <c:order val="2"/>
          <c:tx>
            <c:v>Middle East</c:v>
          </c:tx>
          <c:spPr>
            <a:ln w="28575">
              <a:noFill/>
            </a:ln>
          </c:spPr>
          <c:xVal>
            <c:numRef>
              <c:f>'[HPI graphs GDP EF and HLY EF.xlsx]Sheet1'!$C$50:$C$69</c:f>
              <c:numCache>
                <c:formatCode>0.00</c:formatCode>
                <c:ptCount val="20"/>
                <c:pt idx="0">
                  <c:v>1.6481423190000011</c:v>
                </c:pt>
                <c:pt idx="1">
                  <c:v>2.0594643719999999</c:v>
                </c:pt>
                <c:pt idx="2">
                  <c:v>3.1872997190000012</c:v>
                </c:pt>
                <c:pt idx="3">
                  <c:v>1.3235443419999988</c:v>
                </c:pt>
                <c:pt idx="4">
                  <c:v>1.7648179129999999</c:v>
                </c:pt>
                <c:pt idx="5">
                  <c:v>0.5403336399999995</c:v>
                </c:pt>
                <c:pt idx="6">
                  <c:v>6.6451304549999932</c:v>
                </c:pt>
                <c:pt idx="7">
                  <c:v>2.6600129329999991</c:v>
                </c:pt>
                <c:pt idx="8">
                  <c:v>1.4203392319999988</c:v>
                </c:pt>
                <c:pt idx="9">
                  <c:v>3.9581684899999967</c:v>
                </c:pt>
                <c:pt idx="10">
                  <c:v>2.1304977750000011</c:v>
                </c:pt>
                <c:pt idx="11">
                  <c:v>9.7199259750000007</c:v>
                </c:pt>
                <c:pt idx="12">
                  <c:v>2.8477597460000021</c:v>
                </c:pt>
                <c:pt idx="13">
                  <c:v>1.4012199999999988</c:v>
                </c:pt>
                <c:pt idx="14">
                  <c:v>11.676223979999998</c:v>
                </c:pt>
                <c:pt idx="15">
                  <c:v>3.9884965050000001</c:v>
                </c:pt>
                <c:pt idx="16">
                  <c:v>1.454490752999998</c:v>
                </c:pt>
                <c:pt idx="17">
                  <c:v>2.5547849680000012</c:v>
                </c:pt>
                <c:pt idx="18">
                  <c:v>8.8809087059999996</c:v>
                </c:pt>
                <c:pt idx="19">
                  <c:v>0.87118284000000001</c:v>
                </c:pt>
              </c:numCache>
            </c:numRef>
          </c:xVal>
          <c:yVal>
            <c:numRef>
              <c:f>'[HPI graphs GDP EF and HLY EF.xlsx]Sheet1'!$E$50:$E$69</c:f>
              <c:numCache>
                <c:formatCode>0.0</c:formatCode>
                <c:ptCount val="20"/>
                <c:pt idx="0">
                  <c:v>46.180394907736414</c:v>
                </c:pt>
                <c:pt idx="1">
                  <c:v>38.546429947975057</c:v>
                </c:pt>
                <c:pt idx="2">
                  <c:v>45.425311915434563</c:v>
                </c:pt>
                <c:pt idx="3">
                  <c:v>40.846239234372</c:v>
                </c:pt>
                <c:pt idx="4">
                  <c:v>43.891183349063546</c:v>
                </c:pt>
                <c:pt idx="5">
                  <c:v>28.963889575149558</c:v>
                </c:pt>
                <c:pt idx="6">
                  <c:v>43.452009096799756</c:v>
                </c:pt>
                <c:pt idx="7">
                  <c:v>43.467604824350957</c:v>
                </c:pt>
                <c:pt idx="8">
                  <c:v>42.41638595501702</c:v>
                </c:pt>
                <c:pt idx="9">
                  <c:v>64.937525445420761</c:v>
                </c:pt>
                <c:pt idx="10">
                  <c:v>48.975974434737871</c:v>
                </c:pt>
                <c:pt idx="11">
                  <c:v>54.881032727671496</c:v>
                </c:pt>
                <c:pt idx="12">
                  <c:v>45.554205730529219</c:v>
                </c:pt>
                <c:pt idx="13">
                  <c:v>43.785909434939754</c:v>
                </c:pt>
                <c:pt idx="14">
                  <c:v>57.739860315352196</c:v>
                </c:pt>
                <c:pt idx="15">
                  <c:v>55.198845167994307</c:v>
                </c:pt>
                <c:pt idx="16">
                  <c:v>41.076748303102711</c:v>
                </c:pt>
                <c:pt idx="17">
                  <c:v>48.198677121428773</c:v>
                </c:pt>
                <c:pt idx="18">
                  <c:v>59.920089426336155</c:v>
                </c:pt>
                <c:pt idx="19">
                  <c:v>34.730809956711198</c:v>
                </c:pt>
              </c:numCache>
            </c:numRef>
          </c:yVal>
          <c:smooth val="0"/>
        </c:ser>
        <c:ser>
          <c:idx val="3"/>
          <c:order val="3"/>
          <c:tx>
            <c:v>Sub-Saharan Africa</c:v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'[HPI graphs GDP EF and HLY EF.xlsx]Sheet1'!$C$70:$C$106</c:f>
              <c:numCache>
                <c:formatCode>0.00</c:formatCode>
                <c:ptCount val="37"/>
                <c:pt idx="0">
                  <c:v>0.890610927</c:v>
                </c:pt>
                <c:pt idx="1">
                  <c:v>2.8428447619999999</c:v>
                </c:pt>
                <c:pt idx="2">
                  <c:v>1.3566049609999999</c:v>
                </c:pt>
                <c:pt idx="3">
                  <c:v>1.3042800000000001</c:v>
                </c:pt>
                <c:pt idx="4">
                  <c:v>1.081816200999999</c:v>
                </c:pt>
                <c:pt idx="5">
                  <c:v>0.75814880900000081</c:v>
                </c:pt>
                <c:pt idx="6">
                  <c:v>1.1562993939999988</c:v>
                </c:pt>
                <c:pt idx="7">
                  <c:v>0.77580378800000005</c:v>
                </c:pt>
                <c:pt idx="8">
                  <c:v>4.5511817050000003</c:v>
                </c:pt>
                <c:pt idx="9">
                  <c:v>0.78431038099999917</c:v>
                </c:pt>
                <c:pt idx="10">
                  <c:v>2.0337217010000024</c:v>
                </c:pt>
                <c:pt idx="11">
                  <c:v>2.5892608319999999</c:v>
                </c:pt>
                <c:pt idx="12">
                  <c:v>0.84081431799999995</c:v>
                </c:pt>
                <c:pt idx="13">
                  <c:v>1.1702499090000011</c:v>
                </c:pt>
                <c:pt idx="14">
                  <c:v>0.84537754099999951</c:v>
                </c:pt>
                <c:pt idx="15">
                  <c:v>1.8914177700000001</c:v>
                </c:pt>
                <c:pt idx="16">
                  <c:v>1.8491199999999999</c:v>
                </c:pt>
                <c:pt idx="17">
                  <c:v>1.1322912819999988</c:v>
                </c:pt>
                <c:pt idx="18">
                  <c:v>0.94680258499999959</c:v>
                </c:pt>
                <c:pt idx="19">
                  <c:v>0.70908004700000005</c:v>
                </c:pt>
                <c:pt idx="20">
                  <c:v>1.63033454</c:v>
                </c:pt>
                <c:pt idx="21">
                  <c:v>1.1923827700000011</c:v>
                </c:pt>
                <c:pt idx="22">
                  <c:v>1.565490461</c:v>
                </c:pt>
                <c:pt idx="23">
                  <c:v>1.3557197949999988</c:v>
                </c:pt>
                <c:pt idx="24">
                  <c:v>1.5257862799999988</c:v>
                </c:pt>
                <c:pt idx="25">
                  <c:v>1.0879251929999985</c:v>
                </c:pt>
                <c:pt idx="26">
                  <c:v>0.99459343099999997</c:v>
                </c:pt>
                <c:pt idx="27">
                  <c:v>1.7391539220000001</c:v>
                </c:pt>
                <c:pt idx="28">
                  <c:v>1.7156414329999989</c:v>
                </c:pt>
                <c:pt idx="29">
                  <c:v>1.279882578</c:v>
                </c:pt>
                <c:pt idx="30">
                  <c:v>1.8649405440000011</c:v>
                </c:pt>
                <c:pt idx="31">
                  <c:v>2.8645122520000021</c:v>
                </c:pt>
                <c:pt idx="32">
                  <c:v>2.5892983939999987</c:v>
                </c:pt>
                <c:pt idx="33">
                  <c:v>1.4404814119999998</c:v>
                </c:pt>
                <c:pt idx="34">
                  <c:v>1.531239790999998</c:v>
                </c:pt>
                <c:pt idx="35">
                  <c:v>1.1317432999999988</c:v>
                </c:pt>
                <c:pt idx="36">
                  <c:v>1.0318727619999999</c:v>
                </c:pt>
              </c:numCache>
            </c:numRef>
          </c:xVal>
          <c:yVal>
            <c:numRef>
              <c:f>'[HPI graphs GDP EF and HLY EF.xlsx]Sheet1'!$E$70:$E$106</c:f>
              <c:numCache>
                <c:formatCode>0.0</c:formatCode>
                <c:ptCount val="37"/>
                <c:pt idx="0">
                  <c:v>28.20926881185185</c:v>
                </c:pt>
                <c:pt idx="1">
                  <c:v>26.682346665041603</c:v>
                </c:pt>
                <c:pt idx="2">
                  <c:v>24.330570204135977</c:v>
                </c:pt>
                <c:pt idx="3">
                  <c:v>32.394776701069055</c:v>
                </c:pt>
                <c:pt idx="4">
                  <c:v>29.972759628112421</c:v>
                </c:pt>
                <c:pt idx="5">
                  <c:v>25.887109213042226</c:v>
                </c:pt>
                <c:pt idx="6">
                  <c:v>39.059151395318104</c:v>
                </c:pt>
                <c:pt idx="7">
                  <c:v>33.868670249988163</c:v>
                </c:pt>
                <c:pt idx="8">
                  <c:v>47.732546499992196</c:v>
                </c:pt>
                <c:pt idx="9">
                  <c:v>29.449256111259661</c:v>
                </c:pt>
                <c:pt idx="10">
                  <c:v>37.786005499665521</c:v>
                </c:pt>
                <c:pt idx="11">
                  <c:v>30.96980278163846</c:v>
                </c:pt>
                <c:pt idx="12">
                  <c:v>31.044045193033327</c:v>
                </c:pt>
                <c:pt idx="13">
                  <c:v>30.916467541147519</c:v>
                </c:pt>
                <c:pt idx="14">
                  <c:v>26.208003077936958</c:v>
                </c:pt>
                <c:pt idx="15">
                  <c:v>25.60482517705054</c:v>
                </c:pt>
                <c:pt idx="16">
                  <c:v>35.543145929747077</c:v>
                </c:pt>
                <c:pt idx="17">
                  <c:v>33.487691763174894</c:v>
                </c:pt>
                <c:pt idx="18">
                  <c:v>31.741221372556886</c:v>
                </c:pt>
                <c:pt idx="19">
                  <c:v>29.827772419891385</c:v>
                </c:pt>
                <c:pt idx="20">
                  <c:v>34.754095726454473</c:v>
                </c:pt>
                <c:pt idx="21">
                  <c:v>27.732651094700699</c:v>
                </c:pt>
                <c:pt idx="22">
                  <c:v>29.810138252741627</c:v>
                </c:pt>
                <c:pt idx="23">
                  <c:v>28.631817577683005</c:v>
                </c:pt>
                <c:pt idx="24">
                  <c:v>29.852609283374008</c:v>
                </c:pt>
                <c:pt idx="25">
                  <c:v>29.394068077392387</c:v>
                </c:pt>
                <c:pt idx="26">
                  <c:v>30.544878312101932</c:v>
                </c:pt>
                <c:pt idx="27">
                  <c:v>37.427258941589955</c:v>
                </c:pt>
                <c:pt idx="28">
                  <c:v>29.189780577393883</c:v>
                </c:pt>
                <c:pt idx="29">
                  <c:v>31.311859274475328</c:v>
                </c:pt>
                <c:pt idx="30">
                  <c:v>26.611263011305418</c:v>
                </c:pt>
                <c:pt idx="31">
                  <c:v>35.829496801079856</c:v>
                </c:pt>
                <c:pt idx="32">
                  <c:v>29.752233304603358</c:v>
                </c:pt>
                <c:pt idx="33">
                  <c:v>30.874664738367521</c:v>
                </c:pt>
                <c:pt idx="34">
                  <c:v>31.030953161458118</c:v>
                </c:pt>
                <c:pt idx="35">
                  <c:v>26.120944758183427</c:v>
                </c:pt>
                <c:pt idx="36">
                  <c:v>25.348687827322294</c:v>
                </c:pt>
              </c:numCache>
            </c:numRef>
          </c:yVal>
          <c:smooth val="0"/>
        </c:ser>
        <c:ser>
          <c:idx val="4"/>
          <c:order val="4"/>
          <c:tx>
            <c:v>South Asia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</c:spPr>
          </c:marker>
          <c:xVal>
            <c:numRef>
              <c:f>'[HPI graphs GDP EF and HLY EF.xlsx]Sheet1'!$C$107:$C$112</c:f>
              <c:numCache>
                <c:formatCode>0.00</c:formatCode>
                <c:ptCount val="6"/>
                <c:pt idx="0">
                  <c:v>0.65655883700000084</c:v>
                </c:pt>
                <c:pt idx="1">
                  <c:v>0.86974378200000069</c:v>
                </c:pt>
                <c:pt idx="2">
                  <c:v>1.935682715</c:v>
                </c:pt>
                <c:pt idx="3">
                  <c:v>0.75944637400000004</c:v>
                </c:pt>
                <c:pt idx="4">
                  <c:v>0.75368157100000055</c:v>
                </c:pt>
                <c:pt idx="5">
                  <c:v>1.206348983</c:v>
                </c:pt>
              </c:numCache>
            </c:numRef>
          </c:xVal>
          <c:yVal>
            <c:numRef>
              <c:f>'[HPI graphs GDP EF and HLY EF.xlsx]Sheet1'!$E$107:$E$112</c:f>
              <c:numCache>
                <c:formatCode>0.0</c:formatCode>
                <c:ptCount val="6"/>
                <c:pt idx="0">
                  <c:v>42.188327568959657</c:v>
                </c:pt>
                <c:pt idx="1">
                  <c:v>40.063579878124095</c:v>
                </c:pt>
                <c:pt idx="2">
                  <c:v>41.618192111744676</c:v>
                </c:pt>
                <c:pt idx="3">
                  <c:v>35.87049579061582</c:v>
                </c:pt>
                <c:pt idx="4">
                  <c:v>41.46880884899111</c:v>
                </c:pt>
                <c:pt idx="5">
                  <c:v>41.200033841296076</c:v>
                </c:pt>
              </c:numCache>
            </c:numRef>
          </c:yVal>
          <c:smooth val="0"/>
        </c:ser>
        <c:ser>
          <c:idx val="5"/>
          <c:order val="5"/>
          <c:tx>
            <c:v>East Asia</c:v>
          </c:tx>
          <c:spPr>
            <a:ln w="28575">
              <a:noFill/>
            </a:ln>
          </c:spPr>
          <c:xVal>
            <c:numRef>
              <c:f>'[HPI graphs GDP EF and HLY EF.xlsx]Sheet1'!$C$113:$C$124</c:f>
              <c:numCache>
                <c:formatCode>0.00</c:formatCode>
                <c:ptCount val="12"/>
                <c:pt idx="0">
                  <c:v>2.1302892820000001</c:v>
                </c:pt>
                <c:pt idx="1">
                  <c:v>5.8111099999999976</c:v>
                </c:pt>
                <c:pt idx="2">
                  <c:v>4.1704271119999996</c:v>
                </c:pt>
                <c:pt idx="3">
                  <c:v>4.6188368849999932</c:v>
                </c:pt>
                <c:pt idx="4">
                  <c:v>6.1009238639999932</c:v>
                </c:pt>
                <c:pt idx="5">
                  <c:v>1.1934211299999999</c:v>
                </c:pt>
                <c:pt idx="6">
                  <c:v>1.1274917699999998</c:v>
                </c:pt>
                <c:pt idx="7">
                  <c:v>1.3040324510000001</c:v>
                </c:pt>
                <c:pt idx="8">
                  <c:v>3.9004032580000012</c:v>
                </c:pt>
                <c:pt idx="9">
                  <c:v>0.98272699699999999</c:v>
                </c:pt>
                <c:pt idx="10">
                  <c:v>2.4118447489999997</c:v>
                </c:pt>
                <c:pt idx="11">
                  <c:v>1.3909744479999988</c:v>
                </c:pt>
              </c:numCache>
            </c:numRef>
          </c:xVal>
          <c:yVal>
            <c:numRef>
              <c:f>'[HPI graphs GDP EF and HLY EF.xlsx]Sheet1'!$E$113:$E$124</c:f>
              <c:numCache>
                <c:formatCode>0.0</c:formatCode>
                <c:ptCount val="12"/>
                <c:pt idx="0">
                  <c:v>43.113123780290707</c:v>
                </c:pt>
                <c:pt idx="1">
                  <c:v>54.906595393166349</c:v>
                </c:pt>
                <c:pt idx="2">
                  <c:v>57.973462656836794</c:v>
                </c:pt>
                <c:pt idx="3">
                  <c:v>56.396471905123676</c:v>
                </c:pt>
                <c:pt idx="4">
                  <c:v>59.350864844556746</c:v>
                </c:pt>
                <c:pt idx="5">
                  <c:v>34.614869424421798</c:v>
                </c:pt>
                <c:pt idx="6">
                  <c:v>45.025218751598203</c:v>
                </c:pt>
                <c:pt idx="7">
                  <c:v>41.636128083117548</c:v>
                </c:pt>
                <c:pt idx="8">
                  <c:v>48.844881305695871</c:v>
                </c:pt>
                <c:pt idx="9">
                  <c:v>41.831438187102563</c:v>
                </c:pt>
                <c:pt idx="10">
                  <c:v>52.425166423210996</c:v>
                </c:pt>
                <c:pt idx="11">
                  <c:v>50.59077737036116</c:v>
                </c:pt>
              </c:numCache>
            </c:numRef>
          </c:yVal>
          <c:smooth val="0"/>
        </c:ser>
        <c:ser>
          <c:idx val="6"/>
          <c:order val="6"/>
          <c:tx>
            <c:v>Transition States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'[HPI graphs GDP EF and HLY EF.xlsx]Sheet1'!$C$125:$C$152</c:f>
              <c:numCache>
                <c:formatCode>0.00</c:formatCode>
                <c:ptCount val="28"/>
                <c:pt idx="0">
                  <c:v>1.7334405569999998</c:v>
                </c:pt>
                <c:pt idx="1">
                  <c:v>1.9688117999999999</c:v>
                </c:pt>
                <c:pt idx="2">
                  <c:v>1.4336890349999998</c:v>
                </c:pt>
                <c:pt idx="3">
                  <c:v>4.1449913419999902</c:v>
                </c:pt>
                <c:pt idx="4">
                  <c:v>1.289603429</c:v>
                </c:pt>
                <c:pt idx="5">
                  <c:v>5.5307296309999998</c:v>
                </c:pt>
                <c:pt idx="6">
                  <c:v>0.90064272499999998</c:v>
                </c:pt>
                <c:pt idx="7">
                  <c:v>3.9830011790000004</c:v>
                </c:pt>
                <c:pt idx="8">
                  <c:v>1.8198117829999985</c:v>
                </c:pt>
                <c:pt idx="9">
                  <c:v>1.811905592999999</c:v>
                </c:pt>
                <c:pt idx="10">
                  <c:v>2.7387042940000002</c:v>
                </c:pt>
                <c:pt idx="11">
                  <c:v>3.5647744139999999</c:v>
                </c:pt>
                <c:pt idx="12">
                  <c:v>4.1935854299999873</c:v>
                </c:pt>
                <c:pt idx="13">
                  <c:v>5.2739654319999998</c:v>
                </c:pt>
                <c:pt idx="14">
                  <c:v>4.7347137100000003</c:v>
                </c:pt>
                <c:pt idx="15">
                  <c:v>3.5910286969999987</c:v>
                </c:pt>
                <c:pt idx="16">
                  <c:v>3.9538419679999999</c:v>
                </c:pt>
                <c:pt idx="17">
                  <c:v>4.3837155159999934</c:v>
                </c:pt>
                <c:pt idx="18">
                  <c:v>5.3644223279999883</c:v>
                </c:pt>
                <c:pt idx="19">
                  <c:v>2.096280342</c:v>
                </c:pt>
                <c:pt idx="20">
                  <c:v>3.9376813159999999</c:v>
                </c:pt>
                <c:pt idx="21">
                  <c:v>2.8373217780000028</c:v>
                </c:pt>
                <c:pt idx="22">
                  <c:v>2.5673227680000044</c:v>
                </c:pt>
                <c:pt idx="23">
                  <c:v>4.6608142169999809</c:v>
                </c:pt>
                <c:pt idx="24">
                  <c:v>5.2114239610000004</c:v>
                </c:pt>
                <c:pt idx="25">
                  <c:v>3.987825725</c:v>
                </c:pt>
                <c:pt idx="26">
                  <c:v>4.3962286140000044</c:v>
                </c:pt>
                <c:pt idx="27">
                  <c:v>3.1939759299999997</c:v>
                </c:pt>
              </c:numCache>
            </c:numRef>
          </c:xVal>
          <c:yVal>
            <c:numRef>
              <c:f>'[HPI graphs GDP EF and HLY EF.xlsx]Sheet1'!$E$125:$E$152</c:f>
              <c:numCache>
                <c:formatCode>0.0</c:formatCode>
                <c:ptCount val="28"/>
                <c:pt idx="0">
                  <c:v>41.889160188765047</c:v>
                </c:pt>
                <c:pt idx="1">
                  <c:v>39.097694848766842</c:v>
                </c:pt>
                <c:pt idx="2">
                  <c:v>40.091324663995586</c:v>
                </c:pt>
                <c:pt idx="3">
                  <c:v>43.763352454838063</c:v>
                </c:pt>
                <c:pt idx="4">
                  <c:v>41.509881861760327</c:v>
                </c:pt>
                <c:pt idx="5">
                  <c:v>39.824289458490959</c:v>
                </c:pt>
                <c:pt idx="6">
                  <c:v>38.173647151621175</c:v>
                </c:pt>
                <c:pt idx="7">
                  <c:v>47.750994456828451</c:v>
                </c:pt>
                <c:pt idx="8">
                  <c:v>42.400191469172796</c:v>
                </c:pt>
                <c:pt idx="9">
                  <c:v>48.771132276366778</c:v>
                </c:pt>
                <c:pt idx="10">
                  <c:v>44.495946180247174</c:v>
                </c:pt>
                <c:pt idx="11">
                  <c:v>40.600786367489981</c:v>
                </c:pt>
                <c:pt idx="12">
                  <c:v>50.515344197015395</c:v>
                </c:pt>
                <c:pt idx="13">
                  <c:v>54.584662154861896</c:v>
                </c:pt>
                <c:pt idx="14">
                  <c:v>46.680536962162762</c:v>
                </c:pt>
                <c:pt idx="15">
                  <c:v>44.057482035533205</c:v>
                </c:pt>
                <c:pt idx="16">
                  <c:v>43.087469732740864</c:v>
                </c:pt>
                <c:pt idx="17">
                  <c:v>44.656514465423797</c:v>
                </c:pt>
                <c:pt idx="18">
                  <c:v>41.142902376120574</c:v>
                </c:pt>
                <c:pt idx="19">
                  <c:v>45.669935617324313</c:v>
                </c:pt>
                <c:pt idx="20">
                  <c:v>51.272655462922806</c:v>
                </c:pt>
                <c:pt idx="21">
                  <c:v>44.873533349347426</c:v>
                </c:pt>
                <c:pt idx="22">
                  <c:v>42.597044867984607</c:v>
                </c:pt>
                <c:pt idx="23">
                  <c:v>52.386054189789284</c:v>
                </c:pt>
                <c:pt idx="24">
                  <c:v>55.281647322532876</c:v>
                </c:pt>
                <c:pt idx="25">
                  <c:v>45.982110431732707</c:v>
                </c:pt>
                <c:pt idx="26">
                  <c:v>44.675738562117203</c:v>
                </c:pt>
                <c:pt idx="27">
                  <c:v>42.324257820154649</c:v>
                </c:pt>
              </c:numCache>
            </c:numRef>
          </c:yVal>
          <c:smooth val="0"/>
        </c:ser>
        <c:ser>
          <c:idx val="7"/>
          <c:order val="7"/>
          <c:tx>
            <c:v>World average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Lit>
              <c:formatCode>General</c:formatCode>
              <c:ptCount val="1"/>
              <c:pt idx="0">
                <c:v>2.7</c:v>
              </c:pt>
            </c:numLit>
          </c:xVal>
          <c:yVal>
            <c:numRef>
              <c:f>'[HPI graphs GDP EF and HLY EF.xlsx]Sheet1'!$E$153</c:f>
              <c:numCache>
                <c:formatCode>General</c:formatCode>
                <c:ptCount val="1"/>
                <c:pt idx="0">
                  <c:v>44.391417968145973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870272"/>
        <c:axId val="384872624"/>
      </c:scatterChart>
      <c:valAx>
        <c:axId val="38487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/>
                  <a:t>Ecological Footprint</a:t>
                </a:r>
                <a:r>
                  <a:rPr lang="en-GB" baseline="0"/>
                  <a:t> (gha per capita)</a:t>
                </a:r>
                <a:endParaRPr lang="en-GB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84872624"/>
        <c:crosses val="autoZero"/>
        <c:crossBetween val="midCat"/>
      </c:valAx>
      <c:valAx>
        <c:axId val="384872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Happy Life Years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84870272"/>
        <c:crosses val="autoZero"/>
        <c:crossBetween val="midCat"/>
      </c:valAx>
      <c:spPr>
        <a:gradFill flip="none" rotWithShape="1">
          <a:gsLst>
            <a:gs pos="0">
              <a:srgbClr val="00B050"/>
            </a:gs>
            <a:gs pos="15000">
              <a:srgbClr val="FFFF00"/>
            </a:gs>
            <a:gs pos="61000">
              <a:srgbClr val="FF0000"/>
            </a:gs>
          </a:gsLst>
          <a:lin ang="2400000" scaled="0"/>
          <a:tileRect/>
        </a:gradFill>
      </c:spPr>
    </c:plotArea>
    <c:legend>
      <c:legendPos val="r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1120-47DE-4AB6-9A1B-742445E740BA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195D-CDC9-4C97-A836-1EE813E42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5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fld id="{27CEE5DF-5D74-481A-BDA1-160EC748C305}" type="slidenum">
              <a:rPr lang="en-GB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/>
              <a:t>13</a:t>
            </a:fld>
            <a:endParaRPr lang="en-GB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28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fld id="{27CEE5DF-5D74-481A-BDA1-160EC748C305}" type="slidenum">
              <a:rPr lang="en-GB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/>
              <a:t>14</a:t>
            </a:fld>
            <a:endParaRPr lang="en-GB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95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fld id="{27CEE5DF-5D74-481A-BDA1-160EC748C305}" type="slidenum">
              <a:rPr lang="en-GB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/>
              <a:t>15</a:t>
            </a:fld>
            <a:endParaRPr lang="en-GB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5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fld id="{27CEE5DF-5D74-481A-BDA1-160EC748C305}" type="slidenum">
              <a:rPr lang="en-GB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/>
              <a:t>16</a:t>
            </a:fld>
            <a:endParaRPr lang="en-GB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063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8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7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78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99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84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0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1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73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3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8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7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4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0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4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195D-CDC9-4C97-A836-1EE813E424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68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2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9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7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5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F71E4-555B-44B4-8901-6479231E8160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BFE25-2137-4334-A7A0-277FE29A6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6F71E4-555B-44B4-8901-6479231E8160}" type="datetimeFigureOut">
              <a:rPr lang="en-GB" smtClean="0"/>
              <a:t>15/07/2015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BFE25-2137-4334-A7A0-277FE29A6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8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8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4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5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45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65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417638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4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conomic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584" y="2497437"/>
            <a:ext cx="9144000" cy="2204864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3"/>
            <a:ext cx="1575268" cy="970193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2528900"/>
            <a:ext cx="6336704" cy="18002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Is wellbeing a useful concept for progressives?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8044" y="391940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Seaford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Sheffield 17.07.2015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Wellbeing provides the compass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1520" y="1628378"/>
            <a:ext cx="8229600" cy="52578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Once you open up these questions, relying on traditional intermediate objectives is inadequate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task becomes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set new intermediate objectives</a:t>
            </a:r>
            <a:endParaRPr lang="en-GB" alt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r>
              <a:rPr lang="en-GB" alt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construct an economics on how best to achieve 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them</a:t>
            </a:r>
          </a:p>
          <a:p>
            <a:pPr lvl="1"/>
            <a:r>
              <a:rPr lang="en-GB" alt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j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udge trade-offs between them 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‘Wellbeing’ is useful because it can guide the choice of intermediate objectives and decisions about trade-offs…</a:t>
            </a:r>
          </a:p>
          <a:p>
            <a:pPr lvl="1"/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endParaRPr lang="en-GB" alt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And </a:t>
            </a:r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we have a rich </a:t>
            </a:r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concept – flourishing</a:t>
            </a:r>
          </a:p>
          <a:p>
            <a:pPr marL="0" indent="0">
              <a:buNone/>
            </a:pPr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Crucially this</a:t>
            </a:r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can be measured – allowing integration into economics and bureaucracy</a:t>
            </a:r>
          </a:p>
          <a:p>
            <a:pPr marL="457200" lvl="1" indent="0">
              <a:buNone/>
            </a:pPr>
            <a:endParaRPr lang="en-GB" alt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‘Flourishing’ is measurable, empirical </a:t>
            </a:r>
            <a:r>
              <a:rPr lang="en-GB" b="1" dirty="0" smtClean="0"/>
              <a:t>- and normative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Historically two accounts of the good life predominate - in terms of </a:t>
            </a:r>
            <a:r>
              <a:rPr lang="en-GB" altLang="en-US" sz="24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experience</a:t>
            </a:r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and </a:t>
            </a:r>
            <a:r>
              <a:rPr lang="en-GB" altLang="en-US" sz="24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relationship</a:t>
            </a:r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with the world</a:t>
            </a:r>
          </a:p>
          <a:p>
            <a:pPr lvl="1"/>
            <a:r>
              <a:rPr lang="en-GB" altLang="en-US" sz="20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Experience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as championed by Bentham – pleasure vs pain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Modern version by Dolan – </a:t>
            </a:r>
            <a:r>
              <a:rPr lang="en-GB" altLang="en-US" sz="20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sense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of purpose and pleasure</a:t>
            </a:r>
          </a:p>
          <a:p>
            <a:pPr lvl="1"/>
            <a:r>
              <a:rPr lang="en-GB" altLang="en-US" sz="20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Relationship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as championed by many religions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Similar concepts: ‘meaning’, ‘</a:t>
            </a:r>
            <a:r>
              <a:rPr lang="en-GB" alt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v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irtue’, ‘species-being’, ‘functioning’ 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Modern empirical concept of </a:t>
            </a:r>
            <a:r>
              <a:rPr lang="en-GB" altLang="en-US" sz="24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flourishing</a:t>
            </a:r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combines both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Implication is a good relationship causes good experience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You can choose which is the source of value!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And you can measure it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Warwick Edinburgh Mental Wellbeing Scale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Life satisfaction a reasonable proxy</a:t>
            </a:r>
            <a:endParaRPr lang="en-GB" alt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1763"/>
          </a:xfrm>
        </p:spPr>
        <p:txBody>
          <a:bodyPr/>
          <a:lstStyle/>
          <a:p>
            <a:r>
              <a:rPr lang="en-GB" altLang="en-US" b="1" dirty="0" smtClean="0"/>
              <a:t>Flourishing has two elements both of which can be measured</a:t>
            </a:r>
          </a:p>
        </p:txBody>
      </p:sp>
      <p:cxnSp>
        <p:nvCxnSpPr>
          <p:cNvPr id="13324" name="AutoShape 23"/>
          <p:cNvCxnSpPr>
            <a:cxnSpLocks noChangeShapeType="1"/>
          </p:cNvCxnSpPr>
          <p:nvPr/>
        </p:nvCxnSpPr>
        <p:spPr bwMode="auto">
          <a:xfrm flipV="1">
            <a:off x="4368800" y="3046413"/>
            <a:ext cx="0" cy="392112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241675" y="3435350"/>
            <a:ext cx="2257425" cy="10731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functioning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241675" y="1971675"/>
            <a:ext cx="2257425" cy="107473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feelings</a:t>
            </a:r>
            <a:r>
              <a:rPr lang="en-US" altLang="en-US" sz="14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8" name="Rounded Rectangle 17"/>
          <p:cNvSpPr>
            <a:spLocks noChangeArrowheads="1"/>
          </p:cNvSpPr>
          <p:nvPr/>
        </p:nvSpPr>
        <p:spPr bwMode="auto">
          <a:xfrm>
            <a:off x="3003550" y="1828800"/>
            <a:ext cx="2808288" cy="287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2836863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i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flourishing</a:t>
            </a:r>
            <a:endParaRPr lang="en-US" altLang="en-US" sz="2000" i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1763"/>
          </a:xfrm>
        </p:spPr>
        <p:txBody>
          <a:bodyPr/>
          <a:lstStyle/>
          <a:p>
            <a:r>
              <a:rPr lang="en-GB" altLang="en-US" b="1" dirty="0" smtClean="0"/>
              <a:t>It is measurably influenced by external conditions and personal resources…</a:t>
            </a:r>
          </a:p>
        </p:txBody>
      </p:sp>
      <p:cxnSp>
        <p:nvCxnSpPr>
          <p:cNvPr id="13324" name="AutoShape 23"/>
          <p:cNvCxnSpPr>
            <a:cxnSpLocks noChangeShapeType="1"/>
          </p:cNvCxnSpPr>
          <p:nvPr/>
        </p:nvCxnSpPr>
        <p:spPr bwMode="auto">
          <a:xfrm flipV="1">
            <a:off x="4368800" y="3046413"/>
            <a:ext cx="0" cy="392112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5500688" y="4783138"/>
            <a:ext cx="2254250" cy="1169987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Personal </a:t>
            </a: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Resources</a:t>
            </a:r>
            <a:endParaRPr lang="en-US" altLang="en-US" sz="20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3" name="Arc 22"/>
          <p:cNvSpPr>
            <a:spLocks/>
          </p:cNvSpPr>
          <p:nvPr/>
        </p:nvSpPr>
        <p:spPr bwMode="auto">
          <a:xfrm rot="-186948" flipH="1" flipV="1">
            <a:off x="4683125" y="4470400"/>
            <a:ext cx="806450" cy="911225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Arc 22"/>
          <p:cNvSpPr>
            <a:spLocks/>
          </p:cNvSpPr>
          <p:nvPr/>
        </p:nvSpPr>
        <p:spPr bwMode="auto">
          <a:xfrm rot="21394584" flipV="1">
            <a:off x="3192463" y="4518025"/>
            <a:ext cx="992187" cy="881063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241675" y="3435350"/>
            <a:ext cx="2257425" cy="10731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functioning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987425" y="4730750"/>
            <a:ext cx="2254250" cy="12017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External </a:t>
            </a:r>
          </a:p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Conditions</a:t>
            </a:r>
          </a:p>
          <a:p>
            <a:pPr algn="ctr"/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241675" y="1971675"/>
            <a:ext cx="2257425" cy="107473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feelings</a:t>
            </a:r>
            <a:r>
              <a:rPr lang="en-US" altLang="en-US" sz="14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8" name="Rounded Rectangle 17"/>
          <p:cNvSpPr>
            <a:spLocks noChangeArrowheads="1"/>
          </p:cNvSpPr>
          <p:nvPr/>
        </p:nvSpPr>
        <p:spPr bwMode="auto">
          <a:xfrm>
            <a:off x="3003550" y="1828800"/>
            <a:ext cx="2808288" cy="287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2836863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i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flourishing</a:t>
            </a:r>
            <a:endParaRPr lang="en-US" altLang="en-US" sz="2000" i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35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1763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…both of which can be influenced by policy…</a:t>
            </a:r>
          </a:p>
        </p:txBody>
      </p:sp>
      <p:cxnSp>
        <p:nvCxnSpPr>
          <p:cNvPr id="13324" name="AutoShape 23"/>
          <p:cNvCxnSpPr>
            <a:cxnSpLocks noChangeShapeType="1"/>
          </p:cNvCxnSpPr>
          <p:nvPr/>
        </p:nvCxnSpPr>
        <p:spPr bwMode="auto">
          <a:xfrm flipV="1">
            <a:off x="4368800" y="3046413"/>
            <a:ext cx="0" cy="392112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5500688" y="4783138"/>
            <a:ext cx="2254250" cy="1169987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Personal </a:t>
            </a: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Resources</a:t>
            </a:r>
            <a:endParaRPr lang="en-US" altLang="en-US" sz="20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3" name="Arc 22"/>
          <p:cNvSpPr>
            <a:spLocks/>
          </p:cNvSpPr>
          <p:nvPr/>
        </p:nvSpPr>
        <p:spPr bwMode="auto">
          <a:xfrm rot="-186948" flipH="1" flipV="1">
            <a:off x="4683125" y="4470400"/>
            <a:ext cx="806450" cy="911225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Arc 22"/>
          <p:cNvSpPr>
            <a:spLocks/>
          </p:cNvSpPr>
          <p:nvPr/>
        </p:nvSpPr>
        <p:spPr bwMode="auto">
          <a:xfrm rot="21394584" flipV="1">
            <a:off x="3192463" y="4518025"/>
            <a:ext cx="992187" cy="881063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241675" y="3435350"/>
            <a:ext cx="2257425" cy="10731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functioning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987425" y="4730750"/>
            <a:ext cx="2254250" cy="12017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External </a:t>
            </a:r>
          </a:p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Conditions</a:t>
            </a:r>
          </a:p>
          <a:p>
            <a:pPr algn="ctr"/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241675" y="1971675"/>
            <a:ext cx="2257425" cy="107473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feelings</a:t>
            </a:r>
            <a:r>
              <a:rPr lang="en-US" altLang="en-US" sz="14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8" name="Rounded Rectangle 17"/>
          <p:cNvSpPr>
            <a:spLocks noChangeArrowheads="1"/>
          </p:cNvSpPr>
          <p:nvPr/>
        </p:nvSpPr>
        <p:spPr bwMode="auto">
          <a:xfrm>
            <a:off x="3003550" y="1828800"/>
            <a:ext cx="2808288" cy="287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2836863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i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flourishing</a:t>
            </a:r>
            <a:endParaRPr lang="en-US" altLang="en-US" sz="2000" i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725636" y="5447641"/>
            <a:ext cx="1440160" cy="12017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Policy</a:t>
            </a:r>
            <a:endParaRPr lang="en-US" altLang="en-US" sz="20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rot="-186948" flipH="1" flipV="1">
            <a:off x="2885589" y="5880637"/>
            <a:ext cx="838362" cy="541319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c 22"/>
          <p:cNvSpPr>
            <a:spLocks/>
          </p:cNvSpPr>
          <p:nvPr/>
        </p:nvSpPr>
        <p:spPr bwMode="auto">
          <a:xfrm rot="21394584" flipV="1">
            <a:off x="5139815" y="5979426"/>
            <a:ext cx="893520" cy="422057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1763"/>
          </a:xfrm>
        </p:spPr>
        <p:txBody>
          <a:bodyPr/>
          <a:lstStyle/>
          <a:p>
            <a:r>
              <a:rPr lang="en-GB" altLang="en-US" b="1" dirty="0" smtClean="0"/>
              <a:t>…and </a:t>
            </a:r>
            <a:r>
              <a:rPr lang="en-GB" altLang="en-US" b="1" dirty="0"/>
              <a:t>it sets in motion a virtuous circle</a:t>
            </a:r>
            <a:endParaRPr lang="en-GB" altLang="en-US" b="1" dirty="0" smtClean="0"/>
          </a:p>
        </p:txBody>
      </p:sp>
      <p:cxnSp>
        <p:nvCxnSpPr>
          <p:cNvPr id="13324" name="AutoShape 23"/>
          <p:cNvCxnSpPr>
            <a:cxnSpLocks noChangeShapeType="1"/>
          </p:cNvCxnSpPr>
          <p:nvPr/>
        </p:nvCxnSpPr>
        <p:spPr bwMode="auto">
          <a:xfrm flipV="1">
            <a:off x="4368800" y="3046413"/>
            <a:ext cx="0" cy="392112"/>
          </a:xfrm>
          <a:prstGeom prst="straightConnector1">
            <a:avLst/>
          </a:pr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5500688" y="4783138"/>
            <a:ext cx="2254250" cy="1169987"/>
          </a:xfrm>
          <a:prstGeom prst="roundRect">
            <a:avLst>
              <a:gd name="adj" fmla="val 16667"/>
            </a:avLst>
          </a:prstGeom>
          <a:solidFill>
            <a:srgbClr val="B2A1C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Personal </a:t>
            </a: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Resources</a:t>
            </a:r>
            <a:endParaRPr lang="en-US" altLang="en-US" sz="20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3" name="Arc 22"/>
          <p:cNvSpPr>
            <a:spLocks/>
          </p:cNvSpPr>
          <p:nvPr/>
        </p:nvSpPr>
        <p:spPr bwMode="auto">
          <a:xfrm rot="-186948" flipH="1" flipV="1">
            <a:off x="4683125" y="4470400"/>
            <a:ext cx="806450" cy="911225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Arc 22"/>
          <p:cNvSpPr>
            <a:spLocks/>
          </p:cNvSpPr>
          <p:nvPr/>
        </p:nvSpPr>
        <p:spPr bwMode="auto">
          <a:xfrm rot="21394584" flipV="1">
            <a:off x="3192463" y="4518025"/>
            <a:ext cx="992187" cy="881063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241675" y="3435350"/>
            <a:ext cx="2257425" cy="10731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functioning</a:t>
            </a:r>
            <a: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ea typeface="MS PGothic" panose="020B0600070205080204" pitchFamily="34" charset="-128"/>
              </a:rPr>
            </a:br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987425" y="4730750"/>
            <a:ext cx="2254250" cy="12017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External </a:t>
            </a:r>
          </a:p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Conditions</a:t>
            </a:r>
          </a:p>
          <a:p>
            <a:pPr algn="ctr"/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241675" y="1971675"/>
            <a:ext cx="2257425" cy="1074738"/>
          </a:xfrm>
          <a:prstGeom prst="roundRect">
            <a:avLst>
              <a:gd name="adj" fmla="val 16667"/>
            </a:avLst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Good </a:t>
            </a:r>
            <a:endParaRPr lang="en-US" altLang="en-US" sz="2000" b="1" dirty="0" smtClean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feelings</a:t>
            </a:r>
            <a:r>
              <a:rPr lang="en-US" altLang="en-US" sz="14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en-US" altLang="en-US" sz="14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8" name="Rounded Rectangle 17"/>
          <p:cNvSpPr>
            <a:spLocks noChangeArrowheads="1"/>
          </p:cNvSpPr>
          <p:nvPr/>
        </p:nvSpPr>
        <p:spPr bwMode="auto">
          <a:xfrm>
            <a:off x="3003550" y="1828800"/>
            <a:ext cx="2808288" cy="287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2836863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i="1" dirty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flourishing</a:t>
            </a:r>
            <a:endParaRPr lang="en-US" altLang="en-US" sz="2000" i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725636" y="5447641"/>
            <a:ext cx="1440160" cy="12017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 smtClean="0">
                <a:solidFill>
                  <a:srgbClr val="0066A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Policy</a:t>
            </a:r>
            <a:endParaRPr lang="en-US" altLang="en-US" sz="2000" b="1" dirty="0">
              <a:solidFill>
                <a:srgbClr val="0066A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endParaRPr lang="en-US" altLang="en-US" sz="12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rot="-186948" flipH="1" flipV="1">
            <a:off x="2885589" y="5880637"/>
            <a:ext cx="838362" cy="541319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c 22"/>
          <p:cNvSpPr>
            <a:spLocks/>
          </p:cNvSpPr>
          <p:nvPr/>
        </p:nvSpPr>
        <p:spPr bwMode="auto">
          <a:xfrm rot="21394584" flipV="1">
            <a:off x="5139815" y="5979426"/>
            <a:ext cx="893520" cy="422057"/>
          </a:xfrm>
          <a:custGeom>
            <a:avLst/>
            <a:gdLst>
              <a:gd name="T0" fmla="*/ 0 w 22316"/>
              <a:gd name="T1" fmla="*/ 0 h 22853"/>
              <a:gd name="T2" fmla="*/ 0 w 22316"/>
              <a:gd name="T3" fmla="*/ 0 h 22853"/>
              <a:gd name="T4" fmla="*/ 0 w 22316"/>
              <a:gd name="T5" fmla="*/ 0 h 22853"/>
              <a:gd name="T6" fmla="*/ 0 60000 65536"/>
              <a:gd name="T7" fmla="*/ 0 60000 65536"/>
              <a:gd name="T8" fmla="*/ 0 60000 65536"/>
              <a:gd name="T9" fmla="*/ 0 w 22316"/>
              <a:gd name="T10" fmla="*/ 0 h 22853"/>
              <a:gd name="T11" fmla="*/ 22316 w 22316"/>
              <a:gd name="T12" fmla="*/ 22853 h 22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2853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</a:path>
              <a:path w="22316" h="22853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45" y="0"/>
                  <a:pt x="22316" y="9670"/>
                  <a:pt x="22316" y="21600"/>
                </a:cubicBezTo>
                <a:cubicBezTo>
                  <a:pt x="22316" y="22017"/>
                  <a:pt x="22303" y="22435"/>
                  <a:pt x="22279" y="22852"/>
                </a:cubicBezTo>
                <a:lnTo>
                  <a:pt x="716" y="21600"/>
                </a:lnTo>
                <a:lnTo>
                  <a:pt x="-1" y="11"/>
                </a:lnTo>
                <a:close/>
              </a:path>
            </a:pathLst>
          </a:custGeom>
          <a:noFill/>
          <a:ln w="63500">
            <a:solidFill>
              <a:srgbClr val="0068A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Arc 25"/>
          <p:cNvSpPr>
            <a:spLocks/>
          </p:cNvSpPr>
          <p:nvPr/>
        </p:nvSpPr>
        <p:spPr bwMode="auto">
          <a:xfrm flipH="1">
            <a:off x="2065338" y="3916363"/>
            <a:ext cx="1225550" cy="812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72A5D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Arc 16"/>
          <p:cNvSpPr>
            <a:spLocks/>
          </p:cNvSpPr>
          <p:nvPr/>
        </p:nvSpPr>
        <p:spPr bwMode="auto">
          <a:xfrm>
            <a:off x="5468938" y="2481263"/>
            <a:ext cx="822325" cy="1595437"/>
          </a:xfrm>
          <a:custGeom>
            <a:avLst/>
            <a:gdLst>
              <a:gd name="T0" fmla="*/ 0 w 22552"/>
              <a:gd name="T1" fmla="*/ 0 h 43200"/>
              <a:gd name="T2" fmla="*/ 0 w 22552"/>
              <a:gd name="T3" fmla="*/ 0 h 43200"/>
              <a:gd name="T4" fmla="*/ 0 w 22552"/>
              <a:gd name="T5" fmla="*/ 0 h 43200"/>
              <a:gd name="T6" fmla="*/ 0 60000 65536"/>
              <a:gd name="T7" fmla="*/ 0 60000 65536"/>
              <a:gd name="T8" fmla="*/ 0 60000 65536"/>
              <a:gd name="T9" fmla="*/ 0 w 22552"/>
              <a:gd name="T10" fmla="*/ 0 h 43200"/>
              <a:gd name="T11" fmla="*/ 22552 w 2255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52" h="43200" fill="none" extrusionOk="0">
                <a:moveTo>
                  <a:pt x="951" y="0"/>
                </a:moveTo>
                <a:cubicBezTo>
                  <a:pt x="12881" y="0"/>
                  <a:pt x="22552" y="9670"/>
                  <a:pt x="22552" y="21600"/>
                </a:cubicBezTo>
                <a:cubicBezTo>
                  <a:pt x="22552" y="33529"/>
                  <a:pt x="12881" y="43200"/>
                  <a:pt x="952" y="43200"/>
                </a:cubicBezTo>
                <a:cubicBezTo>
                  <a:pt x="634" y="43200"/>
                  <a:pt x="317" y="43193"/>
                  <a:pt x="-1" y="43179"/>
                </a:cubicBezTo>
              </a:path>
              <a:path w="22552" h="43200" stroke="0" extrusionOk="0">
                <a:moveTo>
                  <a:pt x="951" y="0"/>
                </a:moveTo>
                <a:cubicBezTo>
                  <a:pt x="12881" y="0"/>
                  <a:pt x="22552" y="9670"/>
                  <a:pt x="22552" y="21600"/>
                </a:cubicBezTo>
                <a:cubicBezTo>
                  <a:pt x="22552" y="33529"/>
                  <a:pt x="12881" y="43200"/>
                  <a:pt x="952" y="43200"/>
                </a:cubicBezTo>
                <a:cubicBezTo>
                  <a:pt x="634" y="43200"/>
                  <a:pt x="317" y="43193"/>
                  <a:pt x="-1" y="43179"/>
                </a:cubicBezTo>
                <a:lnTo>
                  <a:pt x="952" y="21600"/>
                </a:lnTo>
                <a:lnTo>
                  <a:pt x="951" y="0"/>
                </a:lnTo>
                <a:close/>
              </a:path>
            </a:pathLst>
          </a:custGeom>
          <a:noFill/>
          <a:ln w="63500">
            <a:solidFill>
              <a:srgbClr val="72A5D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Arc 24"/>
          <p:cNvSpPr>
            <a:spLocks/>
          </p:cNvSpPr>
          <p:nvPr/>
        </p:nvSpPr>
        <p:spPr bwMode="auto">
          <a:xfrm>
            <a:off x="5499100" y="2481263"/>
            <a:ext cx="1190625" cy="23018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72A5D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This can guide the choice of intermediate economic objectives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We can identify the external conditions and personal resources that statistical analysis shows are likely to lead to flourishing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Some of these are influenced by the design of the economy and thus become our economic objectives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evidence is largely based on ‘life satisfaction’ which is an imperfect measure of flourishing but better than nothing.</a:t>
            </a:r>
          </a:p>
        </p:txBody>
      </p:sp>
    </p:spTree>
    <p:extLst>
      <p:ext uri="{BB962C8B-B14F-4D97-AF65-F5344CB8AC3E}">
        <p14:creationId xmlns:p14="http://schemas.microsoft.com/office/powerpoint/2010/main" val="20043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There are some unsurprising but significant findings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sz="2400" dirty="0" smtClean="0"/>
              <a:t>Key economic drivers include</a:t>
            </a:r>
          </a:p>
          <a:p>
            <a:pPr lvl="0" fontAlgn="base"/>
            <a:r>
              <a:rPr lang="en-GB" sz="2400" dirty="0" smtClean="0"/>
              <a:t>Income up </a:t>
            </a:r>
            <a:r>
              <a:rPr lang="en-GB" sz="2400" dirty="0"/>
              <a:t>to a certain level, which varies </a:t>
            </a:r>
            <a:r>
              <a:rPr lang="en-GB" sz="2400" dirty="0" smtClean="0"/>
              <a:t>by society</a:t>
            </a:r>
          </a:p>
          <a:p>
            <a:pPr lvl="0" fontAlgn="base"/>
            <a:r>
              <a:rPr lang="en-GB" sz="2400" dirty="0" smtClean="0"/>
              <a:t>Equality, although </a:t>
            </a:r>
            <a:r>
              <a:rPr lang="en-GB" sz="2400" dirty="0"/>
              <a:t>the relationship is complex</a:t>
            </a:r>
          </a:p>
          <a:p>
            <a:pPr lvl="0" fontAlgn="base"/>
            <a:r>
              <a:rPr lang="en-GB" sz="2400" dirty="0"/>
              <a:t>Unemployment is very damaging to wellbeing</a:t>
            </a:r>
          </a:p>
          <a:p>
            <a:pPr lvl="0" fontAlgn="base"/>
            <a:r>
              <a:rPr lang="en-GB" sz="2400" dirty="0"/>
              <a:t>Insecure employment and economic </a:t>
            </a:r>
            <a:r>
              <a:rPr lang="en-GB" sz="2400" dirty="0" smtClean="0"/>
              <a:t>instability</a:t>
            </a:r>
            <a:endParaRPr lang="en-GB" sz="2400" dirty="0"/>
          </a:p>
          <a:p>
            <a:pPr lvl="0" fontAlgn="base"/>
            <a:r>
              <a:rPr lang="en-GB" sz="2400" dirty="0"/>
              <a:t>The various components of a ‘good job’ (in addition to income and security) </a:t>
            </a:r>
            <a:endParaRPr lang="en-GB" sz="2400" dirty="0" smtClean="0"/>
          </a:p>
          <a:p>
            <a:pPr lvl="0" fontAlgn="base"/>
            <a:r>
              <a:rPr lang="en-GB" sz="2400" dirty="0" smtClean="0"/>
              <a:t>Long </a:t>
            </a:r>
            <a:r>
              <a:rPr lang="en-GB" sz="2400" dirty="0"/>
              <a:t>commutes and having to move home to find </a:t>
            </a:r>
            <a:r>
              <a:rPr lang="en-GB" sz="2400" dirty="0" smtClean="0"/>
              <a:t>work</a:t>
            </a:r>
          </a:p>
          <a:p>
            <a:pPr marL="0" lvl="0" indent="0" fontAlgn="base">
              <a:buNone/>
            </a:pPr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These and other impacts can be quantified – the analysis can inform judgements about trade-offs</a:t>
            </a:r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This suggests some broad objectives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endParaRPr lang="en-GB" sz="2400" dirty="0" smtClean="0"/>
          </a:p>
          <a:p>
            <a:pPr lvl="0" fontAlgn="base"/>
            <a:r>
              <a:rPr lang="en-GB" sz="2400" dirty="0" smtClean="0"/>
              <a:t>“Stable </a:t>
            </a:r>
            <a:r>
              <a:rPr lang="en-GB" sz="2400" dirty="0"/>
              <a:t>and secure employment for all should be the primary objective of economic </a:t>
            </a:r>
            <a:r>
              <a:rPr lang="en-GB" sz="2400" dirty="0" smtClean="0"/>
              <a:t>policy” </a:t>
            </a:r>
          </a:p>
          <a:p>
            <a:pPr marL="0" lvl="0" indent="0" fontAlgn="base">
              <a:buNone/>
            </a:pPr>
            <a:r>
              <a:rPr lang="en-GB" sz="2400" i="1" dirty="0" smtClean="0"/>
              <a:t>	</a:t>
            </a:r>
            <a:r>
              <a:rPr lang="en-GB" sz="2000" i="1" dirty="0" smtClean="0"/>
              <a:t>All Party Parliamentary Group on Wellbeing Economics 2014</a:t>
            </a:r>
          </a:p>
          <a:p>
            <a:pPr lvl="0" fontAlgn="base"/>
            <a:r>
              <a:rPr lang="en-GB" sz="2400" dirty="0" smtClean="0"/>
              <a:t>“Good jobs in all parts of the country” that allow communities to thrive</a:t>
            </a:r>
          </a:p>
          <a:p>
            <a:pPr marL="457200" lvl="1" indent="0" fontAlgn="base">
              <a:buNone/>
            </a:pPr>
            <a:r>
              <a:rPr lang="en-GB" sz="2000" dirty="0" smtClean="0"/>
              <a:t>	</a:t>
            </a:r>
            <a:r>
              <a:rPr lang="en-GB" sz="2000" i="1" dirty="0" smtClean="0"/>
              <a:t>NEF 2013</a:t>
            </a:r>
          </a:p>
        </p:txBody>
      </p:sp>
    </p:spTree>
    <p:extLst>
      <p:ext uri="{BB962C8B-B14F-4D97-AF65-F5344CB8AC3E}">
        <p14:creationId xmlns:p14="http://schemas.microsoft.com/office/powerpoint/2010/main" val="3253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‘Wellbeing’ is part of several distinct agendas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4565104"/>
          </a:xfrm>
        </p:spPr>
        <p:txBody>
          <a:bodyPr>
            <a:normAutofit/>
          </a:bodyPr>
          <a:lstStyle/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Mental health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Public health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Productivity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Education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Self-reliance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Public service delivery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Evidence based policy making</a:t>
            </a:r>
          </a:p>
          <a:p>
            <a:pPr lvl="0"/>
            <a:r>
              <a:rPr lang="en-GB" alt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r>
              <a:rPr lang="en-GB" alt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and (potentially) progressive politics</a:t>
            </a:r>
          </a:p>
          <a:p>
            <a:pPr lvl="0"/>
            <a:endParaRPr lang="en-GB" altLang="en-US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alt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These may sound ‘old hat’ but would require real change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dirty="0" smtClean="0"/>
              <a:t>Many of the findings support traditional social democratic objectives</a:t>
            </a:r>
          </a:p>
          <a:p>
            <a:pPr lvl="1" fontAlgn="base"/>
            <a:r>
              <a:rPr lang="en-GB" sz="2000" i="1" dirty="0" smtClean="0"/>
              <a:t>‘less a revelation than a reminder’</a:t>
            </a:r>
          </a:p>
          <a:p>
            <a:pPr lvl="0" fontAlgn="base"/>
            <a:r>
              <a:rPr lang="en-GB" sz="2400" dirty="0" smtClean="0"/>
              <a:t>But the emphasis on good jobs and community collides with neo-classical economics and the Treasury view</a:t>
            </a:r>
          </a:p>
          <a:p>
            <a:pPr lvl="1" fontAlgn="base"/>
            <a:r>
              <a:rPr lang="en-GB" sz="2000" i="1" dirty="0" smtClean="0"/>
              <a:t>‘From </a:t>
            </a:r>
            <a:r>
              <a:rPr lang="en-GB" sz="2000" i="1" dirty="0"/>
              <a:t>the repeal of the corn laws to the present day, </a:t>
            </a:r>
            <a:r>
              <a:rPr lang="en-GB" sz="2000" i="1" dirty="0" smtClean="0"/>
              <a:t>[</a:t>
            </a:r>
            <a:r>
              <a:rPr lang="en-GB" sz="2000" i="1" dirty="0"/>
              <a:t>t</a:t>
            </a:r>
            <a:r>
              <a:rPr lang="en-GB" sz="2000" i="1" dirty="0" smtClean="0"/>
              <a:t>he Treasury] </a:t>
            </a:r>
            <a:r>
              <a:rPr lang="en-GB" sz="2000" i="1" dirty="0"/>
              <a:t>has tended to favour consumers over </a:t>
            </a:r>
            <a:r>
              <a:rPr lang="en-GB" sz="2000" i="1" dirty="0" smtClean="0"/>
              <a:t>producers</a:t>
            </a:r>
            <a:r>
              <a:rPr lang="en-GB" sz="2000" dirty="0" smtClean="0"/>
              <a:t>’ </a:t>
            </a:r>
          </a:p>
          <a:p>
            <a:pPr fontAlgn="base"/>
            <a:r>
              <a:rPr lang="en-GB" sz="2400" dirty="0" smtClean="0"/>
              <a:t>So good policy requires a different economics – a ‘wellbeing economics’…</a:t>
            </a:r>
          </a:p>
          <a:p>
            <a:pPr lvl="0" fontAlgn="base"/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1334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Part of this is a two stage impact assessment</a:t>
            </a:r>
            <a:endParaRPr lang="en-GB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3629"/>
            <a:ext cx="6442122" cy="413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Gus O’Donnell et al, ‘Well-being and Policy’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812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</a:t>
            </a:r>
            <a:r>
              <a:rPr lang="en-GB" sz="3200" b="1" dirty="0" smtClean="0"/>
              <a:t>oth stages of this </a:t>
            </a:r>
            <a:r>
              <a:rPr lang="en-GB" sz="3200" b="1" dirty="0" smtClean="0"/>
              <a:t>may be new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20850"/>
            <a:ext cx="4037013" cy="4524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20850"/>
            <a:ext cx="4038600" cy="452437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2000" dirty="0"/>
              <a:t>R</a:t>
            </a:r>
            <a:r>
              <a:rPr lang="en-GB" sz="2000" dirty="0" smtClean="0"/>
              <a:t>ight </a:t>
            </a:r>
            <a:r>
              <a:rPr lang="en-GB" sz="2000" dirty="0"/>
              <a:t>hand side </a:t>
            </a:r>
            <a:r>
              <a:rPr lang="en-GB" sz="2000" dirty="0" smtClean="0"/>
              <a:t>= the </a:t>
            </a:r>
            <a:r>
              <a:rPr lang="en-GB" sz="2000" dirty="0"/>
              <a:t>impact of intermediate outcomes on </a:t>
            </a:r>
            <a:r>
              <a:rPr lang="en-GB" sz="2000" dirty="0" smtClean="0"/>
              <a:t>wellbeing</a:t>
            </a:r>
            <a:endParaRPr lang="en-GB" sz="2000" dirty="0"/>
          </a:p>
          <a:p>
            <a:pPr>
              <a:spcBef>
                <a:spcPts val="800"/>
              </a:spcBef>
            </a:pPr>
            <a:r>
              <a:rPr lang="en-GB" sz="2000" dirty="0"/>
              <a:t>L</a:t>
            </a:r>
            <a:r>
              <a:rPr lang="en-GB" sz="2000" dirty="0" smtClean="0"/>
              <a:t>eft </a:t>
            </a:r>
            <a:r>
              <a:rPr lang="en-GB" sz="2000" dirty="0"/>
              <a:t>hand side </a:t>
            </a:r>
            <a:r>
              <a:rPr lang="en-GB" sz="2000" dirty="0" smtClean="0"/>
              <a:t>requires = the impact of policy on these outcomes</a:t>
            </a:r>
          </a:p>
          <a:p>
            <a:pPr>
              <a:spcBef>
                <a:spcPts val="800"/>
              </a:spcBef>
            </a:pPr>
            <a:r>
              <a:rPr lang="en-GB" sz="2000" dirty="0" smtClean="0"/>
              <a:t>The right hand side sets agenda for the left hand side</a:t>
            </a:r>
          </a:p>
          <a:p>
            <a:pPr>
              <a:spcBef>
                <a:spcPts val="800"/>
              </a:spcBef>
            </a:pPr>
            <a:r>
              <a:rPr lang="en-GB" sz="2000" dirty="0" smtClean="0"/>
              <a:t>There are </a:t>
            </a:r>
            <a:r>
              <a:rPr lang="en-GB" sz="2000" dirty="0"/>
              <a:t>feedbacks from wellbeing to some intermediate outcomes</a:t>
            </a:r>
          </a:p>
          <a:p>
            <a:pPr marL="0" indent="0">
              <a:buNone/>
            </a:pPr>
            <a:endParaRPr lang="en-GB" sz="15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D4F413-49F6-4A42-AB07-CE01CB980309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0" y="2619859"/>
            <a:ext cx="3888432" cy="24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1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This forms the basis for a scientific </a:t>
            </a:r>
            <a:r>
              <a:rPr lang="en-GB" b="1" i="1" dirty="0" smtClean="0"/>
              <a:t>and</a:t>
            </a:r>
            <a:r>
              <a:rPr lang="en-GB" b="1" dirty="0" smtClean="0"/>
              <a:t> potentially popular narrative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lvl="0" fontAlgn="base"/>
            <a:endParaRPr lang="en-GB" sz="2000" dirty="0" smtClean="0"/>
          </a:p>
          <a:p>
            <a:pPr lvl="0" fontAlgn="base"/>
            <a:r>
              <a:rPr lang="en-GB" sz="2400" dirty="0" smtClean="0"/>
              <a:t>In this way potentially quite radical change is given a firm theoretical foundation</a:t>
            </a:r>
          </a:p>
          <a:p>
            <a:pPr lvl="0" fontAlgn="base"/>
            <a:r>
              <a:rPr lang="en-GB" sz="2400" dirty="0" smtClean="0"/>
              <a:t>It is also translated into the bureaucratic orthodoxy of welfare maximisation</a:t>
            </a:r>
          </a:p>
          <a:p>
            <a:pPr lvl="0" fontAlgn="base"/>
            <a:r>
              <a:rPr lang="en-GB" sz="2400" i="1" dirty="0" smtClean="0"/>
              <a:t>And</a:t>
            </a:r>
            <a:r>
              <a:rPr lang="en-GB" sz="2400" dirty="0" smtClean="0"/>
              <a:t> the idea of a decent life or a good life may resonate with voters more than traditional social democracy</a:t>
            </a:r>
          </a:p>
          <a:p>
            <a:pPr lvl="0" fontAlgn="base"/>
            <a:r>
              <a:rPr lang="en-GB" sz="2400" dirty="0"/>
              <a:t>T</a:t>
            </a:r>
            <a:r>
              <a:rPr lang="en-GB" sz="2400" dirty="0" smtClean="0"/>
              <a:t>hese may boost progressive politicians’ confidence in the crucial war of nerves with conservatives…</a:t>
            </a:r>
          </a:p>
          <a:p>
            <a:pPr lvl="0" fontAlgn="base"/>
            <a:r>
              <a:rPr lang="en-GB" sz="2400" dirty="0" smtClean="0"/>
              <a:t>…and perhaps create basis for consensus with progressive business</a:t>
            </a:r>
          </a:p>
          <a:p>
            <a:pPr lvl="0" fontAlgn="base"/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9509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lvl="0" fontAlgn="base"/>
            <a:endParaRPr lang="en-GB" sz="2000" dirty="0" smtClean="0"/>
          </a:p>
          <a:p>
            <a:pPr marL="0" lvl="0" indent="0" fontAlgn="base">
              <a:buNone/>
            </a:pPr>
            <a:r>
              <a:rPr lang="en-GB" sz="2800" dirty="0"/>
              <a:t>And if it gains acceptance it may help us address sustainability </a:t>
            </a:r>
            <a:r>
              <a:rPr lang="en-GB" sz="2800" dirty="0" smtClean="0"/>
              <a:t>issues…</a:t>
            </a:r>
            <a:endParaRPr lang="en-GB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7467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Current intermediate objectives make the sustainability trade off hard to manage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7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wellbeing based economics could make it easier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1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But the work remains to be done…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pPr lvl="0" fontAlgn="base"/>
            <a:endParaRPr lang="en-GB" sz="2000" dirty="0" smtClean="0"/>
          </a:p>
          <a:p>
            <a:pPr lvl="0" fontAlgn="base"/>
            <a:r>
              <a:rPr lang="en-GB" sz="2400" dirty="0" smtClean="0"/>
              <a:t>Take the example of trade policy</a:t>
            </a:r>
          </a:p>
          <a:p>
            <a:pPr lvl="0" fontAlgn="base"/>
            <a:r>
              <a:rPr lang="en-GB" sz="2400" dirty="0" smtClean="0"/>
              <a:t>Free trade clearly optimal when objective is to maximise consumption (except under special conditions </a:t>
            </a:r>
            <a:r>
              <a:rPr lang="en-GB" sz="2400" dirty="0" err="1" smtClean="0"/>
              <a:t>eg</a:t>
            </a:r>
            <a:r>
              <a:rPr lang="en-GB" sz="2400" dirty="0" smtClean="0"/>
              <a:t> infant industries)</a:t>
            </a:r>
          </a:p>
          <a:p>
            <a:pPr lvl="0" fontAlgn="base"/>
            <a:r>
              <a:rPr lang="en-GB" sz="2400" dirty="0" smtClean="0"/>
              <a:t>Under what conditions will free trade be optimal when the objective is </a:t>
            </a:r>
          </a:p>
          <a:p>
            <a:pPr lvl="1" fontAlgn="base"/>
            <a:r>
              <a:rPr lang="en-GB" sz="2400" dirty="0" smtClean="0"/>
              <a:t>secure, good jobs for all in all parts of the country? </a:t>
            </a:r>
            <a:r>
              <a:rPr lang="en-GB" sz="2400" i="1" dirty="0" smtClean="0"/>
              <a:t>or</a:t>
            </a:r>
          </a:p>
          <a:p>
            <a:pPr lvl="1" fontAlgn="base"/>
            <a:r>
              <a:rPr lang="en-GB" sz="2400" dirty="0" smtClean="0"/>
              <a:t>transition to a sustainable economy?</a:t>
            </a:r>
          </a:p>
        </p:txBody>
      </p:sp>
    </p:spTree>
    <p:extLst>
      <p:ext uri="{BB962C8B-B14F-4D97-AF65-F5344CB8AC3E}">
        <p14:creationId xmlns:p14="http://schemas.microsoft.com/office/powerpoint/2010/main" val="3231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91440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2492896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Thank you</a:t>
            </a:r>
            <a:endParaRPr lang="en-GB" sz="3200" b="1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Charlesseaford@gmail.com </a:t>
            </a:r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(+44) 0 7803086546</a:t>
            </a:r>
          </a:p>
          <a:p>
            <a:pPr algn="ctr"/>
            <a:endParaRPr lang="en-GB" sz="3200" dirty="0" smtClean="0">
              <a:solidFill>
                <a:srgbClr val="0068A6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3"/>
            <a:ext cx="1575268" cy="970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1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Why?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600" dirty="0"/>
              <a:t>“We failed to re-establish the essential character of the Labour party. We developed a dice-and-slice strategy that balkanised the electorate. Labour only wins when it has a unifying, </a:t>
            </a:r>
            <a:r>
              <a:rPr lang="en-GB" sz="2600" b="1" dirty="0"/>
              <a:t>compelling, national popular story </a:t>
            </a:r>
            <a:r>
              <a:rPr lang="en-GB" sz="2600" dirty="0"/>
              <a:t>to tell. It has only really won in 1945 [“a country fit for heroes”], in 1964 [on the scientific and technological challenges of the 1960s] and in 1997 [on economic and social </a:t>
            </a:r>
            <a:r>
              <a:rPr lang="en-GB" sz="2600" dirty="0" smtClean="0"/>
              <a:t>modernisation] </a:t>
            </a:r>
            <a:r>
              <a:rPr lang="en-GB" sz="2600" dirty="0"/>
              <a:t>– when it speaks in </a:t>
            </a:r>
            <a:r>
              <a:rPr lang="en-GB" sz="2600" b="1" dirty="0"/>
              <a:t>deeper, animated </a:t>
            </a:r>
            <a:r>
              <a:rPr lang="en-GB" sz="2600" b="1" dirty="0" smtClean="0"/>
              <a:t>language about national prosperity and collective endeavour</a:t>
            </a:r>
            <a:r>
              <a:rPr lang="en-GB" sz="2600" dirty="0" smtClean="0"/>
              <a:t>. [In 2015] we ended up with a cost-of-living, transactional politics.”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1500" dirty="0" smtClean="0"/>
              <a:t>Quoted </a:t>
            </a:r>
            <a:r>
              <a:rPr lang="en-GB" sz="1500" dirty="0"/>
              <a:t>by Toby Helm </a:t>
            </a:r>
            <a:r>
              <a:rPr lang="en-GB" sz="1500" i="1" dirty="0"/>
              <a:t>Jon Cruddas: this could be the greatest crisis the Labour party has ever faced </a:t>
            </a:r>
            <a:r>
              <a:rPr lang="en-GB" sz="1500" dirty="0"/>
              <a:t>in The Guardian 16 May 2015 – </a:t>
            </a:r>
            <a:r>
              <a:rPr lang="en-GB" sz="1500" dirty="0" err="1"/>
              <a:t>accessable</a:t>
            </a:r>
            <a:r>
              <a:rPr lang="en-GB" sz="1500" dirty="0"/>
              <a:t> at http://www.theguardian.com/politics/2015/may/16/labour-great-crisis-ever</a:t>
            </a:r>
          </a:p>
        </p:txBody>
      </p:sp>
    </p:spTree>
    <p:extLst>
      <p:ext uri="{BB962C8B-B14F-4D97-AF65-F5344CB8AC3E}">
        <p14:creationId xmlns:p14="http://schemas.microsoft.com/office/powerpoint/2010/main" val="17255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It </a:t>
            </a:r>
            <a:r>
              <a:rPr lang="en-GB" sz="2800" b="1" dirty="0"/>
              <a:t>can contribute to a compelling story about national </a:t>
            </a:r>
            <a:r>
              <a:rPr lang="en-GB" sz="2800" b="1" dirty="0" smtClean="0"/>
              <a:t>prosperity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It can contribute to an economics that helps deliver that prosperity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866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argument in summary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Progressives have always used some independent idea of a good life to judge social institutions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It is particularly useful now because we need it…</a:t>
            </a:r>
          </a:p>
          <a:p>
            <a:pPr lvl="1"/>
            <a:r>
              <a:rPr lang="en-GB" alt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arket (and other) institutions are being called into question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we lack a legitimating alternative narrative or model set 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…and over the last 20 years we’ve developed a tool kit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rich, empirically based concept of wellbeing (‘flourishing’) </a:t>
            </a:r>
          </a:p>
          <a:p>
            <a:pPr lvl="1"/>
            <a:r>
              <a:rPr lang="en-GB" alt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easurement - the language of bureaucrats and economics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Most of the work is to be done but the promise is great</a:t>
            </a:r>
            <a:endParaRPr lang="en-GB" alt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optimising all economic drivers of wellbeing (</a:t>
            </a:r>
            <a:r>
              <a:rPr lang="en-GB" altLang="en-US" sz="2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eg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work, community) not just consumption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managing trade offs between wellbeing now and in the future (sustainability)</a:t>
            </a:r>
          </a:p>
        </p:txBody>
      </p:sp>
    </p:spTree>
    <p:extLst>
      <p:ext uri="{BB962C8B-B14F-4D97-AF65-F5344CB8AC3E}">
        <p14:creationId xmlns:p14="http://schemas.microsoft.com/office/powerpoint/2010/main" val="24175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Progressives have always had some independent idea of the good life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596536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i="1" dirty="0" smtClean="0"/>
              <a:t>Rousseau – Emile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/>
              <a:t>“Everything </a:t>
            </a:r>
            <a:r>
              <a:rPr lang="en-GB" sz="2000" dirty="0"/>
              <a:t>is good as it comes from the hands of the Creator; everything degenerates in the hands of </a:t>
            </a:r>
            <a:r>
              <a:rPr lang="en-GB" sz="2000" dirty="0" smtClean="0"/>
              <a:t>man”</a:t>
            </a:r>
            <a:endParaRPr lang="en-GB" sz="20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000" b="1" i="1" dirty="0" smtClean="0"/>
              <a:t>Marx - </a:t>
            </a:r>
            <a:r>
              <a:rPr lang="en-GB" sz="2000" b="1" i="1" dirty="0"/>
              <a:t>Economic and </a:t>
            </a:r>
            <a:r>
              <a:rPr lang="en-GB" sz="2000" b="1" i="1" dirty="0" smtClean="0"/>
              <a:t>Philosophical </a:t>
            </a:r>
            <a:r>
              <a:rPr lang="en-GB" sz="2000" b="1" i="1" dirty="0"/>
              <a:t>Manuscripts of 1844</a:t>
            </a:r>
            <a:endParaRPr lang="en-GB" altLang="en-US" sz="20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/>
              <a:t>“In </a:t>
            </a:r>
            <a:r>
              <a:rPr lang="en-GB" sz="2000" dirty="0"/>
              <a:t>creating a </a:t>
            </a:r>
            <a:r>
              <a:rPr lang="en-GB" sz="2000" i="1" dirty="0"/>
              <a:t>world of objects</a:t>
            </a:r>
            <a:r>
              <a:rPr lang="en-GB" sz="2000" dirty="0"/>
              <a:t> by his personal activity, in his </a:t>
            </a:r>
            <a:r>
              <a:rPr lang="en-GB" sz="2000" i="1" dirty="0"/>
              <a:t>work upon </a:t>
            </a:r>
            <a:r>
              <a:rPr lang="en-GB" sz="2000" dirty="0"/>
              <a:t>inorganic nature, man proves himself a conscious </a:t>
            </a:r>
            <a:r>
              <a:rPr lang="en-GB" sz="2000" dirty="0" smtClean="0"/>
              <a:t>species-being”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20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BUT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/>
              <a:t>“In </a:t>
            </a:r>
            <a:r>
              <a:rPr lang="en-GB" sz="2000" dirty="0"/>
              <a:t>tearing away from man the object of his production, therefore, estranged </a:t>
            </a:r>
            <a:r>
              <a:rPr lang="en-GB" sz="2000" dirty="0" smtClean="0"/>
              <a:t>labour </a:t>
            </a:r>
            <a:r>
              <a:rPr lang="en-GB" sz="2000" dirty="0"/>
              <a:t>tears from him his </a:t>
            </a:r>
            <a:r>
              <a:rPr lang="en-GB" sz="2000" i="1" dirty="0"/>
              <a:t>species-life</a:t>
            </a:r>
            <a:r>
              <a:rPr lang="en-GB" sz="2000" dirty="0"/>
              <a:t>, his real objectivity as a member of the species and transforms his advantage over animals into the disadvantage that his inorganic body, nature, is taken from </a:t>
            </a:r>
            <a:r>
              <a:rPr lang="en-GB" sz="2000" dirty="0" smtClean="0"/>
              <a:t>him”.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b="1" i="1" dirty="0"/>
              <a:t>Bentham</a:t>
            </a:r>
            <a:r>
              <a:rPr lang="en-GB" sz="2000" i="1" dirty="0"/>
              <a:t>: </a:t>
            </a:r>
            <a:r>
              <a:rPr lang="en-GB" sz="2000" b="1" i="1" dirty="0">
                <a:ea typeface="Calibri" panose="020F0502020204030204" pitchFamily="34" charset="0"/>
              </a:rPr>
              <a:t>An Introduction to the Principles of Morals and Legislation</a:t>
            </a:r>
            <a:r>
              <a:rPr lang="en-GB" sz="2000" b="1" dirty="0"/>
              <a:t> </a:t>
            </a:r>
            <a:endParaRPr lang="en-GB" sz="20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>
                <a:ea typeface="Calibri" panose="020F0502020204030204" pitchFamily="34" charset="0"/>
              </a:rPr>
              <a:t>“</a:t>
            </a:r>
            <a:r>
              <a:rPr lang="en-GB" sz="2000" dirty="0">
                <a:ea typeface="Calibri" panose="020F0502020204030204" pitchFamily="34" charset="0"/>
              </a:rPr>
              <a:t>Nature has placed mankind under the governance of two sovereign masters, </a:t>
            </a:r>
            <a:r>
              <a:rPr lang="en-GB" sz="2000" i="1" dirty="0">
                <a:ea typeface="Calibri" panose="020F0502020204030204" pitchFamily="34" charset="0"/>
              </a:rPr>
              <a:t>pain, </a:t>
            </a:r>
            <a:r>
              <a:rPr lang="en-GB" sz="2000" dirty="0">
                <a:ea typeface="Calibri" panose="020F0502020204030204" pitchFamily="34" charset="0"/>
              </a:rPr>
              <a:t>and </a:t>
            </a:r>
            <a:r>
              <a:rPr lang="en-GB" sz="2000" i="1" dirty="0">
                <a:ea typeface="Calibri" panose="020F0502020204030204" pitchFamily="34" charset="0"/>
              </a:rPr>
              <a:t>pleasure.  </a:t>
            </a:r>
            <a:r>
              <a:rPr lang="en-GB" sz="2000" dirty="0">
                <a:ea typeface="Calibri" panose="020F0502020204030204" pitchFamily="34" charset="0"/>
              </a:rPr>
              <a:t>It is for them alone to point out what we ought to do, as well as to determine what we shall do.” </a:t>
            </a:r>
            <a:endParaRPr lang="en-GB" altLang="en-US" sz="2000" i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However in policy, even on the ‘left’, wellbeing has been marginal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traditional progressive view, based on neo-classical economic theory, is that policy should deliver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Efficient markets – market failures corrected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GDP growth 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Redistribution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These ‘intermediate objectives’ maximise wellbeing and social justice: further wellbeing analysis is redundant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Even in public service delivery, the intermediate objectives may be clear, making wellbeing redundant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Health policy is designed to produce better health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Education policy is designed to produce skills…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main appeal has been demonstrable feedbacks 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Wellbeing improves health, exam results, productivity… </a:t>
            </a:r>
            <a:endParaRPr lang="en-GB" altLang="en-US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But now progressives are questioning market and other institutions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traditional ‘intermediate objectives’ of economic policy may not deliver wellbeing and social justice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Market failures – </a:t>
            </a:r>
            <a:r>
              <a:rPr lang="en-GB" altLang="en-US" sz="2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eg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climate change – too large and politically sensitive to be usefully analysed simply as ‘failures’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Possible environmental and technological limits to GDP growth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Political and economic limits to redistribution</a:t>
            </a:r>
          </a:p>
          <a:p>
            <a:pPr lvl="1"/>
            <a:r>
              <a:rPr lang="en-GB" alt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rade-offs between these and other wellbeing drivers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 other areas of policy traditional objectives are also being called in to question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Education is not just about skills but also about wellbeing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Health policy is partly about ‘positive mental health’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Planning and cultural policy objectives contested – so should be designed to deliver wellbeing</a:t>
            </a:r>
          </a:p>
          <a:p>
            <a:pPr lvl="1"/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 it’s ‘back to the drawing board’</a:t>
            </a:r>
            <a:endParaRPr lang="en-GB" sz="3200" b="1" i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7464" y="1772816"/>
            <a:ext cx="8229600" cy="4637112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Markets remain – of course – the most efficient way of allocating most resources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But how do we manage them? How do we channel capitalist energies effectively?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What does ‘good growth’ look like?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How ‘wellbeing efficient’ are different forms of economic activity?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How do we manage the trade-off between now and the future?</a:t>
            </a:r>
          </a:p>
          <a:p>
            <a:pPr lvl="1"/>
            <a:r>
              <a:rPr lang="en-GB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What combination of fiscal and structural change is needed?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 short what should a modern market economy look like and how do we achieve it?</a:t>
            </a:r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/>
            <a:endParaRPr lang="en-GB" alt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alt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Lucida Sans Unicode"/>
      <a:cs typeface="Lucida Sans Unicode"/>
    </a:majorFont>
    <a:minorFont>
      <a:latin typeface="Arial"/>
      <a:ea typeface="Lucida Sans Unicode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Lucida Sans Unicode"/>
      <a:cs typeface="Lucida Sans Unicode"/>
    </a:majorFont>
    <a:minorFont>
      <a:latin typeface="Arial"/>
      <a:ea typeface="Lucida Sans Unicode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3995</TotalTime>
  <Words>1655</Words>
  <Application>Microsoft Office PowerPoint</Application>
  <PresentationFormat>On-screen Show (4:3)</PresentationFormat>
  <Paragraphs>215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MS PGothic</vt:lpstr>
      <vt:lpstr>Arial</vt:lpstr>
      <vt:lpstr>Calibri</vt:lpstr>
      <vt:lpstr>Lucida Sans Unicode</vt:lpstr>
      <vt:lpstr>Times New Roman</vt:lpstr>
      <vt:lpstr>Office Theme</vt:lpstr>
      <vt:lpstr>PowerPoint Presentation</vt:lpstr>
      <vt:lpstr>‘Wellbeing’ is part of several distinct agendas</vt:lpstr>
      <vt:lpstr>Why?</vt:lpstr>
      <vt:lpstr>PowerPoint Presentation</vt:lpstr>
      <vt:lpstr>The argument in summary</vt:lpstr>
      <vt:lpstr>Progressives have always had some independent idea of the good life</vt:lpstr>
      <vt:lpstr>However in policy, even on the ‘left’, wellbeing has been marginal</vt:lpstr>
      <vt:lpstr>But now progressives are questioning market and other institutions</vt:lpstr>
      <vt:lpstr>So it’s ‘back to the drawing board’</vt:lpstr>
      <vt:lpstr>Wellbeing provides the compass</vt:lpstr>
      <vt:lpstr>PowerPoint Presentation</vt:lpstr>
      <vt:lpstr>‘Flourishing’ is measurable, empirical - and normative</vt:lpstr>
      <vt:lpstr>Flourishing has two elements both of which can be measured</vt:lpstr>
      <vt:lpstr>It is measurably influenced by external conditions and personal resources…</vt:lpstr>
      <vt:lpstr>…both of which can be influenced by policy…</vt:lpstr>
      <vt:lpstr>…and it sets in motion a virtuous circle</vt:lpstr>
      <vt:lpstr>This can guide the choice of intermediate economic objectives</vt:lpstr>
      <vt:lpstr>There are some unsurprising but significant findings</vt:lpstr>
      <vt:lpstr>This suggests some broad objectives</vt:lpstr>
      <vt:lpstr>These may sound ‘old hat’ but would require real change</vt:lpstr>
      <vt:lpstr>Part of this is a two stage impact assessment</vt:lpstr>
      <vt:lpstr>Both stages of this may be new</vt:lpstr>
      <vt:lpstr>This forms the basis for a scientific and potentially popular narrative</vt:lpstr>
      <vt:lpstr>PowerPoint Presentation</vt:lpstr>
      <vt:lpstr>Current intermediate objectives make the sustainability trade off hard to manage</vt:lpstr>
      <vt:lpstr>A wellbeing based economics could make it easier</vt:lpstr>
      <vt:lpstr>But the work remains to be done…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Bernard</dc:creator>
  <cp:lastModifiedBy>Microsoft account</cp:lastModifiedBy>
  <cp:revision>208</cp:revision>
  <dcterms:created xsi:type="dcterms:W3CDTF">2014-04-22T14:41:12Z</dcterms:created>
  <dcterms:modified xsi:type="dcterms:W3CDTF">2015-07-15T16:28:39Z</dcterms:modified>
</cp:coreProperties>
</file>