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tags/tag2.xml" ContentType="application/vnd.openxmlformats-officedocument.presentationml.tags+xml"/>
  <Override PartName="/ppt/notesSlides/notesSlide3.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3"/>
  </p:notesMasterIdLst>
  <p:sldIdLst>
    <p:sldId id="256" r:id="rId2"/>
    <p:sldId id="257" r:id="rId3"/>
    <p:sldId id="272" r:id="rId4"/>
    <p:sldId id="259" r:id="rId5"/>
    <p:sldId id="258" r:id="rId6"/>
    <p:sldId id="260" r:id="rId7"/>
    <p:sldId id="261" r:id="rId8"/>
    <p:sldId id="262" r:id="rId9"/>
    <p:sldId id="263" r:id="rId10"/>
    <p:sldId id="264" r:id="rId11"/>
    <p:sldId id="265" r:id="rId12"/>
    <p:sldId id="277" r:id="rId13"/>
    <p:sldId id="274" r:id="rId14"/>
    <p:sldId id="276" r:id="rId15"/>
    <p:sldId id="278" r:id="rId16"/>
    <p:sldId id="266" r:id="rId17"/>
    <p:sldId id="279" r:id="rId18"/>
    <p:sldId id="267" r:id="rId19"/>
    <p:sldId id="269" r:id="rId20"/>
    <p:sldId id="268" r:id="rId21"/>
    <p:sldId id="271"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8A6"/>
    <a:srgbClr val="FFD13F"/>
    <a:srgbClr val="C0D7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86" autoAdjust="0"/>
    <p:restoredTop sz="87714" autoAdjust="0"/>
  </p:normalViewPr>
  <p:slideViewPr>
    <p:cSldViewPr>
      <p:cViewPr varScale="1">
        <p:scale>
          <a:sx n="81" d="100"/>
          <a:sy n="81" d="100"/>
        </p:scale>
        <p:origin x="-1200"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oleObject" Target="file:///\\neweconomics.org.uk\shared\Well%20Being\Current%20projects\Handbook%20voluntary%20sector%20measurement\HPI%20graphs%20GDP%20EF%20and%20HLY%20EF.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neweconomics.org.uk\shared\Well%20Being\Current%20projects\Handbook%20voluntary%20sector%20measurement\HPI%20graphs%20GDP%20EF%20and%20HLY%20EF.xlsx"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lang="en-GB" sz="3600"/>
            </a:pPr>
            <a:r>
              <a:rPr lang="en-GB" sz="3600" dirty="0">
                <a:solidFill>
                  <a:srgbClr val="27384B"/>
                </a:solidFill>
                <a:latin typeface="Lato Regular"/>
              </a:rPr>
              <a:t>GDP and Ecological Footprint for 151 </a:t>
            </a:r>
            <a:r>
              <a:rPr lang="en-GB" sz="3600" dirty="0" smtClean="0">
                <a:solidFill>
                  <a:srgbClr val="27384B"/>
                </a:solidFill>
                <a:latin typeface="Lato Regular"/>
              </a:rPr>
              <a:t>countries</a:t>
            </a:r>
            <a:endParaRPr lang="en-GB" sz="3600" dirty="0">
              <a:solidFill>
                <a:srgbClr val="27384B"/>
              </a:solidFill>
              <a:latin typeface="Lato Regular"/>
            </a:endParaRPr>
          </a:p>
        </c:rich>
      </c:tx>
      <c:layout/>
      <c:overlay val="0"/>
    </c:title>
    <c:autoTitleDeleted val="0"/>
    <c:plotArea>
      <c:layout/>
      <c:scatterChart>
        <c:scatterStyle val="lineMarker"/>
        <c:varyColors val="0"/>
        <c:ser>
          <c:idx val="1"/>
          <c:order val="0"/>
          <c:tx>
            <c:v>Latin America</c:v>
          </c:tx>
          <c:spPr>
            <a:ln w="28575">
              <a:noFill/>
            </a:ln>
          </c:spPr>
          <c:marker>
            <c:symbol val="diamond"/>
            <c:size val="7"/>
            <c:spPr>
              <a:solidFill>
                <a:schemeClr val="accent1"/>
              </a:solidFill>
            </c:spPr>
          </c:marker>
          <c:xVal>
            <c:numRef>
              <c:f>'[HPI graphs GDP EF and HLY EF.xlsx]Sheet1'!$C$2:$C$25</c:f>
              <c:numCache>
                <c:formatCode>0.00</c:formatCode>
                <c:ptCount val="24"/>
                <c:pt idx="0">
                  <c:v>2.1091700000000002</c:v>
                </c:pt>
                <c:pt idx="1">
                  <c:v>2.5200277790000012</c:v>
                </c:pt>
                <c:pt idx="2">
                  <c:v>1.895394735</c:v>
                </c:pt>
                <c:pt idx="3">
                  <c:v>1.422579552</c:v>
                </c:pt>
                <c:pt idx="4">
                  <c:v>1.9932619149999999</c:v>
                </c:pt>
                <c:pt idx="5">
                  <c:v>1.7796102970000001</c:v>
                </c:pt>
                <c:pt idx="6">
                  <c:v>2.08081</c:v>
                </c:pt>
                <c:pt idx="7">
                  <c:v>0.59845590500000001</c:v>
                </c:pt>
                <c:pt idx="8">
                  <c:v>1.732866614</c:v>
                </c:pt>
                <c:pt idx="9">
                  <c:v>1.7219220369999999</c:v>
                </c:pt>
                <c:pt idx="10">
                  <c:v>3.2979086870000001</c:v>
                </c:pt>
                <c:pt idx="11">
                  <c:v>1.5598466010000001</c:v>
                </c:pt>
                <c:pt idx="12">
                  <c:v>2.9655423070000002</c:v>
                </c:pt>
                <c:pt idx="13">
                  <c:v>7.5599415309999944</c:v>
                </c:pt>
                <c:pt idx="14">
                  <c:v>2.7090712350000001</c:v>
                </c:pt>
                <c:pt idx="15">
                  <c:v>2.6060547289999998</c:v>
                </c:pt>
                <c:pt idx="16">
                  <c:v>2.9347647289999998</c:v>
                </c:pt>
                <c:pt idx="17">
                  <c:v>3.2377863320000002</c:v>
                </c:pt>
                <c:pt idx="18">
                  <c:v>1.8010677909999999</c:v>
                </c:pt>
                <c:pt idx="19">
                  <c:v>2.3677016790000001</c:v>
                </c:pt>
                <c:pt idx="20">
                  <c:v>2.994822430999998</c:v>
                </c:pt>
                <c:pt idx="21">
                  <c:v>2.0299349879999999</c:v>
                </c:pt>
                <c:pt idx="22">
                  <c:v>3.0245720939999998</c:v>
                </c:pt>
                <c:pt idx="23">
                  <c:v>5.0786610699999999</c:v>
                </c:pt>
              </c:numCache>
            </c:numRef>
          </c:xVal>
          <c:yVal>
            <c:numRef>
              <c:f>'[HPI graphs GDP EF and HLY EF.xlsx]Sheet1'!$D$2:$D$25</c:f>
              <c:numCache>
                <c:formatCode>_(* #,##0_);_(* \(#,##0\);_(* "-"_);_(@_)</c:formatCode>
                <c:ptCount val="24"/>
                <c:pt idx="0">
                  <c:v>6669.8206135630699</c:v>
                </c:pt>
                <c:pt idx="1">
                  <c:v>11568.608435905089</c:v>
                </c:pt>
                <c:pt idx="2">
                  <c:v>5253</c:v>
                </c:pt>
                <c:pt idx="3">
                  <c:v>9350.0879035475482</c:v>
                </c:pt>
                <c:pt idx="4">
                  <c:v>6667.8482722878798</c:v>
                </c:pt>
                <c:pt idx="5">
                  <c:v>4784.9099086880806</c:v>
                </c:pt>
                <c:pt idx="6">
                  <c:v>3431.7160796827638</c:v>
                </c:pt>
                <c:pt idx="7">
                  <c:v>1110.731895406755</c:v>
                </c:pt>
                <c:pt idx="8">
                  <c:v>3922.9282161709202</c:v>
                </c:pt>
                <c:pt idx="9">
                  <c:v>7673.4130161358207</c:v>
                </c:pt>
                <c:pt idx="10">
                  <c:v>14563.884253985991</c:v>
                </c:pt>
                <c:pt idx="11">
                  <c:v>2913.2788160904811</c:v>
                </c:pt>
                <c:pt idx="12">
                  <c:v>13607.827472254339</c:v>
                </c:pt>
                <c:pt idx="13">
                  <c:v>25738.6268266349</c:v>
                </c:pt>
                <c:pt idx="14">
                  <c:v>16011.67280322642</c:v>
                </c:pt>
                <c:pt idx="15">
                  <c:v>4849.3179667888026</c:v>
                </c:pt>
                <c:pt idx="16">
                  <c:v>11210.39080538226</c:v>
                </c:pt>
                <c:pt idx="17">
                  <c:v>15779.259483052339</c:v>
                </c:pt>
                <c:pt idx="18">
                  <c:v>9452.7960687775685</c:v>
                </c:pt>
                <c:pt idx="19">
                  <c:v>8027.5595189031301</c:v>
                </c:pt>
                <c:pt idx="20">
                  <c:v>5181.283652653593</c:v>
                </c:pt>
                <c:pt idx="21">
                  <c:v>9537.7045082840305</c:v>
                </c:pt>
                <c:pt idx="22">
                  <c:v>12232.804578902251</c:v>
                </c:pt>
                <c:pt idx="23">
                  <c:v>14108.07464878626</c:v>
                </c:pt>
              </c:numCache>
            </c:numRef>
          </c:yVal>
          <c:smooth val="0"/>
        </c:ser>
        <c:ser>
          <c:idx val="0"/>
          <c:order val="1"/>
          <c:tx>
            <c:v>Western world</c:v>
          </c:tx>
          <c:spPr>
            <a:ln w="28575">
              <a:noFill/>
            </a:ln>
          </c:spPr>
          <c:marker>
            <c:symbol val="square"/>
            <c:size val="7"/>
            <c:spPr>
              <a:solidFill>
                <a:schemeClr val="accent2">
                  <a:lumMod val="75000"/>
                </a:schemeClr>
              </a:solidFill>
            </c:spPr>
          </c:marker>
          <c:xVal>
            <c:numRef>
              <c:f>'[HPI graphs GDP EF and HLY EF.xlsx]Sheet1'!$C$26:$C$49</c:f>
              <c:numCache>
                <c:formatCode>0.00</c:formatCode>
                <c:ptCount val="24"/>
                <c:pt idx="0">
                  <c:v>6.6849915899999637</c:v>
                </c:pt>
                <c:pt idx="1">
                  <c:v>4.3131626059999997</c:v>
                </c:pt>
                <c:pt idx="2">
                  <c:v>6.4285376759999746</c:v>
                </c:pt>
                <c:pt idx="3">
                  <c:v>7.1891330289999846</c:v>
                </c:pt>
                <c:pt idx="4">
                  <c:v>5.2913456419999996</c:v>
                </c:pt>
                <c:pt idx="5">
                  <c:v>7.1105127099999654</c:v>
                </c:pt>
                <c:pt idx="6">
                  <c:v>4.9109207589999846</c:v>
                </c:pt>
                <c:pt idx="7">
                  <c:v>4.5662733639999997</c:v>
                </c:pt>
                <c:pt idx="8">
                  <c:v>6.2150107549999936</c:v>
                </c:pt>
                <c:pt idx="9">
                  <c:v>10.72424</c:v>
                </c:pt>
                <c:pt idx="10">
                  <c:v>6.3355315439999647</c:v>
                </c:pt>
                <c:pt idx="11">
                  <c:v>5.0130665659999956</c:v>
                </c:pt>
                <c:pt idx="12">
                  <c:v>4.713109588</c:v>
                </c:pt>
                <c:pt idx="13">
                  <c:v>8.2536367449999997</c:v>
                </c:pt>
                <c:pt idx="14">
                  <c:v>6.2111726880000004</c:v>
                </c:pt>
                <c:pt idx="15">
                  <c:v>6.5392999999999999</c:v>
                </c:pt>
                <c:pt idx="16">
                  <c:v>4.7693941070000001</c:v>
                </c:pt>
                <c:pt idx="17">
                  <c:v>5.7083559659999956</c:v>
                </c:pt>
                <c:pt idx="18">
                  <c:v>4.4418460079999997</c:v>
                </c:pt>
                <c:pt idx="19">
                  <c:v>4.9207485389999954</c:v>
                </c:pt>
                <c:pt idx="20">
                  <c:v>4.5248130119999654</c:v>
                </c:pt>
                <c:pt idx="21">
                  <c:v>4.25509</c:v>
                </c:pt>
                <c:pt idx="22">
                  <c:v>4.1167885189999636</c:v>
                </c:pt>
                <c:pt idx="23">
                  <c:v>4.74012615</c:v>
                </c:pt>
              </c:numCache>
            </c:numRef>
          </c:xVal>
          <c:yVal>
            <c:numRef>
              <c:f>'[HPI graphs GDP EF and HLY EF.xlsx]Sheet1'!$D$26:$D$49</c:f>
              <c:numCache>
                <c:formatCode>_(* #,##0_);_(* \(#,##0\);_(* "-"_);_(@_)</c:formatCode>
                <c:ptCount val="24"/>
                <c:pt idx="0">
                  <c:v>38159.6336533223</c:v>
                </c:pt>
                <c:pt idx="1">
                  <c:v>29534.51533178391</c:v>
                </c:pt>
                <c:pt idx="2">
                  <c:v>39050.167316371873</c:v>
                </c:pt>
                <c:pt idx="3">
                  <c:v>47153.009427342709</c:v>
                </c:pt>
                <c:pt idx="4">
                  <c:v>40006.186910271361</c:v>
                </c:pt>
                <c:pt idx="5">
                  <c:v>37631.062106227822</c:v>
                </c:pt>
                <c:pt idx="6">
                  <c:v>34123.196624903423</c:v>
                </c:pt>
                <c:pt idx="7">
                  <c:v>37402.267766097422</c:v>
                </c:pt>
                <c:pt idx="8">
                  <c:v>40464.328014778199</c:v>
                </c:pt>
                <c:pt idx="9">
                  <c:v>86124.284611159208</c:v>
                </c:pt>
                <c:pt idx="10">
                  <c:v>42164.504055826998</c:v>
                </c:pt>
                <c:pt idx="11">
                  <c:v>46384.490398134032</c:v>
                </c:pt>
                <c:pt idx="12">
                  <c:v>35686.19977055151</c:v>
                </c:pt>
                <c:pt idx="13">
                  <c:v>40162.590008217383</c:v>
                </c:pt>
                <c:pt idx="14">
                  <c:v>36472.550563920449</c:v>
                </c:pt>
                <c:pt idx="15">
                  <c:v>35642.226497941672</c:v>
                </c:pt>
                <c:pt idx="16">
                  <c:v>57230.890002028063</c:v>
                </c:pt>
                <c:pt idx="17">
                  <c:v>39024.173868567173</c:v>
                </c:pt>
                <c:pt idx="18">
                  <c:v>31092.276665627898</c:v>
                </c:pt>
                <c:pt idx="19">
                  <c:v>28408.36851064624</c:v>
                </c:pt>
                <c:pt idx="20">
                  <c:v>31954.175178122801</c:v>
                </c:pt>
                <c:pt idx="21">
                  <c:v>26445.23714633445</c:v>
                </c:pt>
                <c:pt idx="22">
                  <c:v>25415.543575536951</c:v>
                </c:pt>
                <c:pt idx="23">
                  <c:v>32230.35859741988</c:v>
                </c:pt>
              </c:numCache>
            </c:numRef>
          </c:yVal>
          <c:smooth val="0"/>
        </c:ser>
        <c:ser>
          <c:idx val="2"/>
          <c:order val="2"/>
          <c:tx>
            <c:v>Middle East</c:v>
          </c:tx>
          <c:spPr>
            <a:ln w="28575">
              <a:noFill/>
            </a:ln>
          </c:spPr>
          <c:xVal>
            <c:numRef>
              <c:f>'[HPI graphs GDP EF and HLY EF.xlsx]Sheet1'!$C$50:$C$69</c:f>
              <c:numCache>
                <c:formatCode>0.00</c:formatCode>
                <c:ptCount val="20"/>
                <c:pt idx="0">
                  <c:v>1.648142319</c:v>
                </c:pt>
                <c:pt idx="1">
                  <c:v>2.0594643719999999</c:v>
                </c:pt>
                <c:pt idx="2">
                  <c:v>3.1872997190000012</c:v>
                </c:pt>
                <c:pt idx="3">
                  <c:v>1.3235443419999999</c:v>
                </c:pt>
                <c:pt idx="4">
                  <c:v>1.7648179129999999</c:v>
                </c:pt>
                <c:pt idx="5">
                  <c:v>0.54033363999999995</c:v>
                </c:pt>
                <c:pt idx="6">
                  <c:v>6.6451304549999737</c:v>
                </c:pt>
                <c:pt idx="7">
                  <c:v>2.6600129329999991</c:v>
                </c:pt>
                <c:pt idx="8">
                  <c:v>1.4203392319999999</c:v>
                </c:pt>
                <c:pt idx="9">
                  <c:v>3.958168489999998</c:v>
                </c:pt>
                <c:pt idx="10">
                  <c:v>2.1304977749999998</c:v>
                </c:pt>
                <c:pt idx="11">
                  <c:v>9.7199259750000007</c:v>
                </c:pt>
                <c:pt idx="12">
                  <c:v>2.8477597459999999</c:v>
                </c:pt>
                <c:pt idx="13">
                  <c:v>1.4012199999999999</c:v>
                </c:pt>
                <c:pt idx="14">
                  <c:v>11.67622398</c:v>
                </c:pt>
                <c:pt idx="15">
                  <c:v>3.9884965050000001</c:v>
                </c:pt>
                <c:pt idx="16">
                  <c:v>1.454490753</c:v>
                </c:pt>
                <c:pt idx="17">
                  <c:v>2.5547849679999999</c:v>
                </c:pt>
                <c:pt idx="18">
                  <c:v>8.8809087059999996</c:v>
                </c:pt>
                <c:pt idx="19">
                  <c:v>0.87118284000000001</c:v>
                </c:pt>
              </c:numCache>
            </c:numRef>
          </c:xVal>
          <c:yVal>
            <c:numRef>
              <c:f>'[HPI graphs GDP EF and HLY EF.xlsx]Sheet1'!$D$50:$D$69</c:f>
              <c:numCache>
                <c:formatCode>_(* #,##0_);_(* \(#,##0\);_(* "-"_);_(@_)</c:formatCode>
                <c:ptCount val="20"/>
                <c:pt idx="0">
                  <c:v>8432.8746845401729</c:v>
                </c:pt>
                <c:pt idx="1">
                  <c:v>6179.9719370438424</c:v>
                </c:pt>
                <c:pt idx="2">
                  <c:v>16987.067335104199</c:v>
                </c:pt>
                <c:pt idx="3">
                  <c:v>4712.0138702695831</c:v>
                </c:pt>
                <c:pt idx="4">
                  <c:v>9549.838669465049</c:v>
                </c:pt>
                <c:pt idx="5">
                  <c:v>1207.280241261682</c:v>
                </c:pt>
                <c:pt idx="6">
                  <c:v>25799.49162688935</c:v>
                </c:pt>
                <c:pt idx="7">
                  <c:v>11569.655402641311</c:v>
                </c:pt>
                <c:pt idx="8">
                  <c:v>3561.726808278675</c:v>
                </c:pt>
                <c:pt idx="9">
                  <c:v>28573.3307443345</c:v>
                </c:pt>
                <c:pt idx="10">
                  <c:v>5749.2039584702698</c:v>
                </c:pt>
                <c:pt idx="11">
                  <c:v>46428</c:v>
                </c:pt>
                <c:pt idx="12">
                  <c:v>14069.424319309799</c:v>
                </c:pt>
                <c:pt idx="13">
                  <c:v>2613</c:v>
                </c:pt>
                <c:pt idx="14">
                  <c:v>80943.892827376214</c:v>
                </c:pt>
                <c:pt idx="15">
                  <c:v>22713.48529132843</c:v>
                </c:pt>
                <c:pt idx="16">
                  <c:v>5285.0245757816228</c:v>
                </c:pt>
                <c:pt idx="17">
                  <c:v>15686.860167574951</c:v>
                </c:pt>
                <c:pt idx="18">
                  <c:v>47213.366424531567</c:v>
                </c:pt>
                <c:pt idx="19">
                  <c:v>2653.0689389354729</c:v>
                </c:pt>
              </c:numCache>
            </c:numRef>
          </c:yVal>
          <c:smooth val="0"/>
        </c:ser>
        <c:ser>
          <c:idx val="3"/>
          <c:order val="3"/>
          <c:tx>
            <c:v>Sub-Saharan Africa</c:v>
          </c:tx>
          <c:spPr>
            <a:ln w="28575">
              <a:noFill/>
            </a:ln>
          </c:spPr>
          <c:marker>
            <c:symbol val="triangle"/>
            <c:size val="7"/>
            <c:spPr>
              <a:solidFill>
                <a:schemeClr val="tx2">
                  <a:lumMod val="50000"/>
                </a:schemeClr>
              </a:solidFill>
            </c:spPr>
          </c:marker>
          <c:xVal>
            <c:numRef>
              <c:f>'[HPI graphs GDP EF and HLY EF.xlsx]Sheet1'!$C$70:$C$106</c:f>
              <c:numCache>
                <c:formatCode>0.00</c:formatCode>
                <c:ptCount val="37"/>
                <c:pt idx="0">
                  <c:v>0.890610927</c:v>
                </c:pt>
                <c:pt idx="1">
                  <c:v>2.8428447619999999</c:v>
                </c:pt>
                <c:pt idx="2">
                  <c:v>1.3566049609999999</c:v>
                </c:pt>
                <c:pt idx="3">
                  <c:v>1.3042800000000001</c:v>
                </c:pt>
                <c:pt idx="4">
                  <c:v>1.0818162010000001</c:v>
                </c:pt>
                <c:pt idx="5">
                  <c:v>0.75814880900000003</c:v>
                </c:pt>
                <c:pt idx="6">
                  <c:v>1.1562993939999999</c:v>
                </c:pt>
                <c:pt idx="7">
                  <c:v>0.77580378800000005</c:v>
                </c:pt>
                <c:pt idx="8">
                  <c:v>4.5511817050000003</c:v>
                </c:pt>
                <c:pt idx="9">
                  <c:v>0.78431038099999995</c:v>
                </c:pt>
                <c:pt idx="10">
                  <c:v>2.0337217010000002</c:v>
                </c:pt>
                <c:pt idx="11">
                  <c:v>2.5892608319999999</c:v>
                </c:pt>
                <c:pt idx="12">
                  <c:v>0.84081431799999995</c:v>
                </c:pt>
                <c:pt idx="13">
                  <c:v>1.170249909</c:v>
                </c:pt>
                <c:pt idx="14">
                  <c:v>0.84537754099999995</c:v>
                </c:pt>
                <c:pt idx="15">
                  <c:v>1.8914177700000001</c:v>
                </c:pt>
                <c:pt idx="16">
                  <c:v>1.8491200000000001</c:v>
                </c:pt>
                <c:pt idx="17">
                  <c:v>1.132291282</c:v>
                </c:pt>
                <c:pt idx="18">
                  <c:v>0.94680258500000003</c:v>
                </c:pt>
                <c:pt idx="19">
                  <c:v>0.70908004700000005</c:v>
                </c:pt>
                <c:pt idx="20">
                  <c:v>1.63033454</c:v>
                </c:pt>
                <c:pt idx="21">
                  <c:v>1.19238277</c:v>
                </c:pt>
                <c:pt idx="22">
                  <c:v>1.565490461</c:v>
                </c:pt>
                <c:pt idx="23">
                  <c:v>1.3557197949999999</c:v>
                </c:pt>
                <c:pt idx="24">
                  <c:v>1.5257862799999999</c:v>
                </c:pt>
                <c:pt idx="25">
                  <c:v>1.087925193</c:v>
                </c:pt>
                <c:pt idx="26">
                  <c:v>0.99459343099999997</c:v>
                </c:pt>
                <c:pt idx="27">
                  <c:v>1.7391539220000001</c:v>
                </c:pt>
                <c:pt idx="28">
                  <c:v>1.715641433</c:v>
                </c:pt>
                <c:pt idx="29">
                  <c:v>1.279882578</c:v>
                </c:pt>
                <c:pt idx="30">
                  <c:v>1.864940544</c:v>
                </c:pt>
                <c:pt idx="31">
                  <c:v>2.8645122519999999</c:v>
                </c:pt>
                <c:pt idx="32">
                  <c:v>2.5892983940000001</c:v>
                </c:pt>
                <c:pt idx="33">
                  <c:v>1.440481412</c:v>
                </c:pt>
                <c:pt idx="34">
                  <c:v>1.531239791</c:v>
                </c:pt>
                <c:pt idx="35">
                  <c:v>1.1317432999999999</c:v>
                </c:pt>
                <c:pt idx="36">
                  <c:v>1.0318727620000001</c:v>
                </c:pt>
              </c:numCache>
            </c:numRef>
          </c:xVal>
          <c:yVal>
            <c:numRef>
              <c:f>'[HPI graphs GDP EF and HLY EF.xlsx]Sheet1'!$D$70:$D$106</c:f>
              <c:numCache>
                <c:formatCode>_(* #,##0_);_(* \(#,##0\);_(* "-"_);_(@_)</c:formatCode>
                <c:ptCount val="37"/>
                <c:pt idx="0">
                  <c:v>6186.4899942918964</c:v>
                </c:pt>
                <c:pt idx="1">
                  <c:v>13893.06406930913</c:v>
                </c:pt>
                <c:pt idx="2">
                  <c:v>788.88555370087283</c:v>
                </c:pt>
                <c:pt idx="3">
                  <c:v>1096.373581065505</c:v>
                </c:pt>
                <c:pt idx="4">
                  <c:v>4245.1781396660508</c:v>
                </c:pt>
                <c:pt idx="5">
                  <c:v>346.97187990948521</c:v>
                </c:pt>
                <c:pt idx="6">
                  <c:v>968.67372786419503</c:v>
                </c:pt>
                <c:pt idx="7">
                  <c:v>882.14923761888645</c:v>
                </c:pt>
                <c:pt idx="8">
                  <c:v>13696.508659421301</c:v>
                </c:pt>
                <c:pt idx="9">
                  <c:v>942.06359203165152</c:v>
                </c:pt>
                <c:pt idx="10">
                  <c:v>6474.5671510325956</c:v>
                </c:pt>
                <c:pt idx="11">
                  <c:v>10565.18405630806</c:v>
                </c:pt>
                <c:pt idx="12">
                  <c:v>1561.938335108114</c:v>
                </c:pt>
                <c:pt idx="13">
                  <c:v>376</c:v>
                </c:pt>
                <c:pt idx="14">
                  <c:v>408.55354907483098</c:v>
                </c:pt>
                <c:pt idx="15">
                  <c:v>1370.1844543857451</c:v>
                </c:pt>
                <c:pt idx="16">
                  <c:v>2308.08724375371</c:v>
                </c:pt>
                <c:pt idx="17">
                  <c:v>1041.0417176661219</c:v>
                </c:pt>
                <c:pt idx="18">
                  <c:v>1651.2320857015079</c:v>
                </c:pt>
                <c:pt idx="19">
                  <c:v>1163.3817073629471</c:v>
                </c:pt>
                <c:pt idx="20">
                  <c:v>2255.751394662645</c:v>
                </c:pt>
                <c:pt idx="21">
                  <c:v>1433.9905780434169</c:v>
                </c:pt>
                <c:pt idx="22">
                  <c:v>1272.4581122095781</c:v>
                </c:pt>
                <c:pt idx="23">
                  <c:v>1587.3403534628881</c:v>
                </c:pt>
                <c:pt idx="24">
                  <c:v>1255.937092153205</c:v>
                </c:pt>
                <c:pt idx="25">
                  <c:v>2294.3606728629202</c:v>
                </c:pt>
                <c:pt idx="26">
                  <c:v>1899.1771102829571</c:v>
                </c:pt>
                <c:pt idx="27">
                  <c:v>1643.8369360328729</c:v>
                </c:pt>
                <c:pt idx="28">
                  <c:v>1090.64900387187</c:v>
                </c:pt>
                <c:pt idx="29">
                  <c:v>418.79226655207361</c:v>
                </c:pt>
                <c:pt idx="30">
                  <c:v>1064.6064521894609</c:v>
                </c:pt>
                <c:pt idx="31">
                  <c:v>2456.4394310886282</c:v>
                </c:pt>
                <c:pt idx="32">
                  <c:v>727.99492563073431</c:v>
                </c:pt>
                <c:pt idx="33">
                  <c:v>2399.3894294895222</c:v>
                </c:pt>
                <c:pt idx="34">
                  <c:v>1934.959229150244</c:v>
                </c:pt>
                <c:pt idx="35">
                  <c:v>826.9138928505206</c:v>
                </c:pt>
                <c:pt idx="36">
                  <c:v>998.02349778384337</c:v>
                </c:pt>
              </c:numCache>
            </c:numRef>
          </c:yVal>
          <c:smooth val="0"/>
        </c:ser>
        <c:ser>
          <c:idx val="4"/>
          <c:order val="4"/>
          <c:tx>
            <c:v>South Asia</c:v>
          </c:tx>
          <c:spPr>
            <a:ln w="28575">
              <a:noFill/>
            </a:ln>
          </c:spPr>
          <c:marker>
            <c:symbol val="square"/>
            <c:size val="7"/>
            <c:spPr>
              <a:solidFill>
                <a:schemeClr val="accent2">
                  <a:lumMod val="40000"/>
                  <a:lumOff val="60000"/>
                </a:schemeClr>
              </a:solidFill>
            </c:spPr>
          </c:marker>
          <c:xVal>
            <c:numRef>
              <c:f>'[HPI graphs GDP EF and HLY EF.xlsx]Sheet1'!$C$107:$C$112</c:f>
              <c:numCache>
                <c:formatCode>0.00</c:formatCode>
                <c:ptCount val="6"/>
                <c:pt idx="0">
                  <c:v>0.65655883699999995</c:v>
                </c:pt>
                <c:pt idx="1">
                  <c:v>0.86974378200000002</c:v>
                </c:pt>
                <c:pt idx="2">
                  <c:v>1.935682715</c:v>
                </c:pt>
                <c:pt idx="3">
                  <c:v>0.75944637400000004</c:v>
                </c:pt>
                <c:pt idx="4">
                  <c:v>0.75368157099999999</c:v>
                </c:pt>
                <c:pt idx="5">
                  <c:v>1.206348983</c:v>
                </c:pt>
              </c:numCache>
            </c:numRef>
          </c:xVal>
          <c:yVal>
            <c:numRef>
              <c:f>'[HPI graphs GDP EF and HLY EF.xlsx]Sheet1'!$D$107:$D$112</c:f>
              <c:numCache>
                <c:formatCode>_(* #,##0_);_(* \(#,##0\);_(* "-"_);_(@_)</c:formatCode>
                <c:ptCount val="6"/>
                <c:pt idx="0">
                  <c:v>1659.1518597122849</c:v>
                </c:pt>
                <c:pt idx="1">
                  <c:v>3425.448926752345</c:v>
                </c:pt>
                <c:pt idx="2">
                  <c:v>1950.2257397842629</c:v>
                </c:pt>
                <c:pt idx="3">
                  <c:v>1198.863187283875</c:v>
                </c:pt>
                <c:pt idx="4">
                  <c:v>2687.638114453629</c:v>
                </c:pt>
                <c:pt idx="5">
                  <c:v>5077.9702652392116</c:v>
                </c:pt>
              </c:numCache>
            </c:numRef>
          </c:yVal>
          <c:smooth val="0"/>
        </c:ser>
        <c:ser>
          <c:idx val="5"/>
          <c:order val="5"/>
          <c:tx>
            <c:v>East Asia</c:v>
          </c:tx>
          <c:spPr>
            <a:ln w="28575">
              <a:noFill/>
            </a:ln>
          </c:spPr>
          <c:xVal>
            <c:numRef>
              <c:f>'[HPI graphs GDP EF and HLY EF.xlsx]Sheet1'!$C$113:$C$124</c:f>
              <c:numCache>
                <c:formatCode>0.00</c:formatCode>
                <c:ptCount val="12"/>
                <c:pt idx="0">
                  <c:v>2.1302892820000001</c:v>
                </c:pt>
                <c:pt idx="1">
                  <c:v>5.8111099999999984</c:v>
                </c:pt>
                <c:pt idx="2">
                  <c:v>4.1704271119999996</c:v>
                </c:pt>
                <c:pt idx="3">
                  <c:v>4.6188368849999737</c:v>
                </c:pt>
                <c:pt idx="4">
                  <c:v>6.1009238639999754</c:v>
                </c:pt>
                <c:pt idx="5">
                  <c:v>1.1934211299999999</c:v>
                </c:pt>
                <c:pt idx="6">
                  <c:v>1.12749177</c:v>
                </c:pt>
                <c:pt idx="7">
                  <c:v>1.3040324510000001</c:v>
                </c:pt>
                <c:pt idx="8">
                  <c:v>3.9004032579999999</c:v>
                </c:pt>
                <c:pt idx="9">
                  <c:v>0.98272699699999999</c:v>
                </c:pt>
                <c:pt idx="10">
                  <c:v>2.4118447490000001</c:v>
                </c:pt>
                <c:pt idx="11">
                  <c:v>1.3909744479999999</c:v>
                </c:pt>
              </c:numCache>
            </c:numRef>
          </c:xVal>
          <c:yVal>
            <c:numRef>
              <c:f>'[HPI graphs GDP EF and HLY EF.xlsx]Sheet1'!$D$113:$D$124</c:f>
              <c:numCache>
                <c:formatCode>_(* #,##0_);_(* \(#,##0\);_(* "-"_);_(@_)</c:formatCode>
                <c:ptCount val="12"/>
                <c:pt idx="0">
                  <c:v>7598.8349681975033</c:v>
                </c:pt>
                <c:pt idx="1">
                  <c:v>46501.727500291912</c:v>
                </c:pt>
                <c:pt idx="2">
                  <c:v>33732.868222659643</c:v>
                </c:pt>
                <c:pt idx="3">
                  <c:v>29101.07114007061</c:v>
                </c:pt>
                <c:pt idx="4">
                  <c:v>57932.427172904943</c:v>
                </c:pt>
                <c:pt idx="5">
                  <c:v>2193.9685220599599</c:v>
                </c:pt>
                <c:pt idx="6">
                  <c:v>4325.2533282172571</c:v>
                </c:pt>
                <c:pt idx="7">
                  <c:v>2550.97844081938</c:v>
                </c:pt>
                <c:pt idx="8">
                  <c:v>14730.93506077651</c:v>
                </c:pt>
                <c:pt idx="9">
                  <c:v>3969.2510250822502</c:v>
                </c:pt>
                <c:pt idx="10">
                  <c:v>8553.8059121143506</c:v>
                </c:pt>
                <c:pt idx="11">
                  <c:v>3205.1357756979151</c:v>
                </c:pt>
              </c:numCache>
            </c:numRef>
          </c:yVal>
          <c:smooth val="0"/>
        </c:ser>
        <c:ser>
          <c:idx val="6"/>
          <c:order val="6"/>
          <c:tx>
            <c:v>Transition States</c:v>
          </c:tx>
          <c:spPr>
            <a:ln w="28575">
              <a:noFill/>
            </a:ln>
          </c:spPr>
          <c:marker>
            <c:symbol val="diamond"/>
            <c:size val="7"/>
          </c:marker>
          <c:xVal>
            <c:numRef>
              <c:f>'[HPI graphs GDP EF and HLY EF.xlsx]Sheet1'!$C$125:$C$152</c:f>
              <c:numCache>
                <c:formatCode>0.00</c:formatCode>
                <c:ptCount val="28"/>
                <c:pt idx="0">
                  <c:v>1.733440557</c:v>
                </c:pt>
                <c:pt idx="1">
                  <c:v>1.9688117999999999</c:v>
                </c:pt>
                <c:pt idx="2">
                  <c:v>1.433689035</c:v>
                </c:pt>
                <c:pt idx="3">
                  <c:v>4.1449913419999644</c:v>
                </c:pt>
                <c:pt idx="4">
                  <c:v>1.289603429</c:v>
                </c:pt>
                <c:pt idx="5">
                  <c:v>5.5307296309999998</c:v>
                </c:pt>
                <c:pt idx="6">
                  <c:v>0.90064272499999998</c:v>
                </c:pt>
                <c:pt idx="7">
                  <c:v>3.9830011789999999</c:v>
                </c:pt>
                <c:pt idx="8">
                  <c:v>1.819811783</c:v>
                </c:pt>
                <c:pt idx="9">
                  <c:v>1.8119055930000001</c:v>
                </c:pt>
                <c:pt idx="10">
                  <c:v>2.7387042940000002</c:v>
                </c:pt>
                <c:pt idx="11">
                  <c:v>3.5647744139999999</c:v>
                </c:pt>
                <c:pt idx="12">
                  <c:v>4.1935854299999393</c:v>
                </c:pt>
                <c:pt idx="13">
                  <c:v>5.2739654319999998</c:v>
                </c:pt>
                <c:pt idx="14">
                  <c:v>4.7347137100000003</c:v>
                </c:pt>
                <c:pt idx="15">
                  <c:v>3.591028697</c:v>
                </c:pt>
                <c:pt idx="16">
                  <c:v>3.9538419679999999</c:v>
                </c:pt>
                <c:pt idx="17">
                  <c:v>4.3837155159999837</c:v>
                </c:pt>
                <c:pt idx="18">
                  <c:v>5.3644223279999439</c:v>
                </c:pt>
                <c:pt idx="19">
                  <c:v>2.096280342</c:v>
                </c:pt>
                <c:pt idx="20">
                  <c:v>3.9376813159999999</c:v>
                </c:pt>
                <c:pt idx="21">
                  <c:v>2.8373217780000002</c:v>
                </c:pt>
                <c:pt idx="22">
                  <c:v>2.5673227679999999</c:v>
                </c:pt>
                <c:pt idx="23">
                  <c:v>4.6608142169998894</c:v>
                </c:pt>
                <c:pt idx="24">
                  <c:v>5.2114239610000004</c:v>
                </c:pt>
                <c:pt idx="25">
                  <c:v>3.987825725</c:v>
                </c:pt>
                <c:pt idx="26">
                  <c:v>4.396228614</c:v>
                </c:pt>
                <c:pt idx="27">
                  <c:v>3.1939759300000001</c:v>
                </c:pt>
              </c:numCache>
            </c:numRef>
          </c:xVal>
          <c:yVal>
            <c:numRef>
              <c:f>'[HPI graphs GDP EF and HLY EF.xlsx]Sheet1'!$D$125:$D$152</c:f>
              <c:numCache>
                <c:formatCode>_(* #,##0_);_(* \(#,##0\);_(* "-"_);_(@_)</c:formatCode>
                <c:ptCount val="28"/>
                <c:pt idx="0">
                  <c:v>5463.2031996597607</c:v>
                </c:pt>
                <c:pt idx="1">
                  <c:v>9935.9244248925188</c:v>
                </c:pt>
                <c:pt idx="2">
                  <c:v>5074.1741024421799</c:v>
                </c:pt>
                <c:pt idx="3">
                  <c:v>12169.05580624528</c:v>
                </c:pt>
                <c:pt idx="4">
                  <c:v>2238.8532767409451</c:v>
                </c:pt>
                <c:pt idx="5">
                  <c:v>4035.8701820481929</c:v>
                </c:pt>
                <c:pt idx="6">
                  <c:v>2162.769067726892</c:v>
                </c:pt>
                <c:pt idx="7">
                  <c:v>8273.6437144041447</c:v>
                </c:pt>
                <c:pt idx="8">
                  <c:v>3106.0491316288731</c:v>
                </c:pt>
                <c:pt idx="9">
                  <c:v>8592.168755704115</c:v>
                </c:pt>
                <c:pt idx="10">
                  <c:v>8689.508855708089</c:v>
                </c:pt>
                <c:pt idx="11">
                  <c:v>13930.649786386201</c:v>
                </c:pt>
                <c:pt idx="12">
                  <c:v>19543.28189170593</c:v>
                </c:pt>
                <c:pt idx="13">
                  <c:v>24517.90295880831</c:v>
                </c:pt>
                <c:pt idx="14">
                  <c:v>20663.43201625123</c:v>
                </c:pt>
                <c:pt idx="15">
                  <c:v>20545.401456664029</c:v>
                </c:pt>
                <c:pt idx="16">
                  <c:v>16340.31295128582</c:v>
                </c:pt>
                <c:pt idx="17">
                  <c:v>18370.163175410369</c:v>
                </c:pt>
                <c:pt idx="18">
                  <c:v>11161.57338930834</c:v>
                </c:pt>
                <c:pt idx="19">
                  <c:v>3109.8377131770098</c:v>
                </c:pt>
                <c:pt idx="20">
                  <c:v>19884.554406716659</c:v>
                </c:pt>
                <c:pt idx="21">
                  <c:v>14524.303549406541</c:v>
                </c:pt>
                <c:pt idx="22">
                  <c:v>11348.73203082464</c:v>
                </c:pt>
                <c:pt idx="23">
                  <c:v>23302.833284190761</c:v>
                </c:pt>
                <c:pt idx="24">
                  <c:v>26925.210216838041</c:v>
                </c:pt>
                <c:pt idx="25">
                  <c:v>13928.82579303796</c:v>
                </c:pt>
                <c:pt idx="26">
                  <c:v>19891.352833901339</c:v>
                </c:pt>
                <c:pt idx="27">
                  <c:v>6720.97222596962</c:v>
                </c:pt>
              </c:numCache>
            </c:numRef>
          </c:yVal>
          <c:smooth val="0"/>
        </c:ser>
        <c:ser>
          <c:idx val="7"/>
          <c:order val="7"/>
          <c:tx>
            <c:v>World average</c:v>
          </c:tx>
          <c:spPr>
            <a:ln w="28575">
              <a:noFill/>
            </a:ln>
          </c:spPr>
          <c:marker>
            <c:symbol val="circle"/>
            <c:size val="7"/>
            <c:spPr>
              <a:solidFill>
                <a:srgbClr val="FFFF00"/>
              </a:solidFill>
            </c:spPr>
          </c:marker>
          <c:xVal>
            <c:numLit>
              <c:formatCode>General</c:formatCode>
              <c:ptCount val="1"/>
              <c:pt idx="0">
                <c:v>2.7</c:v>
              </c:pt>
            </c:numLit>
          </c:xVal>
          <c:yVal>
            <c:numLit>
              <c:formatCode>General</c:formatCode>
              <c:ptCount val="1"/>
              <c:pt idx="0">
                <c:v>14582</c:v>
              </c:pt>
            </c:numLit>
          </c:yVal>
          <c:smooth val="0"/>
        </c:ser>
        <c:dLbls>
          <c:showLegendKey val="0"/>
          <c:showVal val="0"/>
          <c:showCatName val="0"/>
          <c:showSerName val="0"/>
          <c:showPercent val="0"/>
          <c:showBubbleSize val="0"/>
        </c:dLbls>
        <c:axId val="79328896"/>
        <c:axId val="79329472"/>
      </c:scatterChart>
      <c:valAx>
        <c:axId val="79328896"/>
        <c:scaling>
          <c:orientation val="minMax"/>
        </c:scaling>
        <c:delete val="0"/>
        <c:axPos val="b"/>
        <c:title>
          <c:tx>
            <c:rich>
              <a:bodyPr/>
              <a:lstStyle/>
              <a:p>
                <a:pPr>
                  <a:defRPr lang="en-GB" sz="2000"/>
                </a:pPr>
                <a:r>
                  <a:rPr lang="en-GB" sz="2000" dirty="0">
                    <a:latin typeface="Lato Regular"/>
                  </a:rPr>
                  <a:t>Ecological</a:t>
                </a:r>
                <a:r>
                  <a:rPr lang="en-GB" sz="2000" baseline="0" dirty="0">
                    <a:latin typeface="Lato Regular"/>
                  </a:rPr>
                  <a:t> Footprint (gha per capita)</a:t>
                </a:r>
                <a:endParaRPr lang="en-GB" sz="2000" dirty="0">
                  <a:latin typeface="Lato Regular"/>
                </a:endParaRPr>
              </a:p>
            </c:rich>
          </c:tx>
          <c:layout/>
          <c:overlay val="0"/>
        </c:title>
        <c:numFmt formatCode="0.00" sourceLinked="1"/>
        <c:majorTickMark val="out"/>
        <c:minorTickMark val="none"/>
        <c:tickLblPos val="nextTo"/>
        <c:txPr>
          <a:bodyPr/>
          <a:lstStyle/>
          <a:p>
            <a:pPr>
              <a:defRPr lang="en-GB">
                <a:latin typeface="Lato Regular"/>
                <a:cs typeface="Lato Regular"/>
              </a:defRPr>
            </a:pPr>
            <a:endParaRPr lang="en-US"/>
          </a:p>
        </c:txPr>
        <c:crossAx val="79329472"/>
        <c:crosses val="autoZero"/>
        <c:crossBetween val="midCat"/>
      </c:valAx>
      <c:valAx>
        <c:axId val="79329472"/>
        <c:scaling>
          <c:orientation val="minMax"/>
        </c:scaling>
        <c:delete val="0"/>
        <c:axPos val="l"/>
        <c:majorGridlines/>
        <c:title>
          <c:tx>
            <c:rich>
              <a:bodyPr rot="-5400000" vert="horz"/>
              <a:lstStyle/>
              <a:p>
                <a:pPr>
                  <a:defRPr lang="en-GB" sz="2000">
                    <a:solidFill>
                      <a:srgbClr val="27384B"/>
                    </a:solidFill>
                  </a:defRPr>
                </a:pPr>
                <a:r>
                  <a:rPr lang="en-GB" sz="2000" dirty="0">
                    <a:solidFill>
                      <a:srgbClr val="27384B"/>
                    </a:solidFill>
                    <a:latin typeface="Lato Regular"/>
                  </a:rPr>
                  <a:t>GDP</a:t>
                </a:r>
                <a:r>
                  <a:rPr lang="en-GB" sz="2000" baseline="0" dirty="0">
                    <a:solidFill>
                      <a:srgbClr val="27384B"/>
                    </a:solidFill>
                    <a:latin typeface="Lato Regular"/>
                  </a:rPr>
                  <a:t> per capita (US$)</a:t>
                </a:r>
                <a:endParaRPr lang="en-GB" sz="2000" dirty="0">
                  <a:solidFill>
                    <a:srgbClr val="27384B"/>
                  </a:solidFill>
                  <a:latin typeface="Lato Regular"/>
                </a:endParaRPr>
              </a:p>
            </c:rich>
          </c:tx>
          <c:layout/>
          <c:overlay val="0"/>
        </c:title>
        <c:numFmt formatCode="_(* #,##0_);_(* \(#,##0\);_(* &quot;-&quot;_);_(@_)" sourceLinked="1"/>
        <c:majorTickMark val="out"/>
        <c:minorTickMark val="none"/>
        <c:tickLblPos val="nextTo"/>
        <c:txPr>
          <a:bodyPr/>
          <a:lstStyle/>
          <a:p>
            <a:pPr>
              <a:defRPr lang="en-GB">
                <a:latin typeface="Lato Regular"/>
                <a:cs typeface="Lato Regular"/>
              </a:defRPr>
            </a:pPr>
            <a:endParaRPr lang="en-US"/>
          </a:p>
        </c:txPr>
        <c:crossAx val="79328896"/>
        <c:crosses val="autoZero"/>
        <c:crossBetween val="midCat"/>
      </c:valAx>
      <c:spPr>
        <a:gradFill>
          <a:gsLst>
            <a:gs pos="0">
              <a:srgbClr val="00B050"/>
            </a:gs>
            <a:gs pos="15000">
              <a:srgbClr val="FFFF00"/>
            </a:gs>
            <a:gs pos="61000">
              <a:srgbClr val="FF0000"/>
            </a:gs>
          </a:gsLst>
          <a:lin ang="2400000" scaled="0"/>
        </a:gradFill>
      </c:spPr>
    </c:plotArea>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lang="en-GB" sz="3600"/>
            </a:pPr>
            <a:r>
              <a:rPr lang="en-GB" sz="3600" dirty="0">
                <a:solidFill>
                  <a:srgbClr val="27384B"/>
                </a:solidFill>
                <a:latin typeface="Lato Regular"/>
              </a:rPr>
              <a:t>Happy Life</a:t>
            </a:r>
            <a:r>
              <a:rPr lang="en-GB" sz="3600" baseline="0" dirty="0">
                <a:solidFill>
                  <a:srgbClr val="27384B"/>
                </a:solidFill>
                <a:latin typeface="Lato Regular"/>
              </a:rPr>
              <a:t> Years </a:t>
            </a:r>
            <a:r>
              <a:rPr lang="en-GB" sz="3600" baseline="0" dirty="0" smtClean="0">
                <a:solidFill>
                  <a:srgbClr val="27384B"/>
                </a:solidFill>
                <a:latin typeface="Lato Regular"/>
              </a:rPr>
              <a:t>and </a:t>
            </a:r>
            <a:r>
              <a:rPr lang="en-GB" sz="3600" baseline="0" dirty="0">
                <a:solidFill>
                  <a:srgbClr val="27384B"/>
                </a:solidFill>
                <a:latin typeface="Lato Regular"/>
              </a:rPr>
              <a:t>Ecological </a:t>
            </a:r>
            <a:r>
              <a:rPr lang="en-GB" sz="3600" baseline="0" dirty="0" smtClean="0">
                <a:solidFill>
                  <a:srgbClr val="27384B"/>
                </a:solidFill>
                <a:latin typeface="Lato Regular"/>
              </a:rPr>
              <a:t>Footprint</a:t>
            </a:r>
            <a:endParaRPr lang="en-GB" sz="3600" dirty="0">
              <a:solidFill>
                <a:srgbClr val="27384B"/>
              </a:solidFill>
              <a:latin typeface="Lato Regular"/>
            </a:endParaRPr>
          </a:p>
        </c:rich>
      </c:tx>
      <c:layout/>
      <c:overlay val="0"/>
    </c:title>
    <c:autoTitleDeleted val="0"/>
    <c:plotArea>
      <c:layout/>
      <c:scatterChart>
        <c:scatterStyle val="lineMarker"/>
        <c:varyColors val="0"/>
        <c:ser>
          <c:idx val="0"/>
          <c:order val="0"/>
          <c:tx>
            <c:v>Latin America</c:v>
          </c:tx>
          <c:spPr>
            <a:ln w="28575">
              <a:noFill/>
            </a:ln>
          </c:spPr>
          <c:xVal>
            <c:numRef>
              <c:f>'[HPI graphs GDP EF and HLY EF.xlsx]Sheet1'!$C$2:$C$25</c:f>
              <c:numCache>
                <c:formatCode>0.00</c:formatCode>
                <c:ptCount val="24"/>
                <c:pt idx="0">
                  <c:v>2.1091700000000002</c:v>
                </c:pt>
                <c:pt idx="1">
                  <c:v>2.5200277790000012</c:v>
                </c:pt>
                <c:pt idx="2">
                  <c:v>1.895394735</c:v>
                </c:pt>
                <c:pt idx="3">
                  <c:v>1.422579552</c:v>
                </c:pt>
                <c:pt idx="4">
                  <c:v>1.9932619149999999</c:v>
                </c:pt>
                <c:pt idx="5">
                  <c:v>1.7796102970000001</c:v>
                </c:pt>
                <c:pt idx="6">
                  <c:v>2.08081</c:v>
                </c:pt>
                <c:pt idx="7">
                  <c:v>0.59845590500000001</c:v>
                </c:pt>
                <c:pt idx="8">
                  <c:v>1.732866614</c:v>
                </c:pt>
                <c:pt idx="9">
                  <c:v>1.7219220369999999</c:v>
                </c:pt>
                <c:pt idx="10">
                  <c:v>3.2979086870000001</c:v>
                </c:pt>
                <c:pt idx="11">
                  <c:v>1.5598466010000001</c:v>
                </c:pt>
                <c:pt idx="12">
                  <c:v>2.9655423070000002</c:v>
                </c:pt>
                <c:pt idx="13">
                  <c:v>7.5599415309999944</c:v>
                </c:pt>
                <c:pt idx="14">
                  <c:v>2.7090712350000001</c:v>
                </c:pt>
                <c:pt idx="15">
                  <c:v>2.6060547289999998</c:v>
                </c:pt>
                <c:pt idx="16">
                  <c:v>2.9347647289999998</c:v>
                </c:pt>
                <c:pt idx="17">
                  <c:v>3.2377863320000002</c:v>
                </c:pt>
                <c:pt idx="18">
                  <c:v>1.8010677909999999</c:v>
                </c:pt>
                <c:pt idx="19">
                  <c:v>2.3677016790000001</c:v>
                </c:pt>
                <c:pt idx="20">
                  <c:v>2.994822430999998</c:v>
                </c:pt>
                <c:pt idx="21">
                  <c:v>2.0299349879999999</c:v>
                </c:pt>
                <c:pt idx="22">
                  <c:v>3.0245720939999998</c:v>
                </c:pt>
                <c:pt idx="23">
                  <c:v>5.0786610699999999</c:v>
                </c:pt>
              </c:numCache>
            </c:numRef>
          </c:xVal>
          <c:yVal>
            <c:numRef>
              <c:f>'[HPI graphs GDP EF and HLY EF.xlsx]Sheet1'!$E$2:$E$25</c:f>
              <c:numCache>
                <c:formatCode>0.0</c:formatCode>
                <c:ptCount val="24"/>
                <c:pt idx="0">
                  <c:v>55.216594455635139</c:v>
                </c:pt>
                <c:pt idx="1">
                  <c:v>62.568483603320672</c:v>
                </c:pt>
                <c:pt idx="2">
                  <c:v>51.077222566086803</c:v>
                </c:pt>
                <c:pt idx="3">
                  <c:v>43.521428636383973</c:v>
                </c:pt>
                <c:pt idx="4">
                  <c:v>54.001576087904112</c:v>
                </c:pt>
                <c:pt idx="5">
                  <c:v>50.775545730559202</c:v>
                </c:pt>
                <c:pt idx="6">
                  <c:v>48.243789273116001</c:v>
                </c:pt>
                <c:pt idx="7">
                  <c:v>32.168696530534262</c:v>
                </c:pt>
                <c:pt idx="8">
                  <c:v>49.736323915431953</c:v>
                </c:pt>
                <c:pt idx="9">
                  <c:v>51.667818996092223</c:v>
                </c:pt>
                <c:pt idx="10">
                  <c:v>57.963655856438351</c:v>
                </c:pt>
                <c:pt idx="11">
                  <c:v>49.322077640015998</c:v>
                </c:pt>
                <c:pt idx="12">
                  <c:v>60.340271840990248</c:v>
                </c:pt>
                <c:pt idx="13">
                  <c:v>52.195308445056902</c:v>
                </c:pt>
                <c:pt idx="14">
                  <c:v>55.015277629278593</c:v>
                </c:pt>
                <c:pt idx="15">
                  <c:v>44.873489347224442</c:v>
                </c:pt>
                <c:pt idx="16">
                  <c:v>55.527512149376861</c:v>
                </c:pt>
                <c:pt idx="17">
                  <c:v>58.524800181510592</c:v>
                </c:pt>
                <c:pt idx="18">
                  <c:v>53.232857592360851</c:v>
                </c:pt>
                <c:pt idx="19">
                  <c:v>51.273163298776609</c:v>
                </c:pt>
                <c:pt idx="20">
                  <c:v>49.188195718710602</c:v>
                </c:pt>
                <c:pt idx="21">
                  <c:v>48.899188560967147</c:v>
                </c:pt>
                <c:pt idx="22">
                  <c:v>59.895361473422703</c:v>
                </c:pt>
                <c:pt idx="23">
                  <c:v>53.555964341118823</c:v>
                </c:pt>
              </c:numCache>
            </c:numRef>
          </c:yVal>
          <c:smooth val="0"/>
        </c:ser>
        <c:ser>
          <c:idx val="1"/>
          <c:order val="1"/>
          <c:tx>
            <c:v>Western world</c:v>
          </c:tx>
          <c:spPr>
            <a:ln w="28575">
              <a:noFill/>
            </a:ln>
          </c:spPr>
          <c:xVal>
            <c:numRef>
              <c:f>'[HPI graphs GDP EF and HLY EF.xlsx]Sheet1'!$C$26:$C$49</c:f>
              <c:numCache>
                <c:formatCode>0.00</c:formatCode>
                <c:ptCount val="24"/>
                <c:pt idx="0">
                  <c:v>6.6849915899999637</c:v>
                </c:pt>
                <c:pt idx="1">
                  <c:v>4.3131626059999997</c:v>
                </c:pt>
                <c:pt idx="2">
                  <c:v>6.4285376759999746</c:v>
                </c:pt>
                <c:pt idx="3">
                  <c:v>7.1891330289999846</c:v>
                </c:pt>
                <c:pt idx="4">
                  <c:v>5.2913456419999996</c:v>
                </c:pt>
                <c:pt idx="5">
                  <c:v>7.1105127099999654</c:v>
                </c:pt>
                <c:pt idx="6">
                  <c:v>4.9109207589999846</c:v>
                </c:pt>
                <c:pt idx="7">
                  <c:v>4.5662733639999997</c:v>
                </c:pt>
                <c:pt idx="8">
                  <c:v>6.2150107549999936</c:v>
                </c:pt>
                <c:pt idx="9">
                  <c:v>10.72424</c:v>
                </c:pt>
                <c:pt idx="10">
                  <c:v>6.3355315439999647</c:v>
                </c:pt>
                <c:pt idx="11">
                  <c:v>5.0130665659999956</c:v>
                </c:pt>
                <c:pt idx="12">
                  <c:v>4.713109588</c:v>
                </c:pt>
                <c:pt idx="13">
                  <c:v>8.2536367449999997</c:v>
                </c:pt>
                <c:pt idx="14">
                  <c:v>6.2111726880000004</c:v>
                </c:pt>
                <c:pt idx="15">
                  <c:v>6.5392999999999999</c:v>
                </c:pt>
                <c:pt idx="16">
                  <c:v>4.7693941070000001</c:v>
                </c:pt>
                <c:pt idx="17">
                  <c:v>5.7083559659999956</c:v>
                </c:pt>
                <c:pt idx="18">
                  <c:v>4.4418460079999997</c:v>
                </c:pt>
                <c:pt idx="19">
                  <c:v>4.9207485389999954</c:v>
                </c:pt>
                <c:pt idx="20">
                  <c:v>4.5248130119999654</c:v>
                </c:pt>
                <c:pt idx="21">
                  <c:v>4.25509</c:v>
                </c:pt>
                <c:pt idx="22">
                  <c:v>4.1167885189999636</c:v>
                </c:pt>
                <c:pt idx="23">
                  <c:v>4.74012615</c:v>
                </c:pt>
              </c:numCache>
            </c:numRef>
          </c:xVal>
          <c:yVal>
            <c:numRef>
              <c:f>'[HPI graphs GDP EF and HLY EF.xlsx]Sheet1'!$E$26:$E$49</c:f>
              <c:numCache>
                <c:formatCode>0.0</c:formatCode>
                <c:ptCount val="24"/>
                <c:pt idx="0">
                  <c:v>65.471977932415314</c:v>
                </c:pt>
                <c:pt idx="1">
                  <c:v>63.377991438279999</c:v>
                </c:pt>
                <c:pt idx="2">
                  <c:v>66.285143599997497</c:v>
                </c:pt>
                <c:pt idx="3">
                  <c:v>61.285207304134708</c:v>
                </c:pt>
                <c:pt idx="4">
                  <c:v>64.299900184515423</c:v>
                </c:pt>
                <c:pt idx="5">
                  <c:v>60.538203705162672</c:v>
                </c:pt>
                <c:pt idx="6">
                  <c:v>61.32286536763182</c:v>
                </c:pt>
                <c:pt idx="7">
                  <c:v>60.039113104895343</c:v>
                </c:pt>
                <c:pt idx="8">
                  <c:v>63.509046337652492</c:v>
                </c:pt>
                <c:pt idx="9">
                  <c:v>62.045781748302801</c:v>
                </c:pt>
                <c:pt idx="10">
                  <c:v>65.113281270842222</c:v>
                </c:pt>
                <c:pt idx="11">
                  <c:v>66.548341452313309</c:v>
                </c:pt>
                <c:pt idx="12">
                  <c:v>61.779945688405142</c:v>
                </c:pt>
                <c:pt idx="13">
                  <c:v>65.216932458574249</c:v>
                </c:pt>
                <c:pt idx="14">
                  <c:v>63.876692173985603</c:v>
                </c:pt>
                <c:pt idx="15">
                  <c:v>62.120213766178502</c:v>
                </c:pt>
                <c:pt idx="16">
                  <c:v>66.253743659088244</c:v>
                </c:pt>
                <c:pt idx="17">
                  <c:v>65.641220951003206</c:v>
                </c:pt>
                <c:pt idx="18">
                  <c:v>57.361641445861913</c:v>
                </c:pt>
                <c:pt idx="19">
                  <c:v>54.198804348552763</c:v>
                </c:pt>
                <c:pt idx="20">
                  <c:v>58.814495919694103</c:v>
                </c:pt>
                <c:pt idx="21">
                  <c:v>53.591065046133231</c:v>
                </c:pt>
                <c:pt idx="22">
                  <c:v>47.984714774326747</c:v>
                </c:pt>
                <c:pt idx="23">
                  <c:v>57.410869023766331</c:v>
                </c:pt>
              </c:numCache>
            </c:numRef>
          </c:yVal>
          <c:smooth val="0"/>
        </c:ser>
        <c:ser>
          <c:idx val="2"/>
          <c:order val="2"/>
          <c:tx>
            <c:v>Middle East</c:v>
          </c:tx>
          <c:spPr>
            <a:ln w="28575">
              <a:noFill/>
            </a:ln>
          </c:spPr>
          <c:xVal>
            <c:numRef>
              <c:f>'[HPI graphs GDP EF and HLY EF.xlsx]Sheet1'!$C$50:$C$69</c:f>
              <c:numCache>
                <c:formatCode>0.00</c:formatCode>
                <c:ptCount val="20"/>
                <c:pt idx="0">
                  <c:v>1.648142319</c:v>
                </c:pt>
                <c:pt idx="1">
                  <c:v>2.0594643719999999</c:v>
                </c:pt>
                <c:pt idx="2">
                  <c:v>3.1872997190000012</c:v>
                </c:pt>
                <c:pt idx="3">
                  <c:v>1.3235443419999999</c:v>
                </c:pt>
                <c:pt idx="4">
                  <c:v>1.7648179129999999</c:v>
                </c:pt>
                <c:pt idx="5">
                  <c:v>0.54033363999999995</c:v>
                </c:pt>
                <c:pt idx="6">
                  <c:v>6.6451304549999737</c:v>
                </c:pt>
                <c:pt idx="7">
                  <c:v>2.6600129329999991</c:v>
                </c:pt>
                <c:pt idx="8">
                  <c:v>1.4203392319999999</c:v>
                </c:pt>
                <c:pt idx="9">
                  <c:v>3.958168489999998</c:v>
                </c:pt>
                <c:pt idx="10">
                  <c:v>2.1304977749999998</c:v>
                </c:pt>
                <c:pt idx="11">
                  <c:v>9.7199259750000007</c:v>
                </c:pt>
                <c:pt idx="12">
                  <c:v>2.8477597459999999</c:v>
                </c:pt>
                <c:pt idx="13">
                  <c:v>1.4012199999999999</c:v>
                </c:pt>
                <c:pt idx="14">
                  <c:v>11.67622398</c:v>
                </c:pt>
                <c:pt idx="15">
                  <c:v>3.9884965050000001</c:v>
                </c:pt>
                <c:pt idx="16">
                  <c:v>1.454490753</c:v>
                </c:pt>
                <c:pt idx="17">
                  <c:v>2.5547849679999999</c:v>
                </c:pt>
                <c:pt idx="18">
                  <c:v>8.8809087059999996</c:v>
                </c:pt>
                <c:pt idx="19">
                  <c:v>0.87118284000000001</c:v>
                </c:pt>
              </c:numCache>
            </c:numRef>
          </c:xVal>
          <c:yVal>
            <c:numRef>
              <c:f>'[HPI graphs GDP EF and HLY EF.xlsx]Sheet1'!$E$50:$E$69</c:f>
              <c:numCache>
                <c:formatCode>0.0</c:formatCode>
                <c:ptCount val="20"/>
                <c:pt idx="0">
                  <c:v>46.180394907736442</c:v>
                </c:pt>
                <c:pt idx="1">
                  <c:v>38.546429947975021</c:v>
                </c:pt>
                <c:pt idx="2">
                  <c:v>45.425311915434563</c:v>
                </c:pt>
                <c:pt idx="3">
                  <c:v>40.846239234372</c:v>
                </c:pt>
                <c:pt idx="4">
                  <c:v>43.891183349063553</c:v>
                </c:pt>
                <c:pt idx="5">
                  <c:v>28.96388957514958</c:v>
                </c:pt>
                <c:pt idx="6">
                  <c:v>43.452009096799763</c:v>
                </c:pt>
                <c:pt idx="7">
                  <c:v>43.467604824350957</c:v>
                </c:pt>
                <c:pt idx="8">
                  <c:v>42.416385955016892</c:v>
                </c:pt>
                <c:pt idx="9">
                  <c:v>64.937525445420704</c:v>
                </c:pt>
                <c:pt idx="10">
                  <c:v>48.975974434737871</c:v>
                </c:pt>
                <c:pt idx="11">
                  <c:v>54.881032727671503</c:v>
                </c:pt>
                <c:pt idx="12">
                  <c:v>45.554205730529219</c:v>
                </c:pt>
                <c:pt idx="13">
                  <c:v>43.785909434939697</c:v>
                </c:pt>
                <c:pt idx="14">
                  <c:v>57.739860315352203</c:v>
                </c:pt>
                <c:pt idx="15">
                  <c:v>55.198845167994307</c:v>
                </c:pt>
                <c:pt idx="16">
                  <c:v>41.076748303102711</c:v>
                </c:pt>
                <c:pt idx="17">
                  <c:v>48.19867712142873</c:v>
                </c:pt>
                <c:pt idx="18">
                  <c:v>59.920089426335998</c:v>
                </c:pt>
                <c:pt idx="19">
                  <c:v>34.730809956711198</c:v>
                </c:pt>
              </c:numCache>
            </c:numRef>
          </c:yVal>
          <c:smooth val="0"/>
        </c:ser>
        <c:ser>
          <c:idx val="3"/>
          <c:order val="3"/>
          <c:tx>
            <c:v>Sub-Saharan Africa</c:v>
          </c:tx>
          <c:spPr>
            <a:ln w="28575">
              <a:noFill/>
            </a:ln>
          </c:spPr>
          <c:marker>
            <c:symbol val="triangle"/>
            <c:size val="7"/>
          </c:marker>
          <c:xVal>
            <c:numRef>
              <c:f>'[HPI graphs GDP EF and HLY EF.xlsx]Sheet1'!$C$70:$C$106</c:f>
              <c:numCache>
                <c:formatCode>0.00</c:formatCode>
                <c:ptCount val="37"/>
                <c:pt idx="0">
                  <c:v>0.890610927</c:v>
                </c:pt>
                <c:pt idx="1">
                  <c:v>2.8428447619999999</c:v>
                </c:pt>
                <c:pt idx="2">
                  <c:v>1.3566049609999999</c:v>
                </c:pt>
                <c:pt idx="3">
                  <c:v>1.3042800000000001</c:v>
                </c:pt>
                <c:pt idx="4">
                  <c:v>1.0818162010000001</c:v>
                </c:pt>
                <c:pt idx="5">
                  <c:v>0.75814880900000003</c:v>
                </c:pt>
                <c:pt idx="6">
                  <c:v>1.1562993939999999</c:v>
                </c:pt>
                <c:pt idx="7">
                  <c:v>0.77580378800000005</c:v>
                </c:pt>
                <c:pt idx="8">
                  <c:v>4.5511817050000003</c:v>
                </c:pt>
                <c:pt idx="9">
                  <c:v>0.78431038099999995</c:v>
                </c:pt>
                <c:pt idx="10">
                  <c:v>2.0337217010000002</c:v>
                </c:pt>
                <c:pt idx="11">
                  <c:v>2.5892608319999999</c:v>
                </c:pt>
                <c:pt idx="12">
                  <c:v>0.84081431799999995</c:v>
                </c:pt>
                <c:pt idx="13">
                  <c:v>1.170249909</c:v>
                </c:pt>
                <c:pt idx="14">
                  <c:v>0.84537754099999995</c:v>
                </c:pt>
                <c:pt idx="15">
                  <c:v>1.8914177700000001</c:v>
                </c:pt>
                <c:pt idx="16">
                  <c:v>1.8491200000000001</c:v>
                </c:pt>
                <c:pt idx="17">
                  <c:v>1.132291282</c:v>
                </c:pt>
                <c:pt idx="18">
                  <c:v>0.94680258500000003</c:v>
                </c:pt>
                <c:pt idx="19">
                  <c:v>0.70908004700000005</c:v>
                </c:pt>
                <c:pt idx="20">
                  <c:v>1.63033454</c:v>
                </c:pt>
                <c:pt idx="21">
                  <c:v>1.19238277</c:v>
                </c:pt>
                <c:pt idx="22">
                  <c:v>1.565490461</c:v>
                </c:pt>
                <c:pt idx="23">
                  <c:v>1.3557197949999999</c:v>
                </c:pt>
                <c:pt idx="24">
                  <c:v>1.5257862799999999</c:v>
                </c:pt>
                <c:pt idx="25">
                  <c:v>1.087925193</c:v>
                </c:pt>
                <c:pt idx="26">
                  <c:v>0.99459343099999997</c:v>
                </c:pt>
                <c:pt idx="27">
                  <c:v>1.7391539220000001</c:v>
                </c:pt>
                <c:pt idx="28">
                  <c:v>1.715641433</c:v>
                </c:pt>
                <c:pt idx="29">
                  <c:v>1.279882578</c:v>
                </c:pt>
                <c:pt idx="30">
                  <c:v>1.864940544</c:v>
                </c:pt>
                <c:pt idx="31">
                  <c:v>2.8645122519999999</c:v>
                </c:pt>
                <c:pt idx="32">
                  <c:v>2.5892983940000001</c:v>
                </c:pt>
                <c:pt idx="33">
                  <c:v>1.440481412</c:v>
                </c:pt>
                <c:pt idx="34">
                  <c:v>1.531239791</c:v>
                </c:pt>
                <c:pt idx="35">
                  <c:v>1.1317432999999999</c:v>
                </c:pt>
                <c:pt idx="36">
                  <c:v>1.0318727620000001</c:v>
                </c:pt>
              </c:numCache>
            </c:numRef>
          </c:xVal>
          <c:yVal>
            <c:numRef>
              <c:f>'[HPI graphs GDP EF and HLY EF.xlsx]Sheet1'!$E$70:$E$106</c:f>
              <c:numCache>
                <c:formatCode>0.0</c:formatCode>
                <c:ptCount val="37"/>
                <c:pt idx="0">
                  <c:v>28.20926881185185</c:v>
                </c:pt>
                <c:pt idx="1">
                  <c:v>26.682346665041621</c:v>
                </c:pt>
                <c:pt idx="2">
                  <c:v>24.330570204135981</c:v>
                </c:pt>
                <c:pt idx="3">
                  <c:v>32.394776701069063</c:v>
                </c:pt>
                <c:pt idx="4">
                  <c:v>29.972759628112421</c:v>
                </c:pt>
                <c:pt idx="5">
                  <c:v>25.88710921304224</c:v>
                </c:pt>
                <c:pt idx="6">
                  <c:v>39.059151395318104</c:v>
                </c:pt>
                <c:pt idx="7">
                  <c:v>33.868670249988163</c:v>
                </c:pt>
                <c:pt idx="8">
                  <c:v>47.732546499992203</c:v>
                </c:pt>
                <c:pt idx="9">
                  <c:v>29.449256111259661</c:v>
                </c:pt>
                <c:pt idx="10">
                  <c:v>37.786005499665492</c:v>
                </c:pt>
                <c:pt idx="11">
                  <c:v>30.96980278163846</c:v>
                </c:pt>
                <c:pt idx="12">
                  <c:v>31.04404519303333</c:v>
                </c:pt>
                <c:pt idx="13">
                  <c:v>30.916467541147519</c:v>
                </c:pt>
                <c:pt idx="14">
                  <c:v>26.208003077936979</c:v>
                </c:pt>
                <c:pt idx="15">
                  <c:v>25.6048251770505</c:v>
                </c:pt>
                <c:pt idx="16">
                  <c:v>35.543145929747077</c:v>
                </c:pt>
                <c:pt idx="17">
                  <c:v>33.487691763174922</c:v>
                </c:pt>
                <c:pt idx="18">
                  <c:v>31.74122137255689</c:v>
                </c:pt>
                <c:pt idx="19">
                  <c:v>29.827772419891389</c:v>
                </c:pt>
                <c:pt idx="20">
                  <c:v>34.754095726454473</c:v>
                </c:pt>
                <c:pt idx="21">
                  <c:v>27.732651094700699</c:v>
                </c:pt>
                <c:pt idx="22">
                  <c:v>29.810138252741641</c:v>
                </c:pt>
                <c:pt idx="23">
                  <c:v>28.631817577683009</c:v>
                </c:pt>
                <c:pt idx="24">
                  <c:v>29.852609283374019</c:v>
                </c:pt>
                <c:pt idx="25">
                  <c:v>29.394068077392369</c:v>
                </c:pt>
                <c:pt idx="26">
                  <c:v>30.544878312101929</c:v>
                </c:pt>
                <c:pt idx="27">
                  <c:v>37.427258941589898</c:v>
                </c:pt>
                <c:pt idx="28">
                  <c:v>29.189780577393879</c:v>
                </c:pt>
                <c:pt idx="29">
                  <c:v>31.311859274475331</c:v>
                </c:pt>
                <c:pt idx="30">
                  <c:v>26.6112630113054</c:v>
                </c:pt>
                <c:pt idx="31">
                  <c:v>35.82949680107982</c:v>
                </c:pt>
                <c:pt idx="32">
                  <c:v>29.752233304603379</c:v>
                </c:pt>
                <c:pt idx="33">
                  <c:v>30.874664738367521</c:v>
                </c:pt>
                <c:pt idx="34">
                  <c:v>31.030953161458079</c:v>
                </c:pt>
                <c:pt idx="35">
                  <c:v>26.120944758183409</c:v>
                </c:pt>
                <c:pt idx="36">
                  <c:v>25.348687827322319</c:v>
                </c:pt>
              </c:numCache>
            </c:numRef>
          </c:yVal>
          <c:smooth val="0"/>
        </c:ser>
        <c:ser>
          <c:idx val="4"/>
          <c:order val="4"/>
          <c:tx>
            <c:v>South Asia</c:v>
          </c:tx>
          <c:spPr>
            <a:ln w="28575">
              <a:noFill/>
            </a:ln>
          </c:spPr>
          <c:marker>
            <c:symbol val="square"/>
            <c:size val="7"/>
            <c:spPr>
              <a:solidFill>
                <a:schemeClr val="accent2">
                  <a:lumMod val="40000"/>
                  <a:lumOff val="60000"/>
                </a:schemeClr>
              </a:solidFill>
            </c:spPr>
          </c:marker>
          <c:xVal>
            <c:numRef>
              <c:f>'[HPI graphs GDP EF and HLY EF.xlsx]Sheet1'!$C$107:$C$112</c:f>
              <c:numCache>
                <c:formatCode>0.00</c:formatCode>
                <c:ptCount val="6"/>
                <c:pt idx="0">
                  <c:v>0.65655883699999995</c:v>
                </c:pt>
                <c:pt idx="1">
                  <c:v>0.86974378200000002</c:v>
                </c:pt>
                <c:pt idx="2">
                  <c:v>1.935682715</c:v>
                </c:pt>
                <c:pt idx="3">
                  <c:v>0.75944637400000004</c:v>
                </c:pt>
                <c:pt idx="4">
                  <c:v>0.75368157099999999</c:v>
                </c:pt>
                <c:pt idx="5">
                  <c:v>1.206348983</c:v>
                </c:pt>
              </c:numCache>
            </c:numRef>
          </c:xVal>
          <c:yVal>
            <c:numRef>
              <c:f>'[HPI graphs GDP EF and HLY EF.xlsx]Sheet1'!$E$107:$E$112</c:f>
              <c:numCache>
                <c:formatCode>0.0</c:formatCode>
                <c:ptCount val="6"/>
                <c:pt idx="0">
                  <c:v>42.188327568959657</c:v>
                </c:pt>
                <c:pt idx="1">
                  <c:v>40.063579878124052</c:v>
                </c:pt>
                <c:pt idx="2">
                  <c:v>41.618192111744683</c:v>
                </c:pt>
                <c:pt idx="3">
                  <c:v>35.87049579061582</c:v>
                </c:pt>
                <c:pt idx="4">
                  <c:v>41.46880884899106</c:v>
                </c:pt>
                <c:pt idx="5">
                  <c:v>41.200033841296083</c:v>
                </c:pt>
              </c:numCache>
            </c:numRef>
          </c:yVal>
          <c:smooth val="0"/>
        </c:ser>
        <c:ser>
          <c:idx val="5"/>
          <c:order val="5"/>
          <c:tx>
            <c:v>East Asia</c:v>
          </c:tx>
          <c:spPr>
            <a:ln w="28575">
              <a:noFill/>
            </a:ln>
          </c:spPr>
          <c:xVal>
            <c:numRef>
              <c:f>'[HPI graphs GDP EF and HLY EF.xlsx]Sheet1'!$C$113:$C$124</c:f>
              <c:numCache>
                <c:formatCode>0.00</c:formatCode>
                <c:ptCount val="12"/>
                <c:pt idx="0">
                  <c:v>2.1302892820000001</c:v>
                </c:pt>
                <c:pt idx="1">
                  <c:v>5.8111099999999984</c:v>
                </c:pt>
                <c:pt idx="2">
                  <c:v>4.1704271119999996</c:v>
                </c:pt>
                <c:pt idx="3">
                  <c:v>4.6188368849999737</c:v>
                </c:pt>
                <c:pt idx="4">
                  <c:v>6.1009238639999754</c:v>
                </c:pt>
                <c:pt idx="5">
                  <c:v>1.1934211299999999</c:v>
                </c:pt>
                <c:pt idx="6">
                  <c:v>1.12749177</c:v>
                </c:pt>
                <c:pt idx="7">
                  <c:v>1.3040324510000001</c:v>
                </c:pt>
                <c:pt idx="8">
                  <c:v>3.9004032579999999</c:v>
                </c:pt>
                <c:pt idx="9">
                  <c:v>0.98272699699999999</c:v>
                </c:pt>
                <c:pt idx="10">
                  <c:v>2.4118447490000001</c:v>
                </c:pt>
                <c:pt idx="11">
                  <c:v>1.3909744479999999</c:v>
                </c:pt>
              </c:numCache>
            </c:numRef>
          </c:xVal>
          <c:yVal>
            <c:numRef>
              <c:f>'[HPI graphs GDP EF and HLY EF.xlsx]Sheet1'!$E$113:$E$124</c:f>
              <c:numCache>
                <c:formatCode>0.0</c:formatCode>
                <c:ptCount val="12"/>
                <c:pt idx="0">
                  <c:v>43.113123780290707</c:v>
                </c:pt>
                <c:pt idx="1">
                  <c:v>54.906595393166349</c:v>
                </c:pt>
                <c:pt idx="2">
                  <c:v>57.973462656836823</c:v>
                </c:pt>
                <c:pt idx="3">
                  <c:v>56.396471905123683</c:v>
                </c:pt>
                <c:pt idx="4">
                  <c:v>59.350864844556753</c:v>
                </c:pt>
                <c:pt idx="5">
                  <c:v>34.614869424421798</c:v>
                </c:pt>
                <c:pt idx="6">
                  <c:v>45.025218751598203</c:v>
                </c:pt>
                <c:pt idx="7">
                  <c:v>41.636128083117548</c:v>
                </c:pt>
                <c:pt idx="8">
                  <c:v>48.844881305695232</c:v>
                </c:pt>
                <c:pt idx="9">
                  <c:v>41.831438187102442</c:v>
                </c:pt>
                <c:pt idx="10">
                  <c:v>52.425166423211003</c:v>
                </c:pt>
                <c:pt idx="11">
                  <c:v>50.59077737036116</c:v>
                </c:pt>
              </c:numCache>
            </c:numRef>
          </c:yVal>
          <c:smooth val="0"/>
        </c:ser>
        <c:ser>
          <c:idx val="6"/>
          <c:order val="6"/>
          <c:tx>
            <c:v>Transition States</c:v>
          </c:tx>
          <c:spPr>
            <a:ln w="28575">
              <a:noFill/>
            </a:ln>
          </c:spPr>
          <c:marker>
            <c:symbol val="diamond"/>
            <c:size val="7"/>
          </c:marker>
          <c:xVal>
            <c:numRef>
              <c:f>'[HPI graphs GDP EF and HLY EF.xlsx]Sheet1'!$C$125:$C$152</c:f>
              <c:numCache>
                <c:formatCode>0.00</c:formatCode>
                <c:ptCount val="28"/>
                <c:pt idx="0">
                  <c:v>1.733440557</c:v>
                </c:pt>
                <c:pt idx="1">
                  <c:v>1.9688117999999999</c:v>
                </c:pt>
                <c:pt idx="2">
                  <c:v>1.433689035</c:v>
                </c:pt>
                <c:pt idx="3">
                  <c:v>4.1449913419999644</c:v>
                </c:pt>
                <c:pt idx="4">
                  <c:v>1.289603429</c:v>
                </c:pt>
                <c:pt idx="5">
                  <c:v>5.5307296309999998</c:v>
                </c:pt>
                <c:pt idx="6">
                  <c:v>0.90064272499999998</c:v>
                </c:pt>
                <c:pt idx="7">
                  <c:v>3.9830011789999999</c:v>
                </c:pt>
                <c:pt idx="8">
                  <c:v>1.819811783</c:v>
                </c:pt>
                <c:pt idx="9">
                  <c:v>1.8119055930000001</c:v>
                </c:pt>
                <c:pt idx="10">
                  <c:v>2.7387042940000002</c:v>
                </c:pt>
                <c:pt idx="11">
                  <c:v>3.5647744139999999</c:v>
                </c:pt>
                <c:pt idx="12">
                  <c:v>4.1935854299999429</c:v>
                </c:pt>
                <c:pt idx="13">
                  <c:v>5.2739654319999998</c:v>
                </c:pt>
                <c:pt idx="14">
                  <c:v>4.7347137100000003</c:v>
                </c:pt>
                <c:pt idx="15">
                  <c:v>3.591028697</c:v>
                </c:pt>
                <c:pt idx="16">
                  <c:v>3.9538419679999999</c:v>
                </c:pt>
                <c:pt idx="17">
                  <c:v>4.3837155159999837</c:v>
                </c:pt>
                <c:pt idx="18">
                  <c:v>5.3644223279999457</c:v>
                </c:pt>
                <c:pt idx="19">
                  <c:v>2.096280342</c:v>
                </c:pt>
                <c:pt idx="20">
                  <c:v>3.9376813159999999</c:v>
                </c:pt>
                <c:pt idx="21">
                  <c:v>2.8373217780000002</c:v>
                </c:pt>
                <c:pt idx="22">
                  <c:v>2.5673227679999999</c:v>
                </c:pt>
                <c:pt idx="23">
                  <c:v>4.6608142169998938</c:v>
                </c:pt>
                <c:pt idx="24">
                  <c:v>5.2114239610000004</c:v>
                </c:pt>
                <c:pt idx="25">
                  <c:v>3.987825725</c:v>
                </c:pt>
                <c:pt idx="26">
                  <c:v>4.396228614</c:v>
                </c:pt>
                <c:pt idx="27">
                  <c:v>3.1939759300000001</c:v>
                </c:pt>
              </c:numCache>
            </c:numRef>
          </c:xVal>
          <c:yVal>
            <c:numRef>
              <c:f>'[HPI graphs GDP EF and HLY EF.xlsx]Sheet1'!$E$125:$E$152</c:f>
              <c:numCache>
                <c:formatCode>0.0</c:formatCode>
                <c:ptCount val="28"/>
                <c:pt idx="0">
                  <c:v>41.889160188765047</c:v>
                </c:pt>
                <c:pt idx="1">
                  <c:v>39.097694848766842</c:v>
                </c:pt>
                <c:pt idx="2">
                  <c:v>40.091324663995593</c:v>
                </c:pt>
                <c:pt idx="3">
                  <c:v>43.763352454838063</c:v>
                </c:pt>
                <c:pt idx="4">
                  <c:v>41.509881861759993</c:v>
                </c:pt>
                <c:pt idx="5">
                  <c:v>39.824289458490583</c:v>
                </c:pt>
                <c:pt idx="6">
                  <c:v>38.173647151620848</c:v>
                </c:pt>
                <c:pt idx="7">
                  <c:v>47.750994456828472</c:v>
                </c:pt>
                <c:pt idx="8">
                  <c:v>42.400191469172803</c:v>
                </c:pt>
                <c:pt idx="9">
                  <c:v>48.771132276366743</c:v>
                </c:pt>
                <c:pt idx="10">
                  <c:v>44.495946180247167</c:v>
                </c:pt>
                <c:pt idx="11">
                  <c:v>40.600786367489981</c:v>
                </c:pt>
                <c:pt idx="12">
                  <c:v>50.515344197015423</c:v>
                </c:pt>
                <c:pt idx="13">
                  <c:v>54.584662154861903</c:v>
                </c:pt>
                <c:pt idx="14">
                  <c:v>46.680536962162762</c:v>
                </c:pt>
                <c:pt idx="15">
                  <c:v>44.057482035532942</c:v>
                </c:pt>
                <c:pt idx="16">
                  <c:v>43.087469732740892</c:v>
                </c:pt>
                <c:pt idx="17">
                  <c:v>44.656514465423797</c:v>
                </c:pt>
                <c:pt idx="18">
                  <c:v>41.142902376120531</c:v>
                </c:pt>
                <c:pt idx="19">
                  <c:v>45.669935617324313</c:v>
                </c:pt>
                <c:pt idx="20">
                  <c:v>51.272655462922771</c:v>
                </c:pt>
                <c:pt idx="21">
                  <c:v>44.873533349347433</c:v>
                </c:pt>
                <c:pt idx="22">
                  <c:v>42.597044867984643</c:v>
                </c:pt>
                <c:pt idx="23">
                  <c:v>52.386054189789142</c:v>
                </c:pt>
                <c:pt idx="24">
                  <c:v>55.281647322532883</c:v>
                </c:pt>
                <c:pt idx="25">
                  <c:v>45.982110431732707</c:v>
                </c:pt>
                <c:pt idx="26">
                  <c:v>44.675738562117203</c:v>
                </c:pt>
                <c:pt idx="27">
                  <c:v>42.324257820154649</c:v>
                </c:pt>
              </c:numCache>
            </c:numRef>
          </c:yVal>
          <c:smooth val="0"/>
        </c:ser>
        <c:ser>
          <c:idx val="7"/>
          <c:order val="7"/>
          <c:tx>
            <c:v>World average</c:v>
          </c:tx>
          <c:spPr>
            <a:ln w="28575">
              <a:noFill/>
            </a:ln>
          </c:spPr>
          <c:marker>
            <c:symbol val="circle"/>
            <c:size val="7"/>
            <c:spPr>
              <a:solidFill>
                <a:srgbClr val="FFFF00"/>
              </a:solidFill>
            </c:spPr>
          </c:marker>
          <c:xVal>
            <c:numLit>
              <c:formatCode>General</c:formatCode>
              <c:ptCount val="1"/>
              <c:pt idx="0">
                <c:v>2.7</c:v>
              </c:pt>
            </c:numLit>
          </c:xVal>
          <c:yVal>
            <c:numRef>
              <c:f>'[HPI graphs GDP EF and HLY EF.xlsx]Sheet1'!$E$153</c:f>
              <c:numCache>
                <c:formatCode>General</c:formatCode>
                <c:ptCount val="1"/>
                <c:pt idx="0">
                  <c:v>44.391417968145973</c:v>
                </c:pt>
              </c:numCache>
            </c:numRef>
          </c:yVal>
          <c:smooth val="0"/>
        </c:ser>
        <c:dLbls>
          <c:showLegendKey val="0"/>
          <c:showVal val="0"/>
          <c:showCatName val="0"/>
          <c:showSerName val="0"/>
          <c:showPercent val="0"/>
          <c:showBubbleSize val="0"/>
        </c:dLbls>
        <c:axId val="79335360"/>
        <c:axId val="79336512"/>
      </c:scatterChart>
      <c:valAx>
        <c:axId val="79335360"/>
        <c:scaling>
          <c:orientation val="minMax"/>
        </c:scaling>
        <c:delete val="0"/>
        <c:axPos val="b"/>
        <c:title>
          <c:tx>
            <c:rich>
              <a:bodyPr/>
              <a:lstStyle/>
              <a:p>
                <a:pPr>
                  <a:defRPr lang="en-GB" sz="2000"/>
                </a:pPr>
                <a:r>
                  <a:rPr lang="en-GB" sz="2000" dirty="0">
                    <a:latin typeface="Lato Regular"/>
                  </a:rPr>
                  <a:t>Ecological Footprint</a:t>
                </a:r>
                <a:r>
                  <a:rPr lang="en-GB" sz="2000" baseline="0" dirty="0">
                    <a:latin typeface="Lato Regular"/>
                  </a:rPr>
                  <a:t> (gha per capita)</a:t>
                </a:r>
                <a:endParaRPr lang="en-GB" sz="2000" dirty="0">
                  <a:latin typeface="Lato Regular"/>
                </a:endParaRPr>
              </a:p>
            </c:rich>
          </c:tx>
          <c:layout/>
          <c:overlay val="0"/>
        </c:title>
        <c:numFmt formatCode="0.00" sourceLinked="1"/>
        <c:majorTickMark val="out"/>
        <c:minorTickMark val="none"/>
        <c:tickLblPos val="nextTo"/>
        <c:txPr>
          <a:bodyPr/>
          <a:lstStyle/>
          <a:p>
            <a:pPr>
              <a:defRPr lang="en-GB">
                <a:latin typeface="Lato Regular"/>
                <a:cs typeface="Lato Regular"/>
              </a:defRPr>
            </a:pPr>
            <a:endParaRPr lang="en-US"/>
          </a:p>
        </c:txPr>
        <c:crossAx val="79336512"/>
        <c:crosses val="autoZero"/>
        <c:crossBetween val="midCat"/>
      </c:valAx>
      <c:valAx>
        <c:axId val="79336512"/>
        <c:scaling>
          <c:orientation val="minMax"/>
        </c:scaling>
        <c:delete val="0"/>
        <c:axPos val="l"/>
        <c:majorGridlines/>
        <c:title>
          <c:tx>
            <c:rich>
              <a:bodyPr rot="-5400000" vert="horz"/>
              <a:lstStyle/>
              <a:p>
                <a:pPr>
                  <a:defRPr lang="en-GB" sz="2000"/>
                </a:pPr>
                <a:r>
                  <a:rPr lang="en-GB" sz="2000" dirty="0">
                    <a:latin typeface="Lato Regular"/>
                  </a:rPr>
                  <a:t>Happy Life Years</a:t>
                </a:r>
              </a:p>
            </c:rich>
          </c:tx>
          <c:layout/>
          <c:overlay val="0"/>
        </c:title>
        <c:numFmt formatCode="0.0" sourceLinked="1"/>
        <c:majorTickMark val="out"/>
        <c:minorTickMark val="none"/>
        <c:tickLblPos val="nextTo"/>
        <c:txPr>
          <a:bodyPr/>
          <a:lstStyle/>
          <a:p>
            <a:pPr>
              <a:defRPr lang="en-GB">
                <a:latin typeface="Lato Regular"/>
                <a:cs typeface="Lato Regular"/>
              </a:defRPr>
            </a:pPr>
            <a:endParaRPr lang="en-US"/>
          </a:p>
        </c:txPr>
        <c:crossAx val="79335360"/>
        <c:crosses val="autoZero"/>
        <c:crossBetween val="midCat"/>
      </c:valAx>
      <c:spPr>
        <a:gradFill flip="none" rotWithShape="1">
          <a:gsLst>
            <a:gs pos="0">
              <a:srgbClr val="00B050"/>
            </a:gs>
            <a:gs pos="15000">
              <a:srgbClr val="FFFF00"/>
            </a:gs>
            <a:gs pos="61000">
              <a:srgbClr val="FF0000"/>
            </a:gs>
          </a:gsLst>
          <a:lin ang="2400000" scaled="0"/>
          <a:tileRect/>
        </a:gradFill>
      </c:spPr>
    </c:plotArea>
    <c:plotVisOnly val="1"/>
    <c:dispBlanksAs val="gap"/>
    <c:showDLblsOverMax val="0"/>
  </c:chart>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9E1120-47DE-4AB6-9A1B-742445E740BA}" type="datetimeFigureOut">
              <a:rPr lang="en-GB" smtClean="0"/>
              <a:pPr/>
              <a:t>15/07/2015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ED195D-CDC9-4C97-A836-1EE813E42421}" type="slidenum">
              <a:rPr lang="en-GB" smtClean="0"/>
              <a:pPr/>
              <a:t>‹#›</a:t>
            </a:fld>
            <a:endParaRPr lang="en-GB"/>
          </a:p>
        </p:txBody>
      </p:sp>
    </p:spTree>
    <p:extLst>
      <p:ext uri="{BB962C8B-B14F-4D97-AF65-F5344CB8AC3E}">
        <p14:creationId xmlns:p14="http://schemas.microsoft.com/office/powerpoint/2010/main" val="554940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a:lstStyle/>
          <a:p>
            <a:pPr eaLnBrk="1" hangingPunct="1">
              <a:spcBef>
                <a:spcPct val="0"/>
              </a:spcBef>
            </a:pPr>
            <a:endParaRPr lang="en-US" smtClean="0"/>
          </a:p>
        </p:txBody>
      </p:sp>
      <p:sp>
        <p:nvSpPr>
          <p:cNvPr id="153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DA9E824-3441-4D3E-9758-99CEA8766C4F}" type="slidenum">
              <a:rPr lang="en-GB" smtClean="0"/>
              <a:pPr fontAlgn="base">
                <a:spcBef>
                  <a:spcPct val="0"/>
                </a:spcBef>
                <a:spcAft>
                  <a:spcPct val="0"/>
                </a:spcAft>
                <a:defRPr/>
              </a:pPr>
              <a:t>4</a:t>
            </a:fld>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a:defRPr/>
            </a:pPr>
            <a:fld id="{C8611A12-2FE3-4C87-A3B6-A4133A0DB467}" type="slidenum">
              <a:rPr lang="en-GB" smtClean="0">
                <a:solidFill>
                  <a:prstClr val="black"/>
                </a:solidFill>
                <a:latin typeface="Lato Regular"/>
                <a:ea typeface="Lato Regular"/>
                <a:cs typeface="Lato Regular"/>
              </a:rPr>
              <a:pPr>
                <a:defRPr/>
              </a:pPr>
              <a:t>13</a:t>
            </a:fld>
            <a:endParaRPr lang="en-GB" dirty="0">
              <a:solidFill>
                <a:prstClr val="black"/>
              </a:solidFill>
              <a:latin typeface="Lato Regular"/>
              <a:ea typeface="Lato Regular"/>
              <a:cs typeface="Lato Regular"/>
            </a:endParaRPr>
          </a:p>
        </p:txBody>
      </p:sp>
    </p:spTree>
    <p:extLst>
      <p:ext uri="{BB962C8B-B14F-4D97-AF65-F5344CB8AC3E}">
        <p14:creationId xmlns:p14="http://schemas.microsoft.com/office/powerpoint/2010/main" val="16968101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a:defRPr/>
            </a:pPr>
            <a:fld id="{C8611A12-2FE3-4C87-A3B6-A4133A0DB467}" type="slidenum">
              <a:rPr lang="en-GB" smtClean="0">
                <a:solidFill>
                  <a:prstClr val="black"/>
                </a:solidFill>
                <a:latin typeface="Lato Regular"/>
                <a:ea typeface="Lato Regular"/>
                <a:cs typeface="Lato Regular"/>
              </a:rPr>
              <a:pPr>
                <a:defRPr/>
              </a:pPr>
              <a:t>14</a:t>
            </a:fld>
            <a:endParaRPr lang="en-GB" dirty="0">
              <a:solidFill>
                <a:prstClr val="black"/>
              </a:solidFill>
              <a:latin typeface="Lato Regular"/>
              <a:ea typeface="Lato Regular"/>
              <a:cs typeface="Lato Regular"/>
            </a:endParaRPr>
          </a:p>
        </p:txBody>
      </p:sp>
    </p:spTree>
    <p:extLst>
      <p:ext uri="{BB962C8B-B14F-4D97-AF65-F5344CB8AC3E}">
        <p14:creationId xmlns:p14="http://schemas.microsoft.com/office/powerpoint/2010/main" val="11343108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99592" y="1916832"/>
            <a:ext cx="7772400" cy="1470025"/>
          </a:xfrm>
        </p:spPr>
        <p:txBody>
          <a:bodyPr/>
          <a:lstStyle/>
          <a:p>
            <a:r>
              <a:rPr lang="en-US" dirty="0" smtClean="0"/>
              <a:t>Click to edit Master title style</a:t>
            </a:r>
            <a:endParaRPr lang="en-GB" dirty="0"/>
          </a:p>
        </p:txBody>
      </p:sp>
      <p:sp>
        <p:nvSpPr>
          <p:cNvPr id="3" name="Subtitle 2"/>
          <p:cNvSpPr>
            <a:spLocks noGrp="1"/>
          </p:cNvSpPr>
          <p:nvPr>
            <p:ph type="subTitle" idx="1"/>
          </p:nvPr>
        </p:nvSpPr>
        <p:spPr>
          <a:xfrm>
            <a:off x="1331640" y="3645024"/>
            <a:ext cx="6400800" cy="1752600"/>
          </a:xfrm>
        </p:spPr>
        <p:txBody>
          <a:bodyPr/>
          <a:lstStyle>
            <a:lvl1pPr marL="0" indent="0" algn="ctr">
              <a:buNone/>
              <a:defRPr>
                <a:solidFill>
                  <a:srgbClr val="0068A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Tree>
    <p:extLst>
      <p:ext uri="{BB962C8B-B14F-4D97-AF65-F5344CB8AC3E}">
        <p14:creationId xmlns:p14="http://schemas.microsoft.com/office/powerpoint/2010/main" val="409862700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31739292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80377780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9445030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06F71E4-555B-44B4-8901-6479231E8160}" type="datetimeFigureOut">
              <a:rPr lang="en-GB" smtClean="0"/>
              <a:pPr/>
              <a:t>15/07/2015</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1ABFE25-2137-4334-A7A0-277FE29A6BC8}" type="slidenum">
              <a:rPr lang="en-GB" smtClean="0"/>
              <a:pPr/>
              <a:t>‹#›</a:t>
            </a:fld>
            <a:endParaRPr lang="en-GB"/>
          </a:p>
        </p:txBody>
      </p:sp>
    </p:spTree>
    <p:extLst>
      <p:ext uri="{BB962C8B-B14F-4D97-AF65-F5344CB8AC3E}">
        <p14:creationId xmlns:p14="http://schemas.microsoft.com/office/powerpoint/2010/main" val="303816818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06F71E4-555B-44B4-8901-6479231E8160}" type="datetimeFigureOut">
              <a:rPr lang="en-GB" smtClean="0"/>
              <a:pPr/>
              <a:t>15/07/2015</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1ABFE25-2137-4334-A7A0-277FE29A6BC8}" type="slidenum">
              <a:rPr lang="en-GB" smtClean="0"/>
              <a:pPr/>
              <a:t>‹#›</a:t>
            </a:fld>
            <a:endParaRPr lang="en-GB"/>
          </a:p>
        </p:txBody>
      </p:sp>
    </p:spTree>
    <p:extLst>
      <p:ext uri="{BB962C8B-B14F-4D97-AF65-F5344CB8AC3E}">
        <p14:creationId xmlns:p14="http://schemas.microsoft.com/office/powerpoint/2010/main" val="68116454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rgbClr val="0068A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rgbClr val="0068A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57164358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424785999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89039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8245204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28965033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324528" cy="1417638"/>
          </a:xfrm>
          <a:prstGeom prst="rect">
            <a:avLst/>
          </a:prstGeom>
          <a:solidFill>
            <a:srgbClr val="0068A6"/>
          </a:solidFill>
          <a:ln>
            <a:noFill/>
          </a:ln>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0"/>
            <a:ext cx="8229600" cy="499715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23940977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ctr" defTabSz="914400" rtl="0" eaLnBrk="1" latinLnBrk="0" hangingPunct="1">
        <a:spcBef>
          <a:spcPct val="0"/>
        </a:spcBef>
        <a:buNone/>
        <a:defRPr sz="3600"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chart" Target="../charts/chart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neweconomics.org/" TargetMode="External"/><Relationship Id="rId2" Type="http://schemas.openxmlformats.org/officeDocument/2006/relationships/image" Target="../media/image30.png"/><Relationship Id="rId1" Type="http://schemas.openxmlformats.org/officeDocument/2006/relationships/slideLayout" Target="../slideLayouts/slideLayout9.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jpe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jpe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979712" y="2417890"/>
            <a:ext cx="7164288" cy="2204864"/>
          </a:xfrm>
          <a:prstGeom prst="rect">
            <a:avLst/>
          </a:prstGeom>
          <a:solidFill>
            <a:srgbClr val="0068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p:nvPr/>
        </p:nvPicPr>
        <p:blipFill>
          <a:blip r:embed="rId2" cstate="screen">
            <a:extLst>
              <a:ext uri="{28A0092B-C50C-407E-A947-70E740481C1C}">
                <a14:useLocalDpi xmlns:a14="http://schemas.microsoft.com/office/drawing/2010/main"/>
              </a:ext>
            </a:extLst>
          </a:blip>
          <a:srcRect/>
          <a:stretch>
            <a:fillRect/>
          </a:stretch>
        </p:blipFill>
        <p:spPr bwMode="auto">
          <a:xfrm>
            <a:off x="7236296" y="404663"/>
            <a:ext cx="1575268" cy="970193"/>
          </a:xfrm>
          <a:prstGeom prst="rect">
            <a:avLst/>
          </a:prstGeom>
          <a:noFill/>
        </p:spPr>
      </p:pic>
      <p:sp>
        <p:nvSpPr>
          <p:cNvPr id="7" name="Subtitle 6"/>
          <p:cNvSpPr>
            <a:spLocks noGrp="1"/>
          </p:cNvSpPr>
          <p:nvPr>
            <p:ph type="subTitle" idx="1"/>
          </p:nvPr>
        </p:nvSpPr>
        <p:spPr>
          <a:xfrm>
            <a:off x="4048746" y="2536264"/>
            <a:ext cx="4351442" cy="1800200"/>
          </a:xfrm>
        </p:spPr>
        <p:txBody>
          <a:bodyPr>
            <a:noAutofit/>
          </a:bodyPr>
          <a:lstStyle/>
          <a:p>
            <a:pPr algn="l"/>
            <a:r>
              <a:rPr lang="en-GB" sz="2400" b="1" dirty="0" smtClean="0">
                <a:solidFill>
                  <a:schemeClr val="bg1"/>
                </a:solidFill>
              </a:rPr>
              <a:t>Subjective wellbeing: A force for radical change?</a:t>
            </a:r>
            <a:endParaRPr lang="en-GB" sz="2400" b="1" dirty="0">
              <a:solidFill>
                <a:schemeClr val="bg1"/>
              </a:solidFill>
            </a:endParaRPr>
          </a:p>
        </p:txBody>
      </p:sp>
      <p:sp>
        <p:nvSpPr>
          <p:cNvPr id="13" name="TextBox 12"/>
          <p:cNvSpPr txBox="1"/>
          <p:nvPr/>
        </p:nvSpPr>
        <p:spPr>
          <a:xfrm>
            <a:off x="4048746" y="3469808"/>
            <a:ext cx="5088576" cy="1138773"/>
          </a:xfrm>
          <a:prstGeom prst="rect">
            <a:avLst/>
          </a:prstGeom>
          <a:noFill/>
        </p:spPr>
        <p:txBody>
          <a:bodyPr wrap="square" rtlCol="0">
            <a:spAutoFit/>
          </a:bodyPr>
          <a:lstStyle/>
          <a:p>
            <a:r>
              <a:rPr lang="en-GB" sz="1600" dirty="0" smtClean="0">
                <a:solidFill>
                  <a:schemeClr val="bg1"/>
                </a:solidFill>
                <a:latin typeface="Arial" panose="020B0604020202020204" pitchFamily="34" charset="0"/>
                <a:cs typeface="Arial" panose="020B0604020202020204" pitchFamily="34" charset="0"/>
              </a:rPr>
              <a:t>Politics of Wellbeing Final Conference</a:t>
            </a:r>
          </a:p>
          <a:p>
            <a:r>
              <a:rPr lang="en-GB" sz="1600" dirty="0" smtClean="0">
                <a:solidFill>
                  <a:schemeClr val="bg1"/>
                </a:solidFill>
                <a:latin typeface="Arial" panose="020B0604020202020204" pitchFamily="34" charset="0"/>
                <a:cs typeface="Arial" panose="020B0604020202020204" pitchFamily="34" charset="0"/>
              </a:rPr>
              <a:t>Sheffield University - 17</a:t>
            </a:r>
            <a:r>
              <a:rPr lang="en-GB" sz="1600" i="1" baseline="30000" dirty="0" smtClean="0">
                <a:solidFill>
                  <a:schemeClr val="bg1"/>
                </a:solidFill>
                <a:latin typeface="Arial" panose="020B0604020202020204" pitchFamily="34" charset="0"/>
                <a:cs typeface="Arial" panose="020B0604020202020204" pitchFamily="34" charset="0"/>
              </a:rPr>
              <a:t>th</a:t>
            </a:r>
            <a:r>
              <a:rPr lang="en-GB" sz="1600" i="1" dirty="0" smtClean="0">
                <a:solidFill>
                  <a:schemeClr val="bg1"/>
                </a:solidFill>
                <a:latin typeface="Arial" panose="020B0604020202020204" pitchFamily="34" charset="0"/>
                <a:cs typeface="Arial" panose="020B0604020202020204" pitchFamily="34" charset="0"/>
              </a:rPr>
              <a:t> July 2015</a:t>
            </a:r>
            <a:endParaRPr lang="en-GB" sz="1600" dirty="0" smtClean="0">
              <a:solidFill>
                <a:schemeClr val="bg1"/>
              </a:solidFill>
              <a:latin typeface="Arial" panose="020B0604020202020204" pitchFamily="34" charset="0"/>
              <a:cs typeface="Arial" panose="020B0604020202020204" pitchFamily="34" charset="0"/>
            </a:endParaRPr>
          </a:p>
          <a:p>
            <a:endParaRPr lang="en-GB" dirty="0" smtClean="0">
              <a:solidFill>
                <a:schemeClr val="bg1"/>
              </a:solidFill>
              <a:latin typeface="Arial" panose="020B0604020202020204" pitchFamily="34" charset="0"/>
              <a:cs typeface="Arial" panose="020B0604020202020204" pitchFamily="34" charset="0"/>
            </a:endParaRPr>
          </a:p>
          <a:p>
            <a:r>
              <a:rPr lang="en-GB" dirty="0" smtClean="0">
                <a:solidFill>
                  <a:schemeClr val="bg1"/>
                </a:solidFill>
                <a:latin typeface="Arial" panose="020B0604020202020204" pitchFamily="34" charset="0"/>
                <a:cs typeface="Arial" panose="020B0604020202020204" pitchFamily="34" charset="0"/>
              </a:rPr>
              <a:t>Saamah Abdallah, New Economics Foundation</a:t>
            </a:r>
            <a:endParaRPr lang="en-GB" dirty="0">
              <a:solidFill>
                <a:schemeClr val="bg1"/>
              </a:solidFill>
              <a:latin typeface="Arial" panose="020B0604020202020204" pitchFamily="34" charset="0"/>
              <a:cs typeface="Arial" panose="020B0604020202020204" pitchFamily="34" charset="0"/>
            </a:endParaRPr>
          </a:p>
        </p:txBody>
      </p:sp>
      <p:pic>
        <p:nvPicPr>
          <p:cNvPr id="8" name="Picture 4" descr="M:\Well Being\Current projects\BRAINPOoL\WP2\Presentation images\Angry - phillipe leroyer.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377101" y="1396086"/>
            <a:ext cx="4248472" cy="4248472"/>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46110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Discursive constructivist</a:t>
            </a:r>
            <a:endParaRPr lang="en-GB" dirty="0"/>
          </a:p>
        </p:txBody>
      </p:sp>
      <p:sp>
        <p:nvSpPr>
          <p:cNvPr id="3" name="Content Placeholder 2"/>
          <p:cNvSpPr>
            <a:spLocks noGrp="1"/>
          </p:cNvSpPr>
          <p:nvPr>
            <p:ph idx="1"/>
          </p:nvPr>
        </p:nvSpPr>
        <p:spPr>
          <a:xfrm>
            <a:off x="500034" y="5857892"/>
            <a:ext cx="8229600" cy="785818"/>
          </a:xfrm>
        </p:spPr>
        <p:txBody>
          <a:bodyPr/>
          <a:lstStyle/>
          <a:p>
            <a:pPr>
              <a:buNone/>
            </a:pPr>
            <a:r>
              <a:rPr lang="en-GB" i="1" dirty="0" smtClean="0"/>
              <a:t>Seen this graph before?</a:t>
            </a:r>
          </a:p>
        </p:txBody>
      </p:sp>
      <p:pic>
        <p:nvPicPr>
          <p:cNvPr id="23556" name="Picture 4" descr="http://oep.oxfordjournals.org/content/early/2011/04/01/oep.gpr006/F1.large.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500166" y="1571612"/>
            <a:ext cx="6315075" cy="398145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Discursive constructivist</a:t>
            </a:r>
            <a:endParaRPr lang="en-GB" dirty="0"/>
          </a:p>
        </p:txBody>
      </p:sp>
      <p:sp>
        <p:nvSpPr>
          <p:cNvPr id="3" name="Content Placeholder 2"/>
          <p:cNvSpPr>
            <a:spLocks noGrp="1"/>
          </p:cNvSpPr>
          <p:nvPr>
            <p:ph idx="1"/>
          </p:nvPr>
        </p:nvSpPr>
        <p:spPr>
          <a:xfrm>
            <a:off x="457200" y="1600200"/>
            <a:ext cx="8229600" cy="2476872"/>
          </a:xfrm>
        </p:spPr>
        <p:txBody>
          <a:bodyPr>
            <a:normAutofit lnSpcReduction="10000"/>
          </a:bodyPr>
          <a:lstStyle/>
          <a:p>
            <a:r>
              <a:rPr lang="en-GB" dirty="0" err="1" smtClean="0"/>
              <a:t>Easterlin</a:t>
            </a:r>
            <a:r>
              <a:rPr lang="en-GB" dirty="0" smtClean="0"/>
              <a:t> Paradox has been used by many who are concerned with growth for environmental reasons (e.g. Tim Jackson’s </a:t>
            </a:r>
            <a:r>
              <a:rPr lang="en-GB" i="1" dirty="0" smtClean="0"/>
              <a:t>Prosperity without Growth, </a:t>
            </a:r>
            <a:r>
              <a:rPr lang="en-GB" dirty="0" smtClean="0"/>
              <a:t>Steady State Economics, </a:t>
            </a:r>
            <a:r>
              <a:rPr lang="en-GB" dirty="0" err="1" smtClean="0"/>
              <a:t>Degrowth</a:t>
            </a:r>
            <a:r>
              <a:rPr lang="en-GB" dirty="0" smtClean="0"/>
              <a:t>)</a:t>
            </a:r>
            <a:endParaRPr lang="en-GB" dirty="0" smtClean="0"/>
          </a:p>
        </p:txBody>
      </p:sp>
      <p:pic>
        <p:nvPicPr>
          <p:cNvPr id="2050" name="Picture 2" descr="http://ecx.images-amazon.com/images/I/514glm-bUKL._SY344_BO1,204,203,200_.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660232" y="3869642"/>
            <a:ext cx="1954535" cy="27830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unvergessbar.net/sites/unvergessbar.net/files/DegrowthSnail.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flipH="1">
            <a:off x="539552" y="5013176"/>
            <a:ext cx="3312368" cy="154993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robdietz.org/wp-content/uploads/2012/09/EnoughIsEnough_Final_LoRes.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572000" y="3946321"/>
            <a:ext cx="1824479" cy="273897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Discursive constructivist</a:t>
            </a:r>
            <a:endParaRPr lang="en-GB" dirty="0"/>
          </a:p>
        </p:txBody>
      </p:sp>
      <p:sp>
        <p:nvSpPr>
          <p:cNvPr id="3" name="Content Placeholder 2"/>
          <p:cNvSpPr>
            <a:spLocks noGrp="1"/>
          </p:cNvSpPr>
          <p:nvPr>
            <p:ph idx="1"/>
          </p:nvPr>
        </p:nvSpPr>
        <p:spPr/>
        <p:txBody>
          <a:bodyPr>
            <a:normAutofit/>
          </a:bodyPr>
          <a:lstStyle/>
          <a:p>
            <a:r>
              <a:rPr lang="en-GB" dirty="0" smtClean="0"/>
              <a:t>Findings </a:t>
            </a:r>
            <a:r>
              <a:rPr lang="en-GB" dirty="0" smtClean="0"/>
              <a:t>about diminishing returns from income on wellbeing, and the importance of relative income (vs. absolute income) are cited </a:t>
            </a:r>
            <a:r>
              <a:rPr lang="en-GB" dirty="0" smtClean="0"/>
              <a:t>widely</a:t>
            </a:r>
            <a:endParaRPr lang="en-GB" dirty="0" smtClean="0"/>
          </a:p>
        </p:txBody>
      </p:sp>
    </p:spTree>
    <p:extLst>
      <p:ext uri="{BB962C8B-B14F-4D97-AF65-F5344CB8AC3E}">
        <p14:creationId xmlns:p14="http://schemas.microsoft.com/office/powerpoint/2010/main" val="33158549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66396680"/>
              </p:ext>
            </p:extLst>
          </p:nvPr>
        </p:nvGraphicFramePr>
        <p:xfrm>
          <a:off x="0" y="621249"/>
          <a:ext cx="8872204" cy="5915329"/>
        </p:xfrm>
        <a:graphic>
          <a:graphicData uri="http://schemas.openxmlformats.org/drawingml/2006/chart">
            <c:chart xmlns:c="http://schemas.openxmlformats.org/drawingml/2006/chart" xmlns:r="http://schemas.openxmlformats.org/officeDocument/2006/relationships" r:id="rId4"/>
          </a:graphicData>
        </a:graphic>
      </p:graphicFrame>
      <p:sp>
        <p:nvSpPr>
          <p:cNvPr id="5" name="Right Arrow 4"/>
          <p:cNvSpPr/>
          <p:nvPr/>
        </p:nvSpPr>
        <p:spPr>
          <a:xfrm rot="8652989">
            <a:off x="3325501" y="3952300"/>
            <a:ext cx="1702481" cy="1228906"/>
          </a:xfrm>
          <a:prstGeom prst="rightArrow">
            <a:avLst/>
          </a:prstGeom>
          <a:solidFill>
            <a:srgbClr val="4F81BD">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lIns="91255" tIns="45628" rIns="91255" bIns="45628" rtlCol="0" anchor="ctr"/>
          <a:lstStyle/>
          <a:p>
            <a:pPr algn="ctr" defTabSz="912620" eaLnBrk="0" fontAlgn="base" hangingPunct="0">
              <a:spcBef>
                <a:spcPct val="0"/>
              </a:spcBef>
              <a:spcAft>
                <a:spcPct val="0"/>
              </a:spcAft>
            </a:pPr>
            <a:endParaRPr lang="en-GB" sz="2400" dirty="0">
              <a:solidFill>
                <a:prstClr val="white"/>
              </a:solidFill>
              <a:latin typeface="Lato Regular"/>
            </a:endParaRPr>
          </a:p>
        </p:txBody>
      </p:sp>
    </p:spTree>
    <p:custDataLst>
      <p:tags r:id="rId1"/>
    </p:custDataLst>
    <p:extLst>
      <p:ext uri="{BB962C8B-B14F-4D97-AF65-F5344CB8AC3E}">
        <p14:creationId xmlns:p14="http://schemas.microsoft.com/office/powerpoint/2010/main" val="24876874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110270707"/>
              </p:ext>
            </p:extLst>
          </p:nvPr>
        </p:nvGraphicFramePr>
        <p:xfrm>
          <a:off x="135897" y="260648"/>
          <a:ext cx="8755720" cy="6255236"/>
        </p:xfrm>
        <a:graphic>
          <a:graphicData uri="http://schemas.openxmlformats.org/drawingml/2006/chart">
            <c:chart xmlns:c="http://schemas.openxmlformats.org/drawingml/2006/chart" xmlns:r="http://schemas.openxmlformats.org/officeDocument/2006/relationships" r:id="rId4"/>
          </a:graphicData>
        </a:graphic>
      </p:graphicFrame>
      <p:sp>
        <p:nvSpPr>
          <p:cNvPr id="3" name="Right Arrow 2"/>
          <p:cNvSpPr/>
          <p:nvPr/>
        </p:nvSpPr>
        <p:spPr>
          <a:xfrm rot="13069533">
            <a:off x="3451372" y="3297005"/>
            <a:ext cx="1702481" cy="1228906"/>
          </a:xfrm>
          <a:prstGeom prst="rightArrow">
            <a:avLst/>
          </a:prstGeom>
          <a:solidFill>
            <a:srgbClr val="4F81BD">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lIns="91246" tIns="45623" rIns="91246" bIns="45623" rtlCol="0" anchor="ctr"/>
          <a:lstStyle/>
          <a:p>
            <a:pPr algn="ctr" defTabSz="912526" eaLnBrk="0" fontAlgn="base" hangingPunct="0">
              <a:spcBef>
                <a:spcPct val="0"/>
              </a:spcBef>
              <a:spcAft>
                <a:spcPct val="0"/>
              </a:spcAft>
            </a:pPr>
            <a:endParaRPr lang="en-GB" sz="2400" dirty="0">
              <a:solidFill>
                <a:prstClr val="white"/>
              </a:solidFill>
              <a:latin typeface="Arial"/>
              <a:ea typeface="Lucida Sans Unicode"/>
              <a:cs typeface="Lucida Sans Unicode"/>
            </a:endParaRPr>
          </a:p>
        </p:txBody>
      </p:sp>
      <p:sp>
        <p:nvSpPr>
          <p:cNvPr id="5" name="Right Arrow 4"/>
          <p:cNvSpPr/>
          <p:nvPr/>
        </p:nvSpPr>
        <p:spPr>
          <a:xfrm rot="16200000">
            <a:off x="981684" y="4304413"/>
            <a:ext cx="1702486" cy="1228844"/>
          </a:xfrm>
          <a:prstGeom prst="rightArrow">
            <a:avLst/>
          </a:prstGeom>
          <a:solidFill>
            <a:srgbClr val="4F81BD">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lIns="64291" tIns="32146" rIns="64291" bIns="32146"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dirty="0">
              <a:solidFill>
                <a:prstClr val="white"/>
              </a:solidFill>
              <a:latin typeface="Arial"/>
              <a:ea typeface="Lucida Sans Unicode"/>
              <a:cs typeface="Lucida Sans Unicode"/>
            </a:endParaRPr>
          </a:p>
        </p:txBody>
      </p:sp>
      <p:sp>
        <p:nvSpPr>
          <p:cNvPr id="6" name="Right Arrow 5"/>
          <p:cNvSpPr/>
          <p:nvPr/>
        </p:nvSpPr>
        <p:spPr>
          <a:xfrm rot="10800000">
            <a:off x="4821175" y="1375131"/>
            <a:ext cx="1702539" cy="1228889"/>
          </a:xfrm>
          <a:prstGeom prst="rightArrow">
            <a:avLst/>
          </a:prstGeom>
          <a:solidFill>
            <a:srgbClr val="4F81BD">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lIns="64291" tIns="32146" rIns="64291" bIns="32146"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dirty="0">
              <a:solidFill>
                <a:prstClr val="white"/>
              </a:solidFill>
              <a:latin typeface="Arial"/>
              <a:ea typeface="Lucida Sans Unicode"/>
              <a:cs typeface="Lucida Sans Unicode"/>
            </a:endParaRPr>
          </a:p>
        </p:txBody>
      </p:sp>
    </p:spTree>
    <p:custDataLst>
      <p:tags r:id="rId1"/>
    </p:custDataLst>
    <p:extLst>
      <p:ext uri="{BB962C8B-B14F-4D97-AF65-F5344CB8AC3E}">
        <p14:creationId xmlns:p14="http://schemas.microsoft.com/office/powerpoint/2010/main" val="30494116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Discursive constructivist</a:t>
            </a:r>
          </a:p>
        </p:txBody>
      </p:sp>
      <p:sp>
        <p:nvSpPr>
          <p:cNvPr id="3" name="Content Placeholder 2"/>
          <p:cNvSpPr>
            <a:spLocks noGrp="1"/>
          </p:cNvSpPr>
          <p:nvPr>
            <p:ph idx="1"/>
          </p:nvPr>
        </p:nvSpPr>
        <p:spPr/>
        <p:txBody>
          <a:bodyPr/>
          <a:lstStyle/>
          <a:p>
            <a:r>
              <a:rPr lang="en-GB" i="1" dirty="0" smtClean="0"/>
              <a:t>RQ: Are these stylised findings influencing thinking?</a:t>
            </a:r>
            <a:endParaRPr lang="en-GB" i="1" dirty="0"/>
          </a:p>
        </p:txBody>
      </p:sp>
    </p:spTree>
    <p:extLst>
      <p:ext uri="{BB962C8B-B14F-4D97-AF65-F5344CB8AC3E}">
        <p14:creationId xmlns:p14="http://schemas.microsoft.com/office/powerpoint/2010/main" val="30225052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pretty-small-shoes.com/acatalog/small-size-boots-leopard-skin-Pasha-Leo350.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23528" y="1556792"/>
            <a:ext cx="3168352" cy="316835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GB" dirty="0" smtClean="0"/>
              <a:t>The role of headline indicators</a:t>
            </a:r>
            <a:endParaRPr lang="en-GB" dirty="0"/>
          </a:p>
        </p:txBody>
      </p:sp>
      <p:sp>
        <p:nvSpPr>
          <p:cNvPr id="3" name="Content Placeholder 2"/>
          <p:cNvSpPr>
            <a:spLocks noGrp="1"/>
          </p:cNvSpPr>
          <p:nvPr>
            <p:ph idx="1"/>
          </p:nvPr>
        </p:nvSpPr>
        <p:spPr>
          <a:xfrm>
            <a:off x="2483768" y="1600200"/>
            <a:ext cx="6203032" cy="4925144"/>
          </a:xfrm>
        </p:spPr>
        <p:txBody>
          <a:bodyPr>
            <a:normAutofit fontScale="77500" lnSpcReduction="20000"/>
          </a:bodyPr>
          <a:lstStyle/>
          <a:p>
            <a:r>
              <a:rPr lang="en-GB" dirty="0" smtClean="0"/>
              <a:t>Beyond GDP movement advocates replacing GDP with alternative measures (including subjective wellbeing)</a:t>
            </a:r>
          </a:p>
          <a:p>
            <a:r>
              <a:rPr lang="en-GB" dirty="0" smtClean="0"/>
              <a:t>Belief is that this new measurement regime will shift political discourse not just cost-benefit analyses</a:t>
            </a:r>
          </a:p>
          <a:p>
            <a:r>
              <a:rPr lang="en-GB" dirty="0" smtClean="0"/>
              <a:t>Hinges on belief that what we measure, and measure regularly effects what we think and do.</a:t>
            </a:r>
          </a:p>
          <a:p>
            <a:r>
              <a:rPr lang="en-GB" dirty="0" smtClean="0"/>
              <a:t>Or at least that what is talked about in media frames people’s thinking </a:t>
            </a:r>
            <a:r>
              <a:rPr lang="en-GB" dirty="0"/>
              <a:t>(</a:t>
            </a:r>
            <a:r>
              <a:rPr lang="en-GB" dirty="0" err="1" smtClean="0"/>
              <a:t>Lakoff</a:t>
            </a:r>
            <a:r>
              <a:rPr lang="en-GB" dirty="0" smtClean="0"/>
              <a:t>) </a:t>
            </a:r>
            <a:r>
              <a:rPr lang="en-GB" dirty="0" smtClean="0"/>
              <a:t>and </a:t>
            </a:r>
            <a:r>
              <a:rPr lang="en-GB" dirty="0" smtClean="0"/>
              <a:t>shapes their </a:t>
            </a:r>
            <a:r>
              <a:rPr lang="en-GB" dirty="0" smtClean="0"/>
              <a:t>values (Kasser)</a:t>
            </a:r>
            <a:endParaRPr lang="en-GB" dirty="0"/>
          </a:p>
        </p:txBody>
      </p:sp>
      <p:pic>
        <p:nvPicPr>
          <p:cNvPr id="5124" name="Picture 4" descr="buy it now"/>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51520" y="4777265"/>
            <a:ext cx="1371581" cy="1368152"/>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www.tollgard.co.uk/assets/how-to-spend-it2.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58602" y="5613055"/>
            <a:ext cx="2098204" cy="109945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ecx.images-amazon.com/images/I/41B6H9MN91L._SX319_BO1,204,203,200_.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508104" y="1844824"/>
            <a:ext cx="3057525" cy="451485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GB" dirty="0" smtClean="0"/>
              <a:t>The role of headline indicators</a:t>
            </a:r>
            <a:endParaRPr lang="en-GB" dirty="0"/>
          </a:p>
        </p:txBody>
      </p:sp>
      <p:sp>
        <p:nvSpPr>
          <p:cNvPr id="3" name="Content Placeholder 2"/>
          <p:cNvSpPr>
            <a:spLocks noGrp="1"/>
          </p:cNvSpPr>
          <p:nvPr>
            <p:ph idx="1"/>
          </p:nvPr>
        </p:nvSpPr>
        <p:spPr>
          <a:xfrm>
            <a:off x="457200" y="1600200"/>
            <a:ext cx="4258816" cy="4637112"/>
          </a:xfrm>
        </p:spPr>
        <p:txBody>
          <a:bodyPr>
            <a:normAutofit lnSpcReduction="10000"/>
          </a:bodyPr>
          <a:lstStyle/>
          <a:p>
            <a:r>
              <a:rPr lang="en-GB" sz="2800" dirty="0" smtClean="0"/>
              <a:t>Materialism </a:t>
            </a:r>
            <a:r>
              <a:rPr lang="en-GB" sz="2800" dirty="0" smtClean="0"/>
              <a:t>associated with many bad outcomes (wellbeing, environment, pro-social behaviour)</a:t>
            </a:r>
          </a:p>
          <a:p>
            <a:r>
              <a:rPr lang="en-GB" sz="2800" i="1" dirty="0" smtClean="0"/>
              <a:t>RQ: Is there any evidence that GDP has influenced values and attitudes? (or were we always obsessed with economic growth?)</a:t>
            </a:r>
          </a:p>
          <a:p>
            <a:endParaRPr lang="en-GB" dirty="0"/>
          </a:p>
        </p:txBody>
      </p:sp>
    </p:spTree>
    <p:extLst>
      <p:ext uri="{BB962C8B-B14F-4D97-AF65-F5344CB8AC3E}">
        <p14:creationId xmlns:p14="http://schemas.microsoft.com/office/powerpoint/2010/main" val="1602575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GDP as a discursive constructivist force</a:t>
            </a:r>
            <a:endParaRPr lang="en-GB" dirty="0"/>
          </a:p>
        </p:txBody>
      </p:sp>
      <p:sp>
        <p:nvSpPr>
          <p:cNvPr id="3" name="Content Placeholder 2"/>
          <p:cNvSpPr>
            <a:spLocks noGrp="1"/>
          </p:cNvSpPr>
          <p:nvPr>
            <p:ph idx="1"/>
          </p:nvPr>
        </p:nvSpPr>
        <p:spPr/>
        <p:txBody>
          <a:bodyPr>
            <a:normAutofit fontScale="85000" lnSpcReduction="10000"/>
          </a:bodyPr>
          <a:lstStyle/>
          <a:p>
            <a:r>
              <a:rPr lang="en-GB" dirty="0" smtClean="0"/>
              <a:t>Berman &amp; Hirschman (2014)</a:t>
            </a:r>
          </a:p>
          <a:p>
            <a:pPr lvl="1"/>
            <a:r>
              <a:rPr lang="en-GB" dirty="0" smtClean="0"/>
              <a:t>“The indirect influence of economics on policymaking is likely as important as the direct role of economists”</a:t>
            </a:r>
          </a:p>
          <a:p>
            <a:pPr lvl="1"/>
            <a:r>
              <a:rPr lang="en-GB" dirty="0" smtClean="0"/>
              <a:t>Focussing device: “GDP, persistently directs our attention to changes in the formal market economy; no equivalent device brings income inequality, for example, to the forefront of our minds each quarter” </a:t>
            </a:r>
          </a:p>
          <a:p>
            <a:pPr lvl="1"/>
            <a:r>
              <a:rPr lang="en-GB" dirty="0" err="1" smtClean="0"/>
              <a:t>Crystalising</a:t>
            </a:r>
            <a:r>
              <a:rPr lang="en-GB" dirty="0" smtClean="0"/>
              <a:t> device: “The successful creation of the policy device of GDP helped raise the professional authority of economists ... policymakers became more concerned with economic growth — something they could not have ‘seen’ without GDP”</a:t>
            </a:r>
          </a:p>
          <a:p>
            <a:pPr lvl="1"/>
            <a:endParaRPr lang="en-GB" dirty="0" smtClean="0"/>
          </a:p>
          <a:p>
            <a:pPr lvl="1"/>
            <a:endParaRPr lang="en-GB"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Wellbeing as a discursive constructivist force?</a:t>
            </a:r>
            <a:endParaRPr lang="en-GB" dirty="0"/>
          </a:p>
        </p:txBody>
      </p:sp>
      <p:sp>
        <p:nvSpPr>
          <p:cNvPr id="3" name="Content Placeholder 2"/>
          <p:cNvSpPr>
            <a:spLocks noGrp="1"/>
          </p:cNvSpPr>
          <p:nvPr>
            <p:ph idx="1"/>
          </p:nvPr>
        </p:nvSpPr>
        <p:spPr/>
        <p:txBody>
          <a:bodyPr>
            <a:normAutofit fontScale="77500" lnSpcReduction="20000"/>
          </a:bodyPr>
          <a:lstStyle/>
          <a:p>
            <a:r>
              <a:rPr lang="en-GB" dirty="0" smtClean="0"/>
              <a:t>Could...</a:t>
            </a:r>
          </a:p>
          <a:p>
            <a:pPr lvl="1"/>
            <a:r>
              <a:rPr lang="en-GB" dirty="0" smtClean="0"/>
              <a:t>Promote a less materialistic value frame which would bring dividends for in terms of sustainable and pro-social behaviours</a:t>
            </a:r>
          </a:p>
          <a:p>
            <a:pPr lvl="1"/>
            <a:r>
              <a:rPr lang="en-GB" dirty="0" smtClean="0"/>
              <a:t>Allow growth to be questioned as an overarching goal which would make sustainable policy more feasible</a:t>
            </a:r>
          </a:p>
          <a:p>
            <a:pPr lvl="1"/>
            <a:r>
              <a:rPr lang="en-GB" dirty="0" smtClean="0"/>
              <a:t>Highlight the inefficiency of income inequality and shift attitudes against inequality</a:t>
            </a:r>
          </a:p>
          <a:p>
            <a:r>
              <a:rPr lang="en-GB" dirty="0" smtClean="0"/>
              <a:t>But...</a:t>
            </a:r>
          </a:p>
          <a:p>
            <a:pPr lvl="1"/>
            <a:r>
              <a:rPr lang="en-GB" dirty="0" smtClean="0"/>
              <a:t>Could it lead to more individualistic attitudes as wellbeing is perceived as individualistic</a:t>
            </a:r>
            <a:r>
              <a:rPr lang="en-GB" dirty="0" smtClean="0"/>
              <a:t>?  More so than a focus on </a:t>
            </a:r>
            <a:r>
              <a:rPr lang="en-GB" dirty="0" smtClean="0"/>
              <a:t>GDP?</a:t>
            </a:r>
          </a:p>
          <a:p>
            <a:pPr lvl="1"/>
            <a:r>
              <a:rPr lang="en-GB" dirty="0" smtClean="0"/>
              <a:t>Could it actually lead to abandoning concern about income inequality because money is seen as unimportant?</a:t>
            </a:r>
            <a:endParaRPr lang="en-GB" dirty="0" smtClean="0"/>
          </a:p>
          <a:p>
            <a:pPr lvl="1">
              <a:buNone/>
            </a:pPr>
            <a:endParaRPr lang="en-GB" dirty="0" smtClean="0"/>
          </a:p>
          <a:p>
            <a:pPr lvl="1"/>
            <a:endParaRPr lang="en-GB" dirty="0" smtClean="0"/>
          </a:p>
          <a:p>
            <a:pPr lvl="1"/>
            <a:endParaRPr lang="en-GB"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Outline</a:t>
            </a:r>
            <a:endParaRPr lang="en-GB" dirty="0"/>
          </a:p>
        </p:txBody>
      </p:sp>
      <p:sp>
        <p:nvSpPr>
          <p:cNvPr id="3" name="Content Placeholder 2"/>
          <p:cNvSpPr>
            <a:spLocks noGrp="1"/>
          </p:cNvSpPr>
          <p:nvPr>
            <p:ph idx="1"/>
          </p:nvPr>
        </p:nvSpPr>
        <p:spPr/>
        <p:txBody>
          <a:bodyPr/>
          <a:lstStyle/>
          <a:p>
            <a:r>
              <a:rPr lang="en-GB" dirty="0" smtClean="0"/>
              <a:t>Motivations of those using subjective wellbeing</a:t>
            </a:r>
          </a:p>
          <a:p>
            <a:r>
              <a:rPr lang="en-GB" dirty="0" smtClean="0"/>
              <a:t>Three models for role of indicators in society</a:t>
            </a:r>
          </a:p>
          <a:p>
            <a:pPr marL="0" indent="0">
              <a:buNone/>
            </a:pPr>
            <a:r>
              <a:rPr lang="en-GB" dirty="0" smtClean="0"/>
              <a:t>	... </a:t>
            </a:r>
            <a:r>
              <a:rPr lang="en-GB" dirty="0" smtClean="0"/>
              <a:t>applied to subjective wellbeing</a:t>
            </a:r>
            <a:endParaRPr lang="en-GB"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Conclusions</a:t>
            </a:r>
            <a:endParaRPr lang="en-GB" dirty="0"/>
          </a:p>
        </p:txBody>
      </p:sp>
      <p:sp>
        <p:nvSpPr>
          <p:cNvPr id="3" name="Content Placeholder 2"/>
          <p:cNvSpPr>
            <a:spLocks noGrp="1"/>
          </p:cNvSpPr>
          <p:nvPr>
            <p:ph idx="1"/>
          </p:nvPr>
        </p:nvSpPr>
        <p:spPr/>
        <p:txBody>
          <a:bodyPr>
            <a:normAutofit fontScale="85000" lnSpcReduction="20000"/>
          </a:bodyPr>
          <a:lstStyle/>
          <a:p>
            <a:r>
              <a:rPr lang="en-GB" dirty="0" smtClean="0"/>
              <a:t>It’s possible that a focus on wellbeing might lead to a discourse change that favours more sustainable, equitable behaviour and policy, but:</a:t>
            </a:r>
          </a:p>
          <a:p>
            <a:pPr lvl="1"/>
            <a:r>
              <a:rPr lang="en-GB" dirty="0" smtClean="0"/>
              <a:t>We need more evidence that this could happen</a:t>
            </a:r>
          </a:p>
          <a:p>
            <a:pPr lvl="1"/>
            <a:r>
              <a:rPr lang="en-GB" dirty="0" smtClean="0"/>
              <a:t>Evidence on impact of GDP on values and discourse would be valuable</a:t>
            </a:r>
          </a:p>
          <a:p>
            <a:pPr lvl="1"/>
            <a:r>
              <a:rPr lang="en-GB" dirty="0" smtClean="0"/>
              <a:t>We need evidence that thinking about wellbeing does not trigger more individualistic values</a:t>
            </a:r>
          </a:p>
          <a:p>
            <a:r>
              <a:rPr lang="en-GB" dirty="0" smtClean="0"/>
              <a:t>Wellbeing evidence itself, if followed in the rationalist model, would lead us to more sustainable equitable societies. This is perhaps not articulated enough.  If it were, then more political use of wellbeing by the left could ensue.</a:t>
            </a:r>
          </a:p>
          <a:p>
            <a:endParaRPr lang="en-GB" dirty="0" smtClean="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2327275"/>
            <a:ext cx="9144000" cy="220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1403648" y="2492896"/>
            <a:ext cx="6740252" cy="2554545"/>
          </a:xfrm>
          <a:prstGeom prst="rect">
            <a:avLst/>
          </a:prstGeom>
          <a:noFill/>
        </p:spPr>
        <p:txBody>
          <a:bodyPr wrap="square" rtlCol="0">
            <a:spAutoFit/>
          </a:bodyPr>
          <a:lstStyle/>
          <a:p>
            <a:pPr algn="ctr"/>
            <a:r>
              <a:rPr lang="en-GB" sz="3200" b="1" dirty="0" smtClean="0">
                <a:solidFill>
                  <a:schemeClr val="bg1"/>
                </a:solidFill>
              </a:rPr>
              <a:t>Thank you</a:t>
            </a:r>
            <a:endParaRPr lang="en-GB" sz="3200" b="1" dirty="0" smtClean="0">
              <a:solidFill>
                <a:schemeClr val="bg1"/>
              </a:solidFill>
              <a:hlinkClick r:id="rId3"/>
            </a:endParaRPr>
          </a:p>
          <a:p>
            <a:pPr algn="ctr"/>
            <a:r>
              <a:rPr lang="en-GB" sz="3200" dirty="0" smtClean="0">
                <a:solidFill>
                  <a:schemeClr val="bg1"/>
                </a:solidFill>
              </a:rPr>
              <a:t>saamah.abdallah@neweconomics.org </a:t>
            </a:r>
            <a:endParaRPr lang="en-GB" sz="3200" dirty="0">
              <a:solidFill>
                <a:schemeClr val="bg1"/>
              </a:solidFill>
            </a:endParaRPr>
          </a:p>
          <a:p>
            <a:pPr algn="ctr"/>
            <a:r>
              <a:rPr lang="en-GB" sz="3200" dirty="0" smtClean="0">
                <a:solidFill>
                  <a:schemeClr val="bg1"/>
                </a:solidFill>
              </a:rPr>
              <a:t>www.neweconomics.org</a:t>
            </a:r>
          </a:p>
          <a:p>
            <a:pPr algn="ctr"/>
            <a:r>
              <a:rPr lang="en-GB" sz="3200" dirty="0" smtClean="0">
                <a:solidFill>
                  <a:schemeClr val="bg1"/>
                </a:solidFill>
              </a:rPr>
              <a:t>@</a:t>
            </a:r>
            <a:r>
              <a:rPr lang="en-GB" sz="3200" dirty="0" err="1" smtClean="0">
                <a:solidFill>
                  <a:schemeClr val="bg1"/>
                </a:solidFill>
              </a:rPr>
              <a:t>nefwellbeing</a:t>
            </a:r>
            <a:endParaRPr lang="en-GB" sz="3200" dirty="0" smtClean="0">
              <a:solidFill>
                <a:schemeClr val="bg1"/>
              </a:solidFill>
            </a:endParaRPr>
          </a:p>
          <a:p>
            <a:pPr algn="ctr"/>
            <a:endParaRPr lang="en-GB" sz="3200" dirty="0" smtClean="0">
              <a:solidFill>
                <a:srgbClr val="0068A6"/>
              </a:solidFill>
            </a:endParaRPr>
          </a:p>
        </p:txBody>
      </p:sp>
      <p:pic>
        <p:nvPicPr>
          <p:cNvPr id="10" name="Picture 9"/>
          <p:cNvPicPr/>
          <p:nvPr/>
        </p:nvPicPr>
        <p:blipFill>
          <a:blip r:embed="rId4" cstate="screen">
            <a:extLst>
              <a:ext uri="{28A0092B-C50C-407E-A947-70E740481C1C}">
                <a14:useLocalDpi xmlns:a14="http://schemas.microsoft.com/office/drawing/2010/main"/>
              </a:ext>
            </a:extLst>
          </a:blip>
          <a:srcRect/>
          <a:stretch>
            <a:fillRect/>
          </a:stretch>
        </p:blipFill>
        <p:spPr bwMode="auto">
          <a:xfrm>
            <a:off x="7236296" y="404663"/>
            <a:ext cx="1575268" cy="970193"/>
          </a:xfrm>
          <a:prstGeom prst="rect">
            <a:avLst/>
          </a:prstGeom>
          <a:noFill/>
        </p:spPr>
      </p:pic>
      <p:sp>
        <p:nvSpPr>
          <p:cNvPr id="5" name="Rectangle 4"/>
          <p:cNvSpPr/>
          <p:nvPr/>
        </p:nvSpPr>
        <p:spPr>
          <a:xfrm>
            <a:off x="1428728" y="4714884"/>
            <a:ext cx="6561848" cy="1938992"/>
          </a:xfrm>
          <a:prstGeom prst="rect">
            <a:avLst/>
          </a:prstGeom>
        </p:spPr>
        <p:txBody>
          <a:bodyPr wrap="square">
            <a:spAutoFit/>
          </a:bodyPr>
          <a:lstStyle/>
          <a:p>
            <a:r>
              <a:rPr lang="en-GB" sz="2400" i="1" dirty="0" smtClean="0">
                <a:latin typeface="+mn-lt"/>
              </a:rPr>
              <a:t>“I </a:t>
            </a:r>
            <a:r>
              <a:rPr lang="en-GB" sz="2400" i="1" dirty="0">
                <a:latin typeface="+mn-lt"/>
              </a:rPr>
              <a:t>perceive that the great part of the </a:t>
            </a:r>
            <a:r>
              <a:rPr lang="en-GB" sz="2400" b="1" i="1" dirty="0">
                <a:solidFill>
                  <a:srgbClr val="0070C0"/>
                </a:solidFill>
                <a:latin typeface="+mn-lt"/>
              </a:rPr>
              <a:t>miseries of mankind </a:t>
            </a:r>
            <a:r>
              <a:rPr lang="en-GB" sz="2400" i="1" dirty="0">
                <a:latin typeface="+mn-lt"/>
              </a:rPr>
              <a:t>are brought upon them by </a:t>
            </a:r>
            <a:r>
              <a:rPr lang="en-GB" sz="2400" b="1" i="1" dirty="0">
                <a:solidFill>
                  <a:srgbClr val="0070C0"/>
                </a:solidFill>
                <a:latin typeface="+mn-lt"/>
              </a:rPr>
              <a:t>false estimates </a:t>
            </a:r>
            <a:r>
              <a:rPr lang="en-GB" sz="2400" i="1" dirty="0">
                <a:latin typeface="+mn-lt"/>
              </a:rPr>
              <a:t>they have made of the </a:t>
            </a:r>
            <a:r>
              <a:rPr lang="en-GB" sz="2400" b="1" i="1" dirty="0">
                <a:solidFill>
                  <a:srgbClr val="0070C0"/>
                </a:solidFill>
                <a:latin typeface="+mn-lt"/>
              </a:rPr>
              <a:t>value of things</a:t>
            </a:r>
            <a:r>
              <a:rPr lang="en-GB" sz="2400" i="1" dirty="0" smtClean="0">
                <a:latin typeface="+mn-lt"/>
              </a:rPr>
              <a:t>.”</a:t>
            </a:r>
          </a:p>
          <a:p>
            <a:endParaRPr lang="en-GB" sz="2400" dirty="0">
              <a:latin typeface="+mn-lt"/>
            </a:endParaRPr>
          </a:p>
          <a:p>
            <a:pPr algn="r"/>
            <a:r>
              <a:rPr lang="en-GB" sz="2400" i="1" dirty="0">
                <a:latin typeface="+mn-lt"/>
              </a:rPr>
              <a:t>Benjamin Franklin (1706–1790)</a:t>
            </a:r>
          </a:p>
        </p:txBody>
      </p:sp>
    </p:spTree>
    <p:extLst>
      <p:ext uri="{BB962C8B-B14F-4D97-AF65-F5344CB8AC3E}">
        <p14:creationId xmlns:p14="http://schemas.microsoft.com/office/powerpoint/2010/main" val="2721115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subjective wellbeing?</a:t>
            </a:r>
            <a:endParaRPr lang="en-GB" dirty="0"/>
          </a:p>
        </p:txBody>
      </p:sp>
      <p:sp>
        <p:nvSpPr>
          <p:cNvPr id="3" name="Content Placeholder 2"/>
          <p:cNvSpPr>
            <a:spLocks noGrp="1"/>
          </p:cNvSpPr>
          <p:nvPr>
            <p:ph idx="1"/>
          </p:nvPr>
        </p:nvSpPr>
        <p:spPr/>
        <p:txBody>
          <a:bodyPr>
            <a:normAutofit fontScale="77500" lnSpcReduction="20000"/>
          </a:bodyPr>
          <a:lstStyle/>
          <a:p>
            <a:r>
              <a:rPr lang="en-GB" dirty="0" smtClean="0"/>
              <a:t>Overall questions on experience of life in large representative surveys. ONS questions are:</a:t>
            </a:r>
          </a:p>
          <a:p>
            <a:pPr lvl="1"/>
            <a:r>
              <a:rPr lang="en-US" i="1" dirty="0" smtClean="0"/>
              <a:t>Overall</a:t>
            </a:r>
            <a:r>
              <a:rPr lang="en-US" i="1" dirty="0"/>
              <a:t>, how satisfied are you with your life nowadays</a:t>
            </a:r>
            <a:r>
              <a:rPr lang="en-US" i="1" dirty="0" smtClean="0"/>
              <a:t>?</a:t>
            </a:r>
            <a:endParaRPr lang="en-US" i="1" dirty="0"/>
          </a:p>
          <a:p>
            <a:pPr lvl="1"/>
            <a:r>
              <a:rPr lang="en-US" i="1" dirty="0" smtClean="0"/>
              <a:t>Overall</a:t>
            </a:r>
            <a:r>
              <a:rPr lang="en-US" i="1" dirty="0"/>
              <a:t>, how happy did you feel yesterday</a:t>
            </a:r>
            <a:r>
              <a:rPr lang="en-US" i="1" dirty="0" smtClean="0"/>
              <a:t>?</a:t>
            </a:r>
            <a:endParaRPr lang="en-US" i="1" dirty="0"/>
          </a:p>
          <a:p>
            <a:pPr lvl="1"/>
            <a:r>
              <a:rPr lang="en-US" i="1" dirty="0" smtClean="0"/>
              <a:t>Overall</a:t>
            </a:r>
            <a:r>
              <a:rPr lang="en-US" i="1" dirty="0"/>
              <a:t>, how anxious did you feel yesterday</a:t>
            </a:r>
            <a:r>
              <a:rPr lang="en-US" i="1" dirty="0" smtClean="0"/>
              <a:t>?</a:t>
            </a:r>
          </a:p>
          <a:p>
            <a:pPr lvl="1"/>
            <a:r>
              <a:rPr lang="en-US" i="1" dirty="0"/>
              <a:t>Overall, to what extent do you feel the things you do in your life are worthwhile</a:t>
            </a:r>
            <a:r>
              <a:rPr lang="en-US" i="1" dirty="0" smtClean="0"/>
              <a:t>?</a:t>
            </a:r>
          </a:p>
          <a:p>
            <a:r>
              <a:rPr lang="en-US" dirty="0" smtClean="0"/>
              <a:t>Other surveys include more questions about </a:t>
            </a:r>
            <a:r>
              <a:rPr lang="en-US" i="1" dirty="0" smtClean="0"/>
              <a:t>flourishing </a:t>
            </a:r>
            <a:r>
              <a:rPr lang="en-US" dirty="0" smtClean="0"/>
              <a:t>or </a:t>
            </a:r>
            <a:r>
              <a:rPr lang="en-US" i="1" dirty="0" err="1" smtClean="0"/>
              <a:t>eudaimonia</a:t>
            </a:r>
            <a:r>
              <a:rPr lang="en-US" i="1" dirty="0" smtClean="0"/>
              <a:t>, e.g.:</a:t>
            </a:r>
          </a:p>
          <a:p>
            <a:pPr lvl="1"/>
            <a:r>
              <a:rPr lang="en-US" i="1" dirty="0" smtClean="0"/>
              <a:t>Vitality: Please </a:t>
            </a:r>
            <a:r>
              <a:rPr lang="en-US" i="1" dirty="0"/>
              <a:t>tell me how much of the time during the past </a:t>
            </a:r>
            <a:r>
              <a:rPr lang="en-US" i="1" dirty="0" smtClean="0"/>
              <a:t>week… you had a lot of energy</a:t>
            </a:r>
          </a:p>
          <a:p>
            <a:pPr lvl="1"/>
            <a:r>
              <a:rPr lang="en-US" i="1" dirty="0" smtClean="0"/>
              <a:t>Autonomy: I feel I am free to decide how to life my life (agree-disagree)</a:t>
            </a:r>
          </a:p>
          <a:p>
            <a:pPr lvl="1"/>
            <a:r>
              <a:rPr lang="en-US" i="1" dirty="0" smtClean="0"/>
              <a:t>Social acceptance: Please </a:t>
            </a:r>
            <a:r>
              <a:rPr lang="en-US" i="1" dirty="0"/>
              <a:t>tell me to what </a:t>
            </a:r>
            <a:r>
              <a:rPr lang="en-US" i="1" dirty="0" smtClean="0"/>
              <a:t>extent… </a:t>
            </a:r>
            <a:r>
              <a:rPr lang="en-US" i="1" dirty="0"/>
              <a:t>you feel that people </a:t>
            </a:r>
            <a:r>
              <a:rPr lang="en-US" i="1" dirty="0" smtClean="0"/>
              <a:t>treat </a:t>
            </a:r>
            <a:r>
              <a:rPr lang="en-GB" i="1" dirty="0" smtClean="0"/>
              <a:t>you </a:t>
            </a:r>
            <a:r>
              <a:rPr lang="en-GB" i="1" dirty="0"/>
              <a:t>with respect?</a:t>
            </a:r>
            <a:endParaRPr lang="en-US" i="1" dirty="0" smtClean="0"/>
          </a:p>
          <a:p>
            <a:pPr lvl="1"/>
            <a:endParaRPr lang="en-US" i="1" dirty="0" smtClean="0"/>
          </a:p>
          <a:p>
            <a:pPr lvl="1"/>
            <a:endParaRPr lang="en-US" dirty="0"/>
          </a:p>
          <a:p>
            <a:endParaRPr lang="en-GB" dirty="0" smtClean="0"/>
          </a:p>
          <a:p>
            <a:pPr lvl="1"/>
            <a:endParaRPr lang="en-GB" dirty="0"/>
          </a:p>
        </p:txBody>
      </p:sp>
    </p:spTree>
    <p:extLst>
      <p:ext uri="{BB962C8B-B14F-4D97-AF65-F5344CB8AC3E}">
        <p14:creationId xmlns:p14="http://schemas.microsoft.com/office/powerpoint/2010/main" val="42028152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2" descr="TNO innovation for life"/>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192713" y="6453188"/>
            <a:ext cx="974725" cy="174625"/>
          </a:xfrm>
          <a:prstGeom prst="rect">
            <a:avLst/>
          </a:prstGeom>
          <a:noFill/>
          <a:ln w="9525">
            <a:noFill/>
            <a:miter lim="800000"/>
            <a:headEnd/>
            <a:tailEnd/>
          </a:ln>
        </p:spPr>
      </p:pic>
      <p:pic>
        <p:nvPicPr>
          <p:cNvPr id="2052" name="Picture 4" descr="http://www.ulb.ac.be/design/img/logoulb1.gif"/>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338888" y="6356350"/>
            <a:ext cx="1568450" cy="373063"/>
          </a:xfrm>
          <a:prstGeom prst="rect">
            <a:avLst/>
          </a:prstGeom>
          <a:noFill/>
          <a:ln w="9525">
            <a:noFill/>
            <a:miter lim="800000"/>
            <a:headEnd/>
            <a:tailEnd/>
          </a:ln>
        </p:spPr>
      </p:pic>
      <p:pic>
        <p:nvPicPr>
          <p:cNvPr id="2053" name="Picture 5"/>
          <p:cNvPicPr>
            <a:picLocks noChangeAspect="1" noChangeArrowheads="1"/>
          </p:cNvPicPr>
          <p:nvPr/>
        </p:nvPicPr>
        <p:blipFill>
          <a:blip r:embed="rId5" cstate="print"/>
          <a:srcRect/>
          <a:stretch>
            <a:fillRect/>
          </a:stretch>
        </p:blipFill>
        <p:spPr bwMode="auto">
          <a:xfrm>
            <a:off x="6562725" y="5962650"/>
            <a:ext cx="889000" cy="233363"/>
          </a:xfrm>
          <a:prstGeom prst="rect">
            <a:avLst/>
          </a:prstGeom>
          <a:noFill/>
          <a:ln w="9525">
            <a:noFill/>
            <a:miter lim="800000"/>
            <a:headEnd/>
            <a:tailEnd/>
          </a:ln>
        </p:spPr>
      </p:pic>
      <p:pic>
        <p:nvPicPr>
          <p:cNvPr id="2054" name="Picture 7" descr="World Future Council"/>
          <p:cNvPicPr>
            <a:picLocks noChangeAspect="1" noChangeArrowheads="1"/>
          </p:cNvPicPr>
          <p:nvPr/>
        </p:nvPicPr>
        <p:blipFill>
          <a:blip r:embed="rId6" cstate="print"/>
          <a:srcRect/>
          <a:stretch>
            <a:fillRect/>
          </a:stretch>
        </p:blipFill>
        <p:spPr bwMode="auto">
          <a:xfrm>
            <a:off x="7885113" y="6342063"/>
            <a:ext cx="1093787" cy="314325"/>
          </a:xfrm>
          <a:prstGeom prst="rect">
            <a:avLst/>
          </a:prstGeom>
          <a:noFill/>
          <a:ln w="9525">
            <a:noFill/>
            <a:miter lim="800000"/>
            <a:headEnd/>
            <a:tailEnd/>
          </a:ln>
        </p:spPr>
      </p:pic>
      <p:pic>
        <p:nvPicPr>
          <p:cNvPr id="2055" name="Picture 9" descr="Vers page d'accueil Université Toulouse II-Le Mirail"/>
          <p:cNvPicPr>
            <a:picLocks noChangeAspect="1" noChangeArrowheads="1"/>
          </p:cNvPicPr>
          <p:nvPr/>
        </p:nvPicPr>
        <p:blipFill>
          <a:blip r:embed="rId7" cstate="print"/>
          <a:srcRect/>
          <a:stretch>
            <a:fillRect/>
          </a:stretch>
        </p:blipFill>
        <p:spPr bwMode="auto">
          <a:xfrm>
            <a:off x="7751763" y="5962650"/>
            <a:ext cx="420687" cy="295275"/>
          </a:xfrm>
          <a:prstGeom prst="rect">
            <a:avLst/>
          </a:prstGeom>
          <a:noFill/>
          <a:ln w="9525">
            <a:noFill/>
            <a:miter lim="800000"/>
            <a:headEnd/>
            <a:tailEnd/>
          </a:ln>
        </p:spPr>
      </p:pic>
      <p:pic>
        <p:nvPicPr>
          <p:cNvPr id="2056" name="Picture 15" descr="http://t2.gstatic.com/images?q=tbn:ANd9GcTawkUGKpHoEMqZGlmlw3v--1Iaj6YcKBW2aikKVg4msm9g-zBRiQ"/>
          <p:cNvPicPr>
            <a:picLocks noChangeAspect="1" noChangeArrowheads="1"/>
          </p:cNvPicPr>
          <p:nvPr/>
        </p:nvPicPr>
        <p:blipFill>
          <a:blip r:embed="rId8" cstate="print"/>
          <a:srcRect/>
          <a:stretch>
            <a:fillRect/>
          </a:stretch>
        </p:blipFill>
        <p:spPr bwMode="auto">
          <a:xfrm>
            <a:off x="8402638" y="5902325"/>
            <a:ext cx="423862" cy="415925"/>
          </a:xfrm>
          <a:prstGeom prst="rect">
            <a:avLst/>
          </a:prstGeom>
          <a:noFill/>
          <a:ln w="9525">
            <a:noFill/>
            <a:miter lim="800000"/>
            <a:headEnd/>
            <a:tailEnd/>
          </a:ln>
        </p:spPr>
      </p:pic>
      <p:pic>
        <p:nvPicPr>
          <p:cNvPr id="2057" name="Picture 17" descr="http://www.neweconomics.org/sites/neweconomics.org/themes/neweconomics/assets/ui/logo.gif"/>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5532438" y="5902325"/>
            <a:ext cx="635000" cy="355600"/>
          </a:xfrm>
          <a:prstGeom prst="rect">
            <a:avLst/>
          </a:prstGeom>
          <a:noFill/>
          <a:ln w="9525">
            <a:noFill/>
            <a:miter lim="800000"/>
            <a:headEnd/>
            <a:tailEnd/>
          </a:ln>
        </p:spPr>
      </p:pic>
      <p:pic>
        <p:nvPicPr>
          <p:cNvPr id="2058" name="Picture 9" descr="M:\External Affairs\Communications\Brainpool\Images\logo images\2552269960_1f00123f70_o_Porro_Bicycle.jpg"/>
          <p:cNvPicPr>
            <a:picLocks noChangeAspect="1" noChangeArrowheads="1"/>
          </p:cNvPicPr>
          <p:nvPr/>
        </p:nvPicPr>
        <p:blipFill>
          <a:blip r:embed="rId10" cstate="print"/>
          <a:srcRect/>
          <a:stretch>
            <a:fillRect/>
          </a:stretch>
        </p:blipFill>
        <p:spPr bwMode="auto">
          <a:xfrm rot="251110">
            <a:off x="-288052" y="1342208"/>
            <a:ext cx="3647622" cy="3986593"/>
          </a:xfrm>
          <a:prstGeom prst="rect">
            <a:avLst/>
          </a:prstGeom>
          <a:noFill/>
          <a:ln w="9525">
            <a:noFill/>
            <a:miter lim="800000"/>
            <a:headEnd/>
            <a:tailEnd/>
          </a:ln>
        </p:spPr>
      </p:pic>
      <p:graphicFrame>
        <p:nvGraphicFramePr>
          <p:cNvPr id="11" name="Table 10"/>
          <p:cNvGraphicFramePr>
            <a:graphicFrameLocks noGrp="1"/>
          </p:cNvGraphicFramePr>
          <p:nvPr/>
        </p:nvGraphicFramePr>
        <p:xfrm>
          <a:off x="179388" y="5516563"/>
          <a:ext cx="2876550" cy="352425"/>
        </p:xfrm>
        <a:graphic>
          <a:graphicData uri="http://schemas.openxmlformats.org/drawingml/2006/table">
            <a:tbl>
              <a:tblPr/>
              <a:tblGrid>
                <a:gridCol w="2876550"/>
              </a:tblGrid>
              <a:tr h="352425">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GB" sz="900" b="0" i="0" u="none" strike="noStrike" cap="none" normalizeH="0" baseline="0" smtClean="0">
                        <a:ln>
                          <a:noFill/>
                        </a:ln>
                        <a:solidFill>
                          <a:srgbClr val="0072BC"/>
                        </a:solidFill>
                        <a:effectLst/>
                        <a:latin typeface="Eurostile"/>
                        <a:ea typeface="Calibri" pitchFamily="34" charset="0"/>
                        <a:cs typeface="Arial" pitchFamily="34"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en-GB" sz="900" b="0" i="0" u="none" strike="noStrike" cap="none" normalizeH="0" baseline="0" smtClean="0">
                          <a:ln>
                            <a:noFill/>
                          </a:ln>
                          <a:solidFill>
                            <a:srgbClr val="0072BC"/>
                          </a:solidFill>
                          <a:effectLst/>
                          <a:latin typeface="Eurostile"/>
                          <a:ea typeface="Calibri" pitchFamily="34" charset="0"/>
                          <a:cs typeface="Arial" pitchFamily="34" charset="0"/>
                        </a:rPr>
                        <a:t>Funded by:</a:t>
                      </a:r>
                      <a:endPar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36273" horzOverflow="overflow">
                    <a:lnL>
                      <a:noFill/>
                    </a:lnL>
                    <a:lnR>
                      <a:noFill/>
                    </a:lnR>
                    <a:lnT>
                      <a:noFill/>
                    </a:lnT>
                    <a:lnB>
                      <a:noFill/>
                    </a:lnB>
                    <a:lnTlToBr>
                      <a:noFill/>
                    </a:lnTlToBr>
                    <a:lnBlToTr>
                      <a:noFill/>
                    </a:lnBlToTr>
                    <a:noFill/>
                  </a:tcPr>
                </a:tc>
              </a:tr>
            </a:tbl>
          </a:graphicData>
        </a:graphic>
      </p:graphicFrame>
      <p:pic>
        <p:nvPicPr>
          <p:cNvPr id="2061" name="Picture 2" descr="FP7-gen-RGB"/>
          <p:cNvPicPr>
            <a:picLocks noChangeAspect="1" noChangeArrowheads="1"/>
          </p:cNvPicPr>
          <p:nvPr/>
        </p:nvPicPr>
        <p:blipFill>
          <a:blip r:embed="rId11" cstate="print"/>
          <a:srcRect/>
          <a:stretch>
            <a:fillRect/>
          </a:stretch>
        </p:blipFill>
        <p:spPr bwMode="auto">
          <a:xfrm>
            <a:off x="179388" y="5876925"/>
            <a:ext cx="914400" cy="752475"/>
          </a:xfrm>
          <a:prstGeom prst="rect">
            <a:avLst/>
          </a:prstGeom>
          <a:noFill/>
          <a:ln w="9525">
            <a:noFill/>
            <a:miter lim="800000"/>
            <a:headEnd/>
            <a:tailEnd/>
          </a:ln>
        </p:spPr>
      </p:pic>
      <p:pic>
        <p:nvPicPr>
          <p:cNvPr id="2062" name="Picture 13" descr="european_commission_logo"/>
          <p:cNvPicPr>
            <a:picLocks noChangeAspect="1" noChangeArrowheads="1"/>
          </p:cNvPicPr>
          <p:nvPr/>
        </p:nvPicPr>
        <p:blipFill>
          <a:blip r:embed="rId12" cstate="print"/>
          <a:srcRect/>
          <a:stretch>
            <a:fillRect/>
          </a:stretch>
        </p:blipFill>
        <p:spPr bwMode="auto">
          <a:xfrm>
            <a:off x="1187450" y="5876925"/>
            <a:ext cx="695325" cy="723900"/>
          </a:xfrm>
          <a:prstGeom prst="rect">
            <a:avLst/>
          </a:prstGeom>
          <a:noFill/>
          <a:ln w="9525">
            <a:noFill/>
            <a:miter lim="800000"/>
            <a:headEnd/>
            <a:tailEnd/>
          </a:ln>
        </p:spPr>
      </p:pic>
      <p:sp>
        <p:nvSpPr>
          <p:cNvPr id="2063" name="Rectangle 13"/>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p>
        </p:txBody>
      </p:sp>
      <p:sp>
        <p:nvSpPr>
          <p:cNvPr id="2064" name="Rectangle 14"/>
          <p:cNvSpPr>
            <a:spLocks noChangeArrowheads="1"/>
          </p:cNvSpPr>
          <p:nvPr/>
        </p:nvSpPr>
        <p:spPr bwMode="auto">
          <a:xfrm>
            <a:off x="180975" y="1209675"/>
            <a:ext cx="9144000" cy="0"/>
          </a:xfrm>
          <a:prstGeom prst="rect">
            <a:avLst/>
          </a:prstGeom>
          <a:noFill/>
          <a:ln w="9525">
            <a:noFill/>
            <a:miter lim="800000"/>
            <a:headEnd/>
            <a:tailEnd/>
          </a:ln>
        </p:spPr>
        <p:txBody>
          <a:bodyPr wrap="none" anchor="ctr">
            <a:spAutoFit/>
          </a:bodyPr>
          <a:lstStyle/>
          <a:p>
            <a:pPr eaLnBrk="1" hangingPunct="1"/>
            <a:r>
              <a:rPr lang="en-GB" sz="900">
                <a:solidFill>
                  <a:srgbClr val="0072BC"/>
                </a:solidFill>
                <a:latin typeface="Eurostile"/>
                <a:ea typeface="Calibri" pitchFamily="34" charset="0"/>
                <a:cs typeface="Arial" pitchFamily="34" charset="0"/>
              </a:rPr>
              <a:t>  </a:t>
            </a:r>
            <a:endParaRPr lang="en-GB">
              <a:latin typeface="Calibri" pitchFamily="34" charset="0"/>
              <a:ea typeface="Calibri" pitchFamily="34" charset="0"/>
              <a:cs typeface="Arial" pitchFamily="34" charset="0"/>
            </a:endParaRPr>
          </a:p>
        </p:txBody>
      </p:sp>
      <p:sp>
        <p:nvSpPr>
          <p:cNvPr id="2065" name="Rectangle 15"/>
          <p:cNvSpPr>
            <a:spLocks noChangeArrowheads="1"/>
          </p:cNvSpPr>
          <p:nvPr/>
        </p:nvSpPr>
        <p:spPr bwMode="auto">
          <a:xfrm>
            <a:off x="0" y="1933575"/>
            <a:ext cx="9144000" cy="0"/>
          </a:xfrm>
          <a:prstGeom prst="rect">
            <a:avLst/>
          </a:prstGeom>
          <a:noFill/>
          <a:ln w="9525">
            <a:noFill/>
            <a:miter lim="800000"/>
            <a:headEnd/>
            <a:tailEnd/>
          </a:ln>
        </p:spPr>
        <p:txBody>
          <a:bodyPr anchor="ctr">
            <a:spAutoFit/>
          </a:bodyPr>
          <a:lstStyle/>
          <a:p>
            <a:pPr eaLnBrk="1" hangingPunct="1"/>
            <a:endParaRPr lang="en-US">
              <a:latin typeface="Calibri" pitchFamily="34" charset="0"/>
            </a:endParaRPr>
          </a:p>
        </p:txBody>
      </p:sp>
      <p:pic>
        <p:nvPicPr>
          <p:cNvPr id="2" name="Picture 2" descr="Image result for brainpool project"/>
          <p:cNvPicPr>
            <a:picLocks noChangeAspect="1" noChangeArrowheads="1"/>
          </p:cNvPicPr>
          <p:nvPr/>
        </p:nvPicPr>
        <p:blipFill>
          <a:blip r:embed="rId13" cstate="print"/>
          <a:srcRect/>
          <a:stretch>
            <a:fillRect/>
          </a:stretch>
        </p:blipFill>
        <p:spPr bwMode="auto">
          <a:xfrm>
            <a:off x="3171735" y="642918"/>
            <a:ext cx="5972265" cy="1824043"/>
          </a:xfrm>
          <a:prstGeom prst="rect">
            <a:avLst/>
          </a:prstGeom>
          <a:noFill/>
        </p:spPr>
      </p:pic>
      <p:sp>
        <p:nvSpPr>
          <p:cNvPr id="18" name="Content Placeholder 2"/>
          <p:cNvSpPr txBox="1">
            <a:spLocks/>
          </p:cNvSpPr>
          <p:nvPr/>
        </p:nvSpPr>
        <p:spPr>
          <a:xfrm>
            <a:off x="3714744" y="2571744"/>
            <a:ext cx="5072098" cy="3143272"/>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EU funded project 2011-2014</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GB" sz="2400" dirty="0" smtClean="0">
                <a:latin typeface="Arial" panose="020B0604020202020204" pitchFamily="34" charset="0"/>
                <a:cs typeface="Arial" panose="020B0604020202020204" pitchFamily="34" charset="0"/>
              </a:rPr>
              <a:t>Explored the barriers and opportunities to use of alternative indicators in general, including subjective wellbeing</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Methodology</a:t>
            </a:r>
            <a:r>
              <a:rPr kumimoji="0" lang="en-GB" sz="2400" b="0" i="0" u="none" strike="noStrike" kern="1200" cap="none" spc="0" normalizeH="0" noProof="0" dirty="0" smtClean="0">
                <a:ln>
                  <a:noFill/>
                </a:ln>
                <a:solidFill>
                  <a:schemeClr val="tx1"/>
                </a:solidFill>
                <a:effectLst/>
                <a:uLnTx/>
                <a:uFillTx/>
                <a:latin typeface="Arial" panose="020B0604020202020204" pitchFamily="34" charset="0"/>
                <a:ea typeface="+mn-ea"/>
                <a:cs typeface="Arial" panose="020B0604020202020204" pitchFamily="34" charset="0"/>
              </a:rPr>
              <a:t> included interviews, workshops and case studies</a:t>
            </a:r>
            <a:endParaRPr kumimoji="0" lang="en-GB" sz="2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do people expect from subjective wellbeing?</a:t>
            </a:r>
            <a:endParaRPr lang="en-GB" dirty="0"/>
          </a:p>
        </p:txBody>
      </p:sp>
      <p:sp>
        <p:nvSpPr>
          <p:cNvPr id="3" name="Content Placeholder 2"/>
          <p:cNvSpPr>
            <a:spLocks noGrp="1"/>
          </p:cNvSpPr>
          <p:nvPr>
            <p:ph idx="1"/>
          </p:nvPr>
        </p:nvSpPr>
        <p:spPr/>
        <p:txBody>
          <a:bodyPr>
            <a:normAutofit fontScale="70000" lnSpcReduction="20000"/>
          </a:bodyPr>
          <a:lstStyle/>
          <a:p>
            <a:r>
              <a:rPr lang="en-GB" dirty="0" smtClean="0"/>
              <a:t>To </a:t>
            </a:r>
            <a:r>
              <a:rPr lang="en-GB" dirty="0" smtClean="0"/>
              <a:t>create more evidence-based </a:t>
            </a:r>
            <a:r>
              <a:rPr lang="en-GB" dirty="0" smtClean="0"/>
              <a:t>policy-making. </a:t>
            </a:r>
            <a:endParaRPr lang="en-GB" dirty="0" smtClean="0"/>
          </a:p>
          <a:p>
            <a:r>
              <a:rPr lang="en-GB" dirty="0" smtClean="0"/>
              <a:t>To </a:t>
            </a:r>
            <a:r>
              <a:rPr lang="en-GB" dirty="0"/>
              <a:t>raise profile of mental health issues</a:t>
            </a:r>
          </a:p>
          <a:p>
            <a:r>
              <a:rPr lang="en-GB" dirty="0" smtClean="0"/>
              <a:t>To </a:t>
            </a:r>
            <a:r>
              <a:rPr lang="en-GB" dirty="0"/>
              <a:t>help inform progress towards sustainable </a:t>
            </a:r>
            <a:r>
              <a:rPr lang="en-GB" dirty="0" smtClean="0"/>
              <a:t>development</a:t>
            </a:r>
          </a:p>
          <a:p>
            <a:r>
              <a:rPr lang="en-GB" dirty="0" smtClean="0"/>
              <a:t>Sometimes </a:t>
            </a:r>
            <a:r>
              <a:rPr lang="en-GB" dirty="0"/>
              <a:t>big picture, e.g. help understand the point of economic </a:t>
            </a:r>
            <a:r>
              <a:rPr lang="en-GB" dirty="0" smtClean="0"/>
              <a:t>growth, sometimes </a:t>
            </a:r>
            <a:r>
              <a:rPr lang="en-GB" dirty="0"/>
              <a:t>not: </a:t>
            </a:r>
            <a:r>
              <a:rPr lang="en-GB" i="1" dirty="0">
                <a:solidFill>
                  <a:srgbClr val="0068A6"/>
                </a:solidFill>
              </a:rPr>
              <a:t>“it would be a stunning indictment of democracy”</a:t>
            </a:r>
            <a:r>
              <a:rPr lang="en-GB" dirty="0"/>
              <a:t> if wellbeing data radically changed policy</a:t>
            </a:r>
            <a:r>
              <a:rPr lang="en-GB" dirty="0" smtClean="0"/>
              <a:t>.</a:t>
            </a:r>
          </a:p>
          <a:p>
            <a:r>
              <a:rPr lang="en-GB" dirty="0" smtClean="0"/>
              <a:t>Survey of indicator producers found that 5 respondents intended their work on subjective wellbeing to </a:t>
            </a:r>
            <a:r>
              <a:rPr lang="en-GB" dirty="0" smtClean="0">
                <a:solidFill>
                  <a:srgbClr val="0068A6"/>
                </a:solidFill>
              </a:rPr>
              <a:t>“contribute to a radical change in society</a:t>
            </a:r>
            <a:r>
              <a:rPr lang="en-GB" dirty="0" smtClean="0"/>
              <a:t>”, and 7 did not.</a:t>
            </a:r>
            <a:endParaRPr lang="en-GB" dirty="0"/>
          </a:p>
          <a:p>
            <a:endParaRPr lang="en-GB" dirty="0" smtClean="0"/>
          </a:p>
          <a:p>
            <a:r>
              <a:rPr lang="en-GB" dirty="0" smtClean="0"/>
              <a:t>NEF’s </a:t>
            </a:r>
            <a:r>
              <a:rPr lang="en-GB" dirty="0" smtClean="0"/>
              <a:t>work on subjective wellbeing based on hope that it can contribute to a radically more sustainable and equitable </a:t>
            </a:r>
            <a:r>
              <a:rPr lang="en-GB" dirty="0" smtClean="0"/>
              <a:t>economy</a:t>
            </a:r>
            <a:endParaRPr lang="en-GB" i="1" dirty="0" smtClean="0"/>
          </a:p>
          <a:p>
            <a:endParaRPr lang="en-GB" dirty="0" smtClean="0"/>
          </a:p>
          <a:p>
            <a:endParaRPr lang="en-GB"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Models of indicator use</a:t>
            </a:r>
            <a:endParaRPr lang="en-GB" dirty="0"/>
          </a:p>
        </p:txBody>
      </p:sp>
      <p:sp>
        <p:nvSpPr>
          <p:cNvPr id="3" name="Content Placeholder 2"/>
          <p:cNvSpPr>
            <a:spLocks noGrp="1"/>
          </p:cNvSpPr>
          <p:nvPr>
            <p:ph idx="1"/>
          </p:nvPr>
        </p:nvSpPr>
        <p:spPr/>
        <p:txBody>
          <a:bodyPr>
            <a:normAutofit/>
          </a:bodyPr>
          <a:lstStyle/>
          <a:p>
            <a:r>
              <a:rPr lang="en-GB" dirty="0" smtClean="0"/>
              <a:t>Rational-positivist</a:t>
            </a:r>
          </a:p>
          <a:p>
            <a:pPr lvl="1"/>
            <a:r>
              <a:rPr lang="en-GB" dirty="0" smtClean="0"/>
              <a:t>Note, can also be iterative</a:t>
            </a:r>
          </a:p>
          <a:p>
            <a:r>
              <a:rPr lang="en-GB" dirty="0" smtClean="0"/>
              <a:t>Strategic-political</a:t>
            </a:r>
          </a:p>
          <a:p>
            <a:pPr lvl="1"/>
            <a:r>
              <a:rPr lang="en-GB" dirty="0" smtClean="0"/>
              <a:t>To support a policy or political position</a:t>
            </a:r>
          </a:p>
          <a:p>
            <a:pPr lvl="1"/>
            <a:r>
              <a:rPr lang="en-GB" dirty="0" smtClean="0"/>
              <a:t>To manage image</a:t>
            </a:r>
          </a:p>
          <a:p>
            <a:r>
              <a:rPr lang="en-GB" dirty="0" smtClean="0"/>
              <a:t>Discursive-constructivist</a:t>
            </a:r>
          </a:p>
          <a:p>
            <a:pPr marL="0" indent="0">
              <a:buNone/>
            </a:pPr>
            <a:endParaRPr lang="en-GB" dirty="0" smtClean="0"/>
          </a:p>
          <a:p>
            <a:pPr marL="0" indent="0">
              <a:buNone/>
            </a:pPr>
            <a:endParaRPr lang="en-GB" dirty="0"/>
          </a:p>
          <a:p>
            <a:pPr marL="0" indent="0">
              <a:buNone/>
            </a:pPr>
            <a:r>
              <a:rPr lang="en-US" sz="1600" dirty="0" err="1">
                <a:latin typeface="Times New Roman" panose="02020603050405020304" pitchFamily="18" charset="0"/>
                <a:cs typeface="Times New Roman" panose="02020603050405020304" pitchFamily="18" charset="0"/>
              </a:rPr>
              <a:t>Boulanger,P</a:t>
            </a:r>
            <a:r>
              <a:rPr lang="en-US" sz="1600" dirty="0">
                <a:latin typeface="Times New Roman" panose="02020603050405020304" pitchFamily="18" charset="0"/>
                <a:cs typeface="Times New Roman" panose="02020603050405020304" pitchFamily="18" charset="0"/>
              </a:rPr>
              <a:t>. M. (2007). Political uses of social indicators: overview and application to sustainable development indicators’ International Journal of Sustainable Development 10, pp.14–32. </a:t>
            </a:r>
            <a:endParaRPr lang="en-GB" sz="20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Rational positivist</a:t>
            </a:r>
            <a:endParaRPr lang="en-GB" dirty="0"/>
          </a:p>
        </p:txBody>
      </p:sp>
      <p:sp>
        <p:nvSpPr>
          <p:cNvPr id="5" name="Content Placeholder 4"/>
          <p:cNvSpPr>
            <a:spLocks noGrp="1"/>
          </p:cNvSpPr>
          <p:nvPr>
            <p:ph idx="1"/>
          </p:nvPr>
        </p:nvSpPr>
        <p:spPr>
          <a:xfrm>
            <a:off x="457200" y="1600200"/>
            <a:ext cx="5614998" cy="4997152"/>
          </a:xfrm>
        </p:spPr>
        <p:txBody>
          <a:bodyPr>
            <a:normAutofit fontScale="92500" lnSpcReduction="20000"/>
          </a:bodyPr>
          <a:lstStyle/>
          <a:p>
            <a:r>
              <a:rPr lang="en-GB" dirty="0" smtClean="0"/>
              <a:t>A lot of the focus on subjective wellbeing is within this vein:</a:t>
            </a:r>
          </a:p>
          <a:p>
            <a:pPr lvl="1"/>
            <a:r>
              <a:rPr lang="en-GB" dirty="0" smtClean="0"/>
              <a:t>Office for National Statistics</a:t>
            </a:r>
          </a:p>
          <a:p>
            <a:pPr lvl="1"/>
            <a:r>
              <a:rPr lang="en-GB" dirty="0" smtClean="0"/>
              <a:t>OECD</a:t>
            </a:r>
          </a:p>
          <a:p>
            <a:r>
              <a:rPr lang="en-GB" dirty="0" smtClean="0"/>
              <a:t>Can it contribute? Probably yes:</a:t>
            </a:r>
          </a:p>
          <a:p>
            <a:pPr lvl="1"/>
            <a:r>
              <a:rPr lang="en-GB" dirty="0" smtClean="0"/>
              <a:t>Drinking regulations</a:t>
            </a:r>
          </a:p>
          <a:p>
            <a:pPr lvl="1"/>
            <a:r>
              <a:rPr lang="en-GB" dirty="0" smtClean="0"/>
              <a:t>Wellbeing evaluations (e.g. Big Lottery Fund, National Citizens Service)</a:t>
            </a:r>
          </a:p>
          <a:p>
            <a:pPr lvl="1"/>
            <a:r>
              <a:rPr lang="en-GB" dirty="0" smtClean="0"/>
              <a:t>What Works Centre for Wellbeing</a:t>
            </a:r>
          </a:p>
          <a:p>
            <a:pPr lvl="1">
              <a:buNone/>
            </a:pPr>
            <a:endParaRPr lang="en-GB" dirty="0"/>
          </a:p>
        </p:txBody>
      </p:sp>
      <p:pic>
        <p:nvPicPr>
          <p:cNvPr id="19458" name="Picture 2"/>
          <p:cNvPicPr>
            <a:picLocks noChangeAspect="1" noChangeArrowheads="1"/>
          </p:cNvPicPr>
          <p:nvPr/>
        </p:nvPicPr>
        <p:blipFill>
          <a:blip r:embed="rId2" cstate="print"/>
          <a:srcRect/>
          <a:stretch>
            <a:fillRect/>
          </a:stretch>
        </p:blipFill>
        <p:spPr bwMode="auto">
          <a:xfrm>
            <a:off x="6072198" y="5072074"/>
            <a:ext cx="2791352" cy="1500198"/>
          </a:xfrm>
          <a:prstGeom prst="rect">
            <a:avLst/>
          </a:prstGeom>
          <a:noFill/>
          <a:ln w="9525">
            <a:noFill/>
            <a:miter lim="800000"/>
            <a:headEnd/>
            <a:tailEnd/>
          </a:ln>
          <a:effectLst/>
        </p:spPr>
      </p:pic>
      <p:pic>
        <p:nvPicPr>
          <p:cNvPr id="19460" name="Picture 4" descr="Image result for oecd better life index"/>
          <p:cNvPicPr>
            <a:picLocks noChangeAspect="1" noChangeArrowheads="1"/>
          </p:cNvPicPr>
          <p:nvPr/>
        </p:nvPicPr>
        <p:blipFill>
          <a:blip r:embed="rId3" cstate="print"/>
          <a:srcRect/>
          <a:stretch>
            <a:fillRect/>
          </a:stretch>
        </p:blipFill>
        <p:spPr bwMode="auto">
          <a:xfrm>
            <a:off x="5715008" y="1500174"/>
            <a:ext cx="1733775" cy="1928826"/>
          </a:xfrm>
          <a:prstGeom prst="rect">
            <a:avLst/>
          </a:prstGeom>
          <a:noFill/>
        </p:spPr>
      </p:pic>
      <p:sp>
        <p:nvSpPr>
          <p:cNvPr id="19462" name="AutoShape 6" descr="data:image/jpeg;base64,/9j/4AAQSkZJRgABAQAAAQABAAD/2wCEAAkGBxQTEhUUExQVFhUXFRgXGRgYFhcZIBodGRgXHh0aGB4YHCggGhomHhwXITEhJiktLi8uFyAzODMsNygtLisBCgoKDg0OGxAQGzckICQ1NDcsNDQsOCwvLCwsLywsLCwsLC8sLCw0LDAsLDQsLCwsLCwsLCwsLCwsLCwsLCwsLP/AABEIAOEA4QMBIgACEQEDEQH/xAAbAAACAwEBAQAAAAAAAAAAAAAABQMEBgcCAf/EAEUQAAIBAgQDBQUGBQIDBwUAAAECEQADBBIhMQVBURMiMmFxBkKBkcEHI1KhsdEUM2Lh8HKCJFOSFUNEY7Li8Raio8LS/8QAGgEAAgMBAQAAAAAAAAAAAAAAAAEDBAUCBv/EADERAAIBAwIEAwgDAAMBAAAAAAABAgMEERIhBTFRcSJBYRNCkaGxwdHwMoHhIyQzFP/aAAwDAQACEQMRAD8A5ZRRRVoqhRRRQAUUUUAFFFfVBJgAk9AJoBLJ8opthOAO2rnIOm5/YU3s8JtIJCgkay2tVp3dOLwtzVocHuai1SWlevP4fnBl7OGd/CjH0H1q7b4HeO4VfU/tNbLA2Q7qpOUHSRHTTcga7akb1BikK5hzE/lVV3s3yWDVhwKhFPXJt47L9/sz9v2bY7uPgtem9nQAT2h26CtZwO6Fv2zMCSJ6ZlIncdetUcV7/wDu+tRq5qtrcsz4VaRUkoclnm/X1M4OBg7OflUb8EI9/wCYrT8CYC/bLMqgNJLbCAd9R+oqliGksepP5mvROnHoeJyzPPwm4NoPx/eqt3DOviUj4VteE4E3rq2xpJ1PQAST8qq3YBMaiTH0rl0Y9QyzH0VprnDUfTLqfwjU/LeluK4MyzlM+R0NRypSQ8oV0V9dSDBBB6GvlRHQUUUUAFFFFABRRRQAUUUUAFFFFABRRRQAUE0eQ1JrRcJ4EBD3RJ5LyHr1NR1KsYLLE3gW8O4Q93U91OvM+g+taPC4BLYhBB68/WavYG/2dxSQGymYI0I/emnEMXbVGt21Qq5DBtCVU6gE8mGojpE61l1a0583hHsuHW1vCnGdJatXn9e2CpwVkL5bmiuCswvdPqRp8I9a943FobSWhaQNbZpuKZLjzMaiZ/KkON4lbtEyZMTlGp/t/akl3jF+8ctpcskAZRJknSTsJpQozmtlsS3F/b0JeN5kvJdfpy6mkGJFsAswXKdCSOWx/SqOL9pLUkks5JkwN58zArK31bXPOZWIM6n4+hBpxf4RbGHa4uYnsrN0Ek7M5S4AAADDDc8iPWrMbNe8zIqcdqvanFLvuyR/aSNBbJgDc/tUQ9o3Y5ciidNzzpVbAzpO0rPpOtXeMWcuLurAUC80Achm7v5RUytqafIpS4rdSWNe3Zfg+jjzfgX5mpF47O6ba6HzFVrFpP4a6xAzi5bCmdYOYmPlr8PjSA0Pwq37WfUztKNDhuPpMguh67fmpq1bvK8ZWB9DWdxuBCW7Lyc1xWYrEQAQFI6zr8qqsIAjQ710riXmhaEb/hl1ULXCYZBKDqTp+UzuDpI2qi7T6n/DWaw3F7ibnMPPf505wnEUcxMN0P05Gp41Yy7nLi0XP+z+2BGXNlUseUAc55bj50gxvC2TVe8v5j961xxKCwEUHtGabhO0DwgD853361NwLh/aNmbwKfmenpzpzimssIRcnhHPAaK6L7TeyS3ZuWQFu7ldAr/s3nXPL1plYqwKsDBB3FVWsEs4OL3PNFFFI4CiiigAooooAKKKKACjfQak18JrSez3C8oFxx3j4R0HX1qKrUVNZE3hEvBeFC1DOJc7f0+Xr51o8CLZDK/dJEq86AjkR0NeMbgynMOpiGWYM+ux0OlUL+IFtSXOg5/T1rMlKU5ZfMiy2z1iGAXMxCgayeVZviXHGc5LXdB0zczPTpUF7EXMXdW2CFBMKpMCfOBqTtS/JujCCCRryI3Bq1StlzlzL9vdVqNJ04ywmWsTw17S538QuFHXcqYkZj/UJj0q/wCzF2LjWSe7dXuknZ176Hp4lA9Yq7w/HLetBLxOg7O4Rp3dkutzITwn1GtIr9h7LlW0uWzyPTmCNxzBq2kQN+Zd4/YHai4q5Uvr2gGndY+NdNBDg6edM+CuLmGS1nKlu2ssoI1BBupI6Zg3zNeeNWlezmXTwX7QJ919LiATEq4zaCdTNVuA4nKt0EwENvEDb3GyuPirkfCn5B5iE6qD6/v9ab+0DBsVmEgMLTQY5osbEwIjSq3F8OEu3UHhFwldCO6ZK6EAjQirHFTLYdtNbFkbz4RlkwBG21M5PERgf9WKHPfLab8tf0pblMADcnT8gKZX2/4O0O7BvXG0OogAQwj4g67184LZU3kL6pbHaOOoXWPPUgUAevaOO37JfDaVbQ1J8I1355iZ86oW8MXzssQi5jJjSQAB1Oo0oa5mLP1JP/UT/emOPAtYa1ahc9z75zuQNRbXUad2Tp+L1owMUIvPpUZFXcPhS5ygqoALMzEgCATBIHlA8zVULNJoMjDhvFGXS4SU67kenX0rqOCuI9gfwzKViFO431mNc2/xrlGBwRvOEUwACWY7KBux8qscL4w2EvE2WL251BEBx1I90+flXSqNbMlpSUWdRwuGuK0tclQCIgSTp3mPoOXXnSn2j4AuLGdIV1HdePH5H+nofpuw4bxBcUgZNE0zKd5/C0bAfn6by4niaoxUgwB3m2VdtOpJEkQPdNS7YLTSkvQ5FetMjFXBVlMEHlXiui+1fAxirYv2R94FBGhGdd4IPvdPlXOhUbWClUhpYUUUUjgKKKKACiihELMFG5IA+NADT2d4b2r5mHcX8z09K1joR5j8x+9euE4ZLKosZlXcTGbrr51dxNtBBRy07giCD8zp0qaVtCcdMkZs68nLK5FI47JbeWhCJM6jSNR56CsRxLHPeYsAcibaeGTEnzJq77ScRDuba+EHvEHdvrFUeG402WJyrcRhlZG8LjeD0IMGd6oQt1Tk98l+ktlJlWJ1G/T6imrD+JXNP/EL4hqe1WB3hA0YAGeu/WvGLwSle2w5lBBdCe9aJ5HbMs6A1StuQQyGGGun6jyqwkSE3D8WbbrcAmPEJjMvMfGm/GcHKC4uZjbVe9Bh7LTkcmNCNUPp8qWLtLcTt7KZYgXUGyk+8ABpbP5ExUOG4i6MhlmtgFcmaAVbxJ8f2PKgRPgOJZeytuB2QZgSJByXYDrpy57TppFUuIYbIzIQe6xAneDqp18qn4rghbbukm2wz226oeXmRpPnNV7uJe40uxY5QoJ6KO6PhEUAX+Nvn7K5Bh7CgmCJa2YbfcxGo615xobJhCTIKEL3p0VyI/pHl50L38Kupm1cZYyGAtwDUsNu9Ig/Ci9fVrOGAaXRrgYayAWUrGkR4qALHZB8Gi547NL14iJ17UJBMaTIj/Jk9n8MCLpJUFyuHGYkAZtXJgjTKPTrVp3jCgDLAwtsE65iLt+Y6QI5/lMV6wNsW7Adbc3FtPfLiNO2JtpmBgmBmMjbfzpDFnZ/xOKYsYQu9y4w2W2p3/6RA051Qx2LN2691pJJ5+QAUaeQHypzwzCP2F3LAN60zZiPDatTMEHdjAiBtpNUuF2lRWvXACqaKp2e6RoN9lGppgfeJsbFoYYHvND3jGs6Fbc9AIJH4jS2zYZiEQEu2kD9PLzoBZmzGWYnnJJPXqaZYxxh0NpDN1wO1cGY3+7X56kHl8gRBxDEoqCzZJywO0fUdo3PT8I2HWKo2rJLBVEuTAH+c6lwuFZmyost+S+ZOwq1isTbtqEsatli5dky07qo5KNpB1k0mhnzh+OuYHEHKVaCA4BBDDmJBjMJPoZ3rqOE4hbu2luqQUbbrOxWN53EVxsJzOg/zan/ALHccFi8FeBafST7pPvT05H+1dQljYnpVMbHSshfxaL+Hr/qP0FYP274H2b9vbHcc98D3W6+h/X1rcY0XSQtvKqlTLkyQeWVYg8jrRiMCjWWtOSysCCWOuvOeUcqlayTzhqWDjlFTY7CNauPbbdTExEjcHXkRB+NQ1EnnkUHsFFFFAAaeeyWDzM10jRdB6nf5D9aQua3/ALfY27eWMyw/XvTP6/pUlKOZFe5nphjqT5I8Jjy5f2pfxvHm3aMDvnRefqfgK0GLxouAlrahyZzLpO2422/OsBxu92+JyBgFXugnYc2Y9B5+VS1JaYlWhT1zxzR44Dh7b5gyrcYmMhYo0CDNtti5MiD086Mdw3KS1kl1mCpWHTQmHWToAD3tqixnDblvxLmXlcSSpiNmAg7j51cwnGWlO0m4FmHBi4sgjRtyBMwdJj0qojUFmGulWD2zDD47gg76EQSPjTBrC38z2QLbqoZrc+I6ybIA121X+rSaYYjCJiAbmb3mLXlGgkKR21sLmXUxnGh106psZgntEFxE+G4plW8ww/+fKmcnnA4xrTi4kSN1OxHmOn6VPj8IoAuW5NlzHmjQCUb0nQ8xXzF4pHSWBW+I1ULlcaat0YAbjea84DG5MwKhkcQ6HnGzL0IPOgCNsWezFsgHK+ZW6AjvKOqnQ1WYQdPUV930+X7V4z6R01/emBds4wJbu24kXMjA/hKsDPykfGq6aOP9X1qzgeDYi+B2dpj5kRpv69avf8A066tLOAV3EHcbj5ioZV6cXhst07C4qLMYP6fUY8SRWsi3bZS2XDWlCv3c2V2buzsGYaxp5c5uLWMzCygAFy+Lad4+Cyqr02DFzMk6bdc/Y4Dcc5UIZmEAbefP0rzesYrDaEXEOVlO/hOhA6Cp3Tkitkf8TBIW0hntmATkBZtkhNJ0JOdz5DWqfFTaSyMoBVlKJmHJTD3yPxswIHQVWwfGwWi53SyrazpPctgQyIo2JGkg6SetMrPfuDE3FBBINtDDKqpIz3I0CLlIgxJkyNTXACq6gw6SSe3de6oiLSsIOaffILbbfGqeCwhc7gRBZmOiAndvOmbWDiGUrby27eVGuIskljAJ/E5OgAGgOo0NUuJ4mfukTs7aMRBnMTp/MM6kEEgcsximI+47HKAbWHBFsnvMZzXSOba6L0A+NUEt6xEt0Hl1pjhuEtlDuezQkAFh3n6i2vM/l50zvYm3Yt9mAVDAzbUg3W5ffXB/Lk+4uugoAr8O4OurOM7ruCQtq3GU/evz0OqqCeVI+IX2uOcxBjujKNIkwF029detWMdjWuQGhEEZbaCFEDeOu+p11NUmfpp/nWk0GTp/sFj3xNnszHaWoBLH3fdMDUncfDetHbxOGQgl+1cu1sAd6HUwyhRopBOpOvnXJfYni38NjLbkwjHs3/0tpPwMH4V1kTYxFxLNie2Q3wcxCtcBVWBOyyCp8zPnXmuMVq/tPZuT0tbJbZ65fz7F2lLMTKfanwzNbtYwIVOiXAYkA6rmjTQ934iudV3biOHN7D3LWIa2DcSAq65THKdT3tdq4TlIkMIIMEdCNxVzgdw50XTfu8uz/HIguI4lkKKKK2yAscKsZ79teWaT6DX6V0KzgjcJyrOVSxMgQBuSdIrG+yVsG8zHkunxNdDwfELSrla0wlSjsjkFwYmQdOvzqekvDko3LzUw3jAhx1427bPPhBOtYbC33Rs9u4VaCJBg671qvba+ot5UkKz6ZonKBOsc5is7h8Dbe2GF9FcTmRwy89MhiDpG8c+lR1n4sE1pHEWxpg/aArGZWtHQFrZhWURo9sgq3PUdatXeG2bqlkAaAT2lgyZ3GeyxBXpK6a0nbgt9fCucQCezYOADMTHoaprcKPOqOp3EqQfpUeOhZz1GtnA37Z7Sy3aQuYtZJJAMaXFieexG1VbHEriF9Q6uSXRhIkmScp8J8xtp0FXMDx4iM4zkABbgJt3VA2UMNGXyM7mq9zHW3eb1tiuZiHSBcILTLe655eUnyoA8YoWWRntnKc38luQJ07No15kjkI3peRGo/z1pseEi5rh3F3fuHu3RHVNm9QflSq/bZCQQQRoQQQR5EHWgWD4iF2AQd48vr6VrMBwAWgty4AWbYn8yoPLz61L7M8MWyO0uLLlc2XXfkvkOZ9Iq/duNcYs8k/lA5eQFQVKNatP2a2X7+4OqF9C3qKpjVjy/fkMzxlVUJaUMAIzNoD/ALFgH4yaX4zEPdjOy+QCgRMTtHlUiWpjSNelTi1/kVepcMpRW6ycVuOXU5Zi9K9F93v8MdhXhVe1OR9xB0BBHnNWsTxQmy1t0B00KmQDO+Vpy89VIq0bP+RUDWd/TpVyVJczPjczQnwnsyuJzQwtuVOUx4usjmOU70icXMK7WL4cLmBdFMSBMFSRrM+nxrd4HFhTkeQs91hoUPUHptNeuN8D/irVxZBxFo5k+ImAeaNuJ2PpVKrFqW5qUXGrTzHmjM3sSwhcOw7oDA2yyrZGgJzEwxIPecgQB8oMLhbSjtLjo5YGWeSqsRJAUa3n370gTG9VeB4xyDYZS+acttmyKDEsX2JgA6E/tTK3wrtCCzm8ywGCkC2uoGQ3ZCrpm8P57mAQvxPEiSUs5iSMucgtdZfwga5F12G8Con4UUE3nS1OuXMHuMJ1MA6HfciYphisetq2y2HW27Hw2VlQNjN5+8SRrA5sazZjcmT8/mTTQmML+PtKrJZsrqCDcud9iJMEDZGiNR0nSlgQnlVizhnb+XbdtJ0Vm067RHnVq5wW6FDXClsHbO4B2mYEmI8qBCpkHM/LWu4+yGKOJwdm41xicuVgDl1TumSNSTE7jeuSthMJbnPfe6QSALVuAR1zOQPlW5+yXGqy4myubIrq6BonK4I1jn3fzrE45S1W+tc4v5Pb8Fig/Fg3ltLaaDKpPpJPruTXF/tAwPY4+6BoHi4P92//ANwauv2OC2EOYWxI5sSxEmdMxMa61z37Xbam5YuKyk5WttBBOhzLMerfOsjglXTd4Tb1Jr7+vQmrrMDA0UV8r2ZRNJ7HWwVuEj3gPyn61p7nDyqJcIAVy2WDE5dzA5Uh9ijFpjAP3ux5wqaGtbc4ihTIbI2OU9o0KSIkLtvr51ZprwrYzaz/AOSWWYP2ueGtrvoTqT1pCpHQ/OnHtafvx5IP1NRnjQYy2Gwx3mLeWZj8J025dTVep/Nl6h/5oX2zlMqxU9Rp+Ypj/wBtXyAGuC4AZi5DciNcwkiCdK9Didjng7e86XLg/WdK8DFYY+LDuO8T3b06SYUApG2k+XnXJIe2xdl/5mGC6jvWGZdOfdYspJ68pNCYfDMSFvva107W2WkaRJtjQ78uleEOEI1GJU/0m2Rv5idq9G1hokX73iAymyD3Z1M54kamIPKgBe7ANprB0YabHQj9avcLDYnFKzuzkd5i0knLsJ9YqPH2LSqDbvC6SYI7JrcDXXU+nzpn7EMFd3gSCvPeCTXcFmSOKstMGzVcTtC25QSYAB9YGb4TNT8JwTXnyJAbvHUwNtvyqncuZ7jMeZzadWJq5hSwJKHKYieeorQinp25mWsZ35DC5w26oByEg21uGI7oOYazz7pMdBXm5gbqglrbAa815LmPP8OulS4W1i7qtcF4HvQcwUkRnbMO7pqzCR+LpX1bWLIZmuKNASIsnMDbuQMoHeXKriNt/OuPazWzwWPZQe6yQjhd6J7NoAM7HYkHn1DfI1H/AAN0u6ZTmTxDTQnYHXfyqa9hsVDEtIIIaeyIMG4xAH4gTd0Go71fcVaxFpTddwGuOqQAh8KSrLAyiBIBGo1pqrN9Dl0oeop4phOzfsywzZVYxrGcBonrBFOvZO6HUqxlkgD/AEkmPkZpNdUyWOrEKCf9KgD8gBVj2YuEYkKRo6Mp19D9KzuMU5uynh4aWdvTn8iWzqKNdY5PYyH2g8OGGxxZR3bgF0CBEyQw+Yn/AHVHjlZ1Bv4qwqaFUQl4nWAiCAfWKd/aVYIw2DZgcylrZzTO3/tFIsHgbPYq7IQcsn7+0s67qMpYehg6VQ4bVc7aLfNbfDY0aqxJlJxhVYQb14RrtbHvTGhI9z5t5V7PFAv8nD2re2rDtGBG+VnOgOmhB/Or9/BWJVfuRJ3ONzCByeE7s666ctKg4gcNbUZbdlySshb9x4iCdYGhEj4+VXyMXXeJ3mXKbzBQIyqxAjpC6RVHKo/sKZ2uKWx/4Wye9OpuHSZy+LblNF3jAIgYbDDba30jqf8AJoEKmYdPmf2rYfZZcBxbIdA1o+EkeEg9fOkY9oLg8NvDgREdhbI020I3Ek+pmmX2c3ieJITuwuTy3BNUeIrNtU7P5EtP+SOvthbIPeCEj8Rn/wBRrJfatZBwSMsQt1YjbvAjlWrvcKsu5draljEkzrERPL3V+QrOfaXYVeGuFAUK9qABA8Y/evH2E/8As093zXzLlReFnHq+18or3xnHQfs4w6NhrmZQSLzbj+i3/etX/AWv+WvyFZP7MLn3V5elwH5qB9K3eJ4g5HffTzgT/fzryN9OSuJrU/T9yejtIRdGLwjlP2hIExQCiB2SmB6tVC1whixUYiwYXMSHYjciNE3AE+lOPtKthrtplIIKFTBHI/3pO3tBiSZ7fL/pyjlHuivQ2EnK3g30Ma7ilWkia5wWNf4i2w0Mot5hBMEzkGg1OnIV5uYPDoyg4vPM5jbtOQumhk+L4VXucZvkQ1+6QYEZiOUDn00rza4XdYStlyJAk6CTtO0VdKxKBhgut2+WhdFtrAJnMCWbkNiN5r6bmFka4kiDP8sEnSCBJjnpPSvH/ZxE5nsrlJUjOC0hZ2naYEzoantrhV8V67c0Olu3k1jQS/n5UCFXe863H2V2w7Xkcj3W1g7Bv2rH462jGbS3FQKJ7Qhjm5mQBofSnH2fcQFjGprKv3DpoDus/EEfGql9ByoSx3+G5ZtJaaqNn7QYfJfYDQQB8ielRYVoHx3pj7WZLhW4skro3oYE/kKS2Y5dDz860OE1dVtH02/HyMziUNNzI0tzhGISBbuQcziFJEk93mOdslvQda9YnhWKyhjeuM7ZUcBQcoPbAkkch39f6zSY3HJntbk5gfFzVMoP/Tp6UOWIAZ2YBlYCRoe8QRppBZvnVp0qjeXj4ESq00sLPxGh4ZimYzcZlzZQwZSJzOhIjn3nnnqajfCYq6FNx84kMJZBDELExsxDrp/VS+7dulpN5yZB3G4MgjTQ+lfcNjrlkkpck/1SQPCJjqAq/IUezmt8IHUpvbLK9552n51HwjGpaxCvckKA2sE6xHKoF0EE7fWaXXGJJO4qO9iqlGVOXvLHxLfB7P8A+m7jDyW77L/dhj9p/Fbd21YW04Y9oSY0IGWOfrSLCYeybSZ/4bNl1LXr6NJGgIVckzuaU8YPaXQi7gZQInU/4KnX+GYw6XrLAwTbYOojeVIDT5A/vWXa20bekqcXsjQvYxhXlGLylsOxwewVkKpk6MmMQ7ROjqPX5VDa9nlbZMV3gCuU2HjMBGaHEGZ09KVNwtX/AJGItXP6XPZv/wDkhdP9X5VSxHD7iCXswBziR81MVYKn9Dy77N8+0vJEfzMM/MMZGSfwnSqdzgoH/i7AMTDm4h+TJ6f5ustYtl8L3F/0uRyj9NKtWeOYhAFXEXABsCSR8tRT3DYWPdPMketaL7Oxnx9oHUQ5j/aapW+P3x76PoBDojbEkeIdSfnWg+zzEG5j+1u5Fy2WGgVAdQBtpNUuISatpv0ZJTXiR1P+Ct/gX5VlvtMwyLgLhCgHPa/9a1osRwmxdftGRWcqFzDcgEGCRuJVT8Ky32oKtvALbXY3UAkk7SedeOsG3c00m+a/eZcqfxZyaiiK+174zjWfZw4N67bJPeQMAGI8J12Ou4rotrAj3bYJ6hZPziuSeyeK7LGWWnQsUPowI/WD8K7GcWwXLmIUecDn+5ry/FoabjLbw1/hvcOlqo480zE/afhD2Ntogpcg6bBlP1A+dZ3huEw5tq7CyIVWPaYgyYMEdmokyY56b8q3ntFbGIw922ssWWQQJEjUGTpuK5ApXTcz8P71ocInmi4dH8mU+IxxV1dUaa3xKzaV1VgT3lHZYdELCCO9cclspkjQSI9Kh4lxoXFZRbYT71y+7nyIGgGkDaoMLwW6SouEWFbYuCCQDBhQCxPkaZpgLNmHICgZhmxAlic+WVsoZMAN4orX2M/cR4LhzXNVWV2LMQiiBJlm00GtOcNwmyneZ+1ynXJFu3BkKTdbUrI3UH4b15xXHUjuIbjTpcvhcogAApZSEBgDUgkQKrtZvX1F69cAtjQPcMCJ1FtFGvoBTFsXcRjUtqLSOLokgpZUorA5jBfx3SJEQANCKX8bxt4ZbZRbKwtxUQL1IVjEknQxJJiPKvC8RW0xOGBBhl7V9WIYiCBshEaEa/pXo4JbSZ75bMynJbHiMjRyZ7igmY3OWOdLAZNpw3jovYYNALiFuLyBPXordeU+VVblkIQRqhaP9OnhboenUVieG498O+ZYJOjKdmXmp/zSuicBx+HvISmjR30YyQOkcwORqenNpmZWpeyy0titavDXyqZL/ONKmv8ABDBNtspI8LbD47/rVV8BiBPcUiOTfQxTp8Tt5e99jl0pEj3zvy3qG9dInbQTtQ3D8QZAQDTcsPzrzj+D3FQszzoAVWY+dOfEqCwtSeSWjayqTUOWXjf1KFx2dgiDNm6DeeQ86+8ZxYw9k2V8Uy8R3mE5VEbqoOvmDVO5jxY7wJBAIGXeCI08uVZ+7dN1g7ZgoIBgTlB6ecAnXpUU5ubyz2Gijwmj7ODzUfPv+F5Lze5Y4LaLObmTtGXXKGZWaZlly96V3kU7/i7N+S+QkGALzZHiBteHiIMwrD41QOIuWFCmLlh5KPHXcq26XB5VbxuTEAssu2UtmVYdBKj78KIuqNYZddDUZgZKOI4GSTk0mCiX4tu4ygkqxhX1MQCaoXGu2s1stctzoyZjB2OsGCNvyqbiOHuhFLsXtAkI4Yshnp+EmNvKvNnilxYFyL1uScj6iTGoO4MDrTOSgUPr6a14NOVw+Gvfy3axc/Dc7yE9FcEsNdBmB3qjjMHdtiXQ5ZgPEqdY0YUZDBRNOfZq1429B+pP0pQY8x+daXg9sJaUcz3vnXPmbPBKalcqT5RT/H3GkXLZ/wC8Q/7kP0pR7VcRuOLdt7juAS0MxMaRz1p7c4ldZOzZyU6GDznQkSDWP41czXj/AEgD6/WufZwb1NLJsca0wtW3FZbSX16ehSr5X2ipTxx8JIgjQgyPUV2TgBTEWrNzQlwurGcrGAd9oM1xyt19mvE9Hw7Hbvp/+w+cH4msni9Fyo617v08zQ4bUUamh+f1Oi3eHMDAIY66CSQBzPIVyPii/wAFjbgl1tuC4KZM0GSApdSAMwI8vhXUsRxEzlBMn3U+saAetZP244Q96x2oAz2tQoEnKYza8zGsRyqlwunNVNUIvQ+f2wWOI16SioTktXkvz0MgPaK4s9gq2Ad38dw9c1x5JnyAqjhcPcv3DkBd2lmZvUSzHkNRqetWOC8PS732z3IJBtIpnoCzk5ba85PIGrvEsXaVDaUS0FQtpjkQ6yS0/eE90EQAcs+voUzJaKWa1Yae7fuA85NsaadC5B5aDSqt6691gXJJJ7qjz5KNlk9K8YbDs7BUGZvLYeZ8vPanNqxatZj2pOsG4ohiYbuWgT4dP5ny20YifA8MW3/MylwstPgsKebRq92AYUGZ/NVxbGhyMokie+3jYncty9By/SdS2JuZF+7trLQTK2VjVjtLE6+rHrVPiFxWYBLYRUGXaGaPefqxoAr27ZgtBMCdvzPkKtHh162S0QyWxdJVhKAxqTOh1GnmKdYK0tq0cxWMouXAp1aT93YzAkSSMx00jWZqfh/gz3JOdjiXnc27R7gbSIa4RGmw6UZDBDg/bPEWYW8of/UCjR67H5Vete1eGnW1dQn8Lad4eRHWqeGAa3nu21cHtcQxlSSF+7VNu4ucyBOsadKjucLs9h2uucWFfQnVmulRzgQANOc1VlaUZPljsc6EMx7Y4ddVt3mKjTM3XTm3nS3iPtlfvDLaRUBMc2b4ch8qr8RwFu1bZwiki7a0zEyr2O0jUyQWB1/SpuN4ZURjaTL2d4lXAjMrqHTWJkAEUQs6MXnGe4aELOHcON12Z2yhSA87iTlJ10ygxOugNOuH2beS5YujIUBzgExC69soyks40BAjMG25GhfxeS+t5B3L6AsuUhSSALtvowmdepFWeLWJAvWy8oFYFpJe3PcuCZnLsREQNqsnec7soZjh2a04W5aeCyg6Mvu3LZB0PMfnpUF/D9nluWWLW9SGGjIREhoMqdQJOhp1Za3iLWUlVOp21tPILMsAAWXAg8lJkzSJXuWGdYglStxDqGU8+hHMN6EUxMu2OLBtHyqDqzKujnSO2SYI3JIE7dKmxHAf+WwVyRAJGS5M62mGh5nJyj0pdisOpBu2JyaSjRKkzpv3hAmek9DUeCx7JoIZCQWtNqrRrsfOPkKA7lfEWSrFXUow0II+n7VLguI3rBm25A6bqfUbVfxPF7VxgLlt2TKBq3etnWQjbsokQG6AVQ4jhFtw1u6txG22DDTUOkmI+VJsEjyW/iLw7iJMStsELpuYJMT9a2Vrh9xredUJQHLIgwekDX8utZ/gOGhe0I1bQenX4/SnmGxTIZR2U+RIrlHsuD27o0NXvS336eX5/sr3SFBOwAmsiWJJJ3Jk/GtD7T44toT3nMty0A8vhWertGTx2upVVSj7vPu/8CiiimYQVPgMWbN1LizKsCYMSOY+IkVBRSaTWGCeOR2nD4y32K3UEowBGUSTP1nTWveGuOxJZQqe6D4j5np6b6Vhfs945kb+GcwrEm2ejc1+O/rPWt4bpbRNub//AM9T57etSLkZFWm4SafxOX+13BzhbzBGizd70AnTXwEc41jypTgMI10kJCqol3YwFHVj9BXXeJ8JtXrTWX2fn72bkwnciuZXLl7A3DauLmKSbU+EE/8AeAR3jEgCdCTUUlg0LasprS+aLeLFmwkBWCsO73oe8DlM3ADKWtAQN9DsZleTexLn3mCk6ABbaD00AH+SapWLT3LgVQXuuTppvBJ+MAmtBbsLYtNmAKSczZhOIZTolv8A8kHxHnOkiaMlk+C+mHAIlgINoZY7V+dy4QZ7NTOUHUyOmlbhKlnbEOc/ZuCZkm5cbZRA5b+g+S67de9ckwbjkADQADYASYUR+VPb+KWxaUWyCyZktmDq5J7S9qNY8CnlQIq8Wuh7q2RclRchnOUBrjNFy4I90DaToKse0GKHZgq0K5hV/wDKs91OU6uGbfp5QjwmGN26ltZOZgvXc6n9TTY3Vv4xQ+lpXVYGwt2gAY6A5Z+O/OmBc4m627VxIKuBZw4/2DtLmoMbkf5FTYvEThGMgnsMDbIBke+w10728ryjc8lHH3Krbt6eA3yQDIN73TPRQseUUz4/cYWmU92L2HtZND4MOG3397rGppDIsRcZ8KcwJ+6wzy2UGAz2xlCiSsHcwdDPKfU9php0k4fXUePDXNZHIm2Qdth61Ww8thSDmI/h3IkpA7O8vh5wM22+p5VR4RiYv21ct2ZeCupHfEHQbnWfhQIkw1w3bD2Dq1sm7Z0MwfGojqIbXpU/A8cxi33SIY5W95Y79oGRGbxa81HnVCxeNi+rCfu7hUzvCkggjaYr1j7HYXyLbGAVuWn2JBAZSIiNDGnMUwPTk2Lwa33l8duZh0PIzvzHqNDtTPF2UxFtTbOVhm7MsYJAgtafzUEZW5ifKvt22uIskogDMSyEt4XQTctKBoAwJdZ1335JuG47s2JgFXgOCJ2MhhBBBB1EHekBDYvPbfMhyusgiPgQQeR2Ir1xB7LBWtgoxnOmpA2goT7p10phxnDq3fQ5nAzs2YfeIYi5BM9prDLyjYbUjbXUfEfUUZDAF53+f79amwGBNxwPdGpPl5VXs2i7BVEk/wCSfKtXgcGLaBRvuT1Nc8zW4XYO4nqkvCufr6Dfh/DhcRgjgXAQFtnTMNB3TtI6dAap4m2UJDjKVmZ0iK8T1pX7Q8QLHJJJMZiegiBXR6m6uY29KVSW68l6+SFOMv8AaOW+XoKhooro8DOcpycpc2FFFFByFFFFABXU/Y/2hGJt5WIF5BBH4hyYD9RXLKmweKe063LZyspkH6HqDTTwQ1qSqRx5nYsLgyD2l0hrkfBd/CDtvv5DpVLjXCExiQe7lnJciTPUf0fr8Kj9n+NrjU/CVAzpOpPl/R+u3qwx2Je26HKptEEMZAKnTLvoQdRHUiutsGd4oy9TmNsNgnezfTLm17RVzMygeFGOysdCRqP0W4zGm62ZtFUZUQTlUclUch167866njMGuKw//EoO8ZQDRlmMsH8U/CK557Q+zV7CkMwz2R7y8tpD/hPntUTjjc0aNwp+GWzLHBMHFs3S2V7gYIZM20UxcukDcR3QOppfxbiAu3C6jKgGS2v4UExtpOpJjmxqxxbjCXbSBAwuGVafdtroltTuQQAxPM+lJnbpsNKSZYaGPDLqIl5ifvMoS2Nd3kMwjYqP1q97Nr3rpnXsxaUQTLXWAnTpqaRWjr6a/KtD7McWa2rKEkIWxDONT3UKKIJAjMyn4bU2JFTiV/tMSYMgXEtqdNkIUHpGnpTj2vxBYCTocXfCjLB+7yIWOukmNMo3PSs1w51V7RuHuC4pbQnQETpz5029oLuYWWgfeXcRcDayytdGUmRIGh08utAE3BrqNYFvNLi3iRl6AhWHzINZxm2I3gH5f/FXvZ67lvrqokMpzGBDKRqYMUv90eUj9P70wG/tGQ14sMo7S2l0hSCAzLLeEwDvIqO6y3MKhzzdtNkykiezMkFebBTp5T0oxd3NhsO3/La5abQ84dRMRsX0ma8cBxSWr47Vc1ppRx/S3MeYMGlkCOxxK5bVghgPBPkymZU+63mORr3xJBCXkAy3AcygGFcHVTJO8gjby2qri8M1u49pgQVYjvCDIOkwSNR0J3qfhONUB7N0kWbo7x3yss5XgAnTbQc/Kk2NIqWrpturqdQQyn06/oau420t0rcsZVZtGtDQowAlgNfuz102NVcBg3u7Du/i6Hy6+lajhWBt24EkAkZmiTHX+1Lmathwydw9Uto/XsQcOwItDlmO5+g6CnuDxKMgs3RCgkq4Gqk/i0ll5x5CoOIYI22g6qdUaNHX8Q6iluLxQtrLfAdaZ6tKjQo9ILk+n7/jPPEsYLa9WOw+vpWZZiSSdSdTXvEXy7Fm3P5eQqOujx3Er93dTK2iuX5YUUUUzOCiiigAooooAKKKKAJ8Fi3tOLltsrLsfoeo8q6PwPjlnG5Bc7t1Dmye6x/EJ3/Uelcxr6DGo0PlTTIatJT7nbbXeOc7Dw/Vvj+nrX23iFdnQAkLox0iT7vmaw/s97cEQmJ1GwuDf/eOfqK2mEuWhbz2ipQy0qZBnXT9q6yZtSnKDw12Mvxz2LtXHJsfdPlJI3TXbTkd9vlWG4nwLEYee1tkL+Je8vzG3xiuxWVgEtudW/b4CB8KrcKxLXbZdgsMxyRrKciddzrWFO/l7RuK8JpU5SjFJ7nGFbu+v0/wUyw1zJhbp0m66W99YWXOnIeETXQ7/svhr4LNbCliSCnd0Ox0013+NIsX9nI3tX48nSfzUj9KsRv6b2exMqkTEudvT+9TNimfswzSEAVR0EzFO7nsRiiAy9mwIBHeI5eYqs3sli01NrQakh12Hxqwrmm/eR1mPUq+zuIKYqwwEkXF0JAmdIkkRv1qpeTKXXXuuRrvoSNfOm+E9lcarq4s6qysJZN1IOuvlVu97H4p3d3FtO0cmMxMF3nptJih3NNe8gzHqLOEsWsYq2I/lrdOrbWmkwAIMzz6UruGQD5Qfh/aK13DfZhLdxg2NXtFRsyWlzMFjvDUmDE8ppxwLgOEyo62HIzFfv1MzyYK22ojbnUM72C5bic4oyd3C3cabb2rbs+QLcYjKpKzDFidTEfKrj+zHZP98czQDA8Ou/mda6LfvZDbUISrNlJUeHQwSANuXKqntDg89vMB3kk/DmPr8KrU75yqJSWEyzw+4pxuYuqsxf7kzqYA9j2qlcqtlKjddNDHTlpPwqrtUi4goGhoDCG6ESDr8qS47jA2t6/1ftWvg9vdXVO2jqqS7de2BjxHiuRAhMwSVXzMbnpoKzGIvs7ZmOv6eleGYkyTJ6mvlM8ff8RqXTxyj5L7v1CiiimZwUUUUAFFFFABRRRQAUUUUAFFFFABVvh/ErtkzbcrqCRuDHUHQ1UooaysCxk3vDvbi24yYhSkiCyTH5HMvwmtLZxVtrX3LKwgKMpmJ09fP4Vx2vVq4VIZSVYbEGD8xWfU4dTbzB4+hy4Ha3Q5SFMHKQD0MaGoCGWz3mzOEgtpq0b6Ac/Kub4P2vxVvTOHH9az+YINN09vMwi5Z5jVW6EHY/vVGXD60X1ONLNpin7O0xUTkQwPQaVHcuFrBYiCbUkdCVkikSe3GGYQwuDyKz+hr3f9sMIyMA7SVIA7N+npUKtqye8H8BYY84liDbtO6gEqJg6V6xWqE+Qb5EH6Ulue2ODIguSOnZv9VqC/7b4aCB2jSI8MfqaUbatt4H8Awx0FYYiR4Gtzoo0YHcmJkz160JhWBugbMQyySe9ud9hMVlbvt9CgJZJMASzR+gpRjPbLFPsy2x/Qv1Ymp4WNd+WDrSzpFzGIqB3YKpEyxArM8V9uLSStlTcPU6L+5+Vc/vXmcy7Fj1Jn9a8VcpcNhF5k8jUEWMXjHuEljpMwNAPSq9FFaRNKcpvMnlhRRRQchRRRQAUUUUAFFFFABRRRQAUUUUAFFFFABRRRQAUUUUAFFFFABRRRQAUUUUAFFFFABRRRQAUUUUAFFFFABRRRQAUUUUAFFFFAH//Z"/>
          <p:cNvSpPr>
            <a:spLocks noChangeAspect="1" noChangeArrowheads="1"/>
          </p:cNvSpPr>
          <p:nvPr/>
        </p:nvSpPr>
        <p:spPr bwMode="auto">
          <a:xfrm>
            <a:off x="155575" y="-1371600"/>
            <a:ext cx="2857500" cy="2857500"/>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9464" name="AutoShape 8" descr="data:image/jpeg;base64,/9j/4AAQSkZJRgABAQAAAQABAAD/2wCEAAkGBxQTEhUUExQVFhUXFRgXGRgYFhcZIBodGRgXHh0aGB4YHCggGhomHhwXITEhJiktLi8uFyAzODMsNygtLisBCgoKDg0OGxAQGzckICQ1NDcsNDQsOCwvLCwsLywsLCwsLC8sLCw0LDAsLDQsLCwsLCwsLCwsLCwsLCwsLCwsLP/AABEIAOEA4QMBIgACEQEDEQH/xAAbAAACAwEBAQAAAAAAAAAAAAAABQMEBgcCAf/EAEUQAAIBAgQDBQUGBQIDBwUAAAECEQADBBIhMQVBURMiMmFxBkKBkcEHI1KhsdEUM2Lh8HKCJFOSFUNEY7Li8Raio8LS/8QAGgEAAgMBAQAAAAAAAAAAAAAAAAEDBAUCBv/EADERAAIBAwIEAwgDAAMBAAAAAAABAgMEERIhBTFRcSJBYRNCkaGxwdHwMoHhIyQzFP/aAAwDAQACEQMRAD8A5ZRRRVoqhRRRQAUUUUAFFFfVBJgAk9AJoBLJ8opthOAO2rnIOm5/YU3s8JtIJCgkay2tVp3dOLwtzVocHuai1SWlevP4fnBl7OGd/CjH0H1q7b4HeO4VfU/tNbLA2Q7qpOUHSRHTTcga7akb1BikK5hzE/lVV3s3yWDVhwKhFPXJt47L9/sz9v2bY7uPgtem9nQAT2h26CtZwO6Fv2zMCSJ6ZlIncdetUcV7/wDu+tRq5qtrcsz4VaRUkoclnm/X1M4OBg7OflUb8EI9/wCYrT8CYC/bLMqgNJLbCAd9R+oqliGksepP5mvROnHoeJyzPPwm4NoPx/eqt3DOviUj4VteE4E3rq2xpJ1PQAST8qq3YBMaiTH0rl0Y9QyzH0VprnDUfTLqfwjU/LeluK4MyzlM+R0NRypSQ8oV0V9dSDBBB6GvlRHQUUUUAFFFFABRRRQAUUUUAFFFFABRRRQAUE0eQ1JrRcJ4EBD3RJ5LyHr1NR1KsYLLE3gW8O4Q93U91OvM+g+taPC4BLYhBB68/WavYG/2dxSQGymYI0I/emnEMXbVGt21Qq5DBtCVU6gE8mGojpE61l1a0583hHsuHW1vCnGdJatXn9e2CpwVkL5bmiuCswvdPqRp8I9a943FobSWhaQNbZpuKZLjzMaiZ/KkON4lbtEyZMTlGp/t/akl3jF+8ctpcskAZRJknSTsJpQozmtlsS3F/b0JeN5kvJdfpy6mkGJFsAswXKdCSOWx/SqOL9pLUkks5JkwN58zArK31bXPOZWIM6n4+hBpxf4RbGHa4uYnsrN0Ek7M5S4AAADDDc8iPWrMbNe8zIqcdqvanFLvuyR/aSNBbJgDc/tUQ9o3Y5ciidNzzpVbAzpO0rPpOtXeMWcuLurAUC80Achm7v5RUytqafIpS4rdSWNe3Zfg+jjzfgX5mpF47O6ba6HzFVrFpP4a6xAzi5bCmdYOYmPlr8PjSA0Pwq37WfUztKNDhuPpMguh67fmpq1bvK8ZWB9DWdxuBCW7Lyc1xWYrEQAQFI6zr8qqsIAjQ710riXmhaEb/hl1ULXCYZBKDqTp+UzuDpI2qi7T6n/DWaw3F7ibnMPPf505wnEUcxMN0P05Gp41Yy7nLi0XP+z+2BGXNlUseUAc55bj50gxvC2TVe8v5j961xxKCwEUHtGabhO0DwgD853361NwLh/aNmbwKfmenpzpzimssIRcnhHPAaK6L7TeyS3ZuWQFu7ldAr/s3nXPL1plYqwKsDBB3FVWsEs4OL3PNFFFI4CiiigAooooAKKKKACjfQak18JrSez3C8oFxx3j4R0HX1qKrUVNZE3hEvBeFC1DOJc7f0+Xr51o8CLZDK/dJEq86AjkR0NeMbgynMOpiGWYM+ux0OlUL+IFtSXOg5/T1rMlKU5ZfMiy2z1iGAXMxCgayeVZviXHGc5LXdB0zczPTpUF7EXMXdW2CFBMKpMCfOBqTtS/JujCCCRryI3Bq1StlzlzL9vdVqNJ04ywmWsTw17S538QuFHXcqYkZj/UJj0q/wCzF2LjWSe7dXuknZ176Hp4lA9Yq7w/HLetBLxOg7O4Rp3dkutzITwn1GtIr9h7LlW0uWzyPTmCNxzBq2kQN+Zd4/YHai4q5Uvr2gGndY+NdNBDg6edM+CuLmGS1nKlu2ssoI1BBupI6Zg3zNeeNWlezmXTwX7QJ919LiATEq4zaCdTNVuA4nKt0EwENvEDb3GyuPirkfCn5B5iE6qD6/v9ab+0DBsVmEgMLTQY5osbEwIjSq3F8OEu3UHhFwldCO6ZK6EAjQirHFTLYdtNbFkbz4RlkwBG21M5PERgf9WKHPfLab8tf0pblMADcnT8gKZX2/4O0O7BvXG0OogAQwj4g67184LZU3kL6pbHaOOoXWPPUgUAevaOO37JfDaVbQ1J8I1355iZ86oW8MXzssQi5jJjSQAB1Oo0oa5mLP1JP/UT/emOPAtYa1ahc9z75zuQNRbXUad2Tp+L1owMUIvPpUZFXcPhS5ygqoALMzEgCATBIHlA8zVULNJoMjDhvFGXS4SU67kenX0rqOCuI9gfwzKViFO431mNc2/xrlGBwRvOEUwACWY7KBux8qscL4w2EvE2WL251BEBx1I90+flXSqNbMlpSUWdRwuGuK0tclQCIgSTp3mPoOXXnSn2j4AuLGdIV1HdePH5H+nofpuw4bxBcUgZNE0zKd5/C0bAfn6by4niaoxUgwB3m2VdtOpJEkQPdNS7YLTSkvQ5FetMjFXBVlMEHlXiui+1fAxirYv2R94FBGhGdd4IPvdPlXOhUbWClUhpYUUUUjgKKKKACiihELMFG5IA+NADT2d4b2r5mHcX8z09K1joR5j8x+9euE4ZLKosZlXcTGbrr51dxNtBBRy07giCD8zp0qaVtCcdMkZs68nLK5FI47JbeWhCJM6jSNR56CsRxLHPeYsAcibaeGTEnzJq77ScRDuba+EHvEHdvrFUeG402WJyrcRhlZG8LjeD0IMGd6oQt1Tk98l+ktlJlWJ1G/T6imrD+JXNP/EL4hqe1WB3hA0YAGeu/WvGLwSle2w5lBBdCe9aJ5HbMs6A1StuQQyGGGun6jyqwkSE3D8WbbrcAmPEJjMvMfGm/GcHKC4uZjbVe9Bh7LTkcmNCNUPp8qWLtLcTt7KZYgXUGyk+8ABpbP5ExUOG4i6MhlmtgFcmaAVbxJ8f2PKgRPgOJZeytuB2QZgSJByXYDrpy57TppFUuIYbIzIQe6xAneDqp18qn4rghbbukm2wz226oeXmRpPnNV7uJe40uxY5QoJ6KO6PhEUAX+Nvn7K5Bh7CgmCJa2YbfcxGo615xobJhCTIKEL3p0VyI/pHl50L38Kupm1cZYyGAtwDUsNu9Ig/Ci9fVrOGAaXRrgYayAWUrGkR4qALHZB8Gi547NL14iJ17UJBMaTIj/Jk9n8MCLpJUFyuHGYkAZtXJgjTKPTrVp3jCgDLAwtsE65iLt+Y6QI5/lMV6wNsW7Adbc3FtPfLiNO2JtpmBgmBmMjbfzpDFnZ/xOKYsYQu9y4w2W2p3/6RA051Qx2LN2691pJJ5+QAUaeQHypzwzCP2F3LAN60zZiPDatTMEHdjAiBtpNUuF2lRWvXACqaKp2e6RoN9lGppgfeJsbFoYYHvND3jGs6Fbc9AIJH4jS2zYZiEQEu2kD9PLzoBZmzGWYnnJJPXqaZYxxh0NpDN1wO1cGY3+7X56kHl8gRBxDEoqCzZJywO0fUdo3PT8I2HWKo2rJLBVEuTAH+c6lwuFZmyost+S+ZOwq1isTbtqEsatli5dky07qo5KNpB1k0mhnzh+OuYHEHKVaCA4BBDDmJBjMJPoZ3rqOE4hbu2luqQUbbrOxWN53EVxsJzOg/zan/ALHccFi8FeBafST7pPvT05H+1dQljYnpVMbHSshfxaL+Hr/qP0FYP274H2b9vbHcc98D3W6+h/X1rcY0XSQtvKqlTLkyQeWVYg8jrRiMCjWWtOSysCCWOuvOeUcqlayTzhqWDjlFTY7CNauPbbdTExEjcHXkRB+NQ1EnnkUHsFFFFAAaeeyWDzM10jRdB6nf5D9aQua3/ALfY27eWMyw/XvTP6/pUlKOZFe5nphjqT5I8Jjy5f2pfxvHm3aMDvnRefqfgK0GLxouAlrahyZzLpO2422/OsBxu92+JyBgFXugnYc2Y9B5+VS1JaYlWhT1zxzR44Dh7b5gyrcYmMhYo0CDNtti5MiD086Mdw3KS1kl1mCpWHTQmHWToAD3tqixnDblvxLmXlcSSpiNmAg7j51cwnGWlO0m4FmHBi4sgjRtyBMwdJj0qojUFmGulWD2zDD47gg76EQSPjTBrC38z2QLbqoZrc+I6ybIA121X+rSaYYjCJiAbmb3mLXlGgkKR21sLmXUxnGh106psZgntEFxE+G4plW8ww/+fKmcnnA4xrTi4kSN1OxHmOn6VPj8IoAuW5NlzHmjQCUb0nQ8xXzF4pHSWBW+I1ULlcaat0YAbjea84DG5MwKhkcQ6HnGzL0IPOgCNsWezFsgHK+ZW6AjvKOqnQ1WYQdPUV930+X7V4z6R01/emBds4wJbu24kXMjA/hKsDPykfGq6aOP9X1qzgeDYi+B2dpj5kRpv69avf8A066tLOAV3EHcbj5ioZV6cXhst07C4qLMYP6fUY8SRWsi3bZS2XDWlCv3c2V2buzsGYaxp5c5uLWMzCygAFy+Lad4+Cyqr02DFzMk6bdc/Y4Dcc5UIZmEAbefP0rzesYrDaEXEOVlO/hOhA6Cp3Tkitkf8TBIW0hntmATkBZtkhNJ0JOdz5DWqfFTaSyMoBVlKJmHJTD3yPxswIHQVWwfGwWi53SyrazpPctgQyIo2JGkg6SetMrPfuDE3FBBINtDDKqpIz3I0CLlIgxJkyNTXACq6gw6SSe3de6oiLSsIOaffILbbfGqeCwhc7gRBZmOiAndvOmbWDiGUrby27eVGuIskljAJ/E5OgAGgOo0NUuJ4mfukTs7aMRBnMTp/MM6kEEgcsximI+47HKAbWHBFsnvMZzXSOba6L0A+NUEt6xEt0Hl1pjhuEtlDuezQkAFh3n6i2vM/l50zvYm3Yt9mAVDAzbUg3W5ffXB/Lk+4uugoAr8O4OurOM7ruCQtq3GU/evz0OqqCeVI+IX2uOcxBjujKNIkwF029detWMdjWuQGhEEZbaCFEDeOu+p11NUmfpp/nWk0GTp/sFj3xNnszHaWoBLH3fdMDUncfDetHbxOGQgl+1cu1sAd6HUwyhRopBOpOvnXJfYni38NjLbkwjHs3/0tpPwMH4V1kTYxFxLNie2Q3wcxCtcBVWBOyyCp8zPnXmuMVq/tPZuT0tbJbZ65fz7F2lLMTKfanwzNbtYwIVOiXAYkA6rmjTQ934iudV3biOHN7D3LWIa2DcSAq65THKdT3tdq4TlIkMIIMEdCNxVzgdw50XTfu8uz/HIguI4lkKKKK2yAscKsZ79teWaT6DX6V0KzgjcJyrOVSxMgQBuSdIrG+yVsG8zHkunxNdDwfELSrla0wlSjsjkFwYmQdOvzqekvDko3LzUw3jAhx1427bPPhBOtYbC33Rs9u4VaCJBg671qvba+ot5UkKz6ZonKBOsc5is7h8Dbe2GF9FcTmRwy89MhiDpG8c+lR1n4sE1pHEWxpg/aArGZWtHQFrZhWURo9sgq3PUdatXeG2bqlkAaAT2lgyZ3GeyxBXpK6a0nbgt9fCucQCezYOADMTHoaprcKPOqOp3EqQfpUeOhZz1GtnA37Z7Sy3aQuYtZJJAMaXFieexG1VbHEriF9Q6uSXRhIkmScp8J8xtp0FXMDx4iM4zkABbgJt3VA2UMNGXyM7mq9zHW3eb1tiuZiHSBcILTLe655eUnyoA8YoWWRntnKc38luQJ07No15kjkI3peRGo/z1pseEi5rh3F3fuHu3RHVNm9QflSq/bZCQQQRoQQQR5EHWgWD4iF2AQd48vr6VrMBwAWgty4AWbYn8yoPLz61L7M8MWyO0uLLlc2XXfkvkOZ9Iq/duNcYs8k/lA5eQFQVKNatP2a2X7+4OqF9C3qKpjVjy/fkMzxlVUJaUMAIzNoD/ALFgH4yaX4zEPdjOy+QCgRMTtHlUiWpjSNelTi1/kVepcMpRW6ycVuOXU5Zi9K9F93v8MdhXhVe1OR9xB0BBHnNWsTxQmy1t0B00KmQDO+Vpy89VIq0bP+RUDWd/TpVyVJczPjczQnwnsyuJzQwtuVOUx4usjmOU70icXMK7WL4cLmBdFMSBMFSRrM+nxrd4HFhTkeQs91hoUPUHptNeuN8D/irVxZBxFo5k+ImAeaNuJ2PpVKrFqW5qUXGrTzHmjM3sSwhcOw7oDA2yyrZGgJzEwxIPecgQB8oMLhbSjtLjo5YGWeSqsRJAUa3n370gTG9VeB4xyDYZS+acttmyKDEsX2JgA6E/tTK3wrtCCzm8ywGCkC2uoGQ3ZCrpm8P57mAQvxPEiSUs5iSMucgtdZfwga5F12G8Con4UUE3nS1OuXMHuMJ1MA6HfciYphisetq2y2HW27Hw2VlQNjN5+8SRrA5sazZjcmT8/mTTQmML+PtKrJZsrqCDcud9iJMEDZGiNR0nSlgQnlVizhnb+XbdtJ0Vm067RHnVq5wW6FDXClsHbO4B2mYEmI8qBCpkHM/LWu4+yGKOJwdm41xicuVgDl1TumSNSTE7jeuSthMJbnPfe6QSALVuAR1zOQPlW5+yXGqy4myubIrq6BonK4I1jn3fzrE45S1W+tc4v5Pb8Fig/Fg3ltLaaDKpPpJPruTXF/tAwPY4+6BoHi4P92//ANwauv2OC2EOYWxI5sSxEmdMxMa61z37Xbam5YuKyk5WttBBOhzLMerfOsjglXTd4Tb1Jr7+vQmrrMDA0UV8r2ZRNJ7HWwVuEj3gPyn61p7nDyqJcIAVy2WDE5dzA5Uh9ijFpjAP3ux5wqaGtbc4ihTIbI2OU9o0KSIkLtvr51ZprwrYzaz/AOSWWYP2ueGtrvoTqT1pCpHQ/OnHtafvx5IP1NRnjQYy2Gwx3mLeWZj8J025dTVep/Nl6h/5oX2zlMqxU9Rp+Ypj/wBtXyAGuC4AZi5DciNcwkiCdK9Didjng7e86XLg/WdK8DFYY+LDuO8T3b06SYUApG2k+XnXJIe2xdl/5mGC6jvWGZdOfdYspJ68pNCYfDMSFvva107W2WkaRJtjQ78uleEOEI1GJU/0m2Rv5idq9G1hokX73iAymyD3Z1M54kamIPKgBe7ANprB0YabHQj9avcLDYnFKzuzkd5i0knLsJ9YqPH2LSqDbvC6SYI7JrcDXXU+nzpn7EMFd3gSCvPeCTXcFmSOKstMGzVcTtC25QSYAB9YGb4TNT8JwTXnyJAbvHUwNtvyqncuZ7jMeZzadWJq5hSwJKHKYieeorQinp25mWsZ35DC5w26oByEg21uGI7oOYazz7pMdBXm5gbqglrbAa815LmPP8OulS4W1i7qtcF4HvQcwUkRnbMO7pqzCR+LpX1bWLIZmuKNASIsnMDbuQMoHeXKriNt/OuPazWzwWPZQe6yQjhd6J7NoAM7HYkHn1DfI1H/AAN0u6ZTmTxDTQnYHXfyqa9hsVDEtIIIaeyIMG4xAH4gTd0Go71fcVaxFpTddwGuOqQAh8KSrLAyiBIBGo1pqrN9Dl0oeop4phOzfsywzZVYxrGcBonrBFOvZO6HUqxlkgD/AEkmPkZpNdUyWOrEKCf9KgD8gBVj2YuEYkKRo6Mp19D9KzuMU5uynh4aWdvTn8iWzqKNdY5PYyH2g8OGGxxZR3bgF0CBEyQw+Yn/AHVHjlZ1Bv4qwqaFUQl4nWAiCAfWKd/aVYIw2DZgcylrZzTO3/tFIsHgbPYq7IQcsn7+0s67qMpYehg6VQ4bVc7aLfNbfDY0aqxJlJxhVYQb14RrtbHvTGhI9z5t5V7PFAv8nD2re2rDtGBG+VnOgOmhB/Or9/BWJVfuRJ3ONzCByeE7s666ctKg4gcNbUZbdlySshb9x4iCdYGhEj4+VXyMXXeJ3mXKbzBQIyqxAjpC6RVHKo/sKZ2uKWx/4Wye9OpuHSZy+LblNF3jAIgYbDDba30jqf8AJoEKmYdPmf2rYfZZcBxbIdA1o+EkeEg9fOkY9oLg8NvDgREdhbI020I3Ek+pmmX2c3ieJITuwuTy3BNUeIrNtU7P5EtP+SOvthbIPeCEj8Rn/wBRrJfatZBwSMsQt1YjbvAjlWrvcKsu5draljEkzrERPL3V+QrOfaXYVeGuFAUK9qABA8Y/evH2E/8As093zXzLlReFnHq+18or3xnHQfs4w6NhrmZQSLzbj+i3/etX/AWv+WvyFZP7MLn3V5elwH5qB9K3eJ4g5HffTzgT/fzryN9OSuJrU/T9yejtIRdGLwjlP2hIExQCiB2SmB6tVC1whixUYiwYXMSHYjciNE3AE+lOPtKthrtplIIKFTBHI/3pO3tBiSZ7fL/pyjlHuivQ2EnK3g30Ma7ilWkia5wWNf4i2w0Mot5hBMEzkGg1OnIV5uYPDoyg4vPM5jbtOQumhk+L4VXucZvkQ1+6QYEZiOUDn00rza4XdYStlyJAk6CTtO0VdKxKBhgut2+WhdFtrAJnMCWbkNiN5r6bmFka4kiDP8sEnSCBJjnpPSvH/ZxE5nsrlJUjOC0hZ2naYEzoantrhV8V67c0Olu3k1jQS/n5UCFXe863H2V2w7Xkcj3W1g7Bv2rH462jGbS3FQKJ7Qhjm5mQBofSnH2fcQFjGprKv3DpoDus/EEfGql9ByoSx3+G5ZtJaaqNn7QYfJfYDQQB8ielRYVoHx3pj7WZLhW4skro3oYE/kKS2Y5dDz860OE1dVtH02/HyMziUNNzI0tzhGISBbuQcziFJEk93mOdslvQda9YnhWKyhjeuM7ZUcBQcoPbAkkch39f6zSY3HJntbk5gfFzVMoP/Tp6UOWIAZ2YBlYCRoe8QRppBZvnVp0qjeXj4ESq00sLPxGh4ZimYzcZlzZQwZSJzOhIjn3nnnqajfCYq6FNx84kMJZBDELExsxDrp/VS+7dulpN5yZB3G4MgjTQ+lfcNjrlkkpck/1SQPCJjqAq/IUezmt8IHUpvbLK9552n51HwjGpaxCvckKA2sE6xHKoF0EE7fWaXXGJJO4qO9iqlGVOXvLHxLfB7P8A+m7jDyW77L/dhj9p/Fbd21YW04Y9oSY0IGWOfrSLCYeybSZ/4bNl1LXr6NJGgIVckzuaU8YPaXQi7gZQInU/4KnX+GYw6XrLAwTbYOojeVIDT5A/vWXa20bekqcXsjQvYxhXlGLylsOxwewVkKpk6MmMQ7ROjqPX5VDa9nlbZMV3gCuU2HjMBGaHEGZ09KVNwtX/AJGItXP6XPZv/wDkhdP9X5VSxHD7iCXswBziR81MVYKn9Dy77N8+0vJEfzMM/MMZGSfwnSqdzgoH/i7AMTDm4h+TJ6f5ustYtl8L3F/0uRyj9NKtWeOYhAFXEXABsCSR8tRT3DYWPdPMketaL7Oxnx9oHUQ5j/aapW+P3x76PoBDojbEkeIdSfnWg+zzEG5j+1u5Fy2WGgVAdQBtpNUuISatpv0ZJTXiR1P+Ct/gX5VlvtMwyLgLhCgHPa/9a1osRwmxdftGRWcqFzDcgEGCRuJVT8Ky32oKtvALbXY3UAkk7SedeOsG3c00m+a/eZcqfxZyaiiK+174zjWfZw4N67bJPeQMAGI8J12Ou4rotrAj3bYJ6hZPziuSeyeK7LGWWnQsUPowI/WD8K7GcWwXLmIUecDn+5ry/FoabjLbw1/hvcOlqo480zE/afhD2Ntogpcg6bBlP1A+dZ3huEw5tq7CyIVWPaYgyYMEdmokyY56b8q3ntFbGIw922ssWWQQJEjUGTpuK5ApXTcz8P71ocInmi4dH8mU+IxxV1dUaa3xKzaV1VgT3lHZYdELCCO9cclspkjQSI9Kh4lxoXFZRbYT71y+7nyIGgGkDaoMLwW6SouEWFbYuCCQDBhQCxPkaZpgLNmHICgZhmxAlic+WVsoZMAN4orX2M/cR4LhzXNVWV2LMQiiBJlm00GtOcNwmyneZ+1ynXJFu3BkKTdbUrI3UH4b15xXHUjuIbjTpcvhcogAApZSEBgDUgkQKrtZvX1F69cAtjQPcMCJ1FtFGvoBTFsXcRjUtqLSOLokgpZUorA5jBfx3SJEQANCKX8bxt4ZbZRbKwtxUQL1IVjEknQxJJiPKvC8RW0xOGBBhl7V9WIYiCBshEaEa/pXo4JbSZ75bMynJbHiMjRyZ7igmY3OWOdLAZNpw3jovYYNALiFuLyBPXordeU+VVblkIQRqhaP9OnhboenUVieG498O+ZYJOjKdmXmp/zSuicBx+HvISmjR30YyQOkcwORqenNpmZWpeyy0titavDXyqZL/ONKmv8ABDBNtspI8LbD47/rVV8BiBPcUiOTfQxTp8Tt5e99jl0pEj3zvy3qG9dInbQTtQ3D8QZAQDTcsPzrzj+D3FQszzoAVWY+dOfEqCwtSeSWjayqTUOWXjf1KFx2dgiDNm6DeeQ86+8ZxYw9k2V8Uy8R3mE5VEbqoOvmDVO5jxY7wJBAIGXeCI08uVZ+7dN1g7ZgoIBgTlB6ecAnXpUU5ubyz2Gijwmj7ODzUfPv+F5Lze5Y4LaLObmTtGXXKGZWaZlly96V3kU7/i7N+S+QkGALzZHiBteHiIMwrD41QOIuWFCmLlh5KPHXcq26XB5VbxuTEAssu2UtmVYdBKj78KIuqNYZddDUZgZKOI4GSTk0mCiX4tu4ygkqxhX1MQCaoXGu2s1stctzoyZjB2OsGCNvyqbiOHuhFLsXtAkI4Yshnp+EmNvKvNnilxYFyL1uScj6iTGoO4MDrTOSgUPr6a14NOVw+Gvfy3axc/Dc7yE9FcEsNdBmB3qjjMHdtiXQ5ZgPEqdY0YUZDBRNOfZq1429B+pP0pQY8x+daXg9sJaUcz3vnXPmbPBKalcqT5RT/H3GkXLZ/wC8Q/7kP0pR7VcRuOLdt7juAS0MxMaRz1p7c4ldZOzZyU6GDznQkSDWP41czXj/AEgD6/WufZwb1NLJsca0wtW3FZbSX16ehSr5X2ipTxx8JIgjQgyPUV2TgBTEWrNzQlwurGcrGAd9oM1xyt19mvE9Hw7Hbvp/+w+cH4msni9Fyo617v08zQ4bUUamh+f1Oi3eHMDAIY66CSQBzPIVyPii/wAFjbgl1tuC4KZM0GSApdSAMwI8vhXUsRxEzlBMn3U+saAetZP244Q96x2oAz2tQoEnKYza8zGsRyqlwunNVNUIvQ+f2wWOI16SioTktXkvz0MgPaK4s9gq2Ad38dw9c1x5JnyAqjhcPcv3DkBd2lmZvUSzHkNRqetWOC8PS732z3IJBtIpnoCzk5ba85PIGrvEsXaVDaUS0FQtpjkQ6yS0/eE90EQAcs+voUzJaKWa1Yae7fuA85NsaadC5B5aDSqt6691gXJJJ7qjz5KNlk9K8YbDs7BUGZvLYeZ8vPanNqxatZj2pOsG4ohiYbuWgT4dP5ny20YifA8MW3/MylwstPgsKebRq92AYUGZ/NVxbGhyMokie+3jYncty9By/SdS2JuZF+7trLQTK2VjVjtLE6+rHrVPiFxWYBLYRUGXaGaPefqxoAr27ZgtBMCdvzPkKtHh162S0QyWxdJVhKAxqTOh1GnmKdYK0tq0cxWMouXAp1aT93YzAkSSMx00jWZqfh/gz3JOdjiXnc27R7gbSIa4RGmw6UZDBDg/bPEWYW8of/UCjR67H5Vete1eGnW1dQn8Lad4eRHWqeGAa3nu21cHtcQxlSSF+7VNu4ucyBOsadKjucLs9h2uucWFfQnVmulRzgQANOc1VlaUZPljsc6EMx7Y4ddVt3mKjTM3XTm3nS3iPtlfvDLaRUBMc2b4ch8qr8RwFu1bZwiki7a0zEyr2O0jUyQWB1/SpuN4ZURjaTL2d4lXAjMrqHTWJkAEUQs6MXnGe4aELOHcON12Z2yhSA87iTlJ10ygxOugNOuH2beS5YujIUBzgExC69soyks40BAjMG25GhfxeS+t5B3L6AsuUhSSALtvowmdepFWeLWJAvWy8oFYFpJe3PcuCZnLsREQNqsnec7soZjh2a04W5aeCyg6Mvu3LZB0PMfnpUF/D9nluWWLW9SGGjIREhoMqdQJOhp1Za3iLWUlVOp21tPILMsAAWXAg8lJkzSJXuWGdYglStxDqGU8+hHMN6EUxMu2OLBtHyqDqzKujnSO2SYI3JIE7dKmxHAf+WwVyRAJGS5M62mGh5nJyj0pdisOpBu2JyaSjRKkzpv3hAmek9DUeCx7JoIZCQWtNqrRrsfOPkKA7lfEWSrFXUow0II+n7VLguI3rBm25A6bqfUbVfxPF7VxgLlt2TKBq3etnWQjbsokQG6AVQ4jhFtw1u6txG22DDTUOkmI+VJsEjyW/iLw7iJMStsELpuYJMT9a2Vrh9xredUJQHLIgwekDX8utZ/gOGhe0I1bQenX4/SnmGxTIZR2U+RIrlHsuD27o0NXvS336eX5/sr3SFBOwAmsiWJJJ3Jk/GtD7T44toT3nMty0A8vhWertGTx2upVVSj7vPu/8CiiimYQVPgMWbN1LizKsCYMSOY+IkVBRSaTWGCeOR2nD4y32K3UEowBGUSTP1nTWveGuOxJZQqe6D4j5np6b6Vhfs945kb+GcwrEm2ejc1+O/rPWt4bpbRNub//AM9T57etSLkZFWm4SafxOX+13BzhbzBGizd70AnTXwEc41jypTgMI10kJCqol3YwFHVj9BXXeJ8JtXrTWX2fn72bkwnciuZXLl7A3DauLmKSbU+EE/8AeAR3jEgCdCTUUlg0LasprS+aLeLFmwkBWCsO73oe8DlM3ADKWtAQN9DsZleTexLn3mCk6ABbaD00AH+SapWLT3LgVQXuuTppvBJ+MAmtBbsLYtNmAKSczZhOIZTolv8A8kHxHnOkiaMlk+C+mHAIlgINoZY7V+dy4QZ7NTOUHUyOmlbhKlnbEOc/ZuCZkm5cbZRA5b+g+S67de9ckwbjkADQADYASYUR+VPb+KWxaUWyCyZktmDq5J7S9qNY8CnlQIq8Wuh7q2RclRchnOUBrjNFy4I90DaToKse0GKHZgq0K5hV/wDKs91OU6uGbfp5QjwmGN26ltZOZgvXc6n9TTY3Vv4xQ+lpXVYGwt2gAY6A5Z+O/OmBc4m627VxIKuBZw4/2DtLmoMbkf5FTYvEThGMgnsMDbIBke+w10728ryjc8lHH3Krbt6eA3yQDIN73TPRQseUUz4/cYWmU92L2HtZND4MOG3397rGppDIsRcZ8KcwJ+6wzy2UGAz2xlCiSsHcwdDPKfU9php0k4fXUePDXNZHIm2Qdth61Ww8thSDmI/h3IkpA7O8vh5wM22+p5VR4RiYv21ct2ZeCupHfEHQbnWfhQIkw1w3bD2Dq1sm7Z0MwfGojqIbXpU/A8cxi33SIY5W95Y79oGRGbxa81HnVCxeNi+rCfu7hUzvCkggjaYr1j7HYXyLbGAVuWn2JBAZSIiNDGnMUwPTk2Lwa33l8duZh0PIzvzHqNDtTPF2UxFtTbOVhm7MsYJAgtafzUEZW5ifKvt22uIskogDMSyEt4XQTctKBoAwJdZ1335JuG47s2JgFXgOCJ2MhhBBBB1EHekBDYvPbfMhyusgiPgQQeR2Ir1xB7LBWtgoxnOmpA2goT7p10phxnDq3fQ5nAzs2YfeIYi5BM9prDLyjYbUjbXUfEfUUZDAF53+f79amwGBNxwPdGpPl5VXs2i7BVEk/wCSfKtXgcGLaBRvuT1Nc8zW4XYO4nqkvCufr6Dfh/DhcRgjgXAQFtnTMNB3TtI6dAap4m2UJDjKVmZ0iK8T1pX7Q8QLHJJJMZiegiBXR6m6uY29KVSW68l6+SFOMv8AaOW+XoKhooro8DOcpycpc2FFFFByFFFFABXU/Y/2hGJt5WIF5BBH4hyYD9RXLKmweKe063LZyspkH6HqDTTwQ1qSqRx5nYsLgyD2l0hrkfBd/CDtvv5DpVLjXCExiQe7lnJciTPUf0fr8Kj9n+NrjU/CVAzpOpPl/R+u3qwx2Je26HKptEEMZAKnTLvoQdRHUiutsGd4oy9TmNsNgnezfTLm17RVzMygeFGOysdCRqP0W4zGm62ZtFUZUQTlUclUch167866njMGuKw//EoO8ZQDRlmMsH8U/CK557Q+zV7CkMwz2R7y8tpD/hPntUTjjc0aNwp+GWzLHBMHFs3S2V7gYIZM20UxcukDcR3QOppfxbiAu3C6jKgGS2v4UExtpOpJjmxqxxbjCXbSBAwuGVafdtroltTuQQAxPM+lJnbpsNKSZYaGPDLqIl5ifvMoS2Nd3kMwjYqP1q97Nr3rpnXsxaUQTLXWAnTpqaRWjr6a/KtD7McWa2rKEkIWxDONT3UKKIJAjMyn4bU2JFTiV/tMSYMgXEtqdNkIUHpGnpTj2vxBYCTocXfCjLB+7yIWOukmNMo3PSs1w51V7RuHuC4pbQnQETpz5029oLuYWWgfeXcRcDayytdGUmRIGh08utAE3BrqNYFvNLi3iRl6AhWHzINZxm2I3gH5f/FXvZ67lvrqokMpzGBDKRqYMUv90eUj9P70wG/tGQ14sMo7S2l0hSCAzLLeEwDvIqO6y3MKhzzdtNkykiezMkFebBTp5T0oxd3NhsO3/La5abQ84dRMRsX0ma8cBxSWr47Vc1ppRx/S3MeYMGlkCOxxK5bVghgPBPkymZU+63mORr3xJBCXkAy3AcygGFcHVTJO8gjby2qri8M1u49pgQVYjvCDIOkwSNR0J3qfhONUB7N0kWbo7x3yss5XgAnTbQc/Kk2NIqWrpturqdQQyn06/oau420t0rcsZVZtGtDQowAlgNfuz102NVcBg3u7Du/i6Hy6+lajhWBt24EkAkZmiTHX+1Lmathwydw9Uto/XsQcOwItDlmO5+g6CnuDxKMgs3RCgkq4Gqk/i0ll5x5CoOIYI22g6qdUaNHX8Q6iluLxQtrLfAdaZ6tKjQo9ILk+n7/jPPEsYLa9WOw+vpWZZiSSdSdTXvEXy7Fm3P5eQqOujx3Er93dTK2iuX5YUUUUzOCiiigAooooAKKKKAJ8Fi3tOLltsrLsfoeo8q6PwPjlnG5Bc7t1Dmye6x/EJ3/Uelcxr6DGo0PlTTIatJT7nbbXeOc7Dw/Vvj+nrX23iFdnQAkLox0iT7vmaw/s97cEQmJ1GwuDf/eOfqK2mEuWhbz2ipQy0qZBnXT9q6yZtSnKDw12Mvxz2LtXHJsfdPlJI3TXbTkd9vlWG4nwLEYee1tkL+Je8vzG3xiuxWVgEtudW/b4CB8KrcKxLXbZdgsMxyRrKciddzrWFO/l7RuK8JpU5SjFJ7nGFbu+v0/wUyw1zJhbp0m66W99YWXOnIeETXQ7/svhr4LNbCliSCnd0Ox0013+NIsX9nI3tX48nSfzUj9KsRv6b2exMqkTEudvT+9TNimfswzSEAVR0EzFO7nsRiiAy9mwIBHeI5eYqs3sli01NrQakh12Hxqwrmm/eR1mPUq+zuIKYqwwEkXF0JAmdIkkRv1qpeTKXXXuuRrvoSNfOm+E9lcarq4s6qysJZN1IOuvlVu97H4p3d3FtO0cmMxMF3nptJih3NNe8gzHqLOEsWsYq2I/lrdOrbWmkwAIMzz6UruGQD5Qfh/aK13DfZhLdxg2NXtFRsyWlzMFjvDUmDE8ppxwLgOEyo62HIzFfv1MzyYK22ojbnUM72C5bic4oyd3C3cabb2rbs+QLcYjKpKzDFidTEfKrj+zHZP98czQDA8Ou/mda6LfvZDbUISrNlJUeHQwSANuXKqntDg89vMB3kk/DmPr8KrU75yqJSWEyzw+4pxuYuqsxf7kzqYA9j2qlcqtlKjddNDHTlpPwqrtUi4goGhoDCG6ESDr8qS47jA2t6/1ftWvg9vdXVO2jqqS7de2BjxHiuRAhMwSVXzMbnpoKzGIvs7ZmOv6eleGYkyTJ6mvlM8ff8RqXTxyj5L7v1CiiimZwUUUUAFFFFABRRRQAUUUUAFFFFABVvh/ErtkzbcrqCRuDHUHQ1UooaysCxk3vDvbi24yYhSkiCyTH5HMvwmtLZxVtrX3LKwgKMpmJ09fP4Vx2vVq4VIZSVYbEGD8xWfU4dTbzB4+hy4Ha3Q5SFMHKQD0MaGoCGWz3mzOEgtpq0b6Ac/Kub4P2vxVvTOHH9az+YINN09vMwi5Z5jVW6EHY/vVGXD60X1ONLNpin7O0xUTkQwPQaVHcuFrBYiCbUkdCVkikSe3GGYQwuDyKz+hr3f9sMIyMA7SVIA7N+npUKtqye8H8BYY84liDbtO6gEqJg6V6xWqE+Qb5EH6Ulue2ODIguSOnZv9VqC/7b4aCB2jSI8MfqaUbatt4H8Awx0FYYiR4Gtzoo0YHcmJkz160JhWBugbMQyySe9ud9hMVlbvt9CgJZJMASzR+gpRjPbLFPsy2x/Qv1Ymp4WNd+WDrSzpFzGIqB3YKpEyxArM8V9uLSStlTcPU6L+5+Vc/vXmcy7Fj1Jn9a8VcpcNhF5k8jUEWMXjHuEljpMwNAPSq9FFaRNKcpvMnlhRRRQchRRRQAUUUUAFFFFABRRRQAUUUUAFFFFABRRRQAUUUUAFFFFABRRRQAUUUUAFFFFABRRRQAUUUUAFFFFABRRRQAUUUUAFFFFAH//Z"/>
          <p:cNvSpPr>
            <a:spLocks noChangeAspect="1" noChangeArrowheads="1"/>
          </p:cNvSpPr>
          <p:nvPr/>
        </p:nvSpPr>
        <p:spPr bwMode="auto">
          <a:xfrm>
            <a:off x="155575" y="-1371600"/>
            <a:ext cx="2857500" cy="2857500"/>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19466" name="Picture 10" descr="http://mentalhealthpartnerships.com/wp-content/uploads/sites/3/nmwb-300x300.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072330" y="3286124"/>
            <a:ext cx="1714492" cy="1714492"/>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l="7869" t="5458" r="9667" b="7858"/>
          <a:stretch/>
        </p:blipFill>
        <p:spPr bwMode="auto">
          <a:xfrm>
            <a:off x="5593650" y="2996952"/>
            <a:ext cx="3550350" cy="3550350"/>
          </a:xfrm>
          <a:prstGeom prst="ellipse">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GB" dirty="0" smtClean="0"/>
              <a:t>Rational positivist</a:t>
            </a:r>
            <a:endParaRPr lang="en-GB" dirty="0"/>
          </a:p>
        </p:txBody>
      </p:sp>
      <p:sp>
        <p:nvSpPr>
          <p:cNvPr id="3" name="Content Placeholder 2"/>
          <p:cNvSpPr>
            <a:spLocks noGrp="1"/>
          </p:cNvSpPr>
          <p:nvPr>
            <p:ph idx="1"/>
          </p:nvPr>
        </p:nvSpPr>
        <p:spPr>
          <a:xfrm>
            <a:off x="457200" y="1600200"/>
            <a:ext cx="8229600" cy="3114684"/>
          </a:xfrm>
        </p:spPr>
        <p:txBody>
          <a:bodyPr>
            <a:normAutofit fontScale="70000" lnSpcReduction="20000"/>
          </a:bodyPr>
          <a:lstStyle/>
          <a:p>
            <a:r>
              <a:rPr lang="en-GB" dirty="0" smtClean="0"/>
              <a:t>How about radical changes?  Evidence points to…</a:t>
            </a:r>
            <a:endParaRPr lang="en-GB" dirty="0" smtClean="0"/>
          </a:p>
          <a:p>
            <a:pPr lvl="1"/>
            <a:r>
              <a:rPr lang="en-GB" dirty="0" smtClean="0"/>
              <a:t>Greater focus on economic stability than </a:t>
            </a:r>
            <a:r>
              <a:rPr lang="en-GB" dirty="0" smtClean="0"/>
              <a:t>growth (O’Donnell)</a:t>
            </a:r>
            <a:endParaRPr lang="en-GB" dirty="0" smtClean="0"/>
          </a:p>
          <a:p>
            <a:pPr lvl="1"/>
            <a:r>
              <a:rPr lang="en-GB" dirty="0" smtClean="0"/>
              <a:t>Reducing inequality, e.g. increasing minimum wage and introduce pay ratios (APPG Wellbeing Economics)</a:t>
            </a:r>
          </a:p>
          <a:p>
            <a:pPr lvl="1"/>
            <a:r>
              <a:rPr lang="en-GB" dirty="0" smtClean="0"/>
              <a:t>Tackling long working hours (NEF)</a:t>
            </a:r>
          </a:p>
          <a:p>
            <a:pPr lvl="1"/>
            <a:r>
              <a:rPr lang="en-GB" dirty="0" smtClean="0"/>
              <a:t>Increasing </a:t>
            </a:r>
            <a:r>
              <a:rPr lang="en-GB" dirty="0" smtClean="0"/>
              <a:t>investment in mental </a:t>
            </a:r>
            <a:r>
              <a:rPr lang="en-GB" dirty="0" smtClean="0"/>
              <a:t>health (Layard)</a:t>
            </a:r>
            <a:endParaRPr lang="en-GB" dirty="0" smtClean="0"/>
          </a:p>
          <a:p>
            <a:pPr lvl="1"/>
            <a:r>
              <a:rPr lang="en-GB" dirty="0" smtClean="0"/>
              <a:t>Greater focus on </a:t>
            </a:r>
            <a:r>
              <a:rPr lang="en-GB" dirty="0" smtClean="0"/>
              <a:t>social (Bartolin</a:t>
            </a:r>
            <a:r>
              <a:rPr lang="en-GB" dirty="0" smtClean="0"/>
              <a:t>i)</a:t>
            </a:r>
            <a:endParaRPr lang="en-GB" dirty="0" smtClean="0"/>
          </a:p>
          <a:p>
            <a:pPr lvl="1"/>
            <a:r>
              <a:rPr lang="en-GB" dirty="0" smtClean="0"/>
              <a:t>Higher government spending (Radcliffe)</a:t>
            </a:r>
            <a:endParaRPr lang="en-GB" dirty="0" smtClean="0"/>
          </a:p>
          <a:p>
            <a:r>
              <a:rPr lang="en-GB" dirty="0" smtClean="0"/>
              <a:t>But </a:t>
            </a:r>
            <a:r>
              <a:rPr lang="en-GB" dirty="0" smtClean="0"/>
              <a:t>where NGOs and </a:t>
            </a:r>
            <a:r>
              <a:rPr lang="en-GB" dirty="0" smtClean="0"/>
              <a:t>academics have pointed to these, </a:t>
            </a:r>
            <a:r>
              <a:rPr lang="en-GB" dirty="0" smtClean="0"/>
              <a:t>are they really </a:t>
            </a:r>
            <a:r>
              <a:rPr lang="en-GB" dirty="0" smtClean="0"/>
              <a:t>examples of the rational positivist approach?</a:t>
            </a:r>
          </a:p>
          <a:p>
            <a:pPr lvl="1"/>
            <a:endParaRPr lang="en-GB" dirty="0"/>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9552" y="4750231"/>
            <a:ext cx="4930241" cy="1791064"/>
          </a:xfrm>
          <a:prstGeom prst="round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Strategic political</a:t>
            </a:r>
            <a:endParaRPr lang="en-GB" dirty="0"/>
          </a:p>
        </p:txBody>
      </p:sp>
      <p:pic>
        <p:nvPicPr>
          <p:cNvPr id="21506" name="Picture 2" descr="http://www.blackballad.co.uk/wp-content/uploads/2015/04/David-Cameron-014.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995620" y="2080013"/>
            <a:ext cx="2791221" cy="2141076"/>
          </a:xfrm>
          <a:prstGeom prst="rect">
            <a:avLst/>
          </a:prstGeom>
          <a:noFill/>
        </p:spPr>
      </p:pic>
      <p:pic>
        <p:nvPicPr>
          <p:cNvPr id="21508" name="Picture 4" descr="http://scrapetv.com/News/News%20Pages/Everyone%20Else/images-3/nicolas-sarkozy-smiling.jpg"/>
          <p:cNvPicPr>
            <a:picLocks noChangeAspect="1" noChangeArrowheads="1"/>
          </p:cNvPicPr>
          <p:nvPr/>
        </p:nvPicPr>
        <p:blipFill>
          <a:blip r:embed="rId3" cstate="print"/>
          <a:srcRect/>
          <a:stretch>
            <a:fillRect/>
          </a:stretch>
        </p:blipFill>
        <p:spPr bwMode="auto">
          <a:xfrm>
            <a:off x="6084168" y="4452244"/>
            <a:ext cx="2488340" cy="2081911"/>
          </a:xfrm>
          <a:prstGeom prst="rect">
            <a:avLst/>
          </a:prstGeom>
          <a:noFill/>
        </p:spPr>
      </p:pic>
      <p:sp>
        <p:nvSpPr>
          <p:cNvPr id="6" name="Content Placeholder 2"/>
          <p:cNvSpPr>
            <a:spLocks noGrp="1"/>
          </p:cNvSpPr>
          <p:nvPr>
            <p:ph idx="1"/>
          </p:nvPr>
        </p:nvSpPr>
        <p:spPr>
          <a:xfrm>
            <a:off x="571472" y="1571612"/>
            <a:ext cx="4786346" cy="4929222"/>
          </a:xfrm>
        </p:spPr>
        <p:txBody>
          <a:bodyPr>
            <a:normAutofit fontScale="92500" lnSpcReduction="20000"/>
          </a:bodyPr>
          <a:lstStyle/>
          <a:p>
            <a:r>
              <a:rPr lang="en-GB" dirty="0" smtClean="0"/>
              <a:t>Leftist ideas </a:t>
            </a:r>
            <a:r>
              <a:rPr lang="en-GB" i="1" dirty="0" smtClean="0"/>
              <a:t>have</a:t>
            </a:r>
            <a:r>
              <a:rPr lang="en-GB" dirty="0" smtClean="0"/>
              <a:t> been argued for using wellbeing data, e.g. reducing inequality.</a:t>
            </a:r>
          </a:p>
          <a:p>
            <a:r>
              <a:rPr lang="en-GB" dirty="0" smtClean="0"/>
              <a:t>Also pro-environmental policies, e.g. reducing working hours, abandoning emphasis on growth. </a:t>
            </a:r>
          </a:p>
          <a:p>
            <a:r>
              <a:rPr lang="en-GB" dirty="0" smtClean="0"/>
              <a:t>But left wing politicians have not used subjective wellbeing in this way</a:t>
            </a:r>
            <a:r>
              <a:rPr lang="en-GB" dirty="0" smtClean="0"/>
              <a:t>.</a:t>
            </a:r>
          </a:p>
          <a:p>
            <a:pPr lvl="1"/>
            <a:endParaRPr lang="en-GB" dirty="0"/>
          </a:p>
        </p:txBody>
      </p:sp>
      <p:sp>
        <p:nvSpPr>
          <p:cNvPr id="4" name="Rectangle 3"/>
          <p:cNvSpPr/>
          <p:nvPr/>
        </p:nvSpPr>
        <p:spPr>
          <a:xfrm>
            <a:off x="5715008" y="1556792"/>
            <a:ext cx="1504066" cy="523220"/>
          </a:xfrm>
          <a:prstGeom prst="rect">
            <a:avLst/>
          </a:prstGeom>
        </p:spPr>
        <p:txBody>
          <a:bodyPr wrap="none">
            <a:spAutoFit/>
          </a:bodyPr>
          <a:lstStyle/>
          <a:p>
            <a:r>
              <a:rPr lang="en-GB" sz="2800" dirty="0"/>
              <a:t>Instead…</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0.2|0.4"/>
  <p:tag name="PXID" val="2"/>
  <p:tag name="SID" val="1400"/>
</p:tagLst>
</file>

<file path=ppt/tags/tag2.xml><?xml version="1.0" encoding="utf-8"?>
<p:tagLst xmlns:a="http://schemas.openxmlformats.org/drawingml/2006/main" xmlns:r="http://schemas.openxmlformats.org/officeDocument/2006/relationships" xmlns:p="http://schemas.openxmlformats.org/presentationml/2006/main">
  <p:tag name="TIMING" val="|0.2|0.4"/>
  <p:tag name="PXID" val="2"/>
  <p:tag name="SID" val="141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a:blip xmlns:r="http://schemas.openxmlformats.org/officeDocument/2006/relationships" r:embed="rId1"/>
          <a:stretch>
            <a:fillRect/>
          </a:stretch>
        </a:blip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Lucida Sans Unicode"/>
      <a:cs typeface="Lucida Sans Unicode"/>
    </a:majorFont>
    <a:minorFont>
      <a:latin typeface="Arial"/>
      <a:ea typeface="Lucida Sans Unicode"/>
      <a:cs typeface="Lucida Sans Unicod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Lucida Sans Unicode"/>
      <a:cs typeface="Lucida Sans Unicode"/>
    </a:majorFont>
    <a:minorFont>
      <a:latin typeface="Arial"/>
      <a:ea typeface="Lucida Sans Unicode"/>
      <a:cs typeface="Lucida Sans Unicod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Couture</Template>
  <TotalTime>3938</TotalTime>
  <Words>1130</Words>
  <Application>Microsoft Office PowerPoint</Application>
  <PresentationFormat>On-screen Show (4:3)</PresentationFormat>
  <Paragraphs>119</Paragraphs>
  <Slides>21</Slides>
  <Notes>3</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Outline</vt:lpstr>
      <vt:lpstr>What is subjective wellbeing?</vt:lpstr>
      <vt:lpstr>PowerPoint Presentation</vt:lpstr>
      <vt:lpstr>What do people expect from subjective wellbeing?</vt:lpstr>
      <vt:lpstr>Models of indicator use</vt:lpstr>
      <vt:lpstr>Rational positivist</vt:lpstr>
      <vt:lpstr>Rational positivist</vt:lpstr>
      <vt:lpstr>Strategic political</vt:lpstr>
      <vt:lpstr>Discursive constructivist</vt:lpstr>
      <vt:lpstr>Discursive constructivist</vt:lpstr>
      <vt:lpstr>Discursive constructivist</vt:lpstr>
      <vt:lpstr>PowerPoint Presentation</vt:lpstr>
      <vt:lpstr>PowerPoint Presentation</vt:lpstr>
      <vt:lpstr>Discursive constructivist</vt:lpstr>
      <vt:lpstr>The role of headline indicators</vt:lpstr>
      <vt:lpstr>The role of headline indicators</vt:lpstr>
      <vt:lpstr>GDP as a discursive constructivist force</vt:lpstr>
      <vt:lpstr>Wellbeing as a discursive constructivist force?</vt:lpstr>
      <vt:lpstr>Conclusions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Jessie Bernard</dc:creator>
  <cp:lastModifiedBy>Saamah Abdallah</cp:lastModifiedBy>
  <cp:revision>181</cp:revision>
  <dcterms:created xsi:type="dcterms:W3CDTF">2014-04-22T14:41:12Z</dcterms:created>
  <dcterms:modified xsi:type="dcterms:W3CDTF">2015-07-15T13:13:01Z</dcterms:modified>
</cp:coreProperties>
</file>