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9" r:id="rId13"/>
    <p:sldId id="278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37" autoAdjust="0"/>
    <p:restoredTop sz="94660"/>
  </p:normalViewPr>
  <p:slideViewPr>
    <p:cSldViewPr snapToGrid="0">
      <p:cViewPr varScale="1">
        <p:scale>
          <a:sx n="65" d="100"/>
          <a:sy n="65" d="100"/>
        </p:scale>
        <p:origin x="-120" y="-2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FB926-9F99-43C2-BDB0-B8D026B58664}" type="datetimeFigureOut">
              <a:rPr lang="en-GB" smtClean="0"/>
              <a:t>31/03/2015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3F56A-8906-46BA-B1BA-3CA648550F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292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3F56A-8906-46BA-B1BA-3CA648550F2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957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F9F21-99BF-43E6-8D9A-C72FFB25FC48}" type="datetime1">
              <a:rPr lang="en-GB" smtClean="0"/>
              <a:t>31/03/2015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92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ECE2-06C8-495B-820A-FECB87CFBF9B}" type="datetime1">
              <a:rPr lang="en-GB" smtClean="0"/>
              <a:t>31/03/2015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55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00F8E-441C-4753-B069-B946F7D74246}" type="datetime1">
              <a:rPr lang="en-GB" smtClean="0"/>
              <a:t>31/03/2015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5053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F2B2-6D01-41EA-A87F-2DCD6E4B8EAA}" type="datetime1">
              <a:rPr lang="en-GB" smtClean="0"/>
              <a:t>31/03/2015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4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AA69E-B141-4BAC-881C-377B5E159784}" type="datetime1">
              <a:rPr lang="en-GB" smtClean="0"/>
              <a:t>31/03/2015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928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5BD-0FAC-4FCF-B7DE-3D0548879A62}" type="datetime1">
              <a:rPr lang="en-GB" smtClean="0"/>
              <a:t>31/03/2015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54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6B19-7118-4F25-A3DF-4F440BD11051}" type="datetime1">
              <a:rPr lang="en-GB" smtClean="0"/>
              <a:t>31/03/2015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68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E356C-C579-4986-8B28-430F5CB107B9}" type="datetime1">
              <a:rPr lang="en-GB" smtClean="0"/>
              <a:t>31/03/2015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08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B56D6-E4A9-4322-A0C5-4DFC356F176B}" type="datetime1">
              <a:rPr lang="en-GB" smtClean="0"/>
              <a:t>31/03/2015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929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C56D9-DE1A-4B79-94B3-F09B06C6014A}" type="datetime1">
              <a:rPr lang="en-GB" smtClean="0"/>
              <a:t>31/03/2015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61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F2817-6F81-4AE0-B016-E4A345323673}" type="datetime1">
              <a:rPr lang="en-GB" smtClean="0"/>
              <a:t>31/03/2015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829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E4C50-479C-4C99-A07B-508485C3B471}" type="datetime1">
              <a:rPr lang="en-GB" smtClean="0"/>
              <a:t>31/03/2015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41A00-FF79-4EAD-92E1-69E5FCD3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5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Theory-neutral approach to well-being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Dr Tim Taylor</a:t>
            </a:r>
          </a:p>
          <a:p>
            <a:r>
              <a:rPr lang="en-GB" dirty="0" smtClean="0"/>
              <a:t>Interdisciplinary Ethics Applied Centre, University of Leeds</a:t>
            </a:r>
          </a:p>
          <a:p>
            <a:r>
              <a:rPr lang="en-GB" dirty="0" smtClean="0"/>
              <a:t>Political Studies Association Conference, 31 March 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3537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Theory-neutral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 theory-neutral approach to the measurement of well-being requires a set of markers of well-being that are widely shared between the competing theories.  </a:t>
            </a:r>
          </a:p>
          <a:p>
            <a:r>
              <a:rPr lang="en-GB" dirty="0" smtClean="0"/>
              <a:t>No marker is likely to be common to </a:t>
            </a:r>
            <a:r>
              <a:rPr lang="en-GB" i="1" dirty="0" smtClean="0"/>
              <a:t>all </a:t>
            </a:r>
            <a:r>
              <a:rPr lang="en-GB" dirty="0" smtClean="0"/>
              <a:t>possible, or even all actual theories.  </a:t>
            </a:r>
          </a:p>
          <a:p>
            <a:r>
              <a:rPr lang="en-GB" dirty="0" smtClean="0"/>
              <a:t>The aim should be to find markers which are shared by all or most of the </a:t>
            </a:r>
            <a:r>
              <a:rPr lang="en-GB" i="1" dirty="0" smtClean="0"/>
              <a:t>mainstream </a:t>
            </a:r>
            <a:r>
              <a:rPr lang="en-GB" dirty="0" smtClean="0"/>
              <a:t>theories – those which are well-established and widely-held.  </a:t>
            </a:r>
          </a:p>
          <a:p>
            <a:r>
              <a:rPr lang="en-GB" dirty="0" smtClean="0"/>
              <a:t>I suggest that these are: hedonism/mental </a:t>
            </a:r>
            <a:r>
              <a:rPr lang="en-GB" dirty="0"/>
              <a:t>state </a:t>
            </a:r>
            <a:r>
              <a:rPr lang="en-GB" dirty="0" smtClean="0"/>
              <a:t>theories; desire/preference-satisfaction theories; life-satisfaction theories; Aristotelian theories; objective-list theories and the Capability approach.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627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Markers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 offer the following definition of what would count as a marker of well-being for the purposes of a theory-neutral approach:</a:t>
            </a:r>
          </a:p>
          <a:p>
            <a:pPr lvl="1"/>
            <a:endParaRPr lang="en-GB" dirty="0" smtClean="0"/>
          </a:p>
          <a:p>
            <a:pPr lvl="1"/>
            <a:r>
              <a:rPr lang="en-GB" sz="2800" dirty="0" smtClean="0"/>
              <a:t>X </a:t>
            </a:r>
            <a:r>
              <a:rPr lang="en-GB" sz="2800" dirty="0"/>
              <a:t>is a marker of well-being if, according to all </a:t>
            </a:r>
            <a:r>
              <a:rPr lang="en-GB" sz="2800" dirty="0" smtClean="0"/>
              <a:t>or most mainstream </a:t>
            </a:r>
            <a:r>
              <a:rPr lang="en-GB" sz="2800" dirty="0"/>
              <a:t>theories of well-being, either: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err="1"/>
              <a:t>i</a:t>
            </a:r>
            <a:r>
              <a:rPr lang="en-GB" dirty="0"/>
              <a:t>) X is constitutive of well-being; or</a:t>
            </a:r>
          </a:p>
          <a:p>
            <a:pPr marL="0" indent="0">
              <a:buNone/>
            </a:pPr>
            <a:r>
              <a:rPr lang="en-GB" dirty="0"/>
              <a:t>	ii) X is something that can be regarded as reliably </a:t>
            </a:r>
            <a:r>
              <a:rPr lang="en-GB" dirty="0" smtClean="0"/>
              <a:t>productive 	of well-being; </a:t>
            </a:r>
            <a:r>
              <a:rPr lang="en-GB" dirty="0"/>
              <a:t>or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iii</a:t>
            </a:r>
            <a:r>
              <a:rPr lang="en-GB" dirty="0"/>
              <a:t>) X is something that can be regarded as a reliable indicator of </a:t>
            </a:r>
            <a:r>
              <a:rPr lang="en-GB" dirty="0" smtClean="0"/>
              <a:t>	well-being.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210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Markers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7814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Some clarifications:</a:t>
            </a:r>
          </a:p>
          <a:p>
            <a:r>
              <a:rPr lang="en-GB" dirty="0" smtClean="0"/>
              <a:t>Something might be a marker (constitutive, productive or indicative) of </a:t>
            </a:r>
            <a:r>
              <a:rPr lang="en-GB" i="1" dirty="0" smtClean="0"/>
              <a:t>overall</a:t>
            </a:r>
            <a:r>
              <a:rPr lang="en-GB" dirty="0" smtClean="0"/>
              <a:t> well-being, or only of some particular aspect or constituent of well-being.  </a:t>
            </a:r>
          </a:p>
          <a:p>
            <a:r>
              <a:rPr lang="en-GB" dirty="0" smtClean="0"/>
              <a:t>Both can be considered markers of well-being, but I call the second group </a:t>
            </a:r>
            <a:r>
              <a:rPr lang="en-GB" i="1" dirty="0" smtClean="0"/>
              <a:t>pro </a:t>
            </a:r>
            <a:r>
              <a:rPr lang="en-GB" i="1" dirty="0" err="1" smtClean="0"/>
              <a:t>tanto</a:t>
            </a:r>
            <a:r>
              <a:rPr lang="en-GB" i="1" dirty="0" smtClean="0"/>
              <a:t> </a:t>
            </a:r>
            <a:r>
              <a:rPr lang="en-GB" dirty="0" smtClean="0"/>
              <a:t>markers.  </a:t>
            </a:r>
          </a:p>
          <a:p>
            <a:r>
              <a:rPr lang="en-GB" dirty="0" smtClean="0"/>
              <a:t>The distinction is important because a pro </a:t>
            </a:r>
            <a:r>
              <a:rPr lang="en-GB" dirty="0" err="1" smtClean="0"/>
              <a:t>tanto</a:t>
            </a:r>
            <a:r>
              <a:rPr lang="en-GB" dirty="0" smtClean="0"/>
              <a:t> marker is relevant to overall well-being, but can’t be taken as a proxy for it.</a:t>
            </a:r>
          </a:p>
          <a:p>
            <a:r>
              <a:rPr lang="en-GB" dirty="0" smtClean="0"/>
              <a:t>Most markers of well-being, in practice, are pro </a:t>
            </a:r>
            <a:r>
              <a:rPr lang="en-GB" dirty="0" err="1" smtClean="0"/>
              <a:t>tanto</a:t>
            </a:r>
            <a:r>
              <a:rPr lang="en-GB" dirty="0" smtClean="0"/>
              <a:t> markers.  </a:t>
            </a:r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278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Markers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Some clarifications:</a:t>
            </a:r>
          </a:p>
          <a:p>
            <a:r>
              <a:rPr lang="en-GB" u="sng" dirty="0" smtClean="0"/>
              <a:t>‘Reliable’/’reliably</a:t>
            </a:r>
            <a:r>
              <a:rPr lang="en-GB" dirty="0" smtClean="0"/>
              <a:t>’ No marker can be expected to be 100% reliable, at least as a marker of overall well-being.  Sufficient that a marker be </a:t>
            </a:r>
            <a:r>
              <a:rPr lang="en-GB" i="1" dirty="0" smtClean="0"/>
              <a:t>generally </a:t>
            </a:r>
            <a:r>
              <a:rPr lang="en-GB" dirty="0" smtClean="0"/>
              <a:t>reliable, in a range of contexts. </a:t>
            </a:r>
          </a:p>
          <a:p>
            <a:r>
              <a:rPr lang="en-GB" dirty="0" smtClean="0"/>
              <a:t>In general we can expect constituents to be more reliable as markers than things which are merely productive/indicative of well-being, at least as </a:t>
            </a:r>
            <a:r>
              <a:rPr lang="en-GB" i="1" dirty="0" smtClean="0"/>
              <a:t>pro </a:t>
            </a:r>
            <a:r>
              <a:rPr lang="en-GB" i="1" dirty="0" err="1" smtClean="0"/>
              <a:t>tanto</a:t>
            </a:r>
            <a:r>
              <a:rPr lang="en-GB" i="1" dirty="0" smtClean="0"/>
              <a:t> </a:t>
            </a:r>
            <a:r>
              <a:rPr lang="en-GB" dirty="0" smtClean="0"/>
              <a:t>markers.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107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Markers of Well-being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should we go about identifying the markers of well-being?</a:t>
            </a:r>
          </a:p>
          <a:p>
            <a:r>
              <a:rPr lang="en-GB" dirty="0" smtClean="0"/>
              <a:t>The commitments of the mainstream theories themselves provide a supply of candidates.  </a:t>
            </a:r>
          </a:p>
          <a:p>
            <a:r>
              <a:rPr lang="en-GB" dirty="0" smtClean="0"/>
              <a:t>I suggest an iterative process, beginning with the most secure markers, according to the following criteria:  </a:t>
            </a:r>
          </a:p>
          <a:p>
            <a:pPr marL="914400" lvl="1" indent="-457200">
              <a:buAutoNum type="alphaLcParenR"/>
            </a:pPr>
            <a:r>
              <a:rPr lang="en-GB" sz="2800" dirty="0" smtClean="0"/>
              <a:t>How </a:t>
            </a:r>
            <a:r>
              <a:rPr lang="en-GB" sz="2800" dirty="0"/>
              <a:t>strong a case the candidate has to be considered either constitutive, productive or </a:t>
            </a:r>
            <a:r>
              <a:rPr lang="en-GB" sz="2800" dirty="0" smtClean="0"/>
              <a:t>indicative </a:t>
            </a:r>
            <a:r>
              <a:rPr lang="en-GB" sz="2800" dirty="0"/>
              <a:t>of well-being under each of the mainstream theories of well-being. </a:t>
            </a:r>
            <a:endParaRPr lang="en-GB" sz="2800" dirty="0" smtClean="0"/>
          </a:p>
          <a:p>
            <a:pPr marL="914400" lvl="1" indent="-457200">
              <a:buAutoNum type="alphaLcParenR"/>
            </a:pPr>
            <a:r>
              <a:rPr lang="en-GB" sz="2800" dirty="0" smtClean="0"/>
              <a:t>The </a:t>
            </a:r>
            <a:r>
              <a:rPr lang="en-GB" sz="2800" dirty="0"/>
              <a:t>extent to which the candidate fits with widely held folk assumptions about </a:t>
            </a:r>
            <a:r>
              <a:rPr lang="en-GB" sz="2800" dirty="0" smtClean="0"/>
              <a:t>well-being</a:t>
            </a:r>
            <a:r>
              <a:rPr lang="en-GB" sz="28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995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Markers of Well-being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Once we have established our most secure markers, we can seek to expand our list, using a further criterion:</a:t>
            </a:r>
          </a:p>
          <a:p>
            <a:pPr marL="457200" lvl="1" indent="0">
              <a:buNone/>
            </a:pPr>
            <a:r>
              <a:rPr lang="en-GB" sz="2800" dirty="0"/>
              <a:t>c)  Evidence from empirical studies of correlations between the candidate marker and </a:t>
            </a:r>
            <a:r>
              <a:rPr lang="en-GB" sz="2800" dirty="0" smtClean="0"/>
              <a:t>already </a:t>
            </a:r>
            <a:r>
              <a:rPr lang="en-GB" sz="2800" dirty="0"/>
              <a:t>established markers of well-being.</a:t>
            </a:r>
            <a:endParaRPr lang="en-GB" sz="2800" dirty="0" smtClean="0"/>
          </a:p>
          <a:p>
            <a:r>
              <a:rPr lang="en-GB" dirty="0" smtClean="0"/>
              <a:t>As the list expands, criterion c) increases and criterion b) diminishes in importance.</a:t>
            </a:r>
          </a:p>
          <a:p>
            <a:r>
              <a:rPr lang="en-GB" dirty="0" smtClean="0"/>
              <a:t>Not an exact science – there is room for debate about which candidate markers best meet these criteria.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008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Markers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But here are my own views on what would make the list:</a:t>
            </a:r>
          </a:p>
          <a:p>
            <a:r>
              <a:rPr lang="en-GB" dirty="0" smtClean="0"/>
              <a:t>A) The most secure markers:</a:t>
            </a:r>
          </a:p>
          <a:p>
            <a:pPr marL="457200" lvl="1" indent="0">
              <a:buNone/>
            </a:pPr>
            <a:r>
              <a:rPr lang="en-GB" sz="2800" u="sng" dirty="0" smtClean="0"/>
              <a:t>Happiness</a:t>
            </a:r>
            <a:r>
              <a:rPr lang="en-GB" sz="2800" dirty="0" smtClean="0"/>
              <a:t>: a person’s overall affective response to their life</a:t>
            </a:r>
          </a:p>
          <a:p>
            <a:pPr marL="457200" lvl="1" indent="0">
              <a:buNone/>
            </a:pPr>
            <a:r>
              <a:rPr lang="en-GB" sz="2800" dirty="0" smtClean="0"/>
              <a:t>Widely regarded as at least partly constitutive of well-being.  Plausibly an indicator of well-being for those theories which deny this.</a:t>
            </a:r>
          </a:p>
          <a:p>
            <a:pPr marL="457200" lvl="1" indent="0">
              <a:buNone/>
            </a:pPr>
            <a:r>
              <a:rPr lang="en-GB" sz="2800" u="sng" dirty="0" smtClean="0"/>
              <a:t>Health</a:t>
            </a:r>
            <a:r>
              <a:rPr lang="en-GB" sz="2800" dirty="0" smtClean="0"/>
              <a:t> (physical and mental)</a:t>
            </a:r>
          </a:p>
          <a:p>
            <a:pPr marL="457200" lvl="1" indent="0">
              <a:buNone/>
            </a:pPr>
            <a:r>
              <a:rPr lang="en-GB" sz="2800" dirty="0" smtClean="0"/>
              <a:t>A constituent of well-being for many objective theories; plausibly productive of well-being for subjective ones.  </a:t>
            </a:r>
            <a:endParaRPr lang="en-GB" sz="28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380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Markers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B)  Other secure markers</a:t>
            </a:r>
          </a:p>
          <a:p>
            <a:pPr marL="457200" lvl="1" indent="0">
              <a:buNone/>
            </a:pPr>
            <a:r>
              <a:rPr lang="en-GB" u="sng" dirty="0" smtClean="0"/>
              <a:t>Life-Satisfaction</a:t>
            </a:r>
            <a:r>
              <a:rPr lang="en-GB" dirty="0" smtClean="0"/>
              <a:t> </a:t>
            </a:r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In effect, a person’s own judgement of how well their life is going.  Not     </a:t>
            </a:r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infallible, but surely deserves some credence as an indicator of well-being.</a:t>
            </a:r>
          </a:p>
          <a:p>
            <a:pPr marL="457200" lvl="1" indent="0">
              <a:buNone/>
            </a:pPr>
            <a:r>
              <a:rPr lang="en-GB" u="sng" dirty="0" smtClean="0"/>
              <a:t>Realising central life goals/values</a:t>
            </a:r>
            <a:endParaRPr lang="en-GB" dirty="0" smtClean="0"/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Partially constitutive of well-being for desire-satisfaction and some objective-   </a:t>
            </a:r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list theories. Plausibly productive or indicative of well-being for others.</a:t>
            </a:r>
          </a:p>
          <a:p>
            <a:pPr marL="457200" lvl="1" indent="0">
              <a:buNone/>
            </a:pPr>
            <a:r>
              <a:rPr lang="en-GB" u="sng" dirty="0" smtClean="0"/>
              <a:t>Supportive personal relationships</a:t>
            </a:r>
            <a:endParaRPr lang="en-GB" dirty="0" smtClean="0"/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Widely endorsed as a constituent of well-being by objective-list theories.    </a:t>
            </a:r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Plausibly productive of well-being for others.  Correlates well with happiness </a:t>
            </a:r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and health.</a:t>
            </a:r>
          </a:p>
          <a:p>
            <a:pPr marL="457200" lvl="1" indent="0">
              <a:buNone/>
            </a:pPr>
            <a:r>
              <a:rPr lang="en-GB" u="sng" dirty="0" smtClean="0"/>
              <a:t>Personal Development</a:t>
            </a:r>
            <a:endParaRPr lang="en-GB" dirty="0" smtClean="0"/>
          </a:p>
          <a:p>
            <a:pPr marL="457200" lvl="1" indent="0">
              <a:buNone/>
            </a:pPr>
            <a:r>
              <a:rPr lang="en-GB" dirty="0" smtClean="0"/>
              <a:t>   Constitutive of well-being for Aristotelian and some objective-list theories.  Plausibly </a:t>
            </a:r>
          </a:p>
          <a:p>
            <a:pPr marL="457200" lvl="1" indent="0">
              <a:buNone/>
            </a:pPr>
            <a:r>
              <a:rPr lang="en-GB" dirty="0"/>
              <a:t> </a:t>
            </a:r>
            <a:r>
              <a:rPr lang="en-GB" dirty="0" smtClean="0"/>
              <a:t>  productive and/or indicative of well-being for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402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Markers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C)  Some further plausible candidates</a:t>
            </a:r>
          </a:p>
          <a:p>
            <a:pPr marL="457200" lvl="1" indent="0">
              <a:buNone/>
            </a:pPr>
            <a:endParaRPr lang="en-GB" u="sng" dirty="0" smtClean="0"/>
          </a:p>
          <a:p>
            <a:pPr marL="457200" lvl="1" indent="0">
              <a:buNone/>
            </a:pPr>
            <a:r>
              <a:rPr lang="en-GB" u="sng" dirty="0" smtClean="0"/>
              <a:t>Leisure</a:t>
            </a:r>
            <a:endParaRPr lang="en-GB" dirty="0" smtClean="0"/>
          </a:p>
          <a:p>
            <a:pPr marL="457200" lvl="1" indent="0">
              <a:buNone/>
            </a:pPr>
            <a:r>
              <a:rPr lang="en-GB" u="sng" dirty="0" smtClean="0"/>
              <a:t>Adequate Income/resources</a:t>
            </a:r>
          </a:p>
          <a:p>
            <a:pPr marL="457200" lvl="1" indent="0">
              <a:buNone/>
            </a:pPr>
            <a:r>
              <a:rPr lang="en-GB" u="sng" dirty="0" smtClean="0"/>
              <a:t>Rewarding Employment</a:t>
            </a:r>
          </a:p>
          <a:p>
            <a:pPr lvl="1"/>
            <a:endParaRPr lang="en-GB" u="sng" dirty="0" smtClean="0"/>
          </a:p>
          <a:p>
            <a:pPr marL="457200" lvl="1" indent="0">
              <a:buNone/>
            </a:pPr>
            <a:r>
              <a:rPr lang="en-GB" dirty="0" smtClean="0"/>
              <a:t>With the partial exception of leisure (endorsed by some objective-list theories) these are not widely regarded as constitutive of well-being.  But they are all plausibly productive of well-being, and correlate well with happiness and health.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206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Markers of Well-being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list </a:t>
            </a:r>
            <a:r>
              <a:rPr lang="en-GB" dirty="0" smtClean="0"/>
              <a:t>is not definitive</a:t>
            </a:r>
            <a:r>
              <a:rPr lang="en-GB" dirty="0"/>
              <a:t>.  It </a:t>
            </a:r>
            <a:r>
              <a:rPr lang="en-GB" dirty="0" smtClean="0"/>
              <a:t>includes </a:t>
            </a:r>
            <a:r>
              <a:rPr lang="en-GB" dirty="0"/>
              <a:t>only </a:t>
            </a:r>
            <a:r>
              <a:rPr lang="en-GB" dirty="0" smtClean="0"/>
              <a:t>items </a:t>
            </a:r>
            <a:r>
              <a:rPr lang="en-GB" dirty="0"/>
              <a:t>which I </a:t>
            </a:r>
            <a:r>
              <a:rPr lang="en-GB" dirty="0" smtClean="0"/>
              <a:t>regard </a:t>
            </a:r>
            <a:r>
              <a:rPr lang="en-GB" dirty="0"/>
              <a:t>as meeting the definition and criteria with a high degree of confidence.  There are other items, such as autonomy and self-respect, for which a case could be </a:t>
            </a:r>
            <a:r>
              <a:rPr lang="en-GB" dirty="0" smtClean="0"/>
              <a:t>made.  I would welcome debate on this. </a:t>
            </a:r>
            <a:endParaRPr lang="en-GB" dirty="0"/>
          </a:p>
          <a:p>
            <a:r>
              <a:rPr lang="en-GB" dirty="0" smtClean="0"/>
              <a:t>My list bears a superficial resemblance to an objective-list theory of well-being.  Important to note that it is not a theory of well-being at all.  Rather, it is a list of markers that I argue could be widely acknowledged as relevant to the measurement of well-being, from a range of </a:t>
            </a:r>
            <a:r>
              <a:rPr lang="en-GB" i="1" dirty="0" smtClean="0"/>
              <a:t>different</a:t>
            </a:r>
            <a:r>
              <a:rPr lang="en-GB" dirty="0" smtClean="0"/>
              <a:t> theoretical perspectives.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390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Context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Governments and international organisations are increasingly recognising the limitations of purely economic measures and are looking to measure well-being for the purposes of informing public policy and/or assessing its success.</a:t>
            </a:r>
          </a:p>
          <a:p>
            <a:r>
              <a:rPr lang="en-GB" dirty="0" smtClean="0"/>
              <a:t>Thus in the UK, for example, we have the Office for National Statistics programme for Measuring National Well-being.</a:t>
            </a:r>
          </a:p>
          <a:p>
            <a:r>
              <a:rPr lang="en-GB" dirty="0" smtClean="0"/>
              <a:t>Other countries such as Germany are taking similar steps, as are organisations like the EU.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1828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Theory-neutral approach (again)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approach outlined above, and a list of markers of well-being along the these lines, would support and provide a rationale for a broadly-based approach to the measurement of well-being, with a range of subjective and objective measures.   </a:t>
            </a:r>
          </a:p>
          <a:p>
            <a:r>
              <a:rPr lang="en-GB" dirty="0" smtClean="0"/>
              <a:t>This aligns with the strategy already adopted in some cases (it seems consistent with the ONS approach in the UK, for example).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63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Theory-neutral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It is important to note that the theory-neutral approach does have some disadvantages with respect to rival theory-specific approaches.</a:t>
            </a:r>
          </a:p>
          <a:p>
            <a:r>
              <a:rPr lang="en-GB" dirty="0" smtClean="0"/>
              <a:t>The theory-neutral approach does not offer a decision procedure for cases where well-being measures based on different markers provide conflicting data.  </a:t>
            </a:r>
          </a:p>
          <a:p>
            <a:r>
              <a:rPr lang="en-GB" dirty="0" smtClean="0"/>
              <a:t>Theory-specific approaches may have a theoretical basis on which to claim that measure a) is more direct and therefore more reliable than measure b).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824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25000">
              <a:schemeClr val="accent1">
                <a:lumMod val="45000"/>
                <a:lumOff val="5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Theory-neutral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However, every theory of well-being is contentious and subject to challenge.</a:t>
            </a:r>
          </a:p>
          <a:p>
            <a:r>
              <a:rPr lang="en-GB" dirty="0" smtClean="0"/>
              <a:t>Thus, claims made about the relative status of different types of measures by theory-specific approaches are also contentious and subject to challenge.  </a:t>
            </a:r>
          </a:p>
          <a:p>
            <a:r>
              <a:rPr lang="en-GB" dirty="0" smtClean="0"/>
              <a:t>I argue that, in the context of public policy, the slight ‘fuzziness’ of the theory-neutral approach is a price worth paying for a better prospect of securing wide acceptance of a measurement regime – and the results it produces.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2785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Though different theories disagree on what constitutes well-being, I argue that there is the prospect of a broad area of common ground on what I call the ‘markers’ of well-being: things which are either constitutive, productive or indicative of well-being.  </a:t>
            </a:r>
          </a:p>
          <a:p>
            <a:r>
              <a:rPr lang="en-GB" dirty="0" smtClean="0"/>
              <a:t>By examining the commitments of the mainstream theories, together with the results of empirical research, it should be possible to identify markers – such as happiness and health - which can command broad acceptance. </a:t>
            </a:r>
          </a:p>
          <a:p>
            <a:r>
              <a:rPr lang="en-GB" dirty="0" smtClean="0"/>
              <a:t>This provides a principled rationale for a theory-neutral approach to the measurement of well-being, using a range of subjective and objective measures.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711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decision to measure well-being for the purposes of public policy requires consideration of what it is, exactly, that is to be measured.</a:t>
            </a:r>
          </a:p>
          <a:p>
            <a:r>
              <a:rPr lang="en-GB" dirty="0" smtClean="0"/>
              <a:t>There are many different theories about what well-being consists in: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      ‘Subjective’ theories                              ‘Objective’ theories</a:t>
            </a:r>
          </a:p>
          <a:p>
            <a:pPr marL="457200" lvl="1" indent="0">
              <a:buNone/>
            </a:pPr>
            <a:r>
              <a:rPr lang="en-GB" dirty="0" smtClean="0"/>
              <a:t>Hedonism/mental state theories                     Objective-list theories</a:t>
            </a:r>
          </a:p>
          <a:p>
            <a:pPr marL="457200" lvl="1" indent="0">
              <a:buNone/>
            </a:pPr>
            <a:r>
              <a:rPr lang="en-GB" dirty="0" smtClean="0"/>
              <a:t>Desire/preference-satisfaction theories         Aristotelian theories</a:t>
            </a:r>
          </a:p>
          <a:p>
            <a:pPr marL="457200" lvl="1" indent="0">
              <a:buNone/>
            </a:pPr>
            <a:r>
              <a:rPr lang="en-GB" dirty="0" smtClean="0"/>
              <a:t>Life-satisfaction theories                                   Capability approach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622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no prospect that the debate between these rival theories will be resolved any time soon.  </a:t>
            </a:r>
          </a:p>
          <a:p>
            <a:r>
              <a:rPr lang="en-GB" dirty="0" smtClean="0"/>
              <a:t>They make competing claims about what well-being is, which suggest different foci for measurement programmes.  </a:t>
            </a:r>
          </a:p>
          <a:p>
            <a:r>
              <a:rPr lang="en-GB" dirty="0" smtClean="0"/>
              <a:t>But an approach based on any one of the competing theories will be open to challenge from adherents of the others.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026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Problem – Solvable?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It is desirable that an approach to the measurement of well-being for public policy purposes should be able to secure broad acceptance among both the academic community and </a:t>
            </a:r>
            <a:r>
              <a:rPr lang="en-GB" sz="3200" dirty="0"/>
              <a:t>the wider </a:t>
            </a:r>
            <a:r>
              <a:rPr lang="en-GB" sz="3200" dirty="0" smtClean="0"/>
              <a:t>public. </a:t>
            </a:r>
            <a:endParaRPr lang="en-GB" sz="3200" dirty="0"/>
          </a:p>
          <a:p>
            <a:r>
              <a:rPr lang="en-GB" sz="3200" dirty="0" smtClean="0"/>
              <a:t>This </a:t>
            </a:r>
            <a:r>
              <a:rPr lang="en-GB" sz="3200" dirty="0"/>
              <a:t>paper argues that, contrary to appearances, there is a broad area of </a:t>
            </a:r>
            <a:r>
              <a:rPr lang="en-GB" sz="3200" dirty="0" smtClean="0"/>
              <a:t>common </a:t>
            </a:r>
            <a:r>
              <a:rPr lang="en-GB" sz="3200" dirty="0"/>
              <a:t>ground between the theories which can provide a principled rationale for a theory-neutral approach which can meet that desideratum.  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78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Common 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3200" dirty="0" smtClean="0"/>
              <a:t>The main focus of disagreement between rival theories of well-being is over the question of what well-being </a:t>
            </a:r>
            <a:r>
              <a:rPr lang="en-GB" sz="3200" i="1" dirty="0" smtClean="0"/>
              <a:t>consists in.  </a:t>
            </a:r>
          </a:p>
          <a:p>
            <a:r>
              <a:rPr lang="en-GB" sz="3200" dirty="0" smtClean="0"/>
              <a:t>However, it is not only constituents of well-being that are relevant in the context of its measurement for policy purposes.  </a:t>
            </a:r>
          </a:p>
          <a:p>
            <a:r>
              <a:rPr lang="en-GB" sz="3200" dirty="0" smtClean="0"/>
              <a:t>Something may also be relevant if it is </a:t>
            </a:r>
            <a:r>
              <a:rPr lang="en-GB" sz="3200" i="1" dirty="0" smtClean="0"/>
              <a:t>productive </a:t>
            </a:r>
            <a:r>
              <a:rPr lang="en-GB" sz="3200" dirty="0" smtClean="0"/>
              <a:t>or </a:t>
            </a:r>
            <a:r>
              <a:rPr lang="en-GB" sz="3200" i="1" dirty="0" smtClean="0"/>
              <a:t>indicative</a:t>
            </a:r>
            <a:r>
              <a:rPr lang="en-GB" sz="3200" dirty="0" smtClean="0"/>
              <a:t> of well-being.  </a:t>
            </a:r>
          </a:p>
          <a:p>
            <a:r>
              <a:rPr lang="en-GB" sz="3200" dirty="0" smtClean="0"/>
              <a:t>I call something that is either constitutive, productive or indicative of well-being a </a:t>
            </a:r>
            <a:r>
              <a:rPr lang="en-GB" sz="3200" i="1" dirty="0" smtClean="0"/>
              <a:t>marker </a:t>
            </a:r>
            <a:r>
              <a:rPr lang="en-GB" sz="3200" dirty="0" smtClean="0"/>
              <a:t>of well-being.  	</a:t>
            </a:r>
          </a:p>
          <a:p>
            <a:pPr marL="457200" lvl="1" indent="0">
              <a:buNone/>
            </a:pP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121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Common 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Theories which disagree on what constitutes well-being may nevertheless find a large measure of agreement on the markers of well-being.</a:t>
            </a:r>
          </a:p>
          <a:p>
            <a:r>
              <a:rPr lang="en-GB" dirty="0" smtClean="0"/>
              <a:t>This is because what is constitutive of well-being according to one theory can often be regarded as productive or indicative of well-being according to another.  </a:t>
            </a:r>
          </a:p>
          <a:p>
            <a:r>
              <a:rPr lang="en-GB" dirty="0" smtClean="0"/>
              <a:t>In such a case, although the two theories will disagree about whether the thing concerned is a constituent of well-being, they can still agree that it is a marker of well-being.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548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Finding Common Ground </a:t>
            </a:r>
            <a:br>
              <a:rPr lang="en-GB" dirty="0" smtClean="0"/>
            </a:br>
            <a:r>
              <a:rPr lang="en-GB" dirty="0" smtClean="0"/>
              <a:t>An example: health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Health is a constituent of well-being according to many ‘objective’ theories.</a:t>
            </a:r>
          </a:p>
          <a:p>
            <a:r>
              <a:rPr lang="en-GB" dirty="0" smtClean="0"/>
              <a:t>Subjective theories like hedonism and desire-</a:t>
            </a:r>
            <a:r>
              <a:rPr lang="en-GB" dirty="0" err="1" smtClean="0"/>
              <a:t>satisfactionism</a:t>
            </a:r>
            <a:r>
              <a:rPr lang="en-GB" dirty="0" smtClean="0"/>
              <a:t> do not regard health as constitutive of well-being.  However, proponents of these theories have good reasons case to regard health as productive of well-being: </a:t>
            </a:r>
          </a:p>
          <a:p>
            <a:pPr lvl="1"/>
            <a:r>
              <a:rPr lang="en-GB" dirty="0" smtClean="0"/>
              <a:t>It is a subject of some of our desires/preferences and an enabler of the achievement of others; </a:t>
            </a:r>
          </a:p>
          <a:p>
            <a:pPr lvl="1"/>
            <a:r>
              <a:rPr lang="en-GB" dirty="0" smtClean="0"/>
              <a:t>good health is sometimes a source of happiness and life-satisfaction – and ill-health often a source of unhappiness and dissatisfaction</a:t>
            </a:r>
          </a:p>
          <a:p>
            <a:r>
              <a:rPr lang="en-GB" dirty="0" smtClean="0"/>
              <a:t>So proponents of all these theories might be willing to acknowledge health as a marker of well-being, even though they do not all regard it as a constituent.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58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Theory-neutral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The alternative to a theory-specific approach to the measurement well-being is a broadly-based, theory-neutral approach, using a range of different objective and subjective measures.</a:t>
            </a:r>
          </a:p>
          <a:p>
            <a:r>
              <a:rPr lang="en-GB" dirty="0" smtClean="0"/>
              <a:t>The actual measurement strategies used by Governments and International Organisations fall into both categories:  e.g. the ONS approach in the UK is broadly based, whereas the UN Human Development Index is based on a particular approach (the Capability approach).</a:t>
            </a:r>
            <a:endParaRPr lang="en-GB" dirty="0"/>
          </a:p>
          <a:p>
            <a:r>
              <a:rPr lang="en-GB" dirty="0" smtClean="0"/>
              <a:t>The notion of markers of well-being, and the prospect of common ground between different theories, can provide a principled rationale for a theory-neutral approach.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41A00-FF79-4EAD-92E1-69E5FCD3D26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842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1760</TotalTime>
  <Words>1873</Words>
  <Application>Microsoft Office PowerPoint</Application>
  <PresentationFormat>Custom</PresentationFormat>
  <Paragraphs>148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A Theory-neutral approach to well-being</vt:lpstr>
      <vt:lpstr>The Context</vt:lpstr>
      <vt:lpstr>The Problem</vt:lpstr>
      <vt:lpstr>The Problem</vt:lpstr>
      <vt:lpstr>The Problem – Solvable?</vt:lpstr>
      <vt:lpstr>Finding Common Ground</vt:lpstr>
      <vt:lpstr>Finding Common Ground</vt:lpstr>
      <vt:lpstr>Finding Common Ground  An example: health</vt:lpstr>
      <vt:lpstr>A Theory-neutral approach</vt:lpstr>
      <vt:lpstr>A Theory-neutral approach</vt:lpstr>
      <vt:lpstr>The Markers of Well-being</vt:lpstr>
      <vt:lpstr>The Markers of Well-being</vt:lpstr>
      <vt:lpstr>The Markers of Well-being</vt:lpstr>
      <vt:lpstr>The Markers of Well-being</vt:lpstr>
      <vt:lpstr>The Markers of Well-being</vt:lpstr>
      <vt:lpstr>The Markers of Well-being</vt:lpstr>
      <vt:lpstr>The Markers of Well-being</vt:lpstr>
      <vt:lpstr>The Markers of Well-being</vt:lpstr>
      <vt:lpstr>The Markers of Well-being</vt:lpstr>
      <vt:lpstr>The Theory-neutral approach (again)</vt:lpstr>
      <vt:lpstr>The Theory-neutral approach</vt:lpstr>
      <vt:lpstr>The Theory-neutral approach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Theory-neutral approach to well-being</dc:title>
  <dc:creator>timet_000</dc:creator>
  <cp:lastModifiedBy>admin</cp:lastModifiedBy>
  <cp:revision>56</cp:revision>
  <dcterms:created xsi:type="dcterms:W3CDTF">2014-11-07T15:41:15Z</dcterms:created>
  <dcterms:modified xsi:type="dcterms:W3CDTF">2015-03-31T14:03:37Z</dcterms:modified>
</cp:coreProperties>
</file>